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9" r:id="rId4"/>
    <p:sldId id="411" r:id="rId5"/>
    <p:sldId id="414" r:id="rId6"/>
    <p:sldId id="262" r:id="rId7"/>
    <p:sldId id="409" r:id="rId8"/>
    <p:sldId id="410" r:id="rId9"/>
    <p:sldId id="408" r:id="rId10"/>
    <p:sldId id="399" r:id="rId11"/>
    <p:sldId id="400" r:id="rId12"/>
    <p:sldId id="406" r:id="rId13"/>
    <p:sldId id="412" r:id="rId14"/>
    <p:sldId id="398" r:id="rId15"/>
    <p:sldId id="264" r:id="rId16"/>
    <p:sldId id="270" r:id="rId17"/>
    <p:sldId id="271" r:id="rId18"/>
    <p:sldId id="273" r:id="rId19"/>
    <p:sldId id="268" r:id="rId2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00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004EF-4F59-4C97-9633-3DACD465483F}" type="datetimeFigureOut">
              <a:rPr lang="es-CO" smtClean="0"/>
              <a:t>7/09/2026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F8AEC-6806-4058-8FC0-BF69B54B540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7781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25AE25-5B5F-47EA-8BBC-6F528ACBF40B}" type="datetimeFigureOut">
              <a:rPr lang="es-CO" smtClean="0"/>
              <a:t>7/09/2026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ED264-198C-491C-9D52-0254DC869C7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6700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87C7-B18D-40EE-975B-5836DC739652}" type="datetimeFigureOut">
              <a:rPr lang="es-CO" smtClean="0"/>
              <a:t>7/09/2026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0079-9604-49DB-A4FE-A2E7DED970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571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87C7-B18D-40EE-975B-5836DC739652}" type="datetimeFigureOut">
              <a:rPr lang="es-CO" smtClean="0"/>
              <a:t>7/09/2026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0079-9604-49DB-A4FE-A2E7DED970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309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87C7-B18D-40EE-975B-5836DC739652}" type="datetimeFigureOut">
              <a:rPr lang="es-CO" smtClean="0"/>
              <a:t>7/09/2026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0079-9604-49DB-A4FE-A2E7DED970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6681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87C7-B18D-40EE-975B-5836DC739652}" type="datetimeFigureOut">
              <a:rPr lang="es-CO" smtClean="0"/>
              <a:t>7/09/2026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0079-9604-49DB-A4FE-A2E7DED970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16714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87C7-B18D-40EE-975B-5836DC739652}" type="datetimeFigureOut">
              <a:rPr lang="es-CO" smtClean="0"/>
              <a:t>7/09/2026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0079-9604-49DB-A4FE-A2E7DED970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87239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87C7-B18D-40EE-975B-5836DC739652}" type="datetimeFigureOut">
              <a:rPr lang="es-CO" smtClean="0"/>
              <a:t>7/09/2026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0079-9604-49DB-A4FE-A2E7DED970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7704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87C7-B18D-40EE-975B-5836DC739652}" type="datetimeFigureOut">
              <a:rPr lang="es-CO" smtClean="0"/>
              <a:t>7/09/2026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0079-9604-49DB-A4FE-A2E7DED970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7976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87C7-B18D-40EE-975B-5836DC739652}" type="datetimeFigureOut">
              <a:rPr lang="es-CO" smtClean="0"/>
              <a:t>7/09/2026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0079-9604-49DB-A4FE-A2E7DED970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48471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87C7-B18D-40EE-975B-5836DC739652}" type="datetimeFigureOut">
              <a:rPr lang="es-CO" smtClean="0"/>
              <a:t>7/09/2026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0079-9604-49DB-A4FE-A2E7DED970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23574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87C7-B18D-40EE-975B-5836DC739652}" type="datetimeFigureOut">
              <a:rPr lang="es-CO" smtClean="0"/>
              <a:t>7/09/2026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0079-9604-49DB-A4FE-A2E7DED970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19375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87C7-B18D-40EE-975B-5836DC739652}" type="datetimeFigureOut">
              <a:rPr lang="es-CO" smtClean="0"/>
              <a:t>7/09/2026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30079-9604-49DB-A4FE-A2E7DED970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49867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2"/>
          <p:cNvSpPr>
            <a:spLocks noGrp="1"/>
          </p:cNvSpPr>
          <p:nvPr>
            <p:ph idx="1"/>
          </p:nvPr>
        </p:nvSpPr>
        <p:spPr>
          <a:xfrm>
            <a:off x="4270587" y="1625613"/>
            <a:ext cx="7565813" cy="526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>
                <a:latin typeface="Helvetica"/>
                <a:cs typeface="Helvetica"/>
              </a:defRPr>
            </a:lvl1pPr>
            <a:lvl2pPr marL="609585" indent="0">
              <a:buNone/>
              <a:defRPr sz="2400">
                <a:latin typeface="Helvetica"/>
                <a:cs typeface="Helvetica"/>
              </a:defRPr>
            </a:lvl2pPr>
            <a:lvl3pPr marL="1219170" indent="0">
              <a:buNone/>
              <a:defRPr sz="2133">
                <a:latin typeface="Helvetica"/>
                <a:cs typeface="Helvetica"/>
              </a:defRPr>
            </a:lvl3pPr>
            <a:lvl4pPr marL="1828754" indent="0">
              <a:buNone/>
              <a:defRPr sz="1867">
                <a:latin typeface="Helvetica"/>
                <a:cs typeface="Helvetica"/>
              </a:defRPr>
            </a:lvl4pPr>
            <a:lvl5pPr marL="2438339" indent="0">
              <a:buNone/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10" name="Marcador de contenido 2"/>
          <p:cNvSpPr>
            <a:spLocks noGrp="1"/>
          </p:cNvSpPr>
          <p:nvPr>
            <p:ph idx="13" hasCustomPrompt="1"/>
          </p:nvPr>
        </p:nvSpPr>
        <p:spPr>
          <a:xfrm>
            <a:off x="623147" y="2900707"/>
            <a:ext cx="2235200" cy="6756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>
                <a:latin typeface="Helvetica"/>
                <a:cs typeface="Helvetica"/>
              </a:defRPr>
            </a:lvl1pPr>
            <a:lvl2pPr marL="609585" indent="0">
              <a:buNone/>
              <a:defRPr sz="2400">
                <a:latin typeface="Helvetica"/>
                <a:cs typeface="Helvetica"/>
              </a:defRPr>
            </a:lvl2pPr>
            <a:lvl3pPr marL="1219170" indent="0">
              <a:buNone/>
              <a:defRPr sz="2133">
                <a:latin typeface="Helvetica"/>
                <a:cs typeface="Helvetica"/>
              </a:defRPr>
            </a:lvl3pPr>
            <a:lvl4pPr marL="1828754" indent="0">
              <a:buNone/>
              <a:defRPr sz="1867">
                <a:latin typeface="Helvetica"/>
                <a:cs typeface="Helvetica"/>
              </a:defRPr>
            </a:lvl4pPr>
            <a:lvl5pPr marL="2438339" indent="0">
              <a:buNone/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s-ES_tradnl" dirty="0"/>
              <a:t>Contenido</a:t>
            </a:r>
          </a:p>
        </p:txBody>
      </p:sp>
      <p:sp>
        <p:nvSpPr>
          <p:cNvPr id="11" name="Marcador de contenido 2"/>
          <p:cNvSpPr>
            <a:spLocks noGrp="1"/>
          </p:cNvSpPr>
          <p:nvPr>
            <p:ph idx="14" hasCustomPrompt="1"/>
          </p:nvPr>
        </p:nvSpPr>
        <p:spPr>
          <a:xfrm>
            <a:off x="3457787" y="1386003"/>
            <a:ext cx="657013" cy="6654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333" b="1">
                <a:solidFill>
                  <a:srgbClr val="FFCD00"/>
                </a:solidFill>
                <a:latin typeface="Helvetica"/>
                <a:cs typeface="Helvetica"/>
              </a:defRPr>
            </a:lvl1pPr>
            <a:lvl2pPr marL="609585" indent="0">
              <a:buNone/>
              <a:defRPr sz="2400">
                <a:latin typeface="Helvetica"/>
                <a:cs typeface="Helvetica"/>
              </a:defRPr>
            </a:lvl2pPr>
            <a:lvl3pPr marL="1219170" indent="0">
              <a:buNone/>
              <a:defRPr sz="2133">
                <a:latin typeface="Helvetica"/>
                <a:cs typeface="Helvetica"/>
              </a:defRPr>
            </a:lvl3pPr>
            <a:lvl4pPr marL="1828754" indent="0">
              <a:buNone/>
              <a:defRPr sz="1867">
                <a:latin typeface="Helvetica"/>
                <a:cs typeface="Helvetica"/>
              </a:defRPr>
            </a:lvl4pPr>
            <a:lvl5pPr marL="2438339" indent="0">
              <a:buNone/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s-ES_tradnl" dirty="0"/>
              <a:t>1</a:t>
            </a:r>
          </a:p>
        </p:txBody>
      </p:sp>
      <p:sp>
        <p:nvSpPr>
          <p:cNvPr id="14" name="Rectángulo 13"/>
          <p:cNvSpPr/>
          <p:nvPr userDrawn="1"/>
        </p:nvSpPr>
        <p:spPr>
          <a:xfrm>
            <a:off x="2943014" y="1115069"/>
            <a:ext cx="88053" cy="4980931"/>
          </a:xfrm>
          <a:prstGeom prst="rect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sp>
        <p:nvSpPr>
          <p:cNvPr id="15" name="Marcador de contenido 2"/>
          <p:cNvSpPr>
            <a:spLocks noGrp="1"/>
          </p:cNvSpPr>
          <p:nvPr>
            <p:ph idx="15"/>
          </p:nvPr>
        </p:nvSpPr>
        <p:spPr>
          <a:xfrm>
            <a:off x="4270587" y="2523079"/>
            <a:ext cx="7565813" cy="526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>
                <a:latin typeface="Helvetica"/>
                <a:cs typeface="Helvetica"/>
              </a:defRPr>
            </a:lvl1pPr>
            <a:lvl2pPr marL="609585" indent="0">
              <a:buNone/>
              <a:defRPr sz="2400">
                <a:latin typeface="Helvetica"/>
                <a:cs typeface="Helvetica"/>
              </a:defRPr>
            </a:lvl2pPr>
            <a:lvl3pPr marL="1219170" indent="0">
              <a:buNone/>
              <a:defRPr sz="2133">
                <a:latin typeface="Helvetica"/>
                <a:cs typeface="Helvetica"/>
              </a:defRPr>
            </a:lvl3pPr>
            <a:lvl4pPr marL="1828754" indent="0">
              <a:buNone/>
              <a:defRPr sz="1867">
                <a:latin typeface="Helvetica"/>
                <a:cs typeface="Helvetica"/>
              </a:defRPr>
            </a:lvl4pPr>
            <a:lvl5pPr marL="2438339" indent="0">
              <a:buNone/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16" name="Marcador de contenido 2"/>
          <p:cNvSpPr>
            <a:spLocks noGrp="1"/>
          </p:cNvSpPr>
          <p:nvPr>
            <p:ph idx="16" hasCustomPrompt="1"/>
          </p:nvPr>
        </p:nvSpPr>
        <p:spPr>
          <a:xfrm>
            <a:off x="3457787" y="2283470"/>
            <a:ext cx="657013" cy="6654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333" b="1">
                <a:solidFill>
                  <a:srgbClr val="FFCD00"/>
                </a:solidFill>
                <a:latin typeface="Helvetica"/>
                <a:cs typeface="Helvetica"/>
              </a:defRPr>
            </a:lvl1pPr>
            <a:lvl2pPr marL="609585" indent="0">
              <a:buNone/>
              <a:defRPr sz="2400">
                <a:latin typeface="Helvetica"/>
                <a:cs typeface="Helvetica"/>
              </a:defRPr>
            </a:lvl2pPr>
            <a:lvl3pPr marL="1219170" indent="0">
              <a:buNone/>
              <a:defRPr sz="2133">
                <a:latin typeface="Helvetica"/>
                <a:cs typeface="Helvetica"/>
              </a:defRPr>
            </a:lvl3pPr>
            <a:lvl4pPr marL="1828754" indent="0">
              <a:buNone/>
              <a:defRPr sz="1867">
                <a:latin typeface="Helvetica"/>
                <a:cs typeface="Helvetica"/>
              </a:defRPr>
            </a:lvl4pPr>
            <a:lvl5pPr marL="2438339" indent="0">
              <a:buNone/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s-ES_tradnl" dirty="0"/>
              <a:t>2</a:t>
            </a:r>
          </a:p>
        </p:txBody>
      </p:sp>
      <p:sp>
        <p:nvSpPr>
          <p:cNvPr id="17" name="Marcador de contenido 2"/>
          <p:cNvSpPr>
            <a:spLocks noGrp="1"/>
          </p:cNvSpPr>
          <p:nvPr>
            <p:ph idx="17"/>
          </p:nvPr>
        </p:nvSpPr>
        <p:spPr>
          <a:xfrm>
            <a:off x="4270587" y="3412079"/>
            <a:ext cx="7565813" cy="526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>
                <a:latin typeface="Helvetica"/>
                <a:cs typeface="Helvetica"/>
              </a:defRPr>
            </a:lvl1pPr>
            <a:lvl2pPr marL="609585" indent="0">
              <a:buNone/>
              <a:defRPr sz="2400">
                <a:latin typeface="Helvetica"/>
                <a:cs typeface="Helvetica"/>
              </a:defRPr>
            </a:lvl2pPr>
            <a:lvl3pPr marL="1219170" indent="0">
              <a:buNone/>
              <a:defRPr sz="2133">
                <a:latin typeface="Helvetica"/>
                <a:cs typeface="Helvetica"/>
              </a:defRPr>
            </a:lvl3pPr>
            <a:lvl4pPr marL="1828754" indent="0">
              <a:buNone/>
              <a:defRPr sz="1867">
                <a:latin typeface="Helvetica"/>
                <a:cs typeface="Helvetica"/>
              </a:defRPr>
            </a:lvl4pPr>
            <a:lvl5pPr marL="2438339" indent="0">
              <a:buNone/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18" name="Marcador de contenido 2"/>
          <p:cNvSpPr>
            <a:spLocks noGrp="1"/>
          </p:cNvSpPr>
          <p:nvPr>
            <p:ph idx="18" hasCustomPrompt="1"/>
          </p:nvPr>
        </p:nvSpPr>
        <p:spPr>
          <a:xfrm>
            <a:off x="3457787" y="3172470"/>
            <a:ext cx="657013" cy="6654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333" b="1">
                <a:solidFill>
                  <a:srgbClr val="FFCD00"/>
                </a:solidFill>
                <a:latin typeface="Helvetica"/>
                <a:cs typeface="Helvetica"/>
              </a:defRPr>
            </a:lvl1pPr>
            <a:lvl2pPr marL="609585" indent="0">
              <a:buNone/>
              <a:defRPr sz="2400">
                <a:latin typeface="Helvetica"/>
                <a:cs typeface="Helvetica"/>
              </a:defRPr>
            </a:lvl2pPr>
            <a:lvl3pPr marL="1219170" indent="0">
              <a:buNone/>
              <a:defRPr sz="2133">
                <a:latin typeface="Helvetica"/>
                <a:cs typeface="Helvetica"/>
              </a:defRPr>
            </a:lvl3pPr>
            <a:lvl4pPr marL="1828754" indent="0">
              <a:buNone/>
              <a:defRPr sz="1867">
                <a:latin typeface="Helvetica"/>
                <a:cs typeface="Helvetica"/>
              </a:defRPr>
            </a:lvl4pPr>
            <a:lvl5pPr marL="2438339" indent="0">
              <a:buNone/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s-ES_tradnl" dirty="0"/>
              <a:t>3</a:t>
            </a:r>
          </a:p>
        </p:txBody>
      </p:sp>
      <p:sp>
        <p:nvSpPr>
          <p:cNvPr id="19" name="Marcador de contenido 2"/>
          <p:cNvSpPr>
            <a:spLocks noGrp="1"/>
          </p:cNvSpPr>
          <p:nvPr>
            <p:ph idx="19"/>
          </p:nvPr>
        </p:nvSpPr>
        <p:spPr>
          <a:xfrm>
            <a:off x="4270587" y="4334946"/>
            <a:ext cx="7565813" cy="526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>
                <a:latin typeface="Helvetica"/>
                <a:cs typeface="Helvetica"/>
              </a:defRPr>
            </a:lvl1pPr>
            <a:lvl2pPr marL="609585" indent="0">
              <a:buNone/>
              <a:defRPr sz="2400">
                <a:latin typeface="Helvetica"/>
                <a:cs typeface="Helvetica"/>
              </a:defRPr>
            </a:lvl2pPr>
            <a:lvl3pPr marL="1219170" indent="0">
              <a:buNone/>
              <a:defRPr sz="2133">
                <a:latin typeface="Helvetica"/>
                <a:cs typeface="Helvetica"/>
              </a:defRPr>
            </a:lvl3pPr>
            <a:lvl4pPr marL="1828754" indent="0">
              <a:buNone/>
              <a:defRPr sz="1867">
                <a:latin typeface="Helvetica"/>
                <a:cs typeface="Helvetica"/>
              </a:defRPr>
            </a:lvl4pPr>
            <a:lvl5pPr marL="2438339" indent="0">
              <a:buNone/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20" name="Marcador de contenido 2"/>
          <p:cNvSpPr>
            <a:spLocks noGrp="1"/>
          </p:cNvSpPr>
          <p:nvPr>
            <p:ph idx="20" hasCustomPrompt="1"/>
          </p:nvPr>
        </p:nvSpPr>
        <p:spPr>
          <a:xfrm>
            <a:off x="3457787" y="4095336"/>
            <a:ext cx="657013" cy="6654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333" b="1">
                <a:solidFill>
                  <a:srgbClr val="FFCD00"/>
                </a:solidFill>
                <a:latin typeface="Helvetica"/>
                <a:cs typeface="Helvetica"/>
              </a:defRPr>
            </a:lvl1pPr>
            <a:lvl2pPr marL="609585" indent="0">
              <a:buNone/>
              <a:defRPr sz="2400">
                <a:latin typeface="Helvetica"/>
                <a:cs typeface="Helvetica"/>
              </a:defRPr>
            </a:lvl2pPr>
            <a:lvl3pPr marL="1219170" indent="0">
              <a:buNone/>
              <a:defRPr sz="2133">
                <a:latin typeface="Helvetica"/>
                <a:cs typeface="Helvetica"/>
              </a:defRPr>
            </a:lvl3pPr>
            <a:lvl4pPr marL="1828754" indent="0">
              <a:buNone/>
              <a:defRPr sz="1867">
                <a:latin typeface="Helvetica"/>
                <a:cs typeface="Helvetica"/>
              </a:defRPr>
            </a:lvl4pPr>
            <a:lvl5pPr marL="2438339" indent="0">
              <a:buNone/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s-ES_tradnl" dirty="0"/>
              <a:t>4</a:t>
            </a:r>
          </a:p>
        </p:txBody>
      </p:sp>
      <p:sp>
        <p:nvSpPr>
          <p:cNvPr id="21" name="Marcador de contenido 2"/>
          <p:cNvSpPr>
            <a:spLocks noGrp="1"/>
          </p:cNvSpPr>
          <p:nvPr>
            <p:ph idx="21"/>
          </p:nvPr>
        </p:nvSpPr>
        <p:spPr>
          <a:xfrm>
            <a:off x="4270587" y="5308613"/>
            <a:ext cx="7565813" cy="526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>
                <a:latin typeface="Helvetica"/>
                <a:cs typeface="Helvetica"/>
              </a:defRPr>
            </a:lvl1pPr>
            <a:lvl2pPr marL="609585" indent="0">
              <a:buNone/>
              <a:defRPr sz="2400">
                <a:latin typeface="Helvetica"/>
                <a:cs typeface="Helvetica"/>
              </a:defRPr>
            </a:lvl2pPr>
            <a:lvl3pPr marL="1219170" indent="0">
              <a:buNone/>
              <a:defRPr sz="2133">
                <a:latin typeface="Helvetica"/>
                <a:cs typeface="Helvetica"/>
              </a:defRPr>
            </a:lvl3pPr>
            <a:lvl4pPr marL="1828754" indent="0">
              <a:buNone/>
              <a:defRPr sz="1867">
                <a:latin typeface="Helvetica"/>
                <a:cs typeface="Helvetica"/>
              </a:defRPr>
            </a:lvl4pPr>
            <a:lvl5pPr marL="2438339" indent="0">
              <a:buNone/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22" name="Marcador de contenido 2"/>
          <p:cNvSpPr>
            <a:spLocks noGrp="1"/>
          </p:cNvSpPr>
          <p:nvPr>
            <p:ph idx="22" hasCustomPrompt="1"/>
          </p:nvPr>
        </p:nvSpPr>
        <p:spPr>
          <a:xfrm>
            <a:off x="3457787" y="5069003"/>
            <a:ext cx="657013" cy="6654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333" b="1">
                <a:solidFill>
                  <a:srgbClr val="FFCD00"/>
                </a:solidFill>
                <a:latin typeface="Helvetica"/>
                <a:cs typeface="Helvetica"/>
              </a:defRPr>
            </a:lvl1pPr>
            <a:lvl2pPr marL="609585" indent="0">
              <a:buNone/>
              <a:defRPr sz="2400">
                <a:latin typeface="Helvetica"/>
                <a:cs typeface="Helvetica"/>
              </a:defRPr>
            </a:lvl2pPr>
            <a:lvl3pPr marL="1219170" indent="0">
              <a:buNone/>
              <a:defRPr sz="2133">
                <a:latin typeface="Helvetica"/>
                <a:cs typeface="Helvetica"/>
              </a:defRPr>
            </a:lvl3pPr>
            <a:lvl4pPr marL="1828754" indent="0">
              <a:buNone/>
              <a:defRPr sz="1867">
                <a:latin typeface="Helvetica"/>
                <a:cs typeface="Helvetica"/>
              </a:defRPr>
            </a:lvl4pPr>
            <a:lvl5pPr marL="2438339" indent="0">
              <a:buNone/>
              <a:defRPr sz="1600">
                <a:latin typeface="Helvetica"/>
                <a:cs typeface="Helvetica"/>
              </a:defRPr>
            </a:lvl5pPr>
          </a:lstStyle>
          <a:p>
            <a:pPr lvl="0"/>
            <a:r>
              <a:rPr lang="es-ES_tradnl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89296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63801" y="233719"/>
            <a:ext cx="7429527" cy="524168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4D4D4D"/>
                </a:solidFill>
                <a:latin typeface="Helvetica"/>
                <a:cs typeface="Helvetica"/>
              </a:defRPr>
            </a:lvl1pPr>
          </a:lstStyle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784CB-8CC4-EC4F-AEBD-74AC7F28F255}" type="datetimeFigureOut">
              <a:rPr lang="es-ES" smtClean="0"/>
              <a:pPr/>
              <a:t>07/09/2026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75CB7-5D67-5A4B-A2D4-58727A2D6AA7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7" name="Conector recto 6"/>
          <p:cNvCxnSpPr/>
          <p:nvPr userDrawn="1"/>
        </p:nvCxnSpPr>
        <p:spPr>
          <a:xfrm>
            <a:off x="1924195" y="757887"/>
            <a:ext cx="7969132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1907261" y="225252"/>
            <a:ext cx="618067" cy="52599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888888"/>
                </a:solidFill>
                <a:latin typeface="Helvetica"/>
                <a:cs typeface="Helvetica"/>
              </a:defRPr>
            </a:lvl1pPr>
            <a:lvl2pPr>
              <a:defRPr sz="2667">
                <a:latin typeface="Helvetica"/>
                <a:cs typeface="Helvetica"/>
              </a:defRPr>
            </a:lvl2pPr>
            <a:lvl3pPr>
              <a:defRPr sz="2400">
                <a:latin typeface="Helvetica"/>
                <a:cs typeface="Helvetica"/>
              </a:defRPr>
            </a:lvl3pPr>
            <a:lvl4pPr>
              <a:defRPr sz="2133">
                <a:latin typeface="Helvetica"/>
                <a:cs typeface="Helvetica"/>
              </a:defRPr>
            </a:lvl4pPr>
            <a:lvl5pPr marL="2438339" indent="0">
              <a:buNone/>
              <a:defRPr sz="2133">
                <a:latin typeface="Helvetica"/>
                <a:cs typeface="Helvetica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_tradnl" dirty="0"/>
              <a:t>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85537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39317" y="3443816"/>
            <a:ext cx="5780616" cy="566739"/>
          </a:xfrm>
          <a:prstGeom prst="rect">
            <a:avLst/>
          </a:prstGeom>
        </p:spPr>
        <p:txBody>
          <a:bodyPr anchor="b"/>
          <a:lstStyle>
            <a:lvl1pPr algn="l">
              <a:defRPr sz="2667" b="1">
                <a:solidFill>
                  <a:srgbClr val="4D4D4D"/>
                </a:solidFill>
                <a:latin typeface="Helvetica"/>
                <a:cs typeface="Helvetica"/>
              </a:defRPr>
            </a:lvl1pPr>
          </a:lstStyle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958850" y="1307041"/>
            <a:ext cx="4315883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latin typeface="Helvetica"/>
                <a:cs typeface="Helvetica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539317" y="4120623"/>
            <a:ext cx="5780616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>
                <a:solidFill>
                  <a:srgbClr val="4D4D4D"/>
                </a:solidFill>
                <a:latin typeface="Helvetica"/>
                <a:cs typeface="Helvetica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784CB-8CC4-EC4F-AEBD-74AC7F28F255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75CB7-5D67-5A4B-A2D4-58727A2D6AA7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Marcador de texto 3"/>
          <p:cNvSpPr>
            <a:spLocks noGrp="1"/>
          </p:cNvSpPr>
          <p:nvPr>
            <p:ph type="body" sz="half" idx="13"/>
          </p:nvPr>
        </p:nvSpPr>
        <p:spPr>
          <a:xfrm>
            <a:off x="5556251" y="5037134"/>
            <a:ext cx="5645149" cy="477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4D4D4D"/>
                </a:solidFill>
                <a:latin typeface="Helvetica"/>
                <a:cs typeface="Helvetica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11" name="Marcador de contenido 3"/>
          <p:cNvSpPr>
            <a:spLocks noGrp="1"/>
          </p:cNvSpPr>
          <p:nvPr>
            <p:ph sz="half" idx="14" hasCustomPrompt="1"/>
          </p:nvPr>
        </p:nvSpPr>
        <p:spPr>
          <a:xfrm>
            <a:off x="1907261" y="225252"/>
            <a:ext cx="618067" cy="52599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888888"/>
                </a:solidFill>
                <a:latin typeface="Helvetica"/>
                <a:cs typeface="Helvetica"/>
              </a:defRPr>
            </a:lvl1pPr>
            <a:lvl2pPr>
              <a:defRPr sz="2667">
                <a:latin typeface="Helvetica"/>
                <a:cs typeface="Helvetica"/>
              </a:defRPr>
            </a:lvl2pPr>
            <a:lvl3pPr>
              <a:defRPr sz="2400">
                <a:latin typeface="Helvetica"/>
                <a:cs typeface="Helvetica"/>
              </a:defRPr>
            </a:lvl3pPr>
            <a:lvl4pPr>
              <a:defRPr sz="2133">
                <a:latin typeface="Helvetica"/>
                <a:cs typeface="Helvetica"/>
              </a:defRPr>
            </a:lvl4pPr>
            <a:lvl5pPr marL="2438339" indent="0">
              <a:buNone/>
              <a:defRPr sz="2133">
                <a:latin typeface="Helvetica"/>
                <a:cs typeface="Helvetica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_tradnl" dirty="0"/>
              <a:t>2</a:t>
            </a:r>
            <a:endParaRPr lang="es-ES" dirty="0"/>
          </a:p>
        </p:txBody>
      </p:sp>
      <p:sp>
        <p:nvSpPr>
          <p:cNvPr id="13" name="Marcador de texto 3"/>
          <p:cNvSpPr>
            <a:spLocks noGrp="1"/>
          </p:cNvSpPr>
          <p:nvPr>
            <p:ph type="body" sz="half" idx="15" hasCustomPrompt="1"/>
          </p:nvPr>
        </p:nvSpPr>
        <p:spPr>
          <a:xfrm>
            <a:off x="2451245" y="222779"/>
            <a:ext cx="3847955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>
                <a:solidFill>
                  <a:srgbClr val="4D4D4D"/>
                </a:solidFill>
                <a:latin typeface="Helvetica"/>
                <a:cs typeface="Helvetica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_tradnl" dirty="0"/>
              <a:t>Clic para editar título</a:t>
            </a:r>
          </a:p>
        </p:txBody>
      </p:sp>
      <p:sp>
        <p:nvSpPr>
          <p:cNvPr id="15" name="Marcador de texto 3"/>
          <p:cNvSpPr>
            <a:spLocks noGrp="1"/>
          </p:cNvSpPr>
          <p:nvPr>
            <p:ph type="body" sz="half" idx="16"/>
          </p:nvPr>
        </p:nvSpPr>
        <p:spPr>
          <a:xfrm>
            <a:off x="5530851" y="2114023"/>
            <a:ext cx="5780616" cy="11795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FFCD00"/>
                </a:solidFill>
                <a:latin typeface="Helvetica"/>
                <a:cs typeface="Helvetica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cxnSp>
        <p:nvCxnSpPr>
          <p:cNvPr id="16" name="Conector recto 15"/>
          <p:cNvCxnSpPr/>
          <p:nvPr userDrawn="1"/>
        </p:nvCxnSpPr>
        <p:spPr>
          <a:xfrm>
            <a:off x="1924195" y="757887"/>
            <a:ext cx="7969132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577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376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39317" y="3443817"/>
            <a:ext cx="5780616" cy="566739"/>
          </a:xfrm>
          <a:prstGeom prst="rect">
            <a:avLst/>
          </a:prstGeom>
        </p:spPr>
        <p:txBody>
          <a:bodyPr anchor="b"/>
          <a:lstStyle>
            <a:lvl1pPr algn="l">
              <a:defRPr sz="2667" b="1">
                <a:solidFill>
                  <a:srgbClr val="4D4D4D"/>
                </a:solidFill>
                <a:latin typeface="Helvetica"/>
                <a:cs typeface="Helvetica"/>
              </a:defRPr>
            </a:lvl1pPr>
          </a:lstStyle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958850" y="1307041"/>
            <a:ext cx="4315883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>
                <a:latin typeface="Helvetica"/>
                <a:cs typeface="Helvetica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539317" y="4120625"/>
            <a:ext cx="5780616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>
                <a:solidFill>
                  <a:srgbClr val="4D4D4D"/>
                </a:solidFill>
                <a:latin typeface="Helvetica"/>
                <a:cs typeface="Helvetica"/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784CB-8CC4-EC4F-AEBD-74AC7F28F255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75CB7-5D67-5A4B-A2D4-58727A2D6AA7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Marcador de texto 3"/>
          <p:cNvSpPr>
            <a:spLocks noGrp="1"/>
          </p:cNvSpPr>
          <p:nvPr>
            <p:ph type="body" sz="half" idx="13"/>
          </p:nvPr>
        </p:nvSpPr>
        <p:spPr>
          <a:xfrm>
            <a:off x="5556252" y="5037135"/>
            <a:ext cx="5645149" cy="477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4D4D4D"/>
                </a:solidFill>
                <a:latin typeface="Helvetica"/>
                <a:cs typeface="Helvetica"/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11" name="Marcador de contenido 3"/>
          <p:cNvSpPr>
            <a:spLocks noGrp="1"/>
          </p:cNvSpPr>
          <p:nvPr>
            <p:ph sz="half" idx="14" hasCustomPrompt="1"/>
          </p:nvPr>
        </p:nvSpPr>
        <p:spPr>
          <a:xfrm>
            <a:off x="1907261" y="225252"/>
            <a:ext cx="618067" cy="52599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888888"/>
                </a:solidFill>
                <a:latin typeface="Helvetica"/>
                <a:cs typeface="Helvetica"/>
              </a:defRPr>
            </a:lvl1pPr>
            <a:lvl2pPr>
              <a:defRPr sz="2667">
                <a:latin typeface="Helvetica"/>
                <a:cs typeface="Helvetica"/>
              </a:defRPr>
            </a:lvl2pPr>
            <a:lvl3pPr>
              <a:defRPr sz="2400">
                <a:latin typeface="Helvetica"/>
                <a:cs typeface="Helvetica"/>
              </a:defRPr>
            </a:lvl3pPr>
            <a:lvl4pPr>
              <a:defRPr sz="2133">
                <a:latin typeface="Helvetica"/>
                <a:cs typeface="Helvetica"/>
              </a:defRPr>
            </a:lvl4pPr>
            <a:lvl5pPr marL="2438278" indent="0">
              <a:buNone/>
              <a:defRPr sz="2133">
                <a:latin typeface="Helvetica"/>
                <a:cs typeface="Helvetica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_tradnl" dirty="0"/>
              <a:t>2</a:t>
            </a:r>
            <a:endParaRPr lang="es-ES" dirty="0"/>
          </a:p>
        </p:txBody>
      </p:sp>
      <p:sp>
        <p:nvSpPr>
          <p:cNvPr id="13" name="Marcador de texto 3"/>
          <p:cNvSpPr>
            <a:spLocks noGrp="1"/>
          </p:cNvSpPr>
          <p:nvPr>
            <p:ph type="body" sz="half" idx="15" hasCustomPrompt="1"/>
          </p:nvPr>
        </p:nvSpPr>
        <p:spPr>
          <a:xfrm>
            <a:off x="2451245" y="222781"/>
            <a:ext cx="3847955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>
                <a:solidFill>
                  <a:srgbClr val="4D4D4D"/>
                </a:solidFill>
                <a:latin typeface="Helvetica"/>
                <a:cs typeface="Helvetica"/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s-ES_tradnl" dirty="0"/>
              <a:t>Clic para editar título</a:t>
            </a:r>
          </a:p>
        </p:txBody>
      </p:sp>
      <p:sp>
        <p:nvSpPr>
          <p:cNvPr id="15" name="Marcador de texto 3"/>
          <p:cNvSpPr>
            <a:spLocks noGrp="1"/>
          </p:cNvSpPr>
          <p:nvPr>
            <p:ph type="body" sz="half" idx="16"/>
          </p:nvPr>
        </p:nvSpPr>
        <p:spPr>
          <a:xfrm>
            <a:off x="5530851" y="2114025"/>
            <a:ext cx="5780616" cy="11795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FFCD00"/>
                </a:solidFill>
                <a:latin typeface="Helvetica"/>
                <a:cs typeface="Helvetica"/>
              </a:defRPr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cxnSp>
        <p:nvCxnSpPr>
          <p:cNvPr id="16" name="Conector recto 15"/>
          <p:cNvCxnSpPr/>
          <p:nvPr userDrawn="1"/>
        </p:nvCxnSpPr>
        <p:spPr>
          <a:xfrm>
            <a:off x="1924195" y="757887"/>
            <a:ext cx="7969132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266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887C7-B18D-40EE-975B-5836DC739652}" type="datetimeFigureOut">
              <a:rPr lang="es-CO" smtClean="0"/>
              <a:t>7/09/2026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30079-9604-49DB-A4FE-A2E7DED970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5798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0" r:id="rId13"/>
    <p:sldLayoutId id="2147483682" r:id="rId14"/>
    <p:sldLayoutId id="2147483683" r:id="rId15"/>
    <p:sldLayoutId id="214748368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sv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5" Type="http://schemas.openxmlformats.org/officeDocument/2006/relationships/image" Target="../media/image21.sv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9068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115613" y="2823098"/>
            <a:ext cx="9681018" cy="20840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>
                <a:latin typeface="Helvetica" panose="020B0604020202020204" pitchFamily="34" charset="0"/>
                <a:cs typeface="Helvetica" panose="020B0604020202020204" pitchFamily="34" charset="0"/>
              </a:rPr>
              <a:t>Acuerdo Negociación Sindical 2025</a:t>
            </a:r>
            <a:br>
              <a:rPr lang="es-ES" sz="2800" b="1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s-ES" sz="2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br>
              <a:rPr lang="es-ES" sz="2800" b="1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s-ES" sz="2800" b="1" dirty="0">
                <a:latin typeface="Helvetica" panose="020B0604020202020204" pitchFamily="34" charset="0"/>
                <a:cs typeface="Helvetica" panose="020B0604020202020204" pitchFamily="34" charset="0"/>
              </a:rPr>
              <a:t>Dirección de Empleo Público</a:t>
            </a:r>
            <a:br>
              <a:rPr lang="es-ES" sz="2800" b="1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s-ES" sz="2800" b="1" dirty="0">
                <a:latin typeface="Helvetica" panose="020B0604020202020204" pitchFamily="34" charset="0"/>
                <a:cs typeface="Helvetica" panose="020B0604020202020204" pitchFamily="34" charset="0"/>
              </a:rPr>
              <a:t>Departamento Administrativo de la Función Pública</a:t>
            </a:r>
          </a:p>
          <a:p>
            <a:r>
              <a:rPr lang="es-ES" sz="2800" b="1" dirty="0">
                <a:latin typeface="Helvetica" panose="020B0604020202020204" pitchFamily="34" charset="0"/>
                <a:cs typeface="Helvetica" panose="020B0604020202020204" pitchFamily="34" charset="0"/>
              </a:rPr>
              <a:t>Agosto 2026 </a:t>
            </a:r>
          </a:p>
        </p:txBody>
      </p:sp>
    </p:spTree>
    <p:extLst>
      <p:ext uri="{BB962C8B-B14F-4D97-AF65-F5344CB8AC3E}">
        <p14:creationId xmlns:p14="http://schemas.microsoft.com/office/powerpoint/2010/main" val="606397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contenido 12"/>
          <p:cNvSpPr txBox="1">
            <a:spLocks noGrp="1"/>
          </p:cNvSpPr>
          <p:nvPr>
            <p:ph idx="1"/>
          </p:nvPr>
        </p:nvSpPr>
        <p:spPr>
          <a:xfrm>
            <a:off x="3842623" y="3915118"/>
            <a:ext cx="7565813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>
                <a:solidFill>
                  <a:srgbClr val="4D4D4D"/>
                </a:solidFill>
                <a:latin typeface="Helvetica"/>
                <a:cs typeface="Helvetica"/>
              </a:rPr>
              <a:t>Programa Servimos </a:t>
            </a:r>
            <a:endParaRPr lang="es-ES" sz="1600" dirty="0">
              <a:solidFill>
                <a:srgbClr val="4D4D4D"/>
              </a:solidFill>
              <a:latin typeface="Helvetica"/>
              <a:cs typeface="Helvetica"/>
            </a:endParaRPr>
          </a:p>
        </p:txBody>
      </p:sp>
      <p:sp>
        <p:nvSpPr>
          <p:cNvPr id="14" name="Marcador de contenido 13"/>
          <p:cNvSpPr txBox="1">
            <a:spLocks noGrp="1"/>
          </p:cNvSpPr>
          <p:nvPr>
            <p:ph idx="15"/>
          </p:nvPr>
        </p:nvSpPr>
        <p:spPr>
          <a:xfrm>
            <a:off x="3842625" y="3241151"/>
            <a:ext cx="7565813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>
                <a:solidFill>
                  <a:srgbClr val="4D4D4D"/>
                </a:solidFill>
                <a:latin typeface="Helvetica"/>
                <a:cs typeface="Helvetica"/>
              </a:rPr>
              <a:t>Programa Nacional de Bienestar</a:t>
            </a:r>
            <a:endParaRPr lang="es-ES" sz="1600" dirty="0">
              <a:solidFill>
                <a:srgbClr val="4D4D4D"/>
              </a:solidFill>
              <a:latin typeface="Helvetica"/>
              <a:cs typeface="Helvetica"/>
            </a:endParaRPr>
          </a:p>
        </p:txBody>
      </p:sp>
      <p:sp>
        <p:nvSpPr>
          <p:cNvPr id="15" name="Marcador de contenido 14"/>
          <p:cNvSpPr txBox="1">
            <a:spLocks noGrp="1"/>
          </p:cNvSpPr>
          <p:nvPr>
            <p:ph idx="17"/>
          </p:nvPr>
        </p:nvSpPr>
        <p:spPr>
          <a:xfrm>
            <a:off x="3842624" y="2500175"/>
            <a:ext cx="7565813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>
                <a:solidFill>
                  <a:srgbClr val="4D4D4D"/>
                </a:solidFill>
                <a:latin typeface="Helvetica"/>
                <a:cs typeface="Helvetica"/>
              </a:rPr>
              <a:t>Plan Nacional de Formación de Capacitación</a:t>
            </a:r>
            <a:endParaRPr lang="es-ES" sz="1600" dirty="0">
              <a:solidFill>
                <a:srgbClr val="4D4D4D"/>
              </a:solidFill>
              <a:latin typeface="Helvetica"/>
              <a:cs typeface="Helvetica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1019494" y="3213563"/>
            <a:ext cx="14542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4D4D4D"/>
                </a:solidFill>
                <a:latin typeface="Helvetica"/>
                <a:cs typeface="Helvetica"/>
              </a:rPr>
              <a:t>Contenido</a:t>
            </a:r>
            <a:endParaRPr lang="es-CO" sz="2000" dirty="0"/>
          </a:p>
        </p:txBody>
      </p:sp>
      <p:sp>
        <p:nvSpPr>
          <p:cNvPr id="19" name="CuadroTexto 18"/>
          <p:cNvSpPr txBox="1"/>
          <p:nvPr/>
        </p:nvSpPr>
        <p:spPr>
          <a:xfrm>
            <a:off x="3230613" y="2378604"/>
            <a:ext cx="340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FFCD00"/>
                </a:solidFill>
                <a:latin typeface="Helvetica"/>
                <a:cs typeface="Helvetica"/>
              </a:rPr>
              <a:t>1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194892" y="3064489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dirty="0">
                <a:solidFill>
                  <a:srgbClr val="FFCD00"/>
                </a:solidFill>
                <a:latin typeface="Helvetica"/>
                <a:cs typeface="Helvetica"/>
              </a:rPr>
              <a:t>2</a:t>
            </a:r>
            <a:endParaRPr lang="es-CO" sz="3200" dirty="0"/>
          </a:p>
        </p:txBody>
      </p:sp>
      <p:sp>
        <p:nvSpPr>
          <p:cNvPr id="21" name="Rectángulo 20"/>
          <p:cNvSpPr/>
          <p:nvPr/>
        </p:nvSpPr>
        <p:spPr>
          <a:xfrm>
            <a:off x="3194892" y="3793547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3200" b="1" dirty="0">
                <a:solidFill>
                  <a:srgbClr val="FFCD00"/>
                </a:solidFill>
                <a:latin typeface="Helvetica"/>
                <a:cs typeface="Helvetica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42668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115613" y="2823098"/>
            <a:ext cx="9681018" cy="20840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000" b="1" dirty="0">
                <a:latin typeface="Helvetica" panose="020B0604020202020204" pitchFamily="34" charset="0"/>
                <a:cs typeface="Helvetica" panose="020B0604020202020204" pitchFamily="34" charset="0"/>
              </a:rPr>
              <a:t>Plan Nacional de Formación de Capacitación</a:t>
            </a:r>
          </a:p>
          <a:p>
            <a:br>
              <a:rPr lang="es-ES" sz="2800" b="1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s-ES" sz="2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839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0FCA3DA7-B009-403A-87E4-79C00E696E37}"/>
              </a:ext>
            </a:extLst>
          </p:cNvPr>
          <p:cNvSpPr/>
          <p:nvPr/>
        </p:nvSpPr>
        <p:spPr>
          <a:xfrm>
            <a:off x="575983" y="1046772"/>
            <a:ext cx="11040034" cy="1241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570">
              <a:defRPr/>
            </a:pPr>
            <a:r>
              <a:rPr lang="es-MX" sz="1867" kern="0" dirty="0">
                <a:solidFill>
                  <a:srgbClr val="002060"/>
                </a:solidFill>
                <a:latin typeface="Work Sans"/>
              </a:rPr>
              <a:t>Establecer los lineamientos para que las entidades formulen sus planes institucionales de capacitación </a:t>
            </a:r>
            <a:r>
              <a:rPr lang="es-MX" sz="1867" b="1" kern="0" dirty="0">
                <a:solidFill>
                  <a:srgbClr val="002060"/>
                </a:solidFill>
                <a:latin typeface="Work Sans"/>
              </a:rPr>
              <a:t>para la profesionalización de las y los servidores públicos, así como para desarrollar y/o fortalecer sus competencias, habilidades o destrezas </a:t>
            </a:r>
            <a:r>
              <a:rPr lang="es-MX" sz="1867" kern="0" dirty="0">
                <a:solidFill>
                  <a:srgbClr val="002060"/>
                </a:solidFill>
                <a:latin typeface="Work Sans"/>
              </a:rPr>
              <a:t>enfocados en los lineamientos establecidos en el Plan Nacional de Desarrollo 2022-2026 </a:t>
            </a:r>
            <a:r>
              <a:rPr lang="es-MX" sz="1867" i="1" kern="0" dirty="0">
                <a:solidFill>
                  <a:srgbClr val="002060"/>
                </a:solidFill>
                <a:latin typeface="Work Sans"/>
              </a:rPr>
              <a:t>“Colombia, Potencia Mundial de la Vida”</a:t>
            </a:r>
            <a:r>
              <a:rPr lang="es-MX" sz="1867" kern="0" dirty="0">
                <a:solidFill>
                  <a:srgbClr val="002060"/>
                </a:solidFill>
                <a:latin typeface="Work Sans"/>
              </a:rPr>
              <a:t>.</a:t>
            </a:r>
            <a:endParaRPr lang="es-CO" sz="1867" kern="0" dirty="0">
              <a:solidFill>
                <a:srgbClr val="002060"/>
              </a:solidFill>
              <a:latin typeface="Work San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1CA9AFA-3EBF-411F-837A-ED22FC828931}"/>
              </a:ext>
            </a:extLst>
          </p:cNvPr>
          <p:cNvSpPr/>
          <p:nvPr/>
        </p:nvSpPr>
        <p:spPr>
          <a:xfrm>
            <a:off x="4022723" y="165744"/>
            <a:ext cx="26452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40">
              <a:defRPr/>
            </a:pPr>
            <a:r>
              <a:rPr lang="es-ES" sz="2400" b="1" dirty="0">
                <a:solidFill>
                  <a:srgbClr val="4D4D4D"/>
                </a:solidFill>
                <a:latin typeface="Helvetica"/>
                <a:cs typeface="Helvetica"/>
              </a:rPr>
              <a:t>Objetivo General</a:t>
            </a:r>
            <a:endParaRPr lang="es-CO" sz="2400" b="1" dirty="0">
              <a:solidFill>
                <a:srgbClr val="4D4D4D"/>
              </a:solidFill>
              <a:latin typeface="Helvetica"/>
              <a:cs typeface="Helvetica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B63CDA0-298A-4EA2-86F2-9CCA68285D3E}"/>
              </a:ext>
            </a:extLst>
          </p:cNvPr>
          <p:cNvSpPr/>
          <p:nvPr/>
        </p:nvSpPr>
        <p:spPr>
          <a:xfrm>
            <a:off x="3307976" y="2799507"/>
            <a:ext cx="8146677" cy="354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 algn="just" defTabSz="609585">
              <a:buFont typeface="Arial" panose="020B0604020202020204" pitchFamily="34" charset="0"/>
              <a:buChar char="•"/>
              <a:defRPr/>
            </a:pPr>
            <a:r>
              <a:rPr lang="es-MX" sz="1867" kern="0" dirty="0">
                <a:solidFill>
                  <a:srgbClr val="002060"/>
                </a:solidFill>
                <a:latin typeface="Work Sans"/>
              </a:rPr>
              <a:t>Definir las </a:t>
            </a:r>
            <a:r>
              <a:rPr lang="es-MX" sz="1867" b="1" kern="0" dirty="0">
                <a:solidFill>
                  <a:srgbClr val="002060"/>
                </a:solidFill>
                <a:latin typeface="Work Sans"/>
              </a:rPr>
              <a:t>líneas estratégicas </a:t>
            </a:r>
            <a:r>
              <a:rPr lang="es-MX" sz="1867" kern="0" dirty="0">
                <a:solidFill>
                  <a:srgbClr val="002060"/>
                </a:solidFill>
                <a:latin typeface="Work Sans"/>
              </a:rPr>
              <a:t>para la formulación de los planes y programas de capacitación y formación por parte de las entidades.</a:t>
            </a:r>
          </a:p>
          <a:p>
            <a:pPr marL="380990" indent="-380990" algn="just" defTabSz="609585">
              <a:buFont typeface="Arial" panose="020B0604020202020204" pitchFamily="34" charset="0"/>
              <a:buChar char="•"/>
              <a:defRPr/>
            </a:pPr>
            <a:r>
              <a:rPr lang="es-MX" sz="1867" b="1" kern="0" dirty="0">
                <a:solidFill>
                  <a:srgbClr val="002060"/>
                </a:solidFill>
                <a:latin typeface="Work Sans"/>
              </a:rPr>
              <a:t>Establecer las temáticas </a:t>
            </a:r>
            <a:r>
              <a:rPr lang="es-MX" sz="1867" kern="0" dirty="0">
                <a:solidFill>
                  <a:srgbClr val="002060"/>
                </a:solidFill>
                <a:latin typeface="Work Sans"/>
              </a:rPr>
              <a:t>para cada uno de los ejes estratégicos definidos en materia de capacitación y formación para las y los servidores públicos. </a:t>
            </a:r>
          </a:p>
          <a:p>
            <a:pPr marL="380990" indent="-380990" algn="just" defTabSz="609585">
              <a:buFont typeface="Arial" panose="020B0604020202020204" pitchFamily="34" charset="0"/>
              <a:buChar char="•"/>
              <a:defRPr/>
            </a:pPr>
            <a:r>
              <a:rPr lang="es-MX" sz="1867" kern="0" dirty="0">
                <a:solidFill>
                  <a:srgbClr val="002060"/>
                </a:solidFill>
                <a:latin typeface="Work Sans"/>
              </a:rPr>
              <a:t>Establecer las </a:t>
            </a:r>
            <a:r>
              <a:rPr lang="es-MX" sz="1867" b="1" kern="0" dirty="0">
                <a:solidFill>
                  <a:srgbClr val="002060"/>
                </a:solidFill>
                <a:latin typeface="Work Sans"/>
              </a:rPr>
              <a:t>metodologías y esquemas </a:t>
            </a:r>
            <a:r>
              <a:rPr lang="es-MX" sz="1867" kern="0" dirty="0">
                <a:solidFill>
                  <a:srgbClr val="002060"/>
                </a:solidFill>
                <a:latin typeface="Work Sans"/>
              </a:rPr>
              <a:t>necesarios para que las entidades adelanten los estudios técnicos que identifiquen las necesidades y requerimientos de las áreas y procesos de la entidad, en articulación con las de los servidores públicos para desarrollar la planeación, ejecución, seguimiento y evaluación de la oferta de formación y capacitación. </a:t>
            </a:r>
          </a:p>
          <a:p>
            <a:pPr marL="380990" indent="-380990" algn="just" defTabSz="609585">
              <a:buFont typeface="Arial" panose="020B0604020202020204" pitchFamily="34" charset="0"/>
              <a:buChar char="•"/>
              <a:defRPr/>
            </a:pPr>
            <a:r>
              <a:rPr lang="es-MX" sz="1867" kern="0" dirty="0">
                <a:solidFill>
                  <a:srgbClr val="002060"/>
                </a:solidFill>
                <a:latin typeface="Work Sans"/>
              </a:rPr>
              <a:t>Generar las bases para el desarrollo de la </a:t>
            </a:r>
            <a:r>
              <a:rPr lang="es-MX" sz="1867" b="1" kern="0" dirty="0">
                <a:solidFill>
                  <a:srgbClr val="002060"/>
                </a:solidFill>
                <a:latin typeface="Work Sans"/>
              </a:rPr>
              <a:t>identidad del servidor público </a:t>
            </a:r>
            <a:r>
              <a:rPr lang="es-MX" sz="1867" kern="0" dirty="0">
                <a:solidFill>
                  <a:srgbClr val="002060"/>
                </a:solidFill>
                <a:latin typeface="Work Sans"/>
              </a:rPr>
              <a:t>en una perspectiva de mediano y largo plazo, integrada a la cultura organizacional de todas las entidades públicas.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7F3D9A5-675F-4616-ADD8-44F69A6B9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46" y="3043444"/>
            <a:ext cx="3052325" cy="3052325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EDA984C4-B1FA-4D03-A936-797495BFA246}"/>
              </a:ext>
            </a:extLst>
          </p:cNvPr>
          <p:cNvSpPr/>
          <p:nvPr/>
        </p:nvSpPr>
        <p:spPr>
          <a:xfrm>
            <a:off x="197234" y="2915124"/>
            <a:ext cx="28472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40">
              <a:defRPr/>
            </a:pPr>
            <a:r>
              <a:rPr lang="es-ES" sz="2000" b="1" dirty="0">
                <a:solidFill>
                  <a:srgbClr val="4D4D4D"/>
                </a:solidFill>
                <a:latin typeface="Helvetica"/>
                <a:cs typeface="Helvetica"/>
              </a:rPr>
              <a:t>Objetivos Específicos</a:t>
            </a:r>
            <a:endParaRPr lang="es-CO" sz="2000" b="1" dirty="0">
              <a:solidFill>
                <a:srgbClr val="4D4D4D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5880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8AEAE31C-4B2A-4D30-B741-B0335E9DB3F9}"/>
              </a:ext>
            </a:extLst>
          </p:cNvPr>
          <p:cNvSpPr/>
          <p:nvPr/>
        </p:nvSpPr>
        <p:spPr>
          <a:xfrm>
            <a:off x="4769421" y="1015752"/>
            <a:ext cx="1198675" cy="1165835"/>
          </a:xfrm>
          <a:prstGeom prst="rect">
            <a:avLst/>
          </a:prstGeom>
          <a:solidFill>
            <a:srgbClr val="FFCD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r>
              <a:rPr lang="es-ES" sz="2400" dirty="0">
                <a:solidFill>
                  <a:prstClr val="white"/>
                </a:solidFill>
                <a:latin typeface="Work Sans" panose="020B0604020202020204"/>
              </a:rPr>
              <a:t>1</a:t>
            </a:r>
            <a:endParaRPr lang="es-CO" sz="2400" dirty="0">
              <a:solidFill>
                <a:prstClr val="white"/>
              </a:solidFill>
              <a:latin typeface="Work Sans" panose="020B0604020202020204"/>
            </a:endParaRP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87F60DB2-A9D1-488F-922C-83C1C0A70082}"/>
              </a:ext>
            </a:extLst>
          </p:cNvPr>
          <p:cNvSpPr/>
          <p:nvPr/>
        </p:nvSpPr>
        <p:spPr>
          <a:xfrm>
            <a:off x="6291164" y="2890837"/>
            <a:ext cx="1198675" cy="116583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r>
              <a:rPr lang="es-ES" sz="2400" dirty="0">
                <a:solidFill>
                  <a:prstClr val="white"/>
                </a:solidFill>
                <a:latin typeface="Work Sans" panose="020B0604020202020204"/>
              </a:rPr>
              <a:t>4</a:t>
            </a:r>
            <a:endParaRPr lang="es-CO" sz="2400" dirty="0">
              <a:solidFill>
                <a:prstClr val="white"/>
              </a:solidFill>
              <a:latin typeface="Work Sans" panose="020B0604020202020204"/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72E2D497-535B-440D-9B17-0C103E3AB412}"/>
              </a:ext>
            </a:extLst>
          </p:cNvPr>
          <p:cNvSpPr/>
          <p:nvPr/>
        </p:nvSpPr>
        <p:spPr>
          <a:xfrm>
            <a:off x="6291164" y="1015752"/>
            <a:ext cx="1198675" cy="116583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r>
              <a:rPr lang="es-ES" sz="2400" dirty="0">
                <a:solidFill>
                  <a:prstClr val="white"/>
                </a:solidFill>
                <a:latin typeface="Work Sans" panose="020B0604020202020204"/>
              </a:rPr>
              <a:t>2</a:t>
            </a:r>
            <a:endParaRPr lang="es-CO" sz="2400" dirty="0">
              <a:solidFill>
                <a:prstClr val="white"/>
              </a:solidFill>
              <a:latin typeface="Work Sans" panose="020B0604020202020204"/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1C54D023-BFFC-4065-A454-71D0F992CC6E}"/>
              </a:ext>
            </a:extLst>
          </p:cNvPr>
          <p:cNvSpPr/>
          <p:nvPr/>
        </p:nvSpPr>
        <p:spPr>
          <a:xfrm>
            <a:off x="4769421" y="2890837"/>
            <a:ext cx="1198675" cy="116583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r>
              <a:rPr lang="es-ES" sz="2400" dirty="0">
                <a:solidFill>
                  <a:prstClr val="white"/>
                </a:solidFill>
                <a:latin typeface="Work Sans" panose="020B0604020202020204"/>
              </a:rPr>
              <a:t>3</a:t>
            </a:r>
            <a:endParaRPr lang="es-CO" sz="2400" dirty="0">
              <a:solidFill>
                <a:prstClr val="white"/>
              </a:solidFill>
              <a:latin typeface="Work Sans" panose="020B0604020202020204"/>
            </a:endParaRPr>
          </a:p>
        </p:txBody>
      </p:sp>
      <p:sp>
        <p:nvSpPr>
          <p:cNvPr id="37" name="TextBox 16">
            <a:extLst>
              <a:ext uri="{FF2B5EF4-FFF2-40B4-BE49-F238E27FC236}">
                <a16:creationId xmlns:a16="http://schemas.microsoft.com/office/drawing/2014/main" id="{CF1FD344-0755-4CDC-8C9A-4A21FA207502}"/>
              </a:ext>
            </a:extLst>
          </p:cNvPr>
          <p:cNvSpPr txBox="1"/>
          <p:nvPr/>
        </p:nvSpPr>
        <p:spPr>
          <a:xfrm>
            <a:off x="567171" y="1066667"/>
            <a:ext cx="3840000" cy="6669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defTabSz="609570">
              <a:defRPr/>
            </a:pPr>
            <a:r>
              <a:rPr lang="es-MX" sz="1867" b="1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Eje 1. </a:t>
            </a:r>
            <a:r>
              <a:rPr lang="es-MX" sz="1867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Paz Total, memoria y derechos humanos</a:t>
            </a:r>
            <a:endParaRPr lang="es-US" sz="1867" dirty="0">
              <a:solidFill>
                <a:srgbClr val="002060"/>
              </a:solidFill>
              <a:latin typeface="Work Sans" panose="020B0604020202020204" charset="0"/>
              <a:cs typeface="Times New Roman"/>
            </a:endParaRPr>
          </a:p>
        </p:txBody>
      </p:sp>
      <p:sp>
        <p:nvSpPr>
          <p:cNvPr id="38" name="TextBox 16">
            <a:extLst>
              <a:ext uri="{FF2B5EF4-FFF2-40B4-BE49-F238E27FC236}">
                <a16:creationId xmlns:a16="http://schemas.microsoft.com/office/drawing/2014/main" id="{3D046B9E-7045-46C8-AD41-03507A1ADBEA}"/>
              </a:ext>
            </a:extLst>
          </p:cNvPr>
          <p:cNvSpPr txBox="1"/>
          <p:nvPr/>
        </p:nvSpPr>
        <p:spPr>
          <a:xfrm>
            <a:off x="7859663" y="1047485"/>
            <a:ext cx="3840000" cy="3796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09570">
              <a:defRPr/>
            </a:pPr>
            <a:r>
              <a:rPr lang="es-MX" sz="1867" b="1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Eje 2. </a:t>
            </a:r>
            <a:r>
              <a:rPr lang="es-MX" sz="1867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Territorio, vida y ambiente</a:t>
            </a:r>
            <a:endParaRPr lang="es-US" sz="1867" dirty="0">
              <a:solidFill>
                <a:srgbClr val="002060"/>
              </a:solidFill>
              <a:latin typeface="Work Sans" panose="020B0604020202020204" charset="0"/>
              <a:cs typeface="Times New Roman"/>
            </a:endParaRPr>
          </a:p>
        </p:txBody>
      </p:sp>
      <p:sp>
        <p:nvSpPr>
          <p:cNvPr id="39" name="TextBox 16">
            <a:extLst>
              <a:ext uri="{FF2B5EF4-FFF2-40B4-BE49-F238E27FC236}">
                <a16:creationId xmlns:a16="http://schemas.microsoft.com/office/drawing/2014/main" id="{50200F90-125A-4DFB-951B-C02E0F2B866F}"/>
              </a:ext>
            </a:extLst>
          </p:cNvPr>
          <p:cNvSpPr txBox="1"/>
          <p:nvPr/>
        </p:nvSpPr>
        <p:spPr>
          <a:xfrm>
            <a:off x="7852992" y="2885681"/>
            <a:ext cx="3840000" cy="6669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defTabSz="609570">
              <a:defRPr/>
            </a:pPr>
            <a:r>
              <a:rPr lang="es-MX" sz="1867" b="1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Eje 4. </a:t>
            </a:r>
            <a:r>
              <a:rPr lang="es-MX" sz="1867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Transformación digital y </a:t>
            </a:r>
            <a:r>
              <a:rPr lang="es-MX" sz="1867" dirty="0" err="1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cibercultura</a:t>
            </a:r>
            <a:endParaRPr lang="es-US" sz="1867" dirty="0">
              <a:solidFill>
                <a:srgbClr val="002060"/>
              </a:solidFill>
              <a:latin typeface="Work Sans" panose="020B0604020202020204" charset="0"/>
              <a:cs typeface="Times New Roman"/>
            </a:endParaRPr>
          </a:p>
        </p:txBody>
      </p:sp>
      <p:sp>
        <p:nvSpPr>
          <p:cNvPr id="40" name="TextBox 16">
            <a:extLst>
              <a:ext uri="{FF2B5EF4-FFF2-40B4-BE49-F238E27FC236}">
                <a16:creationId xmlns:a16="http://schemas.microsoft.com/office/drawing/2014/main" id="{A7845B21-DCDB-4937-B825-FC9EFD1A7B0C}"/>
              </a:ext>
            </a:extLst>
          </p:cNvPr>
          <p:cNvSpPr txBox="1"/>
          <p:nvPr/>
        </p:nvSpPr>
        <p:spPr>
          <a:xfrm>
            <a:off x="588569" y="2877667"/>
            <a:ext cx="3840000" cy="37965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 defTabSz="609570">
              <a:defRPr/>
            </a:pPr>
            <a:r>
              <a:rPr lang="es-MX" sz="1867" b="1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Eje 3. </a:t>
            </a:r>
            <a:r>
              <a:rPr lang="es-MX" sz="1867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Mujeres, inclusión y diversidad </a:t>
            </a:r>
            <a:endParaRPr lang="es-US" sz="1867" dirty="0">
              <a:solidFill>
                <a:srgbClr val="002060"/>
              </a:solidFill>
              <a:latin typeface="Work Sans" panose="020B0604020202020204" charset="0"/>
              <a:cs typeface="Times New Roman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9EAC9B0E-3025-48B6-8DE3-ADADC344002B}"/>
              </a:ext>
            </a:extLst>
          </p:cNvPr>
          <p:cNvSpPr txBox="1"/>
          <p:nvPr/>
        </p:nvSpPr>
        <p:spPr>
          <a:xfrm>
            <a:off x="536995" y="1829065"/>
            <a:ext cx="384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570">
              <a:defRPr/>
            </a:pPr>
            <a:r>
              <a:rPr lang="es-MX" sz="1600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Se orienta hacia la transformación institucional y cultural de servidores y servidoras públicas</a:t>
            </a:r>
            <a:r>
              <a:rPr lang="es-MX" sz="1600" dirty="0">
                <a:solidFill>
                  <a:prstClr val="black"/>
                </a:solidFill>
                <a:latin typeface="Calibri"/>
              </a:rPr>
              <a:t>.</a:t>
            </a:r>
            <a:endParaRPr lang="es-CO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8CEA8847-A699-484F-8D06-9BDB71FD2406}"/>
              </a:ext>
            </a:extLst>
          </p:cNvPr>
          <p:cNvSpPr txBox="1"/>
          <p:nvPr/>
        </p:nvSpPr>
        <p:spPr>
          <a:xfrm>
            <a:off x="7863389" y="1728054"/>
            <a:ext cx="384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570">
              <a:defRPr/>
            </a:pPr>
            <a:r>
              <a:rPr lang="es-MX" sz="1600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Interpretar y comprender los territorios como constructo social, sustento material y simbólico de las relaciones entre sociedad y naturaleza. 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EC2B39A4-5262-4F9B-AE88-960169B92129}"/>
              </a:ext>
            </a:extLst>
          </p:cNvPr>
          <p:cNvSpPr txBox="1"/>
          <p:nvPr/>
        </p:nvSpPr>
        <p:spPr>
          <a:xfrm>
            <a:off x="588571" y="3553055"/>
            <a:ext cx="384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570">
              <a:defRPr/>
            </a:pPr>
            <a:r>
              <a:rPr lang="es-MX" sz="1600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Cualificar las capacidades del talento humano de las entidades públicas, en el enfoque de género, interseccional y diferencial para la mejora continua de la gestión pública y su desarrollo. </a:t>
            </a:r>
            <a:endParaRPr lang="es-CO" sz="1600" dirty="0">
              <a:solidFill>
                <a:srgbClr val="002060"/>
              </a:solidFill>
              <a:latin typeface="Work Sans" panose="020B0604020202020204" charset="0"/>
              <a:cs typeface="Times New Roman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FEF36608-592D-4939-A973-26AFFEE76844}"/>
              </a:ext>
            </a:extLst>
          </p:cNvPr>
          <p:cNvSpPr txBox="1"/>
          <p:nvPr/>
        </p:nvSpPr>
        <p:spPr>
          <a:xfrm>
            <a:off x="7859663" y="3552230"/>
            <a:ext cx="384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570">
              <a:defRPr/>
            </a:pPr>
            <a:r>
              <a:rPr lang="es-MX" sz="1600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Conocer, asimilar y aplicar los fundamentos de la industria 4.0 de la Cuarta Revolución Industrial y de la trasformación digital en el sector público.</a:t>
            </a:r>
            <a:endParaRPr lang="es-CO" sz="1600" dirty="0">
              <a:solidFill>
                <a:srgbClr val="002060"/>
              </a:solidFill>
              <a:latin typeface="Work Sans" panose="020B0604020202020204" charset="0"/>
              <a:cs typeface="Times New Roman"/>
            </a:endParaRP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9A05EFF6-278E-49AA-8A50-4BFF7B6FAC3D}"/>
              </a:ext>
            </a:extLst>
          </p:cNvPr>
          <p:cNvSpPr/>
          <p:nvPr/>
        </p:nvSpPr>
        <p:spPr>
          <a:xfrm>
            <a:off x="4776092" y="4906337"/>
            <a:ext cx="1198675" cy="1165835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r>
              <a:rPr lang="es-ES" sz="2400" dirty="0">
                <a:solidFill>
                  <a:prstClr val="white"/>
                </a:solidFill>
                <a:latin typeface="Work Sans" panose="020B0604020202020204"/>
              </a:rPr>
              <a:t>5</a:t>
            </a:r>
            <a:endParaRPr lang="es-CO" sz="2400" dirty="0">
              <a:solidFill>
                <a:prstClr val="white"/>
              </a:solidFill>
              <a:latin typeface="Work Sans" panose="020B0604020202020204"/>
            </a:endParaRPr>
          </a:p>
        </p:txBody>
      </p:sp>
      <p:sp>
        <p:nvSpPr>
          <p:cNvPr id="46" name="TextBox 16">
            <a:extLst>
              <a:ext uri="{FF2B5EF4-FFF2-40B4-BE49-F238E27FC236}">
                <a16:creationId xmlns:a16="http://schemas.microsoft.com/office/drawing/2014/main" id="{9D87BF5D-0D3F-40AF-8A93-E225F30980EF}"/>
              </a:ext>
            </a:extLst>
          </p:cNvPr>
          <p:cNvSpPr txBox="1"/>
          <p:nvPr/>
        </p:nvSpPr>
        <p:spPr>
          <a:xfrm>
            <a:off x="588568" y="5006026"/>
            <a:ext cx="3840000" cy="6669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 defTabSz="609570">
              <a:defRPr/>
            </a:pPr>
            <a:r>
              <a:rPr lang="es-MX" sz="1867" b="1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Eje 5. </a:t>
            </a:r>
            <a:r>
              <a:rPr lang="es-CO" sz="1867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Probidad, ética e identidad de lo público</a:t>
            </a:r>
            <a:endParaRPr lang="es-US" sz="1867" dirty="0">
              <a:solidFill>
                <a:srgbClr val="002060"/>
              </a:solidFill>
              <a:latin typeface="Work Sans" panose="020B0604020202020204" charset="0"/>
              <a:cs typeface="Times New Roman"/>
            </a:endParaRPr>
          </a:p>
        </p:txBody>
      </p:sp>
      <p:sp>
        <p:nvSpPr>
          <p:cNvPr id="47" name="Marcador de texto 6">
            <a:extLst>
              <a:ext uri="{FF2B5EF4-FFF2-40B4-BE49-F238E27FC236}">
                <a16:creationId xmlns:a16="http://schemas.microsoft.com/office/drawing/2014/main" id="{BA66B429-6E92-4107-8B7F-29E64D935E5A}"/>
              </a:ext>
            </a:extLst>
          </p:cNvPr>
          <p:cNvSpPr txBox="1">
            <a:spLocks/>
          </p:cNvSpPr>
          <p:nvPr/>
        </p:nvSpPr>
        <p:spPr>
          <a:xfrm>
            <a:off x="1498314" y="242622"/>
            <a:ext cx="8939563" cy="8048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400" b="1" dirty="0">
                <a:solidFill>
                  <a:srgbClr val="4D4D4D"/>
                </a:solidFill>
                <a:latin typeface="Helvetica"/>
                <a:cs typeface="Helvetica"/>
              </a:rPr>
              <a:t>Ejes Plan Nacional de Formación y Capacitación 2023-2030</a:t>
            </a: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629AA590-3C1E-40A7-8028-D537E7F67FEE}"/>
              </a:ext>
            </a:extLst>
          </p:cNvPr>
          <p:cNvSpPr/>
          <p:nvPr/>
        </p:nvSpPr>
        <p:spPr>
          <a:xfrm>
            <a:off x="6282948" y="4923829"/>
            <a:ext cx="1198675" cy="11658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r>
              <a:rPr lang="es-ES" sz="2400" dirty="0">
                <a:solidFill>
                  <a:prstClr val="white"/>
                </a:solidFill>
                <a:latin typeface="Work Sans" panose="020B0604020202020204"/>
              </a:rPr>
              <a:t>6</a:t>
            </a:r>
            <a:endParaRPr lang="es-CO" sz="2400" dirty="0">
              <a:solidFill>
                <a:prstClr val="white"/>
              </a:solidFill>
              <a:latin typeface="Work Sans" panose="020B0604020202020204"/>
            </a:endParaRPr>
          </a:p>
        </p:txBody>
      </p:sp>
      <p:sp>
        <p:nvSpPr>
          <p:cNvPr id="49" name="TextBox 16">
            <a:extLst>
              <a:ext uri="{FF2B5EF4-FFF2-40B4-BE49-F238E27FC236}">
                <a16:creationId xmlns:a16="http://schemas.microsoft.com/office/drawing/2014/main" id="{A7FD0F6D-CE17-4EE4-9838-E18B5E5A71F7}"/>
              </a:ext>
            </a:extLst>
          </p:cNvPr>
          <p:cNvSpPr txBox="1"/>
          <p:nvPr/>
        </p:nvSpPr>
        <p:spPr>
          <a:xfrm>
            <a:off x="7866983" y="5006026"/>
            <a:ext cx="3840000" cy="37965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 defTabSz="609570">
              <a:defRPr/>
            </a:pPr>
            <a:r>
              <a:rPr lang="es-MX" sz="1867" b="1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Eje 6. </a:t>
            </a:r>
            <a:r>
              <a:rPr lang="es-CO" sz="1867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Habilidades y competencias</a:t>
            </a:r>
            <a:endParaRPr lang="es-US" sz="1867" dirty="0">
              <a:solidFill>
                <a:srgbClr val="002060"/>
              </a:solidFill>
              <a:latin typeface="Work Sans" panose="020B0604020202020204" charset="0"/>
              <a:cs typeface="Times New Roman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16BA8DF4-B658-444B-A7B3-65E683996184}"/>
              </a:ext>
            </a:extLst>
          </p:cNvPr>
          <p:cNvSpPr txBox="1"/>
          <p:nvPr/>
        </p:nvSpPr>
        <p:spPr>
          <a:xfrm>
            <a:off x="7866983" y="5692645"/>
            <a:ext cx="384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570">
              <a:defRPr/>
            </a:pPr>
            <a:r>
              <a:rPr lang="es-ES" sz="1600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Planeación, desarrollo y fortalecimiento de los aspectos asociados al ciclo de vida de las y los servidores públicos</a:t>
            </a:r>
            <a:endParaRPr lang="es-CO" sz="1600" dirty="0">
              <a:solidFill>
                <a:srgbClr val="002060"/>
              </a:solidFill>
              <a:latin typeface="Work Sans" panose="020B060402020202020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84926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6">
            <a:extLst>
              <a:ext uri="{FF2B5EF4-FFF2-40B4-BE49-F238E27FC236}">
                <a16:creationId xmlns:a16="http://schemas.microsoft.com/office/drawing/2014/main" id="{1FF790F3-B2F6-4CE0-B325-D54FF80A91AF}"/>
              </a:ext>
            </a:extLst>
          </p:cNvPr>
          <p:cNvSpPr txBox="1">
            <a:spLocks/>
          </p:cNvSpPr>
          <p:nvPr/>
        </p:nvSpPr>
        <p:spPr>
          <a:xfrm>
            <a:off x="2486090" y="206185"/>
            <a:ext cx="6341031" cy="6036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400" b="1" dirty="0">
                <a:solidFill>
                  <a:srgbClr val="4D4D4D"/>
                </a:solidFill>
                <a:latin typeface="Helvetica"/>
                <a:cs typeface="Helvetica"/>
              </a:rPr>
              <a:t>PUBLICACIÓN PNFC - GUÍA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FD1ED65-803F-4A98-81B1-11CBA35DBF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92"/>
          <a:stretch/>
        </p:blipFill>
        <p:spPr>
          <a:xfrm>
            <a:off x="8191821" y="1398494"/>
            <a:ext cx="3200067" cy="414946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0B277CE-8036-499F-B5CE-6570C951C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86" y="1503760"/>
            <a:ext cx="3231997" cy="414946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C0155A1-100E-42A4-A5B7-F8B3BD5A4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5508" y="1398494"/>
            <a:ext cx="4359999" cy="435999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F2916E9-B14A-402C-BBBF-09142C86F323}"/>
              </a:ext>
            </a:extLst>
          </p:cNvPr>
          <p:cNvSpPr/>
          <p:nvPr/>
        </p:nvSpPr>
        <p:spPr>
          <a:xfrm>
            <a:off x="568763" y="5659568"/>
            <a:ext cx="110544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dirty="0">
                <a:solidFill>
                  <a:schemeClr val="accent1">
                    <a:lumMod val="50000"/>
                  </a:schemeClr>
                </a:solidFill>
              </a:rPr>
              <a:t>https://www1.funcionpublica.gov.co/web/eva/documentos-gestion-estrategica-del-talento-humano-geth</a:t>
            </a:r>
          </a:p>
        </p:txBody>
      </p:sp>
    </p:spTree>
    <p:extLst>
      <p:ext uri="{BB962C8B-B14F-4D97-AF65-F5344CB8AC3E}">
        <p14:creationId xmlns:p14="http://schemas.microsoft.com/office/powerpoint/2010/main" val="1168671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115613" y="2823098"/>
            <a:ext cx="9681018" cy="20840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>
                <a:solidFill>
                  <a:srgbClr val="4D4D4D"/>
                </a:solidFill>
                <a:latin typeface="Helvetica"/>
                <a:cs typeface="Helvetica"/>
                <a:sym typeface="Arial"/>
              </a:rPr>
              <a:t>Programa Nacional de Bienestar</a:t>
            </a:r>
            <a:br>
              <a:rPr lang="es-ES" sz="2800" b="1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s-ES" sz="2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139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76CAFB0D-D9DC-489E-95B4-5879F5D02B62}"/>
              </a:ext>
            </a:extLst>
          </p:cNvPr>
          <p:cNvSpPr txBox="1">
            <a:spLocks/>
          </p:cNvSpPr>
          <p:nvPr/>
        </p:nvSpPr>
        <p:spPr>
          <a:xfrm>
            <a:off x="1121685" y="208217"/>
            <a:ext cx="9579307" cy="8048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400" b="1" dirty="0">
                <a:solidFill>
                  <a:srgbClr val="4D4D4D"/>
                </a:solidFill>
                <a:latin typeface="Helvetica"/>
                <a:cs typeface="Helvetica"/>
                <a:sym typeface="Arial"/>
              </a:rPr>
              <a:t>¿En qué consiste el Programa Nacional de Bienestar?</a:t>
            </a:r>
          </a:p>
        </p:txBody>
      </p:sp>
      <p:pic>
        <p:nvPicPr>
          <p:cNvPr id="14" name="Gráfico 16" descr="Mujer encogiéndose de hombros">
            <a:extLst>
              <a:ext uri="{FF2B5EF4-FFF2-40B4-BE49-F238E27FC236}">
                <a16:creationId xmlns:a16="http://schemas.microsoft.com/office/drawing/2014/main" id="{AD147936-1F81-4CD8-ABAB-ACECA3B45A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465" y="2009565"/>
            <a:ext cx="1091771" cy="1091771"/>
          </a:xfrm>
          <a:prstGeom prst="rect">
            <a:avLst/>
          </a:prstGeom>
        </p:spPr>
      </p:pic>
      <p:pic>
        <p:nvPicPr>
          <p:cNvPr id="15" name="Gráfico 18" descr="Género">
            <a:extLst>
              <a:ext uri="{FF2B5EF4-FFF2-40B4-BE49-F238E27FC236}">
                <a16:creationId xmlns:a16="http://schemas.microsoft.com/office/drawing/2014/main" id="{D64AF401-C254-4B4D-916B-4E3A455C54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6471"/>
          <a:stretch/>
        </p:blipFill>
        <p:spPr>
          <a:xfrm>
            <a:off x="1800519" y="1942615"/>
            <a:ext cx="532108" cy="1222436"/>
          </a:xfrm>
          <a:prstGeom prst="rect">
            <a:avLst/>
          </a:prstGeom>
        </p:spPr>
      </p:pic>
      <p:pic>
        <p:nvPicPr>
          <p:cNvPr id="16" name="Gráfico 19" descr="Género">
            <a:extLst>
              <a:ext uri="{FF2B5EF4-FFF2-40B4-BE49-F238E27FC236}">
                <a16:creationId xmlns:a16="http://schemas.microsoft.com/office/drawing/2014/main" id="{5293D034-125E-4A8E-B6F1-6144B5E2A88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r="56355"/>
          <a:stretch/>
        </p:blipFill>
        <p:spPr>
          <a:xfrm>
            <a:off x="1238182" y="1945851"/>
            <a:ext cx="532108" cy="1219200"/>
          </a:xfrm>
          <a:prstGeom prst="rect">
            <a:avLst/>
          </a:prstGeom>
        </p:spPr>
      </p:pic>
      <p:pic>
        <p:nvPicPr>
          <p:cNvPr id="17" name="Gráfico 20" descr="Género">
            <a:extLst>
              <a:ext uri="{FF2B5EF4-FFF2-40B4-BE49-F238E27FC236}">
                <a16:creationId xmlns:a16="http://schemas.microsoft.com/office/drawing/2014/main" id="{E6BB884C-1865-4710-94A1-82E559ED0A6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r="53973"/>
          <a:stretch/>
        </p:blipFill>
        <p:spPr>
          <a:xfrm>
            <a:off x="2166354" y="1942616"/>
            <a:ext cx="562337" cy="1221745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9D8E19C-B8B6-444E-86C9-8B4BDF7BA631}"/>
              </a:ext>
            </a:extLst>
          </p:cNvPr>
          <p:cNvSpPr txBox="1"/>
          <p:nvPr/>
        </p:nvSpPr>
        <p:spPr>
          <a:xfrm>
            <a:off x="644147" y="3165051"/>
            <a:ext cx="227351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743"/>
            <a:r>
              <a:rPr lang="es-ES" sz="1600" dirty="0">
                <a:solidFill>
                  <a:srgbClr val="002060"/>
                </a:solidFill>
                <a:latin typeface="Work Sans"/>
              </a:rPr>
              <a:t>Activo más importante con el que cuentan los órganos, organismos y entidades </a:t>
            </a:r>
            <a:endParaRPr lang="es-CO" sz="1600" dirty="0">
              <a:solidFill>
                <a:srgbClr val="002060"/>
              </a:solidFill>
              <a:latin typeface="Work Sans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C6E4419-C322-45C0-A257-91F0DAAAF9A7}"/>
              </a:ext>
            </a:extLst>
          </p:cNvPr>
          <p:cNvSpPr txBox="1"/>
          <p:nvPr/>
        </p:nvSpPr>
        <p:spPr>
          <a:xfrm>
            <a:off x="471184" y="1042349"/>
            <a:ext cx="2273515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743"/>
            <a:r>
              <a:rPr lang="es-ES" sz="1867" b="1" dirty="0">
                <a:solidFill>
                  <a:srgbClr val="002060"/>
                </a:solidFill>
                <a:latin typeface="Work Sans"/>
              </a:rPr>
              <a:t>Servidoras y Servidores Públicos</a:t>
            </a:r>
            <a:endParaRPr lang="es-CO" sz="1867" b="1" dirty="0">
              <a:solidFill>
                <a:srgbClr val="002060"/>
              </a:solidFill>
              <a:latin typeface="Work San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A5A2A82-1BBC-4138-A05B-A271DB2200CB}"/>
              </a:ext>
            </a:extLst>
          </p:cNvPr>
          <p:cNvSpPr txBox="1"/>
          <p:nvPr/>
        </p:nvSpPr>
        <p:spPr>
          <a:xfrm>
            <a:off x="2957828" y="1779464"/>
            <a:ext cx="287443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400"/>
            </a:lvl1pPr>
          </a:lstStyle>
          <a:p>
            <a:pPr defTabSz="1218743"/>
            <a:r>
              <a:rPr lang="es-ES" sz="1600" dirty="0">
                <a:solidFill>
                  <a:srgbClr val="002060"/>
                </a:solidFill>
                <a:latin typeface="Work Sans"/>
              </a:rPr>
              <a:t>- La política de empleo público y de gestión estratégica del talento humano.</a:t>
            </a:r>
          </a:p>
          <a:p>
            <a:pPr defTabSz="1218743"/>
            <a:r>
              <a:rPr lang="es-ES" sz="1600" dirty="0">
                <a:solidFill>
                  <a:srgbClr val="002060"/>
                </a:solidFill>
                <a:latin typeface="Work Sans"/>
              </a:rPr>
              <a:t> - Documento denominado </a:t>
            </a:r>
            <a:r>
              <a:rPr lang="es-ES" sz="1600" i="1" dirty="0">
                <a:solidFill>
                  <a:srgbClr val="002060"/>
                </a:solidFill>
                <a:latin typeface="Work Sans"/>
              </a:rPr>
              <a:t>“Bases del Plan Nacional de Desarrollo 2022-2026 “Colombia Potencia Mundial de la Vida”</a:t>
            </a:r>
            <a:r>
              <a:rPr lang="es-ES" sz="1600" dirty="0">
                <a:solidFill>
                  <a:srgbClr val="002060"/>
                </a:solidFill>
                <a:latin typeface="Work Sans"/>
              </a:rPr>
              <a:t> que hace parte integral de la Ley 2294 de 2023</a:t>
            </a:r>
            <a:endParaRPr lang="es-CO" sz="1600" dirty="0">
              <a:solidFill>
                <a:srgbClr val="002060"/>
              </a:solidFill>
              <a:latin typeface="Work San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8C57C5E-C28F-40B3-BEE6-8D75BB0E7011}"/>
              </a:ext>
            </a:extLst>
          </p:cNvPr>
          <p:cNvSpPr txBox="1"/>
          <p:nvPr/>
        </p:nvSpPr>
        <p:spPr>
          <a:xfrm>
            <a:off x="5576489" y="4395241"/>
            <a:ext cx="274241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400"/>
            </a:lvl1pPr>
          </a:lstStyle>
          <a:p>
            <a:pPr defTabSz="1218743"/>
            <a:r>
              <a:rPr lang="es-ES" sz="1600" dirty="0">
                <a:solidFill>
                  <a:srgbClr val="002060"/>
                </a:solidFill>
                <a:latin typeface="Work Sans" panose="020B0604020202020204"/>
              </a:rPr>
              <a:t>A través del diseño de programas orientados al bienestar, la felicidad y la identidad de las y los servidores</a:t>
            </a:r>
            <a:endParaRPr lang="es-CO" sz="1600" dirty="0">
              <a:solidFill>
                <a:srgbClr val="002060"/>
              </a:solidFill>
              <a:latin typeface="Work Sans" panose="020B0604020202020204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E441ADC-3CD2-4491-B9FD-302D325C4E9F}"/>
              </a:ext>
            </a:extLst>
          </p:cNvPr>
          <p:cNvSpPr txBox="1"/>
          <p:nvPr/>
        </p:nvSpPr>
        <p:spPr>
          <a:xfrm>
            <a:off x="8564096" y="4495941"/>
            <a:ext cx="24552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400"/>
            </a:lvl1pPr>
          </a:lstStyle>
          <a:p>
            <a:pPr defTabSz="1218743"/>
            <a:r>
              <a:rPr lang="es-ES" sz="1600" dirty="0">
                <a:solidFill>
                  <a:srgbClr val="002060"/>
                </a:solidFill>
                <a:latin typeface="Work Sans" panose="020B0604020202020204"/>
              </a:rPr>
              <a:t>Lograr </a:t>
            </a:r>
            <a:r>
              <a:rPr lang="es-CO" sz="1600" dirty="0">
                <a:solidFill>
                  <a:srgbClr val="002060"/>
                </a:solidFill>
                <a:latin typeface="Work Sans" panose="020B0604020202020204"/>
              </a:rPr>
              <a:t>la coherencia entre el enfoque institucional y el sentido humano de las servidoras y los servidores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83CB689-D924-439F-809B-0F6AEC9E7B4B}"/>
              </a:ext>
            </a:extLst>
          </p:cNvPr>
          <p:cNvSpPr txBox="1"/>
          <p:nvPr/>
        </p:nvSpPr>
        <p:spPr>
          <a:xfrm>
            <a:off x="7458921" y="1417481"/>
            <a:ext cx="4124144" cy="83099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0062A9"/>
            </a:solidFill>
            <a:prstDash val="solid"/>
            <a:miter lim="800000"/>
          </a:ln>
          <a:effectLst>
            <a:glow rad="228600">
              <a:srgbClr val="0062A9">
                <a:satMod val="175000"/>
                <a:alpha val="40000"/>
              </a:srgbClr>
            </a:glow>
          </a:effectLst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400"/>
            </a:lvl1pPr>
          </a:lstStyle>
          <a:p>
            <a:pPr defTabSz="1218743">
              <a:defRPr/>
            </a:pPr>
            <a:r>
              <a:rPr lang="es-ES" sz="1600" b="1" kern="0" dirty="0">
                <a:solidFill>
                  <a:srgbClr val="002060"/>
                </a:solidFill>
                <a:latin typeface="Work Sans" panose="020B0604020202020204"/>
              </a:rPr>
              <a:t>Iniciativas y </a:t>
            </a:r>
            <a:r>
              <a:rPr lang="es-CO" sz="1600" b="1" kern="0" dirty="0">
                <a:solidFill>
                  <a:srgbClr val="002060"/>
                </a:solidFill>
                <a:latin typeface="Work Sans" panose="020B0604020202020204"/>
              </a:rPr>
              <a:t>estrategias</a:t>
            </a:r>
            <a:r>
              <a:rPr lang="es-ES" sz="1600" b="1" kern="0" dirty="0">
                <a:solidFill>
                  <a:srgbClr val="002060"/>
                </a:solidFill>
                <a:latin typeface="Work Sans" panose="020B0604020202020204"/>
              </a:rPr>
              <a:t> que permitan mejorar las condiciones de la vida personal, familiar y laboral de todas las y los servidores públicos.</a:t>
            </a:r>
            <a:endParaRPr lang="es-CO" sz="1600" b="1" kern="0" dirty="0">
              <a:solidFill>
                <a:srgbClr val="002060"/>
              </a:solidFill>
              <a:latin typeface="Work Sans" panose="020B0604020202020204"/>
            </a:endParaRPr>
          </a:p>
        </p:txBody>
      </p:sp>
      <p:pic>
        <p:nvPicPr>
          <p:cNvPr id="24" name="Gráfico 45" descr="Portapapeles comprobado">
            <a:extLst>
              <a:ext uri="{FF2B5EF4-FFF2-40B4-BE49-F238E27FC236}">
                <a16:creationId xmlns:a16="http://schemas.microsoft.com/office/drawing/2014/main" id="{E56999CF-1D43-45D5-8D9F-C73C8DF9B15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39721" y="3088003"/>
            <a:ext cx="1219200" cy="1219200"/>
          </a:xfrm>
          <a:prstGeom prst="rect">
            <a:avLst/>
          </a:prstGeom>
        </p:spPr>
      </p:pic>
      <p:pic>
        <p:nvPicPr>
          <p:cNvPr id="25" name="Gráfico 57" descr="Flecha: giro a la izquierda">
            <a:extLst>
              <a:ext uri="{FF2B5EF4-FFF2-40B4-BE49-F238E27FC236}">
                <a16:creationId xmlns:a16="http://schemas.microsoft.com/office/drawing/2014/main" id="{74829191-5B06-4E7A-B604-1BCC5F56827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3541838">
            <a:off x="1881102" y="4267215"/>
            <a:ext cx="1374932" cy="1374932"/>
          </a:xfrm>
          <a:prstGeom prst="rect">
            <a:avLst/>
          </a:prstGeom>
        </p:spPr>
      </p:pic>
      <p:pic>
        <p:nvPicPr>
          <p:cNvPr id="26" name="Gráfico 60" descr="Flecha: giro a la izquierda">
            <a:extLst>
              <a:ext uri="{FF2B5EF4-FFF2-40B4-BE49-F238E27FC236}">
                <a16:creationId xmlns:a16="http://schemas.microsoft.com/office/drawing/2014/main" id="{0DCC549B-9DAD-4B0D-9BBD-7B4EFE78B61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3541838">
            <a:off x="4530827" y="4685237"/>
            <a:ext cx="1374932" cy="1374932"/>
          </a:xfrm>
          <a:prstGeom prst="rect">
            <a:avLst/>
          </a:prstGeom>
        </p:spPr>
      </p:pic>
      <p:pic>
        <p:nvPicPr>
          <p:cNvPr id="27" name="Gráfico 18443" descr="Flecha: curva ligera">
            <a:extLst>
              <a:ext uri="{FF2B5EF4-FFF2-40B4-BE49-F238E27FC236}">
                <a16:creationId xmlns:a16="http://schemas.microsoft.com/office/drawing/2014/main" id="{0D5B4B81-43A9-47F8-9107-1A57BEB09D0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7034324">
            <a:off x="9415711" y="3220853"/>
            <a:ext cx="1422925" cy="830003"/>
          </a:xfrm>
          <a:prstGeom prst="rect">
            <a:avLst/>
          </a:prstGeom>
          <a:effectLst>
            <a:glow rad="228600">
              <a:srgbClr val="0062A9">
                <a:satMod val="175000"/>
                <a:alpha val="40000"/>
              </a:srgbClr>
            </a:glow>
          </a:effectLst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494E7565-D460-4A0E-A987-97F5D08B1B52}"/>
              </a:ext>
            </a:extLst>
          </p:cNvPr>
          <p:cNvSpPr txBox="1"/>
          <p:nvPr/>
        </p:nvSpPr>
        <p:spPr>
          <a:xfrm>
            <a:off x="316680" y="4224051"/>
            <a:ext cx="1640453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743"/>
            <a:r>
              <a:rPr lang="es-ES" sz="1867" b="1" dirty="0">
                <a:solidFill>
                  <a:srgbClr val="002060"/>
                </a:solidFill>
                <a:latin typeface="Work Sans"/>
              </a:rPr>
              <a:t>¿A quienes va dirigido?</a:t>
            </a:r>
            <a:endParaRPr lang="es-CO" sz="1867" b="1" dirty="0">
              <a:solidFill>
                <a:srgbClr val="002060"/>
              </a:solidFill>
              <a:latin typeface="Work Sans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3EB98E5-3A19-4DBD-A42E-0A197772CA5E}"/>
              </a:ext>
            </a:extLst>
          </p:cNvPr>
          <p:cNvSpPr txBox="1"/>
          <p:nvPr/>
        </p:nvSpPr>
        <p:spPr>
          <a:xfrm>
            <a:off x="3179688" y="4608421"/>
            <a:ext cx="166840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743"/>
            <a:r>
              <a:rPr lang="es-ES" sz="1867" b="1" dirty="0">
                <a:solidFill>
                  <a:srgbClr val="002060"/>
                </a:solidFill>
                <a:latin typeface="Work Sans"/>
              </a:rPr>
              <a:t>Basado en?</a:t>
            </a:r>
            <a:endParaRPr lang="es-CO" sz="1867" b="1" dirty="0">
              <a:solidFill>
                <a:srgbClr val="002060"/>
              </a:solidFill>
              <a:latin typeface="Work Sans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CF079E7-8FD8-46D6-BB60-7630231951E7}"/>
              </a:ext>
            </a:extLst>
          </p:cNvPr>
          <p:cNvSpPr txBox="1"/>
          <p:nvPr/>
        </p:nvSpPr>
        <p:spPr>
          <a:xfrm>
            <a:off x="6032892" y="5720095"/>
            <a:ext cx="133600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743"/>
            <a:r>
              <a:rPr lang="es-ES" sz="1867" b="1" dirty="0">
                <a:solidFill>
                  <a:srgbClr val="002060"/>
                </a:solidFill>
                <a:latin typeface="Work Sans"/>
              </a:rPr>
              <a:t>Cómo</a:t>
            </a:r>
            <a:r>
              <a:rPr lang="es-ES" sz="1867" dirty="0">
                <a:solidFill>
                  <a:srgbClr val="002060"/>
                </a:solidFill>
                <a:latin typeface="Work Sans"/>
              </a:rPr>
              <a:t>?</a:t>
            </a:r>
            <a:endParaRPr lang="es-CO" sz="1867" dirty="0">
              <a:solidFill>
                <a:srgbClr val="002060"/>
              </a:solidFill>
              <a:latin typeface="Work Sans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F9E35150-FCDA-4A54-BFEE-875B82CC493D}"/>
              </a:ext>
            </a:extLst>
          </p:cNvPr>
          <p:cNvSpPr txBox="1"/>
          <p:nvPr/>
        </p:nvSpPr>
        <p:spPr>
          <a:xfrm>
            <a:off x="9104807" y="5951526"/>
            <a:ext cx="149296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743"/>
            <a:r>
              <a:rPr lang="es-ES" sz="1867" b="1" dirty="0">
                <a:solidFill>
                  <a:srgbClr val="002060"/>
                </a:solidFill>
                <a:latin typeface="Work Sans" panose="020B0604020202020204"/>
              </a:rPr>
              <a:t>Para qué?</a:t>
            </a:r>
            <a:endParaRPr lang="es-CO" sz="1867" b="1" dirty="0">
              <a:solidFill>
                <a:srgbClr val="002060"/>
              </a:solidFill>
              <a:latin typeface="Work Sans" panose="020B0604020202020204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1CA57F72-3E6D-48F1-B36B-2E26F22C1705}"/>
              </a:ext>
            </a:extLst>
          </p:cNvPr>
          <p:cNvSpPr txBox="1"/>
          <p:nvPr/>
        </p:nvSpPr>
        <p:spPr>
          <a:xfrm>
            <a:off x="10700993" y="3728572"/>
            <a:ext cx="1410223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743"/>
            <a:r>
              <a:rPr lang="es-ES" sz="1867" b="1" dirty="0">
                <a:solidFill>
                  <a:srgbClr val="002060"/>
                </a:solidFill>
                <a:latin typeface="Work Sans" panose="020B0604020202020204"/>
              </a:rPr>
              <a:t>Propósito  principal</a:t>
            </a:r>
            <a:endParaRPr lang="es-CO" sz="1867" b="1" dirty="0">
              <a:solidFill>
                <a:srgbClr val="002060"/>
              </a:solidFill>
              <a:latin typeface="Work Sans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912563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9254F80C-055F-40AA-8769-A72280186530}"/>
              </a:ext>
            </a:extLst>
          </p:cNvPr>
          <p:cNvSpPr txBox="1">
            <a:spLocks/>
          </p:cNvSpPr>
          <p:nvPr/>
        </p:nvSpPr>
        <p:spPr>
          <a:xfrm>
            <a:off x="1736999" y="194527"/>
            <a:ext cx="8454708" cy="8048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b="1" dirty="0">
                <a:solidFill>
                  <a:srgbClr val="4D4D4D"/>
                </a:solidFill>
                <a:latin typeface="Helvetica"/>
                <a:ea typeface="+mj-ea"/>
                <a:cs typeface="Helvetica"/>
              </a:rPr>
              <a:t>Ejes Programa Nacional de Bienestar 2023-2026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87516EA-A831-46B3-B93C-5E87A91E8216}"/>
              </a:ext>
            </a:extLst>
          </p:cNvPr>
          <p:cNvSpPr/>
          <p:nvPr/>
        </p:nvSpPr>
        <p:spPr>
          <a:xfrm>
            <a:off x="4701687" y="1015751"/>
            <a:ext cx="1198675" cy="1165835"/>
          </a:xfrm>
          <a:prstGeom prst="rect">
            <a:avLst/>
          </a:prstGeom>
          <a:solidFill>
            <a:srgbClr val="FFCD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s-ES" sz="2400" dirty="0">
                <a:solidFill>
                  <a:prstClr val="white"/>
                </a:solidFill>
                <a:latin typeface="Work Sans" panose="020B0604020202020204"/>
              </a:rPr>
              <a:t>1</a:t>
            </a:r>
            <a:endParaRPr lang="es-CO" sz="2400" dirty="0">
              <a:solidFill>
                <a:prstClr val="white"/>
              </a:solidFill>
              <a:latin typeface="Work Sans" panose="020B0604020202020204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4CA999C-E22F-41B6-8A9F-7BBC14BDBFB2}"/>
              </a:ext>
            </a:extLst>
          </p:cNvPr>
          <p:cNvSpPr/>
          <p:nvPr/>
        </p:nvSpPr>
        <p:spPr>
          <a:xfrm>
            <a:off x="6020229" y="2298169"/>
            <a:ext cx="1198675" cy="116583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s-ES" sz="2400" dirty="0">
                <a:solidFill>
                  <a:prstClr val="white"/>
                </a:solidFill>
                <a:latin typeface="Work Sans" panose="020B0604020202020204"/>
              </a:rPr>
              <a:t>4</a:t>
            </a:r>
            <a:endParaRPr lang="es-CO" sz="2400" dirty="0">
              <a:solidFill>
                <a:prstClr val="white"/>
              </a:solidFill>
              <a:latin typeface="Work Sans" panose="020B0604020202020204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F88289EC-6240-44BD-A16A-01851FC425A2}"/>
              </a:ext>
            </a:extLst>
          </p:cNvPr>
          <p:cNvSpPr/>
          <p:nvPr/>
        </p:nvSpPr>
        <p:spPr>
          <a:xfrm>
            <a:off x="6020229" y="1015751"/>
            <a:ext cx="1198675" cy="116583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s-ES" sz="2400" dirty="0">
                <a:solidFill>
                  <a:prstClr val="white"/>
                </a:solidFill>
                <a:latin typeface="Work Sans" panose="020B0604020202020204"/>
              </a:rPr>
              <a:t>2</a:t>
            </a:r>
            <a:endParaRPr lang="es-CO" sz="2400" dirty="0">
              <a:solidFill>
                <a:prstClr val="white"/>
              </a:solidFill>
              <a:latin typeface="Work Sans" panose="020B0604020202020204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B6A7CC8-A095-4B32-A2F8-4C3E1F11EC2B}"/>
              </a:ext>
            </a:extLst>
          </p:cNvPr>
          <p:cNvSpPr/>
          <p:nvPr/>
        </p:nvSpPr>
        <p:spPr>
          <a:xfrm>
            <a:off x="4701687" y="2298169"/>
            <a:ext cx="1198675" cy="116583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s-ES" sz="2400" dirty="0">
                <a:solidFill>
                  <a:prstClr val="white"/>
                </a:solidFill>
                <a:latin typeface="Work Sans" panose="020B0604020202020204"/>
              </a:rPr>
              <a:t>3</a:t>
            </a:r>
            <a:endParaRPr lang="es-CO" sz="2400" dirty="0">
              <a:solidFill>
                <a:prstClr val="white"/>
              </a:solidFill>
              <a:latin typeface="Work Sans" panose="020B060402020202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B0C88F-705F-4343-BD6A-D018BD6F29C8}"/>
              </a:ext>
            </a:extLst>
          </p:cNvPr>
          <p:cNvSpPr txBox="1"/>
          <p:nvPr/>
        </p:nvSpPr>
        <p:spPr>
          <a:xfrm>
            <a:off x="567173" y="1303800"/>
            <a:ext cx="3700564" cy="379656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s-MX" sz="1867" b="1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Eje 1. </a:t>
            </a:r>
            <a:r>
              <a:rPr lang="es-MX" sz="1867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Equilibrio Psicosocial </a:t>
            </a:r>
            <a:endParaRPr lang="es-US" sz="1867" dirty="0">
              <a:solidFill>
                <a:srgbClr val="002060"/>
              </a:solidFill>
              <a:latin typeface="Work Sans" panose="020B0604020202020204" charset="0"/>
              <a:cs typeface="Times New Roman"/>
            </a:endParaRP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86F3C5D8-4A85-4EC6-A89D-F072AF6025F1}"/>
              </a:ext>
            </a:extLst>
          </p:cNvPr>
          <p:cNvSpPr txBox="1"/>
          <p:nvPr/>
        </p:nvSpPr>
        <p:spPr>
          <a:xfrm>
            <a:off x="7859663" y="1166017"/>
            <a:ext cx="3594371" cy="3796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s-MX" sz="1867" b="1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Eje 2. </a:t>
            </a:r>
            <a:r>
              <a:rPr lang="es-MX" sz="1867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Salud Mental </a:t>
            </a:r>
            <a:endParaRPr lang="es-US" sz="1867" dirty="0">
              <a:solidFill>
                <a:srgbClr val="002060"/>
              </a:solidFill>
              <a:latin typeface="Work Sans" panose="020B0604020202020204" charset="0"/>
              <a:cs typeface="Times New Roman"/>
            </a:endParaRP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49345A33-C0B9-4122-A3E2-392FE168BFFE}"/>
              </a:ext>
            </a:extLst>
          </p:cNvPr>
          <p:cNvSpPr txBox="1"/>
          <p:nvPr/>
        </p:nvSpPr>
        <p:spPr>
          <a:xfrm>
            <a:off x="8012239" y="3079578"/>
            <a:ext cx="3759888" cy="3796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s-MX" sz="1867" b="1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Eje 4. </a:t>
            </a:r>
            <a:r>
              <a:rPr lang="es-MX" sz="1867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Transformación Digital</a:t>
            </a:r>
            <a:endParaRPr lang="es-US" sz="1867" dirty="0">
              <a:solidFill>
                <a:srgbClr val="002060"/>
              </a:solidFill>
              <a:latin typeface="Work Sans" panose="020B0604020202020204" charset="0"/>
              <a:cs typeface="Times New Roman"/>
            </a:endParaRP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54D172DD-9345-4CAA-9346-27EC25E76D81}"/>
              </a:ext>
            </a:extLst>
          </p:cNvPr>
          <p:cNvSpPr txBox="1"/>
          <p:nvPr/>
        </p:nvSpPr>
        <p:spPr>
          <a:xfrm>
            <a:off x="409105" y="3163473"/>
            <a:ext cx="3785779" cy="3796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s-MX" sz="1867" b="1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Eje 3. </a:t>
            </a:r>
            <a:r>
              <a:rPr lang="es-MX" sz="1867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Diversidad e Inclusión</a:t>
            </a:r>
            <a:endParaRPr lang="es-US" sz="1867" dirty="0">
              <a:solidFill>
                <a:srgbClr val="002060"/>
              </a:solidFill>
              <a:latin typeface="Work Sans" panose="020B0604020202020204" charset="0"/>
              <a:cs typeface="Times New Roman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0DC7243-2DB7-4FCA-8314-8E3FF0098B25}"/>
              </a:ext>
            </a:extLst>
          </p:cNvPr>
          <p:cNvSpPr txBox="1"/>
          <p:nvPr/>
        </p:nvSpPr>
        <p:spPr>
          <a:xfrm>
            <a:off x="833983" y="1750280"/>
            <a:ext cx="28588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algn="just" defTabSz="609585">
              <a:buFont typeface="Arial" panose="020B0604020202020204" pitchFamily="34" charset="0"/>
              <a:buChar char="•"/>
              <a:defRPr/>
            </a:pPr>
            <a:r>
              <a:rPr lang="es-CO" sz="1600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Factores psicosociales</a:t>
            </a:r>
          </a:p>
          <a:p>
            <a:pPr marL="380990" indent="-380990" algn="just" defTabSz="609585">
              <a:buFont typeface="Arial" panose="020B0604020202020204" pitchFamily="34" charset="0"/>
              <a:buChar char="•"/>
              <a:defRPr/>
            </a:pPr>
            <a:r>
              <a:rPr lang="es-CO" sz="1600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Equilibrio entre la vida personal, familiar y laboral </a:t>
            </a:r>
          </a:p>
          <a:p>
            <a:pPr marL="380990" indent="-380990" algn="just" defTabSz="609585">
              <a:buFont typeface="Arial" panose="020B0604020202020204" pitchFamily="34" charset="0"/>
              <a:buChar char="•"/>
              <a:defRPr/>
            </a:pPr>
            <a:r>
              <a:rPr lang="es-CO" sz="1600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Calidad de vida laboral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10D92662-C1BA-41D3-BD84-DF8DA9E1E3BB}"/>
              </a:ext>
            </a:extLst>
          </p:cNvPr>
          <p:cNvSpPr txBox="1"/>
          <p:nvPr/>
        </p:nvSpPr>
        <p:spPr>
          <a:xfrm>
            <a:off x="8227441" y="1797565"/>
            <a:ext cx="28588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algn="just" defTabSz="609585">
              <a:buFont typeface="Arial" panose="020B0604020202020204" pitchFamily="34" charset="0"/>
              <a:buChar char="•"/>
              <a:defRPr/>
            </a:pPr>
            <a:r>
              <a:rPr lang="es-CO" sz="1600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Higiene mental o psicológica</a:t>
            </a:r>
          </a:p>
          <a:p>
            <a:pPr marL="380990" indent="-380990" algn="just" defTabSz="609585">
              <a:buFont typeface="Arial" panose="020B0604020202020204" pitchFamily="34" charset="0"/>
              <a:buChar char="•"/>
              <a:defRPr/>
            </a:pPr>
            <a:r>
              <a:rPr lang="es-CO" sz="1600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Prevención de nuevos riesgos a la salud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10C2D92-BBF4-4B0A-9E09-D0C420D7BF10}"/>
              </a:ext>
            </a:extLst>
          </p:cNvPr>
          <p:cNvSpPr txBox="1"/>
          <p:nvPr/>
        </p:nvSpPr>
        <p:spPr>
          <a:xfrm>
            <a:off x="409106" y="3737261"/>
            <a:ext cx="35007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algn="just" defTabSz="609585"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Fomento de la inclusión, la diversidad y la equidad</a:t>
            </a:r>
          </a:p>
          <a:p>
            <a:pPr marL="380990" indent="-380990" algn="just" defTabSz="609585">
              <a:buFont typeface="Arial" panose="020B0604020202020204" pitchFamily="34" charset="0"/>
              <a:buChar char="•"/>
              <a:defRPr/>
            </a:pPr>
            <a:r>
              <a:rPr lang="es-CO" sz="1600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Prevención, atención y medidas de protección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C04C8E2-857B-4FB6-A2EE-6FF36B7C0892}"/>
              </a:ext>
            </a:extLst>
          </p:cNvPr>
          <p:cNvSpPr txBox="1"/>
          <p:nvPr/>
        </p:nvSpPr>
        <p:spPr>
          <a:xfrm>
            <a:off x="8247657" y="3698853"/>
            <a:ext cx="32063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algn="just" defTabSz="609585">
              <a:buFont typeface="Arial" panose="020B0604020202020204" pitchFamily="34" charset="0"/>
              <a:buChar char="•"/>
              <a:defRPr/>
            </a:pPr>
            <a:r>
              <a:rPr lang="es-CO" sz="1600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Creación de cultura digital para el bienestar</a:t>
            </a:r>
          </a:p>
          <a:p>
            <a:pPr marL="380990" indent="-380990" algn="just" defTabSz="609585">
              <a:buFont typeface="Arial" panose="020B0604020202020204" pitchFamily="34" charset="0"/>
              <a:buChar char="•"/>
              <a:defRPr/>
            </a:pPr>
            <a:r>
              <a:rPr lang="es-CO" sz="1600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Analítica de datos para el bienestar</a:t>
            </a:r>
          </a:p>
          <a:p>
            <a:pPr marL="380990" indent="-380990" algn="just" defTabSz="609585">
              <a:buFont typeface="Arial" panose="020B0604020202020204" pitchFamily="34" charset="0"/>
              <a:buChar char="•"/>
              <a:defRPr/>
            </a:pPr>
            <a:r>
              <a:rPr lang="es-CO" sz="1600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Creación de ecosistemas digitales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E61B1402-793D-49B7-9C00-111A4F570F11}"/>
              </a:ext>
            </a:extLst>
          </p:cNvPr>
          <p:cNvSpPr/>
          <p:nvPr/>
        </p:nvSpPr>
        <p:spPr>
          <a:xfrm>
            <a:off x="5504224" y="3568603"/>
            <a:ext cx="1198675" cy="1165835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s-ES" sz="2400" dirty="0">
                <a:solidFill>
                  <a:prstClr val="white"/>
                </a:solidFill>
                <a:latin typeface="Work Sans" panose="020B0604020202020204"/>
              </a:rPr>
              <a:t>5</a:t>
            </a:r>
            <a:endParaRPr lang="es-CO" sz="2400" dirty="0">
              <a:solidFill>
                <a:prstClr val="white"/>
              </a:solidFill>
              <a:latin typeface="Work Sans" panose="020B0604020202020204"/>
            </a:endParaRPr>
          </a:p>
        </p:txBody>
      </p:sp>
      <p:sp>
        <p:nvSpPr>
          <p:cNvPr id="26" name="TextBox 16">
            <a:extLst>
              <a:ext uri="{FF2B5EF4-FFF2-40B4-BE49-F238E27FC236}">
                <a16:creationId xmlns:a16="http://schemas.microsoft.com/office/drawing/2014/main" id="{F9FF4F3E-A776-4710-BF04-0B8701C2109E}"/>
              </a:ext>
            </a:extLst>
          </p:cNvPr>
          <p:cNvSpPr txBox="1"/>
          <p:nvPr/>
        </p:nvSpPr>
        <p:spPr>
          <a:xfrm>
            <a:off x="4335727" y="4950479"/>
            <a:ext cx="3257251" cy="6669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s-MX" sz="1867" b="1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Eje 5. </a:t>
            </a:r>
            <a:r>
              <a:rPr lang="es-CO" sz="1867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Identidad y Vocación por el Servicio Público </a:t>
            </a:r>
            <a:endParaRPr lang="es-US" sz="1867" dirty="0">
              <a:solidFill>
                <a:srgbClr val="002060"/>
              </a:solidFill>
              <a:latin typeface="Work Sans" panose="020B0604020202020204" charset="0"/>
              <a:cs typeface="Times New Roman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038F18A-FDE7-4444-BDBC-95C758DEF185}"/>
              </a:ext>
            </a:extLst>
          </p:cNvPr>
          <p:cNvSpPr txBox="1"/>
          <p:nvPr/>
        </p:nvSpPr>
        <p:spPr>
          <a:xfrm>
            <a:off x="4194885" y="5701787"/>
            <a:ext cx="3378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indent="-228594" algn="just" defTabSz="609585">
              <a:buFont typeface="Arial" panose="020B0604020202020204" pitchFamily="34" charset="0"/>
              <a:buChar char="•"/>
              <a:defRPr/>
            </a:pPr>
            <a:r>
              <a:rPr lang="es-MX" sz="1600" dirty="0">
                <a:solidFill>
                  <a:srgbClr val="002060"/>
                </a:solidFill>
                <a:latin typeface="Work Sans" panose="020B0604020202020204" charset="0"/>
                <a:cs typeface="Times New Roman"/>
              </a:rPr>
              <a:t>Fomento del sentido de pertenencia y la vocación por el servicio público</a:t>
            </a:r>
            <a:endParaRPr lang="es-CO" sz="1600" dirty="0">
              <a:solidFill>
                <a:srgbClr val="002060"/>
              </a:solidFill>
              <a:latin typeface="Work Sans" panose="020B0604020202020204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34862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45984100-DEE5-408D-A384-8966700D373D}"/>
              </a:ext>
            </a:extLst>
          </p:cNvPr>
          <p:cNvSpPr txBox="1">
            <a:spLocks/>
          </p:cNvSpPr>
          <p:nvPr/>
        </p:nvSpPr>
        <p:spPr>
          <a:xfrm>
            <a:off x="1736999" y="194527"/>
            <a:ext cx="8454708" cy="8048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b="1" dirty="0">
                <a:solidFill>
                  <a:srgbClr val="4D4D4D"/>
                </a:solidFill>
                <a:latin typeface="Helvetica"/>
                <a:ea typeface="+mj-ea"/>
                <a:cs typeface="Helvetica"/>
              </a:rPr>
              <a:t>Objetivos</a:t>
            </a:r>
            <a:endParaRPr lang="es-ES" sz="2400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A81A144-1965-4272-8F6C-13C4DE4785D9}"/>
              </a:ext>
            </a:extLst>
          </p:cNvPr>
          <p:cNvSpPr/>
          <p:nvPr/>
        </p:nvSpPr>
        <p:spPr>
          <a:xfrm>
            <a:off x="887990" y="1026236"/>
            <a:ext cx="23631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>
              <a:defRPr/>
            </a:pPr>
            <a:r>
              <a:rPr lang="es-ES" sz="2400" b="1" kern="0" dirty="0">
                <a:solidFill>
                  <a:srgbClr val="002060"/>
                </a:solidFill>
                <a:latin typeface="Work Sans"/>
              </a:rPr>
              <a:t>Objetivo General</a:t>
            </a:r>
            <a:endParaRPr lang="es-CO" sz="2400" b="1" kern="0" dirty="0">
              <a:solidFill>
                <a:srgbClr val="002060"/>
              </a:solidFill>
              <a:latin typeface="Work San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1B85157-139B-4941-AEF8-01D21F2CF4D6}"/>
              </a:ext>
            </a:extLst>
          </p:cNvPr>
          <p:cNvSpPr/>
          <p:nvPr/>
        </p:nvSpPr>
        <p:spPr>
          <a:xfrm>
            <a:off x="829561" y="1737153"/>
            <a:ext cx="10673388" cy="1241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585"/>
            <a:r>
              <a:rPr lang="es-ES" sz="1867" kern="0" dirty="0">
                <a:solidFill>
                  <a:srgbClr val="002060"/>
                </a:solidFill>
                <a:latin typeface="Work Sans"/>
              </a:rPr>
              <a:t>Promover iniciativas y estrategias de bienestar laboral para las servidoras y los servidores públicos que contribuyan a </a:t>
            </a:r>
            <a:r>
              <a:rPr lang="es-ES" sz="1867" b="1" kern="0" dirty="0">
                <a:solidFill>
                  <a:srgbClr val="002060"/>
                </a:solidFill>
                <a:latin typeface="Work Sans"/>
              </a:rPr>
              <a:t>mantener un equilibrio entre su vida personal, familiar y laboral y se fomente su productividad social, </a:t>
            </a:r>
            <a:r>
              <a:rPr lang="es-ES" sz="1867" kern="0" dirty="0">
                <a:solidFill>
                  <a:srgbClr val="002060"/>
                </a:solidFill>
                <a:latin typeface="Work Sans"/>
              </a:rPr>
              <a:t>gracias a la motivación y al reconocimiento por el buen desempeño, promoviendo la </a:t>
            </a:r>
            <a:r>
              <a:rPr lang="es-ES" sz="1867" b="1" kern="0" dirty="0">
                <a:solidFill>
                  <a:srgbClr val="002060"/>
                </a:solidFill>
                <a:latin typeface="Work Sans"/>
              </a:rPr>
              <a:t>identidad y la vocación por el servicio público.</a:t>
            </a:r>
            <a:r>
              <a:rPr lang="es-ES" sz="1867" kern="0" dirty="0">
                <a:solidFill>
                  <a:srgbClr val="002060"/>
                </a:solidFill>
                <a:latin typeface="Work Sans"/>
              </a:rPr>
              <a:t> </a:t>
            </a:r>
            <a:endParaRPr lang="es-CO" sz="1867" kern="0" dirty="0">
              <a:solidFill>
                <a:srgbClr val="002060"/>
              </a:solidFill>
              <a:latin typeface="Work Sans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C3384CE-BDA5-4431-9EEE-760B46F9DB88}"/>
              </a:ext>
            </a:extLst>
          </p:cNvPr>
          <p:cNvSpPr/>
          <p:nvPr/>
        </p:nvSpPr>
        <p:spPr>
          <a:xfrm>
            <a:off x="1126437" y="3154892"/>
            <a:ext cx="29354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9170">
              <a:defRPr/>
            </a:pPr>
            <a:r>
              <a:rPr lang="es-ES" sz="2400" b="1" kern="0" dirty="0">
                <a:solidFill>
                  <a:srgbClr val="002060"/>
                </a:solidFill>
                <a:latin typeface="Work Sans"/>
              </a:rPr>
              <a:t>Objetivos Específicos </a:t>
            </a:r>
            <a:endParaRPr lang="es-CO" sz="2400" b="1" kern="0" dirty="0">
              <a:solidFill>
                <a:srgbClr val="002060"/>
              </a:solidFill>
              <a:latin typeface="Work Sans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C453027-8DB4-4383-B340-5361EBDD6970}"/>
              </a:ext>
            </a:extLst>
          </p:cNvPr>
          <p:cNvSpPr/>
          <p:nvPr/>
        </p:nvSpPr>
        <p:spPr>
          <a:xfrm>
            <a:off x="802244" y="3647344"/>
            <a:ext cx="1070070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 algn="just" defTabSz="1219170">
              <a:buFont typeface="Arial" panose="020B0604020202020204" pitchFamily="34" charset="0"/>
              <a:buChar char="•"/>
            </a:pPr>
            <a:r>
              <a:rPr lang="es-ES" sz="1600" kern="0" dirty="0">
                <a:solidFill>
                  <a:srgbClr val="002060"/>
                </a:solidFill>
                <a:latin typeface="Work Sans"/>
              </a:rPr>
              <a:t>Realizar actividades de atención y prevención orientadas a promover la salud mental de las servidoras y los servidores públicos.</a:t>
            </a:r>
          </a:p>
          <a:p>
            <a:pPr marL="228594" indent="-228594" algn="just" defTabSz="1219170">
              <a:buFont typeface="Arial" panose="020B0604020202020204" pitchFamily="34" charset="0"/>
              <a:buChar char="•"/>
            </a:pPr>
            <a:r>
              <a:rPr lang="es-ES" sz="1600" kern="0" dirty="0">
                <a:solidFill>
                  <a:srgbClr val="002060"/>
                </a:solidFill>
                <a:latin typeface="Work Sans"/>
              </a:rPr>
              <a:t>Adelantar actividades orientadas a fortalecer la cultura organizacional y el sentido de pertenencia de las servidoras y los servidores públicos.</a:t>
            </a:r>
            <a:endParaRPr lang="es-CO" sz="1600" kern="0" dirty="0">
              <a:solidFill>
                <a:srgbClr val="002060"/>
              </a:solidFill>
              <a:latin typeface="Work Sans"/>
            </a:endParaRPr>
          </a:p>
          <a:p>
            <a:pPr marL="228594" indent="-228594" algn="just" defTabSz="1219170">
              <a:buFont typeface="Arial" panose="020B0604020202020204" pitchFamily="34" charset="0"/>
              <a:buChar char="•"/>
            </a:pPr>
            <a:r>
              <a:rPr lang="es-ES" sz="1600" kern="0" dirty="0">
                <a:solidFill>
                  <a:srgbClr val="002060"/>
                </a:solidFill>
                <a:latin typeface="Work Sans"/>
              </a:rPr>
              <a:t>Desarrollar actividades encaminadas a mantener el equilibrio de la vida personal, familiar y laboral de las servidoras y los servidores públicos.</a:t>
            </a:r>
          </a:p>
          <a:p>
            <a:pPr marL="228594" indent="-228594" algn="just" defTabSz="1219170">
              <a:buFont typeface="Arial" panose="020B0604020202020204" pitchFamily="34" charset="0"/>
              <a:buChar char="•"/>
            </a:pPr>
            <a:r>
              <a:rPr lang="es-ES" sz="1600" kern="0" dirty="0">
                <a:solidFill>
                  <a:srgbClr val="002060"/>
                </a:solidFill>
                <a:latin typeface="Work Sans"/>
              </a:rPr>
              <a:t>Implementar mecanismos e instrumentos de bienestar en el marco de la transformación digital.</a:t>
            </a:r>
            <a:endParaRPr lang="es-CO" sz="1600" kern="0" dirty="0">
              <a:solidFill>
                <a:srgbClr val="002060"/>
              </a:solidFill>
              <a:latin typeface="Work Sans"/>
            </a:endParaRPr>
          </a:p>
          <a:p>
            <a:pPr marL="228594" indent="-228594" algn="just" defTabSz="1219170">
              <a:buFont typeface="Arial" panose="020B0604020202020204" pitchFamily="34" charset="0"/>
              <a:buChar char="•"/>
            </a:pPr>
            <a:r>
              <a:rPr lang="es-ES" sz="1600" kern="0" dirty="0">
                <a:solidFill>
                  <a:srgbClr val="002060"/>
                </a:solidFill>
                <a:latin typeface="Work Sans"/>
              </a:rPr>
              <a:t>Ejecutar actividades dirigidas a fomentar la diversidad y la inclusión en las servidoras y los servidores públicos. </a:t>
            </a:r>
            <a:endParaRPr lang="es-CO" sz="1600" kern="0" dirty="0">
              <a:solidFill>
                <a:srgbClr val="002060"/>
              </a:solidFill>
              <a:latin typeface="Work Sans"/>
            </a:endParaRPr>
          </a:p>
          <a:p>
            <a:pPr marL="228594" indent="-228594" algn="just" defTabSz="1219170">
              <a:buFont typeface="Arial" panose="020B0604020202020204" pitchFamily="34" charset="0"/>
              <a:buChar char="•"/>
            </a:pPr>
            <a:r>
              <a:rPr lang="es-ES" sz="1600" kern="0" dirty="0">
                <a:solidFill>
                  <a:srgbClr val="002060"/>
                </a:solidFill>
                <a:latin typeface="Work Sans"/>
              </a:rPr>
              <a:t>Efectuar actividades relacionadas con el cuidado y protección del medio ambiente. </a:t>
            </a:r>
          </a:p>
          <a:p>
            <a:pPr marL="228594" indent="-228594" algn="just" defTabSz="1219170">
              <a:buFont typeface="Arial" panose="020B0604020202020204" pitchFamily="34" charset="0"/>
              <a:buChar char="•"/>
            </a:pPr>
            <a:r>
              <a:rPr lang="es-MX" sz="1600" kern="0" dirty="0">
                <a:solidFill>
                  <a:srgbClr val="002060"/>
                </a:solidFill>
                <a:latin typeface="Work Sans"/>
              </a:rPr>
              <a:t>Incentivar el desarrollo de actividades encaminadas a promover en las servidoras y los servidores públicos la identidad y vocación por el buen servicio público. </a:t>
            </a:r>
            <a:endParaRPr lang="es-CO" sz="1600" kern="0" dirty="0">
              <a:solidFill>
                <a:srgbClr val="002060"/>
              </a:solidFill>
              <a:latin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1341154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6"/>
          <p:cNvSpPr>
            <a:spLocks noGrp="1"/>
          </p:cNvSpPr>
          <p:nvPr>
            <p:ph type="body" sz="half" idx="15"/>
          </p:nvPr>
        </p:nvSpPr>
        <p:spPr>
          <a:xfrm>
            <a:off x="1736999" y="274913"/>
            <a:ext cx="8454708" cy="804863"/>
          </a:xfrm>
        </p:spPr>
        <p:txBody>
          <a:bodyPr/>
          <a:lstStyle/>
          <a:p>
            <a:pPr algn="ctr"/>
            <a:r>
              <a:rPr lang="es-ES" sz="2400" dirty="0"/>
              <a:t>PUBLICACIÓN PNB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678" y="1096086"/>
            <a:ext cx="4530505" cy="453050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34977" t="22073" r="35694" b="9412"/>
          <a:stretch/>
        </p:blipFill>
        <p:spPr>
          <a:xfrm>
            <a:off x="1880964" y="1079776"/>
            <a:ext cx="3353256" cy="440407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4CBF5E0-3B07-4A4C-81DC-3164534FBA54}"/>
              </a:ext>
            </a:extLst>
          </p:cNvPr>
          <p:cNvSpPr/>
          <p:nvPr/>
        </p:nvSpPr>
        <p:spPr>
          <a:xfrm>
            <a:off x="568763" y="5659568"/>
            <a:ext cx="110544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dirty="0">
                <a:solidFill>
                  <a:schemeClr val="accent1">
                    <a:lumMod val="50000"/>
                  </a:schemeClr>
                </a:solidFill>
              </a:rPr>
              <a:t>https://www1.funcionpublica.gov.co/web/eva/documentos-gestion-estrategica-del-talento-humano-geth</a:t>
            </a:r>
          </a:p>
        </p:txBody>
      </p:sp>
    </p:spTree>
    <p:extLst>
      <p:ext uri="{BB962C8B-B14F-4D97-AF65-F5344CB8AC3E}">
        <p14:creationId xmlns:p14="http://schemas.microsoft.com/office/powerpoint/2010/main" val="1040363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115613" y="2823098"/>
            <a:ext cx="9681018" cy="20840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>
                <a:solidFill>
                  <a:srgbClr val="4D4D4D"/>
                </a:solidFill>
                <a:latin typeface="Helvetica"/>
                <a:cs typeface="Helvetica"/>
                <a:sym typeface="Arial"/>
              </a:rPr>
              <a:t>Programa Servimos. Bienestar para quienes sirven al país</a:t>
            </a:r>
            <a:br>
              <a:rPr lang="es-ES" sz="2800" b="1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s-ES" sz="2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10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2800" dirty="0"/>
              <a:t>Generalidades</a:t>
            </a: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6D875B5-FD6E-4019-8921-82EAAFDEF6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11" r="9353" b="25738"/>
          <a:stretch/>
        </p:blipFill>
        <p:spPr>
          <a:xfrm>
            <a:off x="0" y="1243142"/>
            <a:ext cx="4471331" cy="372270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C2ABD9E-2C90-49A1-92E5-DE1FF77C2FCC}"/>
              </a:ext>
            </a:extLst>
          </p:cNvPr>
          <p:cNvSpPr txBox="1"/>
          <p:nvPr/>
        </p:nvSpPr>
        <p:spPr>
          <a:xfrm>
            <a:off x="4952301" y="3428110"/>
            <a:ext cx="63980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419" sz="1600" dirty="0">
              <a:latin typeface="Helvetica" panose="020B0504020202030204" pitchFamily="34" charset="0"/>
            </a:endParaRPr>
          </a:p>
          <a:p>
            <a:pPr algn="just"/>
            <a:r>
              <a:rPr lang="es-CO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4020202030204" pitchFamily="34" charset="0"/>
              </a:rPr>
              <a:t>El Programa Servimos cuenta con cuatro (04) líneas: </a:t>
            </a:r>
          </a:p>
          <a:p>
            <a:pPr algn="just"/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504020202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4020202030204" pitchFamily="34" charset="0"/>
              </a:rPr>
              <a:t>Educación.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4020202030204" pitchFamily="34" charset="0"/>
              </a:rPr>
              <a:t>Salud y bienestar.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419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4020202030204" pitchFamily="34" charset="0"/>
              </a:rPr>
              <a:t>Turismo, Recreación y Cultura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4020202030204" pitchFamily="34" charset="0"/>
              </a:rPr>
              <a:t>Seguros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16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504020202030204" pitchFamily="34" charset="0"/>
            </a:endParaRPr>
          </a:p>
          <a:p>
            <a:pPr algn="just"/>
            <a:r>
              <a:rPr lang="es-CO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4020202030204" pitchFamily="34" charset="0"/>
              </a:rPr>
              <a:t>En cada una de estas líneas se encuentran entidades aliadas que ofrecen beneficios a los servidores públicos y contratistas en algunos casos. </a:t>
            </a:r>
            <a:endParaRPr lang="es-419" sz="16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50402020203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952301" y="1043455"/>
            <a:ext cx="63980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4020202030204" pitchFamily="34" charset="0"/>
              </a:rPr>
              <a:t>El Programa “Servimos”, es una estrategia creada por el Departamento Administrativo de la Función Pública, con la finalidad de apoyar los programas de bienestar de las diferentes entidades del Estado Colombiano.</a:t>
            </a:r>
          </a:p>
          <a:p>
            <a:pPr algn="just"/>
            <a:endParaRPr lang="es-MX" sz="16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504020202030204" pitchFamily="34" charset="0"/>
            </a:endParaRPr>
          </a:p>
          <a:p>
            <a:pPr algn="just"/>
            <a:r>
              <a:rPr lang="es-MX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504020202030204" pitchFamily="34" charset="0"/>
              </a:rPr>
              <a:t>Esta iniciativa busca enaltecer la labor del servidor público a través de la generación de alianzas con entidades públicas, mixtas y privadas, con el fin de otorgar una atención especial a todos los servidores públicos, sin importar su tipo de vinculación.</a:t>
            </a:r>
          </a:p>
        </p:txBody>
      </p:sp>
    </p:spTree>
    <p:extLst>
      <p:ext uri="{BB962C8B-B14F-4D97-AF65-F5344CB8AC3E}">
        <p14:creationId xmlns:p14="http://schemas.microsoft.com/office/powerpoint/2010/main" val="783525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3335274" y="320544"/>
            <a:ext cx="5572145" cy="393126"/>
          </a:xfrm>
        </p:spPr>
        <p:txBody>
          <a:bodyPr>
            <a:noAutofit/>
          </a:bodyPr>
          <a:lstStyle/>
          <a:p>
            <a:pPr algn="ctr"/>
            <a:r>
              <a:rPr lang="es-ES" sz="2400" dirty="0"/>
              <a:t>Generalidades</a:t>
            </a:r>
            <a:r>
              <a:rPr lang="es-ES" sz="2800" dirty="0"/>
              <a:t> 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609764" y="638826"/>
            <a:ext cx="11449718" cy="5620019"/>
            <a:chOff x="515634" y="713670"/>
            <a:chExt cx="11449718" cy="5620019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l="20863" t="23999" r="17973" b="15079"/>
            <a:stretch/>
          </p:blipFill>
          <p:spPr>
            <a:xfrm>
              <a:off x="515634" y="713671"/>
              <a:ext cx="9387484" cy="5620018"/>
            </a:xfrm>
            <a:prstGeom prst="rect">
              <a:avLst/>
            </a:prstGeom>
          </p:spPr>
        </p:pic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89748" y="2661762"/>
              <a:ext cx="1214123" cy="1214123"/>
            </a:xfrm>
            <a:prstGeom prst="rect">
              <a:avLst/>
            </a:prstGeom>
          </p:spPr>
        </p:pic>
        <p:sp>
          <p:nvSpPr>
            <p:cNvPr id="15" name="26 Título">
              <a:extLst>
                <a:ext uri="{FF2B5EF4-FFF2-40B4-BE49-F238E27FC236}">
                  <a16:creationId xmlns:a16="http://schemas.microsoft.com/office/drawing/2014/main" id="{647A47BD-531E-4427-BF6D-3E38E5ED7F2D}"/>
                </a:ext>
              </a:extLst>
            </p:cNvPr>
            <p:cNvSpPr txBox="1">
              <a:spLocks/>
            </p:cNvSpPr>
            <p:nvPr/>
          </p:nvSpPr>
          <p:spPr>
            <a:xfrm>
              <a:off x="10073902" y="3875885"/>
              <a:ext cx="1416436" cy="51448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buClrTx/>
              </a:pPr>
              <a:r>
                <a:rPr lang="es-ES" sz="2000" b="1" dirty="0">
                  <a:solidFill>
                    <a:schemeClr val="accent6">
                      <a:lumMod val="50000"/>
                    </a:schemeClr>
                  </a:solidFill>
                  <a:latin typeface="Work Sans" panose="020B0604020202020204" charset="0"/>
                  <a:ea typeface="+mn-ea"/>
                  <a:cs typeface="+mn-cs"/>
                </a:rPr>
                <a:t>116.192</a:t>
              </a:r>
            </a:p>
            <a:p>
              <a:pPr algn="ctr">
                <a:buClrTx/>
              </a:pPr>
              <a:r>
                <a:rPr lang="es-ES" sz="1400" b="1" dirty="0">
                  <a:solidFill>
                    <a:schemeClr val="accent6">
                      <a:lumMod val="50000"/>
                    </a:schemeClr>
                  </a:solidFill>
                  <a:latin typeface="Work Sans" panose="020B0604020202020204" charset="0"/>
                  <a:ea typeface="+mn-ea"/>
                  <a:cs typeface="+mn-cs"/>
                </a:rPr>
                <a:t>Beneficiarios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799B7505-A454-47B5-9CE4-4400B94D8FE7}"/>
                </a:ext>
              </a:extLst>
            </p:cNvPr>
            <p:cNvSpPr txBox="1"/>
            <p:nvPr/>
          </p:nvSpPr>
          <p:spPr>
            <a:xfrm>
              <a:off x="10025593" y="2105593"/>
              <a:ext cx="17142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2000" b="1" dirty="0">
                  <a:solidFill>
                    <a:srgbClr val="12418F"/>
                  </a:solidFill>
                  <a:latin typeface="Work Sans" panose="020B0604020202020204" charset="0"/>
                </a:rPr>
                <a:t>ALIADAS</a:t>
              </a: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EEE4A31D-09AC-4541-A590-395A4CF1FE49}"/>
                </a:ext>
              </a:extLst>
            </p:cNvPr>
            <p:cNvSpPr/>
            <p:nvPr/>
          </p:nvSpPr>
          <p:spPr>
            <a:xfrm>
              <a:off x="10176377" y="1897795"/>
              <a:ext cx="12763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CO" b="1" dirty="0">
                  <a:solidFill>
                    <a:srgbClr val="12418F"/>
                  </a:solidFill>
                  <a:latin typeface="Work Sans" panose="020B0604020202020204" charset="0"/>
                </a:rPr>
                <a:t>ENTIDADES</a:t>
              </a:r>
            </a:p>
          </p:txBody>
        </p:sp>
        <p:sp>
          <p:nvSpPr>
            <p:cNvPr id="17" name="26 Título">
              <a:extLst>
                <a:ext uri="{FF2B5EF4-FFF2-40B4-BE49-F238E27FC236}">
                  <a16:creationId xmlns:a16="http://schemas.microsoft.com/office/drawing/2014/main" id="{6A2225FF-58D9-4912-96E8-A58679051A0E}"/>
                </a:ext>
              </a:extLst>
            </p:cNvPr>
            <p:cNvSpPr txBox="1">
              <a:spLocks/>
            </p:cNvSpPr>
            <p:nvPr/>
          </p:nvSpPr>
          <p:spPr>
            <a:xfrm>
              <a:off x="9694237" y="5462121"/>
              <a:ext cx="2271115" cy="51448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buClrTx/>
              </a:pPr>
              <a:r>
                <a:rPr lang="es-ES" sz="1800" b="1" dirty="0">
                  <a:solidFill>
                    <a:srgbClr val="12418F"/>
                  </a:solidFill>
                  <a:latin typeface="Work Sans" panose="020B0604020202020204" charset="0"/>
                  <a:ea typeface="+mn-ea"/>
                  <a:cs typeface="+mn-cs"/>
                </a:rPr>
                <a:t>191.989.000.727</a:t>
              </a:r>
            </a:p>
            <a:p>
              <a:pPr algn="ctr">
                <a:buClrTx/>
              </a:pPr>
              <a:r>
                <a:rPr lang="es-ES" sz="1400" b="1" dirty="0">
                  <a:solidFill>
                    <a:srgbClr val="12418F"/>
                  </a:solidFill>
                  <a:latin typeface="Work Sans" panose="020B0604020202020204" charset="0"/>
                  <a:ea typeface="+mn-ea"/>
                  <a:cs typeface="+mn-cs"/>
                </a:rPr>
                <a:t>Millones </a:t>
              </a: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65832" y="4563611"/>
              <a:ext cx="898509" cy="898509"/>
            </a:xfrm>
            <a:prstGeom prst="rect">
              <a:avLst/>
            </a:prstGeom>
          </p:spPr>
        </p:pic>
        <p:sp>
          <p:nvSpPr>
            <p:cNvPr id="5" name="Rectángulo 4"/>
            <p:cNvSpPr/>
            <p:nvPr/>
          </p:nvSpPr>
          <p:spPr>
            <a:xfrm>
              <a:off x="9950803" y="919971"/>
              <a:ext cx="1662635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80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>
                        <a:lumMod val="60000"/>
                        <a:lumOff val="40000"/>
                      </a:schemeClr>
                    </a:fgClr>
                    <a:bgClr>
                      <a:schemeClr val="accent6">
                        <a:lumMod val="75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Elephant" panose="02020904090505020303" pitchFamily="18" charset="0"/>
                </a:rPr>
                <a:t>26</a:t>
              </a:r>
            </a:p>
          </p:txBody>
        </p:sp>
        <p:sp>
          <p:nvSpPr>
            <p:cNvPr id="6" name="Rectángulo 5"/>
            <p:cNvSpPr/>
            <p:nvPr/>
          </p:nvSpPr>
          <p:spPr>
            <a:xfrm>
              <a:off x="9903118" y="713670"/>
              <a:ext cx="1823941" cy="562001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AF40F18-0620-8250-9B5B-9F2A2688A5E5}"/>
              </a:ext>
            </a:extLst>
          </p:cNvPr>
          <p:cNvSpPr txBox="1"/>
          <p:nvPr/>
        </p:nvSpPr>
        <p:spPr>
          <a:xfrm>
            <a:off x="9939896" y="6129811"/>
            <a:ext cx="17797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00" dirty="0">
                <a:latin typeface="Arial" panose="020B0604020202020204" pitchFamily="34" charset="0"/>
                <a:cs typeface="Arial" panose="020B0604020202020204" pitchFamily="34" charset="0"/>
              </a:rPr>
              <a:t>Corte a 30 de junio de 2026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E2312FD-C3B5-4955-B4A8-AD7E222D4E7D}"/>
              </a:ext>
            </a:extLst>
          </p:cNvPr>
          <p:cNvSpPr/>
          <p:nvPr/>
        </p:nvSpPr>
        <p:spPr>
          <a:xfrm>
            <a:off x="3819003" y="5387276"/>
            <a:ext cx="55066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dirty="0">
                <a:solidFill>
                  <a:schemeClr val="accent1">
                    <a:lumMod val="50000"/>
                  </a:schemeClr>
                </a:solidFill>
              </a:rPr>
              <a:t>https://www.funcionpublica.gov.co/programa-servimos</a:t>
            </a:r>
          </a:p>
        </p:txBody>
      </p:sp>
    </p:spTree>
    <p:extLst>
      <p:ext uri="{BB962C8B-B14F-4D97-AF65-F5344CB8AC3E}">
        <p14:creationId xmlns:p14="http://schemas.microsoft.com/office/powerpoint/2010/main" val="1227729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2800" dirty="0"/>
              <a:t>Educación</a:t>
            </a: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86166B0-398B-43C4-849B-D6DCB32D8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57" y="1118777"/>
            <a:ext cx="1476544" cy="96487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908B6BA-6242-40BE-B9F7-2F03C72B2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875" y="1118777"/>
            <a:ext cx="1335270" cy="95623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85174E0-AF76-431D-BB72-7D7D61588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955" y="2289510"/>
            <a:ext cx="1449053" cy="9562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CF2AF2E-A5DD-4715-BD85-60CCA2ADED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2212" y="2116607"/>
            <a:ext cx="622465" cy="111154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21E66F-56E0-4718-9794-EAA0881323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7490" y="2327108"/>
            <a:ext cx="1262018" cy="84493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9440" y="1254648"/>
            <a:ext cx="1533722" cy="746633"/>
          </a:xfrm>
          <a:prstGeom prst="rect">
            <a:avLst/>
          </a:prstGeom>
        </p:spPr>
      </p:pic>
      <p:pic>
        <p:nvPicPr>
          <p:cNvPr id="19" name="Picture 8" descr="logo-sena">
            <a:extLst>
              <a:ext uri="{FF2B5EF4-FFF2-40B4-BE49-F238E27FC236}">
                <a16:creationId xmlns:a16="http://schemas.microsoft.com/office/drawing/2014/main" id="{D84BB1AA-09F9-64C1-BB3F-07DA4A79C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509" y="1109790"/>
            <a:ext cx="965218" cy="96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FD99523-481A-4D1D-89E3-FFFA0ED313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6141" y="4575524"/>
            <a:ext cx="1431349" cy="96521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E54F2B5-3E65-44CD-A073-B9C4E95004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26544" y="4592369"/>
            <a:ext cx="1955182" cy="530757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0D3A40F-7833-4EB8-9CF6-619F1A16E2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9442" y="4560850"/>
            <a:ext cx="1491559" cy="979892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43F6DD4B-9133-495E-8DEF-C70B1A2DA78F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70398" y="4616094"/>
            <a:ext cx="2751236" cy="193554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47431" y="1039008"/>
            <a:ext cx="1543485" cy="93280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02382" y="3659688"/>
            <a:ext cx="55210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800" b="1" dirty="0">
                <a:solidFill>
                  <a:srgbClr val="4D4D4D"/>
                </a:solidFill>
                <a:latin typeface="Helvetica"/>
                <a:ea typeface="+mj-ea"/>
                <a:cs typeface="Helvetica"/>
              </a:rPr>
              <a:t>Oferta académica internacional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FCFE9FF-BA2C-42F4-85C0-DFA78B102E3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70801" y="4205193"/>
            <a:ext cx="2238687" cy="130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530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ítulo 1"/>
          <p:cNvSpPr txBox="1">
            <a:spLocks/>
          </p:cNvSpPr>
          <p:nvPr/>
        </p:nvSpPr>
        <p:spPr>
          <a:xfrm>
            <a:off x="3509279" y="278244"/>
            <a:ext cx="5488928" cy="433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4D4D4D"/>
                </a:solidFill>
                <a:latin typeface="Helvetica"/>
                <a:ea typeface="+mj-ea"/>
                <a:cs typeface="Helvetica"/>
              </a:defRPr>
            </a:lvl1pPr>
          </a:lstStyle>
          <a:p>
            <a:pPr algn="ctr"/>
            <a:r>
              <a:rPr lang="es-ES" dirty="0"/>
              <a:t>Salud y Bienestar</a:t>
            </a: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FC3A6640-3A6E-43B1-A2B5-E7FA5C39B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529" y="1777924"/>
            <a:ext cx="5174786" cy="856006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913CFE90-CE40-41B3-8F5D-7E204540C9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06" t="21070" r="23084" b="14485"/>
          <a:stretch/>
        </p:blipFill>
        <p:spPr>
          <a:xfrm>
            <a:off x="2540710" y="3239677"/>
            <a:ext cx="2752743" cy="2099473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B5850FC7-6798-468B-8E73-38FEE4147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128" y="1415836"/>
            <a:ext cx="3055152" cy="1218094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8C8A6E24-361A-4A6C-BD2E-8083D4D979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E6F3FB"/>
              </a:clrFrom>
              <a:clrTo>
                <a:srgbClr val="E6F3FB">
                  <a:alpha val="0"/>
                </a:srgbClr>
              </a:clrTo>
            </a:clrChange>
          </a:blip>
          <a:srcRect l="31966" r="25835"/>
          <a:stretch/>
        </p:blipFill>
        <p:spPr>
          <a:xfrm>
            <a:off x="10208281" y="4996963"/>
            <a:ext cx="1727688" cy="159462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0454" y="3338033"/>
            <a:ext cx="40005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203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800" dirty="0"/>
              <a:t>Turismo, Recreación y Cultura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83D7A2B0-FEB8-4D0F-BDDC-D30B1CAF3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54" y="490331"/>
            <a:ext cx="1551451" cy="1551451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118EDAB8-4A1F-4C7C-9912-1F4A3B632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854" y="2760106"/>
            <a:ext cx="2281375" cy="646957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563C3949-D50C-4438-A700-B49C60861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877" y="1103376"/>
            <a:ext cx="1826339" cy="633984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D1DA0E9D-26E4-45C8-BEB5-BA681733B2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7458" y="2402769"/>
            <a:ext cx="1495758" cy="1004294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10B47CFC-EE46-413C-81BE-2AD8E305A1F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110" t="32163" r="30033" b="25044"/>
          <a:stretch/>
        </p:blipFill>
        <p:spPr>
          <a:xfrm>
            <a:off x="6380270" y="916934"/>
            <a:ext cx="1705392" cy="1056441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E6F006C8-DA55-4EC9-88BE-36B85BF5F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6415" y="2502339"/>
            <a:ext cx="1593102" cy="9047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5183C7D0-DCAE-469C-8F8D-0821269DEE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8626" y="937174"/>
            <a:ext cx="1603641" cy="81400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3BAE2EB1-F535-4FBB-A4B8-00466018F3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90694" y="2169592"/>
            <a:ext cx="1361573" cy="1159859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62BEFA13-4AED-4B4B-8F27-8705E3CE41D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00032" y="5120640"/>
            <a:ext cx="2752838" cy="139108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E34C5EE-D71B-4CC8-83AD-BD44858B1E5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1780" t="20530" r="17571" b="20165"/>
          <a:stretch/>
        </p:blipFill>
        <p:spPr>
          <a:xfrm>
            <a:off x="1966652" y="4301779"/>
            <a:ext cx="2918200" cy="169136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A089046-DF1F-4489-8813-4FDA80B9B9F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95647" y="4823489"/>
            <a:ext cx="3389890" cy="945590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E0911952-92C4-42FE-9F94-E08920309BD5}"/>
              </a:ext>
            </a:extLst>
          </p:cNvPr>
          <p:cNvSpPr txBox="1">
            <a:spLocks/>
          </p:cNvSpPr>
          <p:nvPr/>
        </p:nvSpPr>
        <p:spPr>
          <a:xfrm>
            <a:off x="2580883" y="3830195"/>
            <a:ext cx="7429527" cy="524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4D4D4D"/>
                </a:solidFill>
                <a:latin typeface="Helvetica"/>
                <a:ea typeface="+mj-ea"/>
                <a:cs typeface="Helvetica"/>
              </a:defRPr>
            </a:lvl1pPr>
          </a:lstStyle>
          <a:p>
            <a:pPr algn="ctr"/>
            <a:r>
              <a:rPr lang="es-ES" sz="2800" dirty="0"/>
              <a:t>Seguros</a:t>
            </a:r>
          </a:p>
        </p:txBody>
      </p:sp>
    </p:spTree>
    <p:extLst>
      <p:ext uri="{BB962C8B-B14F-4D97-AF65-F5344CB8AC3E}">
        <p14:creationId xmlns:p14="http://schemas.microsoft.com/office/powerpoint/2010/main" val="3654514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23487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</TotalTime>
  <Words>1088</Words>
  <Application>Microsoft Office PowerPoint</Application>
  <PresentationFormat>Panorámica</PresentationFormat>
  <Paragraphs>117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Elephant</vt:lpstr>
      <vt:lpstr>Helvetica</vt:lpstr>
      <vt:lpstr>Work Sans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Generalidades</vt:lpstr>
      <vt:lpstr>Generalidades </vt:lpstr>
      <vt:lpstr>Educación</vt:lpstr>
      <vt:lpstr>Presentación de PowerPoint</vt:lpstr>
      <vt:lpstr>Turismo, Recreación y Cultura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Carlos Jose Camacho Rosso</dc:creator>
  <cp:lastModifiedBy>OVER</cp:lastModifiedBy>
  <cp:revision>28</cp:revision>
  <dcterms:created xsi:type="dcterms:W3CDTF">2024-06-18T21:12:34Z</dcterms:created>
  <dcterms:modified xsi:type="dcterms:W3CDTF">2026-09-07T18:16:47Z</dcterms:modified>
</cp:coreProperties>
</file>