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7"/>
  </p:notesMasterIdLst>
  <p:sldIdLst>
    <p:sldId id="2146849964" r:id="rId6"/>
    <p:sldId id="458" r:id="rId7"/>
    <p:sldId id="459" r:id="rId8"/>
    <p:sldId id="2146849963" r:id="rId9"/>
    <p:sldId id="2146849953" r:id="rId10"/>
    <p:sldId id="2146849957" r:id="rId11"/>
    <p:sldId id="2146849961" r:id="rId12"/>
    <p:sldId id="2146849962" r:id="rId13"/>
    <p:sldId id="2146849954" r:id="rId14"/>
    <p:sldId id="2146849958" r:id="rId15"/>
    <p:sldId id="2146849894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A79457F0-DF11-4045-979D-FD3084A1A557}">
          <p14:sldIdLst>
            <p14:sldId id="2146849964"/>
            <p14:sldId id="458"/>
            <p14:sldId id="459"/>
            <p14:sldId id="2146849963"/>
            <p14:sldId id="2146849953"/>
            <p14:sldId id="2146849957"/>
            <p14:sldId id="2146849961"/>
            <p14:sldId id="2146849962"/>
            <p14:sldId id="2146849954"/>
            <p14:sldId id="2146849958"/>
            <p14:sldId id="2146849894"/>
          </p14:sldIdLst>
        </p14:section>
        <p14:section name="Sección sin título" id="{6F3C2B7D-F893-4BB4-9050-71FF823E79C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onardo Zamorano Jimenez" initials="LZJ" lastIdx="1" clrIdx="0">
    <p:extLst>
      <p:ext uri="{19B8F6BF-5375-455C-9EA6-DF929625EA0E}">
        <p15:presenceInfo xmlns:p15="http://schemas.microsoft.com/office/powerpoint/2012/main" userId="140fecf24cf657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2A2"/>
    <a:srgbClr val="0F9ED5"/>
    <a:srgbClr val="AB2292"/>
    <a:srgbClr val="0050A5"/>
    <a:srgbClr val="50C4F2"/>
    <a:srgbClr val="E8E8E8"/>
    <a:srgbClr val="00B62D"/>
    <a:srgbClr val="FF018C"/>
    <a:srgbClr val="FDFDFD"/>
    <a:srgbClr val="A9E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910" autoAdjust="0"/>
  </p:normalViewPr>
  <p:slideViewPr>
    <p:cSldViewPr snapToGrid="0">
      <p:cViewPr varScale="1">
        <p:scale>
          <a:sx n="114" d="100"/>
          <a:sy n="114" d="100"/>
        </p:scale>
        <p:origin x="4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rge%20Ivan%20Panche\OneDrive\Escritorio\02.%20DNP%202025\32.%20NEGOCIACION%20SALARIO%20MINIMO%20PPT\simula_pbr_smlv_geih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rge%20Ivan%20Panche\OneDrive\Escritorio\02.%20DNP%202025\32.%20NEGOCIACION%20SALARIO%20MINIMO%20PPT\simula_pbr_smlv_geih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rge%20Ivan%20Panche\OneDrive\Escritorio\02.%20DNP%202025\32.%20NEGOCIACION%20SALARIO%20MINIMO%20PPT\simula_pbr_smlv_geih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rge%20Ivan%20Panche\OneDrive\Escritorio\02.%20DNP%202025\32.%20NEGOCIACION%20SALARIO%20MINIMO%20PPT\simula_pbr_smlv_geih2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rge%20Ivan%20Panche\OneDrive\Escritorio\02.%20DNP%202025\32.%20NEGOCIACION%20SALARIO%20MINIMO%20PPT\simula_pbr_smlv_geih2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rge%20Ivan%20Panche\OneDrive\Escritorio\02.%20DNP%202025\32.%20NEGOCIACION%20SALARIO%20MINIMO%20PPT\simula_pbr_smlv_geih2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CO" sz="14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Efecto del aumento del SMMLV sobre la pobreza monetaria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GRAFICAS!$C$6</c:f>
              <c:strCache>
                <c:ptCount val="1"/>
                <c:pt idx="0">
                  <c:v>Simulación incremento al ingreso laboral. Hasta percentil 30 del ingreso laboral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GRAFICAS!$B$7:$B$12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GRAFICAS!$C$7:$C$12</c:f>
              <c:numCache>
                <c:formatCode>General</c:formatCode>
                <c:ptCount val="6"/>
                <c:pt idx="0">
                  <c:v>-6.0200000000001808E-2</c:v>
                </c:pt>
                <c:pt idx="1">
                  <c:v>-0.12430000000000163</c:v>
                </c:pt>
                <c:pt idx="2">
                  <c:v>-0.19420000000000215</c:v>
                </c:pt>
                <c:pt idx="3">
                  <c:v>-0.25250000000000128</c:v>
                </c:pt>
                <c:pt idx="4">
                  <c:v>-0.33020000000000138</c:v>
                </c:pt>
                <c:pt idx="5">
                  <c:v>-0.4112000000000009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E7-441A-AC4B-3F57D08D5F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2511376"/>
        <c:axId val="942509936"/>
      </c:barChart>
      <c:catAx>
        <c:axId val="942511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42509936"/>
        <c:crosses val="autoZero"/>
        <c:auto val="1"/>
        <c:lblAlgn val="ctr"/>
        <c:lblOffset val="100"/>
        <c:noMultiLvlLbl val="0"/>
      </c:catAx>
      <c:valAx>
        <c:axId val="942509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/>
                  <a:t>Variación en pp de la tasa de pobreza monetaria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42511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Efecto del aumento del SMMLV sobre la pobreza monetaria</a:t>
            </a:r>
          </a:p>
          <a:p>
            <a:pPr>
              <a:defRPr/>
            </a:pPr>
            <a:r>
              <a:rPr lang="en-US"/>
              <a:t>Toda la distribución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094597222222224"/>
          <c:y val="0.191135"/>
          <c:w val="0.87965125000000011"/>
          <c:h val="0.77005944444444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GRAFICAS!$C$26</c:f>
              <c:strCache>
                <c:ptCount val="1"/>
                <c:pt idx="0">
                  <c:v>Simulación incremento al ingreso laboral. Toda la distribución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GRAFICAS!$B$27:$B$32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GRAFICAS!$C$27:$C$32</c:f>
              <c:numCache>
                <c:formatCode>General</c:formatCode>
                <c:ptCount val="6"/>
                <c:pt idx="0">
                  <c:v>-0.25980000000000203</c:v>
                </c:pt>
                <c:pt idx="1">
                  <c:v>-0.49840000000000018</c:v>
                </c:pt>
                <c:pt idx="2">
                  <c:v>-0.76150000000000162</c:v>
                </c:pt>
                <c:pt idx="3">
                  <c:v>-1.0233999999999988</c:v>
                </c:pt>
                <c:pt idx="4">
                  <c:v>-1.4022000000000006</c:v>
                </c:pt>
                <c:pt idx="5">
                  <c:v>-1.712299999999999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E0-409C-B6CA-C0E977D2DC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1338047"/>
        <c:axId val="1171338527"/>
      </c:barChart>
      <c:catAx>
        <c:axId val="11713380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71338527"/>
        <c:crosses val="autoZero"/>
        <c:auto val="1"/>
        <c:lblAlgn val="ctr"/>
        <c:lblOffset val="100"/>
        <c:noMultiLvlLbl val="0"/>
      </c:catAx>
      <c:valAx>
        <c:axId val="1171338527"/>
        <c:scaling>
          <c:orientation val="minMax"/>
          <c:max val="-0.1"/>
          <c:min val="-1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Variación en pp de la tasa de pobreza monetaria</a:t>
                </a:r>
              </a:p>
            </c:rich>
          </c:tx>
          <c:layout>
            <c:manualLayout>
              <c:xMode val="edge"/>
              <c:yMode val="edge"/>
              <c:x val="2.2930555555555555E-2"/>
              <c:y val="0.230177777777777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71338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CO" sz="14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Número de personas saliendo de la pobreza monetaria Hasta el percentil 30</a:t>
            </a:r>
          </a:p>
        </c:rich>
      </c:tx>
      <c:layout>
        <c:manualLayout>
          <c:xMode val="edge"/>
          <c:yMode val="edge"/>
          <c:x val="0.23651472222222222"/>
          <c:y val="5.64444444444444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3393958333333336"/>
          <c:y val="0.191135"/>
          <c:w val="0.8466576388888889"/>
          <c:h val="0.77005944444444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GRAFICAS!$C$42</c:f>
              <c:strCache>
                <c:ptCount val="1"/>
                <c:pt idx="0">
                  <c:v>Simulación incremento al ingreso laboral. Hasta percentil 30 del ingreso laboral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  <a:alpha val="98824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GRAFICAS!$B$43:$B$48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GRAFICAS!$C$43:$C$48</c:f>
              <c:numCache>
                <c:formatCode>_-* #,##0_-;\-* #,##0_-;_-* "-"??_-;_-@_-</c:formatCode>
                <c:ptCount val="6"/>
                <c:pt idx="0">
                  <c:v>-30764</c:v>
                </c:pt>
                <c:pt idx="1">
                  <c:v>-63497</c:v>
                </c:pt>
                <c:pt idx="2">
                  <c:v>-99244</c:v>
                </c:pt>
                <c:pt idx="3">
                  <c:v>-129034</c:v>
                </c:pt>
                <c:pt idx="4">
                  <c:v>-168677</c:v>
                </c:pt>
                <c:pt idx="5">
                  <c:v>-210085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DA-40A9-81C1-40B71853C9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7716096"/>
        <c:axId val="867717536"/>
      </c:barChart>
      <c:catAx>
        <c:axId val="867716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67717536"/>
        <c:crosses val="autoZero"/>
        <c:auto val="1"/>
        <c:lblAlgn val="ctr"/>
        <c:lblOffset val="100"/>
        <c:noMultiLvlLbl val="0"/>
      </c:catAx>
      <c:valAx>
        <c:axId val="86771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0" i="0" u="none" strike="noStrike" kern="1200" baseline="0" dirty="0">
                    <a:solidFill>
                      <a:sysClr val="windowText" lastClr="000000"/>
                    </a:solidFill>
                  </a:rPr>
                  <a:t>Disminución en el número de personas en pobreza monetaria</a:t>
                </a:r>
              </a:p>
            </c:rich>
          </c:tx>
          <c:layout>
            <c:manualLayout>
              <c:xMode val="edge"/>
              <c:yMode val="edge"/>
              <c:x val="2.4694444444444446E-2"/>
              <c:y val="0.1911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67716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4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Número de personas saliendo de la pobreza monetaria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GRAFICAS!$C$59</c:f>
              <c:strCache>
                <c:ptCount val="1"/>
                <c:pt idx="0">
                  <c:v>Simulación incremento al ingreso laboral. Toda la distribución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GRAFICAS!$B$60:$B$65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GRAFICAS!$C$60:$C$65</c:f>
              <c:numCache>
                <c:formatCode>_-* #,##0_-;\-* #,##0_-;_-* "-"??_-;_-@_-</c:formatCode>
                <c:ptCount val="6"/>
                <c:pt idx="0">
                  <c:v>-132741</c:v>
                </c:pt>
                <c:pt idx="1">
                  <c:v>-254620</c:v>
                </c:pt>
                <c:pt idx="2">
                  <c:v>-389024</c:v>
                </c:pt>
                <c:pt idx="3">
                  <c:v>-522791</c:v>
                </c:pt>
                <c:pt idx="4">
                  <c:v>-716314</c:v>
                </c:pt>
                <c:pt idx="5">
                  <c:v>-874716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18-4931-A19E-1253B1D9D6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8582992"/>
        <c:axId val="948583952"/>
      </c:barChart>
      <c:catAx>
        <c:axId val="948582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48583952"/>
        <c:crosses val="autoZero"/>
        <c:auto val="1"/>
        <c:lblAlgn val="ctr"/>
        <c:lblOffset val="100"/>
        <c:noMultiLvlLbl val="0"/>
      </c:catAx>
      <c:valAx>
        <c:axId val="94858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0" i="0" u="none" strike="noStrike" kern="1200" baseline="0" dirty="0">
                    <a:solidFill>
                      <a:sysClr val="windowText" lastClr="000000"/>
                    </a:solidFill>
                  </a:rPr>
                  <a:t>Disminución en el número de personas en pobreza monetaria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4858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Efecto del aumento del SMMLV sobre la desigualdad. </a:t>
            </a:r>
          </a:p>
          <a:p>
            <a:pPr>
              <a:defRPr/>
            </a:pPr>
            <a:r>
              <a:rPr lang="en-US"/>
              <a:t>Hasta percentil 30 del ingreso laboral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360915277777778"/>
          <c:y val="0.191135"/>
          <c:w val="0.84450569444444445"/>
          <c:h val="0.77005944444444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GRAFICAS!$C$76</c:f>
              <c:strCache>
                <c:ptCount val="1"/>
                <c:pt idx="0">
                  <c:v>Simulación incremento al ingreso laboral. Hasta percentil 30 del ingreso laboral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GRAFICAS!$B$77:$B$82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GRAFICAS!$C$77:$C$82</c:f>
              <c:numCache>
                <c:formatCode>_-* #,##0.00000_-;\-* #,##0.00000_-;_-* "-"??_-;_-@_-</c:formatCode>
                <c:ptCount val="6"/>
                <c:pt idx="0">
                  <c:v>-3.1999999999998696E-4</c:v>
                </c:pt>
                <c:pt idx="1">
                  <c:v>-6.3999999999997392E-4</c:v>
                </c:pt>
                <c:pt idx="2">
                  <c:v>-9.5999999999996088E-4</c:v>
                </c:pt>
                <c:pt idx="3">
                  <c:v>-1.2800000000000589E-3</c:v>
                </c:pt>
                <c:pt idx="4">
                  <c:v>-1.6000000000000458E-3</c:v>
                </c:pt>
                <c:pt idx="5">
                  <c:v>-1.9200000000000328E-3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F5-4ACE-A10C-0A509FC6D7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0795008"/>
        <c:axId val="880796448"/>
      </c:barChart>
      <c:catAx>
        <c:axId val="880795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80796448"/>
        <c:crosses val="autoZero"/>
        <c:auto val="1"/>
        <c:lblAlgn val="ctr"/>
        <c:lblOffset val="100"/>
        <c:noMultiLvlLbl val="0"/>
      </c:catAx>
      <c:valAx>
        <c:axId val="88079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Variación en el coeficiente de Gini</a:t>
                </a:r>
              </a:p>
            </c:rich>
          </c:tx>
          <c:layout>
            <c:manualLayout>
              <c:xMode val="edge"/>
              <c:yMode val="edge"/>
              <c:x val="2.4694444444444446E-2"/>
              <c:y val="0.328144166666666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-* #,##0.00000_-;\-* #,##0.0000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8079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Efecto del aumento del SMMLV sobre la desigualdad. </a:t>
            </a:r>
          </a:p>
          <a:p>
            <a:pPr>
              <a:defRPr/>
            </a:pPr>
            <a:r>
              <a:rPr lang="en-U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Toda la distribución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4302361111111112"/>
          <c:y val="0.191135"/>
          <c:w val="0.83757361111111106"/>
          <c:h val="0.727308888888888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GRAFICAS!$C$91</c:f>
              <c:strCache>
                <c:ptCount val="1"/>
                <c:pt idx="0">
                  <c:v>Simulación incremento al ingreso laboral. Toda la distribución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GRAFICAS!$B$92:$B$97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GRAFICAS!$C$92:$C$97</c:f>
              <c:numCache>
                <c:formatCode>_-* #,##0.00000_-;\-* #,##0.00000_-;_-* "-"??_-;_-@_-</c:formatCode>
                <c:ptCount val="6"/>
                <c:pt idx="0">
                  <c:v>2.9999999999974492E-5</c:v>
                </c:pt>
                <c:pt idx="1">
                  <c:v>6.0000000000060005E-5</c:v>
                </c:pt>
                <c:pt idx="2">
                  <c:v>7.9999999999968985E-5</c:v>
                </c:pt>
                <c:pt idx="3">
                  <c:v>9.9999999999988987E-5</c:v>
                </c:pt>
                <c:pt idx="4">
                  <c:v>1.2000000000000899E-4</c:v>
                </c:pt>
                <c:pt idx="5">
                  <c:v>1.2999999999996348E-4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EA-4581-A1EE-6F0761347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7621616"/>
        <c:axId val="977623056"/>
      </c:barChart>
      <c:catAx>
        <c:axId val="977621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77623056"/>
        <c:crosses val="autoZero"/>
        <c:auto val="1"/>
        <c:lblAlgn val="ctr"/>
        <c:lblOffset val="100"/>
        <c:noMultiLvlLbl val="0"/>
      </c:catAx>
      <c:valAx>
        <c:axId val="977623056"/>
        <c:scaling>
          <c:orientation val="minMax"/>
          <c:max val="1.6000000000000004E-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Variación en el coeficiente de Gini</a:t>
                </a:r>
              </a:p>
            </c:rich>
          </c:tx>
          <c:layout>
            <c:manualLayout>
              <c:xMode val="edge"/>
              <c:yMode val="edge"/>
              <c:x val="2.4694444444444446E-2"/>
              <c:y val="0.306768888888888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-* #,##0.00000_-;\-* #,##0.0000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77621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D0645-A81A-48BC-9F33-1C6F14F4B238}" type="datetimeFigureOut">
              <a:rPr lang="es-CO" smtClean="0"/>
              <a:t>12/12/2025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B158E-56C2-4D52-BDBE-83E704C376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3507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aumento de 2 puntos porcentuales en el SMMLV disminuye la tasa de pobreza en 0.13 puntos porcentuales.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aumento de 6 puntos porcentuales en el SMMLV disminuye la tasa de pobreza en 0.40 puntos porcentuales.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4E53E-AD76-4CA9-9F44-55CB125B6661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8581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4E53E-AD76-4CA9-9F44-55CB125B6661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9666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aumento de 2 puntos porcentuales en el SMMLV sacaría de la pobreza a 69.857 personas.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aumento de 6 puntos porcentuales en el SMMLV sacaría de la pobreza a 203.309 personas.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4E53E-AD76-4CA9-9F44-55CB125B6661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931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4E53E-AD76-4CA9-9F44-55CB125B6661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3816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Aunque hay un efecto en la reducción de la desigualdad este es pequeño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4E53E-AD76-4CA9-9F44-55CB125B6661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7149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4E53E-AD76-4CA9-9F44-55CB125B6661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4705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4E53E-AD76-4CA9-9F44-55CB125B6661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3390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69044-3631-1BEC-B126-C1F83350C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325BA9-850C-180C-0285-E28530823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9DFF89-90F3-9D23-36F4-2C0C2ED9A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0C42-FD71-40E3-BCEF-9F42CD09F389}" type="datetimeFigureOut">
              <a:rPr lang="es-CO" smtClean="0"/>
              <a:t>12/12/2025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44DA66-69E2-BEA1-4322-4F03304BC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8346CF-AE2D-FC95-CAA4-05DB710A3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8A8B-A283-4FB1-A44F-9715855EE0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115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1B9CF0-F697-FEBC-5A3A-FF96A36B7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CD65D3-E305-DEE4-1155-4D6661710B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E70A5F-38B1-21C4-38C6-975AC1B11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0C42-FD71-40E3-BCEF-9F42CD09F389}" type="datetimeFigureOut">
              <a:rPr lang="es-CO" smtClean="0"/>
              <a:t>12/12/2025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A44D41-386A-5BA2-8263-426D8BCF8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5E694A-E0E0-E473-DE21-356CADEDF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8A8B-A283-4FB1-A44F-9715855EE0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433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C97373A-6705-3AA0-4D47-A7742BF9A2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25B2AF-021D-8916-DCDF-7B6FFCE44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BA3576-EBA8-E034-2ADA-D67224CA3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0C42-FD71-40E3-BCEF-9F42CD09F389}" type="datetimeFigureOut">
              <a:rPr lang="es-CO" smtClean="0"/>
              <a:t>12/12/2025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E6980F-64E7-1A8F-3049-F0A18FEE0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F8DB78-16B8-9DC8-7BBE-1DCB06BC7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8A8B-A283-4FB1-A44F-9715855EE0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761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FEFA5-8184-F042-9C1A-9FF0D42A3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CD7F2E-E87C-A440-A00D-FB72BC40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D4DC23-328A-E747-94F4-82A1F691F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65ECBB9-C057-8D40-B084-966F4CA23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9D80995-AE55-2E4C-ACBC-BB209C7D59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9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779C3-3657-E33D-0B00-A7BA0AFB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B71B04-328F-401E-CDFE-0B886DDB2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7C13D5-756E-F768-135E-EBFB6C1B0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0C42-FD71-40E3-BCEF-9F42CD09F389}" type="datetimeFigureOut">
              <a:rPr lang="es-CO" smtClean="0"/>
              <a:t>12/12/2025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1FD17C-5FD8-74CC-7488-EFAB46F3D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D74163-8E00-E918-15D0-2FF2C728D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8A8B-A283-4FB1-A44F-9715855EE0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0728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31B3B0-E7BF-8910-C09B-19CA2D708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5DB5D9-B394-18D5-8BB6-E229CDC71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7BCED1-1BBD-2E45-82AD-8330917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0C42-FD71-40E3-BCEF-9F42CD09F389}" type="datetimeFigureOut">
              <a:rPr lang="es-CO" smtClean="0"/>
              <a:t>12/12/2025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D9A7DB-DBAD-69F0-2566-3D722BAFF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E3B2A8-BF7D-0285-BB96-2C052F68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8A8B-A283-4FB1-A44F-9715855EE0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1711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A0434-4C1A-D1D6-8E38-343451723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46C185-ED94-1867-80B3-75E65F185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9EB101-928A-E428-0FA2-99C5C9607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9FD509-79D9-C99E-3672-2DC77C6B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0C42-FD71-40E3-BCEF-9F42CD09F389}" type="datetimeFigureOut">
              <a:rPr lang="es-CO" smtClean="0"/>
              <a:t>12/12/2025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C3EFD8-FBCA-7C67-1287-E3369BB0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986927-F867-F40E-45AC-357DD2949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8A8B-A283-4FB1-A44F-9715855EE0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334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DB4565-EF8C-2824-9C2E-26CD136C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E24E3A-3794-3664-E305-836B67B87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93DACF-7BC1-F238-2F5B-4C7054661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233BC96-7924-7A58-7A39-DAE29D14AE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AEDFB1E-EC19-1348-89B3-1C8A594D83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BC6C9D3-C12F-F341-8A88-FE646DE93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0C42-FD71-40E3-BCEF-9F42CD09F389}" type="datetimeFigureOut">
              <a:rPr lang="es-CO" smtClean="0"/>
              <a:t>12/12/2025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3C7B3D1-9F30-EC6E-6C1C-A4E0FFDF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0C9A98C-D3C5-EB83-0E3C-189C41D72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8A8B-A283-4FB1-A44F-9715855EE0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979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BA3875-1C4D-CECC-CBB2-32C7176EB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9FC0419-F0F3-ACFA-79E6-F538B0BA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0C42-FD71-40E3-BCEF-9F42CD09F389}" type="datetimeFigureOut">
              <a:rPr lang="es-CO" smtClean="0"/>
              <a:t>12/12/2025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544B51E-4494-E444-F62D-BEC6509CA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1396AF1-317E-A961-EBF0-FA0F9C4E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8A8B-A283-4FB1-A44F-9715855EE0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0869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E067C74-797F-3EAC-808D-E3FB195EF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0C42-FD71-40E3-BCEF-9F42CD09F389}" type="datetimeFigureOut">
              <a:rPr lang="es-CO" smtClean="0"/>
              <a:t>12/12/2025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ED95F0D-B3C4-8F49-8410-99E75FD3A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D57B50-1FF8-909B-08B6-801230C17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8A8B-A283-4FB1-A44F-9715855EE0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412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651-6F76-A303-C6F1-60540CB90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11A695-D2A2-BBCA-3EC2-5C064258A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454529-1331-2D4B-D36D-E3924FC4F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EF5652-BAA0-737F-FA85-B1742EA72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0C42-FD71-40E3-BCEF-9F42CD09F389}" type="datetimeFigureOut">
              <a:rPr lang="es-CO" smtClean="0"/>
              <a:t>12/12/2025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46A5C5-2D2D-DD85-9C15-2EC65EFE1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101F62-DE8F-1BA5-A042-3422E3C66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8A8B-A283-4FB1-A44F-9715855EE0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9486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1D5DD-EE3F-890E-916E-A9B057932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B00D8D2-A4F8-9AB1-183F-F530765FE1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A2A24BC-5740-4B25-BC96-E787D5146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5304B8-DAB3-AC6A-87CB-A20135E58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0C42-FD71-40E3-BCEF-9F42CD09F389}" type="datetimeFigureOut">
              <a:rPr lang="es-CO" smtClean="0"/>
              <a:t>12/12/2025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312C66-DE96-C7EE-427F-B7470E35B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FA68E2-EF48-2729-FDF4-4FA4F718B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8A8B-A283-4FB1-A44F-9715855EE0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5704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5BC8668-3CC0-6F0A-36D7-E35EB6E11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5492C5-D4A6-FFAB-83E8-FF89AE06C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23FF0D-DF21-B434-1D47-2D7185205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F50C42-FD71-40E3-BCEF-9F42CD09F389}" type="datetimeFigureOut">
              <a:rPr lang="es-CO" smtClean="0"/>
              <a:t>12/12/2025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CF4306-77BD-81A5-461A-9D047291A2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B220A6-52AA-9F71-EBF5-D97ABCA19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C78A8B-A283-4FB1-A44F-9715855EE0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325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6A731-B3E2-2CA0-2977-01A8707EB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89FD6-3C38-E2BA-86D6-F4FDE6E030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3160" y="1705510"/>
            <a:ext cx="10800000" cy="3513191"/>
          </a:xfrm>
        </p:spPr>
        <p:txBody>
          <a:bodyPr anchor="ctr">
            <a:normAutofit/>
          </a:bodyPr>
          <a:lstStyle/>
          <a:p>
            <a:r>
              <a:rPr kumimoji="0" lang="es-ES" sz="3600" b="1" i="0" u="none" strike="noStrike" kern="1200" cap="none" spc="0" normalizeH="0" baseline="0" noProof="0" dirty="0">
                <a:solidFill>
                  <a:srgbClr val="156082"/>
                </a:solidFill>
                <a:effectLst/>
                <a:uLnTx/>
                <a:uFillTx/>
                <a:latin typeface="Poppins" panose="00000500000000000000" pitchFamily="2" charset="0"/>
                <a:ea typeface="Verdana"/>
                <a:cs typeface="Poppins" panose="00000500000000000000" pitchFamily="2" charset="0"/>
              </a:rPr>
              <a:t>Efectos de aumentos reales del SMLMV sobre la pobreza y la desigualdad</a:t>
            </a:r>
            <a:endParaRPr lang="es-CO" sz="4400" dirty="0">
              <a:solidFill>
                <a:srgbClr val="16807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526C31-27D6-C864-954E-BC3699080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1160" y="5342562"/>
            <a:ext cx="9144000" cy="130969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endParaRPr lang="es-MX" sz="1800" dirty="0">
              <a:solidFill>
                <a:schemeClr val="bg2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Bef>
                <a:spcPts val="600"/>
              </a:spcBef>
            </a:pPr>
            <a:r>
              <a:rPr lang="es-MX" sz="1800" dirty="0">
                <a:solidFill>
                  <a:schemeClr val="bg2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Departamento Nacional de Planeación</a:t>
            </a:r>
          </a:p>
          <a:p>
            <a:pPr>
              <a:spcBef>
                <a:spcPts val="600"/>
              </a:spcBef>
            </a:pPr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Diciembre de 2025</a:t>
            </a:r>
            <a:endParaRPr lang="es-CO" sz="1600" dirty="0">
              <a:solidFill>
                <a:schemeClr val="bg2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Bef>
                <a:spcPts val="600"/>
              </a:spcBef>
            </a:pPr>
            <a:endParaRPr lang="es-MX" sz="2000" dirty="0">
              <a:solidFill>
                <a:schemeClr val="accent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Bef>
                <a:spcPts val="600"/>
              </a:spcBef>
            </a:pPr>
            <a:endParaRPr lang="es-CO" sz="2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870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60C42-E67C-4279-192F-381E556D1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D46DC-1CB1-0634-DE7E-5CB60F3E9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767030"/>
            <a:ext cx="10515600" cy="501970"/>
          </a:xfrm>
        </p:spPr>
        <p:txBody>
          <a:bodyPr>
            <a:noAutofit/>
          </a:bodyPr>
          <a:lstStyle/>
          <a:p>
            <a:pPr algn="ctr"/>
            <a:r>
              <a:rPr lang="es-CO" sz="2700" b="1" dirty="0">
                <a:latin typeface="Verdana"/>
                <a:ea typeface="Verdana"/>
              </a:rPr>
              <a:t>Efectos sobre la desigualdad</a:t>
            </a:r>
            <a:endParaRPr lang="es-CO" sz="2700" b="1" dirty="0">
              <a:latin typeface="Verdan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6DDAD-B86B-620C-6340-4C12AAAADD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480" y="2096559"/>
            <a:ext cx="10642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1000" dirty="0">
              <a:latin typeface="Arial"/>
              <a:cs typeface="Arial"/>
            </a:endParaRPr>
          </a:p>
          <a:p>
            <a:pPr marL="0" indent="0">
              <a:buNone/>
            </a:pPr>
            <a:endParaRPr lang="es-CO" sz="1000" dirty="0">
              <a:latin typeface="Arial"/>
              <a:ea typeface="Calibri Light"/>
              <a:cs typeface="Arial"/>
            </a:endParaRPr>
          </a:p>
          <a:p>
            <a:pPr marL="0" indent="0">
              <a:buNone/>
            </a:pPr>
            <a:r>
              <a:rPr lang="es-CO" sz="1000" dirty="0">
                <a:latin typeface="Arial"/>
                <a:ea typeface="Calibri Light"/>
                <a:cs typeface="Arial"/>
              </a:rPr>
              <a:t>Fuente: cálculos del DNP basados en la GEIH 2024</a:t>
            </a:r>
          </a:p>
          <a:p>
            <a:pPr marL="0" indent="0">
              <a:buNone/>
            </a:pPr>
            <a:endParaRPr lang="en-US" dirty="0">
              <a:ea typeface="Verdana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4F8F3F0-9BE6-836B-6A7C-A20639F3835C}"/>
              </a:ext>
            </a:extLst>
          </p:cNvPr>
          <p:cNvGraphicFramePr>
            <a:graphicFrameLocks/>
          </p:cNvGraphicFramePr>
          <p:nvPr/>
        </p:nvGraphicFramePr>
        <p:xfrm>
          <a:off x="1775999" y="1269000"/>
          <a:ext cx="86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B89CEB42-F461-C64F-AE00-F9D14EA2DF49}"/>
              </a:ext>
            </a:extLst>
          </p:cNvPr>
          <p:cNvSpPr txBox="1"/>
          <p:nvPr/>
        </p:nvSpPr>
        <p:spPr>
          <a:xfrm>
            <a:off x="5260067" y="5712505"/>
            <a:ext cx="1671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dirty="0">
                <a:solidFill>
                  <a:sysClr val="windowText" lastClr="000000"/>
                </a:solidFill>
              </a:rPr>
              <a:t>Aumento en el SMMLV</a:t>
            </a:r>
          </a:p>
          <a:p>
            <a:pPr algn="ctr"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dirty="0">
                <a:solidFill>
                  <a:sysClr val="windowText" lastClr="000000"/>
                </a:solidFill>
              </a:rPr>
              <a:t> </a:t>
            </a:r>
            <a:r>
              <a:rPr lang="es-CO" dirty="0" err="1">
                <a:solidFill>
                  <a:sysClr val="windowText" lastClr="000000"/>
                </a:solidFill>
              </a:rPr>
              <a:t>p.p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54689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419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80D55E-7CC8-2595-1278-727C066A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Autofit/>
          </a:bodyPr>
          <a:lstStyle/>
          <a:p>
            <a:r>
              <a:rPr lang="es-ES" sz="3600" b="1" dirty="0"/>
              <a:t>Los efectos de incrementos del salario mínimo sobre la desigualdad han sido documentados </a:t>
            </a:r>
            <a:endParaRPr lang="es-CO" sz="36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2BA442-1580-A89D-C944-A40774724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s-CO" sz="3200" b="1" dirty="0">
                <a:solidFill>
                  <a:srgbClr val="FF0000"/>
                </a:solidFill>
                <a:latin typeface="Arial"/>
                <a:cs typeface="Arial"/>
              </a:rPr>
              <a:t>En general se encuentra que el SM reduce la desigualdad </a:t>
            </a:r>
          </a:p>
          <a:p>
            <a:pPr marL="0" indent="0" algn="just">
              <a:buNone/>
            </a:pPr>
            <a:endParaRPr lang="es-CO" sz="32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algn="just"/>
            <a:r>
              <a:rPr lang="es-CO" b="1" dirty="0">
                <a:latin typeface="Arial"/>
                <a:cs typeface="Arial"/>
              </a:rPr>
              <a:t>El-</a:t>
            </a:r>
            <a:r>
              <a:rPr lang="es-CO" b="1" dirty="0" err="1">
                <a:latin typeface="Arial"/>
                <a:cs typeface="Arial"/>
              </a:rPr>
              <a:t>Hamidi</a:t>
            </a:r>
            <a:r>
              <a:rPr lang="es-CO" b="1" dirty="0">
                <a:latin typeface="Arial"/>
                <a:cs typeface="Arial"/>
              </a:rPr>
              <a:t> y Terrel (2002):</a:t>
            </a:r>
            <a:r>
              <a:rPr lang="es-CO" dirty="0">
                <a:latin typeface="Arial"/>
                <a:cs typeface="Arial"/>
              </a:rPr>
              <a:t> el salario mínimo reduce la desigualdad e incrementa el empleo en el sector formal en </a:t>
            </a:r>
            <a:r>
              <a:rPr lang="es-CO" dirty="0">
                <a:solidFill>
                  <a:srgbClr val="FF0000"/>
                </a:solidFill>
                <a:latin typeface="Arial"/>
                <a:cs typeface="Arial"/>
              </a:rPr>
              <a:t>Costa Rica (-)</a:t>
            </a:r>
            <a:r>
              <a:rPr lang="es-CO" dirty="0">
                <a:latin typeface="Arial"/>
                <a:cs typeface="Arial"/>
              </a:rPr>
              <a:t> </a:t>
            </a:r>
          </a:p>
          <a:p>
            <a:pPr algn="just"/>
            <a:r>
              <a:rPr lang="es-CO" b="1" dirty="0" err="1">
                <a:latin typeface="Arial"/>
                <a:cs typeface="Arial"/>
              </a:rPr>
              <a:t>Gindling</a:t>
            </a:r>
            <a:r>
              <a:rPr lang="es-CO" b="1" dirty="0">
                <a:latin typeface="Arial"/>
                <a:cs typeface="Arial"/>
              </a:rPr>
              <a:t> y Terrel (2005):</a:t>
            </a:r>
            <a:r>
              <a:rPr lang="es-CO" dirty="0">
                <a:latin typeface="Arial"/>
                <a:cs typeface="Arial"/>
              </a:rPr>
              <a:t> el salario mínimo reduce el diferencial salarial entre los sectores formal e informal en </a:t>
            </a:r>
            <a:r>
              <a:rPr lang="es-CO" dirty="0">
                <a:solidFill>
                  <a:srgbClr val="FF0000"/>
                </a:solidFill>
                <a:latin typeface="Arial"/>
                <a:cs typeface="Arial"/>
              </a:rPr>
              <a:t>Costa Rica (-)</a:t>
            </a:r>
            <a:endParaRPr lang="es-CO" dirty="0">
              <a:latin typeface="Arial"/>
              <a:cs typeface="Arial"/>
            </a:endParaRPr>
          </a:p>
          <a:p>
            <a:pPr algn="just"/>
            <a:r>
              <a:rPr lang="es-CO" b="1" dirty="0">
                <a:latin typeface="Arial"/>
                <a:cs typeface="Arial"/>
              </a:rPr>
              <a:t>Bosch y </a:t>
            </a:r>
            <a:r>
              <a:rPr lang="es-CO" b="1" dirty="0" err="1">
                <a:latin typeface="Arial"/>
                <a:cs typeface="Arial"/>
              </a:rPr>
              <a:t>Manacorda</a:t>
            </a:r>
            <a:r>
              <a:rPr lang="es-CO" b="1" dirty="0">
                <a:latin typeface="Arial"/>
                <a:cs typeface="Arial"/>
              </a:rPr>
              <a:t> (2010) y Campos, Esquivel y Santillán (2017) y </a:t>
            </a:r>
            <a:r>
              <a:rPr lang="es-CO" b="1" dirty="0" err="1">
                <a:latin typeface="Arial"/>
                <a:cs typeface="Arial"/>
              </a:rPr>
              <a:t>Gindling</a:t>
            </a:r>
            <a:r>
              <a:rPr lang="es-CO" b="1" dirty="0">
                <a:latin typeface="Arial"/>
                <a:cs typeface="Arial"/>
              </a:rPr>
              <a:t> (2010):</a:t>
            </a:r>
            <a:r>
              <a:rPr lang="es-CO" dirty="0">
                <a:latin typeface="Arial"/>
                <a:cs typeface="Arial"/>
              </a:rPr>
              <a:t> el incremento en el salario mínimo reduce la desigualdad medida por ingresos en </a:t>
            </a:r>
            <a:r>
              <a:rPr lang="es-CO" dirty="0">
                <a:solidFill>
                  <a:srgbClr val="FF0000"/>
                </a:solidFill>
                <a:latin typeface="Arial"/>
                <a:cs typeface="Arial"/>
              </a:rPr>
              <a:t>México (-)</a:t>
            </a:r>
          </a:p>
          <a:p>
            <a:pPr algn="just"/>
            <a:r>
              <a:rPr lang="es-CO" b="1" dirty="0">
                <a:latin typeface="Arial"/>
                <a:ea typeface="Calibri Light"/>
                <a:cs typeface="Arial"/>
              </a:rPr>
              <a:t>Borraz y </a:t>
            </a:r>
            <a:r>
              <a:rPr lang="es-CO" b="1" dirty="0" err="1">
                <a:latin typeface="Arial"/>
                <a:ea typeface="Calibri Light"/>
                <a:cs typeface="Arial"/>
              </a:rPr>
              <a:t>Gonzaléz</a:t>
            </a:r>
            <a:r>
              <a:rPr lang="es-CO" b="1" dirty="0">
                <a:latin typeface="Arial"/>
                <a:ea typeface="Calibri Light"/>
                <a:cs typeface="Arial"/>
              </a:rPr>
              <a:t> </a:t>
            </a:r>
            <a:r>
              <a:rPr lang="es-CO" b="1" dirty="0" err="1">
                <a:latin typeface="Arial"/>
                <a:ea typeface="Calibri Light"/>
                <a:cs typeface="Arial"/>
              </a:rPr>
              <a:t>Pampillon</a:t>
            </a:r>
            <a:r>
              <a:rPr lang="es-CO" b="1" dirty="0">
                <a:latin typeface="Arial"/>
                <a:ea typeface="Calibri Light"/>
                <a:cs typeface="Arial"/>
              </a:rPr>
              <a:t> (2017)</a:t>
            </a:r>
            <a:r>
              <a:rPr lang="es-CO" dirty="0">
                <a:latin typeface="Arial"/>
                <a:ea typeface="Calibri Light"/>
                <a:cs typeface="Arial"/>
              </a:rPr>
              <a:t>: reducción en la desigualdad de los salarios formales tras un incremento en el salario mínimo en </a:t>
            </a:r>
            <a:r>
              <a:rPr lang="es-CO" dirty="0">
                <a:solidFill>
                  <a:srgbClr val="FF0000"/>
                </a:solidFill>
                <a:latin typeface="Arial"/>
                <a:ea typeface="Calibri Light"/>
                <a:cs typeface="Arial"/>
              </a:rPr>
              <a:t>Uruguay </a:t>
            </a:r>
            <a:r>
              <a:rPr lang="es-CO" dirty="0">
                <a:solidFill>
                  <a:srgbClr val="FF0000"/>
                </a:solidFill>
                <a:latin typeface="Arial"/>
                <a:cs typeface="Arial"/>
              </a:rPr>
              <a:t>(-)</a:t>
            </a:r>
            <a:endParaRPr lang="es-CO" dirty="0">
              <a:latin typeface="Arial"/>
              <a:ea typeface="Calibri Light"/>
              <a:cs typeface="Arial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11126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26A3B9-0188-9C8B-EB62-22F1FECCB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Los efectos de incrementos del salario mínimo sobre la pobreza han sido documentados </a:t>
            </a:r>
            <a:endParaRPr lang="es-CO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0BB9CE-671A-D8C4-A554-4D06C318F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s-CO" b="1" dirty="0">
                <a:latin typeface="Arial"/>
                <a:cs typeface="Arial"/>
              </a:rPr>
              <a:t>McLeod y </a:t>
            </a:r>
            <a:r>
              <a:rPr lang="es-CO" b="1" dirty="0" err="1">
                <a:latin typeface="Arial"/>
                <a:cs typeface="Arial"/>
              </a:rPr>
              <a:t>Lusting</a:t>
            </a:r>
            <a:r>
              <a:rPr lang="es-CO" b="1" dirty="0">
                <a:latin typeface="Arial"/>
                <a:cs typeface="Arial"/>
              </a:rPr>
              <a:t> (1996):  </a:t>
            </a:r>
            <a:r>
              <a:rPr lang="es-CO" dirty="0">
                <a:latin typeface="Arial"/>
                <a:cs typeface="Arial"/>
              </a:rPr>
              <a:t>salarios mínimos más altos se asocian con menor pobreza pero también se pueden traducir en mayor desempleo en </a:t>
            </a:r>
            <a:r>
              <a:rPr lang="es-CO" dirty="0">
                <a:solidFill>
                  <a:srgbClr val="C00000"/>
                </a:solidFill>
                <a:latin typeface="Arial"/>
                <a:cs typeface="Arial"/>
              </a:rPr>
              <a:t>países en desarrollo (-)</a:t>
            </a:r>
          </a:p>
          <a:p>
            <a:pPr algn="just"/>
            <a:r>
              <a:rPr lang="es-CO" b="1" dirty="0" err="1">
                <a:latin typeface="Arial"/>
                <a:cs typeface="Arial"/>
              </a:rPr>
              <a:t>Alaniz</a:t>
            </a:r>
            <a:r>
              <a:rPr lang="es-CO" b="1" dirty="0">
                <a:latin typeface="Arial"/>
                <a:cs typeface="Arial"/>
              </a:rPr>
              <a:t>, </a:t>
            </a:r>
            <a:r>
              <a:rPr lang="es-CO" b="1" dirty="0" err="1">
                <a:latin typeface="Arial"/>
                <a:cs typeface="Arial"/>
              </a:rPr>
              <a:t>Gindling</a:t>
            </a:r>
            <a:r>
              <a:rPr lang="es-CO" b="1" dirty="0">
                <a:latin typeface="Arial"/>
                <a:cs typeface="Arial"/>
              </a:rPr>
              <a:t> y Terrel (2011): </a:t>
            </a:r>
            <a:r>
              <a:rPr lang="es-CO" dirty="0">
                <a:latin typeface="Arial"/>
                <a:cs typeface="Arial"/>
              </a:rPr>
              <a:t>el aumento en el salario mínimo afecta únicamente a los trabajadores con ingresos cerca al  salario mínimo. Aumenta la probabilidad de salir de la pobreza y facilita las transiciones fuera de la pobreza en </a:t>
            </a:r>
            <a:r>
              <a:rPr lang="es-CO" dirty="0">
                <a:solidFill>
                  <a:srgbClr val="C00000"/>
                </a:solidFill>
                <a:latin typeface="Arial"/>
                <a:cs typeface="Arial"/>
              </a:rPr>
              <a:t>Nicaragua (-)</a:t>
            </a:r>
          </a:p>
          <a:p>
            <a:pPr algn="just"/>
            <a:r>
              <a:rPr lang="es-CO" b="1" dirty="0">
                <a:latin typeface="Arial"/>
                <a:cs typeface="Arial"/>
              </a:rPr>
              <a:t>Sotomayor (2021): </a:t>
            </a:r>
            <a:r>
              <a:rPr lang="es-CO" dirty="0">
                <a:latin typeface="Arial"/>
                <a:cs typeface="Arial"/>
              </a:rPr>
              <a:t>el aumento en el salario mínimo reduce la pobreza y la desigualdad en el corto plazo, mientras su efecto desaparece en el largo plazo. Los beneficios del aumento del salario mínimo son mayores que la posible perdida de empleo en </a:t>
            </a:r>
            <a:r>
              <a:rPr lang="es-CO" dirty="0" err="1">
                <a:solidFill>
                  <a:srgbClr val="C00000"/>
                </a:solidFill>
                <a:latin typeface="Arial"/>
                <a:cs typeface="Arial"/>
              </a:rPr>
              <a:t>Brazil</a:t>
            </a:r>
            <a:r>
              <a:rPr lang="es-CO" dirty="0">
                <a:solidFill>
                  <a:srgbClr val="C00000"/>
                </a:solidFill>
                <a:latin typeface="Arial"/>
                <a:cs typeface="Arial"/>
              </a:rPr>
              <a:t> (-)</a:t>
            </a:r>
          </a:p>
          <a:p>
            <a:pPr algn="just"/>
            <a:r>
              <a:rPr lang="es-CO" b="1" dirty="0">
                <a:latin typeface="Arial"/>
                <a:ea typeface="Calibri Light"/>
                <a:cs typeface="Arial"/>
              </a:rPr>
              <a:t>Wong (2019): </a:t>
            </a:r>
            <a:r>
              <a:rPr lang="es-CO" dirty="0">
                <a:latin typeface="Arial"/>
                <a:ea typeface="Calibri Light"/>
                <a:cs typeface="Arial"/>
              </a:rPr>
              <a:t>los salarios y las horas trabajadas aumentan para los trabajadores con bajos ingresos después de un aumento en el salario mínimo en </a:t>
            </a:r>
            <a:r>
              <a:rPr lang="es-CO" dirty="0">
                <a:solidFill>
                  <a:srgbClr val="C00000"/>
                </a:solidFill>
                <a:latin typeface="Arial"/>
                <a:ea typeface="Calibri Light"/>
                <a:cs typeface="Arial"/>
              </a:rPr>
              <a:t>Ecuador (-)</a:t>
            </a:r>
            <a:endParaRPr lang="es-CO" dirty="0">
              <a:latin typeface="Arial"/>
              <a:cs typeface="Arial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18220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710677-27FE-8DEB-FB0D-E557DCCD4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5600" cy="928688"/>
          </a:xfrm>
        </p:spPr>
        <p:txBody>
          <a:bodyPr>
            <a:noAutofit/>
          </a:bodyPr>
          <a:lstStyle/>
          <a:p>
            <a:r>
              <a:rPr lang="es-CO" sz="3600" b="1" dirty="0"/>
              <a:t>Simulaciones del efecto del incremento del SMMLV sobre la pobreza y la desigualdad para 2025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964F08-4EED-2C9D-D595-4D14FB690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4239"/>
            <a:ext cx="10515600" cy="4002723"/>
          </a:xfrm>
        </p:spPr>
        <p:txBody>
          <a:bodyPr>
            <a:normAutofit fontScale="92500" lnSpcReduction="20000"/>
          </a:bodyPr>
          <a:lstStyle/>
          <a:p>
            <a:r>
              <a:rPr lang="es-CO" dirty="0"/>
              <a:t>Las simulaciones se hacen usando la Gran Encuesta Integrada de Hogares 2024</a:t>
            </a:r>
          </a:p>
          <a:p>
            <a:endParaRPr lang="es-CO" dirty="0"/>
          </a:p>
          <a:p>
            <a:r>
              <a:rPr lang="es-CO" dirty="0"/>
              <a:t>Se simulan aumentos en el ingreso laboral para los ocupados</a:t>
            </a:r>
          </a:p>
          <a:p>
            <a:endParaRPr lang="es-CO" dirty="0"/>
          </a:p>
          <a:p>
            <a:r>
              <a:rPr lang="es-CO" dirty="0"/>
              <a:t>Se simulan únicamente incrementos reales en el SMMLV (+1pp, +2pp, … , +6 </a:t>
            </a:r>
            <a:r>
              <a:rPr lang="es-CO" dirty="0" err="1"/>
              <a:t>pp</a:t>
            </a:r>
            <a:r>
              <a:rPr lang="es-CO" dirty="0"/>
              <a:t>)</a:t>
            </a:r>
          </a:p>
          <a:p>
            <a:endParaRPr lang="es-CO" dirty="0"/>
          </a:p>
          <a:p>
            <a:r>
              <a:rPr lang="es-CO" dirty="0"/>
              <a:t>Siguiendo a Pérez </a:t>
            </a:r>
            <a:r>
              <a:rPr lang="es-CO" dirty="0" err="1"/>
              <a:t>Pérez</a:t>
            </a:r>
            <a:r>
              <a:rPr lang="es-CO" dirty="0"/>
              <a:t> (2020) se asume que el incremento únicamente afecta a los trabajadores que devengan hasta el percentil 30 de los ingresos laborales</a:t>
            </a:r>
          </a:p>
          <a:p>
            <a:endParaRPr lang="es-CO" dirty="0"/>
          </a:p>
          <a:p>
            <a:endParaRPr lang="es-CO" dirty="0"/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42179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D2316-1B90-8773-3BC5-DDA9EB074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2872-B72B-095D-A6F6-EFFBBA92D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39" y="705278"/>
            <a:ext cx="10515600" cy="501970"/>
          </a:xfrm>
        </p:spPr>
        <p:txBody>
          <a:bodyPr>
            <a:noAutofit/>
          </a:bodyPr>
          <a:lstStyle/>
          <a:p>
            <a:pPr algn="ctr"/>
            <a:r>
              <a:rPr lang="es-CO" sz="2700" b="1" dirty="0">
                <a:latin typeface="Verdana"/>
                <a:ea typeface="Verdana"/>
              </a:rPr>
              <a:t>Efectos sobre la pobreza monetaria</a:t>
            </a:r>
            <a:endParaRPr lang="es-CO" sz="2700" b="1" dirty="0">
              <a:latin typeface="Verdan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EED5-B794-AED4-AAFE-E6BD57A04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480" y="2096559"/>
            <a:ext cx="10642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1000" dirty="0">
              <a:latin typeface="Arial"/>
              <a:cs typeface="Arial"/>
            </a:endParaRPr>
          </a:p>
          <a:p>
            <a:pPr marL="0" indent="0">
              <a:buNone/>
            </a:pPr>
            <a:endParaRPr lang="es-CO" sz="1000" dirty="0">
              <a:latin typeface="Arial"/>
              <a:ea typeface="Calibri Light"/>
              <a:cs typeface="Arial"/>
            </a:endParaRPr>
          </a:p>
          <a:p>
            <a:pPr marL="0" indent="0">
              <a:buNone/>
            </a:pPr>
            <a:r>
              <a:rPr lang="es-CO" sz="1000" dirty="0">
                <a:latin typeface="Arial"/>
                <a:ea typeface="Calibri Light"/>
                <a:cs typeface="Arial"/>
              </a:rPr>
              <a:t>Fuente: cálculos del DNP basados en la GEIH 2024</a:t>
            </a:r>
          </a:p>
          <a:p>
            <a:pPr marL="0" indent="0">
              <a:buNone/>
            </a:pPr>
            <a:endParaRPr lang="en-US" dirty="0">
              <a:ea typeface="Verdana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983BF2B-F673-2533-22C5-3942D55126FD}"/>
              </a:ext>
            </a:extLst>
          </p:cNvPr>
          <p:cNvSpPr txBox="1"/>
          <p:nvPr/>
        </p:nvSpPr>
        <p:spPr>
          <a:xfrm>
            <a:off x="5260067" y="5712505"/>
            <a:ext cx="1671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dirty="0">
                <a:solidFill>
                  <a:sysClr val="windowText" lastClr="000000"/>
                </a:solidFill>
              </a:rPr>
              <a:t>Aumento en el SMMLV</a:t>
            </a:r>
          </a:p>
          <a:p>
            <a:pPr algn="ctr"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dirty="0">
                <a:solidFill>
                  <a:sysClr val="windowText" lastClr="000000"/>
                </a:solidFill>
              </a:rPr>
              <a:t> </a:t>
            </a:r>
            <a:r>
              <a:rPr lang="es-CO" dirty="0" err="1">
                <a:solidFill>
                  <a:sysClr val="windowText" lastClr="000000"/>
                </a:solidFill>
              </a:rPr>
              <a:t>p.p</a:t>
            </a:r>
            <a:endParaRPr lang="es-CO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3A380E12-DB8D-EEB9-1B62-2636C4267873}"/>
              </a:ext>
            </a:extLst>
          </p:cNvPr>
          <p:cNvGraphicFramePr>
            <a:graphicFrameLocks/>
          </p:cNvGraphicFramePr>
          <p:nvPr/>
        </p:nvGraphicFramePr>
        <p:xfrm>
          <a:off x="1775997" y="1269000"/>
          <a:ext cx="86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4561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AC77F-6CFD-DD6C-9DCB-19A7843A9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9DDD8-68E0-8164-BD9B-2EF377546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705278"/>
            <a:ext cx="10515600" cy="501970"/>
          </a:xfrm>
        </p:spPr>
        <p:txBody>
          <a:bodyPr>
            <a:noAutofit/>
          </a:bodyPr>
          <a:lstStyle/>
          <a:p>
            <a:pPr algn="ctr"/>
            <a:r>
              <a:rPr lang="es-CO" sz="2700" b="1" dirty="0">
                <a:latin typeface="Verdana"/>
                <a:ea typeface="Verdana"/>
              </a:rPr>
              <a:t>Efectos sobre la pobreza monetaria</a:t>
            </a:r>
            <a:endParaRPr lang="es-CO" sz="2700" b="1" dirty="0">
              <a:latin typeface="Verdan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6CE67-43EB-A91F-B3F7-360EC2767A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480" y="2096559"/>
            <a:ext cx="10642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1000" dirty="0">
              <a:latin typeface="Arial"/>
              <a:cs typeface="Arial"/>
            </a:endParaRPr>
          </a:p>
          <a:p>
            <a:pPr marL="0" indent="0">
              <a:buNone/>
            </a:pPr>
            <a:endParaRPr lang="es-CO" sz="1000" dirty="0">
              <a:latin typeface="Arial"/>
              <a:ea typeface="Calibri Light"/>
              <a:cs typeface="Arial"/>
            </a:endParaRPr>
          </a:p>
          <a:p>
            <a:pPr marL="0" indent="0">
              <a:buNone/>
            </a:pPr>
            <a:r>
              <a:rPr lang="es-CO" sz="1000" dirty="0">
                <a:latin typeface="Arial"/>
                <a:ea typeface="Calibri Light"/>
                <a:cs typeface="Arial"/>
              </a:rPr>
              <a:t>Fuente: cálculos del DNP basados en la GEIH 2024</a:t>
            </a:r>
          </a:p>
          <a:p>
            <a:pPr marL="0" indent="0">
              <a:buNone/>
            </a:pPr>
            <a:endParaRPr lang="en-US" dirty="0">
              <a:ea typeface="Verdana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0CDB2A-ED71-B106-E1BD-BBA84DA46B9E}"/>
              </a:ext>
            </a:extLst>
          </p:cNvPr>
          <p:cNvSpPr txBox="1"/>
          <p:nvPr/>
        </p:nvSpPr>
        <p:spPr>
          <a:xfrm>
            <a:off x="5260067" y="5712505"/>
            <a:ext cx="1671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dirty="0">
                <a:solidFill>
                  <a:sysClr val="windowText" lastClr="000000"/>
                </a:solidFill>
              </a:rPr>
              <a:t>Aumento en el SMMLV</a:t>
            </a:r>
          </a:p>
          <a:p>
            <a:pPr algn="ctr"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dirty="0">
                <a:solidFill>
                  <a:sysClr val="windowText" lastClr="000000"/>
                </a:solidFill>
              </a:rPr>
              <a:t> </a:t>
            </a:r>
            <a:r>
              <a:rPr lang="es-CO" dirty="0" err="1">
                <a:solidFill>
                  <a:sysClr val="windowText" lastClr="000000"/>
                </a:solidFill>
              </a:rPr>
              <a:t>p.p</a:t>
            </a:r>
            <a:endParaRPr lang="es-CO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5777397-67F5-40C9-8920-8A85CFA575FC}"/>
              </a:ext>
            </a:extLst>
          </p:cNvPr>
          <p:cNvGraphicFramePr>
            <a:graphicFrameLocks/>
          </p:cNvGraphicFramePr>
          <p:nvPr/>
        </p:nvGraphicFramePr>
        <p:xfrm>
          <a:off x="1775997" y="1269000"/>
          <a:ext cx="86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5133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6E209-9AE0-DBFC-2F8E-C5982B416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91773-BED1-15EC-A361-51CFD9ED8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80" y="894510"/>
            <a:ext cx="10515600" cy="501970"/>
          </a:xfrm>
        </p:spPr>
        <p:txBody>
          <a:bodyPr>
            <a:noAutofit/>
          </a:bodyPr>
          <a:lstStyle/>
          <a:p>
            <a:pPr algn="ctr"/>
            <a:r>
              <a:rPr lang="es-CO" sz="2700" b="1" dirty="0">
                <a:latin typeface="Verdana"/>
                <a:ea typeface="Verdana"/>
              </a:rPr>
              <a:t>Efectos sobre la pobreza monetaria</a:t>
            </a:r>
            <a:endParaRPr lang="es-CO" sz="2700" b="1" dirty="0">
              <a:latin typeface="Verdan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8BBF8-1E26-A061-79B7-0B3022761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480" y="2096559"/>
            <a:ext cx="10642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1000" dirty="0">
              <a:latin typeface="Arial"/>
              <a:cs typeface="Arial"/>
            </a:endParaRPr>
          </a:p>
          <a:p>
            <a:pPr marL="0" indent="0">
              <a:buNone/>
            </a:pPr>
            <a:endParaRPr lang="es-CO" sz="1000" dirty="0">
              <a:latin typeface="Arial"/>
              <a:ea typeface="Calibri Light"/>
              <a:cs typeface="Arial"/>
            </a:endParaRPr>
          </a:p>
          <a:p>
            <a:pPr marL="0" indent="0">
              <a:buNone/>
            </a:pPr>
            <a:r>
              <a:rPr lang="es-CO" sz="1000" dirty="0">
                <a:latin typeface="Arial"/>
                <a:ea typeface="Calibri Light"/>
                <a:cs typeface="Arial"/>
              </a:rPr>
              <a:t>Fuente: cálculos del DNP basados en la GEIH 2024</a:t>
            </a:r>
          </a:p>
          <a:p>
            <a:pPr marL="0" indent="0">
              <a:buNone/>
            </a:pPr>
            <a:endParaRPr lang="en-US" dirty="0">
              <a:ea typeface="Verdana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7FF1D0CE-9BF4-79DF-651F-071DAD8743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5758039"/>
              </p:ext>
            </p:extLst>
          </p:nvPr>
        </p:nvGraphicFramePr>
        <p:xfrm>
          <a:off x="1572799" y="1269000"/>
          <a:ext cx="86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DCD75DB9-FA64-4A6B-108C-22F1FD55C493}"/>
              </a:ext>
            </a:extLst>
          </p:cNvPr>
          <p:cNvSpPr txBox="1"/>
          <p:nvPr/>
        </p:nvSpPr>
        <p:spPr>
          <a:xfrm>
            <a:off x="5260067" y="5712505"/>
            <a:ext cx="1671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dirty="0">
                <a:solidFill>
                  <a:sysClr val="windowText" lastClr="000000"/>
                </a:solidFill>
              </a:rPr>
              <a:t>Aumento en el SMMLV</a:t>
            </a:r>
          </a:p>
          <a:p>
            <a:pPr algn="ctr"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dirty="0">
                <a:solidFill>
                  <a:sysClr val="windowText" lastClr="000000"/>
                </a:solidFill>
              </a:rPr>
              <a:t> </a:t>
            </a:r>
            <a:r>
              <a:rPr lang="es-CO" dirty="0" err="1">
                <a:solidFill>
                  <a:sysClr val="windowText" lastClr="000000"/>
                </a:solidFill>
              </a:rPr>
              <a:t>p.p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61313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3A344-08C8-3ED8-9B47-6558B84B2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4E45A-BDA6-DDC1-87A3-4E91CD22B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59" y="893251"/>
            <a:ext cx="10515600" cy="501970"/>
          </a:xfrm>
        </p:spPr>
        <p:txBody>
          <a:bodyPr>
            <a:noAutofit/>
          </a:bodyPr>
          <a:lstStyle/>
          <a:p>
            <a:pPr algn="ctr"/>
            <a:r>
              <a:rPr lang="es-CO" sz="2700" b="1" dirty="0">
                <a:latin typeface="Verdana"/>
                <a:ea typeface="Verdana"/>
              </a:rPr>
              <a:t>Efectos sobre la pobreza monetaria</a:t>
            </a:r>
            <a:endParaRPr lang="es-CO" sz="2700" b="1" dirty="0">
              <a:latin typeface="Verdan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AF080-D296-3123-8692-8E509CBBF3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480" y="2096559"/>
            <a:ext cx="10642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1000" dirty="0">
              <a:latin typeface="Arial"/>
              <a:cs typeface="Arial"/>
            </a:endParaRPr>
          </a:p>
          <a:p>
            <a:pPr marL="0" indent="0">
              <a:buNone/>
            </a:pPr>
            <a:endParaRPr lang="es-CO" sz="1000" dirty="0">
              <a:latin typeface="Arial"/>
              <a:ea typeface="Calibri Light"/>
              <a:cs typeface="Arial"/>
            </a:endParaRPr>
          </a:p>
          <a:p>
            <a:pPr marL="0" indent="0">
              <a:buNone/>
            </a:pPr>
            <a:r>
              <a:rPr lang="es-CO" sz="1000" dirty="0">
                <a:latin typeface="Arial"/>
                <a:ea typeface="Calibri Light"/>
                <a:cs typeface="Arial"/>
              </a:rPr>
              <a:t>Fuente: cálculos del DNP basados en la GEIH 2024</a:t>
            </a:r>
          </a:p>
          <a:p>
            <a:pPr marL="0" indent="0">
              <a:buNone/>
            </a:pPr>
            <a:endParaRPr lang="en-US" dirty="0">
              <a:ea typeface="Verdana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9FF4B330-5037-E8F0-6EC5-4BC2322758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8024354"/>
              </p:ext>
            </p:extLst>
          </p:nvPr>
        </p:nvGraphicFramePr>
        <p:xfrm>
          <a:off x="1717040" y="1629000"/>
          <a:ext cx="7978960" cy="399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5A2B3147-9C35-8D2C-F556-8C623C6E7021}"/>
              </a:ext>
            </a:extLst>
          </p:cNvPr>
          <p:cNvSpPr txBox="1"/>
          <p:nvPr/>
        </p:nvSpPr>
        <p:spPr>
          <a:xfrm>
            <a:off x="5260067" y="5712505"/>
            <a:ext cx="1671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dirty="0">
                <a:solidFill>
                  <a:sysClr val="windowText" lastClr="000000"/>
                </a:solidFill>
              </a:rPr>
              <a:t>Aumento en el SMMLV</a:t>
            </a:r>
          </a:p>
          <a:p>
            <a:pPr algn="ctr"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dirty="0">
                <a:solidFill>
                  <a:sysClr val="windowText" lastClr="000000"/>
                </a:solidFill>
              </a:rPr>
              <a:t> </a:t>
            </a:r>
            <a:r>
              <a:rPr lang="es-CO" dirty="0" err="1">
                <a:solidFill>
                  <a:sysClr val="windowText" lastClr="000000"/>
                </a:solidFill>
              </a:rPr>
              <a:t>p.p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62907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6367B-89ED-BF50-0992-DEB3A97D3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42494-9321-FED4-3FF3-0750A56B7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59" y="745385"/>
            <a:ext cx="10515600" cy="501970"/>
          </a:xfrm>
        </p:spPr>
        <p:txBody>
          <a:bodyPr>
            <a:noAutofit/>
          </a:bodyPr>
          <a:lstStyle/>
          <a:p>
            <a:pPr algn="ctr"/>
            <a:r>
              <a:rPr lang="es-CO" sz="2700" b="1" dirty="0">
                <a:latin typeface="Verdana"/>
                <a:ea typeface="Verdana"/>
              </a:rPr>
              <a:t>Efectos sobre la desigualdad</a:t>
            </a:r>
            <a:endParaRPr lang="es-CO" sz="2700" b="1" dirty="0">
              <a:latin typeface="Verdan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960F9-5E44-F854-2598-3C811A2C4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480" y="2096559"/>
            <a:ext cx="10642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2000" dirty="0">
              <a:latin typeface="Arial"/>
              <a:cs typeface="Arial"/>
            </a:endParaRPr>
          </a:p>
          <a:p>
            <a:pPr algn="just"/>
            <a:endParaRPr lang="es-CO" sz="1000" dirty="0">
              <a:latin typeface="Arial"/>
              <a:cs typeface="Arial"/>
            </a:endParaRPr>
          </a:p>
          <a:p>
            <a:pPr marL="0" indent="0">
              <a:buNone/>
            </a:pPr>
            <a:endParaRPr lang="es-CO" sz="1000" dirty="0">
              <a:latin typeface="Arial"/>
              <a:ea typeface="Calibri Light"/>
              <a:cs typeface="Arial"/>
            </a:endParaRPr>
          </a:p>
          <a:p>
            <a:pPr marL="0" indent="0">
              <a:buNone/>
            </a:pPr>
            <a:r>
              <a:rPr lang="es-CO" sz="1000" dirty="0">
                <a:latin typeface="Arial"/>
                <a:ea typeface="Calibri Light"/>
                <a:cs typeface="Arial"/>
              </a:rPr>
              <a:t>Fuente: cálculos del DNP basados en la GEIH 2024</a:t>
            </a:r>
          </a:p>
          <a:p>
            <a:pPr marL="0" indent="0">
              <a:buNone/>
            </a:pPr>
            <a:endParaRPr lang="en-US" dirty="0">
              <a:ea typeface="Verdana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54DD62B2-3CD2-4127-FCDF-7AD4C84E45EF}"/>
              </a:ext>
            </a:extLst>
          </p:cNvPr>
          <p:cNvGraphicFramePr>
            <a:graphicFrameLocks/>
          </p:cNvGraphicFramePr>
          <p:nvPr/>
        </p:nvGraphicFramePr>
        <p:xfrm>
          <a:off x="1775999" y="1269000"/>
          <a:ext cx="86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CF459B34-C70E-1EA1-A86E-0090B1870C7E}"/>
              </a:ext>
            </a:extLst>
          </p:cNvPr>
          <p:cNvSpPr txBox="1"/>
          <p:nvPr/>
        </p:nvSpPr>
        <p:spPr>
          <a:xfrm>
            <a:off x="5260067" y="5712505"/>
            <a:ext cx="1671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dirty="0">
                <a:solidFill>
                  <a:sysClr val="windowText" lastClr="000000"/>
                </a:solidFill>
              </a:rPr>
              <a:t>Aumento en el SMMLV</a:t>
            </a:r>
          </a:p>
          <a:p>
            <a:pPr algn="ctr"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dirty="0">
                <a:solidFill>
                  <a:sysClr val="windowText" lastClr="000000"/>
                </a:solidFill>
              </a:rPr>
              <a:t> </a:t>
            </a:r>
            <a:r>
              <a:rPr lang="es-CO" dirty="0" err="1">
                <a:solidFill>
                  <a:sysClr val="windowText" lastClr="000000"/>
                </a:solidFill>
              </a:rPr>
              <a:t>p.p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0130583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6B723660F292B4C81F09F112E103058" ma:contentTypeVersion="0" ma:contentTypeDescription="Crear nuevo documento." ma:contentTypeScope="" ma:versionID="a4d789bf6a5338d244a2fda18ef1edce">
  <xsd:schema xmlns:xsd="http://www.w3.org/2001/XMLSchema" xmlns:xs="http://www.w3.org/2001/XMLSchema" xmlns:p="http://schemas.microsoft.com/office/2006/metadata/properties" xmlns:ns2="af7f7f6b-44e7-444a-90a4-d02bbf46acb6" targetNamespace="http://schemas.microsoft.com/office/2006/metadata/properties" ma:root="true" ma:fieldsID="22ef2a846aba4126b6d7d7a82477deea" ns2:_="">
    <xsd:import namespace="af7f7f6b-44e7-444a-90a4-d02bbf46acb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f7f6b-44e7-444a-90a4-d02bbf46acb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f7f7f6b-44e7-444a-90a4-d02bbf46acb6">DNPOI-103-3513</_dlc_DocId>
    <_dlc_DocIdUrl xmlns="af7f7f6b-44e7-444a-90a4-d02bbf46acb6">
      <Url>https://colaboracion.dnp.gov.co/CDT/_layouts/15/DocIdRedir.aspx?ID=DNPOI-103-3513</Url>
      <Description>DNPOI-103-3513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E60C1C9-8768-4BBC-B41A-9B357CA05DE7}">
  <ds:schemaRefs>
    <ds:schemaRef ds:uri="af7f7f6b-44e7-444a-90a4-d02bbf46acb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AA3C95F-7596-4D6D-9164-BDF9880A08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D46CAE-9ED6-48F2-8F68-928CFA87BD8C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af7f7f6b-44e7-444a-90a4-d02bbf46acb6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1AF99253-21D2-4E31-8829-7DAB01134D8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741</Words>
  <Application>Microsoft Office PowerPoint</Application>
  <PresentationFormat>Panorámica</PresentationFormat>
  <Paragraphs>144</Paragraphs>
  <Slides>11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Poppins</vt:lpstr>
      <vt:lpstr>Verdana</vt:lpstr>
      <vt:lpstr>1_Tema de Office</vt:lpstr>
      <vt:lpstr>Efectos de aumentos reales del SMLMV sobre la pobreza y la desigualdad</vt:lpstr>
      <vt:lpstr>Los efectos de incrementos del salario mínimo sobre la desigualdad han sido documentados </vt:lpstr>
      <vt:lpstr>Los efectos de incrementos del salario mínimo sobre la pobreza han sido documentados </vt:lpstr>
      <vt:lpstr>Simulaciones del efecto del incremento del SMMLV sobre la pobreza y la desigualdad para 2025</vt:lpstr>
      <vt:lpstr>Efectos sobre la pobreza monetaria</vt:lpstr>
      <vt:lpstr>Efectos sobre la pobreza monetaria</vt:lpstr>
      <vt:lpstr>Efectos sobre la pobreza monetaria</vt:lpstr>
      <vt:lpstr>Efectos sobre la pobreza monetaria</vt:lpstr>
      <vt:lpstr>Efectos sobre la desigualdad</vt:lpstr>
      <vt:lpstr>Efectos sobre la desigualdad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Helena Lagos Cervera</dc:creator>
  <cp:lastModifiedBy>soporte</cp:lastModifiedBy>
  <cp:revision>34</cp:revision>
  <dcterms:created xsi:type="dcterms:W3CDTF">2025-04-24T15:48:27Z</dcterms:created>
  <dcterms:modified xsi:type="dcterms:W3CDTF">2025-12-12T23:14:21Z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0x01010086B723660F292B4C81F09F112E103058</vt:lpwstr>
  </property>
  <property fmtid="{D5CDD505-2E9C-101B-9397-08002B2CF9AE}" pid="3" name="_dlc_DocIdItemGuid">
    <vt:lpwstr>1abf92b3-6c5a-4fa4-b077-1795744f4f75</vt:lpwstr>
  </property>
</Properties>
</file>