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517" r:id="rId4"/>
    <p:sldId id="516" r:id="rId5"/>
    <p:sldId id="258" r:id="rId6"/>
    <p:sldId id="271" r:id="rId7"/>
    <p:sldId id="299" r:id="rId8"/>
    <p:sldId id="289" r:id="rId9"/>
    <p:sldId id="291" r:id="rId10"/>
    <p:sldId id="300" r:id="rId11"/>
    <p:sldId id="301" r:id="rId12"/>
    <p:sldId id="302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yela8\Downloads\demanda%20constantes%20II%20trim%202025%20(3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mincitco-my.sharepoint.com/personal/jromero_mincit_gov_co/Documents/Trabajo/Int/2025%20MCIT/12/Salario%20m&#237;nimo/Empleo%20tama&#241;o%20empresa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05695826549912"/>
          <c:y val="3.0330851869404967E-2"/>
          <c:w val="0.86163071854499218"/>
          <c:h val="0.78728945346317492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C98-4BC1-BA78-F5C001078CCC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C98-4BC1-BA78-F5C001078CCC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C98-4BC1-BA78-F5C001078CCC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C98-4BC1-BA78-F5C001078CCC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C98-4BC1-BA78-F5C001078CCC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C98-4BC1-BA78-F5C001078CCC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C98-4BC1-BA78-F5C001078CCC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C98-4BC1-BA78-F5C001078C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'Cuadro 1'!$BI$11:$CG$11</c:f>
              <c:strCache>
                <c:ptCount val="25"/>
                <c:pt idx="0">
                  <c:v>III-19</c:v>
                </c:pt>
                <c:pt idx="1">
                  <c:v>IV-19</c:v>
                </c:pt>
                <c:pt idx="2">
                  <c:v>I-20</c:v>
                </c:pt>
                <c:pt idx="3">
                  <c:v>II-20</c:v>
                </c:pt>
                <c:pt idx="4">
                  <c:v>III-20</c:v>
                </c:pt>
                <c:pt idx="5">
                  <c:v>IV-20</c:v>
                </c:pt>
                <c:pt idx="6">
                  <c:v>I-21</c:v>
                </c:pt>
                <c:pt idx="7">
                  <c:v>II-21</c:v>
                </c:pt>
                <c:pt idx="8">
                  <c:v>III-21</c:v>
                </c:pt>
                <c:pt idx="9">
                  <c:v>IV-21</c:v>
                </c:pt>
                <c:pt idx="10">
                  <c:v>I-22</c:v>
                </c:pt>
                <c:pt idx="11">
                  <c:v>II-22</c:v>
                </c:pt>
                <c:pt idx="12">
                  <c:v>III-22</c:v>
                </c:pt>
                <c:pt idx="13">
                  <c:v>IV-22</c:v>
                </c:pt>
                <c:pt idx="14">
                  <c:v>I-23</c:v>
                </c:pt>
                <c:pt idx="15">
                  <c:v>II-23</c:v>
                </c:pt>
                <c:pt idx="16">
                  <c:v>III-23</c:v>
                </c:pt>
                <c:pt idx="17">
                  <c:v>IV-23</c:v>
                </c:pt>
                <c:pt idx="18">
                  <c:v>I-24</c:v>
                </c:pt>
                <c:pt idx="19">
                  <c:v>II-24</c:v>
                </c:pt>
                <c:pt idx="20">
                  <c:v>III-24</c:v>
                </c:pt>
                <c:pt idx="21">
                  <c:v>IV-24</c:v>
                </c:pt>
                <c:pt idx="22">
                  <c:v>I-25</c:v>
                </c:pt>
                <c:pt idx="23">
                  <c:v>II-25</c:v>
                </c:pt>
                <c:pt idx="24">
                  <c:v>III-25</c:v>
                </c:pt>
              </c:strCache>
            </c:strRef>
          </c:cat>
          <c:val>
            <c:numRef>
              <c:f>'Cuadro 1'!$BI$45:$CG$45</c:f>
              <c:numCache>
                <c:formatCode>#,##0.0</c:formatCode>
                <c:ptCount val="25"/>
                <c:pt idx="0">
                  <c:v>1.5197411193762722</c:v>
                </c:pt>
                <c:pt idx="1">
                  <c:v>-4.2492598193834885</c:v>
                </c:pt>
                <c:pt idx="2">
                  <c:v>-10.987075097671761</c:v>
                </c:pt>
                <c:pt idx="3">
                  <c:v>-43.31397931776948</c:v>
                </c:pt>
                <c:pt idx="4">
                  <c:v>-25.568618429080981</c:v>
                </c:pt>
                <c:pt idx="5">
                  <c:v>-13.651967378673769</c:v>
                </c:pt>
                <c:pt idx="6">
                  <c:v>4.9925283057914216</c:v>
                </c:pt>
                <c:pt idx="7">
                  <c:v>41.991156503586488</c:v>
                </c:pt>
                <c:pt idx="8">
                  <c:v>14.386211021803131</c:v>
                </c:pt>
                <c:pt idx="9">
                  <c:v>13.118602902929632</c:v>
                </c:pt>
                <c:pt idx="10">
                  <c:v>13.463887987023494</c:v>
                </c:pt>
                <c:pt idx="11">
                  <c:v>10.860802502643473</c:v>
                </c:pt>
                <c:pt idx="12">
                  <c:v>13.620322338586966</c:v>
                </c:pt>
                <c:pt idx="13">
                  <c:v>8.515095285698937</c:v>
                </c:pt>
                <c:pt idx="14">
                  <c:v>-5.3900478611146774</c:v>
                </c:pt>
                <c:pt idx="15">
                  <c:v>-13.129786154719225</c:v>
                </c:pt>
                <c:pt idx="16">
                  <c:v>-15.723896075114318</c:v>
                </c:pt>
                <c:pt idx="17">
                  <c:v>-16.216353496276593</c:v>
                </c:pt>
                <c:pt idx="18">
                  <c:v>-8.107258963343245</c:v>
                </c:pt>
                <c:pt idx="19">
                  <c:v>2.9079062443041925</c:v>
                </c:pt>
                <c:pt idx="20">
                  <c:v>5.0958673319994041</c:v>
                </c:pt>
                <c:pt idx="21">
                  <c:v>13.000629752558979</c:v>
                </c:pt>
                <c:pt idx="22">
                  <c:v>1.7974952971942848</c:v>
                </c:pt>
                <c:pt idx="23">
                  <c:v>2.0602963663483687</c:v>
                </c:pt>
                <c:pt idx="24">
                  <c:v>4.7890535910164678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C98-4BC1-BA78-F5C001078C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509808"/>
        <c:axId val="17523952"/>
      </c:lineChart>
      <c:catAx>
        <c:axId val="17509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s-CO"/>
          </a:p>
        </c:txPr>
        <c:crossAx val="17523952"/>
        <c:crosses val="autoZero"/>
        <c:auto val="1"/>
        <c:lblAlgn val="ctr"/>
        <c:lblOffset val="100"/>
        <c:noMultiLvlLbl val="0"/>
      </c:catAx>
      <c:valAx>
        <c:axId val="17523952"/>
        <c:scaling>
          <c:orientation val="minMax"/>
          <c:min val="-4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r>
                  <a:rPr lang="en-US" b="0"/>
                  <a:t>Variación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+mn-cs"/>
                </a:defRPr>
              </a:pPr>
              <a:endParaRPr lang="es-CO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s-CO"/>
          </a:p>
        </c:txPr>
        <c:crossAx val="17509808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1">
          <a:latin typeface="Verdana" panose="020B0604030504040204" pitchFamily="34" charset="0"/>
          <a:ea typeface="Verdana" panose="020B0604030504040204" pitchFamily="34" charset="0"/>
        </a:defRPr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Hoja1!$B$15:$O$15</c:f>
              <c:strCache>
                <c:ptCount val="14"/>
                <c:pt idx="0">
                  <c:v>MiPymes</c:v>
                </c:pt>
                <c:pt idx="1">
                  <c:v>TOTAL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4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A845-44D1-96D6-35EDA745C0C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Hoja1!$P$14:$BN$14</c:f>
              <c:strCache>
                <c:ptCount val="6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ene sep 2024</c:v>
                </c:pt>
                <c:pt idx="5">
                  <c:v>ene sep 2025</c:v>
                </c:pt>
              </c:strCache>
            </c:strRef>
          </c:cat>
          <c:val>
            <c:numRef>
              <c:f>Hoja1!$P$15:$BN$15</c:f>
              <c:numCache>
                <c:formatCode>_-* #,##0.0_-;\-* #,##0.0_-;_-* "-"??_-;_-@_-</c:formatCode>
                <c:ptCount val="6"/>
                <c:pt idx="0">
                  <c:v>16.512236107351711</c:v>
                </c:pt>
                <c:pt idx="1">
                  <c:v>17.049733148681401</c:v>
                </c:pt>
                <c:pt idx="2">
                  <c:v>17.336191501888326</c:v>
                </c:pt>
                <c:pt idx="3">
                  <c:v>17.489709463234444</c:v>
                </c:pt>
                <c:pt idx="4">
                  <c:v>17.384098325469694</c:v>
                </c:pt>
                <c:pt idx="5">
                  <c:v>17.803617069813132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845-44D1-96D6-35EDA745C0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2686288"/>
        <c:axId val="1292686768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Hoja1!$B$16:$O$16</c15:sqref>
                        </c15:formulaRef>
                      </c:ext>
                    </c:extLst>
                    <c:strCache>
                      <c:ptCount val="14"/>
                      <c:pt idx="0">
                        <c:v>MiPymes</c:v>
                      </c:pt>
                      <c:pt idx="1">
                        <c:v>FORMAL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dPt>
                  <c:idx val="4"/>
                  <c:marker>
                    <c:symbol val="circle"/>
                    <c:size val="5"/>
                    <c:spPr>
                      <a:solidFill>
                        <a:schemeClr val="accent2"/>
                      </a:solidFill>
                      <a:ln w="9525">
                        <a:noFill/>
                      </a:ln>
                      <a:effectLst/>
                    </c:spPr>
                  </c:marker>
                  <c:bubble3D val="0"/>
                  <c:spPr>
                    <a:ln w="28575" cap="rnd">
                      <a:noFill/>
                      <a:round/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4-A845-44D1-96D6-35EDA745C0C3}"/>
                    </c:ext>
                  </c:extLst>
                </c:dPt>
                <c:cat>
                  <c:strRef>
                    <c:extLst>
                      <c:ext uri="{02D57815-91ED-43cb-92C2-25804820EDAC}">
                        <c15:formulaRef>
                          <c15:sqref>Hoja1!$P$14:$BN$14</c15:sqref>
                        </c15:formulaRef>
                      </c:ext>
                    </c:extLst>
                    <c:strCache>
                      <c:ptCount val="6"/>
                      <c:pt idx="0">
                        <c:v>2021</c:v>
                      </c:pt>
                      <c:pt idx="1">
                        <c:v>2022</c:v>
                      </c:pt>
                      <c:pt idx="2">
                        <c:v>2023</c:v>
                      </c:pt>
                      <c:pt idx="3">
                        <c:v>2024</c:v>
                      </c:pt>
                      <c:pt idx="4">
                        <c:v>ene sep 2024</c:v>
                      </c:pt>
                      <c:pt idx="5">
                        <c:v>ene sep 2025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Hoja1!$P$16:$BN$16</c15:sqref>
                        </c15:formulaRef>
                      </c:ext>
                    </c:extLst>
                    <c:numCache>
                      <c:formatCode>_-* #,##0.0_-;\-* #,##0.0_-;_-* "-"??_-;_-@_-</c:formatCode>
                      <c:ptCount val="6"/>
                      <c:pt idx="0">
                        <c:v>4.5839410717737374</c:v>
                      </c:pt>
                      <c:pt idx="1">
                        <c:v>4.5224458031514327</c:v>
                      </c:pt>
                      <c:pt idx="2">
                        <c:v>4.6741254276958761</c:v>
                      </c:pt>
                      <c:pt idx="3">
                        <c:v>4.7750836389335154</c:v>
                      </c:pt>
                      <c:pt idx="4">
                        <c:v>4.7517671691040269</c:v>
                      </c:pt>
                      <c:pt idx="5">
                        <c:v>4.7918260961398689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5-A845-44D1-96D6-35EDA745C0C3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Hoja1!$B$17:$O$17</c15:sqref>
                        </c15:formulaRef>
                      </c:ext>
                    </c:extLst>
                    <c:strCache>
                      <c:ptCount val="14"/>
                      <c:pt idx="0">
                        <c:v>MiPymes</c:v>
                      </c:pt>
                      <c:pt idx="1">
                        <c:v>INFORMAL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/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dPt>
                  <c:idx val="4"/>
                  <c:marker>
                    <c:symbol val="circle"/>
                    <c:size val="5"/>
                    <c:spPr>
                      <a:solidFill>
                        <a:schemeClr val="accent3"/>
                      </a:solidFill>
                      <a:ln w="9525">
                        <a:noFill/>
                      </a:ln>
                      <a:effectLst/>
                    </c:spPr>
                  </c:marker>
                  <c:bubble3D val="0"/>
                  <c:spPr>
                    <a:ln w="28575" cap="rnd">
                      <a:noFill/>
                      <a:round/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07-A845-44D1-96D6-35EDA745C0C3}"/>
                    </c:ext>
                  </c:extLst>
                </c:dPt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Hoja1!$P$14:$BN$14</c15:sqref>
                        </c15:formulaRef>
                      </c:ext>
                    </c:extLst>
                    <c:strCache>
                      <c:ptCount val="6"/>
                      <c:pt idx="0">
                        <c:v>2021</c:v>
                      </c:pt>
                      <c:pt idx="1">
                        <c:v>2022</c:v>
                      </c:pt>
                      <c:pt idx="2">
                        <c:v>2023</c:v>
                      </c:pt>
                      <c:pt idx="3">
                        <c:v>2024</c:v>
                      </c:pt>
                      <c:pt idx="4">
                        <c:v>ene sep 2024</c:v>
                      </c:pt>
                      <c:pt idx="5">
                        <c:v>ene sep 2025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Hoja1!$P$17:$BN$17</c15:sqref>
                        </c15:formulaRef>
                      </c:ext>
                    </c:extLst>
                    <c:numCache>
                      <c:formatCode>_-* #,##0.0_-;\-* #,##0.0_-;_-* "-"??_-;_-@_-</c:formatCode>
                      <c:ptCount val="6"/>
                      <c:pt idx="0">
                        <c:v>11.928295035577976</c:v>
                      </c:pt>
                      <c:pt idx="1">
                        <c:v>12.527287345529933</c:v>
                      </c:pt>
                      <c:pt idx="2">
                        <c:v>12.662066074192433</c:v>
                      </c:pt>
                      <c:pt idx="3">
                        <c:v>12.714625824300942</c:v>
                      </c:pt>
                      <c:pt idx="4">
                        <c:v>12.632331156365675</c:v>
                      </c:pt>
                      <c:pt idx="5">
                        <c:v>13.011790973673254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A845-44D1-96D6-35EDA745C0C3}"/>
                  </c:ext>
                </c:extLst>
              </c15:ser>
            </c15:filteredLineSeries>
          </c:ext>
        </c:extLst>
      </c:lineChart>
      <c:catAx>
        <c:axId val="1292686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292686768"/>
        <c:crosses val="autoZero"/>
        <c:auto val="1"/>
        <c:lblAlgn val="ctr"/>
        <c:lblOffset val="100"/>
        <c:noMultiLvlLbl val="0"/>
      </c:catAx>
      <c:valAx>
        <c:axId val="1292686768"/>
        <c:scaling>
          <c:orientation val="minMax"/>
        </c:scaling>
        <c:delete val="1"/>
        <c:axPos val="l"/>
        <c:numFmt formatCode="_-* #,##0.0_-;\-* #,##0.0_-;_-* &quot;-&quot;??_-;_-@_-" sourceLinked="1"/>
        <c:majorTickMark val="none"/>
        <c:minorTickMark val="none"/>
        <c:tickLblPos val="nextTo"/>
        <c:crossAx val="1292686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8CEAB-8395-4D71-9D31-34C17CCC023F}" type="datetimeFigureOut">
              <a:rPr lang="es-CO" smtClean="0"/>
              <a:t>12/12/2025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F8C861-5C5A-4B36-9392-F7E4B747C4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5831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9594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B3D0F0-9E66-C389-B84D-DDBB059459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A38D57-EBC3-E0B5-D17E-C140500B97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0E9282-24E1-0AA4-735E-C3D56172D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67422-BB3D-4127-93F7-7D2724BF84D2}" type="datetimeFigureOut">
              <a:rPr lang="es-CO" smtClean="0"/>
              <a:t>12/12/2025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5AE876-D556-B49D-F2A9-99998A6C5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EFB1C8-237B-AC70-BD37-B4EC4A153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93F9-B449-40B7-BE7B-138FC11C39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009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312080-BD1A-F9E0-62E6-CD2EDF1E3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5ED8319-6CB1-E904-F64E-6E21686573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C37785-150F-D61F-E5A8-C4066CC86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67422-BB3D-4127-93F7-7D2724BF84D2}" type="datetimeFigureOut">
              <a:rPr lang="es-CO" smtClean="0"/>
              <a:t>12/12/2025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23C456-57CD-2A46-5B48-3EF1107D9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79734D-E91F-187A-C953-AAF23E251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93F9-B449-40B7-BE7B-138FC11C39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1492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32CA5B8-A487-F9DA-4C55-451484B2AD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872EA88-DD79-849F-26D2-9DCA415EE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DF7816-62F4-EB5C-6FC2-0A06E9E06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67422-BB3D-4127-93F7-7D2724BF84D2}" type="datetimeFigureOut">
              <a:rPr lang="es-CO" smtClean="0"/>
              <a:t>12/12/2025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7E5319-D2F4-5306-11D2-ED449C4C6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270F44-B42E-CC20-72E6-B9F119BAE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93F9-B449-40B7-BE7B-138FC11C39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0988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71E244-8FA8-4DB2-BB43-99635A5E113A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B4B4777-2CDA-4F3B-88C6-4B280E7CB446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000" y="557996"/>
            <a:ext cx="1440000" cy="814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322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6609" y="3020532"/>
            <a:ext cx="1438781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169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0000" cy="814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096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Imagen 152">
            <a:extLst>
              <a:ext uri="{FF2B5EF4-FFF2-40B4-BE49-F238E27FC236}">
                <a16:creationId xmlns:a16="http://schemas.microsoft.com/office/drawing/2014/main" id="{ACED8102-7EA5-4A3E-BF7F-18EC21F945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209"/>
          <a:stretch/>
        </p:blipFill>
        <p:spPr>
          <a:xfrm>
            <a:off x="0" y="1172095"/>
            <a:ext cx="12187244" cy="5674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702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703FD5A4-DF99-C3F5-A73C-78AC52A212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" y="0"/>
            <a:ext cx="12191732" cy="685814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71E244-8FA8-4DB2-BB43-99635A5E113A}" type="datetimeFigureOut">
              <a:rPr lang="es-CO" smtClean="0"/>
              <a:pPr/>
              <a:t>12/12/2025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B4B4777-2CDA-4F3B-88C6-4B280E7CB446}" type="slidenum">
              <a:rPr lang="es-CO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9805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84F8532F-3832-47E3-9D8A-28C7FF363D05}"/>
              </a:ext>
            </a:extLst>
          </p:cNvPr>
          <p:cNvGrpSpPr/>
          <p:nvPr userDrawn="1"/>
        </p:nvGrpSpPr>
        <p:grpSpPr>
          <a:xfrm>
            <a:off x="348" y="6757687"/>
            <a:ext cx="12191305" cy="100314"/>
            <a:chOff x="0" y="6426926"/>
            <a:chExt cx="12226833" cy="91440"/>
          </a:xfrm>
        </p:grpSpPr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52DD99B8-916A-416D-A934-0072DEA48A01}"/>
                </a:ext>
              </a:extLst>
            </p:cNvPr>
            <p:cNvSpPr/>
            <p:nvPr/>
          </p:nvSpPr>
          <p:spPr>
            <a:xfrm>
              <a:off x="0" y="6426926"/>
              <a:ext cx="4075611" cy="91440"/>
            </a:xfrm>
            <a:prstGeom prst="rect">
              <a:avLst/>
            </a:prstGeom>
            <a:solidFill>
              <a:srgbClr val="FFB52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365">
                <a:solidFill>
                  <a:srgbClr val="FFB527"/>
                </a:solidFill>
              </a:endParaRPr>
            </a:p>
          </p:txBody>
        </p:sp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79E563E6-58B7-468B-99ED-205DC6807CFB}"/>
                </a:ext>
              </a:extLst>
            </p:cNvPr>
            <p:cNvSpPr/>
            <p:nvPr/>
          </p:nvSpPr>
          <p:spPr>
            <a:xfrm>
              <a:off x="4075611" y="6426926"/>
              <a:ext cx="4075611" cy="91440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365">
                <a:solidFill>
                  <a:srgbClr val="FFB527"/>
                </a:solidFill>
              </a:endParaRPr>
            </a:p>
          </p:txBody>
        </p:sp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CCA2731D-5190-4D33-A334-BCA5599331F3}"/>
                </a:ext>
              </a:extLst>
            </p:cNvPr>
            <p:cNvSpPr/>
            <p:nvPr/>
          </p:nvSpPr>
          <p:spPr>
            <a:xfrm>
              <a:off x="8151222" y="6426926"/>
              <a:ext cx="4075611" cy="91440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365">
                <a:solidFill>
                  <a:srgbClr val="FFB527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41441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23" y="1123836"/>
            <a:ext cx="2362623" cy="460118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anchor="ctr"/>
          <a:lstStyle>
            <a:lvl1pPr>
              <a:defRPr sz="3153" baseline="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9" y="864108"/>
            <a:ext cx="7315200" cy="51206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2466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06C8D936-6AEA-43F9-9F58-AE31A34D6069}" type="datetimeFigureOut">
              <a:rPr lang="es-ES" smtClean="0"/>
              <a:t>12/12/2025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9269" y="6356351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4137" y="6356351"/>
            <a:ext cx="1530927" cy="365125"/>
          </a:xfrm>
          <a:prstGeom prst="rect">
            <a:avLst/>
          </a:prstGeom>
        </p:spPr>
        <p:txBody>
          <a:bodyPr/>
          <a:lstStyle/>
          <a:p>
            <a:fld id="{1164F23E-B849-4243-9B51-BBE9320DF9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35406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">
  <p:cSld name="Título y texto">
    <p:bg>
      <p:bgRef idx="1001">
        <a:schemeClr val="bg1"/>
      </p:bgRef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5024967" y="2310700"/>
            <a:ext cx="6336800" cy="8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Work Sans SemiBold"/>
              <a:buNone/>
              <a:defRPr sz="400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5014834" y="3404467"/>
            <a:ext cx="6346933" cy="17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2000">
                <a:solidFill>
                  <a:srgbClr val="FFFFFF"/>
                </a:solidFill>
              </a:defRPr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213741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45BDBB-80C1-0595-906A-2AAD1020B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960D9A-9D5A-86D4-A05D-62D7C129F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2B3A44-59B5-AEA3-382A-75671C330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67422-BB3D-4127-93F7-7D2724BF84D2}" type="datetimeFigureOut">
              <a:rPr lang="es-CO" smtClean="0"/>
              <a:t>12/12/2025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7F350C-87D7-4C5B-58A1-485C65363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9BEF68-41E2-AF78-2908-539250A09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93F9-B449-40B7-BE7B-138FC11C39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7647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6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200"/>
          </a:xfrm>
          <a:prstGeom prst="rect">
            <a:avLst/>
          </a:prstGeom>
        </p:spPr>
        <p:txBody>
          <a:bodyPr/>
          <a:lstStyle/>
          <a:p>
            <a:fld id="{1F4E44CF-24DA-4577-9562-292EA54D14E7}" type="datetimeFigureOut">
              <a:rPr lang="es-CO" smtClean="0"/>
              <a:t>12/12/2025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200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200"/>
          </a:xfrm>
          <a:prstGeom prst="rect">
            <a:avLst/>
          </a:prstGeom>
        </p:spPr>
        <p:txBody>
          <a:bodyPr/>
          <a:lstStyle/>
          <a:p>
            <a:fld id="{FF325FF5-D500-4390-A435-7B5E0D338C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54952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FE461-F01D-222B-4C7C-57D2AA865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201" y="252370"/>
            <a:ext cx="8957399" cy="546575"/>
          </a:xfrm>
        </p:spPr>
        <p:txBody>
          <a:bodyPr>
            <a:normAutofit/>
          </a:bodyPr>
          <a:lstStyle>
            <a:lvl1pPr algn="ctr">
              <a:defRPr sz="1867"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FB908D-19D2-F83C-4039-D58C06ECA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7D68EF-BFF2-A72E-07EE-5E72D7A4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8FE25A-BF2A-CF99-7E87-C956434B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s-CO" smtClean="0"/>
              <a:pPr algn="r"/>
              <a:t>‹Nº›</a:t>
            </a:fld>
            <a:endParaRPr lang="es-CO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2000" y="0"/>
            <a:ext cx="1440000" cy="814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41466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956B67-CB99-ABC0-0C17-32D15D81E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3CD167-A4BE-D2AD-544F-BC77788D0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6879D2-52B1-0044-B8EC-C054971F3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67422-BB3D-4127-93F7-7D2724BF84D2}" type="datetimeFigureOut">
              <a:rPr lang="es-CO" smtClean="0"/>
              <a:t>12/12/2025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BCBDD2-442F-4361-F2C6-90DAA21E6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10334D-42DA-9D6F-A1F6-34F8C867C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93F9-B449-40B7-BE7B-138FC11C39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5696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9A5AC-E66F-96AE-F524-807856A7B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42D8CB-C881-586D-AF36-41B1C81E5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28FDE46-B6EB-BD83-4C41-9279983C5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9CAF4E3-DA68-CC75-63FC-0E8057C27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67422-BB3D-4127-93F7-7D2724BF84D2}" type="datetimeFigureOut">
              <a:rPr lang="es-CO" smtClean="0"/>
              <a:t>12/12/2025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86BAAF-5543-5ED4-F364-976202E51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8EE042-4AB7-130E-5BF7-A6867B6E5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93F9-B449-40B7-BE7B-138FC11C39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440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671D82-4291-AF14-BDF0-6D360D71F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B5EEA7C-954C-CA40-B6B4-8061B0322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BF4484-8482-F50B-FDCD-875A79C324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57A49CD-4844-1AAE-3143-FB360BA066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AD8DEFE-9B43-EB8B-E353-E08177C289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05F8AC5-9FD1-75E7-1E88-CB75792C2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67422-BB3D-4127-93F7-7D2724BF84D2}" type="datetimeFigureOut">
              <a:rPr lang="es-CO" smtClean="0"/>
              <a:t>12/12/2025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D6068C9-D6F8-E610-9428-044A588AE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09D8B0C-4709-CE60-065E-FAA73BD6E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93F9-B449-40B7-BE7B-138FC11C39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63268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24903D-04F2-AA43-CB78-3D09C5EF8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985105-AC0E-BC31-49D1-28391F86B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67422-BB3D-4127-93F7-7D2724BF84D2}" type="datetimeFigureOut">
              <a:rPr lang="es-CO" smtClean="0"/>
              <a:t>12/12/2025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0652DE-7B9C-35E0-DF98-3294A0094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F73FC31-CEA3-DFC7-B9E2-84118793F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93F9-B449-40B7-BE7B-138FC11C39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7650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A3F1496-F549-E542-1491-5FC01ACE4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67422-BB3D-4127-93F7-7D2724BF84D2}" type="datetimeFigureOut">
              <a:rPr lang="es-CO" smtClean="0"/>
              <a:t>12/12/2025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F46BEFE-ED86-BCE1-7E9C-CC4615FD0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6729055-282D-D379-51C4-27837C2ED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93F9-B449-40B7-BE7B-138FC11C39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9656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611C21-175B-76F8-D7F4-70103316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58A5A7-4FD3-794F-4AA3-039976A35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15BBE37-3943-854A-44ED-1EBF2A53BA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4648E0-C31B-F2B9-FA3C-B3FD25770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67422-BB3D-4127-93F7-7D2724BF84D2}" type="datetimeFigureOut">
              <a:rPr lang="es-CO" smtClean="0"/>
              <a:t>12/12/2025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DF70E13-FCA6-EDCE-76B9-EAFEE5A91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FE36B4E-E519-DFF9-5FFB-B7132AE04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93F9-B449-40B7-BE7B-138FC11C39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13352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63C63B-E88E-1474-7313-F3249C7DC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4DFA1FA-65B1-40BD-CED5-798F300256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ED747B4-38CF-8792-ACE8-D395E22E50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BD7F16-33B9-5CEF-9B60-EEA02752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67422-BB3D-4127-93F7-7D2724BF84D2}" type="datetimeFigureOut">
              <a:rPr lang="es-CO" smtClean="0"/>
              <a:t>12/12/2025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07A572-E209-0FA9-2DAE-242C56369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09BFDD8-BDEC-F436-CC8F-978DB0622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93F9-B449-40B7-BE7B-138FC11C39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8229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CD6480F-06FB-69CF-C914-A2938ED2E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510E4D-D004-5910-FC62-C49BE2E37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3AFE2A-99DE-5E4C-0B5B-9E8B590761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067422-BB3D-4127-93F7-7D2724BF84D2}" type="datetimeFigureOut">
              <a:rPr lang="es-CO" smtClean="0"/>
              <a:t>12/12/2025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9E2561-7077-EC74-64B5-24738A1A3B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C8E21D-148F-0427-2452-A3AF4554DD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D593F9-B449-40B7-BE7B-138FC11C39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2647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ángulo 25">
            <a:extLst>
              <a:ext uri="{FF2B5EF4-FFF2-40B4-BE49-F238E27FC236}">
                <a16:creationId xmlns:a16="http://schemas.microsoft.com/office/drawing/2014/main" id="{D968AB4A-6F88-49A6-9697-DA14A351A03A}"/>
              </a:ext>
            </a:extLst>
          </p:cNvPr>
          <p:cNvSpPr/>
          <p:nvPr userDrawn="1"/>
        </p:nvSpPr>
        <p:spPr>
          <a:xfrm>
            <a:off x="515535" y="365188"/>
            <a:ext cx="511362" cy="60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2365"/>
          </a:p>
        </p:txBody>
      </p:sp>
    </p:spTree>
    <p:extLst>
      <p:ext uri="{BB962C8B-B14F-4D97-AF65-F5344CB8AC3E}">
        <p14:creationId xmlns:p14="http://schemas.microsoft.com/office/powerpoint/2010/main" val="3689272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6" indent="-228602" algn="l" defTabSz="914409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0" indent="-228602" algn="l" defTabSz="914409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5" indent="-228602" algn="l" defTabSz="914409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19" indent="-228602" algn="l" defTabSz="914409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23" indent="-228602" algn="l" defTabSz="914409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28" indent="-228602" algn="l" defTabSz="914409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32" indent="-228602" algn="l" defTabSz="914409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36" indent="-228602" algn="l" defTabSz="914409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4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9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3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7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2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26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9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34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observatorio\TRABAJO\ESTUDIOS%20ECONOMICOS\106-38,04%20-%20ICEAE%20(Bases%20de%20datos)\Balanza%20de%20pagos\Presentacion\IED.xlsx!graf%20IED!%5bIED.xlsx%5dgraf%20IED%20Gr&#225;fico%201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7.emf"/><Relationship Id="rId5" Type="http://schemas.openxmlformats.org/officeDocument/2006/relationships/oleObject" Target="file:///\\srvobservatorio\TRABAJO\ESTUDIOS%20ECONOMICOS\106-38,04%20-%20ICEAE%20(Bases%20de%20datos)\Balanza%20de%20pagos\Presentacion\IED.xlsx!graf%20IED!%5bIED.xlsx%5dgraf%20IED%20Gr&#225;fico%2016" TargetMode="Externa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05D4DB-E0F7-D339-D7EA-BD60DDBD5A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5000" dirty="0"/>
              <a:t>Insumos concertación salario mínimo</a:t>
            </a:r>
            <a:endParaRPr lang="es-CO" sz="5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FA30E9-B9C2-F7DA-3E89-97EC8A834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200"/>
              <a:t>Oficina de Estudios Económicos</a:t>
            </a:r>
          </a:p>
          <a:p>
            <a:r>
              <a:rPr lang="es-ES" sz="2200"/>
              <a:t>Ministerio de Comercio, Industria y Turismo</a:t>
            </a:r>
            <a:endParaRPr lang="es-CO" sz="2200"/>
          </a:p>
        </p:txBody>
      </p:sp>
    </p:spTree>
    <p:extLst>
      <p:ext uri="{BB962C8B-B14F-4D97-AF65-F5344CB8AC3E}">
        <p14:creationId xmlns:p14="http://schemas.microsoft.com/office/powerpoint/2010/main" val="4092791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90B0A-A97A-4E63-FBCC-98AE88D36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Empresas </a:t>
            </a:r>
            <a:r>
              <a:rPr lang="en-US" err="1"/>
              <a:t>activas</a:t>
            </a:r>
            <a:r>
              <a:rPr lang="en-US"/>
              <a:t> </a:t>
            </a:r>
            <a:r>
              <a:rPr lang="en-US" err="1"/>
              <a:t>por</a:t>
            </a:r>
            <a:r>
              <a:rPr lang="en-US"/>
              <a:t> </a:t>
            </a:r>
            <a:r>
              <a:rPr lang="en-US" err="1"/>
              <a:t>tamaño</a:t>
            </a:r>
            <a:r>
              <a:rPr lang="en-US"/>
              <a:t> y sector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E337A-20F1-6A20-72B2-67A89768B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1" y="1407495"/>
            <a:ext cx="12179043" cy="132109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en-US" sz="1800">
                <a:ea typeface="+mn-lt"/>
                <a:cs typeface="+mn-lt"/>
              </a:rPr>
              <a:t>Las </a:t>
            </a:r>
            <a:r>
              <a:rPr lang="en-US" sz="1800" err="1">
                <a:ea typeface="+mn-lt"/>
                <a:cs typeface="+mn-lt"/>
              </a:rPr>
              <a:t>microempresas</a:t>
            </a:r>
            <a:r>
              <a:rPr lang="en-US" sz="1800">
                <a:ea typeface="+mn-lt"/>
                <a:cs typeface="+mn-lt"/>
              </a:rPr>
              <a:t> </a:t>
            </a:r>
            <a:r>
              <a:rPr lang="en-US" sz="1800" err="1">
                <a:ea typeface="+mn-lt"/>
                <a:cs typeface="+mn-lt"/>
              </a:rPr>
              <a:t>representaron</a:t>
            </a:r>
            <a:r>
              <a:rPr lang="en-US" sz="1800">
                <a:ea typeface="+mn-lt"/>
                <a:cs typeface="+mn-lt"/>
              </a:rPr>
              <a:t> </a:t>
            </a:r>
            <a:r>
              <a:rPr lang="en-US" sz="1800" err="1">
                <a:ea typeface="+mn-lt"/>
                <a:cs typeface="+mn-lt"/>
              </a:rPr>
              <a:t>el</a:t>
            </a:r>
            <a:r>
              <a:rPr lang="en-US" sz="1800">
                <a:ea typeface="+mn-lt"/>
                <a:cs typeface="+mn-lt"/>
              </a:rPr>
              <a:t> 95 % de las </a:t>
            </a:r>
            <a:r>
              <a:rPr lang="en-US" sz="1800" err="1">
                <a:ea typeface="+mn-lt"/>
                <a:cs typeface="+mn-lt"/>
              </a:rPr>
              <a:t>empresas</a:t>
            </a:r>
            <a:r>
              <a:rPr lang="en-US" sz="1800">
                <a:ea typeface="+mn-lt"/>
                <a:cs typeface="+mn-lt"/>
              </a:rPr>
              <a:t> entre </a:t>
            </a:r>
            <a:r>
              <a:rPr lang="en-US" sz="1800" err="1">
                <a:ea typeface="+mn-lt"/>
                <a:cs typeface="+mn-lt"/>
              </a:rPr>
              <a:t>enero</a:t>
            </a:r>
            <a:r>
              <a:rPr lang="en-US" sz="1800">
                <a:ea typeface="+mn-lt"/>
                <a:cs typeface="+mn-lt"/>
              </a:rPr>
              <a:t> y </a:t>
            </a:r>
            <a:r>
              <a:rPr lang="en-US" sz="1800" err="1">
                <a:ea typeface="+mn-lt"/>
                <a:cs typeface="+mn-lt"/>
              </a:rPr>
              <a:t>octubre</a:t>
            </a:r>
            <a:r>
              <a:rPr lang="en-US" sz="1800">
                <a:ea typeface="+mn-lt"/>
                <a:cs typeface="+mn-lt"/>
              </a:rPr>
              <a:t> de 2025. </a:t>
            </a:r>
            <a:r>
              <a:rPr lang="en-US" sz="1800" err="1">
                <a:ea typeface="+mn-lt"/>
                <a:cs typeface="+mn-lt"/>
              </a:rPr>
              <a:t>Mientras</a:t>
            </a:r>
            <a:r>
              <a:rPr lang="en-US" sz="1800">
                <a:ea typeface="+mn-lt"/>
                <a:cs typeface="+mn-lt"/>
              </a:rPr>
              <a:t> </a:t>
            </a:r>
            <a:r>
              <a:rPr lang="en-US" sz="1800" err="1">
                <a:ea typeface="+mn-lt"/>
                <a:cs typeface="+mn-lt"/>
              </a:rPr>
              <a:t>que</a:t>
            </a:r>
            <a:r>
              <a:rPr lang="en-US" sz="1800">
                <a:ea typeface="+mn-lt"/>
                <a:cs typeface="+mn-lt"/>
              </a:rPr>
              <a:t> las </a:t>
            </a:r>
            <a:r>
              <a:rPr lang="en-US" sz="1800" err="1">
                <a:ea typeface="+mn-lt"/>
                <a:cs typeface="+mn-lt"/>
              </a:rPr>
              <a:t>pequeñas</a:t>
            </a:r>
            <a:r>
              <a:rPr lang="en-US" sz="1800">
                <a:ea typeface="+mn-lt"/>
                <a:cs typeface="+mn-lt"/>
              </a:rPr>
              <a:t>, </a:t>
            </a:r>
            <a:r>
              <a:rPr lang="en-US" sz="1800" err="1">
                <a:ea typeface="+mn-lt"/>
                <a:cs typeface="+mn-lt"/>
              </a:rPr>
              <a:t>medianas</a:t>
            </a:r>
            <a:r>
              <a:rPr lang="en-US" sz="1800">
                <a:ea typeface="+mn-lt"/>
                <a:cs typeface="+mn-lt"/>
              </a:rPr>
              <a:t> y </a:t>
            </a:r>
            <a:r>
              <a:rPr lang="en-US" sz="1800" err="1">
                <a:ea typeface="+mn-lt"/>
                <a:cs typeface="+mn-lt"/>
              </a:rPr>
              <a:t>grandes</a:t>
            </a:r>
            <a:r>
              <a:rPr lang="en-US" sz="1800">
                <a:ea typeface="+mn-lt"/>
                <a:cs typeface="+mn-lt"/>
              </a:rPr>
              <a:t> </a:t>
            </a:r>
            <a:r>
              <a:rPr lang="en-US" sz="1800" err="1">
                <a:ea typeface="+mn-lt"/>
                <a:cs typeface="+mn-lt"/>
              </a:rPr>
              <a:t>empresas</a:t>
            </a:r>
            <a:r>
              <a:rPr lang="en-US" sz="1800">
                <a:ea typeface="+mn-lt"/>
                <a:cs typeface="+mn-lt"/>
              </a:rPr>
              <a:t> </a:t>
            </a:r>
            <a:r>
              <a:rPr lang="en-US" sz="1800" err="1">
                <a:ea typeface="+mn-lt"/>
                <a:cs typeface="+mn-lt"/>
              </a:rPr>
              <a:t>representaron</a:t>
            </a:r>
            <a:r>
              <a:rPr lang="en-US" sz="1800">
                <a:ea typeface="+mn-lt"/>
                <a:cs typeface="+mn-lt"/>
              </a:rPr>
              <a:t> </a:t>
            </a:r>
            <a:r>
              <a:rPr lang="en-US" sz="1800" err="1">
                <a:ea typeface="+mn-lt"/>
                <a:cs typeface="+mn-lt"/>
              </a:rPr>
              <a:t>el</a:t>
            </a:r>
            <a:r>
              <a:rPr lang="en-US" sz="1800">
                <a:ea typeface="+mn-lt"/>
                <a:cs typeface="+mn-lt"/>
              </a:rPr>
              <a:t> 3,8 %, </a:t>
            </a:r>
            <a:r>
              <a:rPr lang="en-US" sz="1800" err="1">
                <a:ea typeface="+mn-lt"/>
                <a:cs typeface="+mn-lt"/>
              </a:rPr>
              <a:t>el</a:t>
            </a:r>
            <a:r>
              <a:rPr lang="en-US" sz="1800">
                <a:ea typeface="+mn-lt"/>
                <a:cs typeface="+mn-lt"/>
              </a:rPr>
              <a:t> 0,9 % y </a:t>
            </a:r>
            <a:r>
              <a:rPr lang="en-US" sz="1800" err="1">
                <a:ea typeface="+mn-lt"/>
                <a:cs typeface="+mn-lt"/>
              </a:rPr>
              <a:t>el</a:t>
            </a:r>
            <a:r>
              <a:rPr lang="en-US" sz="1800">
                <a:ea typeface="+mn-lt"/>
                <a:cs typeface="+mn-lt"/>
              </a:rPr>
              <a:t> 0,3 %, </a:t>
            </a:r>
            <a:r>
              <a:rPr lang="en-US" sz="1800" err="1">
                <a:ea typeface="+mn-lt"/>
                <a:cs typeface="+mn-lt"/>
              </a:rPr>
              <a:t>respectivamente</a:t>
            </a:r>
            <a:r>
              <a:rPr lang="en-US" sz="1800">
                <a:ea typeface="+mn-lt"/>
                <a:cs typeface="+mn-lt"/>
              </a:rPr>
              <a:t>. Por </a:t>
            </a:r>
            <a:r>
              <a:rPr lang="en-US" sz="1800" err="1">
                <a:ea typeface="+mn-lt"/>
                <a:cs typeface="+mn-lt"/>
              </a:rPr>
              <a:t>otro</a:t>
            </a:r>
            <a:r>
              <a:rPr lang="en-US" sz="1800">
                <a:ea typeface="+mn-lt"/>
                <a:cs typeface="+mn-lt"/>
              </a:rPr>
              <a:t> </a:t>
            </a:r>
            <a:r>
              <a:rPr lang="en-US" sz="1800" err="1">
                <a:ea typeface="+mn-lt"/>
                <a:cs typeface="+mn-lt"/>
              </a:rPr>
              <a:t>lado</a:t>
            </a:r>
            <a:r>
              <a:rPr lang="en-US" sz="1800">
                <a:ea typeface="+mn-lt"/>
                <a:cs typeface="+mn-lt"/>
              </a:rPr>
              <a:t>, </a:t>
            </a:r>
            <a:r>
              <a:rPr lang="en-US" sz="1800" err="1">
                <a:ea typeface="+mn-lt"/>
                <a:cs typeface="+mn-lt"/>
              </a:rPr>
              <a:t>servicios</a:t>
            </a:r>
            <a:r>
              <a:rPr lang="en-US" sz="1800">
                <a:ea typeface="+mn-lt"/>
                <a:cs typeface="+mn-lt"/>
              </a:rPr>
              <a:t> </a:t>
            </a:r>
            <a:r>
              <a:rPr lang="en-US" sz="1800" err="1">
                <a:ea typeface="+mn-lt"/>
                <a:cs typeface="+mn-lt"/>
              </a:rPr>
              <a:t>fue</a:t>
            </a:r>
            <a:r>
              <a:rPr lang="en-US" sz="1800">
                <a:ea typeface="+mn-lt"/>
                <a:cs typeface="+mn-lt"/>
              </a:rPr>
              <a:t> </a:t>
            </a:r>
            <a:r>
              <a:rPr lang="en-US" sz="1800" err="1">
                <a:ea typeface="+mn-lt"/>
                <a:cs typeface="+mn-lt"/>
              </a:rPr>
              <a:t>el</a:t>
            </a:r>
            <a:r>
              <a:rPr lang="en-US" sz="1800">
                <a:ea typeface="+mn-lt"/>
                <a:cs typeface="+mn-lt"/>
              </a:rPr>
              <a:t> sector </a:t>
            </a:r>
            <a:r>
              <a:rPr lang="en-US" sz="1800" err="1">
                <a:ea typeface="+mn-lt"/>
                <a:cs typeface="+mn-lt"/>
              </a:rPr>
              <a:t>que</a:t>
            </a:r>
            <a:r>
              <a:rPr lang="en-US" sz="1800">
                <a:ea typeface="+mn-lt"/>
                <a:cs typeface="+mn-lt"/>
              </a:rPr>
              <a:t> </a:t>
            </a:r>
            <a:r>
              <a:rPr lang="en-US" sz="1800" err="1">
                <a:ea typeface="+mn-lt"/>
                <a:cs typeface="+mn-lt"/>
              </a:rPr>
              <a:t>más</a:t>
            </a:r>
            <a:r>
              <a:rPr lang="en-US" sz="1800">
                <a:ea typeface="+mn-lt"/>
                <a:cs typeface="+mn-lt"/>
              </a:rPr>
              <a:t> </a:t>
            </a:r>
            <a:r>
              <a:rPr lang="en-US" sz="1800" err="1">
                <a:ea typeface="+mn-lt"/>
                <a:cs typeface="+mn-lt"/>
              </a:rPr>
              <a:t>empresas</a:t>
            </a:r>
            <a:r>
              <a:rPr lang="en-US" sz="1800">
                <a:ea typeface="+mn-lt"/>
                <a:cs typeface="+mn-lt"/>
              </a:rPr>
              <a:t> </a:t>
            </a:r>
            <a:r>
              <a:rPr lang="en-US" sz="1800" err="1">
                <a:ea typeface="+mn-lt"/>
                <a:cs typeface="+mn-lt"/>
              </a:rPr>
              <a:t>agrupó</a:t>
            </a:r>
            <a:r>
              <a:rPr lang="en-US" sz="1800">
                <a:ea typeface="+mn-lt"/>
                <a:cs typeface="+mn-lt"/>
              </a:rPr>
              <a:t> (42,3 %) </a:t>
            </a:r>
            <a:r>
              <a:rPr lang="en-US" sz="1800" err="1">
                <a:ea typeface="+mn-lt"/>
                <a:cs typeface="+mn-lt"/>
              </a:rPr>
              <a:t>en</a:t>
            </a:r>
            <a:r>
              <a:rPr lang="en-US" sz="1800">
                <a:ea typeface="+mn-lt"/>
                <a:cs typeface="+mn-lt"/>
              </a:rPr>
              <a:t> </a:t>
            </a:r>
            <a:r>
              <a:rPr lang="en-US" sz="1800" err="1">
                <a:ea typeface="+mn-lt"/>
                <a:cs typeface="+mn-lt"/>
              </a:rPr>
              <a:t>este</a:t>
            </a:r>
            <a:r>
              <a:rPr lang="en-US" sz="1800">
                <a:ea typeface="+mn-lt"/>
                <a:cs typeface="+mn-lt"/>
              </a:rPr>
              <a:t> </a:t>
            </a:r>
            <a:r>
              <a:rPr lang="en-US" sz="1800" err="1">
                <a:ea typeface="+mn-lt"/>
                <a:cs typeface="+mn-lt"/>
              </a:rPr>
              <a:t>periodo</a:t>
            </a:r>
            <a:r>
              <a:rPr lang="en-US" sz="1800">
                <a:ea typeface="+mn-lt"/>
                <a:cs typeface="+mn-lt"/>
              </a:rPr>
              <a:t>, </a:t>
            </a:r>
            <a:r>
              <a:rPr lang="en-US" sz="1800" err="1">
                <a:ea typeface="+mn-lt"/>
                <a:cs typeface="+mn-lt"/>
              </a:rPr>
              <a:t>seguido</a:t>
            </a:r>
            <a:r>
              <a:rPr lang="en-US" sz="1800">
                <a:ea typeface="+mn-lt"/>
                <a:cs typeface="+mn-lt"/>
              </a:rPr>
              <a:t> de </a:t>
            </a:r>
            <a:r>
              <a:rPr lang="en-US" sz="1800" err="1">
                <a:ea typeface="+mn-lt"/>
                <a:cs typeface="+mn-lt"/>
              </a:rPr>
              <a:t>comercio</a:t>
            </a:r>
            <a:r>
              <a:rPr lang="en-US" sz="1800">
                <a:ea typeface="+mn-lt"/>
                <a:cs typeface="+mn-lt"/>
              </a:rPr>
              <a:t> (39,8 %),  </a:t>
            </a:r>
            <a:r>
              <a:rPr lang="en-US" sz="1800" err="1">
                <a:ea typeface="+mn-lt"/>
                <a:cs typeface="+mn-lt"/>
              </a:rPr>
              <a:t>manufactura</a:t>
            </a:r>
            <a:r>
              <a:rPr lang="en-US" sz="1800">
                <a:ea typeface="+mn-lt"/>
                <a:cs typeface="+mn-lt"/>
              </a:rPr>
              <a:t> (10,4 %) y la </a:t>
            </a:r>
            <a:r>
              <a:rPr lang="en-US" sz="1800" err="1">
                <a:ea typeface="+mn-lt"/>
                <a:cs typeface="+mn-lt"/>
              </a:rPr>
              <a:t>construcción</a:t>
            </a:r>
            <a:r>
              <a:rPr lang="en-US" sz="1800">
                <a:ea typeface="+mn-lt"/>
                <a:cs typeface="+mn-lt"/>
              </a:rPr>
              <a:t> (4,7 %). </a:t>
            </a:r>
            <a:endParaRPr lang="en-US" sz="1800"/>
          </a:p>
          <a:p>
            <a:endParaRPr lang="en-US" sz="18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5EBDA3-3C2A-C5B1-317D-063DEF1CF7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022" y="2485188"/>
            <a:ext cx="12192000" cy="455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519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72F72-73D3-99FB-96D0-0B969073D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365125"/>
            <a:ext cx="12268200" cy="1338263"/>
          </a:xfrm>
        </p:spPr>
        <p:txBody>
          <a:bodyPr/>
          <a:lstStyle/>
          <a:p>
            <a:r>
              <a:rPr lang="en-US" err="1"/>
              <a:t>Evolución</a:t>
            </a:r>
            <a:r>
              <a:rPr lang="en-US"/>
              <a:t> de las </a:t>
            </a:r>
            <a:r>
              <a:rPr lang="en-US" err="1"/>
              <a:t>empresas</a:t>
            </a:r>
            <a:r>
              <a:rPr lang="en-US"/>
              <a:t> </a:t>
            </a:r>
            <a:r>
              <a:rPr lang="en-US" err="1"/>
              <a:t>matriculadas</a:t>
            </a:r>
            <a:r>
              <a:rPr lang="en-US"/>
              <a:t> y </a:t>
            </a:r>
            <a:r>
              <a:rPr lang="en-US" err="1"/>
              <a:t>canceladas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CCB8F82-8D43-412A-4772-681C4AD7A7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4432" y="1685925"/>
            <a:ext cx="10853335" cy="5176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067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01255A-E97F-5C05-6C0B-A84157184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18E4F4-4551-D477-5A8F-951D4732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466" y="126038"/>
            <a:ext cx="10515600" cy="1325563"/>
          </a:xfrm>
        </p:spPr>
        <p:txBody>
          <a:bodyPr>
            <a:normAutofit/>
          </a:bodyPr>
          <a:lstStyle/>
          <a:p>
            <a:r>
              <a:rPr lang="es-ES" sz="4000"/>
              <a:t>Exportaciones no minero energéticas</a:t>
            </a:r>
            <a:endParaRPr lang="es-CO" sz="400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B454575-1CDE-1C5B-424E-953B38E3AA7B}"/>
              </a:ext>
            </a:extLst>
          </p:cNvPr>
          <p:cNvSpPr txBox="1"/>
          <p:nvPr/>
        </p:nvSpPr>
        <p:spPr>
          <a:xfrm>
            <a:off x="1224730" y="3855123"/>
            <a:ext cx="23812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Fuente: DANE-DIAN  Cálculos OEE – MINCIT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Nota: Clasificación Ministerio - MINCIT</a:t>
            </a:r>
            <a:endParaRPr kumimoji="0" lang="es-CO" sz="320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CE150A2-8D54-557C-4066-28DC588B1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730" y="1317869"/>
            <a:ext cx="9248775" cy="240982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43F37B3-F2C8-DF8D-2FF4-8756A59B5D8F}"/>
              </a:ext>
            </a:extLst>
          </p:cNvPr>
          <p:cNvSpPr txBox="1"/>
          <p:nvPr/>
        </p:nvSpPr>
        <p:spPr>
          <a:xfrm>
            <a:off x="304800" y="4321106"/>
            <a:ext cx="10909265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Durante enero – octubre de 2025, las exportaciones no minero-energéticas (US$21.877 millones) crecieron 21,2% en comparación con el mismo periodo de 2024. </a:t>
            </a:r>
            <a:r>
              <a:rPr kumimoji="0" lang="es-E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Este aumento se debió al mayor valor exportado de productos agropecuarios (37,1%), agroindustriales (34,0%) y los industriales como productos de la industria básica (6,4%), maquinaria y equipo (8,7%) e industria liviana (4,1%). En contraste, cayeron las ventas de industria automotriz (-12,6%) y demás productos (-6,8%).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En octubre de 2025, las exportaciones no minero-energéticas </a:t>
            </a:r>
            <a:r>
              <a:rPr kumimoji="0" lang="es-E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alcanzaron US$2.337 millones, para un incremento de 19,6% frente a igual mes del año 2024. Este aumento se debió principalmente al mayor valor exportado de productos agropecuarios (38,1%). Las ventas de productos industriales crecieron 5,9%, explicado principalmente por las mayores ventas de productos de maquinaria y equipo 16,0% e industria automotriz 61,8%. Las ventas externas de productos agroindustriales aumentaron 18,2%. </a:t>
            </a: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unito Sans 10pt" pitchFamily="2" charset="0"/>
              <a:ea typeface="Verdana" panose="020B060403050404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5382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6416196" y="788328"/>
            <a:ext cx="5224830" cy="719604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s-CO" sz="1800" b="1">
                <a:latin typeface="Verdana" panose="020B0604030504040204" pitchFamily="34" charset="0"/>
                <a:ea typeface="Verdana" panose="020B0604030504040204" pitchFamily="34" charset="0"/>
              </a:rPr>
              <a:t>Inversión Extranjera Directa</a:t>
            </a:r>
            <a:br>
              <a:rPr lang="es-CO" sz="1800" b="1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s-CO" sz="1800" b="1">
                <a:latin typeface="Verdana" panose="020B0604030504040204" pitchFamily="34" charset="0"/>
                <a:ea typeface="Verdana" panose="020B0604030504040204" pitchFamily="34" charset="0"/>
              </a:rPr>
              <a:t>acumulada a septiembre</a:t>
            </a:r>
          </a:p>
        </p:txBody>
      </p:sp>
      <p:sp>
        <p:nvSpPr>
          <p:cNvPr id="15" name="Google Shape;201;p26">
            <a:extLst>
              <a:ext uri="{FF2B5EF4-FFF2-40B4-BE49-F238E27FC236}">
                <a16:creationId xmlns:a16="http://schemas.microsoft.com/office/drawing/2014/main" id="{CD705A85-EC05-416C-BA61-DEEB0EE7768C}"/>
              </a:ext>
            </a:extLst>
          </p:cNvPr>
          <p:cNvSpPr txBox="1">
            <a:spLocks/>
          </p:cNvSpPr>
          <p:nvPr/>
        </p:nvSpPr>
        <p:spPr>
          <a:xfrm>
            <a:off x="597022" y="6654952"/>
            <a:ext cx="46566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buClrTx/>
              <a:buFontTx/>
              <a:buNone/>
              <a:defRPr sz="600" kern="1200">
                <a:solidFill>
                  <a:prstClr val="black"/>
                </a:solidFill>
                <a:latin typeface="Work Sans Light" panose="00000400000000000000" pitchFamily="2" charset="0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Fuente: Banco de la República, Cálculos OEE-</a:t>
            </a:r>
            <a:r>
              <a:rPr kumimoji="0" lang="es-ES" sz="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MinCIT</a:t>
            </a:r>
            <a:r>
              <a:rPr kumimoji="0" lang="es-E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. *Información provisional.</a:t>
            </a:r>
          </a:p>
        </p:txBody>
      </p:sp>
      <p:sp>
        <p:nvSpPr>
          <p:cNvPr id="13" name="1 Rectángulo">
            <a:extLst>
              <a:ext uri="{FF2B5EF4-FFF2-40B4-BE49-F238E27FC236}">
                <a16:creationId xmlns:a16="http://schemas.microsoft.com/office/drawing/2014/main" id="{C77ECC1E-FCC8-4F56-A0D9-8609B36DC809}"/>
              </a:ext>
            </a:extLst>
          </p:cNvPr>
          <p:cNvSpPr/>
          <p:nvPr/>
        </p:nvSpPr>
        <p:spPr>
          <a:xfrm>
            <a:off x="6325662" y="5196898"/>
            <a:ext cx="569734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En acumulado a septiembre de 2025, la </a:t>
            </a:r>
            <a:r>
              <a:rPr kumimoji="0" lang="es-CO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IED hacia los sectores extractivos </a:t>
            </a:r>
            <a:r>
              <a:rPr kumimoji="0" lang="es-C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(petrolero y minas-canteras) se ubicó en </a:t>
            </a:r>
            <a:r>
              <a:rPr kumimoji="0" lang="es-CO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USD 2.482* millones </a:t>
            </a:r>
            <a:r>
              <a:rPr kumimoji="0" lang="es-C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(27,1% del total), para una </a:t>
            </a:r>
            <a:r>
              <a:rPr kumimoji="0" lang="es-CO" sz="1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disminución de 8,7%, </a:t>
            </a:r>
            <a:r>
              <a:rPr kumimoji="0" lang="es-C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respecto a igual período de 2024. Para los </a:t>
            </a:r>
            <a:r>
              <a:rPr kumimoji="0" lang="es-CO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sectores no extractivos,</a:t>
            </a:r>
            <a:r>
              <a:rPr kumimoji="0" lang="es-C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la IED fue el 72,9% del total, </a:t>
            </a:r>
            <a:r>
              <a:rPr kumimoji="0" lang="es-CO" sz="1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disminuyendo</a:t>
            </a:r>
            <a:r>
              <a:rPr kumimoji="0" lang="es-CO" sz="1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es-CO" sz="1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3,2%. 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079880" y="788328"/>
            <a:ext cx="4365731" cy="7196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9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Inversión Extranjera Directa </a:t>
            </a:r>
          </a:p>
          <a:p>
            <a:pPr marL="0" marR="0" lvl="0" indent="0" algn="ctr" defTabSz="914409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Trimestral</a:t>
            </a:r>
          </a:p>
        </p:txBody>
      </p:sp>
      <p:sp>
        <p:nvSpPr>
          <p:cNvPr id="8" name="1 Rectángulo">
            <a:extLst>
              <a:ext uri="{FF2B5EF4-FFF2-40B4-BE49-F238E27FC236}">
                <a16:creationId xmlns:a16="http://schemas.microsoft.com/office/drawing/2014/main" id="{C77ECC1E-FCC8-4F56-A0D9-8609B36DC809}"/>
              </a:ext>
            </a:extLst>
          </p:cNvPr>
          <p:cNvSpPr/>
          <p:nvPr/>
        </p:nvSpPr>
        <p:spPr>
          <a:xfrm>
            <a:off x="646293" y="5196898"/>
            <a:ext cx="523290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En el tercer trimestre de 2025 la </a:t>
            </a:r>
            <a:r>
              <a:rPr kumimoji="0" lang="es-CO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IED no extractiva </a:t>
            </a:r>
            <a:r>
              <a:rPr kumimoji="0" lang="es-C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fue de </a:t>
            </a:r>
            <a:r>
              <a:rPr kumimoji="0" lang="es-CO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USD 2.272* millones  </a:t>
            </a:r>
            <a:r>
              <a:rPr kumimoji="0" lang="es-CO" sz="1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disminuyendo 6,9% </a:t>
            </a:r>
            <a:r>
              <a:rPr kumimoji="0" lang="es-CO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frente al trimestre anterior.</a:t>
            </a:r>
          </a:p>
        </p:txBody>
      </p:sp>
      <p:graphicFrame>
        <p:nvGraphicFramePr>
          <p:cNvPr id="9" name="Objeto 8" descr="El gráfico muestra el comportamiento de la inversión directa hacia sectores extractivos y no extractivos " title="Composición de la inversión extranejra directa"/>
          <p:cNvGraphicFramePr>
            <a:graphicFrameLocks noChangeAspect="1"/>
          </p:cNvGraphicFramePr>
          <p:nvPr/>
        </p:nvGraphicFramePr>
        <p:xfrm>
          <a:off x="6143625" y="1385888"/>
          <a:ext cx="5768975" cy="3671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5524356" imgH="3514725" progId="Excel.Sheet.12">
                  <p:link updateAutomatic="1"/>
                </p:oleObj>
              </mc:Choice>
              <mc:Fallback>
                <p:oleObj name="Worksheet" r:id="rId3" imgW="5524356" imgH="3514725" progId="Excel.Sheet.12">
                  <p:link updateAutomatic="1"/>
                  <p:pic>
                    <p:nvPicPr>
                      <p:cNvPr id="9" name="Objeto 8" descr="El gráfico muestra el comportamiento de la inversión directa hacia sectores extractivos y no extractivos " title="Composición de la inversión extranejra directa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43625" y="1385888"/>
                        <a:ext cx="5768975" cy="3671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o 4"/>
          <p:cNvGraphicFramePr>
            <a:graphicFrameLocks noChangeAspect="1"/>
          </p:cNvGraphicFramePr>
          <p:nvPr/>
        </p:nvGraphicFramePr>
        <p:xfrm>
          <a:off x="254000" y="1525588"/>
          <a:ext cx="5764213" cy="365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5524356" imgH="3505124" progId="Excel.Sheet.12">
                  <p:link updateAutomatic="1"/>
                </p:oleObj>
              </mc:Choice>
              <mc:Fallback>
                <p:oleObj name="Worksheet" r:id="rId5" imgW="5524356" imgH="3505124" progId="Excel.Sheet.12">
                  <p:link updateAutomatic="1"/>
                  <p:pic>
                    <p:nvPicPr>
                      <p:cNvPr id="5" name="Objeto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4000" y="1525588"/>
                        <a:ext cx="5764213" cy="3656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9721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9153C7-AD46-AF09-F829-D34116681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789" y="-217"/>
            <a:ext cx="10515600" cy="1325563"/>
          </a:xfrm>
        </p:spPr>
        <p:txBody>
          <a:bodyPr/>
          <a:lstStyle/>
          <a:p>
            <a:r>
              <a:rPr lang="es-CO" sz="2000" b="1">
                <a:latin typeface="Verdana"/>
                <a:ea typeface="Verdana"/>
              </a:rPr>
              <a:t>Variación trimestral y semestral del valor agregado industrial</a:t>
            </a:r>
            <a:endParaRPr lang="es-ES" b="1"/>
          </a:p>
        </p:txBody>
      </p:sp>
      <p:pic>
        <p:nvPicPr>
          <p:cNvPr id="4" name="Marcador de contenido 3" descr="Gráfico, Gráfico de líneas">
            <a:extLst>
              <a:ext uri="{FF2B5EF4-FFF2-40B4-BE49-F238E27FC236}">
                <a16:creationId xmlns:a16="http://schemas.microsoft.com/office/drawing/2014/main" id="{AB933FF5-E801-C188-392A-38D1DB6414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515" y="1719013"/>
            <a:ext cx="7498915" cy="337458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51D26438-F2F6-B26F-0C45-D47E22BFD0D4}"/>
              </a:ext>
            </a:extLst>
          </p:cNvPr>
          <p:cNvSpPr txBox="1"/>
          <p:nvPr/>
        </p:nvSpPr>
        <p:spPr>
          <a:xfrm>
            <a:off x="7617495" y="2312290"/>
            <a:ext cx="4228276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1400">
                <a:latin typeface="Verdana"/>
                <a:ea typeface="Verdana"/>
              </a:rPr>
              <a:t>El sector industrial consolidó un mejor desempeño durante el tercer trimestre de 2025, al registrar un crecimiento anual de 4,1%, el resultado más alto desde mediados de 2022. Con este resultado, el crecimiento acumulado entre enero y septiembre de 2025 se ubica en torno al 2,1%, superando de manera importante las variaciones negativas registradas en los dos años previos. La tendencia reciente confirma que la actividad económica continúa fortaleciéndose</a:t>
            </a:r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00AE528-F9A8-BADD-D3CC-CE070EA67D94}"/>
              </a:ext>
            </a:extLst>
          </p:cNvPr>
          <p:cNvSpPr txBox="1"/>
          <p:nvPr/>
        </p:nvSpPr>
        <p:spPr>
          <a:xfrm>
            <a:off x="398901" y="5193270"/>
            <a:ext cx="614640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/>
              <a:t>Fuente: DANE – CUENTAS NACIONALES</a:t>
            </a:r>
          </a:p>
        </p:txBody>
      </p:sp>
    </p:spTree>
    <p:extLst>
      <p:ext uri="{BB962C8B-B14F-4D97-AF65-F5344CB8AC3E}">
        <p14:creationId xmlns:p14="http://schemas.microsoft.com/office/powerpoint/2010/main" val="681242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FC94F5-6271-A9D4-B669-104451289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6F718E-7405-2B13-5D7F-F63360B3E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145" y="636523"/>
            <a:ext cx="6037545" cy="928906"/>
          </a:xfrm>
        </p:spPr>
        <p:txBody>
          <a:bodyPr/>
          <a:lstStyle/>
          <a:p>
            <a:pPr algn="ctr"/>
            <a:r>
              <a:rPr lang="es-CO" sz="2000" b="1">
                <a:latin typeface="Verdana"/>
                <a:ea typeface="Verdana"/>
              </a:rPr>
              <a:t>Formación Bruta de Capital Fijo (FBKF)</a:t>
            </a:r>
          </a:p>
          <a:p>
            <a:endParaRPr lang="es-CO" sz="2000">
              <a:latin typeface="Verdana"/>
              <a:ea typeface="Verdana"/>
            </a:endParaRPr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B227CE57-CB9E-0639-75D5-8284F8FCF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588" y="1748381"/>
            <a:ext cx="4577793" cy="447309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s-ES" sz="1600">
                <a:latin typeface="Verdana" panose="020B0604030504040204" pitchFamily="34" charset="0"/>
                <a:ea typeface="Verdana" panose="020B0604030504040204" pitchFamily="34" charset="0"/>
              </a:rPr>
              <a:t>La formación bruta de capital fijo (FBCF) muestra un comportamiento cíclico a lo largo del período. Tras un leve crecimiento a finales de 2019, la inversión se desplomó de manera abrupta durante 2020. Desde 2022, la FBCF vuelve a mostrar señales de debilitamiento, entrando en terreno negativo durante buena parte de 2023, alcanzando mínimos cercanos al –16%. No obstante, desde finales de 2023 y especialmente en 2024 se observa una recuperación gradual, con picos de crecimiento cercanos al 13%, aunque en 2025 las variaciones se estabilizan alrededor de tasas más moderadas, entre el 2% y el 5%. En conjunto, la serie refleja la sensibilidad de la inversión a choques económicos y a los ciclos de incertidumbre, con fases de fuerte contracción seguidas por periodos de recuperación parcial.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B523995-47A4-06D3-E22C-241E2CAFC485}"/>
              </a:ext>
            </a:extLst>
          </p:cNvPr>
          <p:cNvSpPr txBox="1"/>
          <p:nvPr/>
        </p:nvSpPr>
        <p:spPr>
          <a:xfrm>
            <a:off x="252764" y="6028339"/>
            <a:ext cx="614640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/>
              <a:t>Fuente: DANE – CUENTAS NACIONALES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500-00000B000000}"/>
              </a:ext>
            </a:extLst>
          </p:cNvPr>
          <p:cNvGraphicFramePr>
            <a:graphicFrameLocks/>
          </p:cNvGraphicFramePr>
          <p:nvPr/>
        </p:nvGraphicFramePr>
        <p:xfrm>
          <a:off x="207455" y="2105616"/>
          <a:ext cx="6237017" cy="3382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2319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1BED5-231C-3432-5340-6CD80148F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015CCC-E774-2D7C-8CEC-79C1E1514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8580" y="829661"/>
            <a:ext cx="6037545" cy="928906"/>
          </a:xfrm>
        </p:spPr>
        <p:txBody>
          <a:bodyPr/>
          <a:lstStyle/>
          <a:p>
            <a:pPr algn="ctr"/>
            <a:r>
              <a:rPr lang="es-CO" sz="2000" b="1">
                <a:latin typeface="Verdana"/>
                <a:ea typeface="Verdana"/>
              </a:rPr>
              <a:t>Formación Bruta de Capital Fijo (FBKF)</a:t>
            </a:r>
            <a:br>
              <a:rPr lang="es-CO" sz="2000" b="1">
                <a:latin typeface="Verdana"/>
                <a:ea typeface="Verdana"/>
              </a:rPr>
            </a:br>
            <a:r>
              <a:rPr lang="es-CO" sz="2000" b="1">
                <a:latin typeface="Verdana"/>
                <a:ea typeface="Verdana"/>
              </a:rPr>
              <a:t>Año acumulado a III trimestre</a:t>
            </a:r>
          </a:p>
          <a:p>
            <a:endParaRPr lang="es-CO" sz="2000">
              <a:latin typeface="Verdana"/>
              <a:ea typeface="Verdana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F8435ED-AC39-53FB-06D5-F86383783511}"/>
              </a:ext>
            </a:extLst>
          </p:cNvPr>
          <p:cNvSpPr txBox="1"/>
          <p:nvPr/>
        </p:nvSpPr>
        <p:spPr>
          <a:xfrm>
            <a:off x="252764" y="6028339"/>
            <a:ext cx="614640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/>
              <a:t>Fuente: DANE – CUENTAS NACIONALES</a:t>
            </a:r>
          </a:p>
        </p:txBody>
      </p:sp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13C57D5B-D13E-A91D-B387-D84FDD8AEB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489231"/>
              </p:ext>
            </p:extLst>
          </p:nvPr>
        </p:nvGraphicFramePr>
        <p:xfrm>
          <a:off x="1605203" y="2687701"/>
          <a:ext cx="8770399" cy="169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676871" imgH="1095223" progId="Excel.Sheet.12">
                  <p:embed/>
                </p:oleObj>
              </mc:Choice>
              <mc:Fallback>
                <p:oleObj name="Worksheet" r:id="rId2" imgW="5676871" imgH="1095223" progId="Excel.Sheet.12">
                  <p:embed/>
                  <p:pic>
                    <p:nvPicPr>
                      <p:cNvPr id="17" name="Objeto 16">
                        <a:extLst>
                          <a:ext uri="{FF2B5EF4-FFF2-40B4-BE49-F238E27FC236}">
                            <a16:creationId xmlns:a16="http://schemas.microsoft.com/office/drawing/2014/main" id="{13C57D5B-D13E-A91D-B387-D84FDD8AEB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05203" y="2687701"/>
                        <a:ext cx="8770399" cy="1692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3965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437420A1-0DD3-5301-6063-D2ADE74793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0571685"/>
              </p:ext>
            </p:extLst>
          </p:nvPr>
        </p:nvGraphicFramePr>
        <p:xfrm>
          <a:off x="114793" y="1747057"/>
          <a:ext cx="6596903" cy="4214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ítulo 1">
            <a:extLst>
              <a:ext uri="{FF2B5EF4-FFF2-40B4-BE49-F238E27FC236}">
                <a16:creationId xmlns:a16="http://schemas.microsoft.com/office/drawing/2014/main" id="{1AB28C32-9678-2147-F455-AE289B2BC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ES"/>
              <a:t>Ocupados en MiPymes</a:t>
            </a:r>
            <a:endParaRPr lang="es-CO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004DC90-5521-C741-7DDA-8E01033686A7}"/>
              </a:ext>
            </a:extLst>
          </p:cNvPr>
          <p:cNvSpPr txBox="1"/>
          <p:nvPr/>
        </p:nvSpPr>
        <p:spPr>
          <a:xfrm>
            <a:off x="6528389" y="1854626"/>
            <a:ext cx="5432406" cy="32513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661670" algn="l"/>
              </a:tabLst>
            </a:pPr>
            <a:r>
              <a:rPr lang="es-MX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ocupación en MiPymes ha aumentado de forma constante entre 2021 y 2024, creciendo 5,9 %. </a:t>
            </a:r>
            <a:r>
              <a:rPr lang="es-ES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Este crecimiento se da principalmente por más ocupados en microempresas que aportaron 5,8 p.p. al crecimiento</a:t>
            </a: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661670" algn="l"/>
              </a:tabLst>
            </a:pPr>
            <a:endParaRPr lang="es-E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661670" algn="l"/>
              </a:tabLst>
            </a:pPr>
            <a:r>
              <a:rPr lang="es-MX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Para enero – septiembre 2025 respecto a 2024 también creció 2,4 %.</a:t>
            </a: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661670" algn="l"/>
              </a:tabLst>
            </a:pPr>
            <a:endParaRPr lang="es-E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9CD790F-64E1-6359-050D-F946020EA12C}"/>
              </a:ext>
            </a:extLst>
          </p:cNvPr>
          <p:cNvSpPr txBox="1"/>
          <p:nvPr/>
        </p:nvSpPr>
        <p:spPr>
          <a:xfrm>
            <a:off x="274353" y="1625566"/>
            <a:ext cx="6094476" cy="294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  <a:tabLst>
                <a:tab pos="661670" algn="l"/>
              </a:tabLst>
            </a:pPr>
            <a:r>
              <a:rPr lang="es-ES" sz="12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Millones de ocupados</a:t>
            </a:r>
            <a:endParaRPr lang="es-MX" sz="12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6253DC7-AE8C-891D-28C9-0B352F014578}"/>
              </a:ext>
            </a:extLst>
          </p:cNvPr>
          <p:cNvSpPr txBox="1"/>
          <p:nvPr/>
        </p:nvSpPr>
        <p:spPr>
          <a:xfrm>
            <a:off x="366006" y="6021852"/>
            <a:ext cx="6094476" cy="294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  <a:tabLst>
                <a:tab pos="661670" algn="l"/>
              </a:tabLst>
            </a:pPr>
            <a:r>
              <a:rPr lang="es-ES" sz="12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Fuente: DANE GEIH</a:t>
            </a:r>
            <a:endParaRPr lang="es-MX" sz="12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103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743578-9724-C3C8-F68A-002FE4F3C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65B7692A-43D3-C01A-89E2-0DF4A5FA3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6173" y="-217"/>
            <a:ext cx="10515600" cy="1325563"/>
          </a:xfrm>
        </p:spPr>
        <p:txBody>
          <a:bodyPr/>
          <a:lstStyle/>
          <a:p>
            <a:r>
              <a:rPr lang="es-ES" sz="2000" b="1">
                <a:latin typeface="Calibri"/>
                <a:ea typeface="Calibri"/>
                <a:cs typeface="Calibri"/>
              </a:rPr>
              <a:t>Variación de stock bajo pero positivo de las micro, pequeñas y medianas empresas (</a:t>
            </a:r>
            <a:r>
              <a:rPr lang="es-ES" sz="2000" b="1" err="1">
                <a:latin typeface="Calibri"/>
                <a:ea typeface="Calibri"/>
                <a:cs typeface="Calibri"/>
              </a:rPr>
              <a:t>mipymes</a:t>
            </a:r>
            <a:r>
              <a:rPr lang="es-ES" sz="2000" b="1">
                <a:latin typeface="Calibri"/>
                <a:ea typeface="Calibri"/>
                <a:cs typeface="Calibri"/>
              </a:rPr>
              <a:t>)</a:t>
            </a:r>
            <a:endParaRPr lang="en-US" sz="240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EC8FD8E-A1AC-E099-D268-A7181F853F78}"/>
              </a:ext>
            </a:extLst>
          </p:cNvPr>
          <p:cNvSpPr txBox="1"/>
          <p:nvPr/>
        </p:nvSpPr>
        <p:spPr>
          <a:xfrm>
            <a:off x="6528389" y="1249201"/>
            <a:ext cx="5432406" cy="660610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661670" algn="l"/>
              </a:tabLst>
            </a:pPr>
            <a:r>
              <a:rPr lang="es-CO" kern="100">
                <a:latin typeface="Aptos"/>
                <a:cs typeface="Times New Roman"/>
              </a:rPr>
              <a:t>Entre 2017 y 2024 el número total micro, pequeñas y medianas empresas (</a:t>
            </a:r>
            <a:r>
              <a:rPr lang="es-CO" kern="100" err="1">
                <a:latin typeface="Aptos"/>
                <a:cs typeface="Times New Roman"/>
              </a:rPr>
              <a:t>mipymes</a:t>
            </a:r>
            <a:r>
              <a:rPr lang="es-CO" kern="100">
                <a:latin typeface="Aptos"/>
                <a:cs typeface="Times New Roman"/>
              </a:rPr>
              <a:t>) pasa de 1,56 a 1,73 millones, lo que equivale a un crecimiento acumulado cercano al 11 % y a un incremento promedio de alrededor de 1,5 % anual. Es decir, el universo empresarial crece, pero a un ritmo leve.</a:t>
            </a:r>
            <a:endParaRPr lang="es-ES" kern="100">
              <a:latin typeface="Aptos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661670" algn="l"/>
              </a:tabLst>
            </a:pPr>
            <a:r>
              <a:rPr lang="es-CO" kern="100">
                <a:latin typeface="Aptos"/>
                <a:cs typeface="Times New Roman"/>
              </a:rPr>
              <a:t>En los años con mayores aumentos del salario mínimo coinciden con estancamiento en la creación neta de micro, pequeñas y medianas empresas (</a:t>
            </a:r>
            <a:r>
              <a:rPr lang="es-CO" kern="100" err="1">
                <a:latin typeface="Aptos"/>
                <a:cs typeface="Times New Roman"/>
              </a:rPr>
              <a:t>mipymes</a:t>
            </a:r>
            <a:r>
              <a:rPr lang="es-CO" kern="100">
                <a:latin typeface="Aptos"/>
                <a:cs typeface="Times New Roman"/>
              </a:rPr>
              <a:t>). En 2023 (aumento del salario mínimo de 16 %) y 2024 (12 %) la variación en el número de empresas es prácticamente nula (0,04 % y 0,28 % respectivamente), lo que sugiere un posible efecto de “enfriamiento” sobre la dinámica de creación de unidades productivas formales.</a:t>
            </a:r>
            <a:endParaRPr lang="es-MX" kern="100">
              <a:latin typeface="Aptos"/>
              <a:cs typeface="Times New Roman"/>
            </a:endParaRPr>
          </a:p>
          <a:p>
            <a:pPr algn="just">
              <a:buFont typeface="Arial" panose="020B0604020202020204" pitchFamily="34" charset="0"/>
              <a:buChar char="•"/>
              <a:tabLst>
                <a:tab pos="661670" algn="l"/>
              </a:tabLst>
            </a:pPr>
            <a:endParaRPr lang="es-MX" sz="1100" kern="100">
              <a:latin typeface="Calibri"/>
              <a:ea typeface="Calibri"/>
              <a:cs typeface="Calibri"/>
            </a:endParaRPr>
          </a:p>
          <a:p>
            <a:pPr marL="285750" indent="-285750" algn="just">
              <a:lnSpc>
                <a:spcPct val="114999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661670" algn="l"/>
              </a:tabLst>
            </a:pPr>
            <a:endParaRPr lang="es-MX" kern="10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661670" algn="l"/>
              </a:tabLst>
            </a:pPr>
            <a:endParaRPr lang="es-E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16D6090-279E-9A0F-47BD-7FCFA4B44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341395"/>
              </p:ext>
            </p:extLst>
          </p:nvPr>
        </p:nvGraphicFramePr>
        <p:xfrm>
          <a:off x="610992" y="1976816"/>
          <a:ext cx="5384828" cy="27030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1682">
                  <a:extLst>
                    <a:ext uri="{9D8B030D-6E8A-4147-A177-3AD203B41FA5}">
                      <a16:colId xmlns:a16="http://schemas.microsoft.com/office/drawing/2014/main" val="3930007309"/>
                    </a:ext>
                  </a:extLst>
                </a:gridCol>
                <a:gridCol w="1359944">
                  <a:extLst>
                    <a:ext uri="{9D8B030D-6E8A-4147-A177-3AD203B41FA5}">
                      <a16:colId xmlns:a16="http://schemas.microsoft.com/office/drawing/2014/main" val="2502300388"/>
                    </a:ext>
                  </a:extLst>
                </a:gridCol>
                <a:gridCol w="1359944">
                  <a:extLst>
                    <a:ext uri="{9D8B030D-6E8A-4147-A177-3AD203B41FA5}">
                      <a16:colId xmlns:a16="http://schemas.microsoft.com/office/drawing/2014/main" val="1181273052"/>
                    </a:ext>
                  </a:extLst>
                </a:gridCol>
                <a:gridCol w="1813258">
                  <a:extLst>
                    <a:ext uri="{9D8B030D-6E8A-4147-A177-3AD203B41FA5}">
                      <a16:colId xmlns:a16="http://schemas.microsoft.com/office/drawing/2014/main" val="3206508866"/>
                    </a:ext>
                  </a:extLst>
                </a:gridCol>
              </a:tblGrid>
              <a:tr h="67576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kern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Año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350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kern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Número de empresas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350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kern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Variación empresas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350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kern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Aumento del salario minimo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350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050714"/>
                  </a:ext>
                </a:extLst>
              </a:tr>
              <a:tr h="337879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1.557.635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7064451"/>
                  </a:ext>
                </a:extLst>
              </a:tr>
              <a:tr h="337879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1.611.625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3,5%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5,9%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612308"/>
                  </a:ext>
                </a:extLst>
              </a:tr>
              <a:tr h="337879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1.638.416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1,7%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2603138"/>
                  </a:ext>
                </a:extLst>
              </a:tr>
              <a:tr h="337879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1.728.120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5,5%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10,7%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6625109"/>
                  </a:ext>
                </a:extLst>
              </a:tr>
              <a:tr h="337879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1.728.849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0,04%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075327"/>
                  </a:ext>
                </a:extLst>
              </a:tr>
              <a:tr h="337879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1.733.718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0,28%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12%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213765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A6C46F5-86FA-5AB7-163B-0BF67C1642DD}"/>
              </a:ext>
            </a:extLst>
          </p:cNvPr>
          <p:cNvSpPr txBox="1"/>
          <p:nvPr/>
        </p:nvSpPr>
        <p:spPr>
          <a:xfrm>
            <a:off x="406026" y="5082332"/>
            <a:ext cx="404626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Fuente: RUES</a:t>
            </a:r>
          </a:p>
        </p:txBody>
      </p:sp>
    </p:spTree>
    <p:extLst>
      <p:ext uri="{BB962C8B-B14F-4D97-AF65-F5344CB8AC3E}">
        <p14:creationId xmlns:p14="http://schemas.microsoft.com/office/powerpoint/2010/main" val="2522842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BEEFA-8513-D980-0D28-AD3F25A2C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err="1">
                <a:ea typeface="+mj-lt"/>
                <a:cs typeface="+mj-lt"/>
              </a:rPr>
              <a:t>Evolución</a:t>
            </a:r>
            <a:r>
              <a:rPr lang="en-US">
                <a:ea typeface="+mj-lt"/>
                <a:cs typeface="+mj-lt"/>
              </a:rPr>
              <a:t> de las </a:t>
            </a:r>
            <a:r>
              <a:rPr lang="en-US" err="1">
                <a:ea typeface="+mj-lt"/>
                <a:cs typeface="+mj-lt"/>
              </a:rPr>
              <a:t>empresas</a:t>
            </a:r>
            <a:r>
              <a:rPr lang="en-US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activas</a:t>
            </a:r>
            <a:endParaRPr lang="en-US" err="1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1B2EA2D0-221E-805E-8723-A31733A3ED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084" y="1373592"/>
            <a:ext cx="11539833" cy="548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2890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3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936</Words>
  <Application>Microsoft Office PowerPoint</Application>
  <PresentationFormat>Panorámica</PresentationFormat>
  <Paragraphs>66</Paragraphs>
  <Slides>11</Slides>
  <Notes>1</Notes>
  <HiddenSlides>0</HiddenSlides>
  <MMClips>0</MMClips>
  <ScaleCrop>false</ScaleCrop>
  <HeadingPairs>
    <vt:vector size="10" baseType="variant">
      <vt:variant>
        <vt:lpstr>Fuentes usadas</vt:lpstr>
      </vt:variant>
      <vt:variant>
        <vt:i4>10</vt:i4>
      </vt:variant>
      <vt:variant>
        <vt:lpstr>Tema</vt:lpstr>
      </vt:variant>
      <vt:variant>
        <vt:i4>2</vt:i4>
      </vt:variant>
      <vt:variant>
        <vt:lpstr>Vínculos</vt:lpstr>
      </vt:variant>
      <vt:variant>
        <vt:i4>2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26" baseType="lpstr">
      <vt:lpstr>Aptos</vt:lpstr>
      <vt:lpstr>Aptos Display</vt:lpstr>
      <vt:lpstr>Aptos Narrow</vt:lpstr>
      <vt:lpstr>Arial</vt:lpstr>
      <vt:lpstr>Calibri</vt:lpstr>
      <vt:lpstr>Montserrat</vt:lpstr>
      <vt:lpstr>Nunito Sans 10pt</vt:lpstr>
      <vt:lpstr>Verdana</vt:lpstr>
      <vt:lpstr>Work Sans Light</vt:lpstr>
      <vt:lpstr>Work Sans SemiBold</vt:lpstr>
      <vt:lpstr>Tema de Office</vt:lpstr>
      <vt:lpstr>Office Theme</vt:lpstr>
      <vt:lpstr>file:///srvobservatorio/TRABAJO/ESTUDIOS%20ECONOMICOS/106-38,04%20-%20ICEAE%20(Bases%20de%20datos)/Balanza%20de%20pagos/Presentacion/IED.xlsx!graf%20IED!%5bIED.xlsx%5dgraf%20IED%20Gráfico%2011</vt:lpstr>
      <vt:lpstr>file:///srvobservatorio/TRABAJO/ESTUDIOS%20ECONOMICOS/106-38,04%20-%20ICEAE%20(Bases%20de%20datos)/Balanza%20de%20pagos/Presentacion/IED.xlsx!graf%20IED!%5bIED.xlsx%5dgraf%20IED%20Gráfico%2016</vt:lpstr>
      <vt:lpstr>Worksheet</vt:lpstr>
      <vt:lpstr>Insumos concertación salario mínimo</vt:lpstr>
      <vt:lpstr>Exportaciones no minero energéticas</vt:lpstr>
      <vt:lpstr>Inversión Extranjera Directa acumulada a septiembre</vt:lpstr>
      <vt:lpstr>Variación trimestral y semestral del valor agregado industrial</vt:lpstr>
      <vt:lpstr>Formación Bruta de Capital Fijo (FBKF) </vt:lpstr>
      <vt:lpstr>Formación Bruta de Capital Fijo (FBKF) Año acumulado a III trimestre </vt:lpstr>
      <vt:lpstr>Ocupados en MiPymes</vt:lpstr>
      <vt:lpstr>Variación de stock bajo pero positivo de las micro, pequeñas y medianas empresas (mipymes)</vt:lpstr>
      <vt:lpstr>Evolución de las empresas activas</vt:lpstr>
      <vt:lpstr>Empresas activas por tamaño y sector</vt:lpstr>
      <vt:lpstr>Evolución de las empresas matriculadas y canceladas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Insumos concertación salario mínimo</dc:title>
  <dc:creator>Fredy Leonardo Díaz Carranza - Cont</dc:creator>
  <cp:lastModifiedBy>soporte</cp:lastModifiedBy>
  <cp:revision>2</cp:revision>
  <dcterms:created xsi:type="dcterms:W3CDTF">2025-11-27T15:53:03Z</dcterms:created>
  <dcterms:modified xsi:type="dcterms:W3CDTF">2025-12-12T22:35:32Z</dcterms:modified>
</cp:coreProperties>
</file>