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24" r:id="rId4"/>
    <p:sldMasterId id="2147483743" r:id="rId5"/>
  </p:sldMasterIdLst>
  <p:notesMasterIdLst>
    <p:notesMasterId r:id="rId25"/>
  </p:notesMasterIdLst>
  <p:sldIdLst>
    <p:sldId id="256" r:id="rId6"/>
    <p:sldId id="257" r:id="rId7"/>
    <p:sldId id="2146851555" r:id="rId8"/>
    <p:sldId id="2146851549" r:id="rId9"/>
    <p:sldId id="2146851565" r:id="rId10"/>
    <p:sldId id="2146851577" r:id="rId11"/>
    <p:sldId id="2146851573" r:id="rId12"/>
    <p:sldId id="2146851534" r:id="rId13"/>
    <p:sldId id="2146851556" r:id="rId14"/>
    <p:sldId id="2146851576" r:id="rId15"/>
    <p:sldId id="2146851568" r:id="rId16"/>
    <p:sldId id="2146851547" r:id="rId17"/>
    <p:sldId id="2146851564" r:id="rId18"/>
    <p:sldId id="2146851552" r:id="rId19"/>
    <p:sldId id="2146851571" r:id="rId20"/>
    <p:sldId id="2146851578" r:id="rId21"/>
    <p:sldId id="2146851528" r:id="rId22"/>
    <p:sldId id="2146851553" r:id="rId23"/>
    <p:sldId id="2146851574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B99225-F862-6F7F-0F7D-7A3D2A7091D9}" name="Valeria Rivera Cañón" initials="VR" userId="S::vrivera@minhacienda.gov.co::4dc87c30-ddb2-4fbf-96cd-d21468e6cd66" providerId="AD"/>
  <p188:author id="{6C31216E-7014-E30E-854A-971412D04C53}" name="Ana Maria Ruiz Vega" initials="AV" userId="S::aruiz@minhacienda.gov.co::048e9597-2a85-4590-9388-06ba701c098e" providerId="AD"/>
  <p188:author id="{78399372-871C-1C3E-DDC7-26EC2B83FE11}" name="Duvan Felipe Guerrero Sanchez" initials="DG" userId="S::dfguerre@minhacienda.gov.co::1e891f89-bb75-43ef-8d8f-db54e63e7504" providerId="AD"/>
  <p188:author id="{EAD74889-CC38-5092-ADA4-BFB4325E5D2C}" name="Diana Yineth Rivera Reyes" initials="DYRR" userId="S::dyrivera@minhacienda.gov.co::53b475c6-3c07-4ae5-9f3c-e34e789766fd" providerId="AD"/>
  <p188:author id="{0F24CAB1-6F20-928F-91DF-BC53E185FE23}" name="Santiago Caicedo Vega" initials="SV" userId="S::scaicedv@minhacienda.gov.co::d805bd22-e91a-4461-81ff-58657331f438" providerId="AD"/>
  <p188:author id="{96F9E1D4-D544-2571-8FC1-DC411CD6056E}" name="Maria Paula Murcia Cediel" initials="MM" userId="S::mmurcia@minhacienda.gov.co::e563cd7a-4009-48f4-943f-16113a00851c" providerId="AD"/>
  <p188:author id="{E72005D9-FA8C-A88E-CD77-7E329A3E33E2}" name="Diana Lucía Sánchez Ruiz" initials="DS" userId="S::dsanchez@minhacienda.gov.co::8c3a1020-22de-4ae2-9e98-95009ac0a2a7" providerId="AD"/>
  <p188:author id="{08CCC1E6-88D2-98F4-7D01-BD2AB1C6E05C}" name="Esteban Mauricio Cuesta Mora" initials="" userId="S::ecuesta@minhacienda.gov.co::d1147264-4a01-4c4c-b696-44639db21555" providerId="AD"/>
  <p188:author id="{6C2E41ED-6C00-62EB-3965-EC7DD2D6BE42}" name="Sofía Peralta Morales" initials="SP" userId="S::speralta@minhacienda.gov.co::0309b4d1-5c27-4764-9a2d-36d3621d13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002060"/>
    <a:srgbClr val="308BCC"/>
    <a:srgbClr val="F5F7F9"/>
    <a:srgbClr val="2F5597"/>
    <a:srgbClr val="B28A40"/>
    <a:srgbClr val="EAEDF2"/>
    <a:srgbClr val="626262"/>
    <a:srgbClr val="F2F2F2"/>
    <a:srgbClr val="60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vrivera_minhacienda_gov_co/Documents/1.%20Anexos/PIB/Formato%20General%20Producci&#243;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2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macro_minhacienda_gov_co/Documents/Monitor%20Macro/Monitor%20Macro/1%20-%20Sector%20Real/3%20-%20Mercado%20Laboral/6.%20Salario%20m&#237;nimo/3.%20Presentaciones%20DGPM/2025/2025-11-21%20Gr&#225;ficas%20coyuntura%252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macro_minhacienda_gov_co/Documents/Monitor%20Macro/Monitor%20Macro/1%20-%20Sector%20Real/3%20-%20Mercado%20Laboral/6.%20Salario%20m&#237;nimo/3.%20Presentaciones%20DGPM/2025/Libro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macro_minhacienda_gov_co/Documents/Monitor%20Macro/Monitor%20Macro/2%20-%20Sector%20Externo/15.%20Presentaciones/Inflaci&#243;n%20y%20TI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fiscal_minhacienda_gov_co/Documents/Monitor%20Fiscal/GNC/2025/1.%20Escenarios%20fiscales/7.%20Escenario%20V3/2025-06-04%20MBF%20MFMP%20V3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minhaciendagovco-my.sharepoint.com/personal/subfiscal_minhacienda_gov_co/Documents/Monitor%20Fiscal/GNC/2025/1.%20Escenarios%20fiscales/8.%20Escenario%20MGPM/2025-06-04%20MBF%20MFMP%20V3.1.xlsm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1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macro_minhacienda_gov_co/Documents/Monitor%20Macro/Monitor%20Macro/1%20-%20Sector%20Real/3%20-%20Mercado%20Laboral/6.%20Salario%20m&#237;nimo/Conceptos/2024/2024-12-26%20C&#225;lculos%20SM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2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pattFill prst="pct75">
                <a:fgClr>
                  <a:srgbClr val="00206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9C-445E-9010-8DAD5A7B73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'Anuales total'!$A$12:$A$22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2025*</c:v>
                </c:pt>
              </c:strCache>
            </c:strRef>
          </c:cat>
          <c:val>
            <c:numRef>
              <c:f>'Anuales total'!$AV$12:$AV$22</c:f>
              <c:numCache>
                <c:formatCode>0.0</c:formatCode>
                <c:ptCount val="11"/>
                <c:pt idx="0">
                  <c:v>2.9559013752749941</c:v>
                </c:pt>
                <c:pt idx="1">
                  <c:v>2.0873825016279435</c:v>
                </c:pt>
                <c:pt idx="2">
                  <c:v>1.3593608678875935</c:v>
                </c:pt>
                <c:pt idx="3">
                  <c:v>2.5643242827770418</c:v>
                </c:pt>
                <c:pt idx="4">
                  <c:v>3.1868553924553344</c:v>
                </c:pt>
                <c:pt idx="5">
                  <c:v>-7.1859141376085951</c:v>
                </c:pt>
                <c:pt idx="6">
                  <c:v>10.801198190487838</c:v>
                </c:pt>
                <c:pt idx="7">
                  <c:v>7.3282772942797836</c:v>
                </c:pt>
                <c:pt idx="8">
                  <c:v>0.71238003197433564</c:v>
                </c:pt>
                <c:pt idx="9">
                  <c:v>1.5982818520543507</c:v>
                </c:pt>
                <c:pt idx="10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C-445E-9010-8DAD5A7B73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284972623"/>
        <c:axId val="1284968303"/>
      </c:barChart>
      <c:catAx>
        <c:axId val="1284972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284968303"/>
        <c:crosses val="autoZero"/>
        <c:auto val="1"/>
        <c:lblAlgn val="ctr"/>
        <c:lblOffset val="100"/>
        <c:noMultiLvlLbl val="0"/>
      </c:catAx>
      <c:valAx>
        <c:axId val="1284968303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284972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Hoja1!$W$1</c:f>
              <c:strCache>
                <c:ptCount val="1"/>
                <c:pt idx="0">
                  <c:v>Tasa global de participación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882843348233362E-2"/>
                  <c:y val="2.79748899949785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99-4389-AB27-C66FDED2235C}"/>
                </c:ext>
              </c:extLst>
            </c:dLbl>
            <c:dLbl>
              <c:idx val="1"/>
              <c:layout>
                <c:manualLayout>
                  <c:x val="-6.1906295070215507E-2"/>
                  <c:y val="-5.32394831418312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99-4389-AB27-C66FDED223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Hoja1!$Q$2:$Q$6</c:f>
              <c:strCache>
                <c:ptCount val="5"/>
                <c:pt idx="0">
                  <c:v>ene-oct 21</c:v>
                </c:pt>
                <c:pt idx="1">
                  <c:v>ene-oct 22</c:v>
                </c:pt>
                <c:pt idx="2">
                  <c:v>ene-oct 23</c:v>
                </c:pt>
                <c:pt idx="3">
                  <c:v>ene-oct 24</c:v>
                </c:pt>
                <c:pt idx="4">
                  <c:v>ene-oct 25</c:v>
                </c:pt>
              </c:strCache>
            </c:strRef>
          </c:cat>
          <c:val>
            <c:numRef>
              <c:f>Hoja1!$W$2:$W$6</c:f>
              <c:numCache>
                <c:formatCode>0.0</c:formatCode>
                <c:ptCount val="5"/>
                <c:pt idx="0">
                  <c:v>61.390812727866759</c:v>
                </c:pt>
                <c:pt idx="1">
                  <c:v>63.636938851989079</c:v>
                </c:pt>
                <c:pt idx="2">
                  <c:v>64.174611546132567</c:v>
                </c:pt>
                <c:pt idx="3">
                  <c:v>63.880271650331956</c:v>
                </c:pt>
                <c:pt idx="4">
                  <c:v>64.255373379563665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B99-4389-AB27-C66FDED223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1913311"/>
        <c:axId val="1451896991"/>
      </c:line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1922431"/>
        <c:axId val="1451921951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Hoja1!$V$1</c15:sqref>
                        </c15:formulaRef>
                      </c:ext>
                    </c:extLst>
                    <c:strCache>
                      <c:ptCount val="1"/>
                      <c:pt idx="0">
                        <c:v>Tasa de desempleo (eje derecho)</c:v>
                      </c:pt>
                    </c:strCache>
                  </c:strRef>
                </c:tx>
                <c:spPr>
                  <a:ln w="28575" cap="rnd">
                    <a:solidFill>
                      <a:srgbClr val="00B0F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5.2288887403489824E-2"/>
                        <c:y val="-5.056672118029702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3-7B99-4389-AB27-C66FDED2235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1" i="0" u="none" strike="noStrike" kern="1200" baseline="0">
                          <a:solidFill>
                            <a:srgbClr val="00B0F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es-CO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Hoja1!$Q$2:$Q$6</c15:sqref>
                        </c15:formulaRef>
                      </c:ext>
                    </c:extLst>
                    <c:strCache>
                      <c:ptCount val="5"/>
                      <c:pt idx="0">
                        <c:v>ene-oct 21</c:v>
                      </c:pt>
                      <c:pt idx="1">
                        <c:v>ene-oct 22</c:v>
                      </c:pt>
                      <c:pt idx="2">
                        <c:v>ene-oct 23</c:v>
                      </c:pt>
                      <c:pt idx="3">
                        <c:v>ene-oct 24</c:v>
                      </c:pt>
                      <c:pt idx="4">
                        <c:v>ene-oct 25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Hoja1!$V$2:$V$6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14.301313164900456</c:v>
                      </c:pt>
                      <c:pt idx="1">
                        <c:v>11.474768231072208</c:v>
                      </c:pt>
                      <c:pt idx="2">
                        <c:v>10.286979489361178</c:v>
                      </c:pt>
                      <c:pt idx="3">
                        <c:v>10.462375130132965</c:v>
                      </c:pt>
                      <c:pt idx="4">
                        <c:v>9.1752574134488025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4-7B99-4389-AB27-C66FDED2235C}"/>
                  </c:ext>
                </c:extLst>
              </c15:ser>
            </c15:filteredLineSeries>
          </c:ext>
        </c:extLst>
      </c:lineChart>
      <c:catAx>
        <c:axId val="1451913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51896991"/>
        <c:crosses val="autoZero"/>
        <c:auto val="1"/>
        <c:lblAlgn val="ctr"/>
        <c:lblOffset val="100"/>
        <c:noMultiLvlLbl val="0"/>
      </c:catAx>
      <c:valAx>
        <c:axId val="1451896991"/>
        <c:scaling>
          <c:orientation val="minMax"/>
          <c:max val="65"/>
          <c:min val="61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51913311"/>
        <c:crosses val="autoZero"/>
        <c:crossBetween val="between"/>
      </c:valAx>
      <c:valAx>
        <c:axId val="1451921951"/>
        <c:scaling>
          <c:orientation val="minMax"/>
          <c:min val="8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51922431"/>
        <c:crosses val="max"/>
        <c:crossBetween val="between"/>
      </c:valAx>
      <c:catAx>
        <c:axId val="145192243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192195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865493990896535E-3"/>
          <c:y val="9.8869671644812099E-2"/>
          <c:w val="0.95664725309764997"/>
          <c:h val="0.77585027639578341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1913311"/>
        <c:axId val="145189699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Hoja1!$W$1</c15:sqref>
                        </c15:formulaRef>
                      </c:ext>
                    </c:extLst>
                    <c:strCache>
                      <c:ptCount val="1"/>
                      <c:pt idx="0">
                        <c:v>Tasa global de participación</c:v>
                      </c:pt>
                    </c:strCache>
                  </c:strRef>
                </c:tx>
                <c:spPr>
                  <a:ln w="28575" cap="rnd">
                    <a:solidFill>
                      <a:srgbClr val="00206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2060"/>
                    </a:solidFill>
                    <a:ln w="9525">
                      <a:solidFill>
                        <a:srgbClr val="002060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4.9882843348233362E-2"/>
                        <c:y val="2.7974889994978536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0-BAB8-4316-858D-9BB2656D6670}"/>
                      </c:ext>
                    </c:extLst>
                  </c:dLbl>
                  <c:dLbl>
                    <c:idx val="1"/>
                    <c:layout>
                      <c:manualLayout>
                        <c:x val="-6.1906295070215507E-2"/>
                        <c:y val="-5.3239483141831266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1-BAB8-4316-858D-9BB2656D667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100" b="1" i="0" u="none" strike="noStrike" kern="1200" baseline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es-CO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Hoja1!$Q$2:$Q$6</c15:sqref>
                        </c15:formulaRef>
                      </c:ext>
                    </c:extLst>
                    <c:strCache>
                      <c:ptCount val="5"/>
                      <c:pt idx="0">
                        <c:v>ene-oct 21</c:v>
                      </c:pt>
                      <c:pt idx="1">
                        <c:v>ene-oct 22</c:v>
                      </c:pt>
                      <c:pt idx="2">
                        <c:v>ene-oct 23</c:v>
                      </c:pt>
                      <c:pt idx="3">
                        <c:v>ene-oct 24</c:v>
                      </c:pt>
                      <c:pt idx="4">
                        <c:v>ene-oct 25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Hoja1!$W$2:$W$6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61.390812727866759</c:v>
                      </c:pt>
                      <c:pt idx="1">
                        <c:v>63.636938851989079</c:v>
                      </c:pt>
                      <c:pt idx="2">
                        <c:v>64.174611546132567</c:v>
                      </c:pt>
                      <c:pt idx="3">
                        <c:v>63.880271650331956</c:v>
                      </c:pt>
                      <c:pt idx="4">
                        <c:v>64.255373379563665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2-BAB8-4316-858D-9BB2656D6670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1"/>
          <c:order val="1"/>
          <c:tx>
            <c:strRef>
              <c:f>Hoja1!$V$1</c:f>
              <c:strCache>
                <c:ptCount val="1"/>
                <c:pt idx="0">
                  <c:v>Tasa de desempleo (eje derecho)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2288887403489824E-2"/>
                  <c:y val="-5.0566721180297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B8-4316-858D-9BB2656D66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B0F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Hoja1!$Q$2:$Q$6</c:f>
              <c:strCache>
                <c:ptCount val="5"/>
                <c:pt idx="0">
                  <c:v>ene-oct 21</c:v>
                </c:pt>
                <c:pt idx="1">
                  <c:v>ene-oct 22</c:v>
                </c:pt>
                <c:pt idx="2">
                  <c:v>ene-oct 23</c:v>
                </c:pt>
                <c:pt idx="3">
                  <c:v>ene-oct 24</c:v>
                </c:pt>
                <c:pt idx="4">
                  <c:v>ene-oct 25</c:v>
                </c:pt>
              </c:strCache>
            </c:strRef>
          </c:cat>
          <c:val>
            <c:numRef>
              <c:f>Hoja1!$V$2:$V$6</c:f>
              <c:numCache>
                <c:formatCode>0.0</c:formatCode>
                <c:ptCount val="5"/>
                <c:pt idx="0">
                  <c:v>14.301313164900456</c:v>
                </c:pt>
                <c:pt idx="1">
                  <c:v>11.474768231072208</c:v>
                </c:pt>
                <c:pt idx="2">
                  <c:v>10.286979489361178</c:v>
                </c:pt>
                <c:pt idx="3">
                  <c:v>10.462375130132965</c:v>
                </c:pt>
                <c:pt idx="4">
                  <c:v>9.1752574134488025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BAB8-4316-858D-9BB2656D6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1922431"/>
        <c:axId val="1451921951"/>
      </c:lineChart>
      <c:catAx>
        <c:axId val="1451913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51896991"/>
        <c:crosses val="autoZero"/>
        <c:auto val="1"/>
        <c:lblAlgn val="ctr"/>
        <c:lblOffset val="100"/>
        <c:noMultiLvlLbl val="0"/>
      </c:catAx>
      <c:valAx>
        <c:axId val="1451896991"/>
        <c:scaling>
          <c:orientation val="minMax"/>
          <c:max val="65"/>
          <c:min val="61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51913311"/>
        <c:crosses val="autoZero"/>
        <c:crossBetween val="between"/>
      </c:valAx>
      <c:valAx>
        <c:axId val="1451921951"/>
        <c:scaling>
          <c:orientation val="minMax"/>
          <c:min val="8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51922431"/>
        <c:crosses val="max"/>
        <c:crossBetween val="between"/>
      </c:valAx>
      <c:catAx>
        <c:axId val="145192243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192195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Ocupados</c:v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'[2025-11-21 Gráficas coyuntura macro.xlsx]Ocup. crecimiento'!$A$2:$A$12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  <c:extLst/>
            </c:numRef>
          </c:cat>
          <c:val>
            <c:numRef>
              <c:f>'[2025-11-21 Gráficas coyuntura macro.xlsx]Ocup. crecimiento'!$B$2:$B$12</c:f>
              <c:numCache>
                <c:formatCode>#,##0</c:formatCode>
                <c:ptCount val="7"/>
                <c:pt idx="0">
                  <c:v>21209.160300000003</c:v>
                </c:pt>
                <c:pt idx="1">
                  <c:v>18774.464899999999</c:v>
                </c:pt>
                <c:pt idx="2">
                  <c:v>20193.850699999999</c:v>
                </c:pt>
                <c:pt idx="3">
                  <c:v>21943.173499999997</c:v>
                </c:pt>
                <c:pt idx="4">
                  <c:v>22741.086027306203</c:v>
                </c:pt>
                <c:pt idx="5">
                  <c:v>22920.657120279961</c:v>
                </c:pt>
                <c:pt idx="6">
                  <c:v>23710.691159407659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E28-4375-9957-B4AE7DE0A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axId val="1527255648"/>
        <c:axId val="1527256608"/>
      </c:barChart>
      <c:lineChart>
        <c:grouping val="standard"/>
        <c:varyColors val="0"/>
        <c:ser>
          <c:idx val="1"/>
          <c:order val="1"/>
          <c:tx>
            <c:v>Crecimiento (eje derecho)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28-4375-9957-B4AE7DE0A89C}"/>
                </c:ext>
              </c:extLst>
            </c:dLbl>
            <c:dLbl>
              <c:idx val="2"/>
              <c:layout>
                <c:manualLayout>
                  <c:x val="-3.4062540229467343E-2"/>
                  <c:y val="-7.56812332006800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4C-474E-804D-218EDEFC19DE}"/>
                </c:ext>
              </c:extLst>
            </c:dLbl>
            <c:dLbl>
              <c:idx val="3"/>
              <c:layout>
                <c:manualLayout>
                  <c:x val="-3.5678032447202003E-2"/>
                  <c:y val="-9.9198500289684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28-4375-9957-B4AE7DE0A8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B0F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'[2025-11-21 Gráficas coyuntura macro.xlsx]Ocup. crecimiento'!$A$2:$A$12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  <c:extLst/>
            </c:numRef>
          </c:cat>
          <c:val>
            <c:numRef>
              <c:f>'[2025-11-21 Gráficas coyuntura macro.xlsx]Ocup. crecimiento'!$C$2:$C$12</c:f>
              <c:numCache>
                <c:formatCode>0.0</c:formatCode>
                <c:ptCount val="7"/>
                <c:pt idx="0">
                  <c:v>-2.4707743469309928E-2</c:v>
                </c:pt>
                <c:pt idx="1">
                  <c:v>-11.47945211201975</c:v>
                </c:pt>
                <c:pt idx="2">
                  <c:v>7.5601931003636658</c:v>
                </c:pt>
                <c:pt idx="3">
                  <c:v>8.6626509524505799</c:v>
                </c:pt>
                <c:pt idx="4">
                  <c:v>3.636267686195005</c:v>
                </c:pt>
                <c:pt idx="5">
                  <c:v>0.78963288190432301</c:v>
                </c:pt>
                <c:pt idx="6">
                  <c:v>3.4468210705385305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2-9E28-4375-9957-B4AE7DE0A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4964752"/>
        <c:axId val="1424977232"/>
      </c:lineChart>
      <c:catAx>
        <c:axId val="152725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527256608"/>
        <c:crosses val="autoZero"/>
        <c:auto val="1"/>
        <c:lblAlgn val="ctr"/>
        <c:lblOffset val="100"/>
        <c:noMultiLvlLbl val="0"/>
      </c:catAx>
      <c:valAx>
        <c:axId val="152725660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527255648"/>
        <c:crosses val="autoZero"/>
        <c:crossBetween val="between"/>
      </c:valAx>
      <c:valAx>
        <c:axId val="1424977232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24964752"/>
        <c:crosses val="max"/>
        <c:crossBetween val="between"/>
      </c:valAx>
      <c:catAx>
        <c:axId val="1424964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249772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414482632775685E-2"/>
          <c:y val="4.3257523774607558E-2"/>
          <c:w val="0.95692255454627406"/>
          <c:h val="0.76250907262309664"/>
        </c:manualLayout>
      </c:layout>
      <c:lineChart>
        <c:grouping val="standard"/>
        <c:varyColors val="0"/>
        <c:ser>
          <c:idx val="0"/>
          <c:order val="0"/>
          <c:tx>
            <c:strRef>
              <c:f>Hoja1!$R$1</c:f>
              <c:strCache>
                <c:ptCount val="1"/>
                <c:pt idx="0">
                  <c:v>Ocupados formales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6453006687554425E-2"/>
                  <c:y val="4.46677588396442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F5-496D-B027-4786FDAEAE5B}"/>
                </c:ext>
              </c:extLst>
            </c:dLbl>
            <c:dLbl>
              <c:idx val="1"/>
              <c:layout>
                <c:manualLayout>
                  <c:x val="-5.170819993133717E-2"/>
                  <c:y val="7.20356984495413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F5-496D-B027-4786FDAEAE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Hoja1!$P$2:$P$6</c:f>
              <c:strCache>
                <c:ptCount val="5"/>
                <c:pt idx="0">
                  <c:v>ene-oct 21</c:v>
                </c:pt>
                <c:pt idx="1">
                  <c:v>ene-oct 22</c:v>
                </c:pt>
                <c:pt idx="2">
                  <c:v>ene-oct 23</c:v>
                </c:pt>
                <c:pt idx="3">
                  <c:v>ene-oct 24</c:v>
                </c:pt>
                <c:pt idx="4">
                  <c:v>ene-oct 25</c:v>
                </c:pt>
              </c:strCache>
            </c:strRef>
          </c:cat>
          <c:val>
            <c:numRef>
              <c:f>Hoja1!$R$2:$R$6</c:f>
              <c:numCache>
                <c:formatCode>#,##0</c:formatCode>
                <c:ptCount val="5"/>
                <c:pt idx="0">
                  <c:v>8154.1269172000011</c:v>
                </c:pt>
                <c:pt idx="1">
                  <c:v>9211.5895992999995</c:v>
                </c:pt>
                <c:pt idx="2">
                  <c:v>9892.9526124000004</c:v>
                </c:pt>
                <c:pt idx="3">
                  <c:v>10111.1401374</c:v>
                </c:pt>
                <c:pt idx="4">
                  <c:v>10487.503923802256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3DF5-496D-B027-4786FDAEA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9739199"/>
        <c:axId val="1459731519"/>
      </c:lineChart>
      <c:lineChart>
        <c:grouping val="standard"/>
        <c:varyColors val="0"/>
        <c:ser>
          <c:idx val="1"/>
          <c:order val="1"/>
          <c:tx>
            <c:strRef>
              <c:f>Hoja1!$T$1</c:f>
              <c:strCache>
                <c:ptCount val="1"/>
                <c:pt idx="0">
                  <c:v>Tasa de informalidad (eje derecho)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4.1077868235839546E-2"/>
                  <c:y val="-6.44143854025519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1B-4995-B8A6-A822FE027F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B0F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Hoja1!$P$2:$P$6</c:f>
              <c:strCache>
                <c:ptCount val="5"/>
                <c:pt idx="0">
                  <c:v>ene-oct 21</c:v>
                </c:pt>
                <c:pt idx="1">
                  <c:v>ene-oct 22</c:v>
                </c:pt>
                <c:pt idx="2">
                  <c:v>ene-oct 23</c:v>
                </c:pt>
                <c:pt idx="3">
                  <c:v>ene-oct 24</c:v>
                </c:pt>
                <c:pt idx="4">
                  <c:v>ene-oct 25</c:v>
                </c:pt>
              </c:strCache>
            </c:strRef>
          </c:cat>
          <c:val>
            <c:numRef>
              <c:f>Hoja1!$T$2:$T$6</c:f>
              <c:numCache>
                <c:formatCode>0.0</c:formatCode>
                <c:ptCount val="5"/>
                <c:pt idx="0">
                  <c:v>59.620743099431962</c:v>
                </c:pt>
                <c:pt idx="1">
                  <c:v>58.020704525506048</c:v>
                </c:pt>
                <c:pt idx="2">
                  <c:v>56.497448922560245</c:v>
                </c:pt>
                <c:pt idx="3">
                  <c:v>55.886342680616586</c:v>
                </c:pt>
                <c:pt idx="4">
                  <c:v>55.768881416745899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3DF5-496D-B027-4786FDAEA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9776639"/>
        <c:axId val="1459771359"/>
      </c:lineChart>
      <c:catAx>
        <c:axId val="14597391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59731519"/>
        <c:crosses val="autoZero"/>
        <c:auto val="0"/>
        <c:lblAlgn val="ctr"/>
        <c:lblOffset val="100"/>
        <c:noMultiLvlLbl val="0"/>
      </c:catAx>
      <c:valAx>
        <c:axId val="1459731519"/>
        <c:scaling>
          <c:orientation val="minMax"/>
          <c:min val="7500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59739199"/>
        <c:crosses val="autoZero"/>
        <c:crossBetween val="between"/>
      </c:valAx>
      <c:valAx>
        <c:axId val="1459771359"/>
        <c:scaling>
          <c:orientation val="minMax"/>
          <c:min val="55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59776639"/>
        <c:crosses val="max"/>
        <c:crossBetween val="between"/>
      </c:valAx>
      <c:catAx>
        <c:axId val="1459776639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459771359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02165172114094"/>
          <c:y val="0.92908336161432004"/>
          <c:w val="0.76795653950641285"/>
          <c:h val="7.09166383856799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457949238950088E-2"/>
          <c:y val="6.0634681197236452E-2"/>
          <c:w val="0.9467634705186998"/>
          <c:h val="0.47211464213430776"/>
        </c:manualLayout>
      </c:layout>
      <c:barChart>
        <c:barDir val="col"/>
        <c:grouping val="clustered"/>
        <c:varyColors val="0"/>
        <c:ser>
          <c:idx val="0"/>
          <c:order val="0"/>
          <c:tx>
            <c:v>Ocupados</c:v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BE0-42DE-B5FA-CE39B6E229C9}"/>
                </c:ext>
              </c:extLst>
            </c:dLbl>
            <c:dLbl>
              <c:idx val="1"/>
              <c:layout>
                <c:manualLayout>
                  <c:x val="-1.5155565178310242E-17"/>
                  <c:y val="1.39327113372914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00206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E0-42DE-B5FA-CE39B6E229C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BE0-42DE-B5FA-CE39B6E229C9}"/>
                </c:ext>
              </c:extLst>
            </c:dLbl>
            <c:dLbl>
              <c:idx val="3"/>
              <c:layout>
                <c:manualLayout>
                  <c:x val="3.3067069650965365E-3"/>
                  <c:y val="1.47639242295730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00206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E0-42DE-B5FA-CE39B6E229C9}"/>
                </c:ext>
              </c:extLst>
            </c:dLbl>
            <c:dLbl>
              <c:idx val="4"/>
              <c:layout>
                <c:manualLayout>
                  <c:x val="0"/>
                  <c:y val="9.134388841767921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00206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E0-42DE-B5FA-CE39B6E229C9}"/>
                </c:ext>
              </c:extLst>
            </c:dLbl>
            <c:dLbl>
              <c:idx val="5"/>
              <c:layout>
                <c:manualLayout>
                  <c:x val="-3.3067069650965365E-3"/>
                  <c:y val="1.22874846857035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00206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E0-42DE-B5FA-CE39B6E229C9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00206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BE0-42DE-B5FA-CE39B6E229C9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00206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BE0-42DE-B5FA-CE39B6E229C9}"/>
                </c:ext>
              </c:extLst>
            </c:dLbl>
            <c:dLbl>
              <c:idx val="8"/>
              <c:layout>
                <c:manualLayout>
                  <c:x val="0"/>
                  <c:y val="7.17627933276788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00206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BE0-42DE-B5FA-CE39B6E229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Hoja4!$A$5:$A$13</c:f>
              <c:strCache>
                <c:ptCount val="9"/>
                <c:pt idx="0">
                  <c:v>&lt;1 SM</c:v>
                </c:pt>
                <c:pt idx="1">
                  <c:v>=1 SM</c:v>
                </c:pt>
                <c:pt idx="2">
                  <c:v>&gt;1 y &lt;=1,5 SM</c:v>
                </c:pt>
                <c:pt idx="3">
                  <c:v>&gt;1,5 y &lt;=2 SM</c:v>
                </c:pt>
                <c:pt idx="4">
                  <c:v>&gt;2 y &lt;=3 SM</c:v>
                </c:pt>
                <c:pt idx="5">
                  <c:v>&gt;3 y &lt;=5 SM</c:v>
                </c:pt>
                <c:pt idx="6">
                  <c:v>&gt;5 y &lt;=8 SM</c:v>
                </c:pt>
                <c:pt idx="7">
                  <c:v>&gt;8 y &lt;=10 SM</c:v>
                </c:pt>
                <c:pt idx="8">
                  <c:v>&gt;10 SM</c:v>
                </c:pt>
              </c:strCache>
            </c:strRef>
          </c:cat>
          <c:val>
            <c:numRef>
              <c:f>Hoja4!$B$5:$B$13</c:f>
              <c:numCache>
                <c:formatCode>#,##0</c:formatCode>
                <c:ptCount val="9"/>
                <c:pt idx="0">
                  <c:v>11095.064625029325</c:v>
                </c:pt>
                <c:pt idx="1">
                  <c:v>2123.3487352857592</c:v>
                </c:pt>
                <c:pt idx="2">
                  <c:v>5061.6063553106787</c:v>
                </c:pt>
                <c:pt idx="3">
                  <c:v>1436.5044484917521</c:v>
                </c:pt>
                <c:pt idx="4">
                  <c:v>1627.500931589067</c:v>
                </c:pt>
                <c:pt idx="5">
                  <c:v>1001.2809940167069</c:v>
                </c:pt>
                <c:pt idx="6">
                  <c:v>359.35639432537556</c:v>
                </c:pt>
                <c:pt idx="7">
                  <c:v>85.534326064229006</c:v>
                </c:pt>
                <c:pt idx="8">
                  <c:v>847.28075739908218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BE0-42DE-B5FA-CE39B6E229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7"/>
        <c:axId val="1086412207"/>
        <c:axId val="1086409327"/>
      </c:barChart>
      <c:lineChart>
        <c:grouping val="standard"/>
        <c:varyColors val="0"/>
        <c:ser>
          <c:idx val="1"/>
          <c:order val="1"/>
          <c:tx>
            <c:v>% del total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Hoja4!$C$5:$C$13</c:f>
              <c:numCache>
                <c:formatCode>0.0</c:formatCode>
                <c:ptCount val="9"/>
                <c:pt idx="0">
                  <c:v>46.938445920637058</c:v>
                </c:pt>
                <c:pt idx="1">
                  <c:v>8.9829751470780881</c:v>
                </c:pt>
                <c:pt idx="2">
                  <c:v>21.413479254941713</c:v>
                </c:pt>
                <c:pt idx="3">
                  <c:v>6.0772324136062839</c:v>
                </c:pt>
                <c:pt idx="4">
                  <c:v>6.8852563770423227</c:v>
                </c:pt>
                <c:pt idx="5">
                  <c:v>4.2359891877502873</c:v>
                </c:pt>
                <c:pt idx="6">
                  <c:v>1.5202823283449043</c:v>
                </c:pt>
                <c:pt idx="7">
                  <c:v>0.36185894125094725</c:v>
                </c:pt>
                <c:pt idx="8">
                  <c:v>3.5844804293483876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BE0-42DE-B5FA-CE39B6E229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26622736"/>
        <c:axId val="1526621776"/>
      </c:lineChart>
      <c:catAx>
        <c:axId val="1086412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086409327"/>
        <c:crosses val="autoZero"/>
        <c:auto val="1"/>
        <c:lblAlgn val="ctr"/>
        <c:lblOffset val="100"/>
        <c:noMultiLvlLbl val="0"/>
      </c:catAx>
      <c:valAx>
        <c:axId val="1086409327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086412207"/>
        <c:crosses val="autoZero"/>
        <c:crossBetween val="between"/>
      </c:valAx>
      <c:valAx>
        <c:axId val="1526621776"/>
        <c:scaling>
          <c:orientation val="minMax"/>
          <c:max val="50"/>
          <c:min val="-10"/>
        </c:scaling>
        <c:delete val="0"/>
        <c:axPos val="r"/>
        <c:numFmt formatCode="0.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526622736"/>
        <c:crosses val="max"/>
        <c:crossBetween val="between"/>
      </c:valAx>
      <c:catAx>
        <c:axId val="1526622736"/>
        <c:scaling>
          <c:orientation val="minMax"/>
        </c:scaling>
        <c:delete val="1"/>
        <c:axPos val="b"/>
        <c:majorTickMark val="out"/>
        <c:minorTickMark val="none"/>
        <c:tickLblPos val="nextTo"/>
        <c:crossAx val="15266217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789736225258858"/>
          <c:y val="0.92538921955555331"/>
          <c:w val="0.3642052754948229"/>
          <c:h val="7.4610780444446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s-CO" b="1"/>
              <a:t>Inflación anual y tasa de interés de política</a:t>
            </a:r>
            <a:r>
              <a:rPr lang="es-CO"/>
              <a:t>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1613430961408297E-2"/>
          <c:y val="0.18343527990906502"/>
          <c:w val="0.86952588750266324"/>
          <c:h val="0.43757566069906223"/>
        </c:manualLayout>
      </c:layout>
      <c:lineChart>
        <c:grouping val="standard"/>
        <c:varyColors val="0"/>
        <c:ser>
          <c:idx val="0"/>
          <c:order val="0"/>
          <c:tx>
            <c:strRef>
              <c:f>'TIP e inflación'!$B$1</c:f>
              <c:strCache>
                <c:ptCount val="1"/>
                <c:pt idx="0">
                  <c:v>Inflación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Pt>
            <c:idx val="46"/>
            <c:marker>
              <c:symbol val="none"/>
            </c:marker>
            <c:bubble3D val="0"/>
            <c:spPr>
              <a:ln w="28575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EDC-F049-8F4D-26B804BCAD5F}"/>
              </c:ext>
            </c:extLst>
          </c:dPt>
          <c:dPt>
            <c:idx val="47"/>
            <c:marker>
              <c:symbol val="none"/>
            </c:marker>
            <c:bubble3D val="0"/>
            <c:spPr>
              <a:ln w="28575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EDC-F049-8F4D-26B804BCAD5F}"/>
              </c:ext>
            </c:extLst>
          </c:dPt>
          <c:dPt>
            <c:idx val="48"/>
            <c:marker>
              <c:symbol val="none"/>
            </c:marker>
            <c:bubble3D val="0"/>
            <c:spPr>
              <a:ln w="28575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9EDC-F049-8F4D-26B804BCAD5F}"/>
              </c:ext>
            </c:extLst>
          </c:dPt>
          <c:dPt>
            <c:idx val="49"/>
            <c:marker>
              <c:symbol val="none"/>
            </c:marker>
            <c:bubble3D val="0"/>
            <c:spPr>
              <a:ln w="28575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9EDC-F049-8F4D-26B804BCAD5F}"/>
              </c:ext>
            </c:extLst>
          </c:dPt>
          <c:dPt>
            <c:idx val="50"/>
            <c:marker>
              <c:symbol val="none"/>
            </c:marker>
            <c:bubble3D val="0"/>
            <c:spPr>
              <a:ln w="28575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9EDC-F049-8F4D-26B804BCAD5F}"/>
              </c:ext>
            </c:extLst>
          </c:dPt>
          <c:dPt>
            <c:idx val="51"/>
            <c:marker>
              <c:symbol val="none"/>
            </c:marker>
            <c:bubble3D val="0"/>
            <c:spPr>
              <a:ln w="28575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9EDC-F049-8F4D-26B804BCAD5F}"/>
              </c:ext>
            </c:extLst>
          </c:dPt>
          <c:dPt>
            <c:idx val="5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C-9EDC-F049-8F4D-26B804BCAD5F}"/>
              </c:ext>
            </c:extLst>
          </c:dPt>
          <c:dLbls>
            <c:dLbl>
              <c:idx val="52"/>
              <c:layout>
                <c:manualLayout>
                  <c:x val="-6.9388939039072284E-18"/>
                  <c:y val="5.41346973572037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B0F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039135194307593E-2"/>
                      <c:h val="0.115419863597612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9EDC-F049-8F4D-26B804BCAD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B0F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'TIP e inflación'!$A$20:$A$73</c:f>
              <c:numCache>
                <c:formatCode>mmm\-yy</c:formatCode>
                <c:ptCount val="5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  <c:pt idx="14">
                  <c:v>44805</c:v>
                </c:pt>
                <c:pt idx="15">
                  <c:v>44835</c:v>
                </c:pt>
                <c:pt idx="16">
                  <c:v>44866</c:v>
                </c:pt>
                <c:pt idx="17">
                  <c:v>44896</c:v>
                </c:pt>
                <c:pt idx="18">
                  <c:v>44927</c:v>
                </c:pt>
                <c:pt idx="19">
                  <c:v>44958</c:v>
                </c:pt>
                <c:pt idx="20">
                  <c:v>44986</c:v>
                </c:pt>
                <c:pt idx="21">
                  <c:v>45017</c:v>
                </c:pt>
                <c:pt idx="22">
                  <c:v>45047</c:v>
                </c:pt>
                <c:pt idx="23">
                  <c:v>45078</c:v>
                </c:pt>
                <c:pt idx="24">
                  <c:v>45108</c:v>
                </c:pt>
                <c:pt idx="25">
                  <c:v>45139</c:v>
                </c:pt>
                <c:pt idx="26">
                  <c:v>45170</c:v>
                </c:pt>
                <c:pt idx="27">
                  <c:v>45200</c:v>
                </c:pt>
                <c:pt idx="28">
                  <c:v>45231</c:v>
                </c:pt>
                <c:pt idx="29">
                  <c:v>45261</c:v>
                </c:pt>
                <c:pt idx="30">
                  <c:v>45292</c:v>
                </c:pt>
                <c:pt idx="31">
                  <c:v>45323</c:v>
                </c:pt>
                <c:pt idx="32">
                  <c:v>45352</c:v>
                </c:pt>
                <c:pt idx="33">
                  <c:v>45383</c:v>
                </c:pt>
                <c:pt idx="34">
                  <c:v>45413</c:v>
                </c:pt>
                <c:pt idx="35">
                  <c:v>45444</c:v>
                </c:pt>
                <c:pt idx="36">
                  <c:v>45474</c:v>
                </c:pt>
                <c:pt idx="37">
                  <c:v>45505</c:v>
                </c:pt>
                <c:pt idx="38">
                  <c:v>45536</c:v>
                </c:pt>
                <c:pt idx="39">
                  <c:v>45566</c:v>
                </c:pt>
                <c:pt idx="40">
                  <c:v>45597</c:v>
                </c:pt>
                <c:pt idx="41">
                  <c:v>45627</c:v>
                </c:pt>
                <c:pt idx="42">
                  <c:v>45658</c:v>
                </c:pt>
                <c:pt idx="43">
                  <c:v>45689</c:v>
                </c:pt>
                <c:pt idx="44">
                  <c:v>45717</c:v>
                </c:pt>
                <c:pt idx="45">
                  <c:v>45748</c:v>
                </c:pt>
                <c:pt idx="46">
                  <c:v>45778</c:v>
                </c:pt>
                <c:pt idx="47">
                  <c:v>45809</c:v>
                </c:pt>
                <c:pt idx="48">
                  <c:v>45839</c:v>
                </c:pt>
                <c:pt idx="49">
                  <c:v>45870</c:v>
                </c:pt>
                <c:pt idx="50">
                  <c:v>45901</c:v>
                </c:pt>
                <c:pt idx="51">
                  <c:v>45931</c:v>
                </c:pt>
                <c:pt idx="52">
                  <c:v>45962</c:v>
                </c:pt>
                <c:pt idx="53">
                  <c:v>45992</c:v>
                </c:pt>
              </c:numCache>
            </c:numRef>
          </c:cat>
          <c:val>
            <c:numRef>
              <c:f>'TIP e inflación'!$B$20:$B$73</c:f>
              <c:numCache>
                <c:formatCode>0.00</c:formatCode>
                <c:ptCount val="54"/>
                <c:pt idx="0">
                  <c:v>3.9725635895970295</c:v>
                </c:pt>
                <c:pt idx="1">
                  <c:v>4.4397865853658649</c:v>
                </c:pt>
                <c:pt idx="2">
                  <c:v>4.5113496058505076</c:v>
                </c:pt>
                <c:pt idx="3">
                  <c:v>4.5899458329373735</c:v>
                </c:pt>
                <c:pt idx="4">
                  <c:v>5.2531404644080659</c:v>
                </c:pt>
                <c:pt idx="5">
                  <c:v>5.6219188471748129</c:v>
                </c:pt>
                <c:pt idx="6">
                  <c:v>6.9398545935228109</c:v>
                </c:pt>
                <c:pt idx="7">
                  <c:v>8.0033777444173406</c:v>
                </c:pt>
                <c:pt idx="8">
                  <c:v>8.5324869305451827</c:v>
                </c:pt>
                <c:pt idx="9">
                  <c:v>9.233481811432803</c:v>
                </c:pt>
                <c:pt idx="10">
                  <c:v>9.0591694230062476</c:v>
                </c:pt>
                <c:pt idx="11">
                  <c:v>9.680088251516823</c:v>
                </c:pt>
                <c:pt idx="12">
                  <c:v>10.197910940076961</c:v>
                </c:pt>
                <c:pt idx="13">
                  <c:v>10.837438423645315</c:v>
                </c:pt>
                <c:pt idx="14">
                  <c:v>11.441294074881851</c:v>
                </c:pt>
                <c:pt idx="15">
                  <c:v>12.220606941668184</c:v>
                </c:pt>
                <c:pt idx="16">
                  <c:v>12.531645569620252</c:v>
                </c:pt>
                <c:pt idx="17">
                  <c:v>13.122699937169019</c:v>
                </c:pt>
                <c:pt idx="18">
                  <c:v>13.25269291894756</c:v>
                </c:pt>
                <c:pt idx="19">
                  <c:v>13.282946746590223</c:v>
                </c:pt>
                <c:pt idx="20">
                  <c:v>13.340787889213834</c:v>
                </c:pt>
                <c:pt idx="21">
                  <c:v>12.819641491801899</c:v>
                </c:pt>
                <c:pt idx="22">
                  <c:v>12.367312552653742</c:v>
                </c:pt>
                <c:pt idx="23" formatCode="0.0">
                  <c:v>12.128069734305589</c:v>
                </c:pt>
                <c:pt idx="24" formatCode="0.0">
                  <c:v>11.790138854244612</c:v>
                </c:pt>
                <c:pt idx="25" formatCode="0.0">
                  <c:v>11.432098765432087</c:v>
                </c:pt>
                <c:pt idx="26" formatCode="0.0">
                  <c:v>10.992416211367544</c:v>
                </c:pt>
                <c:pt idx="27" formatCode="0.0">
                  <c:v>10.476884462796521</c:v>
                </c:pt>
                <c:pt idx="28" formatCode="0.0">
                  <c:v>10.147838663024274</c:v>
                </c:pt>
                <c:pt idx="29" formatCode="0.0">
                  <c:v>9.2755693088947062</c:v>
                </c:pt>
                <c:pt idx="30" formatCode="0.0">
                  <c:v>8.35</c:v>
                </c:pt>
                <c:pt idx="31" formatCode="0.0">
                  <c:v>7.74</c:v>
                </c:pt>
                <c:pt idx="32" formatCode="0.0">
                  <c:v>7.36</c:v>
                </c:pt>
                <c:pt idx="33" formatCode="0.0">
                  <c:v>7.16</c:v>
                </c:pt>
                <c:pt idx="34" formatCode="0.0">
                  <c:v>7.16</c:v>
                </c:pt>
                <c:pt idx="35" formatCode="0.0">
                  <c:v>7.18</c:v>
                </c:pt>
                <c:pt idx="36" formatCode="0.0">
                  <c:v>6.86</c:v>
                </c:pt>
                <c:pt idx="37" formatCode="0.0">
                  <c:v>6.12</c:v>
                </c:pt>
                <c:pt idx="38">
                  <c:v>5.81</c:v>
                </c:pt>
                <c:pt idx="39">
                  <c:v>5.41</c:v>
                </c:pt>
                <c:pt idx="40">
                  <c:v>5.2</c:v>
                </c:pt>
                <c:pt idx="41">
                  <c:v>5.2</c:v>
                </c:pt>
                <c:pt idx="42">
                  <c:v>5.22</c:v>
                </c:pt>
                <c:pt idx="43">
                  <c:v>5.28</c:v>
                </c:pt>
                <c:pt idx="44">
                  <c:v>5.09</c:v>
                </c:pt>
                <c:pt idx="45">
                  <c:v>5.16</c:v>
                </c:pt>
                <c:pt idx="46">
                  <c:v>5.05</c:v>
                </c:pt>
                <c:pt idx="47">
                  <c:v>4.82</c:v>
                </c:pt>
                <c:pt idx="48">
                  <c:v>4.9000000000000004</c:v>
                </c:pt>
                <c:pt idx="49">
                  <c:v>5.0999999999999996</c:v>
                </c:pt>
                <c:pt idx="50">
                  <c:v>5.18</c:v>
                </c:pt>
                <c:pt idx="51">
                  <c:v>5.51</c:v>
                </c:pt>
                <c:pt idx="52">
                  <c:v>5.3</c:v>
                </c:pt>
                <c:pt idx="5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9EDC-F049-8F4D-26B804BCAD5F}"/>
            </c:ext>
          </c:extLst>
        </c:ser>
        <c:ser>
          <c:idx val="1"/>
          <c:order val="1"/>
          <c:tx>
            <c:strRef>
              <c:f>'TIP e inflación'!$C$1</c:f>
              <c:strCache>
                <c:ptCount val="1"/>
                <c:pt idx="0">
                  <c:v>Tasa de interés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51"/>
              <c:layout>
                <c:manualLayout>
                  <c:x val="1.5347291894481403E-2"/>
                  <c:y val="8.6338310665182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EDC-F049-8F4D-26B804BCAD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'TIP e inflación'!$A$20:$A$73</c:f>
              <c:numCache>
                <c:formatCode>mmm\-yy</c:formatCode>
                <c:ptCount val="5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  <c:pt idx="14">
                  <c:v>44805</c:v>
                </c:pt>
                <c:pt idx="15">
                  <c:v>44835</c:v>
                </c:pt>
                <c:pt idx="16">
                  <c:v>44866</c:v>
                </c:pt>
                <c:pt idx="17">
                  <c:v>44896</c:v>
                </c:pt>
                <c:pt idx="18">
                  <c:v>44927</c:v>
                </c:pt>
                <c:pt idx="19">
                  <c:v>44958</c:v>
                </c:pt>
                <c:pt idx="20">
                  <c:v>44986</c:v>
                </c:pt>
                <c:pt idx="21">
                  <c:v>45017</c:v>
                </c:pt>
                <c:pt idx="22">
                  <c:v>45047</c:v>
                </c:pt>
                <c:pt idx="23">
                  <c:v>45078</c:v>
                </c:pt>
                <c:pt idx="24">
                  <c:v>45108</c:v>
                </c:pt>
                <c:pt idx="25">
                  <c:v>45139</c:v>
                </c:pt>
                <c:pt idx="26">
                  <c:v>45170</c:v>
                </c:pt>
                <c:pt idx="27">
                  <c:v>45200</c:v>
                </c:pt>
                <c:pt idx="28">
                  <c:v>45231</c:v>
                </c:pt>
                <c:pt idx="29">
                  <c:v>45261</c:v>
                </c:pt>
                <c:pt idx="30">
                  <c:v>45292</c:v>
                </c:pt>
                <c:pt idx="31">
                  <c:v>45323</c:v>
                </c:pt>
                <c:pt idx="32">
                  <c:v>45352</c:v>
                </c:pt>
                <c:pt idx="33">
                  <c:v>45383</c:v>
                </c:pt>
                <c:pt idx="34">
                  <c:v>45413</c:v>
                </c:pt>
                <c:pt idx="35">
                  <c:v>45444</c:v>
                </c:pt>
                <c:pt idx="36">
                  <c:v>45474</c:v>
                </c:pt>
                <c:pt idx="37">
                  <c:v>45505</c:v>
                </c:pt>
                <c:pt idx="38">
                  <c:v>45536</c:v>
                </c:pt>
                <c:pt idx="39">
                  <c:v>45566</c:v>
                </c:pt>
                <c:pt idx="40">
                  <c:v>45597</c:v>
                </c:pt>
                <c:pt idx="41">
                  <c:v>45627</c:v>
                </c:pt>
                <c:pt idx="42">
                  <c:v>45658</c:v>
                </c:pt>
                <c:pt idx="43">
                  <c:v>45689</c:v>
                </c:pt>
                <c:pt idx="44">
                  <c:v>45717</c:v>
                </c:pt>
                <c:pt idx="45">
                  <c:v>45748</c:v>
                </c:pt>
                <c:pt idx="46">
                  <c:v>45778</c:v>
                </c:pt>
                <c:pt idx="47">
                  <c:v>45809</c:v>
                </c:pt>
                <c:pt idx="48">
                  <c:v>45839</c:v>
                </c:pt>
                <c:pt idx="49">
                  <c:v>45870</c:v>
                </c:pt>
                <c:pt idx="50">
                  <c:v>45901</c:v>
                </c:pt>
                <c:pt idx="51">
                  <c:v>45931</c:v>
                </c:pt>
                <c:pt idx="52">
                  <c:v>45962</c:v>
                </c:pt>
                <c:pt idx="53">
                  <c:v>45992</c:v>
                </c:pt>
              </c:numCache>
            </c:numRef>
          </c:cat>
          <c:val>
            <c:numRef>
              <c:f>'TIP e inflación'!$C$20:$C$72</c:f>
              <c:numCache>
                <c:formatCode>0.0</c:formatCode>
                <c:ptCount val="53"/>
                <c:pt idx="0">
                  <c:v>1.75</c:v>
                </c:pt>
                <c:pt idx="1">
                  <c:v>1.75</c:v>
                </c:pt>
                <c:pt idx="2">
                  <c:v>1.75</c:v>
                </c:pt>
                <c:pt idx="3">
                  <c:v>2</c:v>
                </c:pt>
                <c:pt idx="4">
                  <c:v>2.4833333333333334</c:v>
                </c:pt>
                <c:pt idx="5">
                  <c:v>2.693548387096774</c:v>
                </c:pt>
                <c:pt idx="6">
                  <c:v>3.032258064516129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5.967741935483871</c:v>
                </c:pt>
                <c:pt idx="11">
                  <c:v>6</c:v>
                </c:pt>
                <c:pt idx="12">
                  <c:v>7.5</c:v>
                </c:pt>
                <c:pt idx="13">
                  <c:v>9</c:v>
                </c:pt>
                <c:pt idx="14">
                  <c:v>9.0333333333333332</c:v>
                </c:pt>
                <c:pt idx="15">
                  <c:v>10.03225806451613</c:v>
                </c:pt>
                <c:pt idx="16">
                  <c:v>11</c:v>
                </c:pt>
                <c:pt idx="17">
                  <c:v>11.419354838709678</c:v>
                </c:pt>
                <c:pt idx="18">
                  <c:v>12.048387096774194</c:v>
                </c:pt>
                <c:pt idx="19">
                  <c:v>12.75</c:v>
                </c:pt>
                <c:pt idx="20">
                  <c:v>12.758064516129032</c:v>
                </c:pt>
                <c:pt idx="21">
                  <c:v>13</c:v>
                </c:pt>
                <c:pt idx="22">
                  <c:v>13.241935483870968</c:v>
                </c:pt>
                <c:pt idx="23">
                  <c:v>13.25</c:v>
                </c:pt>
                <c:pt idx="24">
                  <c:v>13.25</c:v>
                </c:pt>
                <c:pt idx="25">
                  <c:v>13.25</c:v>
                </c:pt>
                <c:pt idx="26">
                  <c:v>13.25</c:v>
                </c:pt>
                <c:pt idx="27">
                  <c:v>13.25</c:v>
                </c:pt>
                <c:pt idx="28">
                  <c:v>13.25</c:v>
                </c:pt>
                <c:pt idx="29">
                  <c:v>13</c:v>
                </c:pt>
                <c:pt idx="30">
                  <c:v>13</c:v>
                </c:pt>
                <c:pt idx="31">
                  <c:v>12.75</c:v>
                </c:pt>
                <c:pt idx="32" formatCode="0.00">
                  <c:v>12.25</c:v>
                </c:pt>
                <c:pt idx="33">
                  <c:v>11.75</c:v>
                </c:pt>
                <c:pt idx="34">
                  <c:v>11.75</c:v>
                </c:pt>
                <c:pt idx="35">
                  <c:v>11.25</c:v>
                </c:pt>
                <c:pt idx="36">
                  <c:v>10.75</c:v>
                </c:pt>
                <c:pt idx="37">
                  <c:v>10.75</c:v>
                </c:pt>
                <c:pt idx="38" formatCode="0.00">
                  <c:v>10.25</c:v>
                </c:pt>
                <c:pt idx="39" formatCode="0.00">
                  <c:v>9.75</c:v>
                </c:pt>
                <c:pt idx="40" formatCode="0.00">
                  <c:v>9.75</c:v>
                </c:pt>
                <c:pt idx="41" formatCode="0.00">
                  <c:v>9.5</c:v>
                </c:pt>
                <c:pt idx="42" formatCode="0.00">
                  <c:v>9.5</c:v>
                </c:pt>
                <c:pt idx="43" formatCode="0.00">
                  <c:v>9.5</c:v>
                </c:pt>
                <c:pt idx="44" formatCode="0.00">
                  <c:v>9.5</c:v>
                </c:pt>
                <c:pt idx="45" formatCode="0.00">
                  <c:v>9.25</c:v>
                </c:pt>
                <c:pt idx="46" formatCode="0.00">
                  <c:v>9.25</c:v>
                </c:pt>
                <c:pt idx="47" formatCode="0.00">
                  <c:v>9.25</c:v>
                </c:pt>
                <c:pt idx="48" formatCode="0.00">
                  <c:v>9.25</c:v>
                </c:pt>
                <c:pt idx="49" formatCode="0.00">
                  <c:v>9.25</c:v>
                </c:pt>
                <c:pt idx="50" formatCode="0.00">
                  <c:v>9.25</c:v>
                </c:pt>
                <c:pt idx="51" formatCode="0.00">
                  <c:v>9.25</c:v>
                </c:pt>
                <c:pt idx="52" formatCode="0.00">
                  <c:v>9.25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9EDC-F049-8F4D-26B804BCA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54045663"/>
        <c:axId val="881847375"/>
      </c:lineChart>
      <c:dateAx>
        <c:axId val="854045663"/>
        <c:scaling>
          <c:orientation val="minMax"/>
          <c:max val="45962"/>
          <c:min val="44621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881847375"/>
        <c:crosses val="autoZero"/>
        <c:auto val="1"/>
        <c:lblOffset val="100"/>
        <c:baseTimeUnit val="months"/>
        <c:majorUnit val="2"/>
        <c:majorTimeUnit val="months"/>
      </c:dateAx>
      <c:valAx>
        <c:axId val="881847375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854045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49233716475092"/>
          <c:y val="0.90783922989485655"/>
          <c:w val="0.5010151546250684"/>
          <c:h val="9.21607701051435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s-CO" b="1"/>
              <a:t>Inflación anual</a:t>
            </a:r>
            <a:r>
              <a:rPr lang="es-CO" b="1" baseline="30000"/>
              <a:t>1</a:t>
            </a:r>
            <a:r>
              <a:rPr lang="es-CO"/>
              <a:t> (%)</a:t>
            </a:r>
          </a:p>
        </c:rich>
      </c:tx>
      <c:layout>
        <c:manualLayout>
          <c:xMode val="edge"/>
          <c:yMode val="edge"/>
          <c:x val="0.37291779968945321"/>
          <c:y val="1.60400977182960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22-4E06-B6EF-B832665B5A4D}"/>
              </c:ext>
            </c:extLst>
          </c:dPt>
          <c:dPt>
            <c:idx val="1"/>
            <c:invertIfNegative val="0"/>
            <c:bubble3D val="0"/>
            <c:spPr>
              <a:solidFill>
                <a:srgbClr val="4BAC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B22-4E06-B6EF-B832665B5A4D}"/>
              </c:ext>
            </c:extLst>
          </c:dPt>
          <c:dPt>
            <c:idx val="2"/>
            <c:invertIfNegative val="0"/>
            <c:bubble3D val="0"/>
            <c:spPr>
              <a:solidFill>
                <a:srgbClr val="4BAC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22-4E06-B6EF-B832665B5A4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206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B22-4E06-B6EF-B832665B5A4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4BACC6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B22-4E06-B6EF-B832665B5A4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4BACC6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B22-4E06-B6EF-B832665B5A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Hoja1!$H$14:$H$16</c:f>
              <c:strCache>
                <c:ptCount val="3"/>
                <c:pt idx="0">
                  <c:v>Observada (nov-25)</c:v>
                </c:pt>
                <c:pt idx="1">
                  <c:v>Expectativas a 12 meses</c:v>
                </c:pt>
                <c:pt idx="2">
                  <c:v>Expectativas a 24 meses</c:v>
                </c:pt>
              </c:strCache>
            </c:strRef>
          </c:cat>
          <c:val>
            <c:numRef>
              <c:f>Hoja1!$I$14:$I$16</c:f>
              <c:numCache>
                <c:formatCode>0.00</c:formatCode>
                <c:ptCount val="3"/>
                <c:pt idx="0">
                  <c:v>5.3</c:v>
                </c:pt>
                <c:pt idx="1">
                  <c:v>4.45</c:v>
                </c:pt>
                <c:pt idx="2">
                  <c:v>3.8133333333333299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22-4E06-B6EF-B832665B5A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76636991"/>
        <c:axId val="1410812911"/>
      </c:barChart>
      <c:catAx>
        <c:axId val="1476636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10812911"/>
        <c:crosses val="autoZero"/>
        <c:auto val="1"/>
        <c:lblAlgn val="ctr"/>
        <c:lblOffset val="100"/>
        <c:noMultiLvlLbl val="0"/>
      </c:catAx>
      <c:valAx>
        <c:axId val="1410812911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476636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7739843387937E-4"/>
          <c:y val="0"/>
          <c:w val="0.99941322601566118"/>
          <c:h val="0.80293234250408863"/>
        </c:manualLayout>
      </c:layout>
      <c:lineChart>
        <c:grouping val="standard"/>
        <c:varyColors val="0"/>
        <c:ser>
          <c:idx val="0"/>
          <c:order val="0"/>
          <c:tx>
            <c:strRef>
              <c:f>'Graficas mediano plazo'!$B$90</c:f>
              <c:strCache>
                <c:ptCount val="1"/>
                <c:pt idx="0">
                  <c:v>Ancla 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'Graficas mediano plazo'!$C$89:$T$89</c:f>
              <c:numCache>
                <c:formatCode>General</c:formatCod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  <c:extLst/>
            </c:numRef>
          </c:cat>
          <c:val>
            <c:numRef>
              <c:f>'Graficas mediano plazo'!$C$90:$T$90</c:f>
              <c:numCache>
                <c:formatCode>General</c:formatCode>
                <c:ptCount val="8"/>
                <c:pt idx="0">
                  <c:v>55</c:v>
                </c:pt>
                <c:pt idx="1">
                  <c:v>55</c:v>
                </c:pt>
                <c:pt idx="2">
                  <c:v>55</c:v>
                </c:pt>
                <c:pt idx="3">
                  <c:v>55</c:v>
                </c:pt>
                <c:pt idx="4">
                  <c:v>55</c:v>
                </c:pt>
                <c:pt idx="5">
                  <c:v>55</c:v>
                </c:pt>
                <c:pt idx="6">
                  <c:v>55</c:v>
                </c:pt>
                <c:pt idx="7">
                  <c:v>55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0AAF-46C1-890E-6C63CC629AB7}"/>
            </c:ext>
          </c:extLst>
        </c:ser>
        <c:ser>
          <c:idx val="1"/>
          <c:order val="1"/>
          <c:tx>
            <c:strRef>
              <c:f>'Graficas mediano plazo'!$B$91</c:f>
              <c:strCache>
                <c:ptCount val="1"/>
                <c:pt idx="0">
                  <c:v>Deuda Neta 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5770925925925922E-2"/>
                  <c:y val="-5.72615887843077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21-47BE-8832-7CD9AAEF3CEC}"/>
                </c:ext>
              </c:extLst>
            </c:dLbl>
            <c:dLbl>
              <c:idx val="4"/>
              <c:layout>
                <c:manualLayout>
                  <c:x val="-2.3955602553576118E-2"/>
                  <c:y val="3.281751626898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AF-46C1-890E-6C63CC629AB7}"/>
                </c:ext>
              </c:extLst>
            </c:dLbl>
            <c:dLbl>
              <c:idx val="6"/>
              <c:layout>
                <c:manualLayout>
                  <c:x val="-4.1676666666666841E-2"/>
                  <c:y val="-4.79472480677731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61,3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AAF-46C1-890E-6C63CC629AB7}"/>
                </c:ext>
              </c:extLst>
            </c:dLbl>
            <c:dLbl>
              <c:idx val="7"/>
              <c:layout>
                <c:manualLayout>
                  <c:x val="-2.5213769288378318E-2"/>
                  <c:y val="3.38684957312839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AF-46C1-890E-6C63CC629AB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'Graficas mediano plazo'!$C$89:$T$89</c:f>
              <c:numCache>
                <c:formatCode>General</c:formatCod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  <c:extLst/>
            </c:numRef>
          </c:cat>
          <c:val>
            <c:numRef>
              <c:f>'Graficas mediano plazo'!$C$91:$T$91</c:f>
              <c:numCache>
                <c:formatCode>_-* #,##0.0_-;\-* #,##0.0_-;_-* "-"??_-;_-@_-</c:formatCode>
                <c:ptCount val="8"/>
                <c:pt idx="0">
                  <c:v>48.389276423088276</c:v>
                </c:pt>
                <c:pt idx="1">
                  <c:v>60.657103435081162</c:v>
                </c:pt>
                <c:pt idx="2">
                  <c:v>60.048736650199061</c:v>
                </c:pt>
                <c:pt idx="3">
                  <c:v>57.603233123297429</c:v>
                </c:pt>
                <c:pt idx="4">
                  <c:v>53.43060577598181</c:v>
                </c:pt>
                <c:pt idx="5">
                  <c:v>59.265984687243012</c:v>
                </c:pt>
                <c:pt idx="6">
                  <c:v>61.531650138542595</c:v>
                </c:pt>
                <c:pt idx="7">
                  <c:v>62.953365424665044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4-0AAF-46C1-890E-6C63CC629AB7}"/>
            </c:ext>
          </c:extLst>
        </c:ser>
        <c:ser>
          <c:idx val="2"/>
          <c:order val="2"/>
          <c:tx>
            <c:strRef>
              <c:f>'Graficas mediano plazo'!$B$92</c:f>
              <c:strCache>
                <c:ptCount val="1"/>
                <c:pt idx="0">
                  <c:v>Límite 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'Graficas mediano plazo'!$C$89:$T$89</c:f>
              <c:numCache>
                <c:formatCode>General</c:formatCod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  <c:extLst/>
            </c:numRef>
          </c:cat>
          <c:val>
            <c:numRef>
              <c:f>'Graficas mediano plazo'!$C$92:$T$92</c:f>
              <c:numCache>
                <c:formatCode>General</c:formatCode>
                <c:ptCount val="8"/>
                <c:pt idx="0">
                  <c:v>71</c:v>
                </c:pt>
                <c:pt idx="1">
                  <c:v>71</c:v>
                </c:pt>
                <c:pt idx="2">
                  <c:v>71</c:v>
                </c:pt>
                <c:pt idx="3">
                  <c:v>71</c:v>
                </c:pt>
                <c:pt idx="4">
                  <c:v>71</c:v>
                </c:pt>
                <c:pt idx="5">
                  <c:v>71</c:v>
                </c:pt>
                <c:pt idx="6">
                  <c:v>71</c:v>
                </c:pt>
                <c:pt idx="7">
                  <c:v>71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0AAF-46C1-890E-6C63CC629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48514432"/>
        <c:axId val="1748532192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'Graficas mediano plazo'!$B$93</c15:sqref>
                        </c15:formulaRef>
                      </c:ext>
                    </c:extLst>
                    <c:strCache>
                      <c:ptCount val="1"/>
                      <c:pt idx="0">
                        <c:v>MFMP 2021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50000"/>
                      </a:schemeClr>
                    </a:solidFill>
                    <a:ln w="9525">
                      <a:noFill/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'Graficas mediano plazo'!$C$89:$T$89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  <c:pt idx="7">
                        <c:v>2026</c:v>
                      </c:pt>
                      <c:pt idx="8">
                        <c:v>2033</c:v>
                      </c:pt>
                      <c:pt idx="9">
                        <c:v>2034</c:v>
                      </c:pt>
                      <c:pt idx="10">
                        <c:v>2035</c:v>
                      </c:pt>
                      <c:pt idx="11">
                        <c:v>2036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'Graficas mediano plazo'!$C$93:$P$93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48.8</c:v>
                      </c:pt>
                      <c:pt idx="1">
                        <c:v>60.6</c:v>
                      </c:pt>
                      <c:pt idx="2">
                        <c:v>65.099999999999994</c:v>
                      </c:pt>
                      <c:pt idx="3">
                        <c:v>67</c:v>
                      </c:pt>
                      <c:pt idx="4">
                        <c:v>67.5</c:v>
                      </c:pt>
                      <c:pt idx="5">
                        <c:v>67.3</c:v>
                      </c:pt>
                      <c:pt idx="6">
                        <c:v>66.599999999999994</c:v>
                      </c:pt>
                      <c:pt idx="7">
                        <c:v>65.599999999999994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6-0AAF-46C1-890E-6C63CC629AB7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'Graficas mediano plazo'!$B$94</c15:sqref>
                        </c15:formulaRef>
                      </c:ext>
                    </c:extLst>
                    <c:strCache>
                      <c:ptCount val="1"/>
                      <c:pt idx="0">
                        <c:v>Exposición motivos RF 2021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3389"/>
                    </a:solidFill>
                    <a:ln w="9525">
                      <a:noFill/>
                    </a:ln>
                    <a:effectLst/>
                  </c:spPr>
                </c:marker>
                <c:dLbls>
                  <c:dLbl>
                    <c:idx val="7"/>
                    <c:layout>
                      <c:manualLayout>
                        <c:x val="-1.8127114534663952E-2"/>
                        <c:y val="-3.742237775975031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7-0AAF-46C1-890E-6C63CC629AB7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900" b="1" i="0" u="none" strike="noStrike" kern="1200" baseline="0">
                          <a:solidFill>
                            <a:srgbClr val="003389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es-CO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'Graficas mediano plazo'!$C$89:$T$89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  <c:pt idx="7">
                        <c:v>2026</c:v>
                      </c:pt>
                      <c:pt idx="8">
                        <c:v>2033</c:v>
                      </c:pt>
                      <c:pt idx="9">
                        <c:v>2034</c:v>
                      </c:pt>
                      <c:pt idx="10">
                        <c:v>2035</c:v>
                      </c:pt>
                      <c:pt idx="11">
                        <c:v>2036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'Graficas mediano plazo'!$C$94:$P$94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48.3</c:v>
                      </c:pt>
                      <c:pt idx="1">
                        <c:v>60.4</c:v>
                      </c:pt>
                      <c:pt idx="2">
                        <c:v>65.099999999999994</c:v>
                      </c:pt>
                      <c:pt idx="3">
                        <c:v>67</c:v>
                      </c:pt>
                      <c:pt idx="4">
                        <c:v>67.7</c:v>
                      </c:pt>
                      <c:pt idx="5">
                        <c:v>67.599999999999994</c:v>
                      </c:pt>
                      <c:pt idx="6">
                        <c:v>66.900000000000006</c:v>
                      </c:pt>
                      <c:pt idx="7">
                        <c:v>66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AAF-46C1-890E-6C63CC629AB7}"/>
                  </c:ext>
                </c:extLst>
              </c15:ser>
            </c15:filteredLineSeries>
          </c:ext>
        </c:extLst>
      </c:lineChart>
      <c:catAx>
        <c:axId val="174851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748532192"/>
        <c:crosses val="autoZero"/>
        <c:auto val="1"/>
        <c:lblAlgn val="ctr"/>
        <c:lblOffset val="100"/>
        <c:noMultiLvlLbl val="0"/>
      </c:catAx>
      <c:valAx>
        <c:axId val="1748532192"/>
        <c:scaling>
          <c:orientation val="minMax"/>
          <c:max val="72"/>
          <c:min val="47"/>
        </c:scaling>
        <c:delete val="1"/>
        <c:axPos val="l"/>
        <c:numFmt formatCode="General" sourceLinked="1"/>
        <c:majorTickMark val="out"/>
        <c:minorTickMark val="none"/>
        <c:tickLblPos val="nextTo"/>
        <c:crossAx val="174851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87037037037037E-2"/>
          <c:y val="4.5007545287835654E-2"/>
          <c:w val="0.94825925925925925"/>
          <c:h val="0.7114075602366553"/>
        </c:manualLayout>
      </c:layout>
      <c:lineChart>
        <c:grouping val="standard"/>
        <c:varyColors val="0"/>
        <c:ser>
          <c:idx val="0"/>
          <c:order val="0"/>
          <c:tx>
            <c:strRef>
              <c:f>'Graficas mediano plazo'!$B$64</c:f>
              <c:strCache>
                <c:ptCount val="1"/>
                <c:pt idx="0">
                  <c:v>Balance Total 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6.8080370370370374E-2"/>
                  <c:y val="5.4247064478472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11-4060-914E-21AF1B5633E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'Graficas mediano plazo'!$C$63:$T$63</c:f>
              <c:numCache>
                <c:formatCode>General</c:formatCod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  <c:extLst/>
            </c:numRef>
          </c:cat>
          <c:val>
            <c:numRef>
              <c:f>'Graficas mediano plazo'!$C$64:$T$64</c:f>
              <c:numCache>
                <c:formatCode>_-* #,##0.0_-;\-* #,##0.0_-;_-* "-"??_-;_-@_-</c:formatCode>
                <c:ptCount val="8"/>
                <c:pt idx="0">
                  <c:v>-2.4572516375339517</c:v>
                </c:pt>
                <c:pt idx="1">
                  <c:v>-7.7882506350351211</c:v>
                </c:pt>
                <c:pt idx="2">
                  <c:v>-6.9718750114387742</c:v>
                </c:pt>
                <c:pt idx="3">
                  <c:v>-5.273643971007056</c:v>
                </c:pt>
                <c:pt idx="4">
                  <c:v>-4.2230612213866747</c:v>
                </c:pt>
                <c:pt idx="5">
                  <c:v>-6.7104842450221094</c:v>
                </c:pt>
                <c:pt idx="6">
                  <c:v>-7.1407461335149121</c:v>
                </c:pt>
                <c:pt idx="7">
                  <c:v>-6.2000349135159709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0-C40C-4E57-AAB4-08F105DF6B24}"/>
            </c:ext>
          </c:extLst>
        </c:ser>
        <c:ser>
          <c:idx val="1"/>
          <c:order val="1"/>
          <c:tx>
            <c:strRef>
              <c:f>'Graficas mediano plazo'!$B$65</c:f>
              <c:strCache>
                <c:ptCount val="1"/>
                <c:pt idx="0">
                  <c:v>Balance primario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-2,0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40C-4E57-AAB4-08F105DF6B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'Graficas mediano plazo'!$C$63:$T$63</c:f>
              <c:numCache>
                <c:formatCode>General</c:formatCod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  <c:extLst/>
            </c:numRef>
          </c:cat>
          <c:val>
            <c:numRef>
              <c:f>'Graficas mediano plazo'!$C$65:$T$65</c:f>
              <c:numCache>
                <c:formatCode>_-* #,##0.0_-;\-* #,##0.0_-;_-* "-"??_-;_-@_-</c:formatCode>
                <c:ptCount val="8"/>
                <c:pt idx="0">
                  <c:v>0.44825910526369567</c:v>
                </c:pt>
                <c:pt idx="1">
                  <c:v>-4.9502564629567747</c:v>
                </c:pt>
                <c:pt idx="2">
                  <c:v>-3.6449918188217265</c:v>
                </c:pt>
                <c:pt idx="3">
                  <c:v>-0.97987550413422675</c:v>
                </c:pt>
                <c:pt idx="4">
                  <c:v>-0.34387540561445751</c:v>
                </c:pt>
                <c:pt idx="5">
                  <c:v>-2.3616462729349177</c:v>
                </c:pt>
                <c:pt idx="6">
                  <c:v>-2.4154960448871119</c:v>
                </c:pt>
                <c:pt idx="7">
                  <c:v>-1.4500158980923941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1-C40C-4E57-AAB4-08F105DF6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11243344"/>
        <c:axId val="1611243824"/>
      </c:lineChart>
      <c:catAx>
        <c:axId val="161124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611243824"/>
        <c:crosses val="autoZero"/>
        <c:auto val="1"/>
        <c:lblAlgn val="ctr"/>
        <c:lblOffset val="100"/>
        <c:noMultiLvlLbl val="0"/>
      </c:catAx>
      <c:valAx>
        <c:axId val="1611243824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61124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19259259259268E-3"/>
          <c:y val="0.88400134797114882"/>
          <c:w val="0.97060203703703707"/>
          <c:h val="7.5054672730389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50768289610999E-2"/>
          <c:y val="4.3915391983381936E-2"/>
          <c:w val="0.95429846342077795"/>
          <c:h val="0.683469649808846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'[Gráficos y tablas presentación salario mínimo 2025.xlsx]Descomposición incrementos SM'!$C$2</c:f>
              <c:strCache>
                <c:ptCount val="1"/>
                <c:pt idx="0">
                  <c:v>Inflación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spc="-5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'[Gráficos y tablas presentación salario mínimo 2025.xlsx]Descomposición incrementos SM'!$B$8:$B$28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  <c:extLst/>
            </c:numRef>
          </c:cat>
          <c:val>
            <c:numRef>
              <c:f>'[Gráficos y tablas presentación salario mínimo 2025.xlsx]Descomposición incrementos SM'!$C$8:$C$28</c:f>
              <c:numCache>
                <c:formatCode>0.0</c:formatCode>
                <c:ptCount val="9"/>
                <c:pt idx="0">
                  <c:v>5.7467348097671804</c:v>
                </c:pt>
                <c:pt idx="1">
                  <c:v>4.0919342712920228</c:v>
                </c:pt>
                <c:pt idx="2">
                  <c:v>3.1778786628146904</c:v>
                </c:pt>
                <c:pt idx="3">
                  <c:v>3.7999999999999972</c:v>
                </c:pt>
                <c:pt idx="4">
                  <c:v>1.6184971098265961</c:v>
                </c:pt>
                <c:pt idx="5">
                  <c:v>5.6219188471748129</c:v>
                </c:pt>
                <c:pt idx="6">
                  <c:v>13.122699937169019</c:v>
                </c:pt>
                <c:pt idx="7">
                  <c:v>9.26</c:v>
                </c:pt>
                <c:pt idx="8">
                  <c:v>5.2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889-426D-8B0B-8017FAD5E9E3}"/>
            </c:ext>
          </c:extLst>
        </c:ser>
        <c:ser>
          <c:idx val="1"/>
          <c:order val="1"/>
          <c:tx>
            <c:strRef>
              <c:f>'[Gráficos y tablas presentación salario mínimo 2025.xlsx]Descomposición incrementos SM'!$G$2</c:f>
              <c:strCache>
                <c:ptCount val="1"/>
                <c:pt idx="0">
                  <c:v>Productividad*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89-426D-8B0B-8017FAD5E9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spc="-5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'[Gráficos y tablas presentación salario mínimo 2025.xlsx]Descomposición incrementos SM'!$B$8:$B$28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  <c:extLst/>
            </c:numRef>
          </c:cat>
          <c:val>
            <c:numRef>
              <c:f>'[Gráficos y tablas presentación salario mínimo 2025.xlsx]Descomposición incrementos SM'!$G$8:$G$28</c:f>
              <c:numCache>
                <c:formatCode>0.0</c:formatCode>
                <c:ptCount val="9"/>
                <c:pt idx="0">
                  <c:v>0.6</c:v>
                </c:pt>
                <c:pt idx="1">
                  <c:v>0.44</c:v>
                </c:pt>
                <c:pt idx="2">
                  <c:v>1.69</c:v>
                </c:pt>
                <c:pt idx="3">
                  <c:v>0.21</c:v>
                </c:pt>
                <c:pt idx="4">
                  <c:v>0</c:v>
                </c:pt>
                <c:pt idx="5">
                  <c:v>1.19</c:v>
                </c:pt>
                <c:pt idx="6">
                  <c:v>1.24</c:v>
                </c:pt>
                <c:pt idx="7">
                  <c:v>0.8</c:v>
                </c:pt>
                <c:pt idx="8">
                  <c:v>3.43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B889-426D-8B0B-8017FAD5E9E3}"/>
            </c:ext>
          </c:extLst>
        </c:ser>
        <c:ser>
          <c:idx val="3"/>
          <c:order val="3"/>
          <c:tx>
            <c:strRef>
              <c:f>'[Gráficos y tablas presentación salario mínimo 2025.xlsx]Descomposición incrementos SM'!$J$2</c:f>
              <c:strCache>
                <c:ptCount val="1"/>
                <c:pt idx="0">
                  <c:v>Otros factores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spc="-5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'[Gráficos y tablas presentación salario mínimo 2025.xlsx]Descomposición incrementos SM'!$B$8:$B$28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  <c:extLst/>
            </c:numRef>
          </c:cat>
          <c:val>
            <c:numRef>
              <c:f>'[Gráficos y tablas presentación salario mínimo 2025.xlsx]Descomposición incrementos SM'!$J$8:$J$28</c:f>
              <c:numCache>
                <c:formatCode>0.0</c:formatCode>
                <c:ptCount val="9"/>
                <c:pt idx="0">
                  <c:v>0.65328694654759989</c:v>
                </c:pt>
                <c:pt idx="1">
                  <c:v>1.3680657287079683</c:v>
                </c:pt>
                <c:pt idx="2">
                  <c:v>1.1320136650844992</c:v>
                </c:pt>
                <c:pt idx="3">
                  <c:v>1.9900048302411699</c:v>
                </c:pt>
                <c:pt idx="4">
                  <c:v>1.881490928491796</c:v>
                </c:pt>
                <c:pt idx="5">
                  <c:v>3.2564776544112668</c:v>
                </c:pt>
                <c:pt idx="6">
                  <c:v>1.6373000628309669</c:v>
                </c:pt>
                <c:pt idx="7">
                  <c:v>2.0089655172413661</c:v>
                </c:pt>
                <c:pt idx="8">
                  <c:v>0.86999999999999922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B889-426D-8B0B-8017FAD5E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50161759"/>
        <c:axId val="450161279"/>
      </c:barChart>
      <c:lineChart>
        <c:grouping val="standard"/>
        <c:varyColors val="0"/>
        <c:ser>
          <c:idx val="2"/>
          <c:order val="2"/>
          <c:tx>
            <c:strRef>
              <c:f>'[Gráficos y tablas presentación salario mínimo 2025.xlsx]Descomposición incrementos SM'!$I$2</c:f>
              <c:strCache>
                <c:ptCount val="1"/>
                <c:pt idx="0">
                  <c:v>Incremento nominal salario mínimo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spc="-50" baseline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9"/>
              <c:pt idx="0">
                <c:v>2017</c:v>
              </c:pt>
              <c:pt idx="1">
                <c:v>2018</c:v>
              </c:pt>
              <c:pt idx="2">
                <c:v>2019</c:v>
              </c:pt>
              <c:pt idx="3">
                <c:v>2020</c:v>
              </c:pt>
              <c:pt idx="4">
                <c:v>2021</c:v>
              </c:pt>
              <c:pt idx="5">
                <c:v>2022</c:v>
              </c:pt>
              <c:pt idx="6">
                <c:v>2023</c:v>
              </c:pt>
              <c:pt idx="7">
                <c:v>2024</c:v>
              </c:pt>
              <c:pt idx="8">
                <c:v>2025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'[Gráficos y tablas presentación salario mínimo 2025.xlsx]Descomposición incrementos SM'!$I$8:$I$28</c:f>
              <c:numCache>
                <c:formatCode>0.0</c:formatCode>
                <c:ptCount val="9"/>
                <c:pt idx="0">
                  <c:v>7.00002175631478</c:v>
                </c:pt>
                <c:pt idx="1">
                  <c:v>5.8999999999999915</c:v>
                </c:pt>
                <c:pt idx="2">
                  <c:v>5.9998923278991896</c:v>
                </c:pt>
                <c:pt idx="3">
                  <c:v>6.000004830241167</c:v>
                </c:pt>
                <c:pt idx="4">
                  <c:v>3.4999880383183921</c:v>
                </c:pt>
                <c:pt idx="5">
                  <c:v>10.068396501586079</c:v>
                </c:pt>
                <c:pt idx="6">
                  <c:v>15.999999999999986</c:v>
                </c:pt>
                <c:pt idx="7">
                  <c:v>12.068965517241367</c:v>
                </c:pt>
                <c:pt idx="8">
                  <c:v>9.5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B889-426D-8B0B-8017FAD5E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161759"/>
        <c:axId val="450161279"/>
      </c:lineChart>
      <c:catAx>
        <c:axId val="4501617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spc="-5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es-CO"/>
                  <a:t>Vigencia para la cual aplica el incremento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spc="-50" baseline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450161279"/>
        <c:crosses val="autoZero"/>
        <c:auto val="1"/>
        <c:lblAlgn val="ctr"/>
        <c:lblOffset val="100"/>
        <c:noMultiLvlLbl val="0"/>
      </c:catAx>
      <c:valAx>
        <c:axId val="450161279"/>
        <c:scaling>
          <c:orientation val="minMax"/>
          <c:max val="16.5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4501617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637439909620574"/>
          <c:w val="1"/>
          <c:h val="0.11560093291132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-5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spc="-5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205827799886474"/>
          <c:w val="0.95923175942243921"/>
          <c:h val="0.59202706350778622"/>
        </c:manualLayout>
      </c:layout>
      <c:lineChart>
        <c:grouping val="standard"/>
        <c:varyColors val="0"/>
        <c:ser>
          <c:idx val="0"/>
          <c:order val="0"/>
          <c:tx>
            <c:strRef>
              <c:f>Original!$F$1</c:f>
              <c:strCache>
                <c:ptCount val="1"/>
                <c:pt idx="0">
                  <c:v>Aumento real con inflación FP un año atrás (%)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Original!$B$4:$B$28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Original!$F$4:$F$28</c:f>
              <c:numCache>
                <c:formatCode>#,##0.0</c:formatCode>
                <c:ptCount val="25"/>
                <c:pt idx="0">
                  <c:v>1.1143338142953354</c:v>
                </c:pt>
                <c:pt idx="1">
                  <c:v>0.36443805228694259</c:v>
                </c:pt>
                <c:pt idx="2">
                  <c:v>0.43572093337411388</c:v>
                </c:pt>
                <c:pt idx="3">
                  <c:v>1.2480674535337215</c:v>
                </c:pt>
                <c:pt idx="4">
                  <c:v>1.0066891434124869</c:v>
                </c:pt>
                <c:pt idx="5">
                  <c:v>2.0088818235200812</c:v>
                </c:pt>
                <c:pt idx="6">
                  <c:v>1.7406236911852613</c:v>
                </c:pt>
                <c:pt idx="7">
                  <c:v>0.68069879683843038</c:v>
                </c:pt>
                <c:pt idx="8">
                  <c:v>-1.1306099768104705E-2</c:v>
                </c:pt>
                <c:pt idx="9">
                  <c:v>1.6046680429901095</c:v>
                </c:pt>
                <c:pt idx="10">
                  <c:v>0.81415929203541015</c:v>
                </c:pt>
                <c:pt idx="11">
                  <c:v>2.0014794388581558</c:v>
                </c:pt>
                <c:pt idx="12">
                  <c:v>1.5443263860463352</c:v>
                </c:pt>
                <c:pt idx="13">
                  <c:v>2.5120776654978139</c:v>
                </c:pt>
                <c:pt idx="14">
                  <c:v>0.91132312576476249</c:v>
                </c:pt>
                <c:pt idx="15">
                  <c:v>0.21915274812420726</c:v>
                </c:pt>
                <c:pt idx="16">
                  <c:v>1.1851779147622921</c:v>
                </c:pt>
                <c:pt idx="17">
                  <c:v>1.7369892695006106</c:v>
                </c:pt>
                <c:pt idx="18">
                  <c:v>2.7350956441998919</c:v>
                </c:pt>
                <c:pt idx="19">
                  <c:v>2.119465154374911</c:v>
                </c:pt>
                <c:pt idx="20">
                  <c:v>1.8515240650118336</c:v>
                </c:pt>
                <c:pt idx="21">
                  <c:v>4.2098057893124485</c:v>
                </c:pt>
                <c:pt idx="22">
                  <c:v>2.5435213837974979</c:v>
                </c:pt>
                <c:pt idx="23">
                  <c:v>2.5562861177601759</c:v>
                </c:pt>
                <c:pt idx="24">
                  <c:v>4.1265102153506428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0D1-4C5C-8B8A-D0BA77132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557855"/>
        <c:axId val="503573919"/>
      </c:lineChart>
      <c:catAx>
        <c:axId val="9455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spc="-5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503573919"/>
        <c:crosses val="autoZero"/>
        <c:auto val="1"/>
        <c:lblAlgn val="ctr"/>
        <c:lblOffset val="100"/>
        <c:noMultiLvlLbl val="0"/>
      </c:catAx>
      <c:valAx>
        <c:axId val="503573919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94557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615123605516695E-2"/>
          <c:y val="0.83117412120789014"/>
          <c:w val="0.91170026232939994"/>
          <c:h val="0.149291629039268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-50" baseline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100" spc="-50" baseline="0">
          <a:solidFill>
            <a:sysClr val="windowText" lastClr="000000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'[2025-11-21 Gráficas coyuntura macro.xlsx]Hoja1'!$N$1</c:f>
              <c:strCache>
                <c:ptCount val="1"/>
                <c:pt idx="0">
                  <c:v>Sueldos y salarios (FDP)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'[2025-11-21 Gráficas coyuntura macro.xlsx]CNTSI'!$P$5:$P$10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'[2025-11-21 Gráficas coyuntura macro.xlsx]Hoja1'!$N$16:$N$21</c:f>
              <c:numCache>
                <c:formatCode>#,##0</c:formatCode>
                <c:ptCount val="6"/>
                <c:pt idx="0">
                  <c:v>297718.68978805398</c:v>
                </c:pt>
                <c:pt idx="1">
                  <c:v>298019.5297686765</c:v>
                </c:pt>
                <c:pt idx="2">
                  <c:v>306088.32241270982</c:v>
                </c:pt>
                <c:pt idx="3">
                  <c:v>306032.69062921527</c:v>
                </c:pt>
                <c:pt idx="4">
                  <c:v>318935.52134766191</c:v>
                </c:pt>
                <c:pt idx="5">
                  <c:v>332396.46604086144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29-4788-ABCE-A7E81753F2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1329276879"/>
        <c:axId val="1329277359"/>
      </c:barChart>
      <c:catAx>
        <c:axId val="1329276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329277359"/>
        <c:crosses val="autoZero"/>
        <c:auto val="1"/>
        <c:lblAlgn val="ctr"/>
        <c:lblOffset val="100"/>
        <c:noMultiLvlLbl val="0"/>
      </c:catAx>
      <c:valAx>
        <c:axId val="1329277359"/>
        <c:scaling>
          <c:orientation val="minMax"/>
          <c:max val="340000"/>
        </c:scaling>
        <c:delete val="1"/>
        <c:axPos val="l"/>
        <c:numFmt formatCode="#,##0" sourceLinked="1"/>
        <c:majorTickMark val="out"/>
        <c:minorTickMark val="none"/>
        <c:tickLblPos val="nextTo"/>
        <c:crossAx val="1329276879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'[2025-11-21 Gráficas coyuntura macro.xlsx]Hoja1'!$R$1</c:f>
              <c:strCache>
                <c:ptCount val="1"/>
                <c:pt idx="0">
                  <c:v>Crecimientos reales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4.5124723793128457E-2"/>
                  <c:y val="-6.459160299486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6B-4B45-8641-AD74B77A3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'[2025-11-21 Gráficas coyuntura macro.xlsx]Hoja1'!$F$16:$F$22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2025*</c:v>
                </c:pt>
              </c:strCache>
            </c:strRef>
          </c:cat>
          <c:val>
            <c:numRef>
              <c:f>'[2025-11-21 Gráficas coyuntura macro.xlsx]Hoja1'!$R$16:$R$22</c:f>
              <c:numCache>
                <c:formatCode>0.0</c:formatCode>
                <c:ptCount val="7"/>
                <c:pt idx="0">
                  <c:v>3.8566853022726999</c:v>
                </c:pt>
                <c:pt idx="1">
                  <c:v>0.10104840271758508</c:v>
                </c:pt>
                <c:pt idx="2">
                  <c:v>2.7074711010705688</c:v>
                </c:pt>
                <c:pt idx="3">
                  <c:v>-1.8175075434445631E-2</c:v>
                </c:pt>
                <c:pt idx="4">
                  <c:v>4.2161609244809384</c:v>
                </c:pt>
                <c:pt idx="5">
                  <c:v>4.2205849747686708</c:v>
                </c:pt>
                <c:pt idx="6">
                  <c:v>2.7792477584861253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46B-4B45-8641-AD74B77A3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3201039"/>
        <c:axId val="833201999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'[2025-11-21 Gráficas coyuntura macro.xlsx]Hoja1'!$Q$1</c15:sqref>
                        </c15:formulaRef>
                      </c:ext>
                    </c:extLst>
                    <c:strCache>
                      <c:ptCount val="1"/>
                      <c:pt idx="0">
                        <c:v>Crecimientos nominales</c:v>
                      </c:pt>
                    </c:strCache>
                  </c:strRef>
                </c:tx>
                <c:spPr>
                  <a:ln w="28575" cap="rnd">
                    <a:solidFill>
                      <a:srgbClr val="00B0F0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rgbClr val="00B0F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es-CO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'[2025-11-21 Gráficas coyuntura macro.xlsx]Hoja1'!$F$16:$F$22</c15:sqref>
                        </c15:formulaRef>
                      </c:ext>
                    </c:extLst>
                    <c:strCach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2025*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'[2025-11-21 Gráficas coyuntura macro.xlsx]Hoja1'!$Q$16:$Q$22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7.8032393437590386</c:v>
                      </c:pt>
                      <c:pt idx="1">
                        <c:v>1.7211809780216969</c:v>
                      </c:pt>
                      <c:pt idx="2">
                        <c:v>8.4816017763582821</c:v>
                      </c:pt>
                      <c:pt idx="3">
                        <c:v>13.102139801121959</c:v>
                      </c:pt>
                      <c:pt idx="4">
                        <c:v>13.882803162100421</c:v>
                      </c:pt>
                      <c:pt idx="5">
                        <c:v>9.6389656632622778</c:v>
                      </c:pt>
                      <c:pt idx="6">
                        <c:v>7.7397191944515553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2-F46B-4B45-8641-AD74B77A3D2D}"/>
                  </c:ext>
                </c:extLst>
              </c15:ser>
            </c15:filteredLineSeries>
          </c:ext>
        </c:extLst>
      </c:lineChart>
      <c:catAx>
        <c:axId val="833201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833201999"/>
        <c:crosses val="autoZero"/>
        <c:auto val="1"/>
        <c:lblAlgn val="ctr"/>
        <c:lblOffset val="100"/>
        <c:noMultiLvlLbl val="0"/>
      </c:catAx>
      <c:valAx>
        <c:axId val="833201999"/>
        <c:scaling>
          <c:orientation val="minMax"/>
          <c:min val="-2"/>
        </c:scaling>
        <c:delete val="1"/>
        <c:axPos val="l"/>
        <c:numFmt formatCode="0.0" sourceLinked="1"/>
        <c:majorTickMark val="none"/>
        <c:minorTickMark val="none"/>
        <c:tickLblPos val="nextTo"/>
        <c:crossAx val="833201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0.78601</cdr:x>
      <cdr:y>0.06269</cdr:y>
    </cdr:from>
    <cdr:to>
      <cdr:x>0.98868</cdr:x>
      <cdr:y>0.15326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48D05CD2-49C9-2BF3-E907-4932F7113917}"/>
            </a:ext>
          </a:extLst>
        </cdr:cNvPr>
        <cdr:cNvSpPr txBox="1"/>
      </cdr:nvSpPr>
      <cdr:spPr>
        <a:xfrm xmlns:a="http://schemas.openxmlformats.org/drawingml/2006/main">
          <a:off x="4652279" y="244281"/>
          <a:ext cx="1199552" cy="352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000" b="1" kern="12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rPr>
            <a:t>Actual gobierno: 3,1%</a:t>
          </a:r>
        </a:p>
      </cdr:txBody>
    </cdr:sp>
  </cdr:relSizeAnchor>
  <cdr:relSizeAnchor xmlns:cdr="http://schemas.openxmlformats.org/drawingml/2006/chartDrawing">
    <cdr:from>
      <cdr:x>0.10195</cdr:x>
      <cdr:y>0.32325</cdr:y>
    </cdr:from>
    <cdr:to>
      <cdr:x>0.54682</cdr:x>
      <cdr:y>0.3907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AC29327E-06A7-F5AE-D1F0-322BC66AEE33}"/>
            </a:ext>
          </a:extLst>
        </cdr:cNvPr>
        <cdr:cNvSpPr txBox="1"/>
      </cdr:nvSpPr>
      <cdr:spPr>
        <a:xfrm xmlns:a="http://schemas.openxmlformats.org/drawingml/2006/main">
          <a:off x="603414" y="1259680"/>
          <a:ext cx="2633107" cy="262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000" b="1" kern="12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rPr>
            <a:t>Anteriores administraciones:</a:t>
          </a:r>
        </a:p>
        <a:p xmlns:a="http://schemas.openxmlformats.org/drawingml/2006/main">
          <a:pPr algn="ctr"/>
          <a:r>
            <a:rPr lang="es-CO" sz="1000" b="1" kern="12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rPr>
            <a:t>1,5%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1EB29425-A790-441E-A895-C44E848E3A9E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69F7153B-3D53-4FFA-BFC4-0BCC77A83CF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394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CC147-0402-6668-5051-3242FA0A7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C7EE896-059B-55A3-8F75-4F91DD55D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AE6669B-2F42-1B0B-B42F-A17C0E673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9B73DF-86A7-AFC7-914C-D7D12E190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pPr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831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7D21C-AA78-3178-0791-55949930B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B7E1987-000E-3DCA-9772-351FF8EBB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78B5B5B-8C8B-89C0-5086-2FBEA524F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D1D5A2-39C1-92D4-6CC7-656D12D5D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0273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8B151-415A-3146-50B8-A5B0E5D93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BB1686F-53DB-A1E5-6AF1-4D18790CD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D4BE3E-1E59-9063-3EC7-FB66ED8FB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C7221B-12B4-D749-E5B5-278969D5C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pPr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337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A4619-867C-1865-09C9-BDFB721C9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6B64092-6DAF-2407-0DF5-7C45C91C7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681572F-EBF8-0A98-BED4-C7197A5D2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223391-4CA4-5A53-92CB-3C7E01178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6029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pPr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693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A333A-C7E4-63A2-C0EB-E059CEFD7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F4263A4-64F1-4C50-8DC2-30EEFB067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7BB5399-B879-5FD7-6AB5-1D1328B60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830F220-CD4D-E298-CE05-EDF2F5F37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pPr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698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1DCC8-D360-2DDA-2ED6-A45B80D30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E9F3D45-1592-23E8-DCEC-B8F7B6925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C89C4AC-5BC0-1254-D1E4-FF60F67A8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7E5864-16D2-E9EE-4123-A1CE36454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pPr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6035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C766C-88A5-1F6E-CC93-2731646D1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E8D0F46-5FB5-5AEF-F8E4-46936E451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00D18A2-2D84-BF6F-F01B-39F16C983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565BF2-9937-C38E-167E-3F22A3304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pPr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186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8FA08-BCBC-3BEC-985F-D54B1BDA7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ED4AFEC-5C12-B61D-C89B-30E63838C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46FC22D-FC5E-560E-BF56-534DBE76D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1E69AC-5CBA-ECAC-D8E2-900EE47F9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pPr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6662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3E51-C718-84D3-4FCE-007C614AA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B92F763-0114-2A49-243D-F3D35F3582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E3E5237-E918-8DFD-8462-A09CDB751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FD4EE5-FB3C-28F6-918E-5ED64E02A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pPr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7096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647AD-7A18-7B46-C686-D25763091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76F0C37-2373-E057-B9CA-01857A3B1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970E3EE-0A00-E9AE-003C-11A40BFD2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C56EA2-7BB6-8384-5D7A-1071DAE0A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234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172A5-F8F4-2D80-8A7E-2B42DA642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5CFDE9C-3F3B-77C9-E3E8-46BCE984F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5B272B6-F398-1AAA-A7F8-FA51E2D66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5B94A-5F56-4FA6-DAF9-0062C8E51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1121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41043-9F34-715D-059E-B07DEB59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C38F987-1D99-3EF3-1912-3F342F4F8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3576D4-445F-5AC4-D49E-2E99B6A59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F1F6A6-36E7-540D-C822-CCEA580CE7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7153B-3D53-4FFA-BFC4-0BCC77A83CFF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754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ACDBE5-4233-4AE6-80B3-9BA68E37D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7ACC3A-9B0E-3E2E-1FAA-858B84836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2B9DAD-B048-40AA-71B7-6DA7F9E92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F1CE-6307-48DA-B7CC-1B7420DF93BD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F5FD4F-3C24-F8CE-07E6-414A9BCE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3CE0D5-08FD-5C57-1A17-16023103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3847-3D98-4C6D-BC01-7B8B7F276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866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EA49DA-4EAE-DE33-79B6-7D775DCE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84EA55-FB74-5994-4D4A-09ABDED9E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A75F0C-7E02-565A-2B77-F4963ECB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F1CE-6307-48DA-B7CC-1B7420DF93BD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30729C-6C24-2BC7-B398-39249D9E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A0401E-EE60-B4C2-84A9-CF69A669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3847-3D98-4C6D-BC01-7B8B7F276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81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F856A9-3AE5-554F-3425-E613E89BE7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1A0E4B-6CCD-F72D-BFCD-375B8F274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635331-3A55-8007-81DE-16AE472D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F1CE-6307-48DA-B7CC-1B7420DF93BD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B225D4-0CB8-E0F2-F336-40E97DB03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745B2-C207-F47A-3A6A-34E52C8A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3847-3D98-4C6D-BC01-7B8B7F276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502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1B6670-1151-15E4-19E0-AE8B04C34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74D39B-E138-3391-5A12-F49B350E4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8EDFE1-A7CD-020C-1686-5D3D22403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00C4-FF84-4CCE-91A3-CB129E5CB8D2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CE4826-0AB8-9BE9-D917-6774E157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AB6610-B4D8-3DB5-D237-EB5957B87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7932-38EF-4C6E-B180-1EAD2254C6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6750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45A03-864B-0A1D-309C-C0D2FD2B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6D72E9-7892-DB4A-5879-D1114DED1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8D6877-85E9-190B-64E9-443F714B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00C4-FF84-4CCE-91A3-CB129E5CB8D2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CAD60F-F09E-0F8E-E7E5-988DCB2F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BAC74B-8EAC-C2CA-C7A8-3789234A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7932-38EF-4C6E-B180-1EAD2254C6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847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0285C-49B7-BEA9-F9FA-C151B46EE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9D703D-877F-74E6-8C0B-0A0827FC2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A3F93E-1422-F357-A9C8-E93AB318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00C4-FF84-4CCE-91A3-CB129E5CB8D2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22D7CA-12AE-3598-7599-D1BD35AA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AA4C8B-D22D-7BBE-2763-61E1F6C6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7932-38EF-4C6E-B180-1EAD2254C6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3894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DFA4DA-67D8-AD23-FC99-EED32BCF1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ED95D7-E56A-7973-E365-4B3104A35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227551-C1C2-6283-F104-DA891B9D6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B6E08D-D937-7EFD-B443-7360D035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00C4-FF84-4CCE-91A3-CB129E5CB8D2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B7E61B-DA09-0B42-4AD6-C3A8E990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F057DF-0F76-C070-A51A-50B0F8AD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7932-38EF-4C6E-B180-1EAD2254C6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7436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DA7D7-F97D-EA88-5039-664842D65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58A006-86D9-A8B1-4E1A-373DCB7D9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EFB5F7-CA4A-2B44-2A5B-805D01978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8800F33-8226-2835-9D3D-D51808087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BC7669-307F-86B9-CAF0-CADAA0189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F0A16A1-BD25-B33F-E1AD-F9E520F50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00C4-FF84-4CCE-91A3-CB129E5CB8D2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E666016-BBE1-A7F8-BB58-A3213877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704CE3-4BF0-CBE4-9263-75B899C3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7932-38EF-4C6E-B180-1EAD2254C6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79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161077-4016-AEA6-54B4-D57073D5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F725F95-B6E2-EFA5-6A26-E6907851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00C4-FF84-4CCE-91A3-CB129E5CB8D2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60EBEC-E416-53B3-C506-CD484006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F85178-EB07-08D6-8018-81F1E3A6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7932-38EF-4C6E-B180-1EAD2254C6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1369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24E555B-36CE-B717-EA7A-015856AFB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00C4-FF84-4CCE-91A3-CB129E5CB8D2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A8E059-850E-A4EA-9D19-EB3D6C318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E5E26EC-3BF7-CBEC-DFFE-75DE0ED7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7932-38EF-4C6E-B180-1EAD2254C6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942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3CF11-23F6-AC43-78FB-396DC5C1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DF4C56-CC0B-FEE5-92D1-3F930C5E5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4AF1C0-B36D-6858-A4A5-1169A5837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7D1A6D-B623-4BA3-9F1A-03C6C756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00C4-FF84-4CCE-91A3-CB129E5CB8D2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BD90F9-C4FA-BE44-048D-6F61701B2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3A6AEC-0B47-3E9B-C329-8194285E2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7932-38EF-4C6E-B180-1EAD2254C6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1371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7446A-EFF0-5165-BD19-4FD205263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2B69A0-A342-010F-EEE8-4F61C8B0F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95B64F-759D-CEF7-49D0-D899F07BE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F1CE-6307-48DA-B7CC-1B7420DF93BD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F26CD2-F6EE-8A8D-530A-171B80BBC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733055-9953-BF4F-41CE-4B45D622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3847-3D98-4C6D-BC01-7B8B7F276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3918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80EBA-D861-FCAC-D593-E5F5E323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EF05B2-17CF-5477-FFC4-287265C46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182893-9670-3810-E08D-7BADB4062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F58B2C-94D8-1B0A-193D-44CE8E595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00C4-FF84-4CCE-91A3-CB129E5CB8D2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AFC6CC-0878-3AB1-0F03-606F842C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746A67-D3CA-629D-8ECF-40F9E1F3D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7932-38EF-4C6E-B180-1EAD2254C6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9211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60721-EF79-9BFB-2C46-EBDD5E88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16722F-009C-338F-F350-E0D7D4D50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837937-6797-9AA8-6375-8768CA87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00C4-FF84-4CCE-91A3-CB129E5CB8D2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A0C399-2713-CACA-F052-DAA4CDDB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0AFD01-B5AC-4D07-3425-0456598C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7932-38EF-4C6E-B180-1EAD2254C6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6852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597F9C-8448-7B5C-92F8-318CFB887A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DE11CA-C57E-A840-05EA-4CF551BFE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04007-0273-4FF0-DAC2-4365B493F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00C4-FF84-4CCE-91A3-CB129E5CB8D2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8E1984-8039-F8DA-0A43-A59E51444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D75EB5-C125-5F7A-C37A-FFB595AE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7932-38EF-4C6E-B180-1EAD2254C6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918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1276B-37C4-C4C2-ED32-801F7AA57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380A6B-8C36-05FB-97D2-F0730E618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4D273D-BE35-5A62-C713-95ABBCCED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F41A-733C-4877-A749-0B4A3F77D49A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E2E947-8338-39C2-3955-97376472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2F1A3C-D329-ECC4-16F6-8DFDEB8A4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417C-C7E5-4BD1-88B2-B98BD15366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8244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7BA56-3549-F9DC-16A9-8BBA738EC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F49F47-9E82-B5D8-C41F-539FD7A12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20330B-3CF1-8735-5279-DAA22A8C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F41A-733C-4877-A749-0B4A3F77D49A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42E7DD-D0EB-BB36-164F-FA1B97BB3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BDDF70-0A57-62B0-B297-2C54078B9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417C-C7E5-4BD1-88B2-B98BD15366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357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66150-8C2A-AA31-EEBF-DF68B2A7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C3EB57-DD34-6EB5-4E60-8F7D14392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0210BE-8622-F8EE-9AC7-7A8FDA77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F41A-733C-4877-A749-0B4A3F77D49A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6F3B41-FB49-20CB-7333-238061D6F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ADF06-3CF5-0153-DC04-3D5B693B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417C-C7E5-4BD1-88B2-B98BD15366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5873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33C7F0-600C-8DA2-8E24-061864D6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615AD9-1C66-5667-57DE-BD25F280B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A2DE1A-4321-A9B2-E5FF-B774A2764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0B8D34-8602-84CB-6230-0116A48B1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F41A-733C-4877-A749-0B4A3F77D49A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547A92-2218-1780-1B8F-3E69F1A7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B75963-8C5D-C98A-2EFF-04BE3ABF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417C-C7E5-4BD1-88B2-B98BD15366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0271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279556-6608-FC6C-B277-6EDBC47C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2486A5-9207-47D2-0C80-CCCBB4464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5A984C-8042-0C8C-3E8E-CDC1F582B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7FBCC2-E8B5-15EA-A71B-9BAD76711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78D053-9B79-DC5E-8DF7-68E8E649C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E80748-2E8B-97C9-3160-14855DA48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F41A-733C-4877-A749-0B4A3F77D49A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BDBB7B8-61EE-1C43-F3C7-0905D8EE4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8F1B51-67C6-590D-E21C-C3391BAF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417C-C7E5-4BD1-88B2-B98BD15366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4155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0C37D-4548-A5D4-4480-A1E410A5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463FB0-9344-89B8-4085-8BD4BF29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F41A-733C-4877-A749-0B4A3F77D49A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C029A8-2908-ACAF-DEB5-E0F2A78D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DFD2F2-7F0D-077D-059C-52CFCA21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417C-C7E5-4BD1-88B2-B98BD15366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8893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9500007-92C2-B1FE-FCA1-CBE2A5C4E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F41A-733C-4877-A749-0B4A3F77D49A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43833C-528D-9F6D-DF02-D4076A1D4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79D162-11DF-5AF4-516E-064CBCEC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417C-C7E5-4BD1-88B2-B98BD15366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446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6E355-7482-6431-1733-6A609BC0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BF3A68-AD05-4F02-0FB4-AD5B60ABC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4AE514-6FC4-9DDB-7873-BBC2C9DD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F1CE-6307-48DA-B7CC-1B7420DF93BD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4D0F9A-F67E-016B-5C81-B942C655E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576AC0-E19B-AF39-2371-B3690EA6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3847-3D98-4C6D-BC01-7B8B7F276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9819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7D901-C23B-0AAB-3268-226F8DD6B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09AE79-7C98-1FC0-D75E-05996D831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4DCED-F499-06BF-BAF9-92DE6B443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0133C3-000A-F179-BE7D-BE5F1DBE2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F41A-733C-4877-A749-0B4A3F77D49A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AD0877-FAD7-C447-49E4-994249CD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C86B8E-368E-C299-DA0E-59403A6D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417C-C7E5-4BD1-88B2-B98BD15366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0766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849651-7518-1231-9F55-14C7E1D1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810131D-9267-8CCE-77C5-2A3A9A7F9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6F482E-58CE-37ED-CA28-1B1436419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2AD35-77CF-2A07-3D35-9DA7C3AB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F41A-733C-4877-A749-0B4A3F77D49A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0F5AE8-7F11-C5F9-03E4-970350F7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8B8F5B-65D6-2EF8-73A7-3BEA3FCB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417C-C7E5-4BD1-88B2-B98BD15366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5944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42A570-250C-9F6A-9C2E-BC44127F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60E002-9A2E-7C82-422D-A637ED06D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EA9641-33CB-BDFA-A982-AFE503CD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F41A-733C-4877-A749-0B4A3F77D49A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FA8FD0-16B6-A92A-8994-FD5D6E24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487F8A-8AAE-F54C-8A15-7E7DF8AA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417C-C7E5-4BD1-88B2-B98BD15366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6418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110C9B2-67E2-F4A2-079B-8AA78C8B1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82E61C-B90E-0885-AD36-0063DFCCF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7FDBBF-3EE0-B83A-DFC2-4A457B53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F41A-733C-4877-A749-0B4A3F77D49A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6D09F1-3CB4-593D-2713-2812C409E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C6CBB4-29D8-019A-18CC-51BC9303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417C-C7E5-4BD1-88B2-B98BD153662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1893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806064-D094-DA86-6C22-C9CFC529A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7893" y="2139929"/>
            <a:ext cx="2496212" cy="17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73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AFD091-953C-4B8E-5508-A2D6A3D77D1D}"/>
              </a:ext>
            </a:extLst>
          </p:cNvPr>
          <p:cNvSpPr/>
          <p:nvPr userDrawn="1"/>
        </p:nvSpPr>
        <p:spPr>
          <a:xfrm>
            <a:off x="0" y="819253"/>
            <a:ext cx="12192000" cy="5219493"/>
          </a:xfrm>
          <a:prstGeom prst="rect">
            <a:avLst/>
          </a:prstGeom>
          <a:solidFill>
            <a:srgbClr val="B08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82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63A175-52FA-6661-1F93-E14E5215D728}"/>
              </a:ext>
            </a:extLst>
          </p:cNvPr>
          <p:cNvSpPr/>
          <p:nvPr userDrawn="1"/>
        </p:nvSpPr>
        <p:spPr>
          <a:xfrm>
            <a:off x="0" y="6721474"/>
            <a:ext cx="12192000" cy="136525"/>
          </a:xfrm>
          <a:prstGeom prst="rect">
            <a:avLst/>
          </a:prstGeom>
          <a:solidFill>
            <a:srgbClr val="B08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961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6070" y="159440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35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270" y="159440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45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3870" y="159440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72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F40FB-F246-52FA-EBBC-A74CD127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7DC2BD-F57A-9514-3D6C-0D8038542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E399A0-89A3-22BF-7C6B-DB6E1C4D3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F28D59-3A82-CFC7-C82D-958BB841E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F1CE-6307-48DA-B7CC-1B7420DF93BD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2E7CE8-6EF1-7D4F-4D4B-52161B8D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2C7FAF-4B4D-F049-1596-7B864D94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3847-3D98-4C6D-BC01-7B8B7F276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9488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6070" y="6251575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02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270" y="6251575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68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3870" y="6251575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024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A9D7E4-7BA0-40B7-FF99-DD7B5CDE5C94}"/>
              </a:ext>
            </a:extLst>
          </p:cNvPr>
          <p:cNvSpPr/>
          <p:nvPr userDrawn="1"/>
        </p:nvSpPr>
        <p:spPr>
          <a:xfrm>
            <a:off x="0" y="6721474"/>
            <a:ext cx="12192000" cy="136525"/>
          </a:xfrm>
          <a:prstGeom prst="rect">
            <a:avLst/>
          </a:prstGeom>
          <a:solidFill>
            <a:srgbClr val="B08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5726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1474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0071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63249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2007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3840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0553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7CF0F-C63C-7EE8-01D9-4F295643F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0A6F21-15F5-DADE-3DE4-4AF864D21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516537-BF72-7885-1FAA-F05B9FE63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CD7587-AA19-BB03-D79F-3BF1255B1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AB9505A-BDEC-3641-1600-51244306A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75AC68-4BF3-EB67-F019-E7A1FABF9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F1CE-6307-48DA-B7CC-1B7420DF93BD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E5E5FF-6D90-A1BE-913B-439700B1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DEC360A-C451-0516-2C76-3A645DC3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3847-3D98-4C6D-BC01-7B8B7F276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0659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5543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01794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2EC5AFDA-EFEB-4815-BF00-73E95B52457A}" type="datetime1">
              <a:rPr lang="es-CO" smtClean="0"/>
              <a:t>12/12/2025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806064-D094-DA86-6C22-C9CFC529A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7893" y="2139929"/>
            <a:ext cx="2496212" cy="17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50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E1DD94E3-0902-458D-8DD3-8C7BF47CD15B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AFD091-953C-4B8E-5508-A2D6A3D77D1D}"/>
              </a:ext>
            </a:extLst>
          </p:cNvPr>
          <p:cNvSpPr/>
          <p:nvPr userDrawn="1"/>
        </p:nvSpPr>
        <p:spPr>
          <a:xfrm>
            <a:off x="0" y="819253"/>
            <a:ext cx="12192000" cy="5219493"/>
          </a:xfrm>
          <a:prstGeom prst="rect">
            <a:avLst/>
          </a:prstGeom>
          <a:solidFill>
            <a:srgbClr val="B08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32078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E0B47C97-00EC-4373-B66B-D34D0DCC4304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63A175-52FA-6661-1F93-E14E5215D728}"/>
              </a:ext>
            </a:extLst>
          </p:cNvPr>
          <p:cNvSpPr/>
          <p:nvPr userDrawn="1"/>
        </p:nvSpPr>
        <p:spPr>
          <a:xfrm>
            <a:off x="0" y="6721474"/>
            <a:ext cx="12192000" cy="136525"/>
          </a:xfrm>
          <a:prstGeom prst="rect">
            <a:avLst/>
          </a:prstGeom>
          <a:solidFill>
            <a:srgbClr val="B08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7893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17C007E0-7D99-4638-8FE0-3FEBA51BA23C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6070" y="159440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3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F2E43187-4D9E-4387-8656-3C15F6A90E18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270" y="159440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27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B120639-85C8-4E4B-8FFB-0B8AD160825F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3870" y="159440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98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34159E9-727B-4743-8DAB-435A049B4D80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6070" y="6251575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256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F30A5595-01E0-4BDF-9822-37BCD15B1295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270" y="6251575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3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8E8CAE-42EE-F4D7-4B5B-204D3AB06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AA76314-57F4-B5D0-1D7A-E3667F9E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F1CE-6307-48DA-B7CC-1B7420DF93BD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DCD990-DC4B-C398-4588-89F00064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9D6535E-82BC-08D2-5F5E-5A71BFEA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3847-3D98-4C6D-BC01-7B8B7F276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59021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7737F957-B28E-4AED-8DF2-976E7D5DA1BB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3870" y="6251575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402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068C84B6-25AE-4D39-B5FA-538049B8A0EF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A9D7E4-7BA0-40B7-FF99-DD7B5CDE5C94}"/>
              </a:ext>
            </a:extLst>
          </p:cNvPr>
          <p:cNvSpPr/>
          <p:nvPr userDrawn="1"/>
        </p:nvSpPr>
        <p:spPr>
          <a:xfrm>
            <a:off x="0" y="6721474"/>
            <a:ext cx="12192000" cy="136525"/>
          </a:xfrm>
          <a:prstGeom prst="rect">
            <a:avLst/>
          </a:prstGeom>
          <a:solidFill>
            <a:srgbClr val="B08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601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5B206428-9583-4A9D-A023-094EC1A02021}" type="datetime1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37838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13E3ECE-27E6-4485-B725-5CDC79445363}" type="datetime1">
              <a:rPr lang="es-CO" smtClean="0"/>
              <a:t>12/12/2025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71155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CAC1D7B-1919-4B73-A177-F713618BDD92}" type="datetime1">
              <a:rPr lang="es-CO" smtClean="0"/>
              <a:t>12/12/2025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7738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1B9416-7042-45E7-B6FE-FC7BAFD48CBB}" type="datetime1">
              <a:rPr lang="es-CO" smtClean="0"/>
              <a:t>12/12/2025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06342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1745EF85-8A51-4F56-A4B3-7F7A067FC198}" type="datetime1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0468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2CF7B1B9-9A90-4C80-A153-FA16A94CF2E1}" type="datetime1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3968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58FC0BED-979B-487F-8861-E0B5354209A3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51574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D7C07FB-A470-4311-9CF5-ACF5DCC4B2F4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982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5ECAEA0-B364-2C12-5DCE-EAE1F0177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F1CE-6307-48DA-B7CC-1B7420DF93BD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3C08209-0175-E534-2663-03675761F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9D351-65CB-CEEA-5FC1-AEF531DF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3847-3D98-4C6D-BC01-7B8B7F276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487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9E7F6-48B3-B154-C703-4DD7D04E9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379481-C94C-0C68-FDC0-C7B06173F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3D8B7A-1093-6A2C-D18C-FE5C0D02A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67DBAB-D766-3DE0-622D-5CC5E2DF8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F1CE-6307-48DA-B7CC-1B7420DF93BD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508792-1D18-7167-47B4-367EE130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DF9CDA-9CA8-123A-EDEF-EDCA4F79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3847-3D98-4C6D-BC01-7B8B7F276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6031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42A30-3E40-E4B1-A3E3-16FE5FF8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3822D2-43EC-6E6F-E323-429022C10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3CE252-F127-AD96-6B90-3BEBF50F0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90426-3BB8-634A-D63F-CEEACFDE2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F1CE-6307-48DA-B7CC-1B7420DF93BD}" type="datetimeFigureOut">
              <a:rPr lang="es-CO" smtClean="0"/>
              <a:t>12/12/2025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1E7F32-71DC-A0FE-297B-B07A1A9B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35019B-9FD0-158E-6E87-29355F7D4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3847-3D98-4C6D-BC01-7B8B7F276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98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E0DBF4C-5F18-63AB-2467-7B891FC0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4F88F9-52B5-CFF7-5A0D-EA224328F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21E50F-45F8-9360-4E2F-DBCDE0953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96DCF1CE-6307-48DA-B7CC-1B7420DF93BD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68C1E-02FD-BD84-6658-3FE4BE931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1E061B-53AF-777D-A153-F755316D0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A3823847-3D98-4C6D-BC01-7B8B7F27646C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12" name="Imagen 11" descr="Imagen que contiene edificio, torre, reloj&#10;&#10;Descripción generada automáticamente">
            <a:extLst>
              <a:ext uri="{FF2B5EF4-FFF2-40B4-BE49-F238E27FC236}">
                <a16:creationId xmlns:a16="http://schemas.microsoft.com/office/drawing/2014/main" id="{D1032A92-68B3-19A1-3F23-456B46053D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EE12C57B-527B-0D7F-FB47-6CC5EA6CE312}"/>
              </a:ext>
            </a:extLst>
          </p:cNvPr>
          <p:cNvSpPr/>
          <p:nvPr userDrawn="1"/>
        </p:nvSpPr>
        <p:spPr>
          <a:xfrm>
            <a:off x="-1" y="1646238"/>
            <a:ext cx="1801091" cy="224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ED37B57-2AF7-07B9-6360-D880C7F9F3D2}"/>
              </a:ext>
            </a:extLst>
          </p:cNvPr>
          <p:cNvSpPr/>
          <p:nvPr userDrawn="1"/>
        </p:nvSpPr>
        <p:spPr>
          <a:xfrm>
            <a:off x="10390316" y="3429000"/>
            <a:ext cx="1801091" cy="224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19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32EF225-06A4-1B0A-0AC0-7842938E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676108-1E51-AD16-C1AF-BF2024691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1445E7-4EE9-C851-0F62-B54D7FF94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C37100C4-FF84-4CCE-91A3-CB129E5CB8D2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F4DAF4-5A60-9866-4523-4ECCFE21A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0B205-4DA3-7CB9-6E5C-4C67C39CD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F6187932-38EF-4C6E-B180-1EAD2254C643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3F59442-413C-8017-5B2A-47D9D280A0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D029542-E7AE-0E66-B4C1-161105446920}"/>
              </a:ext>
            </a:extLst>
          </p:cNvPr>
          <p:cNvSpPr/>
          <p:nvPr userDrawn="1"/>
        </p:nvSpPr>
        <p:spPr>
          <a:xfrm>
            <a:off x="-1" y="1646238"/>
            <a:ext cx="1801091" cy="224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27A17F1-56FA-2B2B-27D6-AD1FEFF8C5E2}"/>
              </a:ext>
            </a:extLst>
          </p:cNvPr>
          <p:cNvSpPr/>
          <p:nvPr userDrawn="1"/>
        </p:nvSpPr>
        <p:spPr>
          <a:xfrm>
            <a:off x="10390316" y="3429000"/>
            <a:ext cx="1801091" cy="224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2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C72B53E-BED8-77C2-5E0C-199E79B8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708E4E-4079-774C-3888-848981A31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D84024-2313-25F7-773C-E692274F8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A3E4F41A-733C-4877-A749-0B4A3F77D49A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D2C111-59DA-B1C1-F253-0557DFC6A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6CCB17-686B-9B19-2A9D-69B69382E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B0F3417C-C7E5-4BD1-88B2-B98BD153662A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 descr="Un edificio alto&#10;&#10;Descripción generada automáticamente">
            <a:extLst>
              <a:ext uri="{FF2B5EF4-FFF2-40B4-BE49-F238E27FC236}">
                <a16:creationId xmlns:a16="http://schemas.microsoft.com/office/drawing/2014/main" id="{A64BB7FC-772E-01EA-84DA-5A0A827758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272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2048F5AB-60F1-4D1B-8468-83A7BE339740}" type="datetime1">
              <a:rPr lang="es-CO" smtClean="0"/>
              <a:t>12/12/2025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987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5" Type="http://schemas.openxmlformats.org/officeDocument/2006/relationships/chart" Target="../charts/char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2468/espe10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09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ED508-201E-3720-3FF5-2F0F6BEAA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AABD9-8779-4283-998E-CAF81179FEFB}"/>
              </a:ext>
            </a:extLst>
          </p:cNvPr>
          <p:cNvSpPr txBox="1">
            <a:spLocks/>
          </p:cNvSpPr>
          <p:nvPr/>
        </p:nvSpPr>
        <p:spPr>
          <a:xfrm>
            <a:off x="1265134" y="131307"/>
            <a:ext cx="10078529" cy="995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Mensajes principales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7C70A8B-73DB-4EDA-BB12-9340B78B2245}"/>
              </a:ext>
            </a:extLst>
          </p:cNvPr>
          <p:cNvSpPr/>
          <p:nvPr/>
        </p:nvSpPr>
        <p:spPr>
          <a:xfrm>
            <a:off x="529982" y="1028700"/>
            <a:ext cx="11132036" cy="316230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kumimoji="0" lang="es-CO" sz="1200" b="1" i="0" u="none" strike="noStrike" kern="1200" cap="none" spc="-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21E5EA-56BB-94D3-2CEC-E8D55A10B3DE}"/>
              </a:ext>
            </a:extLst>
          </p:cNvPr>
          <p:cNvSpPr txBox="1"/>
          <p:nvPr/>
        </p:nvSpPr>
        <p:spPr>
          <a:xfrm>
            <a:off x="1265134" y="2024067"/>
            <a:ext cx="10207772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MX" b="1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El Gobierno nacional se ha asegurado de proteger el poder adquisitivo de los hogares colombianos, </a:t>
            </a:r>
            <a:r>
              <a:rPr lang="es-MX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 través de los incrementos del salario mínimo.</a:t>
            </a:r>
          </a:p>
          <a:p>
            <a:pPr algn="just">
              <a:defRPr/>
            </a:pPr>
            <a:r>
              <a:rPr lang="es-CO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CO" b="1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 este contexto</a:t>
            </a:r>
            <a:r>
              <a:rPr lang="es-CO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es-CO" b="1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el mercado laboral ha mostrado mejoras significativas</a:t>
            </a:r>
            <a:r>
              <a:rPr lang="es-CO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reflejadas en: </a:t>
            </a:r>
          </a:p>
          <a:p>
            <a:pPr algn="just">
              <a:defRPr/>
            </a:pPr>
            <a:endParaRPr lang="es-CO" spc="-5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es-CO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Una tasa de desempleo en niveles históricamente bajos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es-CO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Un aumento de la participación laboral y de la población ocupada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es-CO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Una reducción de la informalidad, sustentada en la creación de empleos formales</a:t>
            </a:r>
          </a:p>
          <a:p>
            <a:pPr lvl="1" algn="just">
              <a:defRPr/>
            </a:pPr>
            <a:endParaRPr lang="es-CO" spc="-5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1026" name="Picture 2" descr="Salario - Iconos gratis de negocios y finanzas">
            <a:extLst>
              <a:ext uri="{FF2B5EF4-FFF2-40B4-BE49-F238E27FC236}">
                <a16:creationId xmlns:a16="http://schemas.microsoft.com/office/drawing/2014/main" id="{06998B1B-641D-C699-2F17-A71159B7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99" y="2099062"/>
            <a:ext cx="483470" cy="48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leo - Iconos gratis de negocio">
            <a:extLst>
              <a:ext uri="{FF2B5EF4-FFF2-40B4-BE49-F238E27FC236}">
                <a16:creationId xmlns:a16="http://schemas.microsoft.com/office/drawing/2014/main" id="{D3EDF658-05DF-0BB2-4189-973A1784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99" y="2922638"/>
            <a:ext cx="482292" cy="4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120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72ADE-D899-335B-351F-6DED567DA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3BD271-38B9-102E-41EF-497AB2D3FB51}"/>
              </a:ext>
            </a:extLst>
          </p:cNvPr>
          <p:cNvSpPr txBox="1">
            <a:spLocks/>
          </p:cNvSpPr>
          <p:nvPr/>
        </p:nvSpPr>
        <p:spPr>
          <a:xfrm>
            <a:off x="1285023" y="191933"/>
            <a:ext cx="9621954" cy="102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200" b="1">
                <a:solidFill>
                  <a:srgbClr val="002060"/>
                </a:solidFill>
                <a:latin typeface="Verdana" panose="020B0604030504040204" pitchFamily="34" charset="0"/>
                <a:cs typeface="Arial"/>
              </a:rPr>
              <a:t>El salario mínimo ha presentado aumentos reales importantes en los años recientes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15885A-85BA-B2FB-8298-C2B15DB1FA09}"/>
              </a:ext>
            </a:extLst>
          </p:cNvPr>
          <p:cNvSpPr txBox="1"/>
          <p:nvPr/>
        </p:nvSpPr>
        <p:spPr>
          <a:xfrm>
            <a:off x="6349024" y="5435605"/>
            <a:ext cx="5418432" cy="677585"/>
          </a:xfrm>
          <a:prstGeom prst="roundRect">
            <a:avLst>
              <a:gd name="adj" fmla="val 8692"/>
            </a:avLst>
          </a:prstGeom>
          <a:solidFill>
            <a:srgbClr val="F5F7F9"/>
          </a:solidFill>
          <a:ln w="19050">
            <a:solidFill>
              <a:srgbClr val="002060"/>
            </a:solidFill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</a:defRPr>
            </a:lvl1pPr>
          </a:lstStyle>
          <a:p>
            <a:r>
              <a:rPr lang="es-CO"/>
              <a:t>En comparación con gobiernos anteriores, la presente administración ha incrementado el salario mínimo real en mayores proporciones (3,1% en promedio).</a:t>
            </a:r>
            <a:endParaRPr lang="es-CO" b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25E7E32-668D-7D8B-8C0E-F4379D16C731}"/>
              </a:ext>
            </a:extLst>
          </p:cNvPr>
          <p:cNvSpPr txBox="1"/>
          <p:nvPr/>
        </p:nvSpPr>
        <p:spPr>
          <a:xfrm>
            <a:off x="497381" y="1495999"/>
            <a:ext cx="5288926" cy="510778"/>
          </a:xfrm>
          <a:prstGeom prst="roundRect">
            <a:avLst>
              <a:gd name="adj" fmla="val 12405"/>
            </a:avLst>
          </a:prstGeom>
          <a:solidFill>
            <a:srgbClr val="F5F7F9"/>
          </a:solidFill>
          <a:ln w="19050">
            <a:solidFill>
              <a:srgbClr val="002060"/>
            </a:solidFill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</a:defRPr>
            </a:lvl1pPr>
          </a:lstStyle>
          <a:p>
            <a:r>
              <a:rPr lang="es-CO" b="0"/>
              <a:t>Históricamente, </a:t>
            </a:r>
            <a:r>
              <a:rPr lang="es-CO"/>
              <a:t>el salario mínimo ha crecido por encima la productividad e inflación</a:t>
            </a:r>
            <a:r>
              <a:rPr lang="es-CO" b="0"/>
              <a:t>. 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A0BAFF96-F38A-A310-1F15-BE74583AA7B1}"/>
              </a:ext>
            </a:extLst>
          </p:cNvPr>
          <p:cNvGraphicFramePr>
            <a:graphicFrameLocks/>
          </p:cNvGraphicFramePr>
          <p:nvPr/>
        </p:nvGraphicFramePr>
        <p:xfrm>
          <a:off x="299930" y="2517522"/>
          <a:ext cx="5683827" cy="3611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A4E6E15D-31C9-CB00-8364-91E279E2D150}"/>
              </a:ext>
            </a:extLst>
          </p:cNvPr>
          <p:cNvSpPr txBox="1"/>
          <p:nvPr/>
        </p:nvSpPr>
        <p:spPr>
          <a:xfrm>
            <a:off x="7016792" y="1558961"/>
            <a:ext cx="4082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b="1">
                <a:latin typeface="Verdana" panose="020B0604030504040204" pitchFamily="34" charset="0"/>
              </a:rPr>
              <a:t>Crecimiento del salario mínimo real </a:t>
            </a:r>
          </a:p>
          <a:p>
            <a:pPr algn="ctr"/>
            <a:r>
              <a:rPr lang="es-CO" sz="1200">
                <a:latin typeface="Verdana" panose="020B0604030504040204" pitchFamily="34" charset="0"/>
              </a:rPr>
              <a:t>(Var. Anual, %) </a:t>
            </a:r>
            <a:endParaRPr lang="es-CO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CC232C1-6B8D-F1EC-27E9-086897EF10AE}"/>
                  </a:ext>
                </a:extLst>
              </p:cNvPr>
              <p:cNvSpPr txBox="1"/>
              <p:nvPr/>
            </p:nvSpPr>
            <p:spPr>
              <a:xfrm>
                <a:off x="23568" y="6434005"/>
                <a:ext cx="12168432" cy="413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s-CO" sz="9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Fuente: DGPM-MHCP. *Se toma la productividad más alta reportada en el decreto de incremento del salario mínimo para cada año. Nota 1: Los i</a:t>
                </a:r>
                <a:r>
                  <a:rPr lang="es-CO" sz="9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ncrementos reales del salario mínimo real son calculado a partir de la inflación fin de periodo de un año atrás. Nota 2: </a:t>
                </a:r>
                <a:r>
                  <a:rPr lang="es-ES" sz="9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los crecimientos reales son obtenidos a partir de la fórmula de Fisher: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CO" sz="9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r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s-CO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CO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s-CO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Arial" panose="020B0604020202020204" pitchFamily="34" charset="0"/>
                              </a:rPr>
                              <m:t>1+</m:t>
                            </m:r>
                            <m:r>
                              <a:rPr lang="es-CO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s-CO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Arial" panose="020B0604020202020204" pitchFamily="34" charset="0"/>
                              </a:rPr>
                              <m:t>1+</m:t>
                            </m:r>
                            <m:r>
                              <a:rPr lang="es-CO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den>
                        </m:f>
                        <m:r>
                          <a:rPr lang="es-CO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∗100, 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𝑑𝑜𝑛𝑑𝑒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𝑟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𝑐𝑟𝑒𝑐𝑖𝑚𝑖𝑒𝑛𝑡𝑜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𝑟𝑒𝑎𝑙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𝑐𝑟𝑒𝑐𝑖𝑚𝑖𝑒𝑛𝑡𝑜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𝑛𝑜𝑚𝑖𝑛𝑎𝑙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𝑖𝑛𝑓𝑙𝑎𝑐𝑖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ó</m:t>
                    </m:r>
                    <m:r>
                      <a:rPr lang="es-CO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s-CO" sz="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kumimoji="0" lang="es-ES" sz="9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CC232C1-6B8D-F1EC-27E9-086897EF1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8" y="6434005"/>
                <a:ext cx="12168432" cy="4134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F1E4F675-7BB8-DD85-DB68-116023C47A09}"/>
              </a:ext>
            </a:extLst>
          </p:cNvPr>
          <p:cNvSpPr txBox="1"/>
          <p:nvPr/>
        </p:nvSpPr>
        <p:spPr>
          <a:xfrm>
            <a:off x="497381" y="2135933"/>
            <a:ext cx="5288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b="1">
                <a:latin typeface="Verdana" panose="020B0604030504040204" pitchFamily="34" charset="0"/>
              </a:rPr>
              <a:t>Descomposición del incremento nominal del salario mínimo </a:t>
            </a:r>
          </a:p>
          <a:p>
            <a:pPr algn="ctr"/>
            <a:r>
              <a:rPr lang="es-CO" sz="1200">
                <a:latin typeface="Verdana" panose="020B0604030504040204" pitchFamily="34" charset="0"/>
              </a:rPr>
              <a:t>(Var. Anual, %) </a:t>
            </a:r>
            <a:endParaRPr lang="es-CO" sz="120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59A315E-6000-ED2A-C094-EA73E793AE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5768"/>
              </p:ext>
            </p:extLst>
          </p:nvPr>
        </p:nvGraphicFramePr>
        <p:xfrm>
          <a:off x="6273177" y="1538697"/>
          <a:ext cx="5918823" cy="3896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4083965-4F40-F5DA-0F3F-7F5C58B9164F}"/>
              </a:ext>
            </a:extLst>
          </p:cNvPr>
          <p:cNvCxnSpPr/>
          <p:nvPr/>
        </p:nvCxnSpPr>
        <p:spPr>
          <a:xfrm>
            <a:off x="6349024" y="3429000"/>
            <a:ext cx="4750663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A666A1C-2B95-7287-17A9-B3D41D3F8A95}"/>
              </a:ext>
            </a:extLst>
          </p:cNvPr>
          <p:cNvCxnSpPr>
            <a:cxnSpLocks/>
          </p:cNvCxnSpPr>
          <p:nvPr/>
        </p:nvCxnSpPr>
        <p:spPr>
          <a:xfrm>
            <a:off x="11252086" y="2563987"/>
            <a:ext cx="624228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484636D1-6AD3-30A2-6DD6-EDD141BC9056}"/>
              </a:ext>
            </a:extLst>
          </p:cNvPr>
          <p:cNvCxnSpPr>
            <a:cxnSpLocks/>
          </p:cNvCxnSpPr>
          <p:nvPr/>
        </p:nvCxnSpPr>
        <p:spPr>
          <a:xfrm>
            <a:off x="7616826" y="5224267"/>
            <a:ext cx="250825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4CD5505-70E7-B628-2AA8-7C849A9174DA}"/>
              </a:ext>
            </a:extLst>
          </p:cNvPr>
          <p:cNvSpPr txBox="1"/>
          <p:nvPr/>
        </p:nvSpPr>
        <p:spPr>
          <a:xfrm>
            <a:off x="7789185" y="5092766"/>
            <a:ext cx="35108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>
                <a:latin typeface="Verdana" panose="020B0604030504040204" pitchFamily="34" charset="0"/>
                <a:ea typeface="Verdana" panose="020B0604030504040204" pitchFamily="34" charset="0"/>
              </a:rPr>
              <a:t>Promedio incrementos salario mínimo real (%)</a:t>
            </a:r>
            <a:endParaRPr lang="es-CO"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61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8EBCC-E6ED-712D-E178-E2C3A2A13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EF21E-C708-4571-75C2-F7B7F43FBC0F}"/>
              </a:ext>
            </a:extLst>
          </p:cNvPr>
          <p:cNvSpPr txBox="1">
            <a:spLocks/>
          </p:cNvSpPr>
          <p:nvPr/>
        </p:nvSpPr>
        <p:spPr>
          <a:xfrm>
            <a:off x="1191982" y="141909"/>
            <a:ext cx="10078529" cy="102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CO" sz="2200" b="1">
                <a:solidFill>
                  <a:srgbClr val="002060"/>
                </a:solidFill>
                <a:latin typeface="Verdana" panose="020B0604030504040204" pitchFamily="34" charset="0"/>
                <a:cs typeface="Arial"/>
              </a:rPr>
              <a:t>Los incrementos del salario mínimo han tenido efectos positivos en los ingresos percibidos por los hogares</a:t>
            </a:r>
            <a:endParaRPr lang="es-ES" sz="2200" b="1">
              <a:solidFill>
                <a:srgbClr val="002060"/>
              </a:solidFill>
              <a:latin typeface="Verdana" panose="020B0604030504040204" pitchFamily="34" charset="0"/>
              <a:cs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A601363-E03A-8E8E-6F93-0437A79F1FDE}"/>
              </a:ext>
            </a:extLst>
          </p:cNvPr>
          <p:cNvSpPr txBox="1"/>
          <p:nvPr/>
        </p:nvSpPr>
        <p:spPr>
          <a:xfrm>
            <a:off x="877786" y="1418120"/>
            <a:ext cx="10436428" cy="879217"/>
          </a:xfrm>
          <a:prstGeom prst="roundRect">
            <a:avLst>
              <a:gd name="adj" fmla="val 9563"/>
            </a:avLst>
          </a:prstGeom>
          <a:solidFill>
            <a:srgbClr val="F5F7F9"/>
          </a:solidFill>
          <a:ln w="19050">
            <a:solidFill>
              <a:srgbClr val="002060"/>
            </a:solidFill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L="171450" marR="0" lvl="0" indent="-1714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200" b="0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28650" lvl="1" indent="-171450" algn="just">
              <a:buFont typeface="Arial" panose="020B0604020202020204" pitchFamily="34" charset="0"/>
              <a:buChar char="•"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</a:lstStyle>
          <a:p>
            <a:r>
              <a:rPr lang="es-CO"/>
              <a:t>En los últimos años, se ha observado un importante </a:t>
            </a:r>
            <a:r>
              <a:rPr lang="es-CO" b="1"/>
              <a:t>incremento real en los sueldos y salarios que reciben los hogares.</a:t>
            </a:r>
          </a:p>
          <a:p>
            <a:endParaRPr lang="es-CO"/>
          </a:p>
          <a:p>
            <a:r>
              <a:rPr lang="es-CO"/>
              <a:t>En particular, este incremento de salarios conllevó a que el consumo de los hogares sea el componente que más ha contribuido al crecimiento económico.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4C204F-7D59-5EE3-5734-E3EB362557AB}"/>
              </a:ext>
            </a:extLst>
          </p:cNvPr>
          <p:cNvSpPr txBox="1"/>
          <p:nvPr/>
        </p:nvSpPr>
        <p:spPr>
          <a:xfrm>
            <a:off x="1178881" y="2694773"/>
            <a:ext cx="388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200" b="0" i="0" u="none" strike="noStrike" kern="1200" spc="0" baseline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s-CO" sz="1200" b="1"/>
              <a:t>Total de sueldos y salarios de los hogares</a:t>
            </a:r>
          </a:p>
          <a:p>
            <a:pPr algn="ctr">
              <a:defRPr sz="1200" b="0" i="0" u="none" strike="noStrike" kern="1200" spc="0" baseline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s-CO" sz="1200"/>
              <a:t>(Billones de pesos constantes del 2018)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9EEF7E-7C8F-1EB2-F76D-E94FFFCD54F6}"/>
              </a:ext>
            </a:extLst>
          </p:cNvPr>
          <p:cNvSpPr txBox="1"/>
          <p:nvPr/>
        </p:nvSpPr>
        <p:spPr>
          <a:xfrm>
            <a:off x="5895721" y="2706236"/>
            <a:ext cx="5539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200" b="0" i="0" u="none" strike="noStrike" kern="1200" spc="0" baseline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s-CO" sz="1200" b="1"/>
              <a:t>Crecimientos reales de los sueldos y salarios de los hogares </a:t>
            </a:r>
            <a:r>
              <a:rPr lang="es-CO" sz="1200"/>
              <a:t>(%)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A9954F-6AD6-10A2-A17F-BD96B87945A6}"/>
              </a:ext>
            </a:extLst>
          </p:cNvPr>
          <p:cNvSpPr txBox="1"/>
          <p:nvPr/>
        </p:nvSpPr>
        <p:spPr>
          <a:xfrm>
            <a:off x="0" y="6514341"/>
            <a:ext cx="11344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Fuente: </a:t>
            </a: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DANE – CNTSI. </a:t>
            </a:r>
            <a:r>
              <a:rPr lang="es-CO" sz="8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*Datos con corte al primer semestre de 2025.</a:t>
            </a: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Nota: Para realizar el cálculo en términos reales de los sueldos y salarios se deflactaron los valores nominales utilizando el IPC fin de periodo para cada año.</a:t>
            </a:r>
          </a:p>
        </p:txBody>
      </p:sp>
      <p:sp>
        <p:nvSpPr>
          <p:cNvPr id="10" name="Rectángulo 9">
            <a:hlinkClick r:id="" action="ppaction://noaction"/>
            <a:extLst>
              <a:ext uri="{FF2B5EF4-FFF2-40B4-BE49-F238E27FC236}">
                <a16:creationId xmlns:a16="http://schemas.microsoft.com/office/drawing/2014/main" id="{ED63CCB9-1728-EB98-AC3F-926A94BE19CE}"/>
              </a:ext>
            </a:extLst>
          </p:cNvPr>
          <p:cNvSpPr/>
          <p:nvPr/>
        </p:nvSpPr>
        <p:spPr>
          <a:xfrm>
            <a:off x="11344274" y="6538570"/>
            <a:ext cx="847726" cy="320040"/>
          </a:xfrm>
          <a:prstGeom prst="rect">
            <a:avLst/>
          </a:prstGeom>
          <a:solidFill>
            <a:srgbClr val="F5F7F9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Anexo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285E514-0888-4F44-982B-8EA0BBC89D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5200529"/>
              </p:ext>
            </p:extLst>
          </p:nvPr>
        </p:nvGraphicFramePr>
        <p:xfrm>
          <a:off x="840975" y="3178044"/>
          <a:ext cx="4558215" cy="2995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4D781F0-04B1-4D57-E74E-E569674FB7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9981746"/>
              </p:ext>
            </p:extLst>
          </p:nvPr>
        </p:nvGraphicFramePr>
        <p:xfrm>
          <a:off x="5956322" y="3192130"/>
          <a:ext cx="5418493" cy="2997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91839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11472-092A-4CB6-A4B7-85991136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6C987-74D3-D56F-5B5E-6FAFB566623C}"/>
              </a:ext>
            </a:extLst>
          </p:cNvPr>
          <p:cNvSpPr txBox="1">
            <a:spLocks/>
          </p:cNvSpPr>
          <p:nvPr/>
        </p:nvSpPr>
        <p:spPr>
          <a:xfrm>
            <a:off x="1477734" y="-6047"/>
            <a:ext cx="10202639" cy="1554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200" b="1" spc="-20">
                <a:solidFill>
                  <a:srgbClr val="002060"/>
                </a:solidFill>
                <a:latin typeface="Verdana"/>
                <a:ea typeface="Verdana"/>
                <a:cs typeface="Arial"/>
              </a:rPr>
              <a:t>En este contexto, la tasa de desempleo ha alcanzado niveles históricamente bajos, aún cuando la tasa de participación ha aumentado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CE8983-309B-B08F-CBD9-3C0843A83D9B}"/>
              </a:ext>
            </a:extLst>
          </p:cNvPr>
          <p:cNvSpPr txBox="1"/>
          <p:nvPr/>
        </p:nvSpPr>
        <p:spPr>
          <a:xfrm>
            <a:off x="431740" y="2773932"/>
            <a:ext cx="553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Tasa de desempleo (ene-oct)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(Total nacional, serie original, % )</a:t>
            </a:r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C642598D-A9C7-5EF1-3AE1-C16B2D450EBB}"/>
              </a:ext>
            </a:extLst>
          </p:cNvPr>
          <p:cNvSpPr txBox="1"/>
          <p:nvPr/>
        </p:nvSpPr>
        <p:spPr>
          <a:xfrm>
            <a:off x="556162" y="1824302"/>
            <a:ext cx="5180611" cy="470595"/>
          </a:xfrm>
          <a:prstGeom prst="roundRect">
            <a:avLst>
              <a:gd name="adj" fmla="val 3923"/>
            </a:avLst>
          </a:prstGeom>
          <a:solidFill>
            <a:srgbClr val="F5F7F9"/>
          </a:solidFill>
          <a:ln w="19050">
            <a:solidFill>
              <a:srgbClr val="002060"/>
            </a:solidFill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>
                <a:latin typeface="Verdana" panose="020B0604030504040204" pitchFamily="34" charset="0"/>
                <a:ea typeface="Verdana" panose="020B0604030504040204" pitchFamily="34" charset="0"/>
              </a:rPr>
              <a:t>En lo corrido del 2025 a octubre, la tasa de desempleo se ha ubicado en el nivel más bajo en la historia para este periodo.</a:t>
            </a:r>
            <a:endParaRPr lang="es-CO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4CF179F-B6FA-C7A5-4B1D-3C2F572CE6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740651"/>
              </p:ext>
            </p:extLst>
          </p:nvPr>
        </p:nvGraphicFramePr>
        <p:xfrm>
          <a:off x="6393996" y="2059600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76ACEC88-CD24-53A1-8984-91B384D71BD4}"/>
              </a:ext>
            </a:extLst>
          </p:cNvPr>
          <p:cNvSpPr txBox="1"/>
          <p:nvPr/>
        </p:nvSpPr>
        <p:spPr>
          <a:xfrm>
            <a:off x="0" y="6616876"/>
            <a:ext cx="11680373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Fuente: </a:t>
            </a: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DANE. Cálculos DGPM-MHCP.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D58FB1D-CF7B-D997-79AE-8760D553DB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756302"/>
              </p:ext>
            </p:extLst>
          </p:nvPr>
        </p:nvGraphicFramePr>
        <p:xfrm>
          <a:off x="501588" y="3350010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6E13B77-7F7B-6791-361C-A0D80AC1B47A}"/>
              </a:ext>
            </a:extLst>
          </p:cNvPr>
          <p:cNvSpPr txBox="1"/>
          <p:nvPr/>
        </p:nvSpPr>
        <p:spPr>
          <a:xfrm>
            <a:off x="6316548" y="1536380"/>
            <a:ext cx="553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Tasa </a:t>
            </a:r>
            <a:r>
              <a:rPr lang="es-CO" sz="14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Global de Participación (ene-oct)</a:t>
            </a:r>
            <a:endParaRPr kumimoji="0" lang="es-CO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(Total nacional, serie original, % )</a:t>
            </a:r>
          </a:p>
        </p:txBody>
      </p:sp>
      <p:sp>
        <p:nvSpPr>
          <p:cNvPr id="12" name="CuadroTexto 8">
            <a:extLst>
              <a:ext uri="{FF2B5EF4-FFF2-40B4-BE49-F238E27FC236}">
                <a16:creationId xmlns:a16="http://schemas.microsoft.com/office/drawing/2014/main" id="{3D4A0DD5-A25B-6354-ABAE-BD666BD17D14}"/>
              </a:ext>
            </a:extLst>
          </p:cNvPr>
          <p:cNvSpPr txBox="1"/>
          <p:nvPr/>
        </p:nvSpPr>
        <p:spPr>
          <a:xfrm>
            <a:off x="6675634" y="5450785"/>
            <a:ext cx="5180611" cy="470595"/>
          </a:xfrm>
          <a:prstGeom prst="roundRect">
            <a:avLst>
              <a:gd name="adj" fmla="val 3923"/>
            </a:avLst>
          </a:prstGeom>
          <a:solidFill>
            <a:srgbClr val="F5F7F9"/>
          </a:solidFill>
          <a:ln w="19050">
            <a:solidFill>
              <a:srgbClr val="002060"/>
            </a:solidFill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es-CO">
                <a:latin typeface="Verdana" panose="020B0604030504040204" pitchFamily="34" charset="0"/>
                <a:ea typeface="Verdana" panose="020B0604030504040204" pitchFamily="34" charset="0"/>
              </a:rPr>
              <a:t>caída en el desempleo </a:t>
            </a:r>
            <a:r>
              <a:rPr lang="es-CO" b="0">
                <a:latin typeface="Verdana" panose="020B0604030504040204" pitchFamily="34" charset="0"/>
                <a:ea typeface="Verdana" panose="020B0604030504040204" pitchFamily="34" charset="0"/>
              </a:rPr>
              <a:t>ha estado acompañada por una </a:t>
            </a:r>
            <a:r>
              <a:rPr lang="es-CO">
                <a:latin typeface="Verdana" panose="020B0604030504040204" pitchFamily="34" charset="0"/>
                <a:ea typeface="Verdana" panose="020B0604030504040204" pitchFamily="34" charset="0"/>
              </a:rPr>
              <a:t>mayor inserción en el mercado laboral.</a:t>
            </a:r>
          </a:p>
        </p:txBody>
      </p:sp>
    </p:spTree>
    <p:extLst>
      <p:ext uri="{BB962C8B-B14F-4D97-AF65-F5344CB8AC3E}">
        <p14:creationId xmlns:p14="http://schemas.microsoft.com/office/powerpoint/2010/main" val="1383849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60618-E686-D98E-06E0-573F55756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7721C-4689-B734-3DF8-14E35C6863B5}"/>
              </a:ext>
            </a:extLst>
          </p:cNvPr>
          <p:cNvSpPr txBox="1">
            <a:spLocks/>
          </p:cNvSpPr>
          <p:nvPr/>
        </p:nvSpPr>
        <p:spPr>
          <a:xfrm>
            <a:off x="1372812" y="175553"/>
            <a:ext cx="9275985" cy="102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CO" sz="22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 línea con lo anterior, la población ocupada ha crecido consistentemente</a:t>
            </a:r>
            <a:endParaRPr lang="es-ES" sz="22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7BD5A6A-F1D4-6136-D4BC-9BABA0C7BB81}"/>
              </a:ext>
            </a:extLst>
          </p:cNvPr>
          <p:cNvSpPr txBox="1"/>
          <p:nvPr/>
        </p:nvSpPr>
        <p:spPr>
          <a:xfrm>
            <a:off x="0" y="6627511"/>
            <a:ext cx="87269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Fuente: </a:t>
            </a: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DANE - GEIH. Cálculos DGPM-MHCP. *Los microdatos de la GEIH para el mes de octubre se publican el 12 de noviembre.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546E0F7-4D7C-DFBC-073F-6A907DEF4E02}"/>
              </a:ext>
            </a:extLst>
          </p:cNvPr>
          <p:cNvSpPr txBox="1"/>
          <p:nvPr/>
        </p:nvSpPr>
        <p:spPr>
          <a:xfrm>
            <a:off x="500171" y="5794983"/>
            <a:ext cx="11021265" cy="351651"/>
          </a:xfrm>
          <a:prstGeom prst="roundRect">
            <a:avLst>
              <a:gd name="adj" fmla="val 7195"/>
            </a:avLst>
          </a:prstGeom>
          <a:solidFill>
            <a:srgbClr val="F5F7F9"/>
          </a:solidFill>
          <a:ln w="19050">
            <a:solidFill>
              <a:srgbClr val="002060"/>
            </a:solidFill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L="171450" marR="0" lvl="0" indent="-1714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200" b="0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28650" lvl="1" indent="-171450" algn="just">
              <a:buFont typeface="Arial" panose="020B0604020202020204" pitchFamily="34" charset="0"/>
              <a:buChar char="•"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indent="0" algn="ctr">
              <a:buNone/>
            </a:pPr>
            <a:r>
              <a:rPr lang="es-CO" sz="1600">
                <a:solidFill>
                  <a:schemeClr val="tx1">
                    <a:lumMod val="95000"/>
                    <a:lumOff val="5000"/>
                  </a:schemeClr>
                </a:solidFill>
              </a:rPr>
              <a:t>Entre enero y octubre de 2025 </a:t>
            </a:r>
            <a:r>
              <a:rPr lang="es-CO" sz="1600" b="1">
                <a:solidFill>
                  <a:schemeClr val="tx1">
                    <a:lumMod val="95000"/>
                    <a:lumOff val="5000"/>
                  </a:schemeClr>
                </a:solidFill>
              </a:rPr>
              <a:t>se han creado 790 mil nuevos empleos </a:t>
            </a:r>
            <a:r>
              <a:rPr lang="es-CO" sz="1600">
                <a:solidFill>
                  <a:schemeClr val="tx1">
                    <a:lumMod val="95000"/>
                    <a:lumOff val="5000"/>
                  </a:schemeClr>
                </a:solidFill>
              </a:rPr>
              <a:t>frente al mismo periodo de 2024.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65E4529-15AA-B4D1-1EC6-0B843F57D784}"/>
              </a:ext>
            </a:extLst>
          </p:cNvPr>
          <p:cNvSpPr txBox="1"/>
          <p:nvPr/>
        </p:nvSpPr>
        <p:spPr>
          <a:xfrm>
            <a:off x="3326151" y="1543893"/>
            <a:ext cx="553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200" b="0" i="0" u="none" strike="noStrike" kern="1200" spc="0" baseline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s-CO" sz="1400" b="1"/>
              <a:t>Ocupados y tasa de crecimiento (ene-oct)</a:t>
            </a:r>
          </a:p>
          <a:p>
            <a:pPr algn="ctr">
              <a:defRPr sz="1200" b="0" i="0" u="none" strike="noStrike" kern="1200" spc="0" baseline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s-CO" sz="1400"/>
              <a:t>(Año corrido ene-oct, miles, %)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6EE84BF-AEAD-81CF-0845-2DFBEC1DD1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359516"/>
              </p:ext>
            </p:extLst>
          </p:nvPr>
        </p:nvGraphicFramePr>
        <p:xfrm>
          <a:off x="2849002" y="1944923"/>
          <a:ext cx="6493996" cy="336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9887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4AD47-8C1C-9577-7756-E602FAA3C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69AA430-FA9B-D4FC-B053-3DAC2464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243" y="272013"/>
            <a:ext cx="9297505" cy="793073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s-CO" sz="2200" b="1" spc="-20" noProof="0">
                <a:solidFill>
                  <a:srgbClr val="002060"/>
                </a:solidFill>
                <a:latin typeface="Verdana"/>
                <a:ea typeface="Verdana"/>
                <a:cs typeface="Arial"/>
              </a:rPr>
              <a:t>Esta mayor creación de empleos ha estado concentrada en puestos de trabajo de mejor calidad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B00F873-F4DB-4201-D2AA-D7961C399EED}"/>
              </a:ext>
            </a:extLst>
          </p:cNvPr>
          <p:cNvSpPr txBox="1"/>
          <p:nvPr/>
        </p:nvSpPr>
        <p:spPr>
          <a:xfrm>
            <a:off x="3017330" y="2262959"/>
            <a:ext cx="661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Ocupados formales y tasa de informalidad (ene-oct)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(Total nacional, miles de personas, serie original, % 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2BB4B85-933E-9ED3-C0AC-BDD2C3EB7817}"/>
              </a:ext>
            </a:extLst>
          </p:cNvPr>
          <p:cNvSpPr txBox="1"/>
          <p:nvPr/>
        </p:nvSpPr>
        <p:spPr>
          <a:xfrm>
            <a:off x="0" y="6608613"/>
            <a:ext cx="11680373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Fuente: </a:t>
            </a: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DANE. Cálculos DGPM-MHCP.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8">
            <a:extLst>
              <a:ext uri="{FF2B5EF4-FFF2-40B4-BE49-F238E27FC236}">
                <a16:creationId xmlns:a16="http://schemas.microsoft.com/office/drawing/2014/main" id="{D8C3FF24-B643-9121-763F-6946F32FCDA0}"/>
              </a:ext>
            </a:extLst>
          </p:cNvPr>
          <p:cNvSpPr txBox="1"/>
          <p:nvPr/>
        </p:nvSpPr>
        <p:spPr>
          <a:xfrm>
            <a:off x="737053" y="1314045"/>
            <a:ext cx="10717883" cy="548521"/>
          </a:xfrm>
          <a:prstGeom prst="roundRect">
            <a:avLst>
              <a:gd name="adj" fmla="val 8687"/>
            </a:avLst>
          </a:prstGeom>
          <a:solidFill>
            <a:srgbClr val="F5F7F9"/>
          </a:solidFill>
          <a:ln w="19050">
            <a:solidFill>
              <a:srgbClr val="002060"/>
            </a:solidFill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L="171450" marR="0" lvl="0" indent="-1714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200" b="0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28650" lvl="1" indent="-171450" algn="just">
              <a:buFont typeface="Arial" panose="020B0604020202020204" pitchFamily="34" charset="0"/>
              <a:buChar char="•"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00"/>
              <a:t>En lo corrido del 2025 a octubre, </a:t>
            </a:r>
            <a:r>
              <a:rPr lang="es-CO" sz="1400" b="1"/>
              <a:t>se ha registrado un</a:t>
            </a:r>
            <a:r>
              <a:rPr lang="es-CO" sz="1400"/>
              <a:t> </a:t>
            </a:r>
            <a:r>
              <a:rPr lang="es-CO" sz="1400" b="1"/>
              <a:t>aumento de 377 mil ocupados formales</a:t>
            </a:r>
            <a:r>
              <a:rPr lang="es-CO" sz="1400"/>
              <a:t>, en comparación con el mismo periodo de 2024.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2A56413-67DA-2EE6-D46E-9C6F5F8562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8531299"/>
              </p:ext>
            </p:extLst>
          </p:nvPr>
        </p:nvGraphicFramePr>
        <p:xfrm>
          <a:off x="3017330" y="2786179"/>
          <a:ext cx="6157330" cy="3365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9590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7C751-B1AA-E302-E9C3-D55414545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294B3-69C5-0CBB-3BBC-967835FE62ED}"/>
              </a:ext>
            </a:extLst>
          </p:cNvPr>
          <p:cNvSpPr txBox="1">
            <a:spLocks/>
          </p:cNvSpPr>
          <p:nvPr/>
        </p:nvSpPr>
        <p:spPr>
          <a:xfrm>
            <a:off x="1265134" y="131307"/>
            <a:ext cx="10078529" cy="995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Otros aspectos relevantes para la determinación del salario mínimo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F4E49D7-CE52-B249-5810-95511B630CCC}"/>
              </a:ext>
            </a:extLst>
          </p:cNvPr>
          <p:cNvSpPr/>
          <p:nvPr/>
        </p:nvSpPr>
        <p:spPr>
          <a:xfrm>
            <a:off x="529982" y="1028700"/>
            <a:ext cx="11132036" cy="316230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kumimoji="0" lang="es-CO" sz="1200" b="1" i="0" u="none" strike="noStrike" kern="1200" cap="none" spc="-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CF326A-D597-1736-1001-ECFDE9090591}"/>
              </a:ext>
            </a:extLst>
          </p:cNvPr>
          <p:cNvSpPr txBox="1"/>
          <p:nvPr/>
        </p:nvSpPr>
        <p:spPr>
          <a:xfrm>
            <a:off x="2086595" y="1766649"/>
            <a:ext cx="9092806" cy="35086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just">
              <a:defRPr/>
            </a:pPr>
            <a:endParaRPr lang="es-CO" sz="2000" spc="-5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algn="just">
              <a:defRPr/>
            </a:pPr>
            <a:endParaRPr lang="es-MX" spc="-5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MX" spc="-5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defRPr/>
            </a:pPr>
            <a:r>
              <a:rPr lang="es-MX" spc="-50">
                <a:latin typeface="Verdana" panose="020B0604030504040204" pitchFamily="34" charset="0"/>
                <a:ea typeface="Verdana" panose="020B0604030504040204" pitchFamily="34" charset="0"/>
              </a:rPr>
              <a:t>Una proporción </a:t>
            </a:r>
            <a:r>
              <a:rPr lang="es-MX" b="1" spc="-50">
                <a:latin typeface="Verdana" panose="020B0604030504040204" pitchFamily="34" charset="0"/>
                <a:ea typeface="Verdana" panose="020B0604030504040204" pitchFamily="34" charset="0"/>
              </a:rPr>
              <a:t>significativa </a:t>
            </a:r>
            <a:r>
              <a:rPr lang="es-MX" spc="-50">
                <a:latin typeface="Verdana" panose="020B0604030504040204" pitchFamily="34" charset="0"/>
                <a:ea typeface="Verdana" panose="020B0604030504040204" pitchFamily="34" charset="0"/>
              </a:rPr>
              <a:t>de los ocupados aún registra </a:t>
            </a:r>
            <a:r>
              <a:rPr lang="es-MX" b="1" spc="-50">
                <a:latin typeface="Verdana" panose="020B0604030504040204" pitchFamily="34" charset="0"/>
                <a:ea typeface="Verdana" panose="020B0604030504040204" pitchFamily="34" charset="0"/>
              </a:rPr>
              <a:t>ingresos laborales inferiores al salario mínimo.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MX" spc="-5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MX" spc="-5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defRPr/>
            </a:pPr>
            <a:r>
              <a:rPr lang="es-MX" spc="-50">
                <a:latin typeface="Verdana" panose="020B0604030504040204" pitchFamily="34" charset="0"/>
                <a:ea typeface="Verdana" panose="020B0604030504040204" pitchFamily="34" charset="0"/>
              </a:rPr>
              <a:t>El aumento del salario mínimo tendría </a:t>
            </a:r>
            <a:r>
              <a:rPr lang="es-MX" b="1" spc="-50">
                <a:latin typeface="Verdana" panose="020B0604030504040204" pitchFamily="34" charset="0"/>
                <a:ea typeface="Verdana" panose="020B0604030504040204" pitchFamily="34" charset="0"/>
              </a:rPr>
              <a:t>impactos sobre la inflación</a:t>
            </a:r>
            <a:r>
              <a:rPr lang="es-MX" spc="-50">
                <a:latin typeface="Verdana" panose="020B0604030504040204" pitchFamily="34" charset="0"/>
                <a:ea typeface="Verdana" panose="020B0604030504040204" pitchFamily="34" charset="0"/>
              </a:rPr>
              <a:t>, aunque </a:t>
            </a:r>
            <a:r>
              <a:rPr lang="es-MX" b="1" spc="-50">
                <a:latin typeface="Verdana" panose="020B0604030504040204" pitchFamily="34" charset="0"/>
                <a:ea typeface="Verdana" panose="020B0604030504040204" pitchFamily="34" charset="0"/>
              </a:rPr>
              <a:t>limitados.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MX" sz="2000" spc="-5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MX" spc="-5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CO" sz="2000">
              <a:latin typeface="Verdana" panose="020B0604030504040204" pitchFamily="34" charset="0"/>
              <a:cs typeface="Arial"/>
            </a:endParaRPr>
          </a:p>
        </p:txBody>
      </p:sp>
      <p:pic>
        <p:nvPicPr>
          <p:cNvPr id="6" name="Picture 6" descr="Mujer trabajadora - Iconos gratis de usuario">
            <a:extLst>
              <a:ext uri="{FF2B5EF4-FFF2-40B4-BE49-F238E27FC236}">
                <a16:creationId xmlns:a16="http://schemas.microsoft.com/office/drawing/2014/main" id="{561F54AA-05F8-75FC-5218-DB4E8BF3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25" y="2710048"/>
            <a:ext cx="511629" cy="51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flación - Iconos gratis de negocios y finanzas">
            <a:extLst>
              <a:ext uri="{FF2B5EF4-FFF2-40B4-BE49-F238E27FC236}">
                <a16:creationId xmlns:a16="http://schemas.microsoft.com/office/drawing/2014/main" id="{0ED9CFCC-4D91-14EB-CF8C-810FFC02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53" y="3786798"/>
            <a:ext cx="526601" cy="52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57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5128A-D90E-8DD3-20C6-45F3FD98B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155D5-E78D-8CE8-EF50-AA482032564E}"/>
              </a:ext>
            </a:extLst>
          </p:cNvPr>
          <p:cNvSpPr txBox="1">
            <a:spLocks/>
          </p:cNvSpPr>
          <p:nvPr/>
        </p:nvSpPr>
        <p:spPr>
          <a:xfrm>
            <a:off x="1414377" y="121769"/>
            <a:ext cx="9633735" cy="102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CO" sz="22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Cerca del 47% de los ocupados devenga menos de un salario mínimo</a:t>
            </a:r>
            <a:endParaRPr lang="es-ES" sz="22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F1E786C-6C99-3BD2-BBCF-071A6B913D08}"/>
              </a:ext>
            </a:extLst>
          </p:cNvPr>
          <p:cNvSpPr txBox="1"/>
          <p:nvPr/>
        </p:nvSpPr>
        <p:spPr>
          <a:xfrm>
            <a:off x="0" y="6609223"/>
            <a:ext cx="87269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Fuente: </a:t>
            </a: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DANE - GEIH. Cálculos DGPM-MHCP. Nota: Los cálculos son realizados con la variable “</a:t>
            </a:r>
            <a:r>
              <a:rPr kumimoji="0" lang="es-CO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inglabo</a:t>
            </a: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”.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24C8946-0413-705B-6236-C396576F35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223360"/>
              </p:ext>
            </p:extLst>
          </p:nvPr>
        </p:nvGraphicFramePr>
        <p:xfrm>
          <a:off x="2810263" y="2747174"/>
          <a:ext cx="6841961" cy="3696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3DB817CF-08BD-1C3E-5CED-EE29F2B4076A}"/>
              </a:ext>
            </a:extLst>
          </p:cNvPr>
          <p:cNvSpPr txBox="1"/>
          <p:nvPr/>
        </p:nvSpPr>
        <p:spPr>
          <a:xfrm>
            <a:off x="3326149" y="2058259"/>
            <a:ext cx="553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200" b="0" i="0" u="none" strike="noStrike" kern="1200" spc="0" baseline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s-CO" sz="1400" b="1"/>
              <a:t>Número de ocupados totales por rango salarial</a:t>
            </a:r>
          </a:p>
          <a:p>
            <a:pPr algn="ctr">
              <a:defRPr sz="1200" b="0" i="0" u="none" strike="noStrike" kern="1200" spc="0" baseline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s-CO" sz="1400"/>
              <a:t>(Año corrido ene-</a:t>
            </a:r>
            <a:r>
              <a:rPr lang="es-CO" sz="1400" err="1"/>
              <a:t>sep</a:t>
            </a:r>
            <a:r>
              <a:rPr lang="es-CO" sz="1400"/>
              <a:t>* 2025, miles, %)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D1558A-BA78-6A9C-90B6-4D083B156FCC}"/>
              </a:ext>
            </a:extLst>
          </p:cNvPr>
          <p:cNvSpPr txBox="1"/>
          <p:nvPr/>
        </p:nvSpPr>
        <p:spPr>
          <a:xfrm>
            <a:off x="779047" y="1330044"/>
            <a:ext cx="10633903" cy="479524"/>
          </a:xfrm>
          <a:prstGeom prst="roundRect">
            <a:avLst>
              <a:gd name="adj" fmla="val 7195"/>
            </a:avLst>
          </a:prstGeom>
          <a:solidFill>
            <a:srgbClr val="F5F7F9"/>
          </a:solidFill>
          <a:ln w="19050">
            <a:solidFill>
              <a:srgbClr val="002060"/>
            </a:solidFill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L="171450" marR="0" lvl="0" indent="-1714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200" b="0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28650" lvl="1" indent="-171450" algn="just">
              <a:buFont typeface="Arial" panose="020B0604020202020204" pitchFamily="34" charset="0"/>
              <a:buChar char="•"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indent="0" algn="ctr">
              <a:buNone/>
            </a:pPr>
            <a:r>
              <a:rPr lang="es-CO"/>
              <a:t>En lo corrido de 2025, </a:t>
            </a:r>
            <a:r>
              <a:rPr lang="es-CO" b="1"/>
              <a:t>casi el 60% </a:t>
            </a:r>
            <a:r>
              <a:rPr lang="es-ES" b="1"/>
              <a:t>de los ocupados ganan hasta un salario mínimo legal mensual vigente (SMLMV), </a:t>
            </a:r>
            <a:r>
              <a:rPr lang="es-ES"/>
              <a:t>reflejando una concentración de los ocupados en niveles salariales bajos.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4619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95F85-4E00-105C-6E56-C5CEE8948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F261C-A4EE-1F63-857E-1867CAA38339}"/>
              </a:ext>
            </a:extLst>
          </p:cNvPr>
          <p:cNvSpPr txBox="1">
            <a:spLocks/>
          </p:cNvSpPr>
          <p:nvPr/>
        </p:nvSpPr>
        <p:spPr>
          <a:xfrm>
            <a:off x="1289304" y="-49806"/>
            <a:ext cx="10254438" cy="134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200" b="1">
                <a:solidFill>
                  <a:srgbClr val="002060"/>
                </a:solidFill>
                <a:latin typeface="Verdana" panose="020B0604030504040204" pitchFamily="34" charset="0"/>
                <a:ea typeface="+mj-ea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es-CO"/>
              <a:t>El incremento del salario mínimo tendría efectos ligeros sobre la inflación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D3E5E3-8BE1-2306-D163-996BBA37C74B}"/>
              </a:ext>
            </a:extLst>
          </p:cNvPr>
          <p:cNvSpPr txBox="1"/>
          <p:nvPr/>
        </p:nvSpPr>
        <p:spPr>
          <a:xfrm>
            <a:off x="84970" y="6027003"/>
            <a:ext cx="12020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Fuente: </a:t>
            </a:r>
            <a:r>
              <a: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Banco de la República.</a:t>
            </a:r>
          </a:p>
          <a:p>
            <a:pPr marL="228600" lvl="0" indent="-228600" algn="just">
              <a:buAutoNum type="arabicPeriod"/>
              <a:defRPr/>
            </a:pPr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Arango, L. E., Montealegre, O. I., Bonilla-Mejía, L., Botero, J., Caicedo-García, E., Dávalos, E., Flórez, L. A., Pineda, J. G. G., Grajales, A., Guarín-López, A., Hamann-Salcedo, F. A., Hermida-Giraldo, D., Julio-</a:t>
            </a:r>
            <a:r>
              <a:rPr lang="es-CO" sz="800" dirty="0" err="1"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, J. M., Lasso-Valderrama, F. J., Martínez-Cortés, N., Méndez-Vizcaíno, J. C., Morales-Zurita, L. F., Ospina-Tejeiro, J. J., Pulido-Mahecha, K. L., . . . Vargas-Riaño, C. O. (2022). Efectos macroeconómicos del salario mínimo en Colombia. </a:t>
            </a:r>
            <a:r>
              <a:rPr lang="es-CO" sz="800" i="1" dirty="0">
                <a:latin typeface="Verdana" panose="020B0604030504040204" pitchFamily="34" charset="0"/>
                <a:ea typeface="Verdana" panose="020B0604030504040204" pitchFamily="34" charset="0"/>
              </a:rPr>
              <a:t>Ensayos Sobre Política Económica</a:t>
            </a:r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s-CO" sz="800" i="1" dirty="0">
                <a:latin typeface="Verdana" panose="020B0604030504040204" pitchFamily="34" charset="0"/>
                <a:ea typeface="Verdana" panose="020B0604030504040204" pitchFamily="34" charset="0"/>
              </a:rPr>
              <a:t>103</a:t>
            </a:r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hlinkClick r:id="rId3" tooltip="https://doi.org/10.32468/espe103"/>
              </a:rPr>
              <a:t>https://doi.org/10.32468/espe103</a:t>
            </a:r>
            <a:endParaRPr lang="es-CO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8600" lvl="0" indent="-228600">
              <a:buAutoNum type="arabicPeriod"/>
              <a:defRPr/>
            </a:pPr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Elasticidad estimada por el equipo técnico del MHCP-DGPM. </a:t>
            </a:r>
          </a:p>
          <a:p>
            <a:pPr marL="228600" lvl="0" indent="-228600">
              <a:buAutoNum type="arabicPeriod"/>
              <a:defRPr/>
            </a:pPr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Promedio de la literatura.</a:t>
            </a: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D94EEFD9-A039-4B40-A2CB-31F6534B4D35}"/>
              </a:ext>
            </a:extLst>
          </p:cNvPr>
          <p:cNvSpPr txBox="1"/>
          <p:nvPr/>
        </p:nvSpPr>
        <p:spPr>
          <a:xfrm>
            <a:off x="346908" y="1560433"/>
            <a:ext cx="11496674" cy="1868567"/>
          </a:xfrm>
          <a:prstGeom prst="roundRect">
            <a:avLst>
              <a:gd name="adj" fmla="val 4973"/>
            </a:avLst>
          </a:prstGeom>
          <a:noFill/>
          <a:ln w="19050">
            <a:noFill/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L="171450" marR="0" lvl="0" indent="-1714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200" b="0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28650" lvl="1" indent="-171450" algn="just">
              <a:buFont typeface="Arial" panose="020B0604020202020204" pitchFamily="34" charset="0"/>
              <a:buChar char="•"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2060"/>
              </a:buClr>
              <a:buNone/>
              <a:defRPr/>
            </a:pPr>
            <a:r>
              <a:rPr lang="es-CO" sz="1400" b="1"/>
              <a:t>Impactos inflacionarios a través de:</a:t>
            </a:r>
          </a:p>
          <a:p>
            <a:pPr marL="285750" lvl="0" indent="-285750">
              <a:buClr>
                <a:srgbClr val="002060"/>
              </a:buClr>
              <a:defRPr/>
            </a:pPr>
            <a:endParaRPr lang="es-CO" sz="1400" b="1"/>
          </a:p>
          <a:p>
            <a:pPr marL="742950" lvl="1" indent="-285750">
              <a:buClr>
                <a:srgbClr val="002060"/>
              </a:buClr>
              <a:defRPr/>
            </a:pPr>
            <a:r>
              <a:rPr lang="es-CO" sz="1400">
                <a:solidFill>
                  <a:prstClr val="black"/>
                </a:solidFill>
              </a:rPr>
              <a:t>Indexación y mayores costos laborales.</a:t>
            </a:r>
          </a:p>
          <a:p>
            <a:pPr lvl="1">
              <a:buClr>
                <a:srgbClr val="002060"/>
              </a:buClr>
              <a:defRPr/>
            </a:pPr>
            <a:endParaRPr lang="es-CO" sz="1400">
              <a:solidFill>
                <a:prstClr val="black"/>
              </a:solidFill>
            </a:endParaRPr>
          </a:p>
          <a:p>
            <a:pPr marL="742950" lvl="1" indent="-285750">
              <a:buClr>
                <a:srgbClr val="002060"/>
              </a:buClr>
              <a:defRPr/>
            </a:pPr>
            <a:r>
              <a:rPr lang="es-CO" sz="1400">
                <a:solidFill>
                  <a:prstClr val="black"/>
                </a:solidFill>
              </a:rPr>
              <a:t>Mayor poder adquisitivo que impulsa la demanda.</a:t>
            </a:r>
          </a:p>
          <a:p>
            <a:pPr marL="742950" lvl="1" indent="-285750">
              <a:buClr>
                <a:srgbClr val="002060"/>
              </a:buClr>
              <a:defRPr/>
            </a:pPr>
            <a:endParaRPr lang="es-CO" sz="1400">
              <a:solidFill>
                <a:prstClr val="black"/>
              </a:solidFill>
            </a:endParaRPr>
          </a:p>
          <a:p>
            <a:pPr marL="0" indent="0">
              <a:buClr>
                <a:srgbClr val="002060"/>
              </a:buClr>
              <a:buNone/>
              <a:defRPr/>
            </a:pPr>
            <a:r>
              <a:rPr lang="es-CO" sz="1400" b="1" spc="-50">
                <a:solidFill>
                  <a:prstClr val="black"/>
                </a:solidFill>
              </a:rPr>
              <a:t>Respecto al primero, el traspaso de </a:t>
            </a:r>
            <a:r>
              <a:rPr lang="es-CO" sz="1400" b="1"/>
              <a:t>costos a precios depende del nivel de </a:t>
            </a:r>
            <a:r>
              <a:rPr lang="es-CO" sz="1400" b="1" spc="-50">
                <a:solidFill>
                  <a:prstClr val="black"/>
                </a:solidFill>
              </a:rPr>
              <a:t>competencia del mercado: </a:t>
            </a:r>
            <a:r>
              <a:rPr lang="es-CO" sz="1400" spc="-50">
                <a:solidFill>
                  <a:prstClr val="black"/>
                </a:solidFill>
              </a:rPr>
              <a:t>mercados</a:t>
            </a:r>
            <a:r>
              <a:rPr lang="es-CO" sz="1400"/>
              <a:t> más competitivos suelen absorberlos vía menores márgenes y ajustes en el empleo (Arango et. al, 2022)</a:t>
            </a:r>
            <a:r>
              <a:rPr lang="es-CO" sz="1400" baseline="30000"/>
              <a:t>1</a:t>
            </a:r>
            <a:r>
              <a:rPr lang="es-CO" sz="1400"/>
              <a:t>.</a:t>
            </a:r>
            <a:endParaRPr lang="es-CO" sz="1400" b="1" spc="-50">
              <a:solidFill>
                <a:prstClr val="black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C51DFB6-ADF5-C5C8-99C2-1B118E7DB1E4}"/>
              </a:ext>
            </a:extLst>
          </p:cNvPr>
          <p:cNvSpPr txBox="1"/>
          <p:nvPr/>
        </p:nvSpPr>
        <p:spPr>
          <a:xfrm>
            <a:off x="738188" y="4007889"/>
            <a:ext cx="10714114" cy="578882"/>
          </a:xfrm>
          <a:prstGeom prst="roundRect">
            <a:avLst/>
          </a:prstGeom>
          <a:solidFill>
            <a:srgbClr val="F5F7F9"/>
          </a:solidFill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La sensibilidad estimada de la inflación a un incremento de 1pp en el salario mínimo es de entre 0,05pps</a:t>
            </a:r>
            <a:r>
              <a:rPr lang="es-CO" sz="14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 y 0,11pps (promedio literatura)</a:t>
            </a:r>
            <a:r>
              <a:rPr lang="es-CO" sz="14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3007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C99A8-B3A7-6735-956A-C68CB3AB9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C5BDD2-1391-3B6F-BE1B-7978529F9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3"/>
          <a:stretch/>
        </p:blipFill>
        <p:spPr>
          <a:xfrm>
            <a:off x="4991310" y="6261739"/>
            <a:ext cx="2209380" cy="1602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B4A1C0C-83D2-7197-D2A2-0CAB6B76CA9B}"/>
              </a:ext>
            </a:extLst>
          </p:cNvPr>
          <p:cNvSpPr txBox="1"/>
          <p:nvPr/>
        </p:nvSpPr>
        <p:spPr>
          <a:xfrm>
            <a:off x="2457200" y="4739995"/>
            <a:ext cx="72347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Ministerio de Hacienda y Crédito Público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Diciembre 2025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D2CD3A-92FF-1813-FCAC-4E12110E2978}"/>
              </a:ext>
            </a:extLst>
          </p:cNvPr>
          <p:cNvSpPr txBox="1"/>
          <p:nvPr/>
        </p:nvSpPr>
        <p:spPr>
          <a:xfrm>
            <a:off x="1534342" y="1348564"/>
            <a:ext cx="9080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Coyuntura económica e incremento del salario mínimo</a:t>
            </a:r>
          </a:p>
        </p:txBody>
      </p:sp>
    </p:spTree>
    <p:extLst>
      <p:ext uri="{BB962C8B-B14F-4D97-AF65-F5344CB8AC3E}">
        <p14:creationId xmlns:p14="http://schemas.microsoft.com/office/powerpoint/2010/main" val="2952233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181296-6DA0-2504-4D1B-B2D877A8D0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3"/>
          <a:stretch/>
        </p:blipFill>
        <p:spPr>
          <a:xfrm>
            <a:off x="4991310" y="6261739"/>
            <a:ext cx="2209380" cy="1602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3C0BA5-5B73-5DFF-942E-7348F97DF18B}"/>
              </a:ext>
            </a:extLst>
          </p:cNvPr>
          <p:cNvSpPr txBox="1"/>
          <p:nvPr/>
        </p:nvSpPr>
        <p:spPr>
          <a:xfrm>
            <a:off x="2457200" y="4739995"/>
            <a:ext cx="72347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Ministerio de Hacienda y Crédito Público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Diciembre 2025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663129-4107-716D-989F-C5E0A9EED35D}"/>
              </a:ext>
            </a:extLst>
          </p:cNvPr>
          <p:cNvSpPr txBox="1"/>
          <p:nvPr/>
        </p:nvSpPr>
        <p:spPr>
          <a:xfrm>
            <a:off x="1534342" y="1348564"/>
            <a:ext cx="9080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Coyuntura económica e incremento del salario mínimo</a:t>
            </a:r>
          </a:p>
        </p:txBody>
      </p:sp>
    </p:spTree>
    <p:extLst>
      <p:ext uri="{BB962C8B-B14F-4D97-AF65-F5344CB8AC3E}">
        <p14:creationId xmlns:p14="http://schemas.microsoft.com/office/powerpoint/2010/main" val="148297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70FE1-C02E-2CBD-EA3D-A08D28153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D7A7B0-AC2B-D98E-69C9-E3379D806D4F}"/>
              </a:ext>
            </a:extLst>
          </p:cNvPr>
          <p:cNvSpPr txBox="1">
            <a:spLocks/>
          </p:cNvSpPr>
          <p:nvPr/>
        </p:nvSpPr>
        <p:spPr>
          <a:xfrm>
            <a:off x="1056735" y="2494180"/>
            <a:ext cx="10078529" cy="995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1" i="0" u="none" strike="noStrike" kern="1200" cap="none" spc="0" normalizeH="0" baseline="0" noProof="0">
                <a:ln>
                  <a:noFill/>
                </a:ln>
                <a:solidFill>
                  <a:srgbClr val="B28A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1.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000" b="1">
                <a:latin typeface="Verdana" panose="020B0604030504040204" pitchFamily="34" charset="0"/>
                <a:ea typeface="Verdana" panose="020B0604030504040204" pitchFamily="34" charset="0"/>
              </a:rPr>
              <a:t>Contexto macroeconómico</a:t>
            </a:r>
            <a:endParaRPr kumimoji="0" lang="es-CO" sz="3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3267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43EAE-7160-C6E4-1ACD-40458A150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B6586-5253-A3D4-6C9E-747984DA43A0}"/>
              </a:ext>
            </a:extLst>
          </p:cNvPr>
          <p:cNvSpPr txBox="1">
            <a:spLocks/>
          </p:cNvSpPr>
          <p:nvPr/>
        </p:nvSpPr>
        <p:spPr>
          <a:xfrm>
            <a:off x="1056735" y="419896"/>
            <a:ext cx="10078529" cy="519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Mensajes principales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72AECE5-1B6F-EC68-9738-BA7B935F4F37}"/>
              </a:ext>
            </a:extLst>
          </p:cNvPr>
          <p:cNvSpPr/>
          <p:nvPr/>
        </p:nvSpPr>
        <p:spPr>
          <a:xfrm>
            <a:off x="1371600" y="1628864"/>
            <a:ext cx="9964832" cy="3703828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s-CO" sz="1600" b="1" spc="-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2025, </a:t>
            </a:r>
            <a:r>
              <a:rPr kumimoji="0" lang="es-CO" sz="1600" b="1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 economía colombiana mostraría un desempeño favorable, </a:t>
            </a:r>
            <a:r>
              <a:rPr kumimoji="0" lang="es-CO" sz="160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liderado por las actividades artísticas, el comercio, la agricultura y ganadería, y la recuperación de la industria manufacturera. </a:t>
            </a:r>
          </a:p>
          <a:p>
            <a:pPr lvl="0" algn="just">
              <a:defRPr/>
            </a:pPr>
            <a:endParaRPr kumimoji="0" lang="es-CO" sz="160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 algn="just">
              <a:defRPr/>
            </a:pPr>
            <a:endParaRPr kumimoji="0" lang="es-CO" sz="160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algn="just">
              <a:defRPr/>
            </a:pPr>
            <a:r>
              <a:rPr lang="es-CO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inflación se ha corregido de manera importante, y se espera que continúa con su senda decreciente en 2026</a:t>
            </a:r>
            <a:r>
              <a:rPr lang="es-CO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s-CO" sz="1600" dirty="0">
              <a:solidFill>
                <a:schemeClr val="tx1"/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defRPr/>
            </a:pPr>
            <a:endParaRPr lang="es-CO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CO" sz="1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defRPr/>
            </a:pPr>
            <a:r>
              <a:rPr lang="es-MX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 2025 y 2026, se proyecta que el déficit del GNC sea de 7,1% y 6,2% del PIB, respectivamente.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CO" sz="1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Crecimiento económico - Iconos gratis de negocios y finanzas">
            <a:extLst>
              <a:ext uri="{FF2B5EF4-FFF2-40B4-BE49-F238E27FC236}">
                <a16:creationId xmlns:a16="http://schemas.microsoft.com/office/drawing/2014/main" id="{E3019CE3-EBBA-E69C-45F7-5FDD1AA8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" y="1956962"/>
            <a:ext cx="475488" cy="4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flación - Iconos gratis de negocios y finanzas">
            <a:extLst>
              <a:ext uri="{FF2B5EF4-FFF2-40B4-BE49-F238E27FC236}">
                <a16:creationId xmlns:a16="http://schemas.microsoft.com/office/drawing/2014/main" id="{92CB9F3B-5F4C-F15E-19F9-CC8AEB2B4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" y="3191256"/>
            <a:ext cx="475488" cy="4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illete - Iconos gratis de negocios y finanzas">
            <a:extLst>
              <a:ext uri="{FF2B5EF4-FFF2-40B4-BE49-F238E27FC236}">
                <a16:creationId xmlns:a16="http://schemas.microsoft.com/office/drawing/2014/main" id="{433A0319-6EA5-E47C-D6AB-0E5C3EC84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57" y="4220572"/>
            <a:ext cx="409956" cy="40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153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47743-CDB6-2FE1-E95C-DBD18434A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34A29-C6FC-221E-9977-74131C13F062}"/>
              </a:ext>
            </a:extLst>
          </p:cNvPr>
          <p:cNvSpPr txBox="1">
            <a:spLocks/>
          </p:cNvSpPr>
          <p:nvPr/>
        </p:nvSpPr>
        <p:spPr>
          <a:xfrm>
            <a:off x="1265134" y="33333"/>
            <a:ext cx="10078529" cy="1417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La economía colombiana se encuentra en fase de aceleración, </a:t>
            </a:r>
            <a:r>
              <a:rPr lang="es-CO" sz="22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 crecería </a:t>
            </a:r>
            <a:r>
              <a:rPr kumimoji="0" lang="es-CO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2,7% en 2025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C18902-A8C9-9C9F-6647-907EF0B60B74}"/>
              </a:ext>
            </a:extLst>
          </p:cNvPr>
          <p:cNvSpPr txBox="1"/>
          <p:nvPr/>
        </p:nvSpPr>
        <p:spPr>
          <a:xfrm>
            <a:off x="-10886" y="6630995"/>
            <a:ext cx="87269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Fuente: </a:t>
            </a: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DANE. Cálculos DGPM-MHCP. </a:t>
            </a:r>
            <a:r>
              <a:rPr lang="es-CO" sz="8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*Proyección de crecimiento económico.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DBBD1E1-A928-EB5E-1458-DF9D3DF68830}"/>
              </a:ext>
            </a:extLst>
          </p:cNvPr>
          <p:cNvSpPr/>
          <p:nvPr/>
        </p:nvSpPr>
        <p:spPr>
          <a:xfrm>
            <a:off x="6304398" y="3186295"/>
            <a:ext cx="5449806" cy="1417748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s-CO" sz="1400" b="1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El crecimiento económico de 2,7% para 2025, </a:t>
            </a:r>
            <a:r>
              <a:rPr kumimoji="0" lang="es-CO" sz="1400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estaría explicado, en buena medida, por: </a:t>
            </a:r>
            <a:endParaRPr lang="es-CO" sz="1400" spc="-5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>
              <a:defRPr/>
            </a:pPr>
            <a:endParaRPr kumimoji="0" lang="es-CO" sz="1400" b="0" i="0" u="none" strike="noStrike" kern="1200" cap="none" spc="-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es-CO" sz="1400" spc="-5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kumimoji="0" lang="es-CO" sz="1400" b="0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</a:t>
            </a:r>
            <a:r>
              <a:rPr kumimoji="0" lang="es-CO" sz="1400" b="1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dinámica favorable d</a:t>
            </a:r>
            <a:r>
              <a:rPr lang="es-CO" sz="1400" b="1" spc="-5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consumo de los hogares.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endParaRPr lang="es-CO" sz="1400" b="1" spc="-5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  <a:defRPr/>
            </a:pPr>
            <a:r>
              <a:rPr lang="es-CO" sz="1400" spc="-5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Impulsada por el notable desempeño del mercado laboral y la mejora en el nivel de ingresos de la población.</a:t>
            </a:r>
          </a:p>
          <a:p>
            <a:pPr lvl="1" algn="just">
              <a:defRPr/>
            </a:pPr>
            <a:endParaRPr lang="es-CO" sz="1400" spc="-5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es-CO" sz="1400" b="1" spc="-5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inversión continuaría en recuperación.</a:t>
            </a:r>
          </a:p>
          <a:p>
            <a:pPr lvl="0" algn="just">
              <a:defRPr/>
            </a:pPr>
            <a:endParaRPr lang="es-CO" sz="1200" b="1" spc="-5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20FC7E-E367-084F-4DA9-0379B5D31E26}"/>
              </a:ext>
            </a:extLst>
          </p:cNvPr>
          <p:cNvSpPr txBox="1"/>
          <p:nvPr/>
        </p:nvSpPr>
        <p:spPr>
          <a:xfrm>
            <a:off x="743712" y="2016489"/>
            <a:ext cx="535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Evolución del crecimiento económico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(%)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DA060D0-DCE1-4043-9749-BF2393A9A7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5567150"/>
              </p:ext>
            </p:extLst>
          </p:nvPr>
        </p:nvGraphicFramePr>
        <p:xfrm>
          <a:off x="436870" y="2544594"/>
          <a:ext cx="5631525" cy="2997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957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6C7F6-EB57-2720-368A-129877C1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23266-3E22-9AB1-8062-E96E46983C4E}"/>
              </a:ext>
            </a:extLst>
          </p:cNvPr>
          <p:cNvSpPr txBox="1">
            <a:spLocks/>
          </p:cNvSpPr>
          <p:nvPr/>
        </p:nvSpPr>
        <p:spPr>
          <a:xfrm>
            <a:off x="1027283" y="264428"/>
            <a:ext cx="10137434" cy="915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s-CO" sz="22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Año corrido la economía ha crecido 2,8%, impulsada por la demanda interna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D8D0879-FC87-8357-D0F2-4E284A76A0A8}"/>
              </a:ext>
            </a:extLst>
          </p:cNvPr>
          <p:cNvSpPr txBox="1"/>
          <p:nvPr/>
        </p:nvSpPr>
        <p:spPr>
          <a:xfrm>
            <a:off x="-10886" y="6630995"/>
            <a:ext cx="87269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Fuente: </a:t>
            </a: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DANE. Cálculos DGPM-MHCP. Datos originales</a:t>
            </a:r>
            <a:r>
              <a:rPr lang="es-CO" sz="8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D44C3015-BECB-A7CB-15CB-607D539251E4}"/>
              </a:ext>
            </a:extLst>
          </p:cNvPr>
          <p:cNvGrpSpPr/>
          <p:nvPr/>
        </p:nvGrpSpPr>
        <p:grpSpPr>
          <a:xfrm>
            <a:off x="1910181" y="1448063"/>
            <a:ext cx="8678571" cy="1846659"/>
            <a:chOff x="1366167" y="1745245"/>
            <a:chExt cx="13122628" cy="1576834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230343A-298D-1F11-B8CB-17ACD42F731B}"/>
                </a:ext>
              </a:extLst>
            </p:cNvPr>
            <p:cNvSpPr txBox="1"/>
            <p:nvPr/>
          </p:nvSpPr>
          <p:spPr>
            <a:xfrm>
              <a:off x="1366167" y="1745245"/>
              <a:ext cx="13122628" cy="1576834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s-CO" sz="1400" b="1" spc="-50">
                  <a:latin typeface="Verdana" panose="020B0604030504040204" pitchFamily="34" charset="0"/>
                  <a:ea typeface="Verdana" panose="020B0604030504040204" pitchFamily="34" charset="0"/>
                </a:rPr>
                <a:t>Por el lado de la producción</a:t>
              </a:r>
              <a:r>
                <a:rPr lang="es-CO" sz="1400" spc="-50">
                  <a:latin typeface="Verdana" panose="020B0604030504040204" pitchFamily="34" charset="0"/>
                  <a:ea typeface="Verdana" panose="020B0604030504040204" pitchFamily="34" charset="0"/>
                </a:rPr>
                <a:t>, de las actividades que registran mayores variaciones, se destacan:</a:t>
              </a:r>
            </a:p>
            <a:p>
              <a:pPr algn="just"/>
              <a:endParaRPr lang="es-CO" sz="140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r>
                <a:rPr lang="es-CO" sz="1400">
                  <a:latin typeface="Verdana" panose="020B0604030504040204" pitchFamily="34" charset="0"/>
                  <a:ea typeface="Verdana" panose="020B0604030504040204" pitchFamily="34" charset="0"/>
                </a:rPr>
                <a:t>Actividades artísticas y de entretenimiento </a:t>
              </a: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endParaRPr lang="es-CO" sz="140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r>
                <a:rPr lang="es-CO" sz="1400">
                  <a:latin typeface="Verdana" panose="020B0604030504040204" pitchFamily="34" charset="0"/>
                  <a:ea typeface="Verdana" panose="020B0604030504040204" pitchFamily="34" charset="0"/>
                </a:rPr>
                <a:t>Comercio, transporte y alojamiento</a:t>
              </a: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endParaRPr lang="es-CO" sz="140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r>
                <a:rPr lang="es-CO" sz="1400">
                  <a:latin typeface="Verdana" panose="020B0604030504040204" pitchFamily="34" charset="0"/>
                  <a:ea typeface="Verdana" panose="020B0604030504040204" pitchFamily="34" charset="0"/>
                </a:rPr>
                <a:t>Agricultura y ganadería</a:t>
              </a:r>
            </a:p>
            <a:p>
              <a:pPr algn="just"/>
              <a:endParaRPr lang="es-CO" sz="16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169CE05F-6D6F-B3A6-7FE8-1DDEF0675507}"/>
                </a:ext>
              </a:extLst>
            </p:cNvPr>
            <p:cNvGrpSpPr/>
            <p:nvPr/>
          </p:nvGrpSpPr>
          <p:grpSpPr>
            <a:xfrm>
              <a:off x="11572968" y="2507960"/>
              <a:ext cx="1016082" cy="619926"/>
              <a:chOff x="11609024" y="3317681"/>
              <a:chExt cx="1016082" cy="619926"/>
            </a:xfrm>
          </p:grpSpPr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5055FA05-2DAA-47BC-4024-13048E393CDE}"/>
                  </a:ext>
                </a:extLst>
              </p:cNvPr>
              <p:cNvSpPr txBox="1"/>
              <p:nvPr/>
            </p:nvSpPr>
            <p:spPr>
              <a:xfrm>
                <a:off x="11609024" y="3317681"/>
                <a:ext cx="1016080" cy="262806"/>
              </a:xfrm>
              <a:prstGeom prst="rect">
                <a:avLst/>
              </a:prstGeom>
              <a:noFill/>
              <a:ln w="12700">
                <a:noFill/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r>
                  <a:rPr lang="es-CO" sz="1400">
                    <a:latin typeface="Verdana" panose="020B0604030504040204" pitchFamily="34" charset="0"/>
                    <a:ea typeface="Verdana" panose="020B0604030504040204" pitchFamily="34" charset="0"/>
                  </a:rPr>
                  <a:t>5,1%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326C2CB6-5CD5-5958-7449-03F53FA78CB7}"/>
                  </a:ext>
                </a:extLst>
              </p:cNvPr>
              <p:cNvSpPr txBox="1"/>
              <p:nvPr/>
            </p:nvSpPr>
            <p:spPr>
              <a:xfrm>
                <a:off x="11609024" y="3674801"/>
                <a:ext cx="1016082" cy="262806"/>
              </a:xfrm>
              <a:prstGeom prst="rect">
                <a:avLst/>
              </a:prstGeom>
              <a:noFill/>
              <a:ln w="12700">
                <a:noFill/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r>
                  <a:rPr lang="es-CO" sz="1400">
                    <a:latin typeface="Verdana" panose="020B0604030504040204" pitchFamily="34" charset="0"/>
                    <a:ea typeface="Verdana" panose="020B0604030504040204" pitchFamily="34" charset="0"/>
                  </a:rPr>
                  <a:t>4,1%</a:t>
                </a:r>
              </a:p>
            </p:txBody>
          </p:sp>
        </p:grp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C2944292-837B-7565-9950-57404D95B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02" y="1797376"/>
            <a:ext cx="432590" cy="43259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7E0B12D-8430-41B7-15F1-212A9D059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602" y="2244216"/>
            <a:ext cx="427392" cy="42739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22036B5-F135-2AA4-B1B2-B722AC609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602" y="2648306"/>
            <a:ext cx="427392" cy="427392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CD370EB0-CC4C-CCDD-3663-19FA87DC996A}"/>
              </a:ext>
            </a:extLst>
          </p:cNvPr>
          <p:cNvSpPr txBox="1"/>
          <p:nvPr/>
        </p:nvSpPr>
        <p:spPr>
          <a:xfrm>
            <a:off x="1910181" y="3462302"/>
            <a:ext cx="8678571" cy="1840999"/>
          </a:xfrm>
          <a:prstGeom prst="rect">
            <a:avLst/>
          </a:prstGeom>
          <a:noFill/>
          <a:ln w="127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s-CO" sz="1400" b="1" spc="-50">
                <a:latin typeface="Verdana" panose="020B0604030504040204" pitchFamily="34" charset="0"/>
                <a:ea typeface="Verdana" panose="020B0604030504040204" pitchFamily="34" charset="0"/>
              </a:rPr>
              <a:t>Por el lado del gasto</a:t>
            </a:r>
            <a:r>
              <a:rPr lang="es-CO" sz="1400" spc="-50">
                <a:latin typeface="Verdana" panose="020B0604030504040204" pitchFamily="34" charset="0"/>
                <a:ea typeface="Verdana" panose="020B0604030504040204" pitchFamily="34" charset="0"/>
              </a:rPr>
              <a:t>, los componentes que registran mayores variaciones son:</a:t>
            </a:r>
          </a:p>
          <a:p>
            <a:pPr algn="just"/>
            <a:endParaRPr lang="es-CO" sz="1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</a:rPr>
              <a:t>Formación bruta de capital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CO" sz="1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</a:rPr>
              <a:t>Consumo de los hogares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CO" sz="1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</a:rPr>
              <a:t>Importaciones</a:t>
            </a:r>
          </a:p>
          <a:p>
            <a:pPr algn="just"/>
            <a:endParaRPr lang="es-CO" sz="16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FD8CECE-19F8-92FA-A592-E594AFF6453B}"/>
              </a:ext>
            </a:extLst>
          </p:cNvPr>
          <p:cNvSpPr txBox="1"/>
          <p:nvPr/>
        </p:nvSpPr>
        <p:spPr>
          <a:xfrm>
            <a:off x="8660389" y="1921227"/>
            <a:ext cx="671979" cy="307777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</a:rPr>
              <a:t>9,4%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6409963-F406-6C51-7A1E-E6CF3ACC3DE9}"/>
              </a:ext>
            </a:extLst>
          </p:cNvPr>
          <p:cNvSpPr txBox="1"/>
          <p:nvPr/>
        </p:nvSpPr>
        <p:spPr>
          <a:xfrm>
            <a:off x="8695652" y="3853396"/>
            <a:ext cx="671979" cy="307777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</a:rPr>
              <a:t>5,4%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3546F34-22CC-A00C-CB20-55115227C849}"/>
              </a:ext>
            </a:extLst>
          </p:cNvPr>
          <p:cNvSpPr txBox="1"/>
          <p:nvPr/>
        </p:nvSpPr>
        <p:spPr>
          <a:xfrm>
            <a:off x="8695651" y="4276611"/>
            <a:ext cx="671979" cy="307777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</a:rPr>
              <a:t>3,9%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E8B3BA8-7F8B-1FF9-FC68-9FC3D1B2AA6D}"/>
              </a:ext>
            </a:extLst>
          </p:cNvPr>
          <p:cNvSpPr txBox="1"/>
          <p:nvPr/>
        </p:nvSpPr>
        <p:spPr>
          <a:xfrm>
            <a:off x="8638743" y="4696676"/>
            <a:ext cx="785793" cy="307777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</a:rPr>
              <a:t>10,6%</a:t>
            </a:r>
          </a:p>
        </p:txBody>
      </p:sp>
      <p:pic>
        <p:nvPicPr>
          <p:cNvPr id="33" name="Picture 6" descr="Inteligencia de negocio - Iconos gratis de negocio">
            <a:extLst>
              <a:ext uri="{FF2B5EF4-FFF2-40B4-BE49-F238E27FC236}">
                <a16:creationId xmlns:a16="http://schemas.microsoft.com/office/drawing/2014/main" id="{3CF7191E-C225-AF7A-DA6B-47532DC1C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243" y="3801116"/>
            <a:ext cx="420751" cy="42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nsumismo - Iconos gratis de márketing">
            <a:extLst>
              <a:ext uri="{FF2B5EF4-FFF2-40B4-BE49-F238E27FC236}">
                <a16:creationId xmlns:a16="http://schemas.microsoft.com/office/drawing/2014/main" id="{89FEB56E-65B1-B520-1BCB-6CE678179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956" y="4250383"/>
            <a:ext cx="414110" cy="41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DCA24425-E30A-9EAB-BF71-1C18FFC9F9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314" y="4725629"/>
            <a:ext cx="420751" cy="420751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F987BC78-E584-3F93-B4F7-6BF0FF6AA706}"/>
              </a:ext>
            </a:extLst>
          </p:cNvPr>
          <p:cNvSpPr txBox="1"/>
          <p:nvPr/>
        </p:nvSpPr>
        <p:spPr>
          <a:xfrm>
            <a:off x="1563166" y="5770955"/>
            <a:ext cx="9372600" cy="313730"/>
          </a:xfrm>
          <a:prstGeom prst="roundRect">
            <a:avLst>
              <a:gd name="adj" fmla="val 3947"/>
            </a:avLst>
          </a:prstGeom>
          <a:solidFill>
            <a:srgbClr val="F5F7F9"/>
          </a:solidFill>
          <a:ln w="19050">
            <a:solidFill>
              <a:srgbClr val="002060"/>
            </a:solidFill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L="171450" marR="0" lvl="0" indent="-1714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s-CO" sz="1400" b="1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De hecho, </a:t>
            </a:r>
            <a:r>
              <a:rPr lang="es-CO" sz="1400" spc="-50">
                <a:latin typeface="Verdana"/>
                <a:ea typeface="Verdana"/>
              </a:rPr>
              <a:t>e</a:t>
            </a:r>
            <a:r>
              <a:rPr kumimoji="0" lang="es-CO" sz="1400" b="1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n 2025-3T se registró un crecimiento anual de 3,6%, el más grande desde 2015</a:t>
            </a:r>
            <a:r>
              <a:rPr lang="es-CO" sz="1400" spc="-50">
                <a:latin typeface="Verdana"/>
                <a:ea typeface="Verdana"/>
              </a:rPr>
              <a:t>.</a:t>
            </a:r>
            <a:endParaRPr kumimoji="0" lang="es-CO" sz="1400" b="0" i="0" u="none" strike="noStrike" kern="1200" cap="none" spc="-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16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115B4-FE6F-19A3-971B-BA9CB7B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8924B-B01A-6494-06EB-B5E20026BF95}"/>
              </a:ext>
            </a:extLst>
          </p:cNvPr>
          <p:cNvSpPr txBox="1">
            <a:spLocks/>
          </p:cNvSpPr>
          <p:nvPr/>
        </p:nvSpPr>
        <p:spPr>
          <a:xfrm>
            <a:off x="1197864" y="56923"/>
            <a:ext cx="10254438" cy="134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200" b="1">
                <a:solidFill>
                  <a:srgbClr val="002060"/>
                </a:solidFill>
                <a:latin typeface="Verdana" panose="020B0604030504040204" pitchFamily="34" charset="0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lang="es-CO">
                <a:ea typeface="Verdana" panose="020B0604030504040204" pitchFamily="34" charset="0"/>
              </a:rPr>
              <a:t>La inflación ha mostrado una importante corrección desde 2023, que se espera que continúe en los próximos meses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7FC963-252B-345E-7F28-F0ABE63B3917}"/>
              </a:ext>
            </a:extLst>
          </p:cNvPr>
          <p:cNvSpPr txBox="1"/>
          <p:nvPr/>
        </p:nvSpPr>
        <p:spPr>
          <a:xfrm>
            <a:off x="6198966" y="2713050"/>
            <a:ext cx="5523570" cy="246221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 inflación anual </a:t>
            </a:r>
            <a:r>
              <a:rPr lang="es-CO" sz="14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 presentado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una disminución significativa</a:t>
            </a:r>
            <a:r>
              <a:rPr kumimoji="0" lang="es-CO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situándose en 5,30% para noviembre de 2025.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 inflación total ha mermado su ritmo de reducción,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por choques de oferta local en alimentos, lo que afecta principalmente a hogares de menores ingresos.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s-CO" sz="14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s-CO" sz="14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Las expectativas 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reflejan que la inflación continuaría disminuyendo en el corto plazo</a:t>
            </a:r>
            <a:r>
              <a:rPr kumimoji="0" lang="es-CO" sz="14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557F4DB-1D4A-7DF6-AF97-BB0737296B9D}"/>
              </a:ext>
            </a:extLst>
          </p:cNvPr>
          <p:cNvSpPr txBox="1"/>
          <p:nvPr/>
        </p:nvSpPr>
        <p:spPr>
          <a:xfrm>
            <a:off x="0" y="6519446"/>
            <a:ext cx="1202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Fuente: </a:t>
            </a: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Banco de la República.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CO" sz="8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Expectativas de analistas encuestados por el Banco de la República para noviembre de 2025.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0AAAA5B-919F-4573-839C-BA924EBFB1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2959584"/>
              </p:ext>
            </p:extLst>
          </p:nvPr>
        </p:nvGraphicFramePr>
        <p:xfrm>
          <a:off x="478683" y="1254112"/>
          <a:ext cx="5846400" cy="281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7A42984-4B79-8202-10F5-8726B6277A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89868"/>
              </p:ext>
            </p:extLst>
          </p:nvPr>
        </p:nvGraphicFramePr>
        <p:xfrm>
          <a:off x="352566" y="4127630"/>
          <a:ext cx="5846400" cy="2390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6575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BC3E3-4271-F5F3-A2FF-74601134A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9236511-A6E2-D9AA-A7FF-AE4610B8D4AC}"/>
              </a:ext>
            </a:extLst>
          </p:cNvPr>
          <p:cNvSpPr/>
          <p:nvPr/>
        </p:nvSpPr>
        <p:spPr>
          <a:xfrm>
            <a:off x="1829737" y="147296"/>
            <a:ext cx="8860033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457200">
              <a:defRPr/>
            </a:pPr>
            <a:r>
              <a:rPr lang="es-MX" sz="22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Para 2025 y 2026, se proyecta que el déficit del GNC sea de 7,1% y 6,2% del PIB, respectivamente</a:t>
            </a:r>
            <a:endParaRPr lang="es-CO" sz="22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7130454-7A45-52D8-EBB5-C31ED8722B22}"/>
              </a:ext>
            </a:extLst>
          </p:cNvPr>
          <p:cNvSpPr txBox="1">
            <a:spLocks/>
          </p:cNvSpPr>
          <p:nvPr/>
        </p:nvSpPr>
        <p:spPr>
          <a:xfrm>
            <a:off x="342443" y="2134888"/>
            <a:ext cx="480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entury Gothic" panose="020B0502020202020204" pitchFamily="34" charset="0"/>
              </a:defRPr>
            </a:lvl1pPr>
          </a:lstStyle>
          <a:p>
            <a:r>
              <a:rPr lang="es-ES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Balance primario y total del GNC</a:t>
            </a:r>
          </a:p>
          <a:p>
            <a:r>
              <a:rPr lang="es-ES"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(% del PIB)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D6217613-D026-890F-D197-27A27B9469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0616879"/>
              </p:ext>
            </p:extLst>
          </p:nvPr>
        </p:nvGraphicFramePr>
        <p:xfrm>
          <a:off x="6020903" y="2641991"/>
          <a:ext cx="5400000" cy="3035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ítulo 1">
            <a:extLst>
              <a:ext uri="{FF2B5EF4-FFF2-40B4-BE49-F238E27FC236}">
                <a16:creationId xmlns:a16="http://schemas.microsoft.com/office/drawing/2014/main" id="{F59B0EA9-E337-3FDC-2769-806271F83F1B}"/>
              </a:ext>
            </a:extLst>
          </p:cNvPr>
          <p:cNvSpPr txBox="1">
            <a:spLocks/>
          </p:cNvSpPr>
          <p:nvPr/>
        </p:nvSpPr>
        <p:spPr>
          <a:xfrm>
            <a:off x="6324313" y="2134887"/>
            <a:ext cx="480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entury Gothic" panose="020B0502020202020204" pitchFamily="34" charset="0"/>
              </a:defRPr>
            </a:lvl1pPr>
          </a:lstStyle>
          <a:p>
            <a:r>
              <a:rPr lang="es-ES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Deuda neta del GNC</a:t>
            </a:r>
            <a:br>
              <a:rPr lang="es-ES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ES"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(% del PIB)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19BD13C-86B7-F692-C712-B3ED4DD05CA9}"/>
              </a:ext>
            </a:extLst>
          </p:cNvPr>
          <p:cNvSpPr txBox="1"/>
          <p:nvPr/>
        </p:nvSpPr>
        <p:spPr>
          <a:xfrm>
            <a:off x="10153405" y="2753595"/>
            <a:ext cx="1072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>
                <a:solidFill>
                  <a:srgbClr val="62626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Límite: 71%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484E5B0-74AC-8112-74BB-46FB6DE793E9}"/>
              </a:ext>
            </a:extLst>
          </p:cNvPr>
          <p:cNvSpPr txBox="1"/>
          <p:nvPr/>
        </p:nvSpPr>
        <p:spPr>
          <a:xfrm>
            <a:off x="10179854" y="4346043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>
                <a:solidFill>
                  <a:srgbClr val="308B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Ancla: 55%</a:t>
            </a:r>
          </a:p>
        </p:txBody>
      </p:sp>
      <p:sp>
        <p:nvSpPr>
          <p:cNvPr id="17" name="CuadroTexto 2">
            <a:extLst>
              <a:ext uri="{FF2B5EF4-FFF2-40B4-BE49-F238E27FC236}">
                <a16:creationId xmlns:a16="http://schemas.microsoft.com/office/drawing/2014/main" id="{E028611A-9944-DDCA-7C3D-C96153EC4E34}"/>
              </a:ext>
            </a:extLst>
          </p:cNvPr>
          <p:cNvSpPr txBox="1"/>
          <p:nvPr/>
        </p:nvSpPr>
        <p:spPr>
          <a:xfrm>
            <a:off x="160070" y="6529671"/>
            <a:ext cx="8676620" cy="230832"/>
          </a:xfrm>
          <a:prstGeom prst="rect">
            <a:avLst/>
          </a:prstGeom>
          <a:ln w="12700">
            <a:miter lim="400000"/>
          </a:ln>
        </p:spPr>
        <p:txBody>
          <a:bodyPr wrap="square" lIns="34289" rIns="34289">
            <a:spAutoFit/>
          </a:bodyPr>
          <a:lstStyle>
            <a:defPPr>
              <a:defRPr lang="es-ES"/>
            </a:defPPr>
            <a:lvl1pPr algn="r">
              <a:defRPr sz="2400" b="1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 defTabSz="342892">
              <a:defRPr/>
            </a:pPr>
            <a:r>
              <a:rPr lang="es-CO" sz="900">
                <a:solidFill>
                  <a:prstClr val="black"/>
                </a:solidFill>
                <a:latin typeface="Verdana" panose="020B0604030504040204" pitchFamily="34" charset="0"/>
                <a:sym typeface="Calibri"/>
              </a:rPr>
              <a:t>Fuente:</a:t>
            </a:r>
            <a:r>
              <a:rPr lang="es-CO" sz="900" b="0">
                <a:solidFill>
                  <a:prstClr val="black"/>
                </a:solidFill>
                <a:latin typeface="Verdana" panose="020B0604030504040204" pitchFamily="34" charset="0"/>
                <a:sym typeface="Calibri"/>
              </a:rPr>
              <a:t> DGPM</a:t>
            </a:r>
          </a:p>
        </p:txBody>
      </p:sp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15598B80-FF92-41A5-AE39-60A565ED69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6129817"/>
              </p:ext>
            </p:extLst>
          </p:nvPr>
        </p:nvGraphicFramePr>
        <p:xfrm>
          <a:off x="204439" y="2481453"/>
          <a:ext cx="5400000" cy="3203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05BD3ACA-9A1C-929D-13A8-C9EB78DFB3F2}"/>
              </a:ext>
            </a:extLst>
          </p:cNvPr>
          <p:cNvSpPr txBox="1"/>
          <p:nvPr/>
        </p:nvSpPr>
        <p:spPr>
          <a:xfrm>
            <a:off x="770287" y="5810698"/>
            <a:ext cx="10501231" cy="470595"/>
          </a:xfrm>
          <a:prstGeom prst="roundRect">
            <a:avLst>
              <a:gd name="adj" fmla="val 3947"/>
            </a:avLst>
          </a:prstGeom>
          <a:noFill/>
          <a:ln w="19050">
            <a:noFill/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L="171450" marR="0" lvl="0" indent="-1714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indent="0" algn="ctr">
              <a:buNone/>
            </a:pPr>
            <a:r>
              <a:rPr lang="es-CO"/>
              <a:t>Estas proyecciones son consistentes con la </a:t>
            </a:r>
            <a:r>
              <a:rPr lang="es-ES"/>
              <a:t>senda de retorno al pleno cumplimiento de las metas fiscales </a:t>
            </a:r>
            <a:r>
              <a:rPr lang="es-CO" b="0"/>
              <a:t>tras la activación de la cláusula de escape de la Regla Fiscal.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48C6634-C087-279E-3F34-578C847E8D1F}"/>
              </a:ext>
            </a:extLst>
          </p:cNvPr>
          <p:cNvSpPr txBox="1"/>
          <p:nvPr/>
        </p:nvSpPr>
        <p:spPr>
          <a:xfrm>
            <a:off x="241987" y="1047302"/>
            <a:ext cx="11708025" cy="936000"/>
          </a:xfrm>
          <a:prstGeom prst="roundRect">
            <a:avLst>
              <a:gd name="adj" fmla="val 4074"/>
            </a:avLst>
          </a:prstGeom>
          <a:solidFill>
            <a:srgbClr val="F5F7F9"/>
          </a:solidFill>
          <a:ln w="19050">
            <a:solidFill>
              <a:srgbClr val="002060"/>
            </a:solidFill>
            <a:prstDash val="sysDash"/>
          </a:ln>
        </p:spPr>
        <p:txBody>
          <a:bodyPr wrap="square" lIns="91440" tIns="45720" rIns="91440" bIns="45720" anchor="ctr">
            <a:spAutoFit/>
          </a:bodyPr>
          <a:lstStyle>
            <a:defPPr>
              <a:defRPr lang="es-CO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just"/>
            <a:r>
              <a:rPr lang="es-ES"/>
              <a:t>La estrategia fiscal del Gobierno nacional para los próximos años sigue unos principios esenciales: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b="0"/>
              <a:t>Cumplimiento de obligaciones constitucionales y legales.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b="0"/>
              <a:t>Retorno al cumplimiento de la Regla Fiscal, mediante reformas estructurales de ingresos y gastos que garanticen sostenibilidad de mediano plazo.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ES" b="0"/>
              <a:t>Reducción de gastos regresivos como el subsidio a los combustibles y priorizando el criterio de eficiencia y calidad del gasto público.</a:t>
            </a:r>
          </a:p>
        </p:txBody>
      </p:sp>
    </p:spTree>
    <p:extLst>
      <p:ext uri="{BB962C8B-B14F-4D97-AF65-F5344CB8AC3E}">
        <p14:creationId xmlns:p14="http://schemas.microsoft.com/office/powerpoint/2010/main" val="2844877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2AA8E-7393-1E73-E814-8A609EDBB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E8EC2FE-4F40-E59E-9185-197FB5627849}"/>
              </a:ext>
            </a:extLst>
          </p:cNvPr>
          <p:cNvSpPr txBox="1">
            <a:spLocks/>
          </p:cNvSpPr>
          <p:nvPr/>
        </p:nvSpPr>
        <p:spPr>
          <a:xfrm>
            <a:off x="1056735" y="2738432"/>
            <a:ext cx="10078529" cy="1381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4800" b="1">
                <a:solidFill>
                  <a:srgbClr val="B28A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kumimoji="0" lang="es-CO" sz="4800" b="1" i="0" u="none" strike="noStrike" kern="1200" cap="none" spc="0" normalizeH="0" baseline="0" noProof="0">
                <a:ln>
                  <a:noFill/>
                </a:ln>
                <a:solidFill>
                  <a:srgbClr val="B28A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Mercado laboral y salario mínimo</a:t>
            </a:r>
          </a:p>
        </p:txBody>
      </p:sp>
    </p:spTree>
    <p:extLst>
      <p:ext uri="{BB962C8B-B14F-4D97-AF65-F5344CB8AC3E}">
        <p14:creationId xmlns:p14="http://schemas.microsoft.com/office/powerpoint/2010/main" val="551173979"/>
      </p:ext>
    </p:extLst>
  </p:cSld>
  <p:clrMapOvr>
    <a:masterClrMapping/>
  </p:clrMapOvr>
</p:sld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45F82"/>
    </a:accent1>
    <a:accent2>
      <a:srgbClr val="E87331"/>
    </a:accent2>
    <a:accent3>
      <a:srgbClr val="186C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45F82"/>
    </a:accent1>
    <a:accent2>
      <a:srgbClr val="E87331"/>
    </a:accent2>
    <a:accent3>
      <a:srgbClr val="186C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dane">
    <a:majorFont>
      <a:latin typeface="Segoe U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1618</Words>
  <Application>Microsoft Office PowerPoint</Application>
  <PresentationFormat>Panorámica</PresentationFormat>
  <Paragraphs>164</Paragraphs>
  <Slides>19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Calibri Light</vt:lpstr>
      <vt:lpstr>Cambria Math</vt:lpstr>
      <vt:lpstr>Verdana</vt:lpstr>
      <vt:lpstr>1_Diseño personalizado</vt:lpstr>
      <vt:lpstr>Diseño personalizado</vt:lpstr>
      <vt:lpstr>2_Diseño personalizado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Esta mayor creación de empleos ha estado concentrada en puestos de trabajo de mejor calidad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Ministerio de Hacienda y Credito Publico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2024, se espera una corrección importante en la inflación de Colombia, que contribuiría a un incremento en los salarios reales de la economía</dc:title>
  <dc:creator>Sandra Marcela Diaz Rojas</dc:creator>
  <cp:lastModifiedBy>soporte</cp:lastModifiedBy>
  <cp:revision>2</cp:revision>
  <dcterms:created xsi:type="dcterms:W3CDTF">2023-11-22T19:34:38Z</dcterms:created>
  <dcterms:modified xsi:type="dcterms:W3CDTF">2025-12-12T23:03:31Z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f58863d-b18f-495a-b538-b0c1f8318a5b_Enabled">
    <vt:lpwstr>true</vt:lpwstr>
  </property>
  <property fmtid="{D5CDD505-2E9C-101B-9397-08002B2CF9AE}" pid="3" name="MSIP_Label_3f58863d-b18f-495a-b538-b0c1f8318a5b_SetDate">
    <vt:lpwstr>2025-11-19T14:37:47Z</vt:lpwstr>
  </property>
  <property fmtid="{D5CDD505-2E9C-101B-9397-08002B2CF9AE}" pid="4" name="MSIP_Label_3f58863d-b18f-495a-b538-b0c1f8318a5b_Method">
    <vt:lpwstr>Privileged</vt:lpwstr>
  </property>
  <property fmtid="{D5CDD505-2E9C-101B-9397-08002B2CF9AE}" pid="5" name="MSIP_Label_3f58863d-b18f-495a-b538-b0c1f8318a5b_Name">
    <vt:lpwstr>Interna</vt:lpwstr>
  </property>
  <property fmtid="{D5CDD505-2E9C-101B-9397-08002B2CF9AE}" pid="6" name="MSIP_Label_3f58863d-b18f-495a-b538-b0c1f8318a5b_SiteId">
    <vt:lpwstr>b4ea60d8-be49-40bc-98c4-18c43bfd721e</vt:lpwstr>
  </property>
  <property fmtid="{D5CDD505-2E9C-101B-9397-08002B2CF9AE}" pid="7" name="MSIP_Label_3f58863d-b18f-495a-b538-b0c1f8318a5b_ActionId">
    <vt:lpwstr>3ccf1969-2483-48bd-9dd6-f371014c9878</vt:lpwstr>
  </property>
  <property fmtid="{D5CDD505-2E9C-101B-9397-08002B2CF9AE}" pid="8" name="MSIP_Label_3f58863d-b18f-495a-b538-b0c1f8318a5b_ContentBits">
    <vt:lpwstr>0</vt:lpwstr>
  </property>
  <property fmtid="{D5CDD505-2E9C-101B-9397-08002B2CF9AE}" pid="9" name="MSIP_Label_3f58863d-b18f-495a-b538-b0c1f8318a5b_Tag">
    <vt:lpwstr>10, 0, 1, 1</vt:lpwstr>
  </property>
</Properties>
</file>