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handoutMasterIdLst>
    <p:handoutMasterId r:id="rId34"/>
  </p:handoutMasterIdLst>
  <p:sldIdLst>
    <p:sldId id="328" r:id="rId5"/>
    <p:sldId id="270" r:id="rId6"/>
    <p:sldId id="692" r:id="rId7"/>
    <p:sldId id="689" r:id="rId8"/>
    <p:sldId id="276" r:id="rId9"/>
    <p:sldId id="690" r:id="rId10"/>
    <p:sldId id="327" r:id="rId11"/>
    <p:sldId id="300" r:id="rId12"/>
    <p:sldId id="302" r:id="rId13"/>
    <p:sldId id="303" r:id="rId14"/>
    <p:sldId id="304" r:id="rId15"/>
    <p:sldId id="305" r:id="rId16"/>
    <p:sldId id="306" r:id="rId17"/>
    <p:sldId id="307" r:id="rId18"/>
    <p:sldId id="308" r:id="rId19"/>
    <p:sldId id="273" r:id="rId20"/>
    <p:sldId id="311" r:id="rId21"/>
    <p:sldId id="314" r:id="rId22"/>
    <p:sldId id="317" r:id="rId23"/>
    <p:sldId id="315" r:id="rId24"/>
    <p:sldId id="318" r:id="rId25"/>
    <p:sldId id="320" r:id="rId26"/>
    <p:sldId id="269" r:id="rId27"/>
    <p:sldId id="323" r:id="rId28"/>
    <p:sldId id="691" r:id="rId29"/>
    <p:sldId id="695" r:id="rId30"/>
    <p:sldId id="696" r:id="rId31"/>
    <p:sldId id="326" r:id="rId32"/>
  </p:sldIdLst>
  <p:sldSz cx="12192000" cy="6858000"/>
  <p:notesSz cx="6858000" cy="9144000"/>
  <p:defaultText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2DBE"/>
    <a:srgbClr val="D4D4D4"/>
    <a:srgbClr val="FA3C4B"/>
    <a:srgbClr val="FFCD2D"/>
    <a:srgbClr val="960A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0A1B5D5-9B99-4C35-A422-299274C87663}" styleName="Stile medio 1 - Colore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9DCAF9ED-07DC-4A11-8D7F-57B35C25682E}" styleName="Stile medio 1 - Colore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64"/>
    <p:restoredTop sz="94658"/>
  </p:normalViewPr>
  <p:slideViewPr>
    <p:cSldViewPr snapToGrid="0">
      <p:cViewPr varScale="1">
        <p:scale>
          <a:sx n="103" d="100"/>
          <a:sy n="103" d="100"/>
        </p:scale>
        <p:origin x="72" y="144"/>
      </p:cViewPr>
      <p:guideLst/>
    </p:cSldViewPr>
  </p:slideViewPr>
  <p:notesTextViewPr>
    <p:cViewPr>
      <p:scale>
        <a:sx n="1" d="1"/>
        <a:sy n="1" d="1"/>
      </p:scale>
      <p:origin x="0" y="0"/>
    </p:cViewPr>
  </p:notesTextViewPr>
  <p:notesViewPr>
    <p:cSldViewPr snapToGrid="0" showGuides="1">
      <p:cViewPr varScale="1">
        <p:scale>
          <a:sx n="95" d="100"/>
          <a:sy n="95" d="100"/>
        </p:scale>
        <p:origin x="2800"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C5B5FC-1131-4AEF-9C7C-4F656A923571}"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5560218-53DA-4B9B-B1A1-4885E9BBAFC7}">
      <dgm:prSet phldrT="[Text]" custT="1"/>
      <dgm:spPr/>
      <dgm:t>
        <a:bodyPr/>
        <a:lstStyle/>
        <a:p>
          <a:r>
            <a:rPr lang="en-US" sz="2200" b="0" u="none" dirty="0" err="1">
              <a:latin typeface="Overpass" pitchFamily="2" charset="77"/>
            </a:rPr>
            <a:t>Supuestos</a:t>
          </a:r>
          <a:endParaRPr lang="en-US" sz="2200" b="0" u="none" dirty="0">
            <a:latin typeface="Overpass" pitchFamily="2" charset="77"/>
          </a:endParaRPr>
        </a:p>
      </dgm:t>
    </dgm:pt>
    <dgm:pt modelId="{7C72BC2E-DB47-4BE1-A0C6-5A62FDF35CB5}" type="parTrans" cxnId="{821770F3-34C6-4601-9ED7-F333313BD675}">
      <dgm:prSet/>
      <dgm:spPr/>
      <dgm:t>
        <a:bodyPr/>
        <a:lstStyle/>
        <a:p>
          <a:endParaRPr lang="en-US"/>
        </a:p>
      </dgm:t>
    </dgm:pt>
    <dgm:pt modelId="{25095FD4-2DA1-48A5-A744-1E845FB164E6}" type="sibTrans" cxnId="{821770F3-34C6-4601-9ED7-F333313BD675}">
      <dgm:prSet/>
      <dgm:spPr/>
      <dgm:t>
        <a:bodyPr/>
        <a:lstStyle/>
        <a:p>
          <a:endParaRPr lang="en-US"/>
        </a:p>
      </dgm:t>
    </dgm:pt>
    <dgm:pt modelId="{B14F935D-765A-451F-B78B-D9F76B707515}">
      <dgm:prSet phldrT="[Text]" custT="1"/>
      <dgm:spPr/>
      <dgm:t>
        <a:bodyPr/>
        <a:lstStyle/>
        <a:p>
          <a:r>
            <a:rPr lang="en-US" sz="1700" dirty="0" err="1">
              <a:solidFill>
                <a:srgbClr val="002060"/>
              </a:solidFill>
              <a:latin typeface="Overpass" pitchFamily="2" charset="77"/>
            </a:rPr>
            <a:t>Tamaño</a:t>
          </a:r>
          <a:r>
            <a:rPr lang="en-US" sz="1700" dirty="0">
              <a:solidFill>
                <a:srgbClr val="002060"/>
              </a:solidFill>
              <a:latin typeface="Overpass" pitchFamily="2" charset="77"/>
            </a:rPr>
            <a:t> de la </a:t>
          </a:r>
          <a:r>
            <a:rPr lang="en-US" sz="1700" dirty="0" err="1">
              <a:solidFill>
                <a:srgbClr val="002060"/>
              </a:solidFill>
              <a:latin typeface="Overpass" pitchFamily="2" charset="77"/>
            </a:rPr>
            <a:t>familia</a:t>
          </a:r>
          <a:endParaRPr lang="en-US" sz="1700" dirty="0">
            <a:solidFill>
              <a:srgbClr val="002060"/>
            </a:solidFill>
            <a:latin typeface="Overpass" pitchFamily="2" charset="77"/>
          </a:endParaRPr>
        </a:p>
      </dgm:t>
    </dgm:pt>
    <dgm:pt modelId="{0E27758D-C310-4869-921D-AFD6272FC71B}" type="parTrans" cxnId="{988F7C7A-04D3-469F-B059-F6F83142025A}">
      <dgm:prSet/>
      <dgm:spPr/>
      <dgm:t>
        <a:bodyPr/>
        <a:lstStyle/>
        <a:p>
          <a:endParaRPr lang="en-US"/>
        </a:p>
      </dgm:t>
    </dgm:pt>
    <dgm:pt modelId="{97113B6D-ACF7-44AD-95C8-A86FB780D3EC}" type="sibTrans" cxnId="{988F7C7A-04D3-469F-B059-F6F83142025A}">
      <dgm:prSet/>
      <dgm:spPr/>
      <dgm:t>
        <a:bodyPr/>
        <a:lstStyle/>
        <a:p>
          <a:endParaRPr lang="en-US"/>
        </a:p>
      </dgm:t>
    </dgm:pt>
    <dgm:pt modelId="{84A2F3A3-81CD-4487-B0CC-E3B7421F2BC1}">
      <dgm:prSet phldrT="[Text]" custT="1"/>
      <dgm:spPr/>
      <dgm:t>
        <a:bodyPr/>
        <a:lstStyle/>
        <a:p>
          <a:r>
            <a:rPr lang="es-ES" sz="1700" dirty="0">
              <a:solidFill>
                <a:srgbClr val="002060"/>
              </a:solidFill>
              <a:latin typeface="Overpass" pitchFamily="2" charset="77"/>
            </a:rPr>
            <a:t>Número de asalariados en la familia</a:t>
          </a:r>
          <a:endParaRPr lang="en-US" sz="1700" dirty="0">
            <a:solidFill>
              <a:srgbClr val="002060"/>
            </a:solidFill>
            <a:latin typeface="Overpass" pitchFamily="2" charset="77"/>
          </a:endParaRPr>
        </a:p>
      </dgm:t>
    </dgm:pt>
    <dgm:pt modelId="{5E35D764-40C2-4BFB-9E7D-0313C4448DA9}" type="parTrans" cxnId="{EF38832E-EE73-40ED-8D74-872D04E03407}">
      <dgm:prSet/>
      <dgm:spPr/>
      <dgm:t>
        <a:bodyPr/>
        <a:lstStyle/>
        <a:p>
          <a:endParaRPr lang="en-US"/>
        </a:p>
      </dgm:t>
    </dgm:pt>
    <dgm:pt modelId="{FF516434-32F6-4FD0-BD97-31E74C1E9A2A}" type="sibTrans" cxnId="{EF38832E-EE73-40ED-8D74-872D04E03407}">
      <dgm:prSet/>
      <dgm:spPr/>
      <dgm:t>
        <a:bodyPr/>
        <a:lstStyle/>
        <a:p>
          <a:endParaRPr lang="en-US"/>
        </a:p>
      </dgm:t>
    </dgm:pt>
    <dgm:pt modelId="{2C1C3A54-23BD-46BF-907D-82487451B84D}" type="pres">
      <dgm:prSet presAssocID="{C0C5B5FC-1131-4AEF-9C7C-4F656A923571}" presName="diagram" presStyleCnt="0">
        <dgm:presLayoutVars>
          <dgm:chPref val="1"/>
          <dgm:dir/>
          <dgm:animOne val="branch"/>
          <dgm:animLvl val="lvl"/>
          <dgm:resizeHandles/>
        </dgm:presLayoutVars>
      </dgm:prSet>
      <dgm:spPr/>
    </dgm:pt>
    <dgm:pt modelId="{25B080D3-825F-4C46-B7ED-E0DAA2D2343B}" type="pres">
      <dgm:prSet presAssocID="{C5560218-53DA-4B9B-B1A1-4885E9BBAFC7}" presName="root" presStyleCnt="0"/>
      <dgm:spPr/>
    </dgm:pt>
    <dgm:pt modelId="{43D951A6-068E-44EA-8CCB-69B36FD34D63}" type="pres">
      <dgm:prSet presAssocID="{C5560218-53DA-4B9B-B1A1-4885E9BBAFC7}" presName="rootComposite" presStyleCnt="0"/>
      <dgm:spPr/>
    </dgm:pt>
    <dgm:pt modelId="{0230C214-64D1-4214-BEEE-7CB340DC7314}" type="pres">
      <dgm:prSet presAssocID="{C5560218-53DA-4B9B-B1A1-4885E9BBAFC7}" presName="rootText" presStyleLbl="node1" presStyleIdx="0" presStyleCnt="1"/>
      <dgm:spPr/>
    </dgm:pt>
    <dgm:pt modelId="{88790EC4-DF31-4D31-B503-4991B28F8F0C}" type="pres">
      <dgm:prSet presAssocID="{C5560218-53DA-4B9B-B1A1-4885E9BBAFC7}" presName="rootConnector" presStyleLbl="node1" presStyleIdx="0" presStyleCnt="1"/>
      <dgm:spPr/>
    </dgm:pt>
    <dgm:pt modelId="{AC312768-89DF-4898-9AF0-9289FF0B54E5}" type="pres">
      <dgm:prSet presAssocID="{C5560218-53DA-4B9B-B1A1-4885E9BBAFC7}" presName="childShape" presStyleCnt="0"/>
      <dgm:spPr/>
    </dgm:pt>
    <dgm:pt modelId="{D156348E-4E8E-4AE5-AC2E-6B9C963CA06F}" type="pres">
      <dgm:prSet presAssocID="{0E27758D-C310-4869-921D-AFD6272FC71B}" presName="Name13" presStyleLbl="parChTrans1D2" presStyleIdx="0" presStyleCnt="2"/>
      <dgm:spPr/>
    </dgm:pt>
    <dgm:pt modelId="{5B27714D-791B-49C7-B2B9-73D1125CFB1F}" type="pres">
      <dgm:prSet presAssocID="{B14F935D-765A-451F-B78B-D9F76B707515}" presName="childText" presStyleLbl="bgAcc1" presStyleIdx="0" presStyleCnt="2">
        <dgm:presLayoutVars>
          <dgm:bulletEnabled val="1"/>
        </dgm:presLayoutVars>
      </dgm:prSet>
      <dgm:spPr/>
    </dgm:pt>
    <dgm:pt modelId="{AC3D6A42-2C94-45A3-A51F-E71D19F7933E}" type="pres">
      <dgm:prSet presAssocID="{5E35D764-40C2-4BFB-9E7D-0313C4448DA9}" presName="Name13" presStyleLbl="parChTrans1D2" presStyleIdx="1" presStyleCnt="2"/>
      <dgm:spPr/>
    </dgm:pt>
    <dgm:pt modelId="{51631495-A103-4384-80EE-F873DEF21592}" type="pres">
      <dgm:prSet presAssocID="{84A2F3A3-81CD-4487-B0CC-E3B7421F2BC1}" presName="childText" presStyleLbl="bgAcc1" presStyleIdx="1" presStyleCnt="2">
        <dgm:presLayoutVars>
          <dgm:bulletEnabled val="1"/>
        </dgm:presLayoutVars>
      </dgm:prSet>
      <dgm:spPr/>
    </dgm:pt>
  </dgm:ptLst>
  <dgm:cxnLst>
    <dgm:cxn modelId="{EF38832E-EE73-40ED-8D74-872D04E03407}" srcId="{C5560218-53DA-4B9B-B1A1-4885E9BBAFC7}" destId="{84A2F3A3-81CD-4487-B0CC-E3B7421F2BC1}" srcOrd="1" destOrd="0" parTransId="{5E35D764-40C2-4BFB-9E7D-0313C4448DA9}" sibTransId="{FF516434-32F6-4FD0-BD97-31E74C1E9A2A}"/>
    <dgm:cxn modelId="{0514504F-480B-9843-A55D-2CD0302BC0D8}" type="presOf" srcId="{5E35D764-40C2-4BFB-9E7D-0313C4448DA9}" destId="{AC3D6A42-2C94-45A3-A51F-E71D19F7933E}" srcOrd="0" destOrd="0" presId="urn:microsoft.com/office/officeart/2005/8/layout/hierarchy3"/>
    <dgm:cxn modelId="{988F7C7A-04D3-469F-B059-F6F83142025A}" srcId="{C5560218-53DA-4B9B-B1A1-4885E9BBAFC7}" destId="{B14F935D-765A-451F-B78B-D9F76B707515}" srcOrd="0" destOrd="0" parTransId="{0E27758D-C310-4869-921D-AFD6272FC71B}" sibTransId="{97113B6D-ACF7-44AD-95C8-A86FB780D3EC}"/>
    <dgm:cxn modelId="{61FF087D-1420-704B-82F7-8101A99D48E8}" type="presOf" srcId="{B14F935D-765A-451F-B78B-D9F76B707515}" destId="{5B27714D-791B-49C7-B2B9-73D1125CFB1F}" srcOrd="0" destOrd="0" presId="urn:microsoft.com/office/officeart/2005/8/layout/hierarchy3"/>
    <dgm:cxn modelId="{8A6B6183-48C7-BD4C-BFEB-FED3D0B3E0C6}" type="presOf" srcId="{0E27758D-C310-4869-921D-AFD6272FC71B}" destId="{D156348E-4E8E-4AE5-AC2E-6B9C963CA06F}" srcOrd="0" destOrd="0" presId="urn:microsoft.com/office/officeart/2005/8/layout/hierarchy3"/>
    <dgm:cxn modelId="{249B1593-07F1-FB4C-8851-C54F1BE70207}" type="presOf" srcId="{C0C5B5FC-1131-4AEF-9C7C-4F656A923571}" destId="{2C1C3A54-23BD-46BF-907D-82487451B84D}" srcOrd="0" destOrd="0" presId="urn:microsoft.com/office/officeart/2005/8/layout/hierarchy3"/>
    <dgm:cxn modelId="{205A3D9C-45E2-5B41-A58C-85BF6945DF0C}" type="presOf" srcId="{84A2F3A3-81CD-4487-B0CC-E3B7421F2BC1}" destId="{51631495-A103-4384-80EE-F873DEF21592}" srcOrd="0" destOrd="0" presId="urn:microsoft.com/office/officeart/2005/8/layout/hierarchy3"/>
    <dgm:cxn modelId="{F6E6FBA3-F3D8-1641-9892-B12C337C7C15}" type="presOf" srcId="{C5560218-53DA-4B9B-B1A1-4885E9BBAFC7}" destId="{88790EC4-DF31-4D31-B503-4991B28F8F0C}" srcOrd="1" destOrd="0" presId="urn:microsoft.com/office/officeart/2005/8/layout/hierarchy3"/>
    <dgm:cxn modelId="{765D2AD0-BD10-7948-9696-790FC2F8356A}" type="presOf" srcId="{C5560218-53DA-4B9B-B1A1-4885E9BBAFC7}" destId="{0230C214-64D1-4214-BEEE-7CB340DC7314}" srcOrd="0" destOrd="0" presId="urn:microsoft.com/office/officeart/2005/8/layout/hierarchy3"/>
    <dgm:cxn modelId="{821770F3-34C6-4601-9ED7-F333313BD675}" srcId="{C0C5B5FC-1131-4AEF-9C7C-4F656A923571}" destId="{C5560218-53DA-4B9B-B1A1-4885E9BBAFC7}" srcOrd="0" destOrd="0" parTransId="{7C72BC2E-DB47-4BE1-A0C6-5A62FDF35CB5}" sibTransId="{25095FD4-2DA1-48A5-A744-1E845FB164E6}"/>
    <dgm:cxn modelId="{43C619A1-C479-7F4C-8397-81554A9F8A7B}" type="presParOf" srcId="{2C1C3A54-23BD-46BF-907D-82487451B84D}" destId="{25B080D3-825F-4C46-B7ED-E0DAA2D2343B}" srcOrd="0" destOrd="0" presId="urn:microsoft.com/office/officeart/2005/8/layout/hierarchy3"/>
    <dgm:cxn modelId="{0B9C33E7-44CD-6F44-890D-EB7002775E09}" type="presParOf" srcId="{25B080D3-825F-4C46-B7ED-E0DAA2D2343B}" destId="{43D951A6-068E-44EA-8CCB-69B36FD34D63}" srcOrd="0" destOrd="0" presId="urn:microsoft.com/office/officeart/2005/8/layout/hierarchy3"/>
    <dgm:cxn modelId="{EE41DE92-5347-A844-83BD-1A9BB3825F07}" type="presParOf" srcId="{43D951A6-068E-44EA-8CCB-69B36FD34D63}" destId="{0230C214-64D1-4214-BEEE-7CB340DC7314}" srcOrd="0" destOrd="0" presId="urn:microsoft.com/office/officeart/2005/8/layout/hierarchy3"/>
    <dgm:cxn modelId="{20F07402-5F51-5341-8E93-38295CA247CF}" type="presParOf" srcId="{43D951A6-068E-44EA-8CCB-69B36FD34D63}" destId="{88790EC4-DF31-4D31-B503-4991B28F8F0C}" srcOrd="1" destOrd="0" presId="urn:microsoft.com/office/officeart/2005/8/layout/hierarchy3"/>
    <dgm:cxn modelId="{E25062DA-DD9C-9145-B25D-3AFC17E36B4F}" type="presParOf" srcId="{25B080D3-825F-4C46-B7ED-E0DAA2D2343B}" destId="{AC312768-89DF-4898-9AF0-9289FF0B54E5}" srcOrd="1" destOrd="0" presId="urn:microsoft.com/office/officeart/2005/8/layout/hierarchy3"/>
    <dgm:cxn modelId="{E242FD50-858C-8F4B-8E98-620A4BC5063A}" type="presParOf" srcId="{AC312768-89DF-4898-9AF0-9289FF0B54E5}" destId="{D156348E-4E8E-4AE5-AC2E-6B9C963CA06F}" srcOrd="0" destOrd="0" presId="urn:microsoft.com/office/officeart/2005/8/layout/hierarchy3"/>
    <dgm:cxn modelId="{89B384AA-7970-0640-A32C-74AA7B76D20D}" type="presParOf" srcId="{AC312768-89DF-4898-9AF0-9289FF0B54E5}" destId="{5B27714D-791B-49C7-B2B9-73D1125CFB1F}" srcOrd="1" destOrd="0" presId="urn:microsoft.com/office/officeart/2005/8/layout/hierarchy3"/>
    <dgm:cxn modelId="{9A931AE5-48F2-114A-8EAB-8DA89E9C698F}" type="presParOf" srcId="{AC312768-89DF-4898-9AF0-9289FF0B54E5}" destId="{AC3D6A42-2C94-45A3-A51F-E71D19F7933E}" srcOrd="2" destOrd="0" presId="urn:microsoft.com/office/officeart/2005/8/layout/hierarchy3"/>
    <dgm:cxn modelId="{9F891FDA-DC0B-394A-9D1C-F968490B32DB}" type="presParOf" srcId="{AC312768-89DF-4898-9AF0-9289FF0B54E5}" destId="{51631495-A103-4384-80EE-F873DEF21592}"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CCB77C1-0864-334C-AA3A-10950885D082}"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s-ES"/>
        </a:p>
      </dgm:t>
    </dgm:pt>
    <dgm:pt modelId="{8A7F9BFF-867F-6247-93A1-228EF4C80A73}">
      <dgm:prSet phldrT="[Texto]" custT="1"/>
      <dgm:spPr/>
      <dgm:t>
        <a:bodyPr/>
        <a:lstStyle/>
        <a:p>
          <a:r>
            <a:rPr lang="es-ES" sz="2100" dirty="0"/>
            <a:t>al clasificar las familias en quintiles, identificamos el quintil que consume lo justo</a:t>
          </a:r>
          <a:endParaRPr lang="en-GB" sz="2100" noProof="0" dirty="0"/>
        </a:p>
      </dgm:t>
    </dgm:pt>
    <dgm:pt modelId="{74F2FBA8-6524-AB45-B615-BA2BB662C2F6}" type="parTrans" cxnId="{550227B3-A613-A042-A470-2C2477AFC64F}">
      <dgm:prSet/>
      <dgm:spPr/>
      <dgm:t>
        <a:bodyPr/>
        <a:lstStyle/>
        <a:p>
          <a:endParaRPr lang="es-ES"/>
        </a:p>
      </dgm:t>
    </dgm:pt>
    <dgm:pt modelId="{2666E7BF-04A3-814E-A59B-D1A0BAD96B81}" type="sibTrans" cxnId="{550227B3-A613-A042-A470-2C2477AFC64F}">
      <dgm:prSet/>
      <dgm:spPr/>
      <dgm:t>
        <a:bodyPr/>
        <a:lstStyle/>
        <a:p>
          <a:endParaRPr lang="es-ES"/>
        </a:p>
      </dgm:t>
    </dgm:pt>
    <dgm:pt modelId="{2D338441-FD67-EE41-A356-108257938ADC}">
      <dgm:prSet phldrT="[Texto]" custT="1"/>
      <dgm:spPr/>
      <dgm:t>
        <a:bodyPr/>
        <a:lstStyle/>
        <a:p>
          <a:pPr>
            <a:buNone/>
          </a:pPr>
          <a:r>
            <a:rPr lang="es-ES" sz="2100" dirty="0"/>
            <a:t>usando las recomendaciones de la FAO/OMS (varían según el sexo y la edad)</a:t>
          </a:r>
          <a:endParaRPr lang="en-GB" sz="2100" noProof="0" dirty="0"/>
        </a:p>
      </dgm:t>
    </dgm:pt>
    <dgm:pt modelId="{FFA1C3BF-9732-C34D-A574-4A406A873F72}" type="parTrans" cxnId="{D132DAFD-1751-0641-9D52-02CE6E8DB799}">
      <dgm:prSet/>
      <dgm:spPr/>
      <dgm:t>
        <a:bodyPr/>
        <a:lstStyle/>
        <a:p>
          <a:endParaRPr lang="es-ES"/>
        </a:p>
      </dgm:t>
    </dgm:pt>
    <dgm:pt modelId="{63E68B64-DB73-7E44-81A4-437D299773B0}" type="sibTrans" cxnId="{D132DAFD-1751-0641-9D52-02CE6E8DB799}">
      <dgm:prSet/>
      <dgm:spPr/>
      <dgm:t>
        <a:bodyPr/>
        <a:lstStyle/>
        <a:p>
          <a:endParaRPr lang="es-ES"/>
        </a:p>
      </dgm:t>
    </dgm:pt>
    <dgm:pt modelId="{B9837B14-1785-0844-ADC5-CEFB97A9B839}">
      <dgm:prSet phldrT="[Texto]" custT="1"/>
      <dgm:spPr/>
      <dgm:t>
        <a:bodyPr/>
        <a:lstStyle/>
        <a:p>
          <a:r>
            <a:rPr lang="es-ES" sz="2100" dirty="0"/>
            <a:t>La canasta de alimentos debe aportar suficientes calorías, proteínas y grasas</a:t>
          </a:r>
          <a:endParaRPr lang="en-GB" sz="2100" noProof="0" dirty="0"/>
        </a:p>
      </dgm:t>
    </dgm:pt>
    <dgm:pt modelId="{37F613C0-4599-7443-8E01-54AA2A641F21}" type="parTrans" cxnId="{6A8ADA03-C488-544F-9197-DC804C0A2C45}">
      <dgm:prSet/>
      <dgm:spPr/>
      <dgm:t>
        <a:bodyPr/>
        <a:lstStyle/>
        <a:p>
          <a:endParaRPr lang="es-ES"/>
        </a:p>
      </dgm:t>
    </dgm:pt>
    <dgm:pt modelId="{AC4325AF-6BF2-D04B-B2BB-1D16B92540BC}" type="sibTrans" cxnId="{6A8ADA03-C488-544F-9197-DC804C0A2C45}">
      <dgm:prSet/>
      <dgm:spPr/>
      <dgm:t>
        <a:bodyPr/>
        <a:lstStyle/>
        <a:p>
          <a:endParaRPr lang="es-ES"/>
        </a:p>
      </dgm:t>
    </dgm:pt>
    <dgm:pt modelId="{2061EA3E-EFDE-5C40-B908-09C6AA3B031D}">
      <dgm:prSet phldrT="[Texto]" custT="1"/>
      <dgm:spPr/>
      <dgm:t>
        <a:bodyPr/>
        <a:lstStyle/>
        <a:p>
          <a:r>
            <a:rPr lang="es-ES" sz="2500" dirty="0"/>
            <a:t>Estimamos el costo de la canasta de alimentos </a:t>
          </a:r>
          <a:endParaRPr lang="en-GB" sz="2500" noProof="0" dirty="0"/>
        </a:p>
      </dgm:t>
    </dgm:pt>
    <dgm:pt modelId="{5B02C85F-73EF-184A-9F71-991A5B4ACF1B}" type="parTrans" cxnId="{FA349B41-8BFD-4948-8848-4F62FF259F22}">
      <dgm:prSet/>
      <dgm:spPr/>
      <dgm:t>
        <a:bodyPr/>
        <a:lstStyle/>
        <a:p>
          <a:endParaRPr lang="es-ES"/>
        </a:p>
      </dgm:t>
    </dgm:pt>
    <dgm:pt modelId="{753694AA-E91D-8544-BCC0-2DAFF78974D3}" type="sibTrans" cxnId="{FA349B41-8BFD-4948-8848-4F62FF259F22}">
      <dgm:prSet/>
      <dgm:spPr/>
      <dgm:t>
        <a:bodyPr/>
        <a:lstStyle/>
        <a:p>
          <a:endParaRPr lang="es-ES"/>
        </a:p>
      </dgm:t>
    </dgm:pt>
    <dgm:pt modelId="{29915F03-20B2-2545-BAC4-503D775709D8}">
      <dgm:prSet custT="1"/>
      <dgm:spPr/>
      <dgm:t>
        <a:bodyPr/>
        <a:lstStyle/>
        <a:p>
          <a:r>
            <a:rPr lang="es-ES" sz="2100" dirty="0"/>
            <a:t>aplicando los precios medios para cada alimento de la canasta</a:t>
          </a:r>
          <a:endParaRPr lang="en-GB" sz="2100" noProof="0" dirty="0"/>
        </a:p>
      </dgm:t>
    </dgm:pt>
    <dgm:pt modelId="{730EF955-2D70-BB4D-A0BC-03498EA1EA32}" type="parTrans" cxnId="{03CC734A-4FB1-8B47-B8E3-600CDF0AB052}">
      <dgm:prSet/>
      <dgm:spPr/>
      <dgm:t>
        <a:bodyPr/>
        <a:lstStyle/>
        <a:p>
          <a:endParaRPr lang="es-ES"/>
        </a:p>
      </dgm:t>
    </dgm:pt>
    <dgm:pt modelId="{36D5E114-86CE-1645-83CE-DA677411DC0C}" type="sibTrans" cxnId="{03CC734A-4FB1-8B47-B8E3-600CDF0AB052}">
      <dgm:prSet/>
      <dgm:spPr/>
      <dgm:t>
        <a:bodyPr/>
        <a:lstStyle/>
        <a:p>
          <a:endParaRPr lang="es-ES"/>
        </a:p>
      </dgm:t>
    </dgm:pt>
    <dgm:pt modelId="{090C4FAA-EA14-C44E-A3F6-DC8275F8B146}">
      <dgm:prSet phldrT="[Texto]" custT="1"/>
      <dgm:spPr/>
      <dgm:t>
        <a:bodyPr/>
        <a:lstStyle/>
        <a:p>
          <a:r>
            <a:rPr lang="es-ES" sz="2000" dirty="0"/>
            <a:t>Ajustamos las cantidades para asegurarnos de que cumple con los requisitos nutricionales</a:t>
          </a:r>
          <a:endParaRPr lang="en-GB" sz="2000" noProof="0" dirty="0"/>
        </a:p>
      </dgm:t>
    </dgm:pt>
    <dgm:pt modelId="{43DEE7F9-23BB-7440-AA99-4340151DE304}" type="sibTrans" cxnId="{E9EC613E-A225-414A-8F26-A73F76FE190C}">
      <dgm:prSet/>
      <dgm:spPr/>
      <dgm:t>
        <a:bodyPr/>
        <a:lstStyle/>
        <a:p>
          <a:endParaRPr lang="es-ES"/>
        </a:p>
      </dgm:t>
    </dgm:pt>
    <dgm:pt modelId="{A382B2A5-891F-AA4B-A9EB-7D7CF2172F2B}" type="parTrans" cxnId="{E9EC613E-A225-414A-8F26-A73F76FE190C}">
      <dgm:prSet/>
      <dgm:spPr/>
      <dgm:t>
        <a:bodyPr/>
        <a:lstStyle/>
        <a:p>
          <a:endParaRPr lang="es-ES"/>
        </a:p>
      </dgm:t>
    </dgm:pt>
    <dgm:pt modelId="{5E222B4A-A671-C547-8432-41A4A3737775}">
      <dgm:prSet phldrT="[Texto]" custT="1"/>
      <dgm:spPr/>
      <dgm:t>
        <a:bodyPr/>
        <a:lstStyle/>
        <a:p>
          <a:r>
            <a:rPr lang="en-GB" sz="2500" dirty="0" err="1"/>
            <a:t>Identificamos</a:t>
          </a:r>
          <a:r>
            <a:rPr lang="en-GB" sz="2500" dirty="0"/>
            <a:t> el </a:t>
          </a:r>
          <a:r>
            <a:rPr lang="en-GB" sz="2500" dirty="0" err="1"/>
            <a:t>requerimiento</a:t>
          </a:r>
          <a:r>
            <a:rPr lang="en-GB" sz="2500" dirty="0"/>
            <a:t> </a:t>
          </a:r>
          <a:r>
            <a:rPr lang="en-GB" sz="2500" dirty="0" err="1"/>
            <a:t>calórico</a:t>
          </a:r>
          <a:r>
            <a:rPr lang="en-GB" sz="2500" dirty="0"/>
            <a:t> </a:t>
          </a:r>
          <a:endParaRPr lang="en-GB" sz="2500" noProof="0" dirty="0"/>
        </a:p>
      </dgm:t>
    </dgm:pt>
    <dgm:pt modelId="{4697ED0C-EA4E-7F4A-8E5D-89C787323ED9}" type="sibTrans" cxnId="{1FD02DE2-6558-D140-B3D0-29698BB17B61}">
      <dgm:prSet/>
      <dgm:spPr/>
      <dgm:t>
        <a:bodyPr/>
        <a:lstStyle/>
        <a:p>
          <a:endParaRPr lang="es-ES"/>
        </a:p>
      </dgm:t>
    </dgm:pt>
    <dgm:pt modelId="{89FAC51E-AA17-8F4C-B6A6-AA966EEC7B84}" type="parTrans" cxnId="{1FD02DE2-6558-D140-B3D0-29698BB17B61}">
      <dgm:prSet/>
      <dgm:spPr/>
      <dgm:t>
        <a:bodyPr/>
        <a:lstStyle/>
        <a:p>
          <a:endParaRPr lang="es-ES"/>
        </a:p>
      </dgm:t>
    </dgm:pt>
    <dgm:pt modelId="{62CCB695-CE0D-CD42-9ACE-E070B1930EA8}">
      <dgm:prSet phldrT="[Texto]" custT="1"/>
      <dgm:spPr/>
      <dgm:t>
        <a:bodyPr/>
        <a:lstStyle/>
        <a:p>
          <a:r>
            <a:rPr lang="es-ES" sz="2500" dirty="0"/>
            <a:t>Identificamos las familias que consumen estos requerimientos</a:t>
          </a:r>
          <a:endParaRPr lang="en-GB" sz="2500" noProof="0" dirty="0"/>
        </a:p>
      </dgm:t>
    </dgm:pt>
    <dgm:pt modelId="{719D6D0B-E770-984F-95AD-C788A1601D74}" type="sibTrans" cxnId="{13EC029D-991F-494A-8FCD-D0E004F005DF}">
      <dgm:prSet/>
      <dgm:spPr/>
      <dgm:t>
        <a:bodyPr/>
        <a:lstStyle/>
        <a:p>
          <a:endParaRPr lang="es-ES"/>
        </a:p>
      </dgm:t>
    </dgm:pt>
    <dgm:pt modelId="{1154C895-96A7-D74E-A9C3-7E242639207D}" type="parTrans" cxnId="{13EC029D-991F-494A-8FCD-D0E004F005DF}">
      <dgm:prSet/>
      <dgm:spPr/>
      <dgm:t>
        <a:bodyPr/>
        <a:lstStyle/>
        <a:p>
          <a:endParaRPr lang="es-ES"/>
        </a:p>
      </dgm:t>
    </dgm:pt>
    <dgm:pt modelId="{771D5E21-DE62-784D-BC88-9D86CD2DFAA6}" type="pres">
      <dgm:prSet presAssocID="{9CCB77C1-0864-334C-AA3A-10950885D082}" presName="Name0" presStyleCnt="0">
        <dgm:presLayoutVars>
          <dgm:dir/>
          <dgm:animLvl val="lvl"/>
          <dgm:resizeHandles val="exact"/>
        </dgm:presLayoutVars>
      </dgm:prSet>
      <dgm:spPr/>
    </dgm:pt>
    <dgm:pt modelId="{9FC9B63F-52AF-454B-BCC4-DC22A57EEFC1}" type="pres">
      <dgm:prSet presAssocID="{2061EA3E-EFDE-5C40-B908-09C6AA3B031D}" presName="boxAndChildren" presStyleCnt="0"/>
      <dgm:spPr/>
    </dgm:pt>
    <dgm:pt modelId="{D8A22888-C3B5-A94D-A6AE-F1CF1B21A981}" type="pres">
      <dgm:prSet presAssocID="{2061EA3E-EFDE-5C40-B908-09C6AA3B031D}" presName="parentTextBox" presStyleLbl="node1" presStyleIdx="0" presStyleCnt="4"/>
      <dgm:spPr/>
    </dgm:pt>
    <dgm:pt modelId="{B45D8210-56AA-3D4B-BF68-792B84C7F88B}" type="pres">
      <dgm:prSet presAssocID="{2061EA3E-EFDE-5C40-B908-09C6AA3B031D}" presName="entireBox" presStyleLbl="node1" presStyleIdx="0" presStyleCnt="4"/>
      <dgm:spPr/>
    </dgm:pt>
    <dgm:pt modelId="{2486DCBB-8526-8744-AC69-EDAD0419FA92}" type="pres">
      <dgm:prSet presAssocID="{2061EA3E-EFDE-5C40-B908-09C6AA3B031D}" presName="descendantBox" presStyleCnt="0"/>
      <dgm:spPr/>
    </dgm:pt>
    <dgm:pt modelId="{B5CFC7C5-4839-4E4B-9F3B-E1C8DB560034}" type="pres">
      <dgm:prSet presAssocID="{29915F03-20B2-2545-BAC4-503D775709D8}" presName="childTextBox" presStyleLbl="fgAccFollowNode1" presStyleIdx="0" presStyleCnt="4">
        <dgm:presLayoutVars>
          <dgm:bulletEnabled val="1"/>
        </dgm:presLayoutVars>
      </dgm:prSet>
      <dgm:spPr/>
    </dgm:pt>
    <dgm:pt modelId="{CCD3DC63-4421-0544-A891-F7311B6D7983}" type="pres">
      <dgm:prSet presAssocID="{43DEE7F9-23BB-7440-AA99-4340151DE304}" presName="sp" presStyleCnt="0"/>
      <dgm:spPr/>
    </dgm:pt>
    <dgm:pt modelId="{5E419801-8FCB-7645-A29F-BAB381924873}" type="pres">
      <dgm:prSet presAssocID="{090C4FAA-EA14-C44E-A3F6-DC8275F8B146}" presName="arrowAndChildren" presStyleCnt="0"/>
      <dgm:spPr/>
    </dgm:pt>
    <dgm:pt modelId="{DF914EC0-2CFE-1C4C-B82A-621C432189D8}" type="pres">
      <dgm:prSet presAssocID="{090C4FAA-EA14-C44E-A3F6-DC8275F8B146}" presName="parentTextArrow" presStyleLbl="node1" presStyleIdx="0" presStyleCnt="4"/>
      <dgm:spPr/>
    </dgm:pt>
    <dgm:pt modelId="{7A3CCFA3-F3DF-5649-A19D-735637BE02D0}" type="pres">
      <dgm:prSet presAssocID="{090C4FAA-EA14-C44E-A3F6-DC8275F8B146}" presName="arrow" presStyleLbl="node1" presStyleIdx="1" presStyleCnt="4"/>
      <dgm:spPr/>
    </dgm:pt>
    <dgm:pt modelId="{BB27F654-906C-5943-BDCA-20A0B4C26B3A}" type="pres">
      <dgm:prSet presAssocID="{090C4FAA-EA14-C44E-A3F6-DC8275F8B146}" presName="descendantArrow" presStyleCnt="0"/>
      <dgm:spPr/>
    </dgm:pt>
    <dgm:pt modelId="{390FD5E2-FD85-5240-8F72-4178126749B8}" type="pres">
      <dgm:prSet presAssocID="{B9837B14-1785-0844-ADC5-CEFB97A9B839}" presName="childTextArrow" presStyleLbl="fgAccFollowNode1" presStyleIdx="1" presStyleCnt="4">
        <dgm:presLayoutVars>
          <dgm:bulletEnabled val="1"/>
        </dgm:presLayoutVars>
      </dgm:prSet>
      <dgm:spPr/>
    </dgm:pt>
    <dgm:pt modelId="{C73A7401-6510-E04A-B7D6-C263E7F4ABFD}" type="pres">
      <dgm:prSet presAssocID="{719D6D0B-E770-984F-95AD-C788A1601D74}" presName="sp" presStyleCnt="0"/>
      <dgm:spPr/>
    </dgm:pt>
    <dgm:pt modelId="{4E196F1F-02DF-0F4F-9C24-5898BAC02237}" type="pres">
      <dgm:prSet presAssocID="{62CCB695-CE0D-CD42-9ACE-E070B1930EA8}" presName="arrowAndChildren" presStyleCnt="0"/>
      <dgm:spPr/>
    </dgm:pt>
    <dgm:pt modelId="{BFADDABC-8A87-AD49-91CF-130652768035}" type="pres">
      <dgm:prSet presAssocID="{62CCB695-CE0D-CD42-9ACE-E070B1930EA8}" presName="parentTextArrow" presStyleLbl="node1" presStyleIdx="1" presStyleCnt="4"/>
      <dgm:spPr/>
    </dgm:pt>
    <dgm:pt modelId="{FC9D290A-7D2B-C946-961F-054C3D42CA0F}" type="pres">
      <dgm:prSet presAssocID="{62CCB695-CE0D-CD42-9ACE-E070B1930EA8}" presName="arrow" presStyleLbl="node1" presStyleIdx="2" presStyleCnt="4"/>
      <dgm:spPr/>
    </dgm:pt>
    <dgm:pt modelId="{B4C9D0A8-67F8-324A-98A4-52EB8CCB12AE}" type="pres">
      <dgm:prSet presAssocID="{62CCB695-CE0D-CD42-9ACE-E070B1930EA8}" presName="descendantArrow" presStyleCnt="0"/>
      <dgm:spPr/>
    </dgm:pt>
    <dgm:pt modelId="{5E8B362B-BEFA-484E-93A1-4646A498B8B0}" type="pres">
      <dgm:prSet presAssocID="{8A7F9BFF-867F-6247-93A1-228EF4C80A73}" presName="childTextArrow" presStyleLbl="fgAccFollowNode1" presStyleIdx="2" presStyleCnt="4">
        <dgm:presLayoutVars>
          <dgm:bulletEnabled val="1"/>
        </dgm:presLayoutVars>
      </dgm:prSet>
      <dgm:spPr/>
    </dgm:pt>
    <dgm:pt modelId="{B93F4654-0577-4F4B-8E2E-1E81575CFC5D}" type="pres">
      <dgm:prSet presAssocID="{4697ED0C-EA4E-7F4A-8E5D-89C787323ED9}" presName="sp" presStyleCnt="0"/>
      <dgm:spPr/>
    </dgm:pt>
    <dgm:pt modelId="{AA1038F8-1809-6642-BD78-128388CD84CF}" type="pres">
      <dgm:prSet presAssocID="{5E222B4A-A671-C547-8432-41A4A3737775}" presName="arrowAndChildren" presStyleCnt="0"/>
      <dgm:spPr/>
    </dgm:pt>
    <dgm:pt modelId="{7EBB5E4B-6995-214C-B926-F4E63993BE9E}" type="pres">
      <dgm:prSet presAssocID="{5E222B4A-A671-C547-8432-41A4A3737775}" presName="parentTextArrow" presStyleLbl="node1" presStyleIdx="2" presStyleCnt="4"/>
      <dgm:spPr/>
    </dgm:pt>
    <dgm:pt modelId="{CC45F4DC-A990-3240-A9F9-0A9AB9ED11A5}" type="pres">
      <dgm:prSet presAssocID="{5E222B4A-A671-C547-8432-41A4A3737775}" presName="arrow" presStyleLbl="node1" presStyleIdx="3" presStyleCnt="4"/>
      <dgm:spPr/>
    </dgm:pt>
    <dgm:pt modelId="{D2F7D214-2C8B-5A4A-92DB-F87CFBEB38CA}" type="pres">
      <dgm:prSet presAssocID="{5E222B4A-A671-C547-8432-41A4A3737775}" presName="descendantArrow" presStyleCnt="0"/>
      <dgm:spPr/>
    </dgm:pt>
    <dgm:pt modelId="{37F126BD-64EC-D04E-901B-5DBC917B83F4}" type="pres">
      <dgm:prSet presAssocID="{2D338441-FD67-EE41-A356-108257938ADC}" presName="childTextArrow" presStyleLbl="fgAccFollowNode1" presStyleIdx="3" presStyleCnt="4">
        <dgm:presLayoutVars>
          <dgm:bulletEnabled val="1"/>
        </dgm:presLayoutVars>
      </dgm:prSet>
      <dgm:spPr/>
    </dgm:pt>
  </dgm:ptLst>
  <dgm:cxnLst>
    <dgm:cxn modelId="{6A8ADA03-C488-544F-9197-DC804C0A2C45}" srcId="{090C4FAA-EA14-C44E-A3F6-DC8275F8B146}" destId="{B9837B14-1785-0844-ADC5-CEFB97A9B839}" srcOrd="0" destOrd="0" parTransId="{37F613C0-4599-7443-8E01-54AA2A641F21}" sibTransId="{AC4325AF-6BF2-D04B-B2BB-1D16B92540BC}"/>
    <dgm:cxn modelId="{B245F118-3E72-4638-AB11-9E1CB54A2931}" type="presOf" srcId="{29915F03-20B2-2545-BAC4-503D775709D8}" destId="{B5CFC7C5-4839-4E4B-9F3B-E1C8DB560034}" srcOrd="0" destOrd="0" presId="urn:microsoft.com/office/officeart/2005/8/layout/process4"/>
    <dgm:cxn modelId="{F3765921-D627-4275-8B98-904E4A5C94ED}" type="presOf" srcId="{5E222B4A-A671-C547-8432-41A4A3737775}" destId="{CC45F4DC-A990-3240-A9F9-0A9AB9ED11A5}" srcOrd="1" destOrd="0" presId="urn:microsoft.com/office/officeart/2005/8/layout/process4"/>
    <dgm:cxn modelId="{E2E6FB25-5202-43D6-8C68-B044F066BCC3}" type="presOf" srcId="{090C4FAA-EA14-C44E-A3F6-DC8275F8B146}" destId="{7A3CCFA3-F3DF-5649-A19D-735637BE02D0}" srcOrd="1" destOrd="0" presId="urn:microsoft.com/office/officeart/2005/8/layout/process4"/>
    <dgm:cxn modelId="{E9EC613E-A225-414A-8F26-A73F76FE190C}" srcId="{9CCB77C1-0864-334C-AA3A-10950885D082}" destId="{090C4FAA-EA14-C44E-A3F6-DC8275F8B146}" srcOrd="2" destOrd="0" parTransId="{A382B2A5-891F-AA4B-A9EB-7D7CF2172F2B}" sibTransId="{43DEE7F9-23BB-7440-AA99-4340151DE304}"/>
    <dgm:cxn modelId="{FA349B41-8BFD-4948-8848-4F62FF259F22}" srcId="{9CCB77C1-0864-334C-AA3A-10950885D082}" destId="{2061EA3E-EFDE-5C40-B908-09C6AA3B031D}" srcOrd="3" destOrd="0" parTransId="{5B02C85F-73EF-184A-9F71-991A5B4ACF1B}" sibTransId="{753694AA-E91D-8544-BCC0-2DAFF78974D3}"/>
    <dgm:cxn modelId="{DE2E6C47-64E9-46DF-A087-3F4C4EE75D9D}" type="presOf" srcId="{B9837B14-1785-0844-ADC5-CEFB97A9B839}" destId="{390FD5E2-FD85-5240-8F72-4178126749B8}" srcOrd="0" destOrd="0" presId="urn:microsoft.com/office/officeart/2005/8/layout/process4"/>
    <dgm:cxn modelId="{D8528B68-8872-4FA7-BACB-6EE0D51CC800}" type="presOf" srcId="{2D338441-FD67-EE41-A356-108257938ADC}" destId="{37F126BD-64EC-D04E-901B-5DBC917B83F4}" srcOrd="0" destOrd="0" presId="urn:microsoft.com/office/officeart/2005/8/layout/process4"/>
    <dgm:cxn modelId="{03CC734A-4FB1-8B47-B8E3-600CDF0AB052}" srcId="{2061EA3E-EFDE-5C40-B908-09C6AA3B031D}" destId="{29915F03-20B2-2545-BAC4-503D775709D8}" srcOrd="0" destOrd="0" parTransId="{730EF955-2D70-BB4D-A0BC-03498EA1EA32}" sibTransId="{36D5E114-86CE-1645-83CE-DA677411DC0C}"/>
    <dgm:cxn modelId="{DD159657-5ECC-4B05-B1A6-35FB51FE88E7}" type="presOf" srcId="{2061EA3E-EFDE-5C40-B908-09C6AA3B031D}" destId="{B45D8210-56AA-3D4B-BF68-792B84C7F88B}" srcOrd="1" destOrd="0" presId="urn:microsoft.com/office/officeart/2005/8/layout/process4"/>
    <dgm:cxn modelId="{1663C297-9862-4F87-BD09-33511EE464BA}" type="presOf" srcId="{8A7F9BFF-867F-6247-93A1-228EF4C80A73}" destId="{5E8B362B-BEFA-484E-93A1-4646A498B8B0}" srcOrd="0" destOrd="0" presId="urn:microsoft.com/office/officeart/2005/8/layout/process4"/>
    <dgm:cxn modelId="{EAFD279B-B947-471F-B1DA-3FCC83F8FF0C}" type="presOf" srcId="{2061EA3E-EFDE-5C40-B908-09C6AA3B031D}" destId="{D8A22888-C3B5-A94D-A6AE-F1CF1B21A981}" srcOrd="0" destOrd="0" presId="urn:microsoft.com/office/officeart/2005/8/layout/process4"/>
    <dgm:cxn modelId="{13EC029D-991F-494A-8FCD-D0E004F005DF}" srcId="{9CCB77C1-0864-334C-AA3A-10950885D082}" destId="{62CCB695-CE0D-CD42-9ACE-E070B1930EA8}" srcOrd="1" destOrd="0" parTransId="{1154C895-96A7-D74E-A9C3-7E242639207D}" sibTransId="{719D6D0B-E770-984F-95AD-C788A1601D74}"/>
    <dgm:cxn modelId="{2C97D5AB-ACE8-429D-BCCF-2AE1D00A98DB}" type="presOf" srcId="{5E222B4A-A671-C547-8432-41A4A3737775}" destId="{7EBB5E4B-6995-214C-B926-F4E63993BE9E}" srcOrd="0" destOrd="0" presId="urn:microsoft.com/office/officeart/2005/8/layout/process4"/>
    <dgm:cxn modelId="{550227B3-A613-A042-A470-2C2477AFC64F}" srcId="{62CCB695-CE0D-CD42-9ACE-E070B1930EA8}" destId="{8A7F9BFF-867F-6247-93A1-228EF4C80A73}" srcOrd="0" destOrd="0" parTransId="{74F2FBA8-6524-AB45-B615-BA2BB662C2F6}" sibTransId="{2666E7BF-04A3-814E-A59B-D1A0BAD96B81}"/>
    <dgm:cxn modelId="{13438DB4-DA8C-4363-B4AE-B824F21838AC}" type="presOf" srcId="{090C4FAA-EA14-C44E-A3F6-DC8275F8B146}" destId="{DF914EC0-2CFE-1C4C-B82A-621C432189D8}" srcOrd="0" destOrd="0" presId="urn:microsoft.com/office/officeart/2005/8/layout/process4"/>
    <dgm:cxn modelId="{01E9EDB8-69B1-4E58-8FBF-5920208D1796}" type="presOf" srcId="{62CCB695-CE0D-CD42-9ACE-E070B1930EA8}" destId="{BFADDABC-8A87-AD49-91CF-130652768035}" srcOrd="0" destOrd="0" presId="urn:microsoft.com/office/officeart/2005/8/layout/process4"/>
    <dgm:cxn modelId="{0EBA86CE-A265-4035-9E24-AF1B7FAB352C}" type="presOf" srcId="{62CCB695-CE0D-CD42-9ACE-E070B1930EA8}" destId="{FC9D290A-7D2B-C946-961F-054C3D42CA0F}" srcOrd="1" destOrd="0" presId="urn:microsoft.com/office/officeart/2005/8/layout/process4"/>
    <dgm:cxn modelId="{29E505D6-F824-0243-853C-20260B1A1327}" type="presOf" srcId="{9CCB77C1-0864-334C-AA3A-10950885D082}" destId="{771D5E21-DE62-784D-BC88-9D86CD2DFAA6}" srcOrd="0" destOrd="0" presId="urn:microsoft.com/office/officeart/2005/8/layout/process4"/>
    <dgm:cxn modelId="{1FD02DE2-6558-D140-B3D0-29698BB17B61}" srcId="{9CCB77C1-0864-334C-AA3A-10950885D082}" destId="{5E222B4A-A671-C547-8432-41A4A3737775}" srcOrd="0" destOrd="0" parTransId="{89FAC51E-AA17-8F4C-B6A6-AA966EEC7B84}" sibTransId="{4697ED0C-EA4E-7F4A-8E5D-89C787323ED9}"/>
    <dgm:cxn modelId="{D132DAFD-1751-0641-9D52-02CE6E8DB799}" srcId="{5E222B4A-A671-C547-8432-41A4A3737775}" destId="{2D338441-FD67-EE41-A356-108257938ADC}" srcOrd="0" destOrd="0" parTransId="{FFA1C3BF-9732-C34D-A574-4A406A873F72}" sibTransId="{63E68B64-DB73-7E44-81A4-437D299773B0}"/>
    <dgm:cxn modelId="{7483E322-7AC8-4BDC-97AB-424A4BF7983C}" type="presParOf" srcId="{771D5E21-DE62-784D-BC88-9D86CD2DFAA6}" destId="{9FC9B63F-52AF-454B-BCC4-DC22A57EEFC1}" srcOrd="0" destOrd="0" presId="urn:microsoft.com/office/officeart/2005/8/layout/process4"/>
    <dgm:cxn modelId="{52CB7802-FC07-4907-88C2-F37CE3C25952}" type="presParOf" srcId="{9FC9B63F-52AF-454B-BCC4-DC22A57EEFC1}" destId="{D8A22888-C3B5-A94D-A6AE-F1CF1B21A981}" srcOrd="0" destOrd="0" presId="urn:microsoft.com/office/officeart/2005/8/layout/process4"/>
    <dgm:cxn modelId="{71258911-700D-4708-AA96-C3ECEF7502FD}" type="presParOf" srcId="{9FC9B63F-52AF-454B-BCC4-DC22A57EEFC1}" destId="{B45D8210-56AA-3D4B-BF68-792B84C7F88B}" srcOrd="1" destOrd="0" presId="urn:microsoft.com/office/officeart/2005/8/layout/process4"/>
    <dgm:cxn modelId="{2E183FC5-039A-4D8E-9BD5-1393EC5BFEE5}" type="presParOf" srcId="{9FC9B63F-52AF-454B-BCC4-DC22A57EEFC1}" destId="{2486DCBB-8526-8744-AC69-EDAD0419FA92}" srcOrd="2" destOrd="0" presId="urn:microsoft.com/office/officeart/2005/8/layout/process4"/>
    <dgm:cxn modelId="{A2CDFF6F-50C0-438C-A464-38158A7C65D2}" type="presParOf" srcId="{2486DCBB-8526-8744-AC69-EDAD0419FA92}" destId="{B5CFC7C5-4839-4E4B-9F3B-E1C8DB560034}" srcOrd="0" destOrd="0" presId="urn:microsoft.com/office/officeart/2005/8/layout/process4"/>
    <dgm:cxn modelId="{640E0D6C-CEBA-4B55-8073-A696EBD5C6D2}" type="presParOf" srcId="{771D5E21-DE62-784D-BC88-9D86CD2DFAA6}" destId="{CCD3DC63-4421-0544-A891-F7311B6D7983}" srcOrd="1" destOrd="0" presId="urn:microsoft.com/office/officeart/2005/8/layout/process4"/>
    <dgm:cxn modelId="{A5402011-C18E-4464-BAB4-2923B209E638}" type="presParOf" srcId="{771D5E21-DE62-784D-BC88-9D86CD2DFAA6}" destId="{5E419801-8FCB-7645-A29F-BAB381924873}" srcOrd="2" destOrd="0" presId="urn:microsoft.com/office/officeart/2005/8/layout/process4"/>
    <dgm:cxn modelId="{E0CC8CFB-AD74-451C-980E-07F106377A4F}" type="presParOf" srcId="{5E419801-8FCB-7645-A29F-BAB381924873}" destId="{DF914EC0-2CFE-1C4C-B82A-621C432189D8}" srcOrd="0" destOrd="0" presId="urn:microsoft.com/office/officeart/2005/8/layout/process4"/>
    <dgm:cxn modelId="{6BB0D9D4-9EEF-4A5E-B7E7-8341EDAE0D93}" type="presParOf" srcId="{5E419801-8FCB-7645-A29F-BAB381924873}" destId="{7A3CCFA3-F3DF-5649-A19D-735637BE02D0}" srcOrd="1" destOrd="0" presId="urn:microsoft.com/office/officeart/2005/8/layout/process4"/>
    <dgm:cxn modelId="{F73B50D7-C650-40AB-BFB4-79007F535238}" type="presParOf" srcId="{5E419801-8FCB-7645-A29F-BAB381924873}" destId="{BB27F654-906C-5943-BDCA-20A0B4C26B3A}" srcOrd="2" destOrd="0" presId="urn:microsoft.com/office/officeart/2005/8/layout/process4"/>
    <dgm:cxn modelId="{0C381BFA-E0CB-4169-B64A-7D6F3F1011F1}" type="presParOf" srcId="{BB27F654-906C-5943-BDCA-20A0B4C26B3A}" destId="{390FD5E2-FD85-5240-8F72-4178126749B8}" srcOrd="0" destOrd="0" presId="urn:microsoft.com/office/officeart/2005/8/layout/process4"/>
    <dgm:cxn modelId="{003D7D5A-DB98-436E-926A-B4F00B92AD48}" type="presParOf" srcId="{771D5E21-DE62-784D-BC88-9D86CD2DFAA6}" destId="{C73A7401-6510-E04A-B7D6-C263E7F4ABFD}" srcOrd="3" destOrd="0" presId="urn:microsoft.com/office/officeart/2005/8/layout/process4"/>
    <dgm:cxn modelId="{20C6D645-A192-4413-B0AB-D6DCC793741B}" type="presParOf" srcId="{771D5E21-DE62-784D-BC88-9D86CD2DFAA6}" destId="{4E196F1F-02DF-0F4F-9C24-5898BAC02237}" srcOrd="4" destOrd="0" presId="urn:microsoft.com/office/officeart/2005/8/layout/process4"/>
    <dgm:cxn modelId="{B425EE15-FB78-4A27-843C-256A5C718637}" type="presParOf" srcId="{4E196F1F-02DF-0F4F-9C24-5898BAC02237}" destId="{BFADDABC-8A87-AD49-91CF-130652768035}" srcOrd="0" destOrd="0" presId="urn:microsoft.com/office/officeart/2005/8/layout/process4"/>
    <dgm:cxn modelId="{463F92AA-78C8-4CED-A350-16CEA58E6ED9}" type="presParOf" srcId="{4E196F1F-02DF-0F4F-9C24-5898BAC02237}" destId="{FC9D290A-7D2B-C946-961F-054C3D42CA0F}" srcOrd="1" destOrd="0" presId="urn:microsoft.com/office/officeart/2005/8/layout/process4"/>
    <dgm:cxn modelId="{2D62A1E2-5D79-4E54-A05B-CFE0239DCD6A}" type="presParOf" srcId="{4E196F1F-02DF-0F4F-9C24-5898BAC02237}" destId="{B4C9D0A8-67F8-324A-98A4-52EB8CCB12AE}" srcOrd="2" destOrd="0" presId="urn:microsoft.com/office/officeart/2005/8/layout/process4"/>
    <dgm:cxn modelId="{59A96466-3CE1-4AD4-896D-95F17533D81F}" type="presParOf" srcId="{B4C9D0A8-67F8-324A-98A4-52EB8CCB12AE}" destId="{5E8B362B-BEFA-484E-93A1-4646A498B8B0}" srcOrd="0" destOrd="0" presId="urn:microsoft.com/office/officeart/2005/8/layout/process4"/>
    <dgm:cxn modelId="{B66FE9E2-8B54-4AF6-AD66-C6676A27BADE}" type="presParOf" srcId="{771D5E21-DE62-784D-BC88-9D86CD2DFAA6}" destId="{B93F4654-0577-4F4B-8E2E-1E81575CFC5D}" srcOrd="5" destOrd="0" presId="urn:microsoft.com/office/officeart/2005/8/layout/process4"/>
    <dgm:cxn modelId="{11771DEB-5F9D-48D4-89E0-9D25DF79C499}" type="presParOf" srcId="{771D5E21-DE62-784D-BC88-9D86CD2DFAA6}" destId="{AA1038F8-1809-6642-BD78-128388CD84CF}" srcOrd="6" destOrd="0" presId="urn:microsoft.com/office/officeart/2005/8/layout/process4"/>
    <dgm:cxn modelId="{869CF0F6-F38E-4EED-8D33-548734CC8D2C}" type="presParOf" srcId="{AA1038F8-1809-6642-BD78-128388CD84CF}" destId="{7EBB5E4B-6995-214C-B926-F4E63993BE9E}" srcOrd="0" destOrd="0" presId="urn:microsoft.com/office/officeart/2005/8/layout/process4"/>
    <dgm:cxn modelId="{A2C4F265-B530-4887-AFED-F366C70A62A2}" type="presParOf" srcId="{AA1038F8-1809-6642-BD78-128388CD84CF}" destId="{CC45F4DC-A990-3240-A9F9-0A9AB9ED11A5}" srcOrd="1" destOrd="0" presId="urn:microsoft.com/office/officeart/2005/8/layout/process4"/>
    <dgm:cxn modelId="{BA5AC117-B53B-4423-B70B-90433CEDE81D}" type="presParOf" srcId="{AA1038F8-1809-6642-BD78-128388CD84CF}" destId="{D2F7D214-2C8B-5A4A-92DB-F87CFBEB38CA}" srcOrd="2" destOrd="0" presId="urn:microsoft.com/office/officeart/2005/8/layout/process4"/>
    <dgm:cxn modelId="{02208C41-56D3-4028-8F96-C15BEF8DB8B1}" type="presParOf" srcId="{D2F7D214-2C8B-5A4A-92DB-F87CFBEB38CA}" destId="{37F126BD-64EC-D04E-901B-5DBC917B83F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CCB77C1-0864-334C-AA3A-10950885D082}" type="doc">
      <dgm:prSet loTypeId="urn:microsoft.com/office/officeart/2005/8/layout/process4" loCatId="" qsTypeId="urn:microsoft.com/office/officeart/2005/8/quickstyle/simple1" qsCatId="simple" csTypeId="urn:microsoft.com/office/officeart/2005/8/colors/accent1_2" csCatId="accent1" phldr="1"/>
      <dgm:spPr/>
      <dgm:t>
        <a:bodyPr/>
        <a:lstStyle/>
        <a:p>
          <a:endParaRPr lang="es-ES"/>
        </a:p>
      </dgm:t>
    </dgm:pt>
    <dgm:pt modelId="{8A7F9BFF-867F-6247-93A1-228EF4C80A73}">
      <dgm:prSet phldrT="[Texto]"/>
      <dgm:spPr/>
      <dgm:t>
        <a:bodyPr/>
        <a:lstStyle/>
        <a:p>
          <a:r>
            <a:rPr lang="es-ES" dirty="0">
              <a:latin typeface="Overpass" pitchFamily="2" charset="77"/>
            </a:rPr>
            <a:t>La renta media se calcula para cada nivel de puntuación </a:t>
          </a:r>
          <a:endParaRPr lang="en-GB" noProof="0" dirty="0">
            <a:latin typeface="Overpass" pitchFamily="2" charset="77"/>
          </a:endParaRPr>
        </a:p>
      </dgm:t>
    </dgm:pt>
    <dgm:pt modelId="{74F2FBA8-6524-AB45-B615-BA2BB662C2F6}" type="parTrans" cxnId="{550227B3-A613-A042-A470-2C2477AFC64F}">
      <dgm:prSet/>
      <dgm:spPr/>
      <dgm:t>
        <a:bodyPr/>
        <a:lstStyle/>
        <a:p>
          <a:endParaRPr lang="es-ES">
            <a:latin typeface="Overpass" pitchFamily="2" charset="77"/>
          </a:endParaRPr>
        </a:p>
      </dgm:t>
    </dgm:pt>
    <dgm:pt modelId="{2666E7BF-04A3-814E-A59B-D1A0BAD96B81}" type="sibTrans" cxnId="{550227B3-A613-A042-A470-2C2477AFC64F}">
      <dgm:prSet/>
      <dgm:spPr/>
      <dgm:t>
        <a:bodyPr/>
        <a:lstStyle/>
        <a:p>
          <a:endParaRPr lang="es-ES">
            <a:latin typeface="Overpass" pitchFamily="2" charset="77"/>
          </a:endParaRPr>
        </a:p>
      </dgm:t>
    </dgm:pt>
    <dgm:pt modelId="{2D338441-FD67-EE41-A356-108257938ADC}">
      <dgm:prSet phldrT="[Texto]" custT="1"/>
      <dgm:spPr/>
      <dgm:t>
        <a:bodyPr/>
        <a:lstStyle/>
        <a:p>
          <a:pPr>
            <a:buNone/>
          </a:pPr>
          <a:r>
            <a:rPr lang="es-ES" sz="1500" dirty="0">
              <a:latin typeface="Overpass" pitchFamily="2" charset="77"/>
            </a:rPr>
            <a:t>Esta puntuación de calidad se basa en cuatro dimensiones identificadas por ONU-Hábitat, la durabilidad, el espacio, las instalaciones y el acceso al agua</a:t>
          </a:r>
          <a:endParaRPr lang="en-GB" sz="1500" noProof="0" dirty="0">
            <a:latin typeface="Overpass" pitchFamily="2" charset="77"/>
          </a:endParaRPr>
        </a:p>
      </dgm:t>
    </dgm:pt>
    <dgm:pt modelId="{FFA1C3BF-9732-C34D-A574-4A406A873F72}" type="parTrans" cxnId="{D132DAFD-1751-0641-9D52-02CE6E8DB799}">
      <dgm:prSet/>
      <dgm:spPr/>
      <dgm:t>
        <a:bodyPr/>
        <a:lstStyle/>
        <a:p>
          <a:endParaRPr lang="es-ES">
            <a:latin typeface="Overpass" pitchFamily="2" charset="77"/>
          </a:endParaRPr>
        </a:p>
      </dgm:t>
    </dgm:pt>
    <dgm:pt modelId="{63E68B64-DB73-7E44-81A4-437D299773B0}" type="sibTrans" cxnId="{D132DAFD-1751-0641-9D52-02CE6E8DB799}">
      <dgm:prSet/>
      <dgm:spPr/>
      <dgm:t>
        <a:bodyPr/>
        <a:lstStyle/>
        <a:p>
          <a:endParaRPr lang="es-ES">
            <a:latin typeface="Overpass" pitchFamily="2" charset="77"/>
          </a:endParaRPr>
        </a:p>
      </dgm:t>
    </dgm:pt>
    <dgm:pt modelId="{B9837B14-1785-0844-ADC5-CEFB97A9B839}">
      <dgm:prSet phldrT="[Texto]"/>
      <dgm:spPr/>
      <dgm:t>
        <a:bodyPr/>
        <a:lstStyle/>
        <a:p>
          <a:r>
            <a:rPr lang="es-ES" dirty="0">
              <a:latin typeface="Overpass" pitchFamily="2" charset="77"/>
            </a:rPr>
            <a:t>La identificación de la puntuación que corresponde a la vivienda digna se basa en las recomendaciones de ONU-Hábitat</a:t>
          </a:r>
          <a:endParaRPr lang="en-GB" noProof="0" dirty="0">
            <a:latin typeface="Overpass" pitchFamily="2" charset="77"/>
          </a:endParaRPr>
        </a:p>
      </dgm:t>
    </dgm:pt>
    <dgm:pt modelId="{37F613C0-4599-7443-8E01-54AA2A641F21}" type="parTrans" cxnId="{6A8ADA03-C488-544F-9197-DC804C0A2C45}">
      <dgm:prSet/>
      <dgm:spPr/>
      <dgm:t>
        <a:bodyPr/>
        <a:lstStyle/>
        <a:p>
          <a:endParaRPr lang="es-ES">
            <a:latin typeface="Overpass" pitchFamily="2" charset="77"/>
          </a:endParaRPr>
        </a:p>
      </dgm:t>
    </dgm:pt>
    <dgm:pt modelId="{AC4325AF-6BF2-D04B-B2BB-1D16B92540BC}" type="sibTrans" cxnId="{6A8ADA03-C488-544F-9197-DC804C0A2C45}">
      <dgm:prSet/>
      <dgm:spPr/>
      <dgm:t>
        <a:bodyPr/>
        <a:lstStyle/>
        <a:p>
          <a:endParaRPr lang="es-ES">
            <a:latin typeface="Overpass" pitchFamily="2" charset="77"/>
          </a:endParaRPr>
        </a:p>
      </dgm:t>
    </dgm:pt>
    <dgm:pt modelId="{090C4FAA-EA14-C44E-A3F6-DC8275F8B146}">
      <dgm:prSet phldrT="[Texto]" custT="1"/>
      <dgm:spPr/>
      <dgm:t>
        <a:bodyPr/>
        <a:lstStyle/>
        <a:p>
          <a:r>
            <a:rPr lang="es-419" sz="2000" dirty="0">
              <a:latin typeface="Overpass" pitchFamily="2" charset="77"/>
            </a:rPr>
            <a:t>Identificamos la puntuación que corresponde a una vivienda digna</a:t>
          </a:r>
          <a:endParaRPr lang="en-GB" sz="2000" noProof="0" dirty="0">
            <a:latin typeface="Overpass" pitchFamily="2" charset="77"/>
          </a:endParaRPr>
        </a:p>
      </dgm:t>
    </dgm:pt>
    <dgm:pt modelId="{43DEE7F9-23BB-7440-AA99-4340151DE304}" type="sibTrans" cxnId="{E9EC613E-A225-414A-8F26-A73F76FE190C}">
      <dgm:prSet/>
      <dgm:spPr/>
      <dgm:t>
        <a:bodyPr/>
        <a:lstStyle/>
        <a:p>
          <a:endParaRPr lang="es-ES">
            <a:latin typeface="Overpass" pitchFamily="2" charset="77"/>
          </a:endParaRPr>
        </a:p>
      </dgm:t>
    </dgm:pt>
    <dgm:pt modelId="{A382B2A5-891F-AA4B-A9EB-7D7CF2172F2B}" type="parTrans" cxnId="{E9EC613E-A225-414A-8F26-A73F76FE190C}">
      <dgm:prSet/>
      <dgm:spPr/>
      <dgm:t>
        <a:bodyPr/>
        <a:lstStyle/>
        <a:p>
          <a:endParaRPr lang="es-ES">
            <a:latin typeface="Overpass" pitchFamily="2" charset="77"/>
          </a:endParaRPr>
        </a:p>
      </dgm:t>
    </dgm:pt>
    <dgm:pt modelId="{5E222B4A-A671-C547-8432-41A4A3737775}">
      <dgm:prSet phldrT="[Texto]" custT="1"/>
      <dgm:spPr/>
      <dgm:t>
        <a:bodyPr/>
        <a:lstStyle/>
        <a:p>
          <a:r>
            <a:rPr lang="es-ES" sz="2000" dirty="0">
              <a:latin typeface="Overpass" pitchFamily="2" charset="77"/>
            </a:rPr>
            <a:t>Atribuimos una puntuación de calidad que va de 4 a 20 a cada casa en la base de datos</a:t>
          </a:r>
          <a:endParaRPr lang="en-US" sz="2000" dirty="0">
            <a:latin typeface="Overpass" pitchFamily="2" charset="77"/>
          </a:endParaRPr>
        </a:p>
      </dgm:t>
    </dgm:pt>
    <dgm:pt modelId="{4697ED0C-EA4E-7F4A-8E5D-89C787323ED9}" type="sibTrans" cxnId="{1FD02DE2-6558-D140-B3D0-29698BB17B61}">
      <dgm:prSet/>
      <dgm:spPr/>
      <dgm:t>
        <a:bodyPr/>
        <a:lstStyle/>
        <a:p>
          <a:endParaRPr lang="es-ES">
            <a:latin typeface="Overpass" pitchFamily="2" charset="77"/>
          </a:endParaRPr>
        </a:p>
      </dgm:t>
    </dgm:pt>
    <dgm:pt modelId="{89FAC51E-AA17-8F4C-B6A6-AA966EEC7B84}" type="parTrans" cxnId="{1FD02DE2-6558-D140-B3D0-29698BB17B61}">
      <dgm:prSet/>
      <dgm:spPr/>
      <dgm:t>
        <a:bodyPr/>
        <a:lstStyle/>
        <a:p>
          <a:endParaRPr lang="es-ES">
            <a:latin typeface="Overpass" pitchFamily="2" charset="77"/>
          </a:endParaRPr>
        </a:p>
      </dgm:t>
    </dgm:pt>
    <dgm:pt modelId="{62CCB695-CE0D-CD42-9ACE-E070B1930EA8}">
      <dgm:prSet phldrT="[Texto]" custT="1"/>
      <dgm:spPr/>
      <dgm:t>
        <a:bodyPr/>
        <a:lstStyle/>
        <a:p>
          <a:r>
            <a:rPr lang="es-ES" sz="2000" dirty="0">
              <a:latin typeface="Overpass" pitchFamily="2" charset="77"/>
            </a:rPr>
            <a:t>Estimamos el coste de la vivienda para cada nivel de puntuación</a:t>
          </a:r>
          <a:endParaRPr lang="en-GB" sz="2000" noProof="0" dirty="0">
            <a:latin typeface="Overpass" pitchFamily="2" charset="77"/>
          </a:endParaRPr>
        </a:p>
      </dgm:t>
    </dgm:pt>
    <dgm:pt modelId="{719D6D0B-E770-984F-95AD-C788A1601D74}" type="sibTrans" cxnId="{13EC029D-991F-494A-8FCD-D0E004F005DF}">
      <dgm:prSet/>
      <dgm:spPr/>
      <dgm:t>
        <a:bodyPr/>
        <a:lstStyle/>
        <a:p>
          <a:endParaRPr lang="es-ES">
            <a:latin typeface="Overpass" pitchFamily="2" charset="77"/>
          </a:endParaRPr>
        </a:p>
      </dgm:t>
    </dgm:pt>
    <dgm:pt modelId="{1154C895-96A7-D74E-A9C3-7E242639207D}" type="parTrans" cxnId="{13EC029D-991F-494A-8FCD-D0E004F005DF}">
      <dgm:prSet/>
      <dgm:spPr/>
      <dgm:t>
        <a:bodyPr/>
        <a:lstStyle/>
        <a:p>
          <a:endParaRPr lang="es-ES">
            <a:latin typeface="Overpass" pitchFamily="2" charset="77"/>
          </a:endParaRPr>
        </a:p>
      </dgm:t>
    </dgm:pt>
    <dgm:pt modelId="{29915F03-20B2-2545-BAC4-503D775709D8}">
      <dgm:prSet/>
      <dgm:spPr/>
      <dgm:t>
        <a:bodyPr/>
        <a:lstStyle/>
        <a:p>
          <a:r>
            <a:rPr lang="es-ES" dirty="0">
              <a:latin typeface="Overpass" pitchFamily="2" charset="77"/>
            </a:rPr>
            <a:t>Utilizamos la relación entre el costo y la puntuación para identificar el costo de la vivienda digna</a:t>
          </a:r>
          <a:endParaRPr lang="en-GB" noProof="0" dirty="0">
            <a:latin typeface="Overpass" pitchFamily="2" charset="77"/>
          </a:endParaRPr>
        </a:p>
      </dgm:t>
    </dgm:pt>
    <dgm:pt modelId="{36D5E114-86CE-1645-83CE-DA677411DC0C}" type="sibTrans" cxnId="{03CC734A-4FB1-8B47-B8E3-600CDF0AB052}">
      <dgm:prSet/>
      <dgm:spPr/>
      <dgm:t>
        <a:bodyPr/>
        <a:lstStyle/>
        <a:p>
          <a:endParaRPr lang="es-ES">
            <a:latin typeface="Overpass" pitchFamily="2" charset="77"/>
          </a:endParaRPr>
        </a:p>
      </dgm:t>
    </dgm:pt>
    <dgm:pt modelId="{730EF955-2D70-BB4D-A0BC-03498EA1EA32}" type="parTrans" cxnId="{03CC734A-4FB1-8B47-B8E3-600CDF0AB052}">
      <dgm:prSet/>
      <dgm:spPr/>
      <dgm:t>
        <a:bodyPr/>
        <a:lstStyle/>
        <a:p>
          <a:endParaRPr lang="es-ES">
            <a:latin typeface="Overpass" pitchFamily="2" charset="77"/>
          </a:endParaRPr>
        </a:p>
      </dgm:t>
    </dgm:pt>
    <dgm:pt modelId="{2061EA3E-EFDE-5C40-B908-09C6AA3B031D}">
      <dgm:prSet phldrT="[Texto]" custT="1"/>
      <dgm:spPr/>
      <dgm:t>
        <a:bodyPr/>
        <a:lstStyle/>
        <a:p>
          <a:r>
            <a:rPr lang="es-419" sz="2000" dirty="0">
              <a:latin typeface="Overpass" pitchFamily="2" charset="77"/>
            </a:rPr>
            <a:t>Identificamos el costo correspondiente a la puntuación de la vivienda digna</a:t>
          </a:r>
          <a:endParaRPr lang="en-GB" sz="2000" noProof="0" dirty="0">
            <a:latin typeface="Overpass" pitchFamily="2" charset="77"/>
          </a:endParaRPr>
        </a:p>
      </dgm:t>
    </dgm:pt>
    <dgm:pt modelId="{753694AA-E91D-8544-BCC0-2DAFF78974D3}" type="sibTrans" cxnId="{FA349B41-8BFD-4948-8848-4F62FF259F22}">
      <dgm:prSet/>
      <dgm:spPr/>
      <dgm:t>
        <a:bodyPr/>
        <a:lstStyle/>
        <a:p>
          <a:endParaRPr lang="es-ES">
            <a:latin typeface="Overpass" pitchFamily="2" charset="77"/>
          </a:endParaRPr>
        </a:p>
      </dgm:t>
    </dgm:pt>
    <dgm:pt modelId="{5B02C85F-73EF-184A-9F71-991A5B4ACF1B}" type="parTrans" cxnId="{FA349B41-8BFD-4948-8848-4F62FF259F22}">
      <dgm:prSet/>
      <dgm:spPr/>
      <dgm:t>
        <a:bodyPr/>
        <a:lstStyle/>
        <a:p>
          <a:endParaRPr lang="es-ES">
            <a:latin typeface="Overpass" pitchFamily="2" charset="77"/>
          </a:endParaRPr>
        </a:p>
      </dgm:t>
    </dgm:pt>
    <dgm:pt modelId="{771D5E21-DE62-784D-BC88-9D86CD2DFAA6}" type="pres">
      <dgm:prSet presAssocID="{9CCB77C1-0864-334C-AA3A-10950885D082}" presName="Name0" presStyleCnt="0">
        <dgm:presLayoutVars>
          <dgm:dir/>
          <dgm:animLvl val="lvl"/>
          <dgm:resizeHandles val="exact"/>
        </dgm:presLayoutVars>
      </dgm:prSet>
      <dgm:spPr/>
    </dgm:pt>
    <dgm:pt modelId="{9FC9B63F-52AF-454B-BCC4-DC22A57EEFC1}" type="pres">
      <dgm:prSet presAssocID="{2061EA3E-EFDE-5C40-B908-09C6AA3B031D}" presName="boxAndChildren" presStyleCnt="0"/>
      <dgm:spPr/>
    </dgm:pt>
    <dgm:pt modelId="{D8A22888-C3B5-A94D-A6AE-F1CF1B21A981}" type="pres">
      <dgm:prSet presAssocID="{2061EA3E-EFDE-5C40-B908-09C6AA3B031D}" presName="parentTextBox" presStyleLbl="node1" presStyleIdx="0" presStyleCnt="4"/>
      <dgm:spPr/>
    </dgm:pt>
    <dgm:pt modelId="{B45D8210-56AA-3D4B-BF68-792B84C7F88B}" type="pres">
      <dgm:prSet presAssocID="{2061EA3E-EFDE-5C40-B908-09C6AA3B031D}" presName="entireBox" presStyleLbl="node1" presStyleIdx="0" presStyleCnt="4"/>
      <dgm:spPr/>
    </dgm:pt>
    <dgm:pt modelId="{2486DCBB-8526-8744-AC69-EDAD0419FA92}" type="pres">
      <dgm:prSet presAssocID="{2061EA3E-EFDE-5C40-B908-09C6AA3B031D}" presName="descendantBox" presStyleCnt="0"/>
      <dgm:spPr/>
    </dgm:pt>
    <dgm:pt modelId="{B5CFC7C5-4839-4E4B-9F3B-E1C8DB560034}" type="pres">
      <dgm:prSet presAssocID="{29915F03-20B2-2545-BAC4-503D775709D8}" presName="childTextBox" presStyleLbl="fgAccFollowNode1" presStyleIdx="0" presStyleCnt="4">
        <dgm:presLayoutVars>
          <dgm:bulletEnabled val="1"/>
        </dgm:presLayoutVars>
      </dgm:prSet>
      <dgm:spPr/>
    </dgm:pt>
    <dgm:pt modelId="{CCD3DC63-4421-0544-A891-F7311B6D7983}" type="pres">
      <dgm:prSet presAssocID="{43DEE7F9-23BB-7440-AA99-4340151DE304}" presName="sp" presStyleCnt="0"/>
      <dgm:spPr/>
    </dgm:pt>
    <dgm:pt modelId="{5E419801-8FCB-7645-A29F-BAB381924873}" type="pres">
      <dgm:prSet presAssocID="{090C4FAA-EA14-C44E-A3F6-DC8275F8B146}" presName="arrowAndChildren" presStyleCnt="0"/>
      <dgm:spPr/>
    </dgm:pt>
    <dgm:pt modelId="{DF914EC0-2CFE-1C4C-B82A-621C432189D8}" type="pres">
      <dgm:prSet presAssocID="{090C4FAA-EA14-C44E-A3F6-DC8275F8B146}" presName="parentTextArrow" presStyleLbl="node1" presStyleIdx="0" presStyleCnt="4"/>
      <dgm:spPr/>
    </dgm:pt>
    <dgm:pt modelId="{7A3CCFA3-F3DF-5649-A19D-735637BE02D0}" type="pres">
      <dgm:prSet presAssocID="{090C4FAA-EA14-C44E-A3F6-DC8275F8B146}" presName="arrow" presStyleLbl="node1" presStyleIdx="1" presStyleCnt="4" custLinFactNeighborX="3646"/>
      <dgm:spPr/>
    </dgm:pt>
    <dgm:pt modelId="{BB27F654-906C-5943-BDCA-20A0B4C26B3A}" type="pres">
      <dgm:prSet presAssocID="{090C4FAA-EA14-C44E-A3F6-DC8275F8B146}" presName="descendantArrow" presStyleCnt="0"/>
      <dgm:spPr/>
    </dgm:pt>
    <dgm:pt modelId="{390FD5E2-FD85-5240-8F72-4178126749B8}" type="pres">
      <dgm:prSet presAssocID="{B9837B14-1785-0844-ADC5-CEFB97A9B839}" presName="childTextArrow" presStyleLbl="fgAccFollowNode1" presStyleIdx="1" presStyleCnt="4">
        <dgm:presLayoutVars>
          <dgm:bulletEnabled val="1"/>
        </dgm:presLayoutVars>
      </dgm:prSet>
      <dgm:spPr/>
    </dgm:pt>
    <dgm:pt modelId="{C73A7401-6510-E04A-B7D6-C263E7F4ABFD}" type="pres">
      <dgm:prSet presAssocID="{719D6D0B-E770-984F-95AD-C788A1601D74}" presName="sp" presStyleCnt="0"/>
      <dgm:spPr/>
    </dgm:pt>
    <dgm:pt modelId="{4E196F1F-02DF-0F4F-9C24-5898BAC02237}" type="pres">
      <dgm:prSet presAssocID="{62CCB695-CE0D-CD42-9ACE-E070B1930EA8}" presName="arrowAndChildren" presStyleCnt="0"/>
      <dgm:spPr/>
    </dgm:pt>
    <dgm:pt modelId="{BFADDABC-8A87-AD49-91CF-130652768035}" type="pres">
      <dgm:prSet presAssocID="{62CCB695-CE0D-CD42-9ACE-E070B1930EA8}" presName="parentTextArrow" presStyleLbl="node1" presStyleIdx="1" presStyleCnt="4"/>
      <dgm:spPr/>
    </dgm:pt>
    <dgm:pt modelId="{FC9D290A-7D2B-C946-961F-054C3D42CA0F}" type="pres">
      <dgm:prSet presAssocID="{62CCB695-CE0D-CD42-9ACE-E070B1930EA8}" presName="arrow" presStyleLbl="node1" presStyleIdx="2" presStyleCnt="4"/>
      <dgm:spPr/>
    </dgm:pt>
    <dgm:pt modelId="{B4C9D0A8-67F8-324A-98A4-52EB8CCB12AE}" type="pres">
      <dgm:prSet presAssocID="{62CCB695-CE0D-CD42-9ACE-E070B1930EA8}" presName="descendantArrow" presStyleCnt="0"/>
      <dgm:spPr/>
    </dgm:pt>
    <dgm:pt modelId="{5E8B362B-BEFA-484E-93A1-4646A498B8B0}" type="pres">
      <dgm:prSet presAssocID="{8A7F9BFF-867F-6247-93A1-228EF4C80A73}" presName="childTextArrow" presStyleLbl="fgAccFollowNode1" presStyleIdx="2" presStyleCnt="4">
        <dgm:presLayoutVars>
          <dgm:bulletEnabled val="1"/>
        </dgm:presLayoutVars>
      </dgm:prSet>
      <dgm:spPr/>
    </dgm:pt>
    <dgm:pt modelId="{B93F4654-0577-4F4B-8E2E-1E81575CFC5D}" type="pres">
      <dgm:prSet presAssocID="{4697ED0C-EA4E-7F4A-8E5D-89C787323ED9}" presName="sp" presStyleCnt="0"/>
      <dgm:spPr/>
    </dgm:pt>
    <dgm:pt modelId="{AA1038F8-1809-6642-BD78-128388CD84CF}" type="pres">
      <dgm:prSet presAssocID="{5E222B4A-A671-C547-8432-41A4A3737775}" presName="arrowAndChildren" presStyleCnt="0"/>
      <dgm:spPr/>
    </dgm:pt>
    <dgm:pt modelId="{7EBB5E4B-6995-214C-B926-F4E63993BE9E}" type="pres">
      <dgm:prSet presAssocID="{5E222B4A-A671-C547-8432-41A4A3737775}" presName="parentTextArrow" presStyleLbl="node1" presStyleIdx="2" presStyleCnt="4"/>
      <dgm:spPr/>
    </dgm:pt>
    <dgm:pt modelId="{CC45F4DC-A990-3240-A9F9-0A9AB9ED11A5}" type="pres">
      <dgm:prSet presAssocID="{5E222B4A-A671-C547-8432-41A4A3737775}" presName="arrow" presStyleLbl="node1" presStyleIdx="3" presStyleCnt="4"/>
      <dgm:spPr/>
    </dgm:pt>
    <dgm:pt modelId="{D2F7D214-2C8B-5A4A-92DB-F87CFBEB38CA}" type="pres">
      <dgm:prSet presAssocID="{5E222B4A-A671-C547-8432-41A4A3737775}" presName="descendantArrow" presStyleCnt="0"/>
      <dgm:spPr/>
    </dgm:pt>
    <dgm:pt modelId="{37F126BD-64EC-D04E-901B-5DBC917B83F4}" type="pres">
      <dgm:prSet presAssocID="{2D338441-FD67-EE41-A356-108257938ADC}" presName="childTextArrow" presStyleLbl="fgAccFollowNode1" presStyleIdx="3" presStyleCnt="4" custScaleY="121781">
        <dgm:presLayoutVars>
          <dgm:bulletEnabled val="1"/>
        </dgm:presLayoutVars>
      </dgm:prSet>
      <dgm:spPr/>
    </dgm:pt>
  </dgm:ptLst>
  <dgm:cxnLst>
    <dgm:cxn modelId="{6A8ADA03-C488-544F-9197-DC804C0A2C45}" srcId="{090C4FAA-EA14-C44E-A3F6-DC8275F8B146}" destId="{B9837B14-1785-0844-ADC5-CEFB97A9B839}" srcOrd="0" destOrd="0" parTransId="{37F613C0-4599-7443-8E01-54AA2A641F21}" sibTransId="{AC4325AF-6BF2-D04B-B2BB-1D16B92540BC}"/>
    <dgm:cxn modelId="{B245F118-3E72-4638-AB11-9E1CB54A2931}" type="presOf" srcId="{29915F03-20B2-2545-BAC4-503D775709D8}" destId="{B5CFC7C5-4839-4E4B-9F3B-E1C8DB560034}" srcOrd="0" destOrd="0" presId="urn:microsoft.com/office/officeart/2005/8/layout/process4"/>
    <dgm:cxn modelId="{F3765921-D627-4275-8B98-904E4A5C94ED}" type="presOf" srcId="{5E222B4A-A671-C547-8432-41A4A3737775}" destId="{CC45F4DC-A990-3240-A9F9-0A9AB9ED11A5}" srcOrd="1" destOrd="0" presId="urn:microsoft.com/office/officeart/2005/8/layout/process4"/>
    <dgm:cxn modelId="{E2E6FB25-5202-43D6-8C68-B044F066BCC3}" type="presOf" srcId="{090C4FAA-EA14-C44E-A3F6-DC8275F8B146}" destId="{7A3CCFA3-F3DF-5649-A19D-735637BE02D0}" srcOrd="1" destOrd="0" presId="urn:microsoft.com/office/officeart/2005/8/layout/process4"/>
    <dgm:cxn modelId="{E9EC613E-A225-414A-8F26-A73F76FE190C}" srcId="{9CCB77C1-0864-334C-AA3A-10950885D082}" destId="{090C4FAA-EA14-C44E-A3F6-DC8275F8B146}" srcOrd="2" destOrd="0" parTransId="{A382B2A5-891F-AA4B-A9EB-7D7CF2172F2B}" sibTransId="{43DEE7F9-23BB-7440-AA99-4340151DE304}"/>
    <dgm:cxn modelId="{FA349B41-8BFD-4948-8848-4F62FF259F22}" srcId="{9CCB77C1-0864-334C-AA3A-10950885D082}" destId="{2061EA3E-EFDE-5C40-B908-09C6AA3B031D}" srcOrd="3" destOrd="0" parTransId="{5B02C85F-73EF-184A-9F71-991A5B4ACF1B}" sibTransId="{753694AA-E91D-8544-BCC0-2DAFF78974D3}"/>
    <dgm:cxn modelId="{DE2E6C47-64E9-46DF-A087-3F4C4EE75D9D}" type="presOf" srcId="{B9837B14-1785-0844-ADC5-CEFB97A9B839}" destId="{390FD5E2-FD85-5240-8F72-4178126749B8}" srcOrd="0" destOrd="0" presId="urn:microsoft.com/office/officeart/2005/8/layout/process4"/>
    <dgm:cxn modelId="{D8528B68-8872-4FA7-BACB-6EE0D51CC800}" type="presOf" srcId="{2D338441-FD67-EE41-A356-108257938ADC}" destId="{37F126BD-64EC-D04E-901B-5DBC917B83F4}" srcOrd="0" destOrd="0" presId="urn:microsoft.com/office/officeart/2005/8/layout/process4"/>
    <dgm:cxn modelId="{03CC734A-4FB1-8B47-B8E3-600CDF0AB052}" srcId="{2061EA3E-EFDE-5C40-B908-09C6AA3B031D}" destId="{29915F03-20B2-2545-BAC4-503D775709D8}" srcOrd="0" destOrd="0" parTransId="{730EF955-2D70-BB4D-A0BC-03498EA1EA32}" sibTransId="{36D5E114-86CE-1645-83CE-DA677411DC0C}"/>
    <dgm:cxn modelId="{DD159657-5ECC-4B05-B1A6-35FB51FE88E7}" type="presOf" srcId="{2061EA3E-EFDE-5C40-B908-09C6AA3B031D}" destId="{B45D8210-56AA-3D4B-BF68-792B84C7F88B}" srcOrd="1" destOrd="0" presId="urn:microsoft.com/office/officeart/2005/8/layout/process4"/>
    <dgm:cxn modelId="{1663C297-9862-4F87-BD09-33511EE464BA}" type="presOf" srcId="{8A7F9BFF-867F-6247-93A1-228EF4C80A73}" destId="{5E8B362B-BEFA-484E-93A1-4646A498B8B0}" srcOrd="0" destOrd="0" presId="urn:microsoft.com/office/officeart/2005/8/layout/process4"/>
    <dgm:cxn modelId="{EAFD279B-B947-471F-B1DA-3FCC83F8FF0C}" type="presOf" srcId="{2061EA3E-EFDE-5C40-B908-09C6AA3B031D}" destId="{D8A22888-C3B5-A94D-A6AE-F1CF1B21A981}" srcOrd="0" destOrd="0" presId="urn:microsoft.com/office/officeart/2005/8/layout/process4"/>
    <dgm:cxn modelId="{13EC029D-991F-494A-8FCD-D0E004F005DF}" srcId="{9CCB77C1-0864-334C-AA3A-10950885D082}" destId="{62CCB695-CE0D-CD42-9ACE-E070B1930EA8}" srcOrd="1" destOrd="0" parTransId="{1154C895-96A7-D74E-A9C3-7E242639207D}" sibTransId="{719D6D0B-E770-984F-95AD-C788A1601D74}"/>
    <dgm:cxn modelId="{2C97D5AB-ACE8-429D-BCCF-2AE1D00A98DB}" type="presOf" srcId="{5E222B4A-A671-C547-8432-41A4A3737775}" destId="{7EBB5E4B-6995-214C-B926-F4E63993BE9E}" srcOrd="0" destOrd="0" presId="urn:microsoft.com/office/officeart/2005/8/layout/process4"/>
    <dgm:cxn modelId="{550227B3-A613-A042-A470-2C2477AFC64F}" srcId="{62CCB695-CE0D-CD42-9ACE-E070B1930EA8}" destId="{8A7F9BFF-867F-6247-93A1-228EF4C80A73}" srcOrd="0" destOrd="0" parTransId="{74F2FBA8-6524-AB45-B615-BA2BB662C2F6}" sibTransId="{2666E7BF-04A3-814E-A59B-D1A0BAD96B81}"/>
    <dgm:cxn modelId="{13438DB4-DA8C-4363-B4AE-B824F21838AC}" type="presOf" srcId="{090C4FAA-EA14-C44E-A3F6-DC8275F8B146}" destId="{DF914EC0-2CFE-1C4C-B82A-621C432189D8}" srcOrd="0" destOrd="0" presId="urn:microsoft.com/office/officeart/2005/8/layout/process4"/>
    <dgm:cxn modelId="{01E9EDB8-69B1-4E58-8FBF-5920208D1796}" type="presOf" srcId="{62CCB695-CE0D-CD42-9ACE-E070B1930EA8}" destId="{BFADDABC-8A87-AD49-91CF-130652768035}" srcOrd="0" destOrd="0" presId="urn:microsoft.com/office/officeart/2005/8/layout/process4"/>
    <dgm:cxn modelId="{0EBA86CE-A265-4035-9E24-AF1B7FAB352C}" type="presOf" srcId="{62CCB695-CE0D-CD42-9ACE-E070B1930EA8}" destId="{FC9D290A-7D2B-C946-961F-054C3D42CA0F}" srcOrd="1" destOrd="0" presId="urn:microsoft.com/office/officeart/2005/8/layout/process4"/>
    <dgm:cxn modelId="{29E505D6-F824-0243-853C-20260B1A1327}" type="presOf" srcId="{9CCB77C1-0864-334C-AA3A-10950885D082}" destId="{771D5E21-DE62-784D-BC88-9D86CD2DFAA6}" srcOrd="0" destOrd="0" presId="urn:microsoft.com/office/officeart/2005/8/layout/process4"/>
    <dgm:cxn modelId="{1FD02DE2-6558-D140-B3D0-29698BB17B61}" srcId="{9CCB77C1-0864-334C-AA3A-10950885D082}" destId="{5E222B4A-A671-C547-8432-41A4A3737775}" srcOrd="0" destOrd="0" parTransId="{89FAC51E-AA17-8F4C-B6A6-AA966EEC7B84}" sibTransId="{4697ED0C-EA4E-7F4A-8E5D-89C787323ED9}"/>
    <dgm:cxn modelId="{D132DAFD-1751-0641-9D52-02CE6E8DB799}" srcId="{5E222B4A-A671-C547-8432-41A4A3737775}" destId="{2D338441-FD67-EE41-A356-108257938ADC}" srcOrd="0" destOrd="0" parTransId="{FFA1C3BF-9732-C34D-A574-4A406A873F72}" sibTransId="{63E68B64-DB73-7E44-81A4-437D299773B0}"/>
    <dgm:cxn modelId="{7483E322-7AC8-4BDC-97AB-424A4BF7983C}" type="presParOf" srcId="{771D5E21-DE62-784D-BC88-9D86CD2DFAA6}" destId="{9FC9B63F-52AF-454B-BCC4-DC22A57EEFC1}" srcOrd="0" destOrd="0" presId="urn:microsoft.com/office/officeart/2005/8/layout/process4"/>
    <dgm:cxn modelId="{52CB7802-FC07-4907-88C2-F37CE3C25952}" type="presParOf" srcId="{9FC9B63F-52AF-454B-BCC4-DC22A57EEFC1}" destId="{D8A22888-C3B5-A94D-A6AE-F1CF1B21A981}" srcOrd="0" destOrd="0" presId="urn:microsoft.com/office/officeart/2005/8/layout/process4"/>
    <dgm:cxn modelId="{71258911-700D-4708-AA96-C3ECEF7502FD}" type="presParOf" srcId="{9FC9B63F-52AF-454B-BCC4-DC22A57EEFC1}" destId="{B45D8210-56AA-3D4B-BF68-792B84C7F88B}" srcOrd="1" destOrd="0" presId="urn:microsoft.com/office/officeart/2005/8/layout/process4"/>
    <dgm:cxn modelId="{2E183FC5-039A-4D8E-9BD5-1393EC5BFEE5}" type="presParOf" srcId="{9FC9B63F-52AF-454B-BCC4-DC22A57EEFC1}" destId="{2486DCBB-8526-8744-AC69-EDAD0419FA92}" srcOrd="2" destOrd="0" presId="urn:microsoft.com/office/officeart/2005/8/layout/process4"/>
    <dgm:cxn modelId="{A2CDFF6F-50C0-438C-A464-38158A7C65D2}" type="presParOf" srcId="{2486DCBB-8526-8744-AC69-EDAD0419FA92}" destId="{B5CFC7C5-4839-4E4B-9F3B-E1C8DB560034}" srcOrd="0" destOrd="0" presId="urn:microsoft.com/office/officeart/2005/8/layout/process4"/>
    <dgm:cxn modelId="{640E0D6C-CEBA-4B55-8073-A696EBD5C6D2}" type="presParOf" srcId="{771D5E21-DE62-784D-BC88-9D86CD2DFAA6}" destId="{CCD3DC63-4421-0544-A891-F7311B6D7983}" srcOrd="1" destOrd="0" presId="urn:microsoft.com/office/officeart/2005/8/layout/process4"/>
    <dgm:cxn modelId="{A5402011-C18E-4464-BAB4-2923B209E638}" type="presParOf" srcId="{771D5E21-DE62-784D-BC88-9D86CD2DFAA6}" destId="{5E419801-8FCB-7645-A29F-BAB381924873}" srcOrd="2" destOrd="0" presId="urn:microsoft.com/office/officeart/2005/8/layout/process4"/>
    <dgm:cxn modelId="{E0CC8CFB-AD74-451C-980E-07F106377A4F}" type="presParOf" srcId="{5E419801-8FCB-7645-A29F-BAB381924873}" destId="{DF914EC0-2CFE-1C4C-B82A-621C432189D8}" srcOrd="0" destOrd="0" presId="urn:microsoft.com/office/officeart/2005/8/layout/process4"/>
    <dgm:cxn modelId="{6BB0D9D4-9EEF-4A5E-B7E7-8341EDAE0D93}" type="presParOf" srcId="{5E419801-8FCB-7645-A29F-BAB381924873}" destId="{7A3CCFA3-F3DF-5649-A19D-735637BE02D0}" srcOrd="1" destOrd="0" presId="urn:microsoft.com/office/officeart/2005/8/layout/process4"/>
    <dgm:cxn modelId="{F73B50D7-C650-40AB-BFB4-79007F535238}" type="presParOf" srcId="{5E419801-8FCB-7645-A29F-BAB381924873}" destId="{BB27F654-906C-5943-BDCA-20A0B4C26B3A}" srcOrd="2" destOrd="0" presId="urn:microsoft.com/office/officeart/2005/8/layout/process4"/>
    <dgm:cxn modelId="{0C381BFA-E0CB-4169-B64A-7D6F3F1011F1}" type="presParOf" srcId="{BB27F654-906C-5943-BDCA-20A0B4C26B3A}" destId="{390FD5E2-FD85-5240-8F72-4178126749B8}" srcOrd="0" destOrd="0" presId="urn:microsoft.com/office/officeart/2005/8/layout/process4"/>
    <dgm:cxn modelId="{003D7D5A-DB98-436E-926A-B4F00B92AD48}" type="presParOf" srcId="{771D5E21-DE62-784D-BC88-9D86CD2DFAA6}" destId="{C73A7401-6510-E04A-B7D6-C263E7F4ABFD}" srcOrd="3" destOrd="0" presId="urn:microsoft.com/office/officeart/2005/8/layout/process4"/>
    <dgm:cxn modelId="{20C6D645-A192-4413-B0AB-D6DCC793741B}" type="presParOf" srcId="{771D5E21-DE62-784D-BC88-9D86CD2DFAA6}" destId="{4E196F1F-02DF-0F4F-9C24-5898BAC02237}" srcOrd="4" destOrd="0" presId="urn:microsoft.com/office/officeart/2005/8/layout/process4"/>
    <dgm:cxn modelId="{B425EE15-FB78-4A27-843C-256A5C718637}" type="presParOf" srcId="{4E196F1F-02DF-0F4F-9C24-5898BAC02237}" destId="{BFADDABC-8A87-AD49-91CF-130652768035}" srcOrd="0" destOrd="0" presId="urn:microsoft.com/office/officeart/2005/8/layout/process4"/>
    <dgm:cxn modelId="{463F92AA-78C8-4CED-A350-16CEA58E6ED9}" type="presParOf" srcId="{4E196F1F-02DF-0F4F-9C24-5898BAC02237}" destId="{FC9D290A-7D2B-C946-961F-054C3D42CA0F}" srcOrd="1" destOrd="0" presId="urn:microsoft.com/office/officeart/2005/8/layout/process4"/>
    <dgm:cxn modelId="{2D62A1E2-5D79-4E54-A05B-CFE0239DCD6A}" type="presParOf" srcId="{4E196F1F-02DF-0F4F-9C24-5898BAC02237}" destId="{B4C9D0A8-67F8-324A-98A4-52EB8CCB12AE}" srcOrd="2" destOrd="0" presId="urn:microsoft.com/office/officeart/2005/8/layout/process4"/>
    <dgm:cxn modelId="{59A96466-3CE1-4AD4-896D-95F17533D81F}" type="presParOf" srcId="{B4C9D0A8-67F8-324A-98A4-52EB8CCB12AE}" destId="{5E8B362B-BEFA-484E-93A1-4646A498B8B0}" srcOrd="0" destOrd="0" presId="urn:microsoft.com/office/officeart/2005/8/layout/process4"/>
    <dgm:cxn modelId="{B66FE9E2-8B54-4AF6-AD66-C6676A27BADE}" type="presParOf" srcId="{771D5E21-DE62-784D-BC88-9D86CD2DFAA6}" destId="{B93F4654-0577-4F4B-8E2E-1E81575CFC5D}" srcOrd="5" destOrd="0" presId="urn:microsoft.com/office/officeart/2005/8/layout/process4"/>
    <dgm:cxn modelId="{11771DEB-5F9D-48D4-89E0-9D25DF79C499}" type="presParOf" srcId="{771D5E21-DE62-784D-BC88-9D86CD2DFAA6}" destId="{AA1038F8-1809-6642-BD78-128388CD84CF}" srcOrd="6" destOrd="0" presId="urn:microsoft.com/office/officeart/2005/8/layout/process4"/>
    <dgm:cxn modelId="{869CF0F6-F38E-4EED-8D33-548734CC8D2C}" type="presParOf" srcId="{AA1038F8-1809-6642-BD78-128388CD84CF}" destId="{7EBB5E4B-6995-214C-B926-F4E63993BE9E}" srcOrd="0" destOrd="0" presId="urn:microsoft.com/office/officeart/2005/8/layout/process4"/>
    <dgm:cxn modelId="{A2C4F265-B530-4887-AFED-F366C70A62A2}" type="presParOf" srcId="{AA1038F8-1809-6642-BD78-128388CD84CF}" destId="{CC45F4DC-A990-3240-A9F9-0A9AB9ED11A5}" srcOrd="1" destOrd="0" presId="urn:microsoft.com/office/officeart/2005/8/layout/process4"/>
    <dgm:cxn modelId="{BA5AC117-B53B-4423-B70B-90433CEDE81D}" type="presParOf" srcId="{AA1038F8-1809-6642-BD78-128388CD84CF}" destId="{D2F7D214-2C8B-5A4A-92DB-F87CFBEB38CA}" srcOrd="2" destOrd="0" presId="urn:microsoft.com/office/officeart/2005/8/layout/process4"/>
    <dgm:cxn modelId="{02208C41-56D3-4028-8F96-C15BEF8DB8B1}" type="presParOf" srcId="{D2F7D214-2C8B-5A4A-92DB-F87CFBEB38CA}" destId="{37F126BD-64EC-D04E-901B-5DBC917B83F4}"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30C214-64D1-4214-BEEE-7CB340DC7314}">
      <dsp:nvSpPr>
        <dsp:cNvPr id="0" name=""/>
        <dsp:cNvSpPr/>
      </dsp:nvSpPr>
      <dsp:spPr>
        <a:xfrm>
          <a:off x="545182" y="949"/>
          <a:ext cx="1855634" cy="92781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b="0" u="none" kern="1200" dirty="0" err="1">
              <a:latin typeface="Overpass" pitchFamily="2" charset="77"/>
            </a:rPr>
            <a:t>Supuestos</a:t>
          </a:r>
          <a:endParaRPr lang="en-US" sz="2200" b="0" u="none" kern="1200" dirty="0">
            <a:latin typeface="Overpass" pitchFamily="2" charset="77"/>
          </a:endParaRPr>
        </a:p>
      </dsp:txBody>
      <dsp:txXfrm>
        <a:off x="572357" y="28124"/>
        <a:ext cx="1801284" cy="873467"/>
      </dsp:txXfrm>
    </dsp:sp>
    <dsp:sp modelId="{D156348E-4E8E-4AE5-AC2E-6B9C963CA06F}">
      <dsp:nvSpPr>
        <dsp:cNvPr id="0" name=""/>
        <dsp:cNvSpPr/>
      </dsp:nvSpPr>
      <dsp:spPr>
        <a:xfrm>
          <a:off x="730746" y="928766"/>
          <a:ext cx="185563" cy="695863"/>
        </a:xfrm>
        <a:custGeom>
          <a:avLst/>
          <a:gdLst/>
          <a:ahLst/>
          <a:cxnLst/>
          <a:rect l="0" t="0" r="0" b="0"/>
          <a:pathLst>
            <a:path>
              <a:moveTo>
                <a:pt x="0" y="0"/>
              </a:moveTo>
              <a:lnTo>
                <a:pt x="0" y="695863"/>
              </a:lnTo>
              <a:lnTo>
                <a:pt x="185563" y="6958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27714D-791B-49C7-B2B9-73D1125CFB1F}">
      <dsp:nvSpPr>
        <dsp:cNvPr id="0" name=""/>
        <dsp:cNvSpPr/>
      </dsp:nvSpPr>
      <dsp:spPr>
        <a:xfrm>
          <a:off x="916309" y="1160721"/>
          <a:ext cx="1484507" cy="9278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US" sz="1700" kern="1200" dirty="0" err="1">
              <a:solidFill>
                <a:srgbClr val="002060"/>
              </a:solidFill>
              <a:latin typeface="Overpass" pitchFamily="2" charset="77"/>
            </a:rPr>
            <a:t>Tamaño</a:t>
          </a:r>
          <a:r>
            <a:rPr lang="en-US" sz="1700" kern="1200" dirty="0">
              <a:solidFill>
                <a:srgbClr val="002060"/>
              </a:solidFill>
              <a:latin typeface="Overpass" pitchFamily="2" charset="77"/>
            </a:rPr>
            <a:t> de la </a:t>
          </a:r>
          <a:r>
            <a:rPr lang="en-US" sz="1700" kern="1200" dirty="0" err="1">
              <a:solidFill>
                <a:srgbClr val="002060"/>
              </a:solidFill>
              <a:latin typeface="Overpass" pitchFamily="2" charset="77"/>
            </a:rPr>
            <a:t>familia</a:t>
          </a:r>
          <a:endParaRPr lang="en-US" sz="1700" kern="1200" dirty="0">
            <a:solidFill>
              <a:srgbClr val="002060"/>
            </a:solidFill>
            <a:latin typeface="Overpass" pitchFamily="2" charset="77"/>
          </a:endParaRPr>
        </a:p>
      </dsp:txBody>
      <dsp:txXfrm>
        <a:off x="943484" y="1187896"/>
        <a:ext cx="1430157" cy="873467"/>
      </dsp:txXfrm>
    </dsp:sp>
    <dsp:sp modelId="{AC3D6A42-2C94-45A3-A51F-E71D19F7933E}">
      <dsp:nvSpPr>
        <dsp:cNvPr id="0" name=""/>
        <dsp:cNvSpPr/>
      </dsp:nvSpPr>
      <dsp:spPr>
        <a:xfrm>
          <a:off x="730746" y="928766"/>
          <a:ext cx="185563" cy="1855634"/>
        </a:xfrm>
        <a:custGeom>
          <a:avLst/>
          <a:gdLst/>
          <a:ahLst/>
          <a:cxnLst/>
          <a:rect l="0" t="0" r="0" b="0"/>
          <a:pathLst>
            <a:path>
              <a:moveTo>
                <a:pt x="0" y="0"/>
              </a:moveTo>
              <a:lnTo>
                <a:pt x="0" y="1855634"/>
              </a:lnTo>
              <a:lnTo>
                <a:pt x="185563" y="18556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631495-A103-4384-80EE-F873DEF21592}">
      <dsp:nvSpPr>
        <dsp:cNvPr id="0" name=""/>
        <dsp:cNvSpPr/>
      </dsp:nvSpPr>
      <dsp:spPr>
        <a:xfrm>
          <a:off x="916309" y="2320493"/>
          <a:ext cx="1484507" cy="92781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s-ES" sz="1700" kern="1200" dirty="0">
              <a:solidFill>
                <a:srgbClr val="002060"/>
              </a:solidFill>
              <a:latin typeface="Overpass" pitchFamily="2" charset="77"/>
            </a:rPr>
            <a:t>Número de asalariados en la familia</a:t>
          </a:r>
          <a:endParaRPr lang="en-US" sz="1700" kern="1200" dirty="0">
            <a:solidFill>
              <a:srgbClr val="002060"/>
            </a:solidFill>
            <a:latin typeface="Overpass" pitchFamily="2" charset="77"/>
          </a:endParaRPr>
        </a:p>
      </dsp:txBody>
      <dsp:txXfrm>
        <a:off x="943484" y="2347668"/>
        <a:ext cx="1430157" cy="8734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8210-56AA-3D4B-BF68-792B84C7F88B}">
      <dsp:nvSpPr>
        <dsp:cNvPr id="0" name=""/>
        <dsp:cNvSpPr/>
      </dsp:nvSpPr>
      <dsp:spPr>
        <a:xfrm>
          <a:off x="0" y="4124796"/>
          <a:ext cx="10564090" cy="9024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Estimamos el costo de la canasta de alimentos </a:t>
          </a:r>
          <a:endParaRPr lang="en-GB" sz="2500" kern="1200" noProof="0" dirty="0"/>
        </a:p>
      </dsp:txBody>
      <dsp:txXfrm>
        <a:off x="0" y="4124796"/>
        <a:ext cx="10564090" cy="487298"/>
      </dsp:txXfrm>
    </dsp:sp>
    <dsp:sp modelId="{B5CFC7C5-4839-4E4B-9F3B-E1C8DB560034}">
      <dsp:nvSpPr>
        <dsp:cNvPr id="0" name=""/>
        <dsp:cNvSpPr/>
      </dsp:nvSpPr>
      <dsp:spPr>
        <a:xfrm>
          <a:off x="0" y="4594047"/>
          <a:ext cx="10564090" cy="4151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s-ES" sz="2100" kern="1200" dirty="0"/>
            <a:t>aplicando los precios medios para cada alimento de la canasta</a:t>
          </a:r>
          <a:endParaRPr lang="en-GB" sz="2100" kern="1200" noProof="0" dirty="0"/>
        </a:p>
      </dsp:txBody>
      <dsp:txXfrm>
        <a:off x="0" y="4594047"/>
        <a:ext cx="10564090" cy="415106"/>
      </dsp:txXfrm>
    </dsp:sp>
    <dsp:sp modelId="{7A3CCFA3-F3DF-5649-A19D-735637BE02D0}">
      <dsp:nvSpPr>
        <dsp:cNvPr id="0" name=""/>
        <dsp:cNvSpPr/>
      </dsp:nvSpPr>
      <dsp:spPr>
        <a:xfrm rot="10800000">
          <a:off x="0" y="2750434"/>
          <a:ext cx="10564090"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t>Ajustamos las cantidades para asegurarnos de que cumple con los requisitos nutricionales</a:t>
          </a:r>
          <a:endParaRPr lang="en-GB" sz="2000" kern="1200" noProof="0" dirty="0"/>
        </a:p>
      </dsp:txBody>
      <dsp:txXfrm rot="-10800000">
        <a:off x="0" y="2750434"/>
        <a:ext cx="10564090" cy="487152"/>
      </dsp:txXfrm>
    </dsp:sp>
    <dsp:sp modelId="{390FD5E2-FD85-5240-8F72-4178126749B8}">
      <dsp:nvSpPr>
        <dsp:cNvPr id="0" name=""/>
        <dsp:cNvSpPr/>
      </dsp:nvSpPr>
      <dsp:spPr>
        <a:xfrm>
          <a:off x="0" y="3237586"/>
          <a:ext cx="10564090" cy="414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s-ES" sz="2100" kern="1200" dirty="0"/>
            <a:t>La canasta de alimentos debe aportar suficientes calorías, proteínas y grasas</a:t>
          </a:r>
          <a:endParaRPr lang="en-GB" sz="2100" kern="1200" noProof="0" dirty="0"/>
        </a:p>
      </dsp:txBody>
      <dsp:txXfrm>
        <a:off x="0" y="3237586"/>
        <a:ext cx="10564090" cy="414981"/>
      </dsp:txXfrm>
    </dsp:sp>
    <dsp:sp modelId="{FC9D290A-7D2B-C946-961F-054C3D42CA0F}">
      <dsp:nvSpPr>
        <dsp:cNvPr id="0" name=""/>
        <dsp:cNvSpPr/>
      </dsp:nvSpPr>
      <dsp:spPr>
        <a:xfrm rot="10800000">
          <a:off x="0" y="1376071"/>
          <a:ext cx="10564090"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s-ES" sz="2500" kern="1200" dirty="0"/>
            <a:t>Identificamos las familias que consumen estos requerimientos</a:t>
          </a:r>
          <a:endParaRPr lang="en-GB" sz="2500" kern="1200" noProof="0" dirty="0"/>
        </a:p>
      </dsp:txBody>
      <dsp:txXfrm rot="-10800000">
        <a:off x="0" y="1376071"/>
        <a:ext cx="10564090" cy="487152"/>
      </dsp:txXfrm>
    </dsp:sp>
    <dsp:sp modelId="{5E8B362B-BEFA-484E-93A1-4646A498B8B0}">
      <dsp:nvSpPr>
        <dsp:cNvPr id="0" name=""/>
        <dsp:cNvSpPr/>
      </dsp:nvSpPr>
      <dsp:spPr>
        <a:xfrm>
          <a:off x="0" y="1863224"/>
          <a:ext cx="10564090" cy="414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s-ES" sz="2100" kern="1200" dirty="0"/>
            <a:t>al clasificar las familias en quintiles, identificamos el quintil que consume lo justo</a:t>
          </a:r>
          <a:endParaRPr lang="en-GB" sz="2100" kern="1200" noProof="0" dirty="0"/>
        </a:p>
      </dsp:txBody>
      <dsp:txXfrm>
        <a:off x="0" y="1863224"/>
        <a:ext cx="10564090" cy="414981"/>
      </dsp:txXfrm>
    </dsp:sp>
    <dsp:sp modelId="{CC45F4DC-A990-3240-A9F9-0A9AB9ED11A5}">
      <dsp:nvSpPr>
        <dsp:cNvPr id="0" name=""/>
        <dsp:cNvSpPr/>
      </dsp:nvSpPr>
      <dsp:spPr>
        <a:xfrm rot="10800000">
          <a:off x="0" y="1709"/>
          <a:ext cx="10564090"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ctr" anchorCtr="0">
          <a:noAutofit/>
        </a:bodyPr>
        <a:lstStyle/>
        <a:p>
          <a:pPr marL="0" lvl="0" indent="0" algn="ctr" defTabSz="1111250">
            <a:lnSpc>
              <a:spcPct val="90000"/>
            </a:lnSpc>
            <a:spcBef>
              <a:spcPct val="0"/>
            </a:spcBef>
            <a:spcAft>
              <a:spcPct val="35000"/>
            </a:spcAft>
            <a:buNone/>
          </a:pPr>
          <a:r>
            <a:rPr lang="en-GB" sz="2500" kern="1200" dirty="0" err="1"/>
            <a:t>Identificamos</a:t>
          </a:r>
          <a:r>
            <a:rPr lang="en-GB" sz="2500" kern="1200" dirty="0"/>
            <a:t> el </a:t>
          </a:r>
          <a:r>
            <a:rPr lang="en-GB" sz="2500" kern="1200" dirty="0" err="1"/>
            <a:t>requerimiento</a:t>
          </a:r>
          <a:r>
            <a:rPr lang="en-GB" sz="2500" kern="1200" dirty="0"/>
            <a:t> </a:t>
          </a:r>
          <a:r>
            <a:rPr lang="en-GB" sz="2500" kern="1200" dirty="0" err="1"/>
            <a:t>calórico</a:t>
          </a:r>
          <a:r>
            <a:rPr lang="en-GB" sz="2500" kern="1200" dirty="0"/>
            <a:t> </a:t>
          </a:r>
          <a:endParaRPr lang="en-GB" sz="2500" kern="1200" noProof="0" dirty="0"/>
        </a:p>
      </dsp:txBody>
      <dsp:txXfrm rot="-10800000">
        <a:off x="0" y="1709"/>
        <a:ext cx="10564090" cy="487152"/>
      </dsp:txXfrm>
    </dsp:sp>
    <dsp:sp modelId="{37F126BD-64EC-D04E-901B-5DBC917B83F4}">
      <dsp:nvSpPr>
        <dsp:cNvPr id="0" name=""/>
        <dsp:cNvSpPr/>
      </dsp:nvSpPr>
      <dsp:spPr>
        <a:xfrm>
          <a:off x="0" y="488861"/>
          <a:ext cx="10564090" cy="414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49352" tIns="26670" rIns="149352" bIns="26670" numCol="1" spcCol="1270" anchor="ctr" anchorCtr="0">
          <a:noAutofit/>
        </a:bodyPr>
        <a:lstStyle/>
        <a:p>
          <a:pPr marL="0" lvl="0" indent="0" algn="ctr" defTabSz="933450">
            <a:lnSpc>
              <a:spcPct val="90000"/>
            </a:lnSpc>
            <a:spcBef>
              <a:spcPct val="0"/>
            </a:spcBef>
            <a:spcAft>
              <a:spcPct val="35000"/>
            </a:spcAft>
            <a:buNone/>
          </a:pPr>
          <a:r>
            <a:rPr lang="es-ES" sz="2100" kern="1200" dirty="0"/>
            <a:t>usando las recomendaciones de la FAO/OMS (varían según el sexo y la edad)</a:t>
          </a:r>
          <a:endParaRPr lang="en-GB" sz="2100" kern="1200" noProof="0" dirty="0"/>
        </a:p>
      </dsp:txBody>
      <dsp:txXfrm>
        <a:off x="0" y="488861"/>
        <a:ext cx="10564090" cy="414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45D8210-56AA-3D4B-BF68-792B84C7F88B}">
      <dsp:nvSpPr>
        <dsp:cNvPr id="0" name=""/>
        <dsp:cNvSpPr/>
      </dsp:nvSpPr>
      <dsp:spPr>
        <a:xfrm>
          <a:off x="0" y="4124796"/>
          <a:ext cx="10564092" cy="902404"/>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419" sz="2000" kern="1200" dirty="0">
              <a:latin typeface="Overpass" pitchFamily="2" charset="77"/>
            </a:rPr>
            <a:t>Identificamos el costo correspondiente a la puntuación de la vivienda digna</a:t>
          </a:r>
          <a:endParaRPr lang="en-GB" sz="2000" kern="1200" noProof="0" dirty="0">
            <a:latin typeface="Overpass" pitchFamily="2" charset="77"/>
          </a:endParaRPr>
        </a:p>
      </dsp:txBody>
      <dsp:txXfrm>
        <a:off x="0" y="4124796"/>
        <a:ext cx="10564092" cy="487298"/>
      </dsp:txXfrm>
    </dsp:sp>
    <dsp:sp modelId="{B5CFC7C5-4839-4E4B-9F3B-E1C8DB560034}">
      <dsp:nvSpPr>
        <dsp:cNvPr id="0" name=""/>
        <dsp:cNvSpPr/>
      </dsp:nvSpPr>
      <dsp:spPr>
        <a:xfrm>
          <a:off x="0" y="4594047"/>
          <a:ext cx="10564092" cy="415106"/>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Overpass" pitchFamily="2" charset="77"/>
            </a:rPr>
            <a:t>Utilizamos la relación entre el costo y la puntuación para identificar el costo de la vivienda digna</a:t>
          </a:r>
          <a:endParaRPr lang="en-GB" sz="1600" kern="1200" noProof="0" dirty="0">
            <a:latin typeface="Overpass" pitchFamily="2" charset="77"/>
          </a:endParaRPr>
        </a:p>
      </dsp:txBody>
      <dsp:txXfrm>
        <a:off x="0" y="4594047"/>
        <a:ext cx="10564092" cy="415106"/>
      </dsp:txXfrm>
    </dsp:sp>
    <dsp:sp modelId="{7A3CCFA3-F3DF-5649-A19D-735637BE02D0}">
      <dsp:nvSpPr>
        <dsp:cNvPr id="0" name=""/>
        <dsp:cNvSpPr/>
      </dsp:nvSpPr>
      <dsp:spPr>
        <a:xfrm rot="10800000">
          <a:off x="0" y="2750434"/>
          <a:ext cx="10564092"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419" sz="2000" kern="1200" dirty="0">
              <a:latin typeface="Overpass" pitchFamily="2" charset="77"/>
            </a:rPr>
            <a:t>Identificamos la puntuación que corresponde a una vivienda digna</a:t>
          </a:r>
          <a:endParaRPr lang="en-GB" sz="2000" kern="1200" noProof="0" dirty="0">
            <a:latin typeface="Overpass" pitchFamily="2" charset="77"/>
          </a:endParaRPr>
        </a:p>
      </dsp:txBody>
      <dsp:txXfrm rot="-10800000">
        <a:off x="0" y="2750434"/>
        <a:ext cx="10564092" cy="487152"/>
      </dsp:txXfrm>
    </dsp:sp>
    <dsp:sp modelId="{390FD5E2-FD85-5240-8F72-4178126749B8}">
      <dsp:nvSpPr>
        <dsp:cNvPr id="0" name=""/>
        <dsp:cNvSpPr/>
      </dsp:nvSpPr>
      <dsp:spPr>
        <a:xfrm>
          <a:off x="0" y="3237586"/>
          <a:ext cx="10564092" cy="414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Overpass" pitchFamily="2" charset="77"/>
            </a:rPr>
            <a:t>La identificación de la puntuación que corresponde a la vivienda digna se basa en las recomendaciones de ONU-Hábitat</a:t>
          </a:r>
          <a:endParaRPr lang="en-GB" sz="1600" kern="1200" noProof="0" dirty="0">
            <a:latin typeface="Overpass" pitchFamily="2" charset="77"/>
          </a:endParaRPr>
        </a:p>
      </dsp:txBody>
      <dsp:txXfrm>
        <a:off x="0" y="3237586"/>
        <a:ext cx="10564092" cy="414981"/>
      </dsp:txXfrm>
    </dsp:sp>
    <dsp:sp modelId="{FC9D290A-7D2B-C946-961F-054C3D42CA0F}">
      <dsp:nvSpPr>
        <dsp:cNvPr id="0" name=""/>
        <dsp:cNvSpPr/>
      </dsp:nvSpPr>
      <dsp:spPr>
        <a:xfrm rot="10800000">
          <a:off x="0" y="1376071"/>
          <a:ext cx="10564092"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Overpass" pitchFamily="2" charset="77"/>
            </a:rPr>
            <a:t>Estimamos el coste de la vivienda para cada nivel de puntuación</a:t>
          </a:r>
          <a:endParaRPr lang="en-GB" sz="2000" kern="1200" noProof="0" dirty="0">
            <a:latin typeface="Overpass" pitchFamily="2" charset="77"/>
          </a:endParaRPr>
        </a:p>
      </dsp:txBody>
      <dsp:txXfrm rot="-10800000">
        <a:off x="0" y="1376071"/>
        <a:ext cx="10564092" cy="487152"/>
      </dsp:txXfrm>
    </dsp:sp>
    <dsp:sp modelId="{5E8B362B-BEFA-484E-93A1-4646A498B8B0}">
      <dsp:nvSpPr>
        <dsp:cNvPr id="0" name=""/>
        <dsp:cNvSpPr/>
      </dsp:nvSpPr>
      <dsp:spPr>
        <a:xfrm>
          <a:off x="0" y="1863224"/>
          <a:ext cx="10564092" cy="414981"/>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3792" tIns="20320" rIns="113792" bIns="20320" numCol="1" spcCol="1270" anchor="ctr" anchorCtr="0">
          <a:noAutofit/>
        </a:bodyPr>
        <a:lstStyle/>
        <a:p>
          <a:pPr marL="0" lvl="0" indent="0" algn="ctr" defTabSz="711200">
            <a:lnSpc>
              <a:spcPct val="90000"/>
            </a:lnSpc>
            <a:spcBef>
              <a:spcPct val="0"/>
            </a:spcBef>
            <a:spcAft>
              <a:spcPct val="35000"/>
            </a:spcAft>
            <a:buNone/>
          </a:pPr>
          <a:r>
            <a:rPr lang="es-ES" sz="1600" kern="1200" dirty="0">
              <a:latin typeface="Overpass" pitchFamily="2" charset="77"/>
            </a:rPr>
            <a:t>La renta media se calcula para cada nivel de puntuación </a:t>
          </a:r>
          <a:endParaRPr lang="en-GB" sz="1600" kern="1200" noProof="0" dirty="0">
            <a:latin typeface="Overpass" pitchFamily="2" charset="77"/>
          </a:endParaRPr>
        </a:p>
      </dsp:txBody>
      <dsp:txXfrm>
        <a:off x="0" y="1863224"/>
        <a:ext cx="10564092" cy="414981"/>
      </dsp:txXfrm>
    </dsp:sp>
    <dsp:sp modelId="{CC45F4DC-A990-3240-A9F9-0A9AB9ED11A5}">
      <dsp:nvSpPr>
        <dsp:cNvPr id="0" name=""/>
        <dsp:cNvSpPr/>
      </dsp:nvSpPr>
      <dsp:spPr>
        <a:xfrm rot="10800000">
          <a:off x="0" y="1709"/>
          <a:ext cx="10564092" cy="1387898"/>
        </a:xfrm>
        <a:prstGeom prst="upArrowCallou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kern="1200" dirty="0">
              <a:latin typeface="Overpass" pitchFamily="2" charset="77"/>
            </a:rPr>
            <a:t>Atribuimos una puntuación de calidad que va de 4 a 20 a cada casa en la base de datos</a:t>
          </a:r>
          <a:endParaRPr lang="en-US" sz="2000" kern="1200" dirty="0">
            <a:latin typeface="Overpass" pitchFamily="2" charset="77"/>
          </a:endParaRPr>
        </a:p>
      </dsp:txBody>
      <dsp:txXfrm rot="-10800000">
        <a:off x="0" y="1709"/>
        <a:ext cx="10564092" cy="487152"/>
      </dsp:txXfrm>
    </dsp:sp>
    <dsp:sp modelId="{37F126BD-64EC-D04E-901B-5DBC917B83F4}">
      <dsp:nvSpPr>
        <dsp:cNvPr id="0" name=""/>
        <dsp:cNvSpPr/>
      </dsp:nvSpPr>
      <dsp:spPr>
        <a:xfrm>
          <a:off x="0" y="443668"/>
          <a:ext cx="10564092" cy="505368"/>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9050" rIns="106680" bIns="19050" numCol="1" spcCol="1270" anchor="ctr" anchorCtr="0">
          <a:noAutofit/>
        </a:bodyPr>
        <a:lstStyle/>
        <a:p>
          <a:pPr marL="0" lvl="0" indent="0" algn="ctr" defTabSz="666750">
            <a:lnSpc>
              <a:spcPct val="90000"/>
            </a:lnSpc>
            <a:spcBef>
              <a:spcPct val="0"/>
            </a:spcBef>
            <a:spcAft>
              <a:spcPct val="35000"/>
            </a:spcAft>
            <a:buNone/>
          </a:pPr>
          <a:r>
            <a:rPr lang="es-ES" sz="1500" kern="1200" dirty="0">
              <a:latin typeface="Overpass" pitchFamily="2" charset="77"/>
            </a:rPr>
            <a:t>Esta puntuación de calidad se basa en cuatro dimensiones identificadas por ONU-Hábitat, la durabilidad, el espacio, las instalaciones y el acceso al agua</a:t>
          </a:r>
          <a:endParaRPr lang="en-GB" sz="1500" kern="1200" noProof="0" dirty="0">
            <a:latin typeface="Overpass" pitchFamily="2" charset="77"/>
          </a:endParaRPr>
        </a:p>
      </dsp:txBody>
      <dsp:txXfrm>
        <a:off x="0" y="443668"/>
        <a:ext cx="10564092" cy="5053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79A79AB-5A19-A7A2-1BA0-55F0633AD2C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a:extLst>
              <a:ext uri="{FF2B5EF4-FFF2-40B4-BE49-F238E27FC236}">
                <a16:creationId xmlns:a16="http://schemas.microsoft.com/office/drawing/2014/main" id="{84F522D7-5C04-FAE9-1162-850CB0772BA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8ACB5B-2F31-0E4F-9F2B-69936663B42B}" type="datetimeFigureOut">
              <a:rPr lang="en-IT" smtClean="0"/>
              <a:t>11/28/2025</a:t>
            </a:fld>
            <a:endParaRPr lang="en-IT"/>
          </a:p>
        </p:txBody>
      </p:sp>
      <p:sp>
        <p:nvSpPr>
          <p:cNvPr id="4" name="Footer Placeholder 3">
            <a:extLst>
              <a:ext uri="{FF2B5EF4-FFF2-40B4-BE49-F238E27FC236}">
                <a16:creationId xmlns:a16="http://schemas.microsoft.com/office/drawing/2014/main" id="{9060E476-5C4F-0BF0-06E2-6EC20206574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5" name="Slide Number Placeholder 4">
            <a:extLst>
              <a:ext uri="{FF2B5EF4-FFF2-40B4-BE49-F238E27FC236}">
                <a16:creationId xmlns:a16="http://schemas.microsoft.com/office/drawing/2014/main" id="{6681836C-EFE9-098A-F7DA-1A71E8A4323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8D53FD-9684-C24B-8A20-35C99A1066F8}" type="slidenum">
              <a:rPr lang="en-IT" smtClean="0"/>
              <a:t>‹Nº›</a:t>
            </a:fld>
            <a:endParaRPr lang="en-IT"/>
          </a:p>
        </p:txBody>
      </p:sp>
    </p:spTree>
    <p:extLst>
      <p:ext uri="{BB962C8B-B14F-4D97-AF65-F5344CB8AC3E}">
        <p14:creationId xmlns:p14="http://schemas.microsoft.com/office/powerpoint/2010/main" val="327005834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B23DA6-3380-4970-9169-AE9748CD3FA8}" type="datetimeFigureOut">
              <a:rPr lang="en-GB" smtClean="0"/>
              <a:t>28/11/2025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1CF34-C8D2-4804-BA80-8233E4EA2AC1}" type="slidenum">
              <a:rPr lang="en-GB" smtClean="0"/>
              <a:t>‹Nº›</a:t>
            </a:fld>
            <a:endParaRPr lang="en-GB"/>
          </a:p>
        </p:txBody>
      </p:sp>
    </p:spTree>
    <p:extLst>
      <p:ext uri="{BB962C8B-B14F-4D97-AF65-F5344CB8AC3E}">
        <p14:creationId xmlns:p14="http://schemas.microsoft.com/office/powerpoint/2010/main" val="2384215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D91CF34-C8D2-4804-BA80-8233E4EA2AC1}" type="slidenum">
              <a:rPr lang="en-GB" smtClean="0"/>
              <a:t>1</a:t>
            </a:fld>
            <a:endParaRPr lang="en-GB"/>
          </a:p>
        </p:txBody>
      </p:sp>
    </p:spTree>
    <p:extLst>
      <p:ext uri="{BB962C8B-B14F-4D97-AF65-F5344CB8AC3E}">
        <p14:creationId xmlns:p14="http://schemas.microsoft.com/office/powerpoint/2010/main" val="4080240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2E4E9-0FD9-7639-A751-59655F29371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8088F2A-D7C0-C997-763A-06927827374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695D913-26DD-33E7-0438-93BC497AD6EA}"/>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4EA399E-5166-8436-986E-2E65C687E3FF}"/>
              </a:ext>
            </a:extLst>
          </p:cNvPr>
          <p:cNvSpPr>
            <a:spLocks noGrp="1"/>
          </p:cNvSpPr>
          <p:nvPr>
            <p:ph type="sldNum" sz="quarter" idx="5"/>
          </p:nvPr>
        </p:nvSpPr>
        <p:spPr/>
        <p:txBody>
          <a:bodyPr/>
          <a:lstStyle/>
          <a:p>
            <a:fld id="{3D91CF34-C8D2-4804-BA80-8233E4EA2AC1}" type="slidenum">
              <a:rPr lang="en-GB" smtClean="0"/>
              <a:t>17</a:t>
            </a:fld>
            <a:endParaRPr lang="en-GB"/>
          </a:p>
        </p:txBody>
      </p:sp>
    </p:spTree>
    <p:extLst>
      <p:ext uri="{BB962C8B-B14F-4D97-AF65-F5344CB8AC3E}">
        <p14:creationId xmlns:p14="http://schemas.microsoft.com/office/powerpoint/2010/main" val="38750117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35740A-9381-7A01-B6AD-CB869740EB0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F5AE96A-B29A-77B9-C989-352FE71328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4F0E32B-1D35-9A0A-DF50-91AF300A0A06}"/>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2E005CC-D1B9-9AE9-9378-B5F88C8BF33C}"/>
              </a:ext>
            </a:extLst>
          </p:cNvPr>
          <p:cNvSpPr>
            <a:spLocks noGrp="1"/>
          </p:cNvSpPr>
          <p:nvPr>
            <p:ph type="sldNum" sz="quarter" idx="5"/>
          </p:nvPr>
        </p:nvSpPr>
        <p:spPr/>
        <p:txBody>
          <a:bodyPr/>
          <a:lstStyle/>
          <a:p>
            <a:fld id="{3D91CF34-C8D2-4804-BA80-8233E4EA2AC1}" type="slidenum">
              <a:rPr lang="en-GB" smtClean="0"/>
              <a:t>18</a:t>
            </a:fld>
            <a:endParaRPr lang="en-GB"/>
          </a:p>
        </p:txBody>
      </p:sp>
    </p:spTree>
    <p:extLst>
      <p:ext uri="{BB962C8B-B14F-4D97-AF65-F5344CB8AC3E}">
        <p14:creationId xmlns:p14="http://schemas.microsoft.com/office/powerpoint/2010/main" val="2315255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1442B-D1CD-5ABF-6FA1-BB76567D31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4344B6-893C-F20C-2B3A-C521ABC439F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6ECAD8E-37FB-6ABC-D229-EEC7BAA57CA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8BD2D63-E510-56EA-20BB-075BF6F9E382}"/>
              </a:ext>
            </a:extLst>
          </p:cNvPr>
          <p:cNvSpPr>
            <a:spLocks noGrp="1"/>
          </p:cNvSpPr>
          <p:nvPr>
            <p:ph type="sldNum" sz="quarter" idx="5"/>
          </p:nvPr>
        </p:nvSpPr>
        <p:spPr/>
        <p:txBody>
          <a:bodyPr/>
          <a:lstStyle/>
          <a:p>
            <a:fld id="{3D91CF34-C8D2-4804-BA80-8233E4EA2AC1}" type="slidenum">
              <a:rPr lang="en-GB" smtClean="0"/>
              <a:t>20</a:t>
            </a:fld>
            <a:endParaRPr lang="en-GB"/>
          </a:p>
        </p:txBody>
      </p:sp>
    </p:spTree>
    <p:extLst>
      <p:ext uri="{BB962C8B-B14F-4D97-AF65-F5344CB8AC3E}">
        <p14:creationId xmlns:p14="http://schemas.microsoft.com/office/powerpoint/2010/main" val="2375786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C0800-25B0-4815-2F97-EAB7C300F78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5168517-C052-7460-0E5C-AE030660F0C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EA1CDC-F62B-3106-CE83-8D8787513005}"/>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733415D-F02E-6B6B-450E-8AE0CD2165DE}"/>
              </a:ext>
            </a:extLst>
          </p:cNvPr>
          <p:cNvSpPr>
            <a:spLocks noGrp="1"/>
          </p:cNvSpPr>
          <p:nvPr>
            <p:ph type="sldNum" sz="quarter" idx="5"/>
          </p:nvPr>
        </p:nvSpPr>
        <p:spPr/>
        <p:txBody>
          <a:bodyPr/>
          <a:lstStyle/>
          <a:p>
            <a:fld id="{3D91CF34-C8D2-4804-BA80-8233E4EA2AC1}" type="slidenum">
              <a:rPr lang="en-GB" smtClean="0"/>
              <a:t>21</a:t>
            </a:fld>
            <a:endParaRPr lang="en-GB"/>
          </a:p>
        </p:txBody>
      </p:sp>
    </p:spTree>
    <p:extLst>
      <p:ext uri="{BB962C8B-B14F-4D97-AF65-F5344CB8AC3E}">
        <p14:creationId xmlns:p14="http://schemas.microsoft.com/office/powerpoint/2010/main" val="12428961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C8539E-DCF6-DCAE-3947-32AF110057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37FB603-8A99-A48E-3C85-F28E4D2E00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ED5D265-4B6F-9765-8EE2-98076439E65E}"/>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AA5BA7E8-8983-E5A6-ABC9-EDCE7B07EFC7}"/>
              </a:ext>
            </a:extLst>
          </p:cNvPr>
          <p:cNvSpPr>
            <a:spLocks noGrp="1"/>
          </p:cNvSpPr>
          <p:nvPr>
            <p:ph type="sldNum" sz="quarter" idx="5"/>
          </p:nvPr>
        </p:nvSpPr>
        <p:spPr/>
        <p:txBody>
          <a:bodyPr/>
          <a:lstStyle/>
          <a:p>
            <a:fld id="{3D91CF34-C8D2-4804-BA80-8233E4EA2AC1}" type="slidenum">
              <a:rPr lang="en-GB" smtClean="0"/>
              <a:t>22</a:t>
            </a:fld>
            <a:endParaRPr lang="en-GB"/>
          </a:p>
        </p:txBody>
      </p:sp>
    </p:spTree>
    <p:extLst>
      <p:ext uri="{BB962C8B-B14F-4D97-AF65-F5344CB8AC3E}">
        <p14:creationId xmlns:p14="http://schemas.microsoft.com/office/powerpoint/2010/main" val="32875068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1" dirty="0"/>
              <a:t>En resumen:</a:t>
            </a:r>
          </a:p>
          <a:p>
            <a:pPr marL="342900" indent="-342900">
              <a:buFont typeface="Arial" panose="020B0604020202020204" pitchFamily="34" charset="0"/>
              <a:buChar char="•"/>
            </a:pPr>
            <a:r>
              <a:rPr lang="es-ES" sz="1200" dirty="0"/>
              <a:t>Fijar una tasa de salario mínimo consiste en </a:t>
            </a:r>
            <a:r>
              <a:rPr lang="es-ES" sz="1200" b="1" dirty="0"/>
              <a:t>encontrar el equilibrio adecuado</a:t>
            </a:r>
            <a:r>
              <a:rPr lang="es-ES" sz="1200" dirty="0"/>
              <a:t>. El salario mínimo debe establecerse en niveles adecuados “para garantizar una justa participación en los frutos del progreso para todos” sin poner en riesgo el empleo de los trabajadores ni la supervivencia de empresas sostenibles</a:t>
            </a:r>
          </a:p>
          <a:p>
            <a:endParaRPr lang="en-CH" dirty="0"/>
          </a:p>
        </p:txBody>
      </p:sp>
      <p:sp>
        <p:nvSpPr>
          <p:cNvPr id="4" name="Slide Number Placeholder 3"/>
          <p:cNvSpPr>
            <a:spLocks noGrp="1"/>
          </p:cNvSpPr>
          <p:nvPr>
            <p:ph type="sldNum" sz="quarter" idx="5"/>
          </p:nvPr>
        </p:nvSpPr>
        <p:spPr/>
        <p:txBody>
          <a:bodyPr/>
          <a:lstStyle/>
          <a:p>
            <a:fld id="{3D91CF34-C8D2-4804-BA80-8233E4EA2AC1}" type="slidenum">
              <a:rPr lang="en-GB" smtClean="0"/>
              <a:t>2</a:t>
            </a:fld>
            <a:endParaRPr lang="en-GB"/>
          </a:p>
        </p:txBody>
      </p:sp>
    </p:spTree>
    <p:extLst>
      <p:ext uri="{BB962C8B-B14F-4D97-AF65-F5344CB8AC3E}">
        <p14:creationId xmlns:p14="http://schemas.microsoft.com/office/powerpoint/2010/main" val="341051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CF34-C8D2-4804-BA80-8233E4EA2A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722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91CF34-C8D2-4804-BA80-8233E4EA2A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2772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3D91CF34-C8D2-4804-BA80-8233E4EA2AC1}" type="slidenum">
              <a:rPr lang="en-GB" smtClean="0"/>
              <a:t>8</a:t>
            </a:fld>
            <a:endParaRPr lang="en-GB"/>
          </a:p>
        </p:txBody>
      </p:sp>
    </p:spTree>
    <p:extLst>
      <p:ext uri="{BB962C8B-B14F-4D97-AF65-F5344CB8AC3E}">
        <p14:creationId xmlns:p14="http://schemas.microsoft.com/office/powerpoint/2010/main" val="5343563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538AE-A853-6AE9-3F30-58B9CC48250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F139200-05C9-3672-106B-F5A8CF3267E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A4C4132-9221-455A-2516-A2C7B12ABB71}"/>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791F97D4-0503-CCDD-28C1-EDA85662307C}"/>
              </a:ext>
            </a:extLst>
          </p:cNvPr>
          <p:cNvSpPr>
            <a:spLocks noGrp="1"/>
          </p:cNvSpPr>
          <p:nvPr>
            <p:ph type="sldNum" sz="quarter" idx="5"/>
          </p:nvPr>
        </p:nvSpPr>
        <p:spPr/>
        <p:txBody>
          <a:bodyPr/>
          <a:lstStyle/>
          <a:p>
            <a:fld id="{3D91CF34-C8D2-4804-BA80-8233E4EA2AC1}" type="slidenum">
              <a:rPr lang="en-GB" smtClean="0"/>
              <a:t>10</a:t>
            </a:fld>
            <a:endParaRPr lang="en-GB"/>
          </a:p>
        </p:txBody>
      </p:sp>
    </p:spTree>
    <p:extLst>
      <p:ext uri="{BB962C8B-B14F-4D97-AF65-F5344CB8AC3E}">
        <p14:creationId xmlns:p14="http://schemas.microsoft.com/office/powerpoint/2010/main" val="3143079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FA7AF-E9E5-1083-BF68-C0AF1034558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FAD8C5-FEBB-E5E3-B543-1403B22DC77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4F349AD-7A45-1135-EB3A-053DFAF112C2}"/>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97B27594-1308-54C4-71F8-C62D5A9D9943}"/>
              </a:ext>
            </a:extLst>
          </p:cNvPr>
          <p:cNvSpPr>
            <a:spLocks noGrp="1"/>
          </p:cNvSpPr>
          <p:nvPr>
            <p:ph type="sldNum" sz="quarter" idx="5"/>
          </p:nvPr>
        </p:nvSpPr>
        <p:spPr/>
        <p:txBody>
          <a:bodyPr/>
          <a:lstStyle/>
          <a:p>
            <a:fld id="{3D91CF34-C8D2-4804-BA80-8233E4EA2AC1}" type="slidenum">
              <a:rPr lang="en-GB" smtClean="0"/>
              <a:t>12</a:t>
            </a:fld>
            <a:endParaRPr lang="en-GB"/>
          </a:p>
        </p:txBody>
      </p:sp>
    </p:spTree>
    <p:extLst>
      <p:ext uri="{BB962C8B-B14F-4D97-AF65-F5344CB8AC3E}">
        <p14:creationId xmlns:p14="http://schemas.microsoft.com/office/powerpoint/2010/main" val="23817075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23325-7446-6452-A8B7-A0FE95B3CFE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CDA026D-CF31-25DA-00A5-20058DF6DCE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11AE94-CF88-4CC1-4793-E02F61D3BAEB}"/>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FF2C2D6A-DBC9-43B1-481A-6D8DF6458CA8}"/>
              </a:ext>
            </a:extLst>
          </p:cNvPr>
          <p:cNvSpPr>
            <a:spLocks noGrp="1"/>
          </p:cNvSpPr>
          <p:nvPr>
            <p:ph type="sldNum" sz="quarter" idx="5"/>
          </p:nvPr>
        </p:nvSpPr>
        <p:spPr/>
        <p:txBody>
          <a:bodyPr/>
          <a:lstStyle/>
          <a:p>
            <a:fld id="{3D91CF34-C8D2-4804-BA80-8233E4EA2AC1}" type="slidenum">
              <a:rPr lang="en-GB" smtClean="0"/>
              <a:t>13</a:t>
            </a:fld>
            <a:endParaRPr lang="en-GB"/>
          </a:p>
        </p:txBody>
      </p:sp>
    </p:spTree>
    <p:extLst>
      <p:ext uri="{BB962C8B-B14F-4D97-AF65-F5344CB8AC3E}">
        <p14:creationId xmlns:p14="http://schemas.microsoft.com/office/powerpoint/2010/main" val="3500976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6D32D1-3D4A-4B57-D17C-9D66DF46583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773BC52-1531-7765-91F9-81E9A35BA26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03474F7-CC87-0A4E-1523-E41A4D1D40A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8839F836-8915-8CF1-7ACB-BC55C71B09E3}"/>
              </a:ext>
            </a:extLst>
          </p:cNvPr>
          <p:cNvSpPr>
            <a:spLocks noGrp="1"/>
          </p:cNvSpPr>
          <p:nvPr>
            <p:ph type="sldNum" sz="quarter" idx="5"/>
          </p:nvPr>
        </p:nvSpPr>
        <p:spPr/>
        <p:txBody>
          <a:bodyPr/>
          <a:lstStyle/>
          <a:p>
            <a:fld id="{3D91CF34-C8D2-4804-BA80-8233E4EA2AC1}" type="slidenum">
              <a:rPr lang="en-GB" smtClean="0"/>
              <a:t>15</a:t>
            </a:fld>
            <a:endParaRPr lang="en-GB"/>
          </a:p>
        </p:txBody>
      </p:sp>
    </p:spTree>
    <p:extLst>
      <p:ext uri="{BB962C8B-B14F-4D97-AF65-F5344CB8AC3E}">
        <p14:creationId xmlns:p14="http://schemas.microsoft.com/office/powerpoint/2010/main" val="25686844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2" name="Round Same-side Corner of Rectangle 11">
            <a:extLst>
              <a:ext uri="{FF2B5EF4-FFF2-40B4-BE49-F238E27FC236}">
                <a16:creationId xmlns:a16="http://schemas.microsoft.com/office/drawing/2014/main" id="{F6F47C4A-C04B-F8B2-E82F-315AF02FC10C}"/>
              </a:ext>
            </a:extLst>
          </p:cNvPr>
          <p:cNvSpPr/>
          <p:nvPr userDrawn="1"/>
        </p:nvSpPr>
        <p:spPr>
          <a:xfrm>
            <a:off x="658090" y="3653155"/>
            <a:ext cx="3671455" cy="3429000"/>
          </a:xfrm>
          <a:prstGeom prst="round2SameRect">
            <a:avLst>
              <a:gd name="adj1" fmla="val 50000"/>
              <a:gd name="adj2" fmla="val 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T" dirty="0"/>
          </a:p>
        </p:txBody>
      </p:sp>
      <p:sp>
        <p:nvSpPr>
          <p:cNvPr id="2" name="Title 1">
            <a:extLst>
              <a:ext uri="{FF2B5EF4-FFF2-40B4-BE49-F238E27FC236}">
                <a16:creationId xmlns:a16="http://schemas.microsoft.com/office/drawing/2014/main" id="{F27F3EC4-49C9-85C2-571A-08D57FC2273E}"/>
              </a:ext>
            </a:extLst>
          </p:cNvPr>
          <p:cNvSpPr>
            <a:spLocks noGrp="1"/>
          </p:cNvSpPr>
          <p:nvPr>
            <p:ph type="ctrTitle" hasCustomPrompt="1"/>
          </p:nvPr>
        </p:nvSpPr>
        <p:spPr>
          <a:xfrm>
            <a:off x="838200" y="1071245"/>
            <a:ext cx="6578600" cy="2133601"/>
          </a:xfrm>
        </p:spPr>
        <p:txBody>
          <a:bodyPr anchor="b"/>
          <a:lstStyle>
            <a:lvl1pPr algn="l">
              <a:defRPr sz="6000">
                <a:solidFill>
                  <a:srgbClr val="1E2DBE"/>
                </a:solidFill>
                <a:latin typeface="Overpass" pitchFamily="2" charset="77"/>
              </a:defRPr>
            </a:lvl1pPr>
          </a:lstStyle>
          <a:p>
            <a:r>
              <a:rPr lang="en-GB" dirty="0"/>
              <a:t>Haz </a:t>
            </a:r>
            <a:r>
              <a:rPr lang="en-GB" dirty="0" err="1"/>
              <a:t>clic</a:t>
            </a:r>
            <a:r>
              <a:rPr lang="en-GB" dirty="0"/>
              <a:t> para </a:t>
            </a:r>
            <a:br>
              <a:rPr lang="en-GB" dirty="0"/>
            </a:br>
            <a:r>
              <a:rPr lang="en-GB" dirty="0" err="1"/>
              <a:t>insertar</a:t>
            </a:r>
            <a:r>
              <a:rPr lang="en-GB" dirty="0"/>
              <a:t> un </a:t>
            </a:r>
            <a:r>
              <a:rPr lang="en-GB" dirty="0" err="1"/>
              <a:t>título</a:t>
            </a:r>
            <a:endParaRPr lang="en-IT" dirty="0"/>
          </a:p>
        </p:txBody>
      </p:sp>
      <p:sp>
        <p:nvSpPr>
          <p:cNvPr id="3" name="Picture Placeholder 4">
            <a:extLst>
              <a:ext uri="{FF2B5EF4-FFF2-40B4-BE49-F238E27FC236}">
                <a16:creationId xmlns:a16="http://schemas.microsoft.com/office/drawing/2014/main" id="{021FE30D-3B19-25C9-F993-B1B5EEB09ADE}"/>
              </a:ext>
            </a:extLst>
          </p:cNvPr>
          <p:cNvSpPr>
            <a:spLocks noGrp="1"/>
          </p:cNvSpPr>
          <p:nvPr>
            <p:ph type="pic" sz="quarter" idx="10"/>
          </p:nvPr>
        </p:nvSpPr>
        <p:spPr>
          <a:xfrm>
            <a:off x="7416800" y="-351000"/>
            <a:ext cx="7560000" cy="7560000"/>
          </a:xfrm>
          <a:prstGeom prst="ellipse">
            <a:avLst/>
          </a:prstGeom>
          <a:blipFill dpi="0" rotWithShape="1">
            <a:blip r:embed="rId2"/>
            <a:srcRect/>
            <a:stretch>
              <a:fillRect l="-60113" t="-699" r="-20505" b="-699"/>
            </a:stretch>
          </a:blipFill>
          <a:ln>
            <a:solidFill>
              <a:schemeClr val="bg1"/>
            </a:solidFill>
          </a:ln>
        </p:spPr>
        <p:txBody>
          <a:bodyPr/>
          <a:lstStyle>
            <a:lvl1pPr>
              <a:defRPr>
                <a:solidFill>
                  <a:schemeClr val="bg1"/>
                </a:solidFill>
              </a:defRPr>
            </a:lvl1pPr>
          </a:lstStyle>
          <a:p>
            <a:endParaRPr lang="en-IT" dirty="0"/>
          </a:p>
        </p:txBody>
      </p:sp>
      <p:sp>
        <p:nvSpPr>
          <p:cNvPr id="8" name="Subtitle 2">
            <a:extLst>
              <a:ext uri="{FF2B5EF4-FFF2-40B4-BE49-F238E27FC236}">
                <a16:creationId xmlns:a16="http://schemas.microsoft.com/office/drawing/2014/main" id="{0D342343-96E5-D039-01F3-CB544E6D2D8F}"/>
              </a:ext>
            </a:extLst>
          </p:cNvPr>
          <p:cNvSpPr>
            <a:spLocks noGrp="1"/>
          </p:cNvSpPr>
          <p:nvPr>
            <p:ph type="subTitle" idx="1" hasCustomPrompt="1"/>
          </p:nvPr>
        </p:nvSpPr>
        <p:spPr>
          <a:xfrm>
            <a:off x="1215852" y="4755471"/>
            <a:ext cx="2555930" cy="1224367"/>
          </a:xfrm>
        </p:spPr>
        <p:txBody>
          <a:bodyPr/>
          <a:lstStyle>
            <a:lvl1pPr marL="0" indent="0" algn="l">
              <a:buNone/>
              <a:defRPr sz="2400">
                <a:solidFill>
                  <a:schemeClr val="accent1"/>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Haz </a:t>
            </a:r>
            <a:r>
              <a:rPr lang="en-GB" dirty="0" err="1"/>
              <a:t>clic</a:t>
            </a:r>
            <a:r>
              <a:rPr lang="en-GB" dirty="0"/>
              <a:t> para </a:t>
            </a:r>
            <a:r>
              <a:rPr lang="en-GB" dirty="0" err="1"/>
              <a:t>insertar</a:t>
            </a:r>
            <a:r>
              <a:rPr lang="en-GB" dirty="0"/>
              <a:t> un </a:t>
            </a:r>
            <a:r>
              <a:rPr lang="en-GB" dirty="0" err="1"/>
              <a:t>subtítulo</a:t>
            </a:r>
            <a:endParaRPr lang="en-IT" dirty="0"/>
          </a:p>
        </p:txBody>
      </p:sp>
    </p:spTree>
    <p:extLst>
      <p:ext uri="{BB962C8B-B14F-4D97-AF65-F5344CB8AC3E}">
        <p14:creationId xmlns:p14="http://schemas.microsoft.com/office/powerpoint/2010/main" val="39225374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F9FF8-E483-1997-727B-9129CFC868D4}"/>
              </a:ext>
            </a:extLst>
          </p:cNvPr>
          <p:cNvSpPr>
            <a:spLocks noGrp="1"/>
          </p:cNvSpPr>
          <p:nvPr>
            <p:ph type="title" hasCustomPrompt="1"/>
          </p:nvPr>
        </p:nvSpPr>
        <p:spPr/>
        <p:txBody>
          <a:bodyPr/>
          <a:lstStyle/>
          <a:p>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r>
              <a:rPr lang="en-GB" dirty="0"/>
              <a:t> principal</a:t>
            </a:r>
            <a:endParaRPr lang="en-IT"/>
          </a:p>
        </p:txBody>
      </p:sp>
      <p:sp>
        <p:nvSpPr>
          <p:cNvPr id="3" name="Date Placeholder 2">
            <a:extLst>
              <a:ext uri="{FF2B5EF4-FFF2-40B4-BE49-F238E27FC236}">
                <a16:creationId xmlns:a16="http://schemas.microsoft.com/office/drawing/2014/main" id="{3A5E2CF7-ECBD-F945-DF59-DCA577AC3B2D}"/>
              </a:ext>
            </a:extLst>
          </p:cNvPr>
          <p:cNvSpPr>
            <a:spLocks noGrp="1"/>
          </p:cNvSpPr>
          <p:nvPr>
            <p:ph type="dt" sz="half" idx="10"/>
          </p:nvPr>
        </p:nvSpPr>
        <p:spPr/>
        <p:txBody>
          <a:bodyPr/>
          <a:lstStyle/>
          <a:p>
            <a:fld id="{430ACDD9-6A28-F445-8C7B-08CF4EE3C62C}" type="datetimeFigureOut">
              <a:rPr lang="en-IT" smtClean="0"/>
              <a:pPr/>
              <a:t>11/28/2025</a:t>
            </a:fld>
            <a:endParaRPr lang="en-IT" dirty="0"/>
          </a:p>
        </p:txBody>
      </p:sp>
    </p:spTree>
    <p:extLst>
      <p:ext uri="{BB962C8B-B14F-4D97-AF65-F5344CB8AC3E}">
        <p14:creationId xmlns:p14="http://schemas.microsoft.com/office/powerpoint/2010/main" val="2948864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6E068-5DD4-CC1D-E3ED-19539C2C41C7}"/>
              </a:ext>
            </a:extLst>
          </p:cNvPr>
          <p:cNvSpPr>
            <a:spLocks noGrp="1"/>
          </p:cNvSpPr>
          <p:nvPr>
            <p:ph type="dt" sz="half" idx="10"/>
          </p:nvPr>
        </p:nvSpPr>
        <p:spPr>
          <a:xfrm>
            <a:off x="838200" y="6356350"/>
            <a:ext cx="2743200" cy="365125"/>
          </a:xfrm>
          <a:prstGeom prst="rect">
            <a:avLst/>
          </a:prstGeom>
        </p:spPr>
        <p:txBody>
          <a:bodyPr/>
          <a:lstStyle/>
          <a:p>
            <a:fld id="{430ACDD9-6A28-F445-8C7B-08CF4EE3C62C}" type="datetimeFigureOut">
              <a:rPr lang="en-IT" smtClean="0"/>
              <a:t>11/28/2025</a:t>
            </a:fld>
            <a:endParaRPr lang="en-IT"/>
          </a:p>
        </p:txBody>
      </p:sp>
      <p:sp>
        <p:nvSpPr>
          <p:cNvPr id="3" name="Rectangle 2">
            <a:extLst>
              <a:ext uri="{FF2B5EF4-FFF2-40B4-BE49-F238E27FC236}">
                <a16:creationId xmlns:a16="http://schemas.microsoft.com/office/drawing/2014/main" id="{49833211-01FC-C6FC-7A7B-B0E1B194006B}"/>
              </a:ext>
            </a:extLst>
          </p:cNvPr>
          <p:cNvSpPr/>
          <p:nvPr userDrawn="1"/>
        </p:nvSpPr>
        <p:spPr>
          <a:xfrm>
            <a:off x="-180109" y="-117764"/>
            <a:ext cx="12552218" cy="7093527"/>
          </a:xfrm>
          <a:prstGeom prst="rect">
            <a:avLst/>
          </a:prstGeom>
          <a:solidFill>
            <a:srgbClr val="1E2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5" name="Title 1">
            <a:extLst>
              <a:ext uri="{FF2B5EF4-FFF2-40B4-BE49-F238E27FC236}">
                <a16:creationId xmlns:a16="http://schemas.microsoft.com/office/drawing/2014/main" id="{8F8349BA-81FD-B9A2-137A-208A4DB1ED8A}"/>
              </a:ext>
            </a:extLst>
          </p:cNvPr>
          <p:cNvSpPr>
            <a:spLocks noGrp="1"/>
          </p:cNvSpPr>
          <p:nvPr>
            <p:ph type="title" hasCustomPrompt="1"/>
          </p:nvPr>
        </p:nvSpPr>
        <p:spPr>
          <a:xfrm>
            <a:off x="1891552" y="2610294"/>
            <a:ext cx="8444754" cy="1458119"/>
          </a:xfrm>
        </p:spPr>
        <p:txBody>
          <a:bodyPr/>
          <a:lstStyle>
            <a:lvl1pPr algn="ctr">
              <a:defRPr>
                <a:solidFill>
                  <a:schemeClr val="bg1"/>
                </a:solidFill>
              </a:defRPr>
            </a:lvl1pPr>
          </a:lstStyle>
          <a:p>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r>
              <a:rPr lang="en-GB" dirty="0"/>
              <a:t> principal</a:t>
            </a:r>
            <a:endParaRPr lang="en-IT" dirty="0"/>
          </a:p>
        </p:txBody>
      </p:sp>
      <p:sp>
        <p:nvSpPr>
          <p:cNvPr id="8" name="Triangle 7">
            <a:extLst>
              <a:ext uri="{FF2B5EF4-FFF2-40B4-BE49-F238E27FC236}">
                <a16:creationId xmlns:a16="http://schemas.microsoft.com/office/drawing/2014/main" id="{A57306F8-5337-95ED-43E6-D21E99116491}"/>
              </a:ext>
            </a:extLst>
          </p:cNvPr>
          <p:cNvSpPr/>
          <p:nvPr userDrawn="1"/>
        </p:nvSpPr>
        <p:spPr>
          <a:xfrm rot="5400000">
            <a:off x="-1214298" y="1830958"/>
            <a:ext cx="3297399" cy="2842585"/>
          </a:xfrm>
          <a:prstGeom prst="triangle">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Oval 9">
            <a:extLst>
              <a:ext uri="{FF2B5EF4-FFF2-40B4-BE49-F238E27FC236}">
                <a16:creationId xmlns:a16="http://schemas.microsoft.com/office/drawing/2014/main" id="{D6416582-4853-2F2C-2A93-B2567EF4012A}"/>
              </a:ext>
            </a:extLst>
          </p:cNvPr>
          <p:cNvSpPr/>
          <p:nvPr userDrawn="1"/>
        </p:nvSpPr>
        <p:spPr>
          <a:xfrm>
            <a:off x="10497670" y="1734670"/>
            <a:ext cx="3388659" cy="3388659"/>
          </a:xfrm>
          <a:prstGeom prst="ellipse">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6" name="Imagen 5">
            <a:extLst>
              <a:ext uri="{FF2B5EF4-FFF2-40B4-BE49-F238E27FC236}">
                <a16:creationId xmlns:a16="http://schemas.microsoft.com/office/drawing/2014/main" id="{16CD20E9-334E-D7A2-E15D-028DF385AC7A}"/>
              </a:ext>
            </a:extLst>
          </p:cNvPr>
          <p:cNvPicPr>
            <a:picLocks noChangeAspect="1"/>
          </p:cNvPicPr>
          <p:nvPr userDrawn="1"/>
        </p:nvPicPr>
        <p:blipFill>
          <a:blip r:embed="rId2"/>
          <a:stretch>
            <a:fillRect/>
          </a:stretch>
        </p:blipFill>
        <p:spPr>
          <a:xfrm>
            <a:off x="4260540" y="5688348"/>
            <a:ext cx="3577385" cy="661056"/>
          </a:xfrm>
          <a:prstGeom prst="rect">
            <a:avLst/>
          </a:prstGeom>
        </p:spPr>
      </p:pic>
    </p:spTree>
    <p:extLst>
      <p:ext uri="{BB962C8B-B14F-4D97-AF65-F5344CB8AC3E}">
        <p14:creationId xmlns:p14="http://schemas.microsoft.com/office/powerpoint/2010/main" val="6683313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21CA56-A6BD-BDD6-7A8B-D3865F12ED3C}"/>
              </a:ext>
            </a:extLst>
          </p:cNvPr>
          <p:cNvSpPr/>
          <p:nvPr userDrawn="1"/>
        </p:nvSpPr>
        <p:spPr>
          <a:xfrm>
            <a:off x="-131621" y="-131620"/>
            <a:ext cx="12455236" cy="712123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pic>
        <p:nvPicPr>
          <p:cNvPr id="8" name="Picture 7" descr="A blue circle with black background&#10;&#10;Description automatically generated">
            <a:extLst>
              <a:ext uri="{FF2B5EF4-FFF2-40B4-BE49-F238E27FC236}">
                <a16:creationId xmlns:a16="http://schemas.microsoft.com/office/drawing/2014/main" id="{7E5E6012-00D6-588E-5841-6BCA3EC2F1AC}"/>
              </a:ext>
            </a:extLst>
          </p:cNvPr>
          <p:cNvPicPr>
            <a:picLocks noChangeAspect="1"/>
          </p:cNvPicPr>
          <p:nvPr userDrawn="1"/>
        </p:nvPicPr>
        <p:blipFill>
          <a:blip r:embed="rId2"/>
          <a:stretch>
            <a:fillRect/>
          </a:stretch>
        </p:blipFill>
        <p:spPr>
          <a:xfrm>
            <a:off x="-3104032" y="362322"/>
            <a:ext cx="18400059" cy="6133353"/>
          </a:xfrm>
          <a:prstGeom prst="rect">
            <a:avLst/>
          </a:prstGeom>
        </p:spPr>
      </p:pic>
      <p:pic>
        <p:nvPicPr>
          <p:cNvPr id="3" name="Imagen 2">
            <a:extLst>
              <a:ext uri="{FF2B5EF4-FFF2-40B4-BE49-F238E27FC236}">
                <a16:creationId xmlns:a16="http://schemas.microsoft.com/office/drawing/2014/main" id="{517FDAF4-F9D0-2324-5569-77EA1A0BFA7C}"/>
              </a:ext>
            </a:extLst>
          </p:cNvPr>
          <p:cNvPicPr>
            <a:picLocks noChangeAspect="1"/>
          </p:cNvPicPr>
          <p:nvPr userDrawn="1"/>
        </p:nvPicPr>
        <p:blipFill>
          <a:blip r:embed="rId3"/>
          <a:stretch>
            <a:fillRect/>
          </a:stretch>
        </p:blipFill>
        <p:spPr>
          <a:xfrm>
            <a:off x="3815421" y="3007577"/>
            <a:ext cx="4561158" cy="842845"/>
          </a:xfrm>
          <a:prstGeom prst="rect">
            <a:avLst/>
          </a:prstGeom>
        </p:spPr>
      </p:pic>
    </p:spTree>
    <p:extLst>
      <p:ext uri="{BB962C8B-B14F-4D97-AF65-F5344CB8AC3E}">
        <p14:creationId xmlns:p14="http://schemas.microsoft.com/office/powerpoint/2010/main" val="40115730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6E068-5DD4-CC1D-E3ED-19539C2C41C7}"/>
              </a:ext>
            </a:extLst>
          </p:cNvPr>
          <p:cNvSpPr>
            <a:spLocks noGrp="1"/>
          </p:cNvSpPr>
          <p:nvPr>
            <p:ph type="dt" sz="half" idx="10"/>
          </p:nvPr>
        </p:nvSpPr>
        <p:spPr>
          <a:xfrm>
            <a:off x="838200" y="6356350"/>
            <a:ext cx="2743200" cy="365125"/>
          </a:xfrm>
          <a:prstGeom prst="rect">
            <a:avLst/>
          </a:prstGeom>
        </p:spPr>
        <p:txBody>
          <a:bodyPr/>
          <a:lstStyle/>
          <a:p>
            <a:fld id="{430ACDD9-6A28-F445-8C7B-08CF4EE3C62C}" type="datetimeFigureOut">
              <a:rPr lang="en-IT" smtClean="0"/>
              <a:t>11/28/2025</a:t>
            </a:fld>
            <a:endParaRPr lang="en-IT"/>
          </a:p>
        </p:txBody>
      </p:sp>
      <p:sp>
        <p:nvSpPr>
          <p:cNvPr id="3" name="Rectangle 2">
            <a:extLst>
              <a:ext uri="{FF2B5EF4-FFF2-40B4-BE49-F238E27FC236}">
                <a16:creationId xmlns:a16="http://schemas.microsoft.com/office/drawing/2014/main" id="{49833211-01FC-C6FC-7A7B-B0E1B194006B}"/>
              </a:ext>
            </a:extLst>
          </p:cNvPr>
          <p:cNvSpPr/>
          <p:nvPr userDrawn="1"/>
        </p:nvSpPr>
        <p:spPr>
          <a:xfrm>
            <a:off x="-1" y="1"/>
            <a:ext cx="12192001" cy="6858000"/>
          </a:xfrm>
          <a:prstGeom prst="rect">
            <a:avLst/>
          </a:prstGeom>
          <a:solidFill>
            <a:srgbClr val="1E2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6" name="Round Same-side Corner of Rectangle 5">
            <a:extLst>
              <a:ext uri="{FF2B5EF4-FFF2-40B4-BE49-F238E27FC236}">
                <a16:creationId xmlns:a16="http://schemas.microsoft.com/office/drawing/2014/main" id="{35AF249F-A357-857C-1378-7D6DF66F2B0F}"/>
              </a:ext>
            </a:extLst>
          </p:cNvPr>
          <p:cNvSpPr/>
          <p:nvPr userDrawn="1"/>
        </p:nvSpPr>
        <p:spPr>
          <a:xfrm rot="10800000">
            <a:off x="9486899" y="-288444"/>
            <a:ext cx="2403765" cy="3429000"/>
          </a:xfrm>
          <a:prstGeom prst="round2SameRect">
            <a:avLst>
              <a:gd name="adj1" fmla="val 50000"/>
              <a:gd name="adj2" fmla="val 0"/>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T" dirty="0"/>
          </a:p>
        </p:txBody>
      </p:sp>
      <p:sp>
        <p:nvSpPr>
          <p:cNvPr id="7" name="Triangle 6">
            <a:extLst>
              <a:ext uri="{FF2B5EF4-FFF2-40B4-BE49-F238E27FC236}">
                <a16:creationId xmlns:a16="http://schemas.microsoft.com/office/drawing/2014/main" id="{1E6D7925-5BB2-8D83-4109-354FC720F0AC}"/>
              </a:ext>
            </a:extLst>
          </p:cNvPr>
          <p:cNvSpPr/>
          <p:nvPr userDrawn="1"/>
        </p:nvSpPr>
        <p:spPr>
          <a:xfrm rot="5400000">
            <a:off x="-368817" y="4001507"/>
            <a:ext cx="2736273" cy="2358856"/>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Imagen 4">
            <a:extLst>
              <a:ext uri="{FF2B5EF4-FFF2-40B4-BE49-F238E27FC236}">
                <a16:creationId xmlns:a16="http://schemas.microsoft.com/office/drawing/2014/main" id="{3DE58178-E159-911A-2E0F-86185EA833A0}"/>
              </a:ext>
            </a:extLst>
          </p:cNvPr>
          <p:cNvPicPr>
            <a:picLocks noChangeAspect="1"/>
          </p:cNvPicPr>
          <p:nvPr userDrawn="1"/>
        </p:nvPicPr>
        <p:blipFill>
          <a:blip r:embed="rId2"/>
          <a:stretch>
            <a:fillRect/>
          </a:stretch>
        </p:blipFill>
        <p:spPr>
          <a:xfrm>
            <a:off x="3295285" y="2911463"/>
            <a:ext cx="5601429" cy="1035074"/>
          </a:xfrm>
          <a:prstGeom prst="rect">
            <a:avLst/>
          </a:prstGeom>
        </p:spPr>
      </p:pic>
    </p:spTree>
    <p:extLst>
      <p:ext uri="{BB962C8B-B14F-4D97-AF65-F5344CB8AC3E}">
        <p14:creationId xmlns:p14="http://schemas.microsoft.com/office/powerpoint/2010/main" val="1604888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57264-7BE3-2B09-1E7A-93B46ADC522C}"/>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EB533DB-E433-7EA2-3B8D-B9120837F29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Tree>
    <p:extLst>
      <p:ext uri="{BB962C8B-B14F-4D97-AF65-F5344CB8AC3E}">
        <p14:creationId xmlns:p14="http://schemas.microsoft.com/office/powerpoint/2010/main" val="13669887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6A23889-3E66-9B63-BA7B-694FE7AAD37C}"/>
              </a:ext>
            </a:extLst>
          </p:cNvPr>
          <p:cNvSpPr/>
          <p:nvPr userDrawn="1"/>
        </p:nvSpPr>
        <p:spPr>
          <a:xfrm>
            <a:off x="0" y="1"/>
            <a:ext cx="12192000" cy="6858000"/>
          </a:xfrm>
          <a:prstGeom prst="rect">
            <a:avLst/>
          </a:prstGeom>
          <a:solidFill>
            <a:srgbClr val="1E2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2" name="Title 1">
            <a:extLst>
              <a:ext uri="{FF2B5EF4-FFF2-40B4-BE49-F238E27FC236}">
                <a16:creationId xmlns:a16="http://schemas.microsoft.com/office/drawing/2014/main" id="{F27F3EC4-49C9-85C2-571A-08D57FC2273E}"/>
              </a:ext>
            </a:extLst>
          </p:cNvPr>
          <p:cNvSpPr>
            <a:spLocks noGrp="1"/>
          </p:cNvSpPr>
          <p:nvPr>
            <p:ph type="ctrTitle" hasCustomPrompt="1"/>
          </p:nvPr>
        </p:nvSpPr>
        <p:spPr>
          <a:xfrm>
            <a:off x="838201" y="2102529"/>
            <a:ext cx="6578600" cy="2133601"/>
          </a:xfrm>
        </p:spPr>
        <p:txBody>
          <a:bodyPr anchor="b"/>
          <a:lstStyle>
            <a:lvl1pPr algn="l">
              <a:defRPr sz="6000">
                <a:solidFill>
                  <a:schemeClr val="bg1"/>
                </a:solidFill>
                <a:latin typeface="Overpass" pitchFamily="2" charset="77"/>
              </a:defRPr>
            </a:lvl1pPr>
          </a:lstStyle>
          <a:p>
            <a:r>
              <a:rPr lang="en-GB" dirty="0"/>
              <a:t>Da </a:t>
            </a:r>
            <a:r>
              <a:rPr lang="en-GB" dirty="0" err="1"/>
              <a:t>clic</a:t>
            </a:r>
            <a:r>
              <a:rPr lang="en-GB" dirty="0"/>
              <a:t> para </a:t>
            </a:r>
            <a:br>
              <a:rPr lang="en-GB" dirty="0"/>
            </a:br>
            <a:r>
              <a:rPr lang="en-GB" dirty="0" err="1"/>
              <a:t>insertar</a:t>
            </a:r>
            <a:r>
              <a:rPr lang="en-GB" dirty="0"/>
              <a:t> un </a:t>
            </a:r>
            <a:r>
              <a:rPr lang="en-GB" dirty="0" err="1"/>
              <a:t>título</a:t>
            </a:r>
            <a:endParaRPr lang="en-IT" dirty="0"/>
          </a:p>
        </p:txBody>
      </p:sp>
      <p:sp>
        <p:nvSpPr>
          <p:cNvPr id="3" name="Picture Placeholder 4">
            <a:extLst>
              <a:ext uri="{FF2B5EF4-FFF2-40B4-BE49-F238E27FC236}">
                <a16:creationId xmlns:a16="http://schemas.microsoft.com/office/drawing/2014/main" id="{021FE30D-3B19-25C9-F993-B1B5EEB09ADE}"/>
              </a:ext>
            </a:extLst>
          </p:cNvPr>
          <p:cNvSpPr>
            <a:spLocks noGrp="1"/>
          </p:cNvSpPr>
          <p:nvPr>
            <p:ph type="pic" sz="quarter" idx="10"/>
          </p:nvPr>
        </p:nvSpPr>
        <p:spPr>
          <a:xfrm>
            <a:off x="7377673" y="-117764"/>
            <a:ext cx="4994436" cy="4994436"/>
          </a:xfrm>
          <a:prstGeom prst="ellipse">
            <a:avLst/>
          </a:prstGeom>
          <a:blipFill dpi="0" rotWithShape="1">
            <a:blip r:embed="rId2"/>
            <a:srcRect/>
            <a:stretch>
              <a:fillRect l="-60476" t="-1639" r="-23746" b="-1783"/>
            </a:stretch>
          </a:blipFill>
          <a:ln>
            <a:noFill/>
          </a:ln>
        </p:spPr>
        <p:txBody>
          <a:bodyPr/>
          <a:lstStyle>
            <a:lvl1pPr>
              <a:defRPr>
                <a:solidFill>
                  <a:schemeClr val="bg1"/>
                </a:solidFill>
              </a:defRPr>
            </a:lvl1pPr>
          </a:lstStyle>
          <a:p>
            <a:endParaRPr lang="en-IT" noProof="0"/>
          </a:p>
        </p:txBody>
      </p:sp>
      <p:sp>
        <p:nvSpPr>
          <p:cNvPr id="8" name="Subtitle 2">
            <a:extLst>
              <a:ext uri="{FF2B5EF4-FFF2-40B4-BE49-F238E27FC236}">
                <a16:creationId xmlns:a16="http://schemas.microsoft.com/office/drawing/2014/main" id="{0D342343-96E5-D039-01F3-CB544E6D2D8F}"/>
              </a:ext>
            </a:extLst>
          </p:cNvPr>
          <p:cNvSpPr>
            <a:spLocks noGrp="1"/>
          </p:cNvSpPr>
          <p:nvPr>
            <p:ph type="subTitle" idx="1" hasCustomPrompt="1"/>
          </p:nvPr>
        </p:nvSpPr>
        <p:spPr>
          <a:xfrm>
            <a:off x="838199" y="4353537"/>
            <a:ext cx="6578600" cy="1224367"/>
          </a:xfrm>
        </p:spPr>
        <p:txBody>
          <a:bodyPr/>
          <a:lstStyle>
            <a:lvl1pPr marL="0" indent="0" algn="l">
              <a:lnSpc>
                <a:spcPct val="100000"/>
              </a:lnSpc>
              <a:buNone/>
              <a:defRPr sz="2400">
                <a:solidFill>
                  <a:schemeClr val="bg1"/>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Da </a:t>
            </a:r>
            <a:r>
              <a:rPr lang="en-GB" dirty="0" err="1"/>
              <a:t>clic</a:t>
            </a:r>
            <a:r>
              <a:rPr lang="en-GB" dirty="0"/>
              <a:t> para </a:t>
            </a:r>
            <a:r>
              <a:rPr lang="en-GB" dirty="0" err="1"/>
              <a:t>insertar</a:t>
            </a:r>
            <a:r>
              <a:rPr lang="en-GB" dirty="0"/>
              <a:t> un </a:t>
            </a:r>
            <a:r>
              <a:rPr lang="en-GB" dirty="0" err="1"/>
              <a:t>subtítulo</a:t>
            </a:r>
            <a:endParaRPr lang="en-IT" dirty="0"/>
          </a:p>
        </p:txBody>
      </p:sp>
      <p:sp>
        <p:nvSpPr>
          <p:cNvPr id="7" name="Round Same-side Corner of Rectangle 6">
            <a:extLst>
              <a:ext uri="{FF2B5EF4-FFF2-40B4-BE49-F238E27FC236}">
                <a16:creationId xmlns:a16="http://schemas.microsoft.com/office/drawing/2014/main" id="{2BEF9835-ECF9-F50A-9A6A-23F0857E2F78}"/>
              </a:ext>
            </a:extLst>
          </p:cNvPr>
          <p:cNvSpPr/>
          <p:nvPr userDrawn="1"/>
        </p:nvSpPr>
        <p:spPr>
          <a:xfrm>
            <a:off x="8673008" y="4876672"/>
            <a:ext cx="2403765" cy="3429000"/>
          </a:xfrm>
          <a:prstGeom prst="round2SameRect">
            <a:avLst>
              <a:gd name="adj1" fmla="val 50000"/>
              <a:gd name="adj2"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IT" dirty="0"/>
          </a:p>
        </p:txBody>
      </p:sp>
      <p:pic>
        <p:nvPicPr>
          <p:cNvPr id="9" name="Imagen 8">
            <a:extLst>
              <a:ext uri="{FF2B5EF4-FFF2-40B4-BE49-F238E27FC236}">
                <a16:creationId xmlns:a16="http://schemas.microsoft.com/office/drawing/2014/main" id="{E10D443D-69F9-220D-1A42-211C73C787EB}"/>
              </a:ext>
            </a:extLst>
          </p:cNvPr>
          <p:cNvPicPr>
            <a:picLocks noChangeAspect="1"/>
          </p:cNvPicPr>
          <p:nvPr userDrawn="1"/>
        </p:nvPicPr>
        <p:blipFill>
          <a:blip r:embed="rId3"/>
          <a:stretch>
            <a:fillRect/>
          </a:stretch>
        </p:blipFill>
        <p:spPr>
          <a:xfrm>
            <a:off x="862053" y="346124"/>
            <a:ext cx="2509997" cy="463816"/>
          </a:xfrm>
          <a:prstGeom prst="rect">
            <a:avLst/>
          </a:prstGeom>
        </p:spPr>
      </p:pic>
    </p:spTree>
    <p:extLst>
      <p:ext uri="{BB962C8B-B14F-4D97-AF65-F5344CB8AC3E}">
        <p14:creationId xmlns:p14="http://schemas.microsoft.com/office/powerpoint/2010/main" val="1432060113"/>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FC70D20A-CC58-C4C6-B348-2035EF8C2C41}"/>
              </a:ext>
            </a:extLst>
          </p:cNvPr>
          <p:cNvSpPr>
            <a:spLocks noGrp="1"/>
          </p:cNvSpPr>
          <p:nvPr>
            <p:ph type="subTitle" idx="1" hasCustomPrompt="1"/>
          </p:nvPr>
        </p:nvSpPr>
        <p:spPr>
          <a:xfrm>
            <a:off x="838199" y="2743199"/>
            <a:ext cx="10515599" cy="2267385"/>
          </a:xfrm>
        </p:spPr>
        <p:txBody>
          <a:bodyPr/>
          <a:lstStyle>
            <a:lvl1pPr marL="0" indent="0" algn="l">
              <a:buNone/>
              <a:defRPr sz="2400">
                <a:solidFill>
                  <a:srgbClr val="1E2DBE"/>
                </a:solidFill>
                <a:latin typeface="Overpass"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err="1"/>
              <a:t>Clic</a:t>
            </a:r>
            <a:r>
              <a:rPr lang="en-GB" dirty="0"/>
              <a:t> para </a:t>
            </a:r>
            <a:r>
              <a:rPr lang="en-GB" dirty="0" err="1"/>
              <a:t>insertar</a:t>
            </a:r>
            <a:r>
              <a:rPr lang="en-GB" dirty="0"/>
              <a:t> un </a:t>
            </a:r>
            <a:r>
              <a:rPr lang="en-GB" dirty="0" err="1"/>
              <a:t>subtítulo</a:t>
            </a:r>
            <a:endParaRPr lang="en-IT" dirty="0"/>
          </a:p>
        </p:txBody>
      </p:sp>
      <p:sp>
        <p:nvSpPr>
          <p:cNvPr id="4" name="Date Placeholder 3">
            <a:extLst>
              <a:ext uri="{FF2B5EF4-FFF2-40B4-BE49-F238E27FC236}">
                <a16:creationId xmlns:a16="http://schemas.microsoft.com/office/drawing/2014/main" id="{7B6159AB-C8E8-CFCC-A611-F79794D0DD09}"/>
              </a:ext>
            </a:extLst>
          </p:cNvPr>
          <p:cNvSpPr>
            <a:spLocks noGrp="1"/>
          </p:cNvSpPr>
          <p:nvPr>
            <p:ph type="dt" sz="half" idx="10"/>
          </p:nvPr>
        </p:nvSpPr>
        <p:spPr>
          <a:xfrm>
            <a:off x="838200" y="6356350"/>
            <a:ext cx="2743200" cy="365125"/>
          </a:xfrm>
          <a:prstGeom prst="rect">
            <a:avLst/>
          </a:prstGeom>
        </p:spPr>
        <p:txBody>
          <a:bodyPr/>
          <a:lstStyle>
            <a:lvl1pPr>
              <a:defRPr sz="900" b="0" i="0">
                <a:solidFill>
                  <a:srgbClr val="1E2DBE"/>
                </a:solidFill>
                <a:latin typeface="Overpass Light" pitchFamily="2" charset="77"/>
              </a:defRPr>
            </a:lvl1pPr>
          </a:lstStyle>
          <a:p>
            <a:fld id="{430ACDD9-6A28-F445-8C7B-08CF4EE3C62C}" type="datetimeFigureOut">
              <a:rPr lang="en-IT" smtClean="0"/>
              <a:pPr/>
              <a:t>11/28/2025</a:t>
            </a:fld>
            <a:endParaRPr lang="en-IT" dirty="0"/>
          </a:p>
        </p:txBody>
      </p:sp>
      <p:sp>
        <p:nvSpPr>
          <p:cNvPr id="11" name="Title Placeholder 1">
            <a:extLst>
              <a:ext uri="{FF2B5EF4-FFF2-40B4-BE49-F238E27FC236}">
                <a16:creationId xmlns:a16="http://schemas.microsoft.com/office/drawing/2014/main" id="{DA8C4EF2-8525-5728-8E86-24C8E42025AB}"/>
              </a:ext>
            </a:extLst>
          </p:cNvPr>
          <p:cNvSpPr>
            <a:spLocks noGrp="1"/>
          </p:cNvSpPr>
          <p:nvPr>
            <p:ph type="title" hasCustomPrompt="1"/>
          </p:nvPr>
        </p:nvSpPr>
        <p:spPr>
          <a:xfrm>
            <a:off x="838200" y="1224393"/>
            <a:ext cx="10515600" cy="1325563"/>
          </a:xfrm>
          <a:prstGeom prst="rect">
            <a:avLst/>
          </a:prstGeom>
        </p:spPr>
        <p:txBody>
          <a:bodyPr vert="horz" lIns="91440" tIns="45720" rIns="91440" bIns="45720" rtlCol="0" anchor="ctr">
            <a:noAutofit/>
          </a:bodyPr>
          <a:lstStyle>
            <a:lvl1pPr>
              <a:defRPr sz="6000"/>
            </a:lvl1pPr>
          </a:lstStyle>
          <a:p>
            <a:r>
              <a:rPr lang="en-GB" dirty="0"/>
              <a:t>Da </a:t>
            </a:r>
            <a:r>
              <a:rPr lang="en-GB" dirty="0" err="1"/>
              <a:t>clic</a:t>
            </a:r>
            <a:r>
              <a:rPr lang="en-GB" dirty="0"/>
              <a:t> para </a:t>
            </a:r>
            <a:r>
              <a:rPr lang="en-GB" dirty="0" err="1"/>
              <a:t>insertar</a:t>
            </a:r>
            <a:r>
              <a:rPr lang="en-GB" dirty="0"/>
              <a:t> un </a:t>
            </a:r>
            <a:r>
              <a:rPr lang="en-GB" dirty="0" err="1"/>
              <a:t>título</a:t>
            </a:r>
            <a:endParaRPr lang="en-IT" dirty="0"/>
          </a:p>
        </p:txBody>
      </p:sp>
    </p:spTree>
    <p:extLst>
      <p:ext uri="{BB962C8B-B14F-4D97-AF65-F5344CB8AC3E}">
        <p14:creationId xmlns:p14="http://schemas.microsoft.com/office/powerpoint/2010/main" val="2490976689"/>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77D495-DC4C-DBB3-2170-0FCDDE615C10}"/>
              </a:ext>
            </a:extLst>
          </p:cNvPr>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dirty="0"/>
          </a:p>
        </p:txBody>
      </p:sp>
      <p:sp>
        <p:nvSpPr>
          <p:cNvPr id="6" name="Oval 5">
            <a:extLst>
              <a:ext uri="{FF2B5EF4-FFF2-40B4-BE49-F238E27FC236}">
                <a16:creationId xmlns:a16="http://schemas.microsoft.com/office/drawing/2014/main" id="{62D1929A-19AB-8A97-76EE-5BA5B9C1F8D9}"/>
              </a:ext>
            </a:extLst>
          </p:cNvPr>
          <p:cNvSpPr/>
          <p:nvPr userDrawn="1"/>
        </p:nvSpPr>
        <p:spPr>
          <a:xfrm>
            <a:off x="293485" y="-2137365"/>
            <a:ext cx="3609110" cy="36088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Date Placeholder 3">
            <a:extLst>
              <a:ext uri="{FF2B5EF4-FFF2-40B4-BE49-F238E27FC236}">
                <a16:creationId xmlns:a16="http://schemas.microsoft.com/office/drawing/2014/main" id="{7B6159AB-C8E8-CFCC-A611-F79794D0DD09}"/>
              </a:ext>
            </a:extLst>
          </p:cNvPr>
          <p:cNvSpPr>
            <a:spLocks noGrp="1"/>
          </p:cNvSpPr>
          <p:nvPr>
            <p:ph type="dt" sz="half" idx="10"/>
          </p:nvPr>
        </p:nvSpPr>
        <p:spPr>
          <a:xfrm>
            <a:off x="838200" y="6356350"/>
            <a:ext cx="2743200" cy="365125"/>
          </a:xfrm>
          <a:prstGeom prst="rect">
            <a:avLst/>
          </a:prstGeom>
        </p:spPr>
        <p:txBody>
          <a:bodyPr/>
          <a:lstStyle>
            <a:lvl1pPr>
              <a:defRPr sz="900" b="0" i="0">
                <a:solidFill>
                  <a:schemeClr val="bg1"/>
                </a:solidFill>
                <a:latin typeface="Overpass Light" pitchFamily="2" charset="77"/>
              </a:defRPr>
            </a:lvl1pPr>
          </a:lstStyle>
          <a:p>
            <a:fld id="{430ACDD9-6A28-F445-8C7B-08CF4EE3C62C}" type="datetimeFigureOut">
              <a:rPr lang="en-IT" smtClean="0"/>
              <a:pPr/>
              <a:t>11/28/2025</a:t>
            </a:fld>
            <a:endParaRPr lang="en-IT" dirty="0"/>
          </a:p>
        </p:txBody>
      </p:sp>
      <p:sp>
        <p:nvSpPr>
          <p:cNvPr id="11" name="Title Placeholder 1">
            <a:extLst>
              <a:ext uri="{FF2B5EF4-FFF2-40B4-BE49-F238E27FC236}">
                <a16:creationId xmlns:a16="http://schemas.microsoft.com/office/drawing/2014/main" id="{DA8C4EF2-8525-5728-8E86-24C8E42025AB}"/>
              </a:ext>
            </a:extLst>
          </p:cNvPr>
          <p:cNvSpPr>
            <a:spLocks noGrp="1"/>
          </p:cNvSpPr>
          <p:nvPr>
            <p:ph type="title" hasCustomPrompt="1"/>
          </p:nvPr>
        </p:nvSpPr>
        <p:spPr>
          <a:xfrm>
            <a:off x="838200" y="1944184"/>
            <a:ext cx="10515600" cy="2091333"/>
          </a:xfrm>
          <a:prstGeom prst="rect">
            <a:avLst/>
          </a:prstGeom>
        </p:spPr>
        <p:txBody>
          <a:bodyPr vert="horz" lIns="91440" tIns="45720" rIns="91440" bIns="45720" rtlCol="0" anchor="ctr">
            <a:noAutofit/>
          </a:bodyPr>
          <a:lstStyle>
            <a:lvl1pPr>
              <a:defRPr sz="6000">
                <a:solidFill>
                  <a:schemeClr val="accent1"/>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t>Da </a:t>
            </a:r>
            <a:r>
              <a:rPr lang="en-GB" dirty="0" err="1"/>
              <a:t>clic</a:t>
            </a:r>
            <a:r>
              <a:rPr lang="en-GB" dirty="0"/>
              <a:t> para</a:t>
            </a:r>
            <a:br>
              <a:rPr lang="en-GB" dirty="0"/>
            </a:br>
            <a:r>
              <a:rPr lang="en-GB" dirty="0" err="1">
                <a:solidFill>
                  <a:schemeClr val="bg1"/>
                </a:solidFill>
              </a:rPr>
              <a:t>insertar</a:t>
            </a:r>
            <a:r>
              <a:rPr lang="en-GB" dirty="0">
                <a:solidFill>
                  <a:schemeClr val="bg1"/>
                </a:solidFill>
              </a:rPr>
              <a:t> un </a:t>
            </a:r>
            <a:r>
              <a:rPr lang="en-GB" dirty="0" err="1">
                <a:solidFill>
                  <a:schemeClr val="bg1"/>
                </a:solidFill>
              </a:rPr>
              <a:t>título</a:t>
            </a:r>
            <a:endParaRPr lang="en-IT" dirty="0"/>
          </a:p>
        </p:txBody>
      </p:sp>
      <p:sp>
        <p:nvSpPr>
          <p:cNvPr id="7" name="Text Placeholder 2">
            <a:extLst>
              <a:ext uri="{FF2B5EF4-FFF2-40B4-BE49-F238E27FC236}">
                <a16:creationId xmlns:a16="http://schemas.microsoft.com/office/drawing/2014/main" id="{8FFBDC14-940D-D023-31BC-CBFC45FDBBA0}"/>
              </a:ext>
            </a:extLst>
          </p:cNvPr>
          <p:cNvSpPr>
            <a:spLocks noGrp="1"/>
          </p:cNvSpPr>
          <p:nvPr>
            <p:ph type="body" idx="1" hasCustomPrompt="1"/>
          </p:nvPr>
        </p:nvSpPr>
        <p:spPr>
          <a:xfrm>
            <a:off x="6913418" y="3740727"/>
            <a:ext cx="4434032" cy="2348924"/>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p:txBody>
      </p:sp>
      <p:sp>
        <p:nvSpPr>
          <p:cNvPr id="15" name="Chord 14">
            <a:extLst>
              <a:ext uri="{FF2B5EF4-FFF2-40B4-BE49-F238E27FC236}">
                <a16:creationId xmlns:a16="http://schemas.microsoft.com/office/drawing/2014/main" id="{A1DAE767-6661-24E8-B214-9E1A02A5972A}"/>
              </a:ext>
            </a:extLst>
          </p:cNvPr>
          <p:cNvSpPr/>
          <p:nvPr userDrawn="1"/>
        </p:nvSpPr>
        <p:spPr>
          <a:xfrm rot="17413225">
            <a:off x="7632126" y="-85888"/>
            <a:ext cx="3452084" cy="3452084"/>
          </a:xfrm>
          <a:prstGeom prst="chord">
            <a:avLst>
              <a:gd name="adj1" fmla="val 3986891"/>
              <a:gd name="adj2" fmla="val 15219551"/>
            </a:avLst>
          </a:prstGeom>
          <a:solidFill>
            <a:srgbClr val="1E2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6" name="Oval 15">
            <a:extLst>
              <a:ext uri="{FF2B5EF4-FFF2-40B4-BE49-F238E27FC236}">
                <a16:creationId xmlns:a16="http://schemas.microsoft.com/office/drawing/2014/main" id="{DEAE6B57-40A2-5567-4BFF-527B8BD8C5BB}"/>
              </a:ext>
            </a:extLst>
          </p:cNvPr>
          <p:cNvSpPr/>
          <p:nvPr userDrawn="1"/>
        </p:nvSpPr>
        <p:spPr>
          <a:xfrm>
            <a:off x="8383348" y="-396969"/>
            <a:ext cx="1949639" cy="1949639"/>
          </a:xfrm>
          <a:prstGeom prst="ellipse">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pic>
        <p:nvPicPr>
          <p:cNvPr id="5" name="Imagen 4">
            <a:extLst>
              <a:ext uri="{FF2B5EF4-FFF2-40B4-BE49-F238E27FC236}">
                <a16:creationId xmlns:a16="http://schemas.microsoft.com/office/drawing/2014/main" id="{C87725F9-62CD-A478-6C69-E9DC0CCEC873}"/>
              </a:ext>
            </a:extLst>
          </p:cNvPr>
          <p:cNvPicPr>
            <a:picLocks noChangeAspect="1"/>
          </p:cNvPicPr>
          <p:nvPr userDrawn="1"/>
        </p:nvPicPr>
        <p:blipFill>
          <a:blip r:embed="rId2"/>
          <a:stretch>
            <a:fillRect/>
          </a:stretch>
        </p:blipFill>
        <p:spPr>
          <a:xfrm>
            <a:off x="865872" y="348032"/>
            <a:ext cx="2511168" cy="463817"/>
          </a:xfrm>
          <a:prstGeom prst="rect">
            <a:avLst/>
          </a:prstGeom>
        </p:spPr>
      </p:pic>
    </p:spTree>
    <p:extLst>
      <p:ext uri="{BB962C8B-B14F-4D97-AF65-F5344CB8AC3E}">
        <p14:creationId xmlns:p14="http://schemas.microsoft.com/office/powerpoint/2010/main" val="161794775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784DBAD-0864-EE65-5322-38DF601FE696}"/>
              </a:ext>
            </a:extLst>
          </p:cNvPr>
          <p:cNvSpPr/>
          <p:nvPr userDrawn="1"/>
        </p:nvSpPr>
        <p:spPr>
          <a:xfrm>
            <a:off x="-1" y="1"/>
            <a:ext cx="12192001" cy="6858000"/>
          </a:xfrm>
          <a:prstGeom prst="rect">
            <a:avLst/>
          </a:prstGeom>
          <a:solidFill>
            <a:srgbClr val="1E2D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4" name="Date Placeholder 3">
            <a:extLst>
              <a:ext uri="{FF2B5EF4-FFF2-40B4-BE49-F238E27FC236}">
                <a16:creationId xmlns:a16="http://schemas.microsoft.com/office/drawing/2014/main" id="{7B6159AB-C8E8-CFCC-A611-F79794D0DD09}"/>
              </a:ext>
            </a:extLst>
          </p:cNvPr>
          <p:cNvSpPr>
            <a:spLocks noGrp="1"/>
          </p:cNvSpPr>
          <p:nvPr>
            <p:ph type="dt" sz="half" idx="10"/>
          </p:nvPr>
        </p:nvSpPr>
        <p:spPr>
          <a:xfrm>
            <a:off x="838200" y="6356350"/>
            <a:ext cx="2743200" cy="365125"/>
          </a:xfrm>
          <a:prstGeom prst="rect">
            <a:avLst/>
          </a:prstGeom>
        </p:spPr>
        <p:txBody>
          <a:bodyPr/>
          <a:lstStyle>
            <a:lvl1pPr>
              <a:defRPr sz="900" b="0" i="0">
                <a:solidFill>
                  <a:schemeClr val="bg1"/>
                </a:solidFill>
                <a:latin typeface="Overpass Light" pitchFamily="2" charset="77"/>
              </a:defRPr>
            </a:lvl1pPr>
          </a:lstStyle>
          <a:p>
            <a:fld id="{430ACDD9-6A28-F445-8C7B-08CF4EE3C62C}" type="datetimeFigureOut">
              <a:rPr lang="en-IT" smtClean="0"/>
              <a:pPr/>
              <a:t>11/28/2025</a:t>
            </a:fld>
            <a:endParaRPr lang="en-IT" dirty="0"/>
          </a:p>
        </p:txBody>
      </p:sp>
      <p:sp>
        <p:nvSpPr>
          <p:cNvPr id="11" name="Title Placeholder 1">
            <a:extLst>
              <a:ext uri="{FF2B5EF4-FFF2-40B4-BE49-F238E27FC236}">
                <a16:creationId xmlns:a16="http://schemas.microsoft.com/office/drawing/2014/main" id="{DA8C4EF2-8525-5728-8E86-24C8E42025AB}"/>
              </a:ext>
            </a:extLst>
          </p:cNvPr>
          <p:cNvSpPr>
            <a:spLocks noGrp="1"/>
          </p:cNvSpPr>
          <p:nvPr>
            <p:ph type="title" hasCustomPrompt="1"/>
          </p:nvPr>
        </p:nvSpPr>
        <p:spPr>
          <a:xfrm>
            <a:off x="838199" y="1944184"/>
            <a:ext cx="6119191" cy="2091333"/>
          </a:xfrm>
          <a:prstGeom prst="rect">
            <a:avLst/>
          </a:prstGeom>
        </p:spPr>
        <p:txBody>
          <a:bodyPr vert="horz" lIns="91440" tIns="45720" rIns="91440" bIns="45720" rtlCol="0" anchor="ctr">
            <a:noAutofit/>
          </a:bodyPr>
          <a:lstStyle>
            <a:lvl1pPr>
              <a:defRPr sz="6000">
                <a:solidFill>
                  <a:srgbClr val="FFCD2D"/>
                </a:solidFill>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GB" dirty="0"/>
              <a:t>Haz </a:t>
            </a:r>
            <a:r>
              <a:rPr lang="en-GB" dirty="0" err="1"/>
              <a:t>clic</a:t>
            </a:r>
            <a:r>
              <a:rPr lang="en-GB" dirty="0"/>
              <a:t> para </a:t>
            </a:r>
            <a:br>
              <a:rPr lang="en-GB" dirty="0"/>
            </a:br>
            <a:r>
              <a:rPr lang="en-GB" dirty="0" err="1">
                <a:solidFill>
                  <a:schemeClr val="bg1"/>
                </a:solidFill>
              </a:rPr>
              <a:t>insertar</a:t>
            </a:r>
            <a:r>
              <a:rPr lang="en-GB" dirty="0">
                <a:solidFill>
                  <a:schemeClr val="bg1"/>
                </a:solidFill>
              </a:rPr>
              <a:t> un </a:t>
            </a:r>
            <a:r>
              <a:rPr lang="en-GB" dirty="0" err="1">
                <a:solidFill>
                  <a:schemeClr val="bg1"/>
                </a:solidFill>
              </a:rPr>
              <a:t>título</a:t>
            </a:r>
            <a:endParaRPr lang="en-IT" dirty="0"/>
          </a:p>
        </p:txBody>
      </p:sp>
      <p:sp>
        <p:nvSpPr>
          <p:cNvPr id="7" name="Text Placeholder 2">
            <a:extLst>
              <a:ext uri="{FF2B5EF4-FFF2-40B4-BE49-F238E27FC236}">
                <a16:creationId xmlns:a16="http://schemas.microsoft.com/office/drawing/2014/main" id="{8FFBDC14-940D-D023-31BC-CBFC45FDBBA0}"/>
              </a:ext>
            </a:extLst>
          </p:cNvPr>
          <p:cNvSpPr>
            <a:spLocks noGrp="1"/>
          </p:cNvSpPr>
          <p:nvPr>
            <p:ph type="body" idx="1" hasCustomPrompt="1"/>
          </p:nvPr>
        </p:nvSpPr>
        <p:spPr>
          <a:xfrm>
            <a:off x="838200" y="4061486"/>
            <a:ext cx="4434032" cy="2276934"/>
          </a:xfrm>
        </p:spPr>
        <p:txBody>
          <a:bodyPr/>
          <a:lstStyle>
            <a:lvl1pPr marL="0" indent="0">
              <a:buNone/>
              <a:defRPr sz="2400" b="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p:txBody>
      </p:sp>
      <p:sp>
        <p:nvSpPr>
          <p:cNvPr id="12" name="Oval 11">
            <a:extLst>
              <a:ext uri="{FF2B5EF4-FFF2-40B4-BE49-F238E27FC236}">
                <a16:creationId xmlns:a16="http://schemas.microsoft.com/office/drawing/2014/main" id="{450F0EDB-CEB0-0C00-6A7E-554D775BDBBD}"/>
              </a:ext>
            </a:extLst>
          </p:cNvPr>
          <p:cNvSpPr/>
          <p:nvPr userDrawn="1"/>
        </p:nvSpPr>
        <p:spPr>
          <a:xfrm>
            <a:off x="6338131" y="3340893"/>
            <a:ext cx="3652800" cy="3652800"/>
          </a:xfrm>
          <a:prstGeom prst="ellipse">
            <a:avLst/>
          </a:prstGeom>
          <a:solidFill>
            <a:srgbClr val="FFC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3" name="Triangolo 2">
            <a:extLst>
              <a:ext uri="{FF2B5EF4-FFF2-40B4-BE49-F238E27FC236}">
                <a16:creationId xmlns:a16="http://schemas.microsoft.com/office/drawing/2014/main" id="{5AC13755-56BA-1899-1CF1-696D03197234}"/>
              </a:ext>
            </a:extLst>
          </p:cNvPr>
          <p:cNvSpPr/>
          <p:nvPr userDrawn="1"/>
        </p:nvSpPr>
        <p:spPr>
          <a:xfrm rot="16200000">
            <a:off x="1119002" y="-7174545"/>
            <a:ext cx="15713793" cy="13546373"/>
          </a:xfrm>
          <a:prstGeom prst="triangl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agen 5">
            <a:extLst>
              <a:ext uri="{FF2B5EF4-FFF2-40B4-BE49-F238E27FC236}">
                <a16:creationId xmlns:a16="http://schemas.microsoft.com/office/drawing/2014/main" id="{9CB0F72B-419C-7023-EFA3-25D6269DE267}"/>
              </a:ext>
            </a:extLst>
          </p:cNvPr>
          <p:cNvPicPr>
            <a:picLocks noChangeAspect="1"/>
          </p:cNvPicPr>
          <p:nvPr userDrawn="1"/>
        </p:nvPicPr>
        <p:blipFill>
          <a:blip r:embed="rId2"/>
          <a:stretch>
            <a:fillRect/>
          </a:stretch>
        </p:blipFill>
        <p:spPr>
          <a:xfrm>
            <a:off x="862053" y="346124"/>
            <a:ext cx="2509997" cy="463816"/>
          </a:xfrm>
          <a:prstGeom prst="rect">
            <a:avLst/>
          </a:prstGeom>
        </p:spPr>
      </p:pic>
    </p:spTree>
    <p:extLst>
      <p:ext uri="{BB962C8B-B14F-4D97-AF65-F5344CB8AC3E}">
        <p14:creationId xmlns:p14="http://schemas.microsoft.com/office/powerpoint/2010/main" val="52057360"/>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B6159AB-C8E8-CFCC-A611-F79794D0DD09}"/>
              </a:ext>
            </a:extLst>
          </p:cNvPr>
          <p:cNvSpPr>
            <a:spLocks noGrp="1"/>
          </p:cNvSpPr>
          <p:nvPr>
            <p:ph type="dt" sz="half" idx="10"/>
          </p:nvPr>
        </p:nvSpPr>
        <p:spPr>
          <a:xfrm>
            <a:off x="838200" y="6356350"/>
            <a:ext cx="2743200" cy="365125"/>
          </a:xfrm>
          <a:prstGeom prst="rect">
            <a:avLst/>
          </a:prstGeom>
        </p:spPr>
        <p:txBody>
          <a:bodyPr/>
          <a:lstStyle>
            <a:lvl1pPr>
              <a:defRPr sz="900" b="0" i="0">
                <a:solidFill>
                  <a:srgbClr val="1E2DBE"/>
                </a:solidFill>
                <a:latin typeface="Overpass Light" pitchFamily="2" charset="77"/>
              </a:defRPr>
            </a:lvl1pPr>
          </a:lstStyle>
          <a:p>
            <a:fld id="{430ACDD9-6A28-F445-8C7B-08CF4EE3C62C}" type="datetimeFigureOut">
              <a:rPr lang="en-IT" smtClean="0"/>
              <a:pPr/>
              <a:t>11/28/2025</a:t>
            </a:fld>
            <a:endParaRPr lang="en-IT" dirty="0"/>
          </a:p>
        </p:txBody>
      </p:sp>
      <p:sp>
        <p:nvSpPr>
          <p:cNvPr id="7" name="Text Placeholder 2">
            <a:extLst>
              <a:ext uri="{FF2B5EF4-FFF2-40B4-BE49-F238E27FC236}">
                <a16:creationId xmlns:a16="http://schemas.microsoft.com/office/drawing/2014/main" id="{8FFBDC14-940D-D023-31BC-CBFC45FDBBA0}"/>
              </a:ext>
            </a:extLst>
          </p:cNvPr>
          <p:cNvSpPr>
            <a:spLocks noGrp="1"/>
          </p:cNvSpPr>
          <p:nvPr>
            <p:ph type="body" idx="1" hasCustomPrompt="1"/>
          </p:nvPr>
        </p:nvSpPr>
        <p:spPr>
          <a:xfrm>
            <a:off x="838200" y="1613647"/>
            <a:ext cx="5257800" cy="4297997"/>
          </a:xfrm>
        </p:spPr>
        <p:txBody>
          <a:bodyPr/>
          <a:lstStyle>
            <a:lvl1pPr marL="0" indent="0">
              <a:buNone/>
              <a:defRPr sz="2400" b="0">
                <a:solidFill>
                  <a:srgbClr val="1E2D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p:txBody>
      </p:sp>
      <p:sp>
        <p:nvSpPr>
          <p:cNvPr id="6" name="Oval 11">
            <a:extLst>
              <a:ext uri="{FF2B5EF4-FFF2-40B4-BE49-F238E27FC236}">
                <a16:creationId xmlns:a16="http://schemas.microsoft.com/office/drawing/2014/main" id="{A9584046-BDA6-AB38-8E78-63D42FB6B62D}"/>
              </a:ext>
            </a:extLst>
          </p:cNvPr>
          <p:cNvSpPr/>
          <p:nvPr userDrawn="1"/>
        </p:nvSpPr>
        <p:spPr>
          <a:xfrm>
            <a:off x="7433309" y="-1977232"/>
            <a:ext cx="4987093" cy="49870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9" name="Oval 11">
            <a:extLst>
              <a:ext uri="{FF2B5EF4-FFF2-40B4-BE49-F238E27FC236}">
                <a16:creationId xmlns:a16="http://schemas.microsoft.com/office/drawing/2014/main" id="{1344A2B6-38A4-8C23-64DB-B008A7129772}"/>
              </a:ext>
            </a:extLst>
          </p:cNvPr>
          <p:cNvSpPr/>
          <p:nvPr userDrawn="1"/>
        </p:nvSpPr>
        <p:spPr>
          <a:xfrm>
            <a:off x="7433309" y="3839368"/>
            <a:ext cx="4987093" cy="498709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T"/>
          </a:p>
        </p:txBody>
      </p:sp>
      <p:sp>
        <p:nvSpPr>
          <p:cNvPr id="10" name="Triangolo 9">
            <a:extLst>
              <a:ext uri="{FF2B5EF4-FFF2-40B4-BE49-F238E27FC236}">
                <a16:creationId xmlns:a16="http://schemas.microsoft.com/office/drawing/2014/main" id="{1F56AED9-F435-491E-653E-C5A64A7972D5}"/>
              </a:ext>
            </a:extLst>
          </p:cNvPr>
          <p:cNvSpPr/>
          <p:nvPr userDrawn="1"/>
        </p:nvSpPr>
        <p:spPr>
          <a:xfrm rot="16200000">
            <a:off x="10289049" y="1798685"/>
            <a:ext cx="3805901" cy="3280949"/>
          </a:xfrm>
          <a:prstGeom prst="triangl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052235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13B15E7-EDDA-A27B-00BA-2B9A4144FFC1}"/>
              </a:ext>
            </a:extLst>
          </p:cNvPr>
          <p:cNvSpPr>
            <a:spLocks noGrp="1"/>
          </p:cNvSpPr>
          <p:nvPr>
            <p:ph idx="1" hasCustomPrompt="1"/>
          </p:nvPr>
        </p:nvSpPr>
        <p:spPr/>
        <p:txBody>
          <a:bodyPr/>
          <a:lstStyle>
            <a:lvl1pPr marL="0" indent="0">
              <a:buNone/>
              <a:defRPr/>
            </a:lvl1pPr>
          </a:lstStyle>
          <a:p>
            <a:pPr lvl="0"/>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a:p>
            <a:pPr lvl="1"/>
            <a:r>
              <a:rPr lang="en-GB" dirty="0"/>
              <a:t>Bullet point </a:t>
            </a:r>
          </a:p>
          <a:p>
            <a:pPr lvl="1"/>
            <a:r>
              <a:rPr lang="en-GB" dirty="0"/>
              <a:t>Bullet point </a:t>
            </a:r>
          </a:p>
          <a:p>
            <a:pPr lvl="1"/>
            <a:endParaRPr lang="en-GB" dirty="0"/>
          </a:p>
        </p:txBody>
      </p:sp>
      <p:sp>
        <p:nvSpPr>
          <p:cNvPr id="7" name="Date Placeholder 3">
            <a:extLst>
              <a:ext uri="{FF2B5EF4-FFF2-40B4-BE49-F238E27FC236}">
                <a16:creationId xmlns:a16="http://schemas.microsoft.com/office/drawing/2014/main" id="{40CB5960-8FF0-02F8-59E1-0F131E6D4307}"/>
              </a:ext>
            </a:extLst>
          </p:cNvPr>
          <p:cNvSpPr>
            <a:spLocks noGrp="1"/>
          </p:cNvSpPr>
          <p:nvPr>
            <p:ph type="dt" sz="half" idx="2"/>
          </p:nvPr>
        </p:nvSpPr>
        <p:spPr>
          <a:xfrm>
            <a:off x="838200" y="6356350"/>
            <a:ext cx="2743200" cy="365125"/>
          </a:xfrm>
          <a:prstGeom prst="rect">
            <a:avLst/>
          </a:prstGeom>
        </p:spPr>
        <p:txBody>
          <a:bodyPr/>
          <a:lstStyle>
            <a:lvl1pPr>
              <a:defRPr sz="900" b="0" i="0">
                <a:solidFill>
                  <a:srgbClr val="1E2DBE"/>
                </a:solidFill>
                <a:latin typeface="Overpass Light" pitchFamily="2" charset="77"/>
              </a:defRPr>
            </a:lvl1pPr>
          </a:lstStyle>
          <a:p>
            <a:fld id="{430ACDD9-6A28-F445-8C7B-08CF4EE3C62C}" type="datetimeFigureOut">
              <a:rPr lang="en-IT" smtClean="0"/>
              <a:pPr/>
              <a:t>11/28/2025</a:t>
            </a:fld>
            <a:endParaRPr lang="en-IT" dirty="0"/>
          </a:p>
        </p:txBody>
      </p:sp>
      <p:sp>
        <p:nvSpPr>
          <p:cNvPr id="9" name="Title Placeholder 1">
            <a:extLst>
              <a:ext uri="{FF2B5EF4-FFF2-40B4-BE49-F238E27FC236}">
                <a16:creationId xmlns:a16="http://schemas.microsoft.com/office/drawing/2014/main" id="{0FB35431-C444-221B-4B2B-BD5CB22955D3}"/>
              </a:ext>
            </a:extLst>
          </p:cNvPr>
          <p:cNvSpPr>
            <a:spLocks noGrp="1"/>
          </p:cNvSpPr>
          <p:nvPr>
            <p:ph type="title" hasCustomPrompt="1"/>
          </p:nvPr>
        </p:nvSpPr>
        <p:spPr>
          <a:xfrm>
            <a:off x="838200" y="1224393"/>
            <a:ext cx="10515600" cy="1325563"/>
          </a:xfrm>
          <a:prstGeom prst="rect">
            <a:avLst/>
          </a:prstGeom>
        </p:spPr>
        <p:txBody>
          <a:bodyPr vert="horz" lIns="91440" tIns="45720" rIns="91440" bIns="45720" rtlCol="0" anchor="ctr">
            <a:normAutofit/>
          </a:bodyPr>
          <a:lstStyle/>
          <a:p>
            <a:pPr lvl="0"/>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r>
              <a:rPr lang="en-GB" dirty="0"/>
              <a:t> principal</a:t>
            </a:r>
          </a:p>
        </p:txBody>
      </p:sp>
    </p:spTree>
    <p:extLst>
      <p:ext uri="{BB962C8B-B14F-4D97-AF65-F5344CB8AC3E}">
        <p14:creationId xmlns:p14="http://schemas.microsoft.com/office/powerpoint/2010/main" val="376655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F1D0A-B3CA-C0BC-61F2-00DFB932753A}"/>
              </a:ext>
            </a:extLst>
          </p:cNvPr>
          <p:cNvSpPr>
            <a:spLocks noGrp="1"/>
          </p:cNvSpPr>
          <p:nvPr>
            <p:ph type="body" idx="1" hasCustomPrompt="1"/>
          </p:nvPr>
        </p:nvSpPr>
        <p:spPr>
          <a:xfrm>
            <a:off x="831850" y="2673927"/>
            <a:ext cx="10515600" cy="34157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1E2D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a:p>
            <a:pPr lvl="0"/>
            <a:endParaRPr lang="en-GB" dirty="0"/>
          </a:p>
        </p:txBody>
      </p:sp>
      <p:sp>
        <p:nvSpPr>
          <p:cNvPr id="4" name="Date Placeholder 3">
            <a:extLst>
              <a:ext uri="{FF2B5EF4-FFF2-40B4-BE49-F238E27FC236}">
                <a16:creationId xmlns:a16="http://schemas.microsoft.com/office/drawing/2014/main" id="{238C106D-C550-B679-855F-61B2086FBC86}"/>
              </a:ext>
            </a:extLst>
          </p:cNvPr>
          <p:cNvSpPr>
            <a:spLocks noGrp="1"/>
          </p:cNvSpPr>
          <p:nvPr>
            <p:ph type="dt" sz="half" idx="10"/>
          </p:nvPr>
        </p:nvSpPr>
        <p:spPr>
          <a:xfrm>
            <a:off x="838200" y="6356350"/>
            <a:ext cx="2743200" cy="365125"/>
          </a:xfrm>
          <a:prstGeom prst="rect">
            <a:avLst/>
          </a:prstGeom>
        </p:spPr>
        <p:txBody>
          <a:bodyPr/>
          <a:lstStyle/>
          <a:p>
            <a:fld id="{430ACDD9-6A28-F445-8C7B-08CF4EE3C62C}" type="datetimeFigureOut">
              <a:rPr lang="en-IT" smtClean="0"/>
              <a:t>11/28/2025</a:t>
            </a:fld>
            <a:endParaRPr lang="en-IT"/>
          </a:p>
        </p:txBody>
      </p:sp>
      <p:sp>
        <p:nvSpPr>
          <p:cNvPr id="8" name="Title Placeholder 1">
            <a:extLst>
              <a:ext uri="{FF2B5EF4-FFF2-40B4-BE49-F238E27FC236}">
                <a16:creationId xmlns:a16="http://schemas.microsoft.com/office/drawing/2014/main" id="{6D663403-19C0-DE73-EFD8-D7A229660AC9}"/>
              </a:ext>
            </a:extLst>
          </p:cNvPr>
          <p:cNvSpPr>
            <a:spLocks noGrp="1"/>
          </p:cNvSpPr>
          <p:nvPr>
            <p:ph type="title" hasCustomPrompt="1"/>
          </p:nvPr>
        </p:nvSpPr>
        <p:spPr>
          <a:xfrm>
            <a:off x="838200" y="1224393"/>
            <a:ext cx="10515600" cy="1325563"/>
          </a:xfrm>
          <a:prstGeom prst="rect">
            <a:avLst/>
          </a:prstGeom>
        </p:spPr>
        <p:txBody>
          <a:bodyPr vert="horz" lIns="91440" tIns="45720" rIns="91440" bIns="45720" rtlCol="0" anchor="ctr">
            <a:normAutofit/>
          </a:bodyPr>
          <a:lstStyle/>
          <a:p>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r>
              <a:rPr lang="en-GB" dirty="0"/>
              <a:t> principal</a:t>
            </a:r>
            <a:endParaRPr lang="en-IT" dirty="0"/>
          </a:p>
        </p:txBody>
      </p:sp>
    </p:spTree>
    <p:extLst>
      <p:ext uri="{BB962C8B-B14F-4D97-AF65-F5344CB8AC3E}">
        <p14:creationId xmlns:p14="http://schemas.microsoft.com/office/powerpoint/2010/main" val="8583797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E6E068-5DD4-CC1D-E3ED-19539C2C41C7}"/>
              </a:ext>
            </a:extLst>
          </p:cNvPr>
          <p:cNvSpPr>
            <a:spLocks noGrp="1"/>
          </p:cNvSpPr>
          <p:nvPr>
            <p:ph type="dt" sz="half" idx="10"/>
          </p:nvPr>
        </p:nvSpPr>
        <p:spPr>
          <a:xfrm>
            <a:off x="838200" y="6356350"/>
            <a:ext cx="2743200" cy="365125"/>
          </a:xfrm>
          <a:prstGeom prst="rect">
            <a:avLst/>
          </a:prstGeom>
        </p:spPr>
        <p:txBody>
          <a:bodyPr/>
          <a:lstStyle/>
          <a:p>
            <a:fld id="{430ACDD9-6A28-F445-8C7B-08CF4EE3C62C}" type="datetimeFigureOut">
              <a:rPr lang="en-IT" smtClean="0"/>
              <a:t>11/28/2025</a:t>
            </a:fld>
            <a:endParaRPr lang="en-IT"/>
          </a:p>
        </p:txBody>
      </p:sp>
      <p:sp>
        <p:nvSpPr>
          <p:cNvPr id="5" name="Text Placeholder 2">
            <a:extLst>
              <a:ext uri="{FF2B5EF4-FFF2-40B4-BE49-F238E27FC236}">
                <a16:creationId xmlns:a16="http://schemas.microsoft.com/office/drawing/2014/main" id="{4BDE7871-188E-951F-5FA9-41C426CECE92}"/>
              </a:ext>
            </a:extLst>
          </p:cNvPr>
          <p:cNvSpPr>
            <a:spLocks noGrp="1"/>
          </p:cNvSpPr>
          <p:nvPr>
            <p:ph type="body" idx="1" hasCustomPrompt="1"/>
          </p:nvPr>
        </p:nvSpPr>
        <p:spPr>
          <a:xfrm>
            <a:off x="831850" y="2673927"/>
            <a:ext cx="5264150" cy="3415724"/>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a:solidFill>
                  <a:srgbClr val="1E2DBE"/>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p:txBody>
      </p:sp>
      <p:sp>
        <p:nvSpPr>
          <p:cNvPr id="7" name="Title Placeholder 1">
            <a:extLst>
              <a:ext uri="{FF2B5EF4-FFF2-40B4-BE49-F238E27FC236}">
                <a16:creationId xmlns:a16="http://schemas.microsoft.com/office/drawing/2014/main" id="{BF3105F2-B762-B112-E74C-34DE34999FBB}"/>
              </a:ext>
            </a:extLst>
          </p:cNvPr>
          <p:cNvSpPr>
            <a:spLocks noGrp="1"/>
          </p:cNvSpPr>
          <p:nvPr>
            <p:ph type="title" hasCustomPrompt="1"/>
          </p:nvPr>
        </p:nvSpPr>
        <p:spPr>
          <a:xfrm>
            <a:off x="838200" y="1224393"/>
            <a:ext cx="5264150" cy="1325563"/>
          </a:xfrm>
          <a:prstGeom prst="rect">
            <a:avLst/>
          </a:prstGeom>
        </p:spPr>
        <p:txBody>
          <a:bodyPr vert="horz" lIns="91440" tIns="45720" rIns="91440" bIns="45720" rtlCol="0" anchor="ctr">
            <a:normAutofit/>
          </a:bodyPr>
          <a:lstStyle/>
          <a:p>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r>
              <a:rPr lang="en-GB" dirty="0"/>
              <a:t> principal</a:t>
            </a:r>
            <a:endParaRPr lang="en-IT" dirty="0"/>
          </a:p>
        </p:txBody>
      </p:sp>
      <p:sp>
        <p:nvSpPr>
          <p:cNvPr id="3" name="Picture Placeholder 4">
            <a:extLst>
              <a:ext uri="{FF2B5EF4-FFF2-40B4-BE49-F238E27FC236}">
                <a16:creationId xmlns:a16="http://schemas.microsoft.com/office/drawing/2014/main" id="{C02849A4-B74B-6EDE-75E0-752B1FCE6B47}"/>
              </a:ext>
            </a:extLst>
          </p:cNvPr>
          <p:cNvSpPr>
            <a:spLocks noGrp="1"/>
          </p:cNvSpPr>
          <p:nvPr>
            <p:ph type="pic" sz="quarter" idx="11"/>
          </p:nvPr>
        </p:nvSpPr>
        <p:spPr>
          <a:xfrm>
            <a:off x="6961743" y="317715"/>
            <a:ext cx="4681682" cy="6571281"/>
          </a:xfrm>
          <a:prstGeom prst="round2SameRect">
            <a:avLst>
              <a:gd name="adj1" fmla="val 50000"/>
              <a:gd name="adj2" fmla="val 0"/>
            </a:avLst>
          </a:prstGeom>
          <a:blipFill dpi="0" rotWithShape="1">
            <a:blip r:embed="rId2"/>
            <a:srcRect/>
            <a:stretch>
              <a:fillRect l="-73492" t="-3910" r="-51322" b="-2868"/>
            </a:stretch>
          </a:blipFill>
          <a:ln>
            <a:noFill/>
          </a:ln>
        </p:spPr>
        <p:txBody>
          <a:bodyPr/>
          <a:lstStyle>
            <a:lvl1pPr>
              <a:defRPr>
                <a:solidFill>
                  <a:schemeClr val="bg1"/>
                </a:solidFill>
              </a:defRPr>
            </a:lvl1pPr>
          </a:lstStyle>
          <a:p>
            <a:endParaRPr lang="en-IT" dirty="0"/>
          </a:p>
        </p:txBody>
      </p:sp>
    </p:spTree>
    <p:extLst>
      <p:ext uri="{BB962C8B-B14F-4D97-AF65-F5344CB8AC3E}">
        <p14:creationId xmlns:p14="http://schemas.microsoft.com/office/powerpoint/2010/main" val="8926686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568182-EF3A-03C3-8537-7DBD58DAA59C}"/>
              </a:ext>
            </a:extLst>
          </p:cNvPr>
          <p:cNvSpPr>
            <a:spLocks noGrp="1"/>
          </p:cNvSpPr>
          <p:nvPr>
            <p:ph type="title"/>
          </p:nvPr>
        </p:nvSpPr>
        <p:spPr>
          <a:xfrm>
            <a:off x="838200" y="1224393"/>
            <a:ext cx="10515600" cy="1325563"/>
          </a:xfrm>
          <a:prstGeom prst="rect">
            <a:avLst/>
          </a:prstGeom>
        </p:spPr>
        <p:txBody>
          <a:bodyPr vert="horz" lIns="91440" tIns="45720" rIns="91440" bIns="45720" rtlCol="0" anchor="ctr">
            <a:normAutofit/>
          </a:bodyPr>
          <a:lstStyle/>
          <a:p>
            <a:r>
              <a:rPr lang="en-GB" dirty="0"/>
              <a:t>Haz </a:t>
            </a:r>
            <a:r>
              <a:rPr lang="en-GB" dirty="0" err="1"/>
              <a:t>clic</a:t>
            </a:r>
            <a:r>
              <a:rPr lang="en-GB" dirty="0"/>
              <a:t> para </a:t>
            </a:r>
            <a:r>
              <a:rPr lang="en-GB" dirty="0" err="1"/>
              <a:t>editar</a:t>
            </a:r>
            <a:r>
              <a:rPr lang="en-GB" dirty="0"/>
              <a:t> </a:t>
            </a:r>
            <a:r>
              <a:rPr lang="en-GB" dirty="0" err="1"/>
              <a:t>el</a:t>
            </a:r>
            <a:r>
              <a:rPr lang="en-GB" dirty="0"/>
              <a:t> </a:t>
            </a:r>
            <a:r>
              <a:rPr lang="en-GB" dirty="0" err="1"/>
              <a:t>título</a:t>
            </a:r>
            <a:endParaRPr lang="en-IT" dirty="0"/>
          </a:p>
        </p:txBody>
      </p:sp>
      <p:sp>
        <p:nvSpPr>
          <p:cNvPr id="3" name="Text Placeholder 2">
            <a:extLst>
              <a:ext uri="{FF2B5EF4-FFF2-40B4-BE49-F238E27FC236}">
                <a16:creationId xmlns:a16="http://schemas.microsoft.com/office/drawing/2014/main" id="{948677EA-2F85-B4F1-73D4-B2D390AC8138}"/>
              </a:ext>
            </a:extLst>
          </p:cNvPr>
          <p:cNvSpPr>
            <a:spLocks noGrp="1"/>
          </p:cNvSpPr>
          <p:nvPr>
            <p:ph type="body" idx="1"/>
          </p:nvPr>
        </p:nvSpPr>
        <p:spPr>
          <a:xfrm>
            <a:off x="838200" y="2670898"/>
            <a:ext cx="10515600" cy="2976563"/>
          </a:xfrm>
          <a:prstGeom prst="rect">
            <a:avLst/>
          </a:prstGeom>
        </p:spPr>
        <p:txBody>
          <a:bodyPr vert="horz" lIns="91440" tIns="45720" rIns="91440" bIns="45720" rtlCol="0">
            <a:normAutofit/>
          </a:bodyPr>
          <a:lstStyle/>
          <a:p>
            <a:pPr lvl="0"/>
            <a:r>
              <a:rPr lang="en-GB" dirty="0"/>
              <a:t>Haz </a:t>
            </a:r>
            <a:r>
              <a:rPr lang="en-GB" dirty="0" err="1"/>
              <a:t>clic</a:t>
            </a:r>
            <a:r>
              <a:rPr lang="en-GB" dirty="0"/>
              <a:t> para </a:t>
            </a:r>
            <a:r>
              <a:rPr lang="en-GB" dirty="0" err="1"/>
              <a:t>editar</a:t>
            </a:r>
            <a:r>
              <a:rPr lang="en-GB" dirty="0"/>
              <a:t> </a:t>
            </a:r>
            <a:r>
              <a:rPr lang="en-GB" dirty="0" err="1"/>
              <a:t>los</a:t>
            </a:r>
            <a:r>
              <a:rPr lang="en-GB" dirty="0"/>
              <a:t> </a:t>
            </a:r>
            <a:r>
              <a:rPr lang="en-GB" dirty="0" err="1"/>
              <a:t>estilos</a:t>
            </a:r>
            <a:r>
              <a:rPr lang="en-GB" dirty="0"/>
              <a:t> del </a:t>
            </a:r>
            <a:r>
              <a:rPr lang="en-GB" dirty="0" err="1"/>
              <a:t>texto</a:t>
            </a:r>
            <a:r>
              <a:rPr lang="en-GB" dirty="0"/>
              <a:t> principal</a:t>
            </a:r>
          </a:p>
          <a:p>
            <a:pPr lvl="1"/>
            <a:r>
              <a:rPr lang="en-GB" dirty="0"/>
              <a:t>Segundo </a:t>
            </a:r>
            <a:r>
              <a:rPr lang="en-GB" dirty="0" err="1"/>
              <a:t>nivel</a:t>
            </a:r>
            <a:endParaRPr lang="en-GB" dirty="0"/>
          </a:p>
          <a:p>
            <a:pPr lvl="3"/>
            <a:r>
              <a:rPr lang="en-GB" dirty="0"/>
              <a:t>Tercer </a:t>
            </a:r>
            <a:r>
              <a:rPr lang="en-GB" dirty="0" err="1"/>
              <a:t>nivel</a:t>
            </a:r>
            <a:endParaRPr lang="en-GB" dirty="0"/>
          </a:p>
        </p:txBody>
      </p:sp>
      <p:sp>
        <p:nvSpPr>
          <p:cNvPr id="7" name="Date Placeholder 3">
            <a:extLst>
              <a:ext uri="{FF2B5EF4-FFF2-40B4-BE49-F238E27FC236}">
                <a16:creationId xmlns:a16="http://schemas.microsoft.com/office/drawing/2014/main" id="{5E473F48-279D-19C0-03C1-F5E589BB0868}"/>
              </a:ext>
            </a:extLst>
          </p:cNvPr>
          <p:cNvSpPr>
            <a:spLocks noGrp="1"/>
          </p:cNvSpPr>
          <p:nvPr>
            <p:ph type="dt" sz="half" idx="2"/>
          </p:nvPr>
        </p:nvSpPr>
        <p:spPr>
          <a:xfrm>
            <a:off x="838200" y="6356350"/>
            <a:ext cx="2743200" cy="365125"/>
          </a:xfrm>
          <a:prstGeom prst="rect">
            <a:avLst/>
          </a:prstGeom>
        </p:spPr>
        <p:txBody>
          <a:bodyPr/>
          <a:lstStyle>
            <a:lvl1pPr>
              <a:defRPr sz="900" b="0" i="0">
                <a:solidFill>
                  <a:srgbClr val="1E2DBE"/>
                </a:solidFill>
                <a:latin typeface="Overpass Light" pitchFamily="2" charset="77"/>
              </a:defRPr>
            </a:lvl1pPr>
          </a:lstStyle>
          <a:p>
            <a:fld id="{430ACDD9-6A28-F445-8C7B-08CF4EE3C62C}" type="datetimeFigureOut">
              <a:rPr lang="en-IT" smtClean="0"/>
              <a:pPr/>
              <a:t>11/28/2025</a:t>
            </a:fld>
            <a:endParaRPr lang="en-IT" dirty="0"/>
          </a:p>
        </p:txBody>
      </p:sp>
      <p:pic>
        <p:nvPicPr>
          <p:cNvPr id="11" name="Imagen 10">
            <a:extLst>
              <a:ext uri="{FF2B5EF4-FFF2-40B4-BE49-F238E27FC236}">
                <a16:creationId xmlns:a16="http://schemas.microsoft.com/office/drawing/2014/main" id="{86B98322-22E8-A709-F76D-CE2E6E742BC2}"/>
              </a:ext>
            </a:extLst>
          </p:cNvPr>
          <p:cNvPicPr>
            <a:picLocks noChangeAspect="1"/>
          </p:cNvPicPr>
          <p:nvPr userDrawn="1"/>
        </p:nvPicPr>
        <p:blipFill>
          <a:blip r:embed="rId16"/>
          <a:stretch>
            <a:fillRect/>
          </a:stretch>
        </p:blipFill>
        <p:spPr>
          <a:xfrm>
            <a:off x="865872" y="348032"/>
            <a:ext cx="2511168" cy="463817"/>
          </a:xfrm>
          <a:prstGeom prst="rect">
            <a:avLst/>
          </a:prstGeom>
        </p:spPr>
      </p:pic>
    </p:spTree>
    <p:extLst>
      <p:ext uri="{BB962C8B-B14F-4D97-AF65-F5344CB8AC3E}">
        <p14:creationId xmlns:p14="http://schemas.microsoft.com/office/powerpoint/2010/main" val="2894360088"/>
      </p:ext>
    </p:extLst>
  </p:cSld>
  <p:clrMap bg1="lt1" tx1="dk1" bg2="lt2" tx2="dk2" accent1="accent1" accent2="accent2" accent3="accent3" accent4="accent4" accent5="accent5" accent6="accent6" hlink="hlink" folHlink="folHlink"/>
  <p:sldLayoutIdLst>
    <p:sldLayoutId id="2147483660" r:id="rId1"/>
    <p:sldLayoutId id="2147483664" r:id="rId2"/>
    <p:sldLayoutId id="2147483649" r:id="rId3"/>
    <p:sldLayoutId id="2147483662" r:id="rId4"/>
    <p:sldLayoutId id="2147483665" r:id="rId5"/>
    <p:sldLayoutId id="2147483666" r:id="rId6"/>
    <p:sldLayoutId id="2147483650" r:id="rId7"/>
    <p:sldLayoutId id="2147483651" r:id="rId8"/>
    <p:sldLayoutId id="2147483655" r:id="rId9"/>
    <p:sldLayoutId id="2147483663" r:id="rId10"/>
    <p:sldLayoutId id="2147483667" r:id="rId11"/>
    <p:sldLayoutId id="2147483668" r:id="rId12"/>
    <p:sldLayoutId id="2147483661" r:id="rId13"/>
    <p:sldLayoutId id="2147483669" r:id="rId14"/>
  </p:sldLayoutIdLst>
  <p:txStyles>
    <p:titleStyle>
      <a:lvl1pPr algn="l" defTabSz="914400" rtl="0" eaLnBrk="1" latinLnBrk="0" hangingPunct="1">
        <a:lnSpc>
          <a:spcPct val="90000"/>
        </a:lnSpc>
        <a:spcBef>
          <a:spcPct val="0"/>
        </a:spcBef>
        <a:buNone/>
        <a:defRPr sz="4400" b="1" kern="1200">
          <a:solidFill>
            <a:srgbClr val="1E2DBE"/>
          </a:solidFill>
          <a:latin typeface="Overpas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1E2DBE"/>
          </a:solidFill>
          <a:latin typeface="Overpas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1E2DBE"/>
          </a:solidFill>
          <a:latin typeface="Overpass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verpas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1E2DBE"/>
          </a:solidFill>
          <a:latin typeface="Overpass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verpas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mailto:maitre@ilo.org" TargetMode="External"/><Relationship Id="rId4" Type="http://schemas.openxmlformats.org/officeDocument/2006/relationships/hyperlink" Target="mailto:delautre@ilo.org" TargetMode="Externa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34.svg"/><Relationship Id="rId3" Type="http://schemas.openxmlformats.org/officeDocument/2006/relationships/image" Target="../media/image31.png"/><Relationship Id="rId7" Type="http://schemas.openxmlformats.org/officeDocument/2006/relationships/image" Target="../media/image32.svg"/><Relationship Id="rId12" Type="http://schemas.openxmlformats.org/officeDocument/2006/relationships/image" Target="../media/image29.png"/><Relationship Id="rId17" Type="http://schemas.openxmlformats.org/officeDocument/2006/relationships/image" Target="../media/image38.svg"/><Relationship Id="rId2" Type="http://schemas.openxmlformats.org/officeDocument/2006/relationships/notesSlide" Target="../notesSlides/notesSlide4.xml"/><Relationship Id="rId16"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33.svg"/><Relationship Id="rId5" Type="http://schemas.openxmlformats.org/officeDocument/2006/relationships/image" Target="../media/image12.svg"/><Relationship Id="rId15" Type="http://schemas.openxmlformats.org/officeDocument/2006/relationships/image" Target="../media/image36.svg"/><Relationship Id="rId10" Type="http://schemas.openxmlformats.org/officeDocument/2006/relationships/image" Target="../media/image27.png"/><Relationship Id="rId4" Type="http://schemas.openxmlformats.org/officeDocument/2006/relationships/image" Target="../media/image11.png"/><Relationship Id="rId9" Type="http://schemas.openxmlformats.org/officeDocument/2006/relationships/image" Target="../media/image20.svg"/><Relationship Id="rId14" Type="http://schemas.openxmlformats.org/officeDocument/2006/relationships/image" Target="../media/image35.png"/></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0278C-5114-86BB-232E-C755383E1054}"/>
              </a:ext>
            </a:extLst>
          </p:cNvPr>
          <p:cNvSpPr>
            <a:spLocks noGrp="1"/>
          </p:cNvSpPr>
          <p:nvPr>
            <p:ph type="ctrTitle"/>
          </p:nvPr>
        </p:nvSpPr>
        <p:spPr>
          <a:xfrm>
            <a:off x="853998" y="1286099"/>
            <a:ext cx="6414708" cy="1255623"/>
          </a:xfrm>
        </p:spPr>
        <p:txBody>
          <a:bodyPr>
            <a:noAutofit/>
          </a:bodyPr>
          <a:lstStyle/>
          <a:p>
            <a:r>
              <a:rPr lang="es-CO" sz="4500" noProof="0" dirty="0"/>
              <a:t>Estimación del salario vital en Colombia</a:t>
            </a:r>
            <a:endParaRPr lang="es-CO" sz="4500" i="1" noProof="0" dirty="0"/>
          </a:p>
        </p:txBody>
      </p:sp>
      <p:pic>
        <p:nvPicPr>
          <p:cNvPr id="6" name="Marcador de posición de imagen 5">
            <a:extLst>
              <a:ext uri="{FF2B5EF4-FFF2-40B4-BE49-F238E27FC236}">
                <a16:creationId xmlns:a16="http://schemas.microsoft.com/office/drawing/2014/main" id="{C2CA42D5-8C1D-8940-1851-E8CD670E9BBA}"/>
              </a:ext>
            </a:extLst>
          </p:cNvPr>
          <p:cNvPicPr>
            <a:picLocks noGrp="1" noChangeAspect="1"/>
          </p:cNvPicPr>
          <p:nvPr>
            <p:ph type="pic" sz="quarter" idx="10"/>
          </p:nvPr>
        </p:nvPicPr>
        <p:blipFill rotWithShape="1">
          <a:blip r:embed="rId3" cstate="hqprint">
            <a:extLst>
              <a:ext uri="{28A0092B-C50C-407E-A947-70E740481C1C}">
                <a14:useLocalDpi xmlns:a14="http://schemas.microsoft.com/office/drawing/2010/main"/>
              </a:ext>
            </a:extLst>
          </a:blip>
          <a:srcRect/>
          <a:stretch>
            <a:fillRect/>
          </a:stretch>
        </p:blipFill>
        <p:spPr>
          <a:xfrm>
            <a:off x="7416800" y="-351000"/>
            <a:ext cx="7560000" cy="7560000"/>
          </a:xfrm>
        </p:spPr>
      </p:pic>
      <p:sp>
        <p:nvSpPr>
          <p:cNvPr id="7" name="CuadroTexto 6">
            <a:extLst>
              <a:ext uri="{FF2B5EF4-FFF2-40B4-BE49-F238E27FC236}">
                <a16:creationId xmlns:a16="http://schemas.microsoft.com/office/drawing/2014/main" id="{4CE12B41-A306-DBDC-00A4-216D929BCA15}"/>
              </a:ext>
            </a:extLst>
          </p:cNvPr>
          <p:cNvSpPr txBox="1"/>
          <p:nvPr/>
        </p:nvSpPr>
        <p:spPr>
          <a:xfrm>
            <a:off x="4486275" y="-1371600"/>
            <a:ext cx="184731" cy="369332"/>
          </a:xfrm>
          <a:prstGeom prst="rect">
            <a:avLst/>
          </a:prstGeom>
          <a:noFill/>
        </p:spPr>
        <p:txBody>
          <a:bodyPr wrap="none" rtlCol="0">
            <a:spAutoFit/>
          </a:bodyPr>
          <a:lstStyle/>
          <a:p>
            <a:endParaRPr lang="es-CO" noProof="0"/>
          </a:p>
        </p:txBody>
      </p:sp>
      <p:sp>
        <p:nvSpPr>
          <p:cNvPr id="9" name="Subtítulo 8">
            <a:extLst>
              <a:ext uri="{FF2B5EF4-FFF2-40B4-BE49-F238E27FC236}">
                <a16:creationId xmlns:a16="http://schemas.microsoft.com/office/drawing/2014/main" id="{46B24C74-B869-A905-5862-6B2402F7E382}"/>
              </a:ext>
            </a:extLst>
          </p:cNvPr>
          <p:cNvSpPr>
            <a:spLocks noGrp="1"/>
          </p:cNvSpPr>
          <p:nvPr>
            <p:ph type="subTitle" idx="1"/>
          </p:nvPr>
        </p:nvSpPr>
        <p:spPr>
          <a:xfrm>
            <a:off x="1019339" y="4695986"/>
            <a:ext cx="3130728" cy="2024305"/>
          </a:xfrm>
        </p:spPr>
        <p:txBody>
          <a:bodyPr>
            <a:normAutofit lnSpcReduction="10000"/>
          </a:bodyPr>
          <a:lstStyle/>
          <a:p>
            <a:pPr>
              <a:spcBef>
                <a:spcPts val="0"/>
              </a:spcBef>
              <a:spcAft>
                <a:spcPts val="0"/>
              </a:spcAft>
            </a:pPr>
            <a:r>
              <a:rPr lang="es-CO" sz="1400" noProof="0" dirty="0"/>
              <a:t>Guillaume </a:t>
            </a:r>
            <a:r>
              <a:rPr lang="es-CO" sz="1400" noProof="0" dirty="0" err="1"/>
              <a:t>Delautre</a:t>
            </a:r>
            <a:r>
              <a:rPr lang="es-CO" sz="1400" noProof="0" dirty="0"/>
              <a:t>, Manager de Proyecto</a:t>
            </a:r>
          </a:p>
          <a:p>
            <a:pPr>
              <a:spcBef>
                <a:spcPts val="0"/>
              </a:spcBef>
              <a:spcAft>
                <a:spcPts val="0"/>
              </a:spcAft>
            </a:pPr>
            <a:endParaRPr lang="es-CO" sz="1400" noProof="0" dirty="0"/>
          </a:p>
          <a:p>
            <a:pPr>
              <a:spcBef>
                <a:spcPts val="0"/>
              </a:spcBef>
              <a:spcAft>
                <a:spcPts val="0"/>
              </a:spcAft>
            </a:pPr>
            <a:r>
              <a:rPr lang="es-CO" sz="1400" noProof="0" dirty="0"/>
              <a:t>Nicolas Maître, Economista</a:t>
            </a:r>
          </a:p>
          <a:p>
            <a:pPr>
              <a:spcBef>
                <a:spcPts val="0"/>
              </a:spcBef>
              <a:spcAft>
                <a:spcPts val="0"/>
              </a:spcAft>
            </a:pPr>
            <a:endParaRPr lang="es-CO" sz="1400" noProof="0" dirty="0"/>
          </a:p>
          <a:p>
            <a:pPr>
              <a:spcBef>
                <a:spcPts val="0"/>
              </a:spcBef>
              <a:spcAft>
                <a:spcPts val="0"/>
              </a:spcAft>
            </a:pPr>
            <a:endParaRPr lang="es-CO" sz="1400" noProof="0" dirty="0"/>
          </a:p>
          <a:p>
            <a:pPr>
              <a:spcBef>
                <a:spcPts val="0"/>
              </a:spcBef>
              <a:spcAft>
                <a:spcPts val="0"/>
              </a:spcAft>
            </a:pPr>
            <a:r>
              <a:rPr lang="es-CO" sz="1300" noProof="0" dirty="0"/>
              <a:t>Organización Internacional del Trabajo (OIT)</a:t>
            </a:r>
          </a:p>
          <a:p>
            <a:pPr>
              <a:spcBef>
                <a:spcPts val="0"/>
              </a:spcBef>
              <a:spcAft>
                <a:spcPts val="0"/>
              </a:spcAft>
            </a:pPr>
            <a:endParaRPr lang="es-CO" sz="1400" noProof="0" dirty="0"/>
          </a:p>
          <a:p>
            <a:pPr>
              <a:spcBef>
                <a:spcPts val="0"/>
              </a:spcBef>
              <a:spcAft>
                <a:spcPts val="0"/>
              </a:spcAft>
            </a:pPr>
            <a:r>
              <a:rPr lang="es-CO" sz="1400" noProof="0" dirty="0">
                <a:hlinkClick r:id="rId4"/>
              </a:rPr>
              <a:t>delautre@ilo.org</a:t>
            </a:r>
            <a:endParaRPr lang="es-CO" sz="1400" noProof="0" dirty="0"/>
          </a:p>
          <a:p>
            <a:pPr>
              <a:spcBef>
                <a:spcPts val="0"/>
              </a:spcBef>
              <a:spcAft>
                <a:spcPts val="0"/>
              </a:spcAft>
            </a:pPr>
            <a:r>
              <a:rPr lang="es-CO" sz="1400" noProof="0" dirty="0">
                <a:hlinkClick r:id="rId5"/>
              </a:rPr>
              <a:t>maitre@ilo.org</a:t>
            </a:r>
            <a:endParaRPr lang="es-CO" sz="1400" noProof="0" dirty="0"/>
          </a:p>
          <a:p>
            <a:pPr>
              <a:spcBef>
                <a:spcPts val="0"/>
              </a:spcBef>
              <a:spcAft>
                <a:spcPts val="0"/>
              </a:spcAft>
            </a:pPr>
            <a:endParaRPr lang="es-CO" sz="1400" noProof="0" dirty="0"/>
          </a:p>
        </p:txBody>
      </p:sp>
      <p:sp>
        <p:nvSpPr>
          <p:cNvPr id="3" name="Title 1">
            <a:extLst>
              <a:ext uri="{FF2B5EF4-FFF2-40B4-BE49-F238E27FC236}">
                <a16:creationId xmlns:a16="http://schemas.microsoft.com/office/drawing/2014/main" id="{70AA215F-E2FA-1B83-DCFB-02989640AE82}"/>
              </a:ext>
            </a:extLst>
          </p:cNvPr>
          <p:cNvSpPr txBox="1">
            <a:spLocks/>
          </p:cNvSpPr>
          <p:nvPr/>
        </p:nvSpPr>
        <p:spPr>
          <a:xfrm>
            <a:off x="853998" y="2400293"/>
            <a:ext cx="7390614" cy="1079075"/>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6000" b="1" kern="1200">
                <a:solidFill>
                  <a:srgbClr val="1E2DBE"/>
                </a:solidFill>
                <a:latin typeface="Overpass" pitchFamily="2" charset="77"/>
                <a:ea typeface="+mj-ea"/>
                <a:cs typeface="+mj-cs"/>
              </a:defRPr>
            </a:lvl1pPr>
          </a:lstStyle>
          <a:p>
            <a:r>
              <a:rPr lang="es-ES" sz="2000" dirty="0"/>
              <a:t>Comisión Permanente de Concertación de </a:t>
            </a:r>
          </a:p>
          <a:p>
            <a:r>
              <a:rPr lang="es-ES" sz="2000" dirty="0"/>
              <a:t>Políticas Salariales y Laborales</a:t>
            </a:r>
            <a:endParaRPr lang="es-CO" sz="2000" dirty="0"/>
          </a:p>
          <a:p>
            <a:r>
              <a:rPr lang="es-CO" sz="2000" b="0" dirty="0"/>
              <a:t>Bogotá, 21 Noviembre 2025</a:t>
            </a:r>
            <a:endParaRPr lang="es-CO" sz="2000" b="0" i="1" dirty="0"/>
          </a:p>
        </p:txBody>
      </p:sp>
    </p:spTree>
    <p:extLst>
      <p:ext uri="{BB962C8B-B14F-4D97-AF65-F5344CB8AC3E}">
        <p14:creationId xmlns:p14="http://schemas.microsoft.com/office/powerpoint/2010/main" val="1900353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C21606-CEDF-ACA3-05A5-BCDB86FB9D06}"/>
            </a:ext>
          </a:extLst>
        </p:cNvPr>
        <p:cNvGrpSpPr/>
        <p:nvPr/>
      </p:nvGrpSpPr>
      <p:grpSpPr>
        <a:xfrm>
          <a:off x="0" y="0"/>
          <a:ext cx="0" cy="0"/>
          <a:chOff x="0" y="0"/>
          <a:chExt cx="0" cy="0"/>
        </a:xfrm>
      </p:grpSpPr>
      <p:graphicFrame>
        <p:nvGraphicFramePr>
          <p:cNvPr id="2" name="Diagrama 3">
            <a:extLst>
              <a:ext uri="{FF2B5EF4-FFF2-40B4-BE49-F238E27FC236}">
                <a16:creationId xmlns:a16="http://schemas.microsoft.com/office/drawing/2014/main" id="{BAD3CB08-47CA-283B-1CAB-E7543362453E}"/>
              </a:ext>
            </a:extLst>
          </p:cNvPr>
          <p:cNvGraphicFramePr>
            <a:graphicFrameLocks/>
          </p:cNvGraphicFramePr>
          <p:nvPr>
            <p:extLst>
              <p:ext uri="{D42A27DB-BD31-4B8C-83A1-F6EECF244321}">
                <p14:modId xmlns:p14="http://schemas.microsoft.com/office/powerpoint/2010/main" val="3252722757"/>
              </p:ext>
            </p:extLst>
          </p:nvPr>
        </p:nvGraphicFramePr>
        <p:xfrm>
          <a:off x="1018308" y="1184564"/>
          <a:ext cx="10564091" cy="5028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91644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CC45F4DC-A990-3240-A9F9-0A9AB9ED11A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37F126BD-64EC-D04E-901B-5DBC917B83F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C9D290A-7D2B-C946-961F-054C3D42CA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E8B362B-BEFA-484E-93A1-4646A498B8B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7A3CCFA3-F3DF-5649-A19D-735637BE02D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graphicEl>
                                              <a:dgm id="{390FD5E2-FD85-5240-8F72-4178126749B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graphicEl>
                                              <a:dgm id="{B45D8210-56AA-3D4B-BF68-792B84C7F88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B5CFC7C5-4839-4E4B-9F3B-E1C8DB5600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F3E331-D712-0DFC-EAFB-139A31B753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A3945D-8EA8-A5AA-D233-9647D4CAB60A}"/>
              </a:ext>
            </a:extLst>
          </p:cNvPr>
          <p:cNvSpPr>
            <a:spLocks noGrp="1"/>
          </p:cNvSpPr>
          <p:nvPr>
            <p:ph type="ctrTitle"/>
          </p:nvPr>
        </p:nvSpPr>
        <p:spPr>
          <a:xfrm>
            <a:off x="799073" y="4724399"/>
            <a:ext cx="6578600" cy="2133601"/>
          </a:xfrm>
        </p:spPr>
        <p:txBody>
          <a:bodyPr>
            <a:normAutofit fontScale="90000"/>
          </a:bodyPr>
          <a:lstStyle/>
          <a:p>
            <a:r>
              <a:rPr lang="es-ES" dirty="0"/>
              <a:t>Identificamos las familias que consumen lo justo para cumplir con los requerimientos</a:t>
            </a:r>
            <a:br>
              <a:rPr lang="en-GB" dirty="0"/>
            </a:br>
            <a:endParaRPr lang="en-IT"/>
          </a:p>
        </p:txBody>
      </p:sp>
      <p:sp>
        <p:nvSpPr>
          <p:cNvPr id="3" name="Picture Placeholder 2">
            <a:extLst>
              <a:ext uri="{FF2B5EF4-FFF2-40B4-BE49-F238E27FC236}">
                <a16:creationId xmlns:a16="http://schemas.microsoft.com/office/drawing/2014/main" id="{5921316F-0544-3653-80A3-9A4D5D34396D}"/>
              </a:ext>
            </a:extLst>
          </p:cNvPr>
          <p:cNvSpPr>
            <a:spLocks noGrp="1"/>
          </p:cNvSpPr>
          <p:nvPr>
            <p:ph type="pic" sz="quarter" idx="10"/>
          </p:nvPr>
        </p:nvSpPr>
        <p:spPr/>
        <p:txBody>
          <a:bodyPr/>
          <a:lstStyle/>
          <a:p>
            <a:endParaRPr lang="en-GB"/>
          </a:p>
        </p:txBody>
      </p:sp>
    </p:spTree>
    <p:extLst>
      <p:ext uri="{BB962C8B-B14F-4D97-AF65-F5344CB8AC3E}">
        <p14:creationId xmlns:p14="http://schemas.microsoft.com/office/powerpoint/2010/main" val="1247944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70F927-5819-1EAB-57AF-AA9FD219A8DA}"/>
            </a:ext>
          </a:extLst>
        </p:cNvPr>
        <p:cNvGrpSpPr/>
        <p:nvPr/>
      </p:nvGrpSpPr>
      <p:grpSpPr>
        <a:xfrm>
          <a:off x="0" y="0"/>
          <a:ext cx="0" cy="0"/>
          <a:chOff x="0" y="0"/>
          <a:chExt cx="0" cy="0"/>
        </a:xfrm>
      </p:grpSpPr>
      <p:graphicFrame>
        <p:nvGraphicFramePr>
          <p:cNvPr id="3" name="Table 7">
            <a:extLst>
              <a:ext uri="{FF2B5EF4-FFF2-40B4-BE49-F238E27FC236}">
                <a16:creationId xmlns:a16="http://schemas.microsoft.com/office/drawing/2014/main" id="{1680D50B-DF0E-59C2-103F-BE65B30FED8A}"/>
              </a:ext>
            </a:extLst>
          </p:cNvPr>
          <p:cNvGraphicFramePr>
            <a:graphicFrameLocks noGrp="1"/>
          </p:cNvGraphicFramePr>
          <p:nvPr>
            <p:extLst>
              <p:ext uri="{D42A27DB-BD31-4B8C-83A1-F6EECF244321}">
                <p14:modId xmlns:p14="http://schemas.microsoft.com/office/powerpoint/2010/main" val="3032807601"/>
              </p:ext>
            </p:extLst>
          </p:nvPr>
        </p:nvGraphicFramePr>
        <p:xfrm>
          <a:off x="1028341" y="1835949"/>
          <a:ext cx="6545092" cy="3812126"/>
        </p:xfrm>
        <a:graphic>
          <a:graphicData uri="http://schemas.openxmlformats.org/drawingml/2006/table">
            <a:tbl>
              <a:tblPr/>
              <a:tblGrid>
                <a:gridCol w="2234040">
                  <a:extLst>
                    <a:ext uri="{9D8B030D-6E8A-4147-A177-3AD203B41FA5}">
                      <a16:colId xmlns:a16="http://schemas.microsoft.com/office/drawing/2014/main" val="2221927533"/>
                    </a:ext>
                  </a:extLst>
                </a:gridCol>
                <a:gridCol w="2099068">
                  <a:extLst>
                    <a:ext uri="{9D8B030D-6E8A-4147-A177-3AD203B41FA5}">
                      <a16:colId xmlns:a16="http://schemas.microsoft.com/office/drawing/2014/main" val="2801188058"/>
                    </a:ext>
                  </a:extLst>
                </a:gridCol>
                <a:gridCol w="2211984">
                  <a:extLst>
                    <a:ext uri="{9D8B030D-6E8A-4147-A177-3AD203B41FA5}">
                      <a16:colId xmlns:a16="http://schemas.microsoft.com/office/drawing/2014/main" val="302016657"/>
                    </a:ext>
                  </a:extLst>
                </a:gridCol>
              </a:tblGrid>
              <a:tr h="974042">
                <a:tc>
                  <a:txBody>
                    <a:bodyPr/>
                    <a:lstStyle/>
                    <a:p>
                      <a:pPr algn="ctr" fontAlgn="ctr">
                        <a:buNone/>
                      </a:pPr>
                      <a:r>
                        <a:rPr lang="en-GB" sz="1600" b="1" i="0" u="none" strike="noStrike" dirty="0">
                          <a:solidFill>
                            <a:schemeClr val="bg1"/>
                          </a:solidFill>
                          <a:effectLst/>
                          <a:latin typeface="Calibri Light" panose="020F0302020204030204" pitchFamily="34" charset="0"/>
                        </a:rPr>
                        <a:t>Quintiles</a:t>
                      </a:r>
                      <a:endParaRPr lang="en-GB" sz="2800" b="0" i="0" u="none" strike="noStrike" dirty="0">
                        <a:solidFill>
                          <a:schemeClr val="bg1"/>
                        </a:solidFill>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1"/>
                    </a:solidFill>
                  </a:tcPr>
                </a:tc>
                <a:tc>
                  <a:txBody>
                    <a:bodyPr/>
                    <a:lstStyle/>
                    <a:p>
                      <a:pPr algn="ctr" fontAlgn="ctr">
                        <a:buNone/>
                      </a:pPr>
                      <a:r>
                        <a:rPr lang="en-GB" sz="1600" b="1" i="0" u="none" strike="noStrike" dirty="0" err="1">
                          <a:solidFill>
                            <a:schemeClr val="bg1"/>
                          </a:solidFill>
                          <a:effectLst/>
                          <a:latin typeface="Calibri Light" panose="020F0302020204030204" pitchFamily="34" charset="0"/>
                        </a:rPr>
                        <a:t>Gastos</a:t>
                      </a:r>
                      <a:r>
                        <a:rPr lang="en-GB" sz="1600" b="1" i="0" u="none" strike="noStrike" dirty="0">
                          <a:solidFill>
                            <a:schemeClr val="bg1"/>
                          </a:solidFill>
                          <a:effectLst/>
                          <a:latin typeface="Calibri Light" panose="020F0302020204030204" pitchFamily="34" charset="0"/>
                        </a:rPr>
                        <a:t> total </a:t>
                      </a:r>
                    </a:p>
                    <a:p>
                      <a:pPr algn="ctr" fontAlgn="ctr">
                        <a:buNone/>
                      </a:pPr>
                      <a:r>
                        <a:rPr lang="en-GB" sz="1600" b="1" i="0" u="none" strike="noStrike" dirty="0">
                          <a:solidFill>
                            <a:schemeClr val="bg1"/>
                          </a:solidFill>
                          <a:effectLst/>
                          <a:latin typeface="Calibri Light" panose="020F0302020204030204" pitchFamily="34" charset="0"/>
                        </a:rPr>
                        <a:t>(COP)</a:t>
                      </a:r>
                      <a:endParaRPr lang="en-GB" sz="2800" b="0" i="0" u="none" strike="noStrike" dirty="0">
                        <a:solidFill>
                          <a:schemeClr val="bg1"/>
                        </a:solidFill>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1"/>
                    </a:solidFill>
                  </a:tcPr>
                </a:tc>
                <a:tc>
                  <a:txBody>
                    <a:bodyPr/>
                    <a:lstStyle/>
                    <a:p>
                      <a:pPr algn="ctr" fontAlgn="ctr">
                        <a:buNone/>
                      </a:pPr>
                      <a:r>
                        <a:rPr lang="en-GB" sz="1600" b="1" i="0" u="none" strike="noStrike" dirty="0" err="1">
                          <a:solidFill>
                            <a:schemeClr val="bg1"/>
                          </a:solidFill>
                          <a:effectLst/>
                          <a:latin typeface="Calibri Light" panose="020F0302020204030204" pitchFamily="34" charset="0"/>
                        </a:rPr>
                        <a:t>Calorias</a:t>
                      </a:r>
                      <a:r>
                        <a:rPr lang="en-GB" sz="1600" b="1" i="0" u="none" strike="noStrike" dirty="0">
                          <a:solidFill>
                            <a:schemeClr val="bg1"/>
                          </a:solidFill>
                          <a:effectLst/>
                          <a:latin typeface="Calibri Light" panose="020F0302020204030204" pitchFamily="34" charset="0"/>
                        </a:rPr>
                        <a:t> </a:t>
                      </a:r>
                      <a:r>
                        <a:rPr lang="en-GB" sz="1600" b="1" i="0" u="none" strike="noStrike" dirty="0" err="1">
                          <a:solidFill>
                            <a:schemeClr val="bg1"/>
                          </a:solidFill>
                          <a:effectLst/>
                          <a:latin typeface="Calibri Light" panose="020F0302020204030204" pitchFamily="34" charset="0"/>
                        </a:rPr>
                        <a:t>consumida</a:t>
                      </a:r>
                      <a:r>
                        <a:rPr lang="en-GB" sz="1600" b="1" i="0" u="none" strike="noStrike" dirty="0">
                          <a:solidFill>
                            <a:schemeClr val="bg1"/>
                          </a:solidFill>
                          <a:effectLst/>
                          <a:latin typeface="Calibri Light" panose="020F0302020204030204" pitchFamily="34" charset="0"/>
                        </a:rPr>
                        <a:t> </a:t>
                      </a:r>
                      <a:r>
                        <a:rPr lang="en-GB" sz="1600" b="1" i="0" u="none" strike="noStrike" dirty="0" err="1">
                          <a:solidFill>
                            <a:schemeClr val="bg1"/>
                          </a:solidFill>
                          <a:effectLst/>
                          <a:latin typeface="Calibri Light" panose="020F0302020204030204" pitchFamily="34" charset="0"/>
                        </a:rPr>
                        <a:t>dentro</a:t>
                      </a:r>
                      <a:r>
                        <a:rPr lang="en-GB" sz="1600" b="1" i="0" u="none" strike="noStrike" dirty="0">
                          <a:solidFill>
                            <a:schemeClr val="bg1"/>
                          </a:solidFill>
                          <a:effectLst/>
                          <a:latin typeface="Calibri Light" panose="020F0302020204030204" pitchFamily="34" charset="0"/>
                        </a:rPr>
                        <a:t> del </a:t>
                      </a:r>
                      <a:r>
                        <a:rPr lang="en-GB" sz="1600" b="1" i="0" u="none" strike="noStrike" dirty="0" err="1">
                          <a:solidFill>
                            <a:schemeClr val="bg1"/>
                          </a:solidFill>
                          <a:effectLst/>
                          <a:latin typeface="Calibri Light" panose="020F0302020204030204" pitchFamily="34" charset="0"/>
                        </a:rPr>
                        <a:t>hogar</a:t>
                      </a:r>
                      <a:r>
                        <a:rPr lang="en-GB" sz="1600" b="1" i="0" u="none" strike="noStrike" dirty="0">
                          <a:solidFill>
                            <a:schemeClr val="bg1"/>
                          </a:solidFill>
                          <a:effectLst/>
                          <a:latin typeface="Calibri Light" panose="020F0302020204030204" pitchFamily="34" charset="0"/>
                        </a:rPr>
                        <a:t> </a:t>
                      </a:r>
                      <a:r>
                        <a:rPr lang="en-GB" sz="1600" b="1" i="0" u="none" strike="noStrike" dirty="0" err="1">
                          <a:solidFill>
                            <a:schemeClr val="bg1"/>
                          </a:solidFill>
                          <a:effectLst/>
                          <a:latin typeface="Calibri Light" panose="020F0302020204030204" pitchFamily="34" charset="0"/>
                        </a:rPr>
                        <a:t>por</a:t>
                      </a:r>
                      <a:r>
                        <a:rPr lang="en-GB" sz="1600" b="1" i="0" u="none" strike="noStrike" dirty="0">
                          <a:solidFill>
                            <a:schemeClr val="bg1"/>
                          </a:solidFill>
                          <a:effectLst/>
                          <a:latin typeface="Calibri Light" panose="020F0302020204030204" pitchFamily="34" charset="0"/>
                        </a:rPr>
                        <a:t> </a:t>
                      </a:r>
                      <a:r>
                        <a:rPr lang="en-GB" sz="1600" b="1" i="0" u="none" strike="noStrike" dirty="0" err="1">
                          <a:solidFill>
                            <a:schemeClr val="bg1"/>
                          </a:solidFill>
                          <a:effectLst/>
                          <a:latin typeface="Calibri Light" panose="020F0302020204030204" pitchFamily="34" charset="0"/>
                        </a:rPr>
                        <a:t>adulto</a:t>
                      </a:r>
                      <a:r>
                        <a:rPr lang="en-GB" sz="1600" b="1" i="0" u="none" strike="noStrike" dirty="0">
                          <a:solidFill>
                            <a:schemeClr val="bg1"/>
                          </a:solidFill>
                          <a:effectLst/>
                          <a:latin typeface="Calibri Light" panose="020F0302020204030204" pitchFamily="34" charset="0"/>
                        </a:rPr>
                        <a:t> </a:t>
                      </a:r>
                      <a:r>
                        <a:rPr lang="en-GB" sz="1600" b="1" i="0" u="none" strike="noStrike" dirty="0" err="1">
                          <a:solidFill>
                            <a:schemeClr val="bg1"/>
                          </a:solidFill>
                          <a:effectLst/>
                          <a:latin typeface="Calibri Light" panose="020F0302020204030204" pitchFamily="34" charset="0"/>
                        </a:rPr>
                        <a:t>equivalente</a:t>
                      </a:r>
                      <a:r>
                        <a:rPr lang="en-GB" sz="1600" b="1" i="0" u="none" strike="noStrike" dirty="0">
                          <a:solidFill>
                            <a:schemeClr val="bg1"/>
                          </a:solidFill>
                          <a:effectLst/>
                          <a:latin typeface="Calibri Light" panose="020F0302020204030204" pitchFamily="34" charset="0"/>
                        </a:rPr>
                        <a:t> (Kcal)</a:t>
                      </a:r>
                      <a:endParaRPr lang="en-GB" sz="2800" b="0" i="0" u="none" strike="noStrike" dirty="0">
                        <a:solidFill>
                          <a:schemeClr val="bg1"/>
                        </a:solidFill>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solidFill>
                      <a:schemeClr val="accent1"/>
                    </a:solidFill>
                  </a:tcPr>
                </a:tc>
                <a:extLst>
                  <a:ext uri="{0D108BD9-81ED-4DB2-BD59-A6C34878D82A}">
                    <a16:rowId xmlns:a16="http://schemas.microsoft.com/office/drawing/2014/main" val="3574943096"/>
                  </a:ext>
                </a:extLst>
              </a:tr>
              <a:tr h="473014">
                <a:tc>
                  <a:txBody>
                    <a:bodyPr/>
                    <a:lstStyle/>
                    <a:p>
                      <a:pPr algn="ctr" fontAlgn="ctr">
                        <a:buNone/>
                      </a:pPr>
                      <a:r>
                        <a:rPr lang="en-GB" sz="1600" b="0" i="0" u="none" strike="noStrike" dirty="0">
                          <a:solidFill>
                            <a:srgbClr val="000000"/>
                          </a:solidFill>
                          <a:effectLst/>
                          <a:latin typeface="Calibri Light" panose="020F0302020204030204" pitchFamily="34" charset="0"/>
                        </a:rPr>
                        <a:t>1</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834546</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2389</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3276261938"/>
                  </a:ext>
                </a:extLst>
              </a:tr>
              <a:tr h="473014">
                <a:tc>
                  <a:txBody>
                    <a:bodyPr/>
                    <a:lstStyle/>
                    <a:p>
                      <a:pPr algn="ctr" fontAlgn="ctr">
                        <a:buNone/>
                      </a:pPr>
                      <a:r>
                        <a:rPr lang="en-GB" sz="1600" b="1" i="0" u="none" strike="noStrike" dirty="0">
                          <a:solidFill>
                            <a:srgbClr val="000000"/>
                          </a:solidFill>
                          <a:effectLst/>
                          <a:latin typeface="Calibri Light" panose="020F0302020204030204" pitchFamily="34" charset="0"/>
                        </a:rPr>
                        <a:t>2</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1" i="0" u="none" strike="noStrike" dirty="0">
                          <a:solidFill>
                            <a:srgbClr val="000000"/>
                          </a:solidFill>
                          <a:effectLst/>
                          <a:latin typeface="Calibri Light" panose="020F0302020204030204" pitchFamily="34" charset="0"/>
                        </a:rPr>
                        <a:t>1235904</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1" i="0" u="none" strike="noStrike" dirty="0">
                          <a:solidFill>
                            <a:srgbClr val="000000"/>
                          </a:solidFill>
                          <a:effectLst/>
                          <a:latin typeface="Calibri Light" panose="020F0302020204030204" pitchFamily="34" charset="0"/>
                        </a:rPr>
                        <a:t>2856</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594082665"/>
                  </a:ext>
                </a:extLst>
              </a:tr>
              <a:tr h="473014">
                <a:tc>
                  <a:txBody>
                    <a:bodyPr/>
                    <a:lstStyle/>
                    <a:p>
                      <a:pPr algn="ctr" fontAlgn="ctr">
                        <a:buNone/>
                      </a:pPr>
                      <a:r>
                        <a:rPr lang="en-GB" sz="1600" b="0" i="0" u="none" strike="noStrike" dirty="0">
                          <a:solidFill>
                            <a:srgbClr val="000000"/>
                          </a:solidFill>
                          <a:effectLst/>
                          <a:latin typeface="Calibri Light" panose="020F0302020204030204" pitchFamily="34" charset="0"/>
                        </a:rPr>
                        <a:t>3</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1550765</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a:solidFill>
                            <a:srgbClr val="000000"/>
                          </a:solidFill>
                          <a:effectLst/>
                          <a:latin typeface="Calibri Light" panose="020F0302020204030204" pitchFamily="34" charset="0"/>
                        </a:rPr>
                        <a:t>3062</a:t>
                      </a:r>
                      <a:endParaRPr lang="en-GB" sz="2800" b="0" i="0" u="none" strike="noStrike">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2013654867"/>
                  </a:ext>
                </a:extLst>
              </a:tr>
              <a:tr h="473014">
                <a:tc>
                  <a:txBody>
                    <a:bodyPr/>
                    <a:lstStyle/>
                    <a:p>
                      <a:pPr algn="ctr" fontAlgn="ctr">
                        <a:buNone/>
                      </a:pPr>
                      <a:r>
                        <a:rPr lang="en-GB" sz="1600" b="0" i="0" u="none" strike="noStrike" dirty="0">
                          <a:solidFill>
                            <a:srgbClr val="000000"/>
                          </a:solidFill>
                          <a:effectLst/>
                          <a:latin typeface="Calibri Light" panose="020F0302020204030204" pitchFamily="34" charset="0"/>
                        </a:rPr>
                        <a:t>4</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2003372</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0" i="0" u="none" strike="noStrike">
                          <a:solidFill>
                            <a:srgbClr val="000000"/>
                          </a:solidFill>
                          <a:effectLst/>
                          <a:latin typeface="Calibri Light" panose="020F0302020204030204" pitchFamily="34" charset="0"/>
                        </a:rPr>
                        <a:t>3292</a:t>
                      </a:r>
                      <a:endParaRPr lang="en-GB" sz="2800" b="0" i="0" u="none" strike="noStrike">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2660786180"/>
                  </a:ext>
                </a:extLst>
              </a:tr>
              <a:tr h="473014">
                <a:tc>
                  <a:txBody>
                    <a:bodyPr/>
                    <a:lstStyle/>
                    <a:p>
                      <a:pPr algn="ctr" fontAlgn="ctr">
                        <a:buNone/>
                      </a:pPr>
                      <a:r>
                        <a:rPr lang="en-GB" sz="1600" b="0" i="0" u="none" strike="noStrike">
                          <a:solidFill>
                            <a:srgbClr val="000000"/>
                          </a:solidFill>
                          <a:effectLst/>
                          <a:latin typeface="Calibri Light" panose="020F0302020204030204" pitchFamily="34" charset="0"/>
                        </a:rPr>
                        <a:t>5</a:t>
                      </a:r>
                      <a:endParaRPr lang="en-GB" sz="2800" b="0" i="0" u="none" strike="noStrike">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3936702</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tc>
                  <a:txBody>
                    <a:bodyPr/>
                    <a:lstStyle/>
                    <a:p>
                      <a:pPr algn="ctr" fontAlgn="ctr">
                        <a:buNone/>
                      </a:pPr>
                      <a:r>
                        <a:rPr lang="en-GB" sz="1600" b="0" i="0" u="none" strike="noStrike" dirty="0">
                          <a:solidFill>
                            <a:srgbClr val="000000"/>
                          </a:solidFill>
                          <a:effectLst/>
                          <a:latin typeface="Calibri Light" panose="020F0302020204030204" pitchFamily="34" charset="0"/>
                        </a:rPr>
                        <a:t>3558</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2DEEF"/>
                    </a:solidFill>
                  </a:tcPr>
                </a:tc>
                <a:extLst>
                  <a:ext uri="{0D108BD9-81ED-4DB2-BD59-A6C34878D82A}">
                    <a16:rowId xmlns:a16="http://schemas.microsoft.com/office/drawing/2014/main" val="535980704"/>
                  </a:ext>
                </a:extLst>
              </a:tr>
              <a:tr h="473014">
                <a:tc>
                  <a:txBody>
                    <a:bodyPr/>
                    <a:lstStyle/>
                    <a:p>
                      <a:pPr algn="ctr" fontAlgn="ctr">
                        <a:buNone/>
                      </a:pPr>
                      <a:r>
                        <a:rPr lang="en-GB" sz="1600" b="1" i="0" u="none" strike="noStrike">
                          <a:solidFill>
                            <a:srgbClr val="000000"/>
                          </a:solidFill>
                          <a:effectLst/>
                          <a:latin typeface="Calibri Light" panose="020F0302020204030204" pitchFamily="34" charset="0"/>
                        </a:rPr>
                        <a:t>Total</a:t>
                      </a:r>
                      <a:endParaRPr lang="en-GB" sz="2800" b="0" i="0" u="none" strike="noStrike">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1" i="0" u="none" strike="noStrike" dirty="0">
                          <a:solidFill>
                            <a:srgbClr val="000000"/>
                          </a:solidFill>
                          <a:effectLst/>
                          <a:latin typeface="Calibri Light" panose="020F0302020204030204" pitchFamily="34" charset="0"/>
                        </a:rPr>
                        <a:t>1912178</a:t>
                      </a:r>
                      <a:endParaRPr lang="en-GB" sz="2800" b="0" i="0" u="none" strike="noStrike" dirty="0">
                        <a:effectLst/>
                        <a:latin typeface="Arial" panose="020B0604020202020204" pitchFamily="34" charset="0"/>
                      </a:endParaRPr>
                    </a:p>
                  </a:txBody>
                  <a:tcPr marL="11498" marR="11498" marT="11498"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tc>
                  <a:txBody>
                    <a:bodyPr/>
                    <a:lstStyle/>
                    <a:p>
                      <a:pPr algn="ctr" fontAlgn="ctr">
                        <a:buNone/>
                      </a:pPr>
                      <a:r>
                        <a:rPr lang="en-GB" sz="1600" b="1" i="0" u="none" strike="noStrike" dirty="0">
                          <a:solidFill>
                            <a:srgbClr val="000000"/>
                          </a:solidFill>
                          <a:effectLst/>
                          <a:latin typeface="Calibri Light" panose="020F0302020204030204" pitchFamily="34" charset="0"/>
                        </a:rPr>
                        <a:t>3031</a:t>
                      </a:r>
                      <a:endParaRPr lang="en-GB" sz="2800" b="0" i="0" u="none" strike="noStrike" dirty="0">
                        <a:effectLst/>
                        <a:latin typeface="Arial" panose="020B0604020202020204" pitchFamily="34" charset="0"/>
                      </a:endParaRPr>
                    </a:p>
                  </a:txBody>
                  <a:tcPr marL="110381" marR="110381" marT="55190" marB="5519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EAEFF7"/>
                    </a:solidFill>
                  </a:tcPr>
                </a:tc>
                <a:extLst>
                  <a:ext uri="{0D108BD9-81ED-4DB2-BD59-A6C34878D82A}">
                    <a16:rowId xmlns:a16="http://schemas.microsoft.com/office/drawing/2014/main" val="174935811"/>
                  </a:ext>
                </a:extLst>
              </a:tr>
            </a:tbl>
          </a:graphicData>
        </a:graphic>
      </p:graphicFrame>
      <p:sp>
        <p:nvSpPr>
          <p:cNvPr id="4" name="Rectangle: Rounded Corners 8">
            <a:extLst>
              <a:ext uri="{FF2B5EF4-FFF2-40B4-BE49-F238E27FC236}">
                <a16:creationId xmlns:a16="http://schemas.microsoft.com/office/drawing/2014/main" id="{A12D8253-10E1-4750-C188-9FD6CCF394AF}"/>
              </a:ext>
            </a:extLst>
          </p:cNvPr>
          <p:cNvSpPr/>
          <p:nvPr/>
        </p:nvSpPr>
        <p:spPr>
          <a:xfrm>
            <a:off x="989689" y="3244180"/>
            <a:ext cx="6583744" cy="544010"/>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Overpass" pitchFamily="2" charset="77"/>
            </a:endParaRPr>
          </a:p>
        </p:txBody>
      </p:sp>
      <p:cxnSp>
        <p:nvCxnSpPr>
          <p:cNvPr id="5" name="Straight Arrow Connector 10">
            <a:extLst>
              <a:ext uri="{FF2B5EF4-FFF2-40B4-BE49-F238E27FC236}">
                <a16:creationId xmlns:a16="http://schemas.microsoft.com/office/drawing/2014/main" id="{D8E5D4FB-AEAF-869D-4420-F64F7D0098CA}"/>
              </a:ext>
            </a:extLst>
          </p:cNvPr>
          <p:cNvCxnSpPr>
            <a:cxnSpLocks/>
          </p:cNvCxnSpPr>
          <p:nvPr/>
        </p:nvCxnSpPr>
        <p:spPr>
          <a:xfrm>
            <a:off x="7573433" y="3493036"/>
            <a:ext cx="1050498"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6" name="TextBox 11">
            <a:extLst>
              <a:ext uri="{FF2B5EF4-FFF2-40B4-BE49-F238E27FC236}">
                <a16:creationId xmlns:a16="http://schemas.microsoft.com/office/drawing/2014/main" id="{7C78CF57-4EA7-0FA0-A0D5-2819E4F9A236}"/>
              </a:ext>
            </a:extLst>
          </p:cNvPr>
          <p:cNvSpPr txBox="1"/>
          <p:nvPr/>
        </p:nvSpPr>
        <p:spPr>
          <a:xfrm>
            <a:off x="8623931" y="1835950"/>
            <a:ext cx="2542432" cy="3785652"/>
          </a:xfrm>
          <a:prstGeom prst="rect">
            <a:avLst/>
          </a:prstGeom>
          <a:solidFill>
            <a:schemeClr val="accent3"/>
          </a:solidFill>
          <a:ln>
            <a:solidFill>
              <a:schemeClr val="accent3"/>
            </a:solid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S" sz="2400" b="1" dirty="0">
                <a:solidFill>
                  <a:schemeClr val="accent1"/>
                </a:solidFill>
                <a:latin typeface="Overpass" pitchFamily="2" charset="77"/>
              </a:rPr>
              <a:t>El quintil número 2 es el que más se acerca al requerimiento calórico diario de 2,950 calorías por adulto equivalente</a:t>
            </a:r>
            <a:endParaRPr lang="en-GB" sz="2400" dirty="0">
              <a:solidFill>
                <a:schemeClr val="accent1"/>
              </a:solidFill>
              <a:latin typeface="Overpass" pitchFamily="2" charset="77"/>
            </a:endParaRPr>
          </a:p>
        </p:txBody>
      </p:sp>
    </p:spTree>
    <p:extLst>
      <p:ext uri="{BB962C8B-B14F-4D97-AF65-F5344CB8AC3E}">
        <p14:creationId xmlns:p14="http://schemas.microsoft.com/office/powerpoint/2010/main" val="12826268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5810E1-EE7E-43C4-D76F-7292ABDC847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DA7545B-3B5E-AEBA-952A-0FAC036164A8}"/>
              </a:ext>
            </a:extLst>
          </p:cNvPr>
          <p:cNvSpPr>
            <a:spLocks noGrp="1"/>
          </p:cNvSpPr>
          <p:nvPr>
            <p:ph type="title"/>
          </p:nvPr>
        </p:nvSpPr>
        <p:spPr>
          <a:xfrm>
            <a:off x="1766887" y="995793"/>
            <a:ext cx="8645525" cy="1120788"/>
          </a:xfrm>
        </p:spPr>
        <p:txBody>
          <a:bodyPr>
            <a:noAutofit/>
          </a:bodyPr>
          <a:lstStyle/>
          <a:p>
            <a:pPr algn="ctr"/>
            <a:r>
              <a:rPr lang="es-ES" sz="3000" dirty="0"/>
              <a:t>Costo mensual de las necesidades alimentarias para una familia de 4 miembros</a:t>
            </a:r>
            <a:endParaRPr lang="en-IT" sz="3000"/>
          </a:p>
        </p:txBody>
      </p:sp>
      <p:graphicFrame>
        <p:nvGraphicFramePr>
          <p:cNvPr id="11" name="Table 7">
            <a:extLst>
              <a:ext uri="{FF2B5EF4-FFF2-40B4-BE49-F238E27FC236}">
                <a16:creationId xmlns:a16="http://schemas.microsoft.com/office/drawing/2014/main" id="{9687FC32-56EF-2354-61ED-DAA336DE2F6E}"/>
              </a:ext>
            </a:extLst>
          </p:cNvPr>
          <p:cNvGraphicFramePr>
            <a:graphicFrameLocks noGrp="1"/>
          </p:cNvGraphicFramePr>
          <p:nvPr>
            <p:extLst>
              <p:ext uri="{D42A27DB-BD31-4B8C-83A1-F6EECF244321}">
                <p14:modId xmlns:p14="http://schemas.microsoft.com/office/powerpoint/2010/main" val="1837090443"/>
              </p:ext>
            </p:extLst>
          </p:nvPr>
        </p:nvGraphicFramePr>
        <p:xfrm>
          <a:off x="1013617" y="2379231"/>
          <a:ext cx="10152064" cy="3482976"/>
        </p:xfrm>
        <a:graphic>
          <a:graphicData uri="http://schemas.openxmlformats.org/drawingml/2006/table">
            <a:tbl>
              <a:tblPr firstRow="1" firstCol="1" bandRow="1">
                <a:tableStyleId>{5C22544A-7EE6-4342-B048-85BDC9FD1C3A}</a:tableStyleId>
              </a:tblPr>
              <a:tblGrid>
                <a:gridCol w="2538016">
                  <a:extLst>
                    <a:ext uri="{9D8B030D-6E8A-4147-A177-3AD203B41FA5}">
                      <a16:colId xmlns:a16="http://schemas.microsoft.com/office/drawing/2014/main" val="3001852280"/>
                    </a:ext>
                  </a:extLst>
                </a:gridCol>
                <a:gridCol w="2538016">
                  <a:extLst>
                    <a:ext uri="{9D8B030D-6E8A-4147-A177-3AD203B41FA5}">
                      <a16:colId xmlns:a16="http://schemas.microsoft.com/office/drawing/2014/main" val="89768996"/>
                    </a:ext>
                  </a:extLst>
                </a:gridCol>
                <a:gridCol w="2538016">
                  <a:extLst>
                    <a:ext uri="{9D8B030D-6E8A-4147-A177-3AD203B41FA5}">
                      <a16:colId xmlns:a16="http://schemas.microsoft.com/office/drawing/2014/main" val="3629851908"/>
                    </a:ext>
                  </a:extLst>
                </a:gridCol>
                <a:gridCol w="2538016">
                  <a:extLst>
                    <a:ext uri="{9D8B030D-6E8A-4147-A177-3AD203B41FA5}">
                      <a16:colId xmlns:a16="http://schemas.microsoft.com/office/drawing/2014/main" val="4212371094"/>
                    </a:ext>
                  </a:extLst>
                </a:gridCol>
              </a:tblGrid>
              <a:tr h="2076247">
                <a:tc>
                  <a:txBody>
                    <a:bodyPr/>
                    <a:lstStyle/>
                    <a:p>
                      <a:pPr>
                        <a:lnSpc>
                          <a:spcPct val="107000"/>
                        </a:lnSpc>
                        <a:spcAft>
                          <a:spcPts val="0"/>
                        </a:spcAft>
                      </a:pPr>
                      <a:r>
                        <a:rPr lang="es-419" sz="3200" dirty="0">
                          <a:effectLst/>
                          <a:latin typeface="Overpass" pitchFamily="2" charset="77"/>
                        </a:rPr>
                        <a:t> </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419" sz="1800" dirty="0">
                          <a:effectLst/>
                          <a:latin typeface="Overpass" pitchFamily="2" charset="77"/>
                        </a:rPr>
                        <a:t>Costo mensual de la canasta alimentaria por día</a:t>
                      </a:r>
                      <a:r>
                        <a:rPr lang="es-419" sz="1800" baseline="0" dirty="0">
                          <a:effectLst/>
                          <a:latin typeface="Overpass" pitchFamily="2" charset="77"/>
                        </a:rPr>
                        <a:t> por un adulto varón</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rowSpan="2">
                  <a:txBody>
                    <a:bodyPr/>
                    <a:lstStyle/>
                    <a:p>
                      <a:pPr algn="ctr">
                        <a:lnSpc>
                          <a:spcPct val="107000"/>
                        </a:lnSpc>
                        <a:spcAft>
                          <a:spcPts val="0"/>
                        </a:spcAft>
                      </a:pPr>
                      <a:r>
                        <a:rPr lang="es-419" sz="1800" dirty="0">
                          <a:solidFill>
                            <a:schemeClr val="bg1"/>
                          </a:solidFill>
                          <a:effectLst/>
                          <a:latin typeface="Overpass" pitchFamily="2" charset="77"/>
                        </a:rPr>
                        <a:t>Número promedio de equivalentes adulto por hogar de 4 miembros</a:t>
                      </a:r>
                      <a:endParaRPr lang="en-GB" sz="3200" dirty="0">
                        <a:solidFill>
                          <a:schemeClr val="bg1"/>
                        </a:solidFill>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Valor monetario por mes para una familia de 4 miembros</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270043096"/>
                  </a:ext>
                </a:extLst>
              </a:tr>
              <a:tr h="525369">
                <a:tc>
                  <a:txBody>
                    <a:bodyPr/>
                    <a:lstStyle/>
                    <a:p>
                      <a:pPr>
                        <a:lnSpc>
                          <a:spcPct val="107000"/>
                        </a:lnSpc>
                        <a:spcAft>
                          <a:spcPts val="0"/>
                        </a:spcAft>
                      </a:pPr>
                      <a:r>
                        <a:rPr lang="es-419" sz="3200">
                          <a:effectLst/>
                          <a:latin typeface="Overpass" pitchFamily="2" charset="77"/>
                        </a:rPr>
                        <a:t> </a:t>
                      </a:r>
                      <a:endParaRPr lang="en-GB" sz="320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419" sz="1800" dirty="0">
                          <a:solidFill>
                            <a:schemeClr val="bg1"/>
                          </a:solidFill>
                          <a:effectLst/>
                          <a:latin typeface="Overpass" pitchFamily="2" charset="77"/>
                        </a:rPr>
                        <a:t>(COP)</a:t>
                      </a:r>
                      <a:endParaRPr lang="en-GB" sz="3200" dirty="0">
                        <a:solidFill>
                          <a:schemeClr val="bg1"/>
                        </a:solidFill>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solidFill>
                      <a:schemeClr val="accent1"/>
                    </a:solidFill>
                  </a:tcPr>
                </a:tc>
                <a:tc vMerge="1">
                  <a:txBody>
                    <a:bodyPr/>
                    <a:lstStyle/>
                    <a:p>
                      <a:endParaRPr lang="en-GB"/>
                    </a:p>
                  </a:txBody>
                  <a:tcPr/>
                </a:tc>
                <a:tc>
                  <a:txBody>
                    <a:bodyPr/>
                    <a:lstStyle/>
                    <a:p>
                      <a:pPr algn="ctr">
                        <a:lnSpc>
                          <a:spcPct val="107000"/>
                        </a:lnSpc>
                        <a:spcAft>
                          <a:spcPts val="0"/>
                        </a:spcAft>
                      </a:pPr>
                      <a:r>
                        <a:rPr lang="es-419" sz="1800" dirty="0">
                          <a:solidFill>
                            <a:schemeClr val="bg1"/>
                          </a:solidFill>
                          <a:effectLst/>
                          <a:latin typeface="Overpass" pitchFamily="2" charset="77"/>
                        </a:rPr>
                        <a:t>(COP)</a:t>
                      </a:r>
                      <a:endParaRPr lang="en-GB" sz="3200" dirty="0">
                        <a:solidFill>
                          <a:schemeClr val="bg1"/>
                        </a:solidFill>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2691241137"/>
                  </a:ext>
                </a:extLst>
              </a:tr>
              <a:tr h="440680">
                <a:tc>
                  <a:txBody>
                    <a:bodyPr/>
                    <a:lstStyle/>
                    <a:p>
                      <a:pPr algn="ctr">
                        <a:lnSpc>
                          <a:spcPct val="107000"/>
                        </a:lnSpc>
                        <a:spcAft>
                          <a:spcPts val="0"/>
                        </a:spcAft>
                      </a:pPr>
                      <a:r>
                        <a:rPr lang="es-419" sz="1800" dirty="0">
                          <a:effectLst/>
                          <a:latin typeface="Overpass" pitchFamily="2" charset="77"/>
                        </a:rPr>
                        <a:t>2017</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213,828</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3.26</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698,115</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076884565"/>
                  </a:ext>
                </a:extLst>
              </a:tr>
              <a:tr h="440680">
                <a:tc>
                  <a:txBody>
                    <a:bodyPr/>
                    <a:lstStyle/>
                    <a:p>
                      <a:pPr algn="ctr">
                        <a:lnSpc>
                          <a:spcPct val="107000"/>
                        </a:lnSpc>
                        <a:spcAft>
                          <a:spcPts val="0"/>
                        </a:spcAft>
                      </a:pPr>
                      <a:r>
                        <a:rPr lang="es-419" sz="1800" dirty="0">
                          <a:effectLst/>
                          <a:latin typeface="Overpass" pitchFamily="2" charset="77"/>
                        </a:rPr>
                        <a:t>2024</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CH" sz="1800" dirty="0">
                          <a:effectLst/>
                          <a:latin typeface="Overpass" pitchFamily="2" charset="77"/>
                          <a:ea typeface="Times New Roman" panose="02020603050405020304" pitchFamily="18" charset="0"/>
                          <a:cs typeface="Times New Roman" panose="02020603050405020304" pitchFamily="18" charset="0"/>
                        </a:rPr>
                        <a:t>394,819</a:t>
                      </a:r>
                      <a:endParaRPr lang="en-GB" sz="18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3.26</a:t>
                      </a:r>
                      <a:endParaRPr lang="en-GB" sz="32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b="1" dirty="0">
                          <a:effectLst/>
                          <a:latin typeface="Overpass" pitchFamily="2" charset="77"/>
                        </a:rPr>
                        <a:t>1,288,654</a:t>
                      </a:r>
                      <a:endParaRPr lang="en-GB" sz="3200" b="1"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3395794084"/>
                  </a:ext>
                </a:extLst>
              </a:tr>
            </a:tbl>
          </a:graphicData>
        </a:graphic>
      </p:graphicFrame>
    </p:spTree>
    <p:extLst>
      <p:ext uri="{BB962C8B-B14F-4D97-AF65-F5344CB8AC3E}">
        <p14:creationId xmlns:p14="http://schemas.microsoft.com/office/powerpoint/2010/main" val="316366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0D557E-06BC-037A-01CD-3E680E9DBFD6}"/>
            </a:ext>
          </a:extLst>
        </p:cNvPr>
        <p:cNvGrpSpPr/>
        <p:nvPr/>
      </p:nvGrpSpPr>
      <p:grpSpPr>
        <a:xfrm>
          <a:off x="0" y="0"/>
          <a:ext cx="0" cy="0"/>
          <a:chOff x="0" y="0"/>
          <a:chExt cx="0" cy="0"/>
        </a:xfrm>
      </p:grpSpPr>
      <p:pic>
        <p:nvPicPr>
          <p:cNvPr id="6" name="Marcador de posición de imagen 5">
            <a:extLst>
              <a:ext uri="{FF2B5EF4-FFF2-40B4-BE49-F238E27FC236}">
                <a16:creationId xmlns:a16="http://schemas.microsoft.com/office/drawing/2014/main" id="{A5C56570-30AE-A9E3-5EE2-07FC5A8EAD42}"/>
              </a:ext>
            </a:extLst>
          </p:cNvPr>
          <p:cNvPicPr>
            <a:picLocks noGrp="1" noChangeAspect="1"/>
          </p:cNvPicPr>
          <p:nvPr>
            <p:ph type="pic" sz="quarter" idx="10"/>
          </p:nvPr>
        </p:nvPicPr>
        <p:blipFill>
          <a:blip r:embed="rId2"/>
          <a:srcRect l="21930" r="21930"/>
          <a:stretch>
            <a:fillRect/>
          </a:stretch>
        </p:blipFill>
        <p:spPr/>
      </p:pic>
      <p:sp>
        <p:nvSpPr>
          <p:cNvPr id="5" name="Title 1">
            <a:extLst>
              <a:ext uri="{FF2B5EF4-FFF2-40B4-BE49-F238E27FC236}">
                <a16:creationId xmlns:a16="http://schemas.microsoft.com/office/drawing/2014/main" id="{242D7412-D895-A925-3608-1D17F5BD49FA}"/>
              </a:ext>
            </a:extLst>
          </p:cNvPr>
          <p:cNvSpPr>
            <a:spLocks noGrp="1"/>
          </p:cNvSpPr>
          <p:nvPr>
            <p:ph type="ctrTitle"/>
          </p:nvPr>
        </p:nvSpPr>
        <p:spPr>
          <a:xfrm>
            <a:off x="799073" y="3667737"/>
            <a:ext cx="6578600" cy="2133601"/>
          </a:xfrm>
        </p:spPr>
        <p:txBody>
          <a:bodyPr>
            <a:normAutofit fontScale="90000"/>
          </a:bodyPr>
          <a:lstStyle/>
          <a:p>
            <a:r>
              <a:rPr lang="es-419" dirty="0"/>
              <a:t>¿Por qué una familia de cuatro miembros?</a:t>
            </a:r>
            <a:endParaRPr lang="en-IT"/>
          </a:p>
        </p:txBody>
      </p:sp>
    </p:spTree>
    <p:extLst>
      <p:ext uri="{BB962C8B-B14F-4D97-AF65-F5344CB8AC3E}">
        <p14:creationId xmlns:p14="http://schemas.microsoft.com/office/powerpoint/2010/main" val="41042872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950970-06AB-2D08-CEAA-F3DA09224868}"/>
            </a:ext>
          </a:extLst>
        </p:cNvPr>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1872157D-436C-1E03-B7CE-AA0D8C18466D}"/>
              </a:ext>
            </a:extLst>
          </p:cNvPr>
          <p:cNvGraphicFramePr>
            <a:graphicFrameLocks noGrp="1"/>
          </p:cNvGraphicFramePr>
          <p:nvPr>
            <p:extLst>
              <p:ext uri="{D42A27DB-BD31-4B8C-83A1-F6EECF244321}">
                <p14:modId xmlns:p14="http://schemas.microsoft.com/office/powerpoint/2010/main" val="265681732"/>
              </p:ext>
            </p:extLst>
          </p:nvPr>
        </p:nvGraphicFramePr>
        <p:xfrm>
          <a:off x="722490" y="1634331"/>
          <a:ext cx="7791171" cy="4283871"/>
        </p:xfrm>
        <a:graphic>
          <a:graphicData uri="http://schemas.openxmlformats.org/drawingml/2006/table">
            <a:tbl>
              <a:tblPr firstRow="1" firstCol="1" bandRow="1">
                <a:tableStyleId>{5C22544A-7EE6-4342-B048-85BDC9FD1C3A}</a:tableStyleId>
              </a:tblPr>
              <a:tblGrid>
                <a:gridCol w="3984294">
                  <a:extLst>
                    <a:ext uri="{9D8B030D-6E8A-4147-A177-3AD203B41FA5}">
                      <a16:colId xmlns:a16="http://schemas.microsoft.com/office/drawing/2014/main" val="1326443554"/>
                    </a:ext>
                  </a:extLst>
                </a:gridCol>
                <a:gridCol w="3806877">
                  <a:extLst>
                    <a:ext uri="{9D8B030D-6E8A-4147-A177-3AD203B41FA5}">
                      <a16:colId xmlns:a16="http://schemas.microsoft.com/office/drawing/2014/main" val="852608780"/>
                    </a:ext>
                  </a:extLst>
                </a:gridCol>
              </a:tblGrid>
              <a:tr h="1686046">
                <a:tc>
                  <a:txBody>
                    <a:bodyPr/>
                    <a:lstStyle/>
                    <a:p>
                      <a:pPr algn="ctr">
                        <a:lnSpc>
                          <a:spcPct val="107000"/>
                        </a:lnSpc>
                        <a:spcAft>
                          <a:spcPts val="0"/>
                        </a:spcAft>
                      </a:pPr>
                      <a:r>
                        <a:rPr lang="es-419" sz="1800" dirty="0">
                          <a:effectLst/>
                        </a:rPr>
                        <a:t>Quintil </a:t>
                      </a:r>
                    </a:p>
                    <a:p>
                      <a:pPr algn="ctr">
                        <a:lnSpc>
                          <a:spcPct val="107000"/>
                        </a:lnSpc>
                        <a:spcAft>
                          <a:spcPts val="0"/>
                        </a:spcAft>
                      </a:pPr>
                      <a:r>
                        <a:rPr lang="es-419" sz="1800" dirty="0">
                          <a:effectLst/>
                        </a:rPr>
                        <a:t>(Población divido en grupos de 20% según gastos)</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lang="es-419" sz="1800" dirty="0">
                        <a:effectLst/>
                      </a:endParaRPr>
                    </a:p>
                    <a:p>
                      <a:pPr marL="0" marR="0" lvl="0" indent="0" algn="ctr" defTabSz="914400" rtl="0" eaLnBrk="1" fontAlgn="auto" latinLnBrk="0" hangingPunct="1">
                        <a:lnSpc>
                          <a:spcPct val="107000"/>
                        </a:lnSpc>
                        <a:spcBef>
                          <a:spcPts val="0"/>
                        </a:spcBef>
                        <a:spcAft>
                          <a:spcPts val="0"/>
                        </a:spcAft>
                        <a:buClrTx/>
                        <a:buSzTx/>
                        <a:buFontTx/>
                        <a:buNone/>
                        <a:tabLst/>
                        <a:defRPr/>
                      </a:pPr>
                      <a:r>
                        <a:rPr lang="es-419" sz="1800" dirty="0">
                          <a:effectLst/>
                        </a:rPr>
                        <a:t>Tamaño del Hogar (Promedio)</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07000"/>
                        </a:lnSpc>
                        <a:spcAft>
                          <a:spcPts val="0"/>
                        </a:spcAft>
                      </a:pP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2833827419"/>
                  </a:ext>
                </a:extLst>
              </a:tr>
              <a:tr h="332053">
                <a:tc>
                  <a:txBody>
                    <a:bodyPr/>
                    <a:lstStyle/>
                    <a:p>
                      <a:pPr algn="ctr">
                        <a:lnSpc>
                          <a:spcPct val="107000"/>
                        </a:lnSpc>
                        <a:spcAft>
                          <a:spcPts val="0"/>
                        </a:spcAft>
                      </a:pPr>
                      <a:r>
                        <a:rPr lang="es-419" sz="1800">
                          <a:effectLst/>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solidFill>
                            <a:schemeClr val="bg1"/>
                          </a:solidFill>
                          <a:effectLst/>
                        </a:rPr>
                        <a:t>2017</a:t>
                      </a:r>
                      <a:endParaRPr lang="en-GB" sz="28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299663482"/>
                  </a:ext>
                </a:extLst>
              </a:tr>
              <a:tr h="332053">
                <a:tc>
                  <a:txBody>
                    <a:bodyPr/>
                    <a:lstStyle/>
                    <a:p>
                      <a:pPr algn="ctr">
                        <a:lnSpc>
                          <a:spcPct val="107000"/>
                        </a:lnSpc>
                        <a:spcAft>
                          <a:spcPts val="0"/>
                        </a:spcAft>
                      </a:pPr>
                      <a:r>
                        <a:rPr lang="es-419" sz="1800" dirty="0">
                          <a:effectLst/>
                        </a:rPr>
                        <a:t>1 (20% más</a:t>
                      </a:r>
                      <a:r>
                        <a:rPr lang="es-419" sz="1800" baseline="0" dirty="0">
                          <a:effectLst/>
                        </a:rPr>
                        <a:t> pobres)</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0" i="0" u="none" strike="noStrike">
                          <a:solidFill>
                            <a:srgbClr val="000000"/>
                          </a:solidFill>
                          <a:effectLst/>
                          <a:latin typeface="Calibri" panose="020F0502020204030204" pitchFamily="34" charset="0"/>
                        </a:rPr>
                        <a:t>4.69</a:t>
                      </a:r>
                    </a:p>
                  </a:txBody>
                  <a:tcPr marL="9525" marR="9525" marT="9525" marB="0" anchor="ctr"/>
                </a:tc>
                <a:extLst>
                  <a:ext uri="{0D108BD9-81ED-4DB2-BD59-A6C34878D82A}">
                    <a16:rowId xmlns:a16="http://schemas.microsoft.com/office/drawing/2014/main" val="1969524064"/>
                  </a:ext>
                </a:extLst>
              </a:tr>
              <a:tr h="332053">
                <a:tc>
                  <a:txBody>
                    <a:bodyPr/>
                    <a:lstStyle/>
                    <a:p>
                      <a:pPr algn="ctr">
                        <a:lnSpc>
                          <a:spcPct val="107000"/>
                        </a:lnSpc>
                        <a:spcAft>
                          <a:spcPts val="0"/>
                        </a:spcAft>
                      </a:pPr>
                      <a:r>
                        <a:rPr lang="es-419" sz="1800" dirty="0">
                          <a:effectLst/>
                        </a:rPr>
                        <a:t>2</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0" i="0" u="none" strike="noStrike">
                          <a:solidFill>
                            <a:srgbClr val="000000"/>
                          </a:solidFill>
                          <a:effectLst/>
                          <a:latin typeface="Calibri" panose="020F0502020204030204" pitchFamily="34" charset="0"/>
                        </a:rPr>
                        <a:t>4.04</a:t>
                      </a:r>
                    </a:p>
                  </a:txBody>
                  <a:tcPr marL="9525" marR="9525" marT="9525" marB="0" anchor="ctr"/>
                </a:tc>
                <a:extLst>
                  <a:ext uri="{0D108BD9-81ED-4DB2-BD59-A6C34878D82A}">
                    <a16:rowId xmlns:a16="http://schemas.microsoft.com/office/drawing/2014/main" val="3322662692"/>
                  </a:ext>
                </a:extLst>
              </a:tr>
              <a:tr h="332053">
                <a:tc>
                  <a:txBody>
                    <a:bodyPr/>
                    <a:lstStyle/>
                    <a:p>
                      <a:pPr algn="ctr">
                        <a:lnSpc>
                          <a:spcPct val="107000"/>
                        </a:lnSpc>
                        <a:spcAft>
                          <a:spcPts val="0"/>
                        </a:spcAft>
                      </a:pPr>
                      <a:r>
                        <a:rPr lang="es-419" sz="1800" dirty="0">
                          <a:effectLst/>
                        </a:rPr>
                        <a:t>3</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0" i="0" u="none" strike="noStrike">
                          <a:solidFill>
                            <a:srgbClr val="000000"/>
                          </a:solidFill>
                          <a:effectLst/>
                          <a:latin typeface="Calibri" panose="020F0502020204030204" pitchFamily="34" charset="0"/>
                        </a:rPr>
                        <a:t>3.59</a:t>
                      </a:r>
                    </a:p>
                  </a:txBody>
                  <a:tcPr marL="9525" marR="9525" marT="9525" marB="0" anchor="ctr"/>
                </a:tc>
                <a:extLst>
                  <a:ext uri="{0D108BD9-81ED-4DB2-BD59-A6C34878D82A}">
                    <a16:rowId xmlns:a16="http://schemas.microsoft.com/office/drawing/2014/main" val="439749840"/>
                  </a:ext>
                </a:extLst>
              </a:tr>
              <a:tr h="332053">
                <a:tc>
                  <a:txBody>
                    <a:bodyPr/>
                    <a:lstStyle/>
                    <a:p>
                      <a:pPr algn="ctr">
                        <a:lnSpc>
                          <a:spcPct val="107000"/>
                        </a:lnSpc>
                        <a:spcAft>
                          <a:spcPts val="0"/>
                        </a:spcAft>
                      </a:pPr>
                      <a:r>
                        <a:rPr lang="es-419" sz="1800">
                          <a:effectLst/>
                        </a:rPr>
                        <a:t>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0" i="0" u="none" strike="noStrike">
                          <a:solidFill>
                            <a:srgbClr val="000000"/>
                          </a:solidFill>
                          <a:effectLst/>
                          <a:latin typeface="Calibri" panose="020F0502020204030204" pitchFamily="34" charset="0"/>
                        </a:rPr>
                        <a:t>3.18</a:t>
                      </a:r>
                    </a:p>
                  </a:txBody>
                  <a:tcPr marL="9525" marR="9525" marT="9525" marB="0" anchor="ctr"/>
                </a:tc>
                <a:extLst>
                  <a:ext uri="{0D108BD9-81ED-4DB2-BD59-A6C34878D82A}">
                    <a16:rowId xmlns:a16="http://schemas.microsoft.com/office/drawing/2014/main" val="1356883369"/>
                  </a:ext>
                </a:extLst>
              </a:tr>
              <a:tr h="332053">
                <a:tc>
                  <a:txBody>
                    <a:bodyPr/>
                    <a:lstStyle/>
                    <a:p>
                      <a:pPr algn="ctr">
                        <a:lnSpc>
                          <a:spcPct val="107000"/>
                        </a:lnSpc>
                        <a:spcAft>
                          <a:spcPts val="0"/>
                        </a:spcAft>
                      </a:pPr>
                      <a:r>
                        <a:rPr lang="es-419" sz="1800" dirty="0">
                          <a:effectLst/>
                        </a:rPr>
                        <a:t>5 (20% más</a:t>
                      </a:r>
                      <a:r>
                        <a:rPr lang="es-419" sz="1800" baseline="0" dirty="0">
                          <a:effectLst/>
                        </a:rPr>
                        <a:t> ricos)</a:t>
                      </a:r>
                      <a:endParaRPr lang="en-GB"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0" i="0" u="none" strike="noStrike">
                          <a:solidFill>
                            <a:srgbClr val="000000"/>
                          </a:solidFill>
                          <a:effectLst/>
                          <a:latin typeface="Calibri" panose="020F0502020204030204" pitchFamily="34" charset="0"/>
                        </a:rPr>
                        <a:t>2.64</a:t>
                      </a:r>
                    </a:p>
                  </a:txBody>
                  <a:tcPr marL="9525" marR="9525" marT="9525" marB="0" anchor="ctr"/>
                </a:tc>
                <a:extLst>
                  <a:ext uri="{0D108BD9-81ED-4DB2-BD59-A6C34878D82A}">
                    <a16:rowId xmlns:a16="http://schemas.microsoft.com/office/drawing/2014/main" val="175588506"/>
                  </a:ext>
                </a:extLst>
              </a:tr>
              <a:tr h="605507">
                <a:tc>
                  <a:txBody>
                    <a:bodyPr/>
                    <a:lstStyle/>
                    <a:p>
                      <a:pPr algn="ctr">
                        <a:lnSpc>
                          <a:spcPct val="107000"/>
                        </a:lnSpc>
                        <a:spcAft>
                          <a:spcPts val="0"/>
                        </a:spcAft>
                      </a:pPr>
                      <a:r>
                        <a:rPr lang="es-419" sz="1800">
                          <a:effectLst/>
                        </a:rPr>
                        <a:t>Total (Promedio)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fontAlgn="ctr"/>
                      <a:r>
                        <a:rPr lang="en-GB" sz="2000" b="1" i="0" u="none" strike="noStrike" dirty="0">
                          <a:solidFill>
                            <a:srgbClr val="000000"/>
                          </a:solidFill>
                          <a:effectLst/>
                          <a:latin typeface="Calibri" panose="020F0502020204030204" pitchFamily="34" charset="0"/>
                        </a:rPr>
                        <a:t>3.63</a:t>
                      </a:r>
                    </a:p>
                  </a:txBody>
                  <a:tcPr marL="9525" marR="9525" marT="9525" marB="0" anchor="ctr"/>
                </a:tc>
                <a:extLst>
                  <a:ext uri="{0D108BD9-81ED-4DB2-BD59-A6C34878D82A}">
                    <a16:rowId xmlns:a16="http://schemas.microsoft.com/office/drawing/2014/main" val="1083453439"/>
                  </a:ext>
                </a:extLst>
              </a:tr>
            </a:tbl>
          </a:graphicData>
        </a:graphic>
      </p:graphicFrame>
      <p:sp>
        <p:nvSpPr>
          <p:cNvPr id="7" name="Oval 3">
            <a:extLst>
              <a:ext uri="{FF2B5EF4-FFF2-40B4-BE49-F238E27FC236}">
                <a16:creationId xmlns:a16="http://schemas.microsoft.com/office/drawing/2014/main" id="{E124D6C1-8960-350F-1EDA-A84F92630439}"/>
              </a:ext>
            </a:extLst>
          </p:cNvPr>
          <p:cNvSpPr/>
          <p:nvPr/>
        </p:nvSpPr>
        <p:spPr>
          <a:xfrm>
            <a:off x="6078001" y="5361971"/>
            <a:ext cx="1090379" cy="52188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Rounded Corners 8">
            <a:extLst>
              <a:ext uri="{FF2B5EF4-FFF2-40B4-BE49-F238E27FC236}">
                <a16:creationId xmlns:a16="http://schemas.microsoft.com/office/drawing/2014/main" id="{8CD49C0B-9561-AC07-BC23-4745895E24FC}"/>
              </a:ext>
            </a:extLst>
          </p:cNvPr>
          <p:cNvSpPr/>
          <p:nvPr/>
        </p:nvSpPr>
        <p:spPr>
          <a:xfrm>
            <a:off x="722490" y="5339841"/>
            <a:ext cx="7791171" cy="544010"/>
          </a:xfrm>
          <a:prstGeom prst="roundRect">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B7386D6F-8C08-598C-6AA6-CF7207B3DB90}"/>
              </a:ext>
            </a:extLst>
          </p:cNvPr>
          <p:cNvSpPr txBox="1"/>
          <p:nvPr/>
        </p:nvSpPr>
        <p:spPr>
          <a:xfrm>
            <a:off x="8823290" y="2748103"/>
            <a:ext cx="2697020" cy="3170099"/>
          </a:xfrm>
          <a:prstGeom prst="rect">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GB" sz="2000" b="1" dirty="0" err="1">
                <a:solidFill>
                  <a:schemeClr val="accent1"/>
                </a:solidFill>
              </a:rPr>
              <a:t>Utilizamos</a:t>
            </a:r>
            <a:r>
              <a:rPr lang="en-GB" sz="2000" b="1" dirty="0">
                <a:solidFill>
                  <a:schemeClr val="accent1"/>
                </a:solidFill>
              </a:rPr>
              <a:t> </a:t>
            </a:r>
            <a:r>
              <a:rPr lang="en-GB" sz="2000" b="1" dirty="0" err="1">
                <a:solidFill>
                  <a:schemeClr val="accent1"/>
                </a:solidFill>
              </a:rPr>
              <a:t>el</a:t>
            </a:r>
            <a:r>
              <a:rPr lang="en-GB" sz="2000" b="1" dirty="0">
                <a:solidFill>
                  <a:schemeClr val="accent1"/>
                </a:solidFill>
              </a:rPr>
              <a:t> </a:t>
            </a:r>
            <a:r>
              <a:rPr lang="en-GB" sz="2000" b="1" dirty="0" err="1">
                <a:solidFill>
                  <a:schemeClr val="accent1"/>
                </a:solidFill>
              </a:rPr>
              <a:t>tamaño</a:t>
            </a:r>
            <a:r>
              <a:rPr lang="en-GB" sz="2000" b="1" dirty="0">
                <a:solidFill>
                  <a:schemeClr val="accent1"/>
                </a:solidFill>
              </a:rPr>
              <a:t> familiar </a:t>
            </a:r>
            <a:r>
              <a:rPr lang="en-GB" sz="2000" b="1" dirty="0" err="1">
                <a:solidFill>
                  <a:schemeClr val="accent1"/>
                </a:solidFill>
              </a:rPr>
              <a:t>nacional</a:t>
            </a:r>
            <a:r>
              <a:rPr lang="en-GB" sz="2000" b="1" dirty="0">
                <a:solidFill>
                  <a:schemeClr val="accent1"/>
                </a:solidFill>
              </a:rPr>
              <a:t> </a:t>
            </a:r>
            <a:r>
              <a:rPr lang="en-GB" sz="2000" b="1" dirty="0" err="1">
                <a:solidFill>
                  <a:schemeClr val="accent1"/>
                </a:solidFill>
              </a:rPr>
              <a:t>promedio</a:t>
            </a:r>
            <a:r>
              <a:rPr lang="en-GB" sz="2000" b="1" dirty="0">
                <a:solidFill>
                  <a:schemeClr val="accent1"/>
                </a:solidFill>
              </a:rPr>
              <a:t> </a:t>
            </a:r>
            <a:r>
              <a:rPr lang="en-GB" sz="2000" b="1" dirty="0" err="1">
                <a:solidFill>
                  <a:schemeClr val="accent1"/>
                </a:solidFill>
              </a:rPr>
              <a:t>redondeado</a:t>
            </a:r>
            <a:r>
              <a:rPr lang="es-ES" sz="2000" b="1" dirty="0">
                <a:solidFill>
                  <a:schemeClr val="accent1"/>
                </a:solidFill>
              </a:rPr>
              <a:t> al número entero más cercano, lo que corresponde a 4. </a:t>
            </a:r>
          </a:p>
          <a:p>
            <a:pPr algn="ctr"/>
            <a:endParaRPr lang="es-ES" sz="2000" b="1" dirty="0">
              <a:solidFill>
                <a:schemeClr val="accent1"/>
              </a:solidFill>
            </a:endParaRPr>
          </a:p>
          <a:p>
            <a:pPr algn="ctr"/>
            <a:r>
              <a:rPr lang="es-ES" sz="2000" b="1" dirty="0">
                <a:solidFill>
                  <a:schemeClr val="accent1"/>
                </a:solidFill>
              </a:rPr>
              <a:t>El equivalente adulto para una familia de 4 personas es de 3.26.</a:t>
            </a:r>
            <a:endParaRPr lang="en-GB" sz="2000" dirty="0">
              <a:solidFill>
                <a:schemeClr val="accent1"/>
              </a:solidFill>
            </a:endParaRPr>
          </a:p>
        </p:txBody>
      </p:sp>
      <p:cxnSp>
        <p:nvCxnSpPr>
          <p:cNvPr id="9" name="Straight Arrow Connector 9">
            <a:extLst>
              <a:ext uri="{FF2B5EF4-FFF2-40B4-BE49-F238E27FC236}">
                <a16:creationId xmlns:a16="http://schemas.microsoft.com/office/drawing/2014/main" id="{49E28E82-1CEA-1FB8-BE62-E9C2C64D9748}"/>
              </a:ext>
            </a:extLst>
          </p:cNvPr>
          <p:cNvCxnSpPr>
            <a:cxnSpLocks/>
          </p:cNvCxnSpPr>
          <p:nvPr/>
        </p:nvCxnSpPr>
        <p:spPr>
          <a:xfrm>
            <a:off x="7155680" y="5622911"/>
            <a:ext cx="1620020"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1462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37B03A-4AB6-7330-DF64-647B33279B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E9676-87C3-731E-FB6C-07F8BE321267}"/>
              </a:ext>
            </a:extLst>
          </p:cNvPr>
          <p:cNvSpPr>
            <a:spLocks noGrp="1"/>
          </p:cNvSpPr>
          <p:nvPr>
            <p:ph type="ctrTitle"/>
          </p:nvPr>
        </p:nvSpPr>
        <p:spPr/>
        <p:txBody>
          <a:bodyPr>
            <a:normAutofit fontScale="90000"/>
          </a:bodyPr>
          <a:lstStyle/>
          <a:p>
            <a:r>
              <a:rPr lang="es-ES" dirty="0"/>
              <a:t>Estimar el costo de una vivienda digna</a:t>
            </a:r>
            <a:endParaRPr lang="en-IT"/>
          </a:p>
        </p:txBody>
      </p:sp>
      <p:pic>
        <p:nvPicPr>
          <p:cNvPr id="6" name="Marcador de posición de imagen 5">
            <a:extLst>
              <a:ext uri="{FF2B5EF4-FFF2-40B4-BE49-F238E27FC236}">
                <a16:creationId xmlns:a16="http://schemas.microsoft.com/office/drawing/2014/main" id="{22831742-EE0C-1CC1-1CCC-908C97943628}"/>
              </a:ext>
            </a:extLst>
          </p:cNvPr>
          <p:cNvPicPr>
            <a:picLocks noGrp="1" noChangeAspect="1"/>
          </p:cNvPicPr>
          <p:nvPr>
            <p:ph type="pic" sz="quarter" idx="10"/>
          </p:nvPr>
        </p:nvPicPr>
        <p:blipFill rotWithShape="1">
          <a:blip r:embed="rId2"/>
          <a:srcRect l="6010" t="2857" r="29960" b="1275"/>
          <a:stretch>
            <a:fillRect/>
          </a:stretch>
        </p:blipFill>
        <p:spPr>
          <a:xfrm>
            <a:off x="7377673" y="-117764"/>
            <a:ext cx="4994436" cy="4994436"/>
          </a:xfrm>
        </p:spPr>
      </p:pic>
      <p:sp>
        <p:nvSpPr>
          <p:cNvPr id="3" name="Marcador de contenido 3">
            <a:extLst>
              <a:ext uri="{FF2B5EF4-FFF2-40B4-BE49-F238E27FC236}">
                <a16:creationId xmlns:a16="http://schemas.microsoft.com/office/drawing/2014/main" id="{79139D24-3CE0-E9E8-1B49-D895D7BA08E2}"/>
              </a:ext>
            </a:extLst>
          </p:cNvPr>
          <p:cNvSpPr txBox="1">
            <a:spLocks/>
          </p:cNvSpPr>
          <p:nvPr/>
        </p:nvSpPr>
        <p:spPr>
          <a:xfrm>
            <a:off x="838201" y="4388530"/>
            <a:ext cx="5644647" cy="3588327"/>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bg1"/>
                </a:solidFill>
                <a:latin typeface="Overpas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1E2DBE"/>
                </a:solidFill>
                <a:latin typeface="Overpass Ligh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verpas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1E2DBE"/>
                </a:solidFill>
                <a:latin typeface="Overpass Ligh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verpas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s-ES" sz="2000" b="0" dirty="0">
                <a:ea typeface="Noto Sans" panose="020B0502040504020204" pitchFamily="34" charset="0"/>
                <a:cs typeface="Noto Sans" panose="020B0502040504020204" pitchFamily="34" charset="0"/>
              </a:rPr>
              <a:t>Durabilidad de los </a:t>
            </a:r>
            <a:r>
              <a:rPr lang="es-ES" sz="2000" dirty="0">
                <a:solidFill>
                  <a:schemeClr val="accent4"/>
                </a:solidFill>
                <a:ea typeface="Noto Sans" panose="020B0502040504020204" pitchFamily="34" charset="0"/>
                <a:cs typeface="Noto Sans" panose="020B0502040504020204" pitchFamily="34" charset="0"/>
              </a:rPr>
              <a:t>materiales.</a:t>
            </a:r>
          </a:p>
          <a:p>
            <a:pPr marL="342900" indent="-342900">
              <a:buFont typeface="Arial" panose="020B0604020202020204" pitchFamily="34" charset="0"/>
              <a:buChar char="•"/>
            </a:pPr>
            <a:r>
              <a:rPr lang="es-ES" sz="2000" dirty="0">
                <a:solidFill>
                  <a:schemeClr val="accent4"/>
                </a:solidFill>
                <a:ea typeface="Noto Sans" panose="020B0502040504020204" pitchFamily="34" charset="0"/>
                <a:cs typeface="Noto Sans" panose="020B0502040504020204" pitchFamily="34" charset="0"/>
              </a:rPr>
              <a:t>Espacio</a:t>
            </a:r>
            <a:r>
              <a:rPr lang="es-ES" sz="2000" b="0" dirty="0">
                <a:ea typeface="Noto Sans" panose="020B0502040504020204" pitchFamily="34" charset="0"/>
                <a:cs typeface="Noto Sans" panose="020B0502040504020204" pitchFamily="34" charset="0"/>
              </a:rPr>
              <a:t> suficiente.</a:t>
            </a:r>
          </a:p>
          <a:p>
            <a:pPr marL="342900" indent="-342900">
              <a:buFont typeface="Arial" panose="020B0604020202020204" pitchFamily="34" charset="0"/>
              <a:buChar char="•"/>
            </a:pPr>
            <a:r>
              <a:rPr lang="es-ES" sz="2000" dirty="0">
                <a:solidFill>
                  <a:schemeClr val="accent4"/>
                </a:solidFill>
                <a:ea typeface="Noto Sans" panose="020B0502040504020204" pitchFamily="34" charset="0"/>
                <a:cs typeface="Noto Sans" panose="020B0502040504020204" pitchFamily="34" charset="0"/>
              </a:rPr>
              <a:t>Instalaciones</a:t>
            </a:r>
            <a:r>
              <a:rPr lang="es-ES" sz="2000" b="0" dirty="0">
                <a:ea typeface="Noto Sans" panose="020B0502040504020204" pitchFamily="34" charset="0"/>
                <a:cs typeface="Noto Sans" panose="020B0502040504020204" pitchFamily="34" charset="0"/>
              </a:rPr>
              <a:t> adecuadas.</a:t>
            </a:r>
          </a:p>
          <a:p>
            <a:pPr marL="342900" indent="-342900">
              <a:buFont typeface="Arial" panose="020B0604020202020204" pitchFamily="34" charset="0"/>
              <a:buChar char="•"/>
            </a:pPr>
            <a:r>
              <a:rPr lang="es-ES" sz="2000" b="0" dirty="0">
                <a:ea typeface="Noto Sans" panose="020B0502040504020204" pitchFamily="34" charset="0"/>
                <a:cs typeface="Noto Sans" panose="020B0502040504020204" pitchFamily="34" charset="0"/>
              </a:rPr>
              <a:t>Acceso adecuado al </a:t>
            </a:r>
            <a:r>
              <a:rPr lang="es-ES" sz="2000" dirty="0">
                <a:solidFill>
                  <a:schemeClr val="accent4"/>
                </a:solidFill>
                <a:ea typeface="Noto Sans" panose="020B0502040504020204" pitchFamily="34" charset="0"/>
                <a:cs typeface="Noto Sans" panose="020B0502040504020204" pitchFamily="34" charset="0"/>
              </a:rPr>
              <a:t>agua.</a:t>
            </a:r>
          </a:p>
          <a:p>
            <a:endParaRPr lang="es-CO" dirty="0"/>
          </a:p>
        </p:txBody>
      </p:sp>
    </p:spTree>
    <p:extLst>
      <p:ext uri="{BB962C8B-B14F-4D97-AF65-F5344CB8AC3E}">
        <p14:creationId xmlns:p14="http://schemas.microsoft.com/office/powerpoint/2010/main" val="40298521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02C53C-732B-CB8F-93CA-00B597A84D10}"/>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FDEAF0B4-8DC5-EF8D-EA1C-1343794CC4EA}"/>
              </a:ext>
            </a:extLst>
          </p:cNvPr>
          <p:cNvGraphicFramePr>
            <a:graphicFrameLocks/>
          </p:cNvGraphicFramePr>
          <p:nvPr>
            <p:extLst>
              <p:ext uri="{D42A27DB-BD31-4B8C-83A1-F6EECF244321}">
                <p14:modId xmlns:p14="http://schemas.microsoft.com/office/powerpoint/2010/main" val="2662362154"/>
              </p:ext>
            </p:extLst>
          </p:nvPr>
        </p:nvGraphicFramePr>
        <p:xfrm>
          <a:off x="1018308" y="1184564"/>
          <a:ext cx="10564092" cy="50289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4095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CC45F4DC-A990-3240-A9F9-0A9AB9ED11A5}"/>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37F126BD-64EC-D04E-901B-5DBC917B83F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FC9D290A-7D2B-C946-961F-054C3D42CA0F}"/>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5E8B362B-BEFA-484E-93A1-4646A498B8B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7A3CCFA3-F3DF-5649-A19D-735637BE02D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390FD5E2-FD85-5240-8F72-4178126749B8}"/>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B45D8210-56AA-3D4B-BF68-792B84C7F88B}"/>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graphicEl>
                                              <a:dgm id="{B5CFC7C5-4839-4E4B-9F3B-E1C8DB56003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074E5-F780-00CC-DED9-5122863D5A0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55729E2-0F88-3090-6968-0868CA51E535}"/>
              </a:ext>
            </a:extLst>
          </p:cNvPr>
          <p:cNvSpPr>
            <a:spLocks noGrp="1"/>
          </p:cNvSpPr>
          <p:nvPr>
            <p:ph type="title"/>
          </p:nvPr>
        </p:nvSpPr>
        <p:spPr>
          <a:xfrm>
            <a:off x="1773237" y="1274089"/>
            <a:ext cx="8645525" cy="1120788"/>
          </a:xfrm>
        </p:spPr>
        <p:txBody>
          <a:bodyPr>
            <a:noAutofit/>
          </a:bodyPr>
          <a:lstStyle/>
          <a:p>
            <a:pPr algn="ctr"/>
            <a:r>
              <a:rPr lang="es-ES" sz="3500" dirty="0"/>
              <a:t>Costo mensual de las necesidades de vivienda para un hogar de 4 miembros</a:t>
            </a:r>
            <a:endParaRPr lang="en-IT" sz="3500"/>
          </a:p>
        </p:txBody>
      </p:sp>
      <p:graphicFrame>
        <p:nvGraphicFramePr>
          <p:cNvPr id="2" name="Table 6">
            <a:extLst>
              <a:ext uri="{FF2B5EF4-FFF2-40B4-BE49-F238E27FC236}">
                <a16:creationId xmlns:a16="http://schemas.microsoft.com/office/drawing/2014/main" id="{3DBE977B-610F-C81E-D978-A3987081BE8A}"/>
              </a:ext>
            </a:extLst>
          </p:cNvPr>
          <p:cNvGraphicFramePr>
            <a:graphicFrameLocks noGrp="1"/>
          </p:cNvGraphicFramePr>
          <p:nvPr>
            <p:extLst>
              <p:ext uri="{D42A27DB-BD31-4B8C-83A1-F6EECF244321}">
                <p14:modId xmlns:p14="http://schemas.microsoft.com/office/powerpoint/2010/main" val="1125574354"/>
              </p:ext>
            </p:extLst>
          </p:nvPr>
        </p:nvGraphicFramePr>
        <p:xfrm>
          <a:off x="754187" y="2907939"/>
          <a:ext cx="10670923" cy="2954268"/>
        </p:xfrm>
        <a:graphic>
          <a:graphicData uri="http://schemas.openxmlformats.org/drawingml/2006/table">
            <a:tbl>
              <a:tblPr firstRow="1" bandRow="1">
                <a:tableStyleId>{5C22544A-7EE6-4342-B048-85BDC9FD1C3A}</a:tableStyleId>
              </a:tblPr>
              <a:tblGrid>
                <a:gridCol w="3062808">
                  <a:extLst>
                    <a:ext uri="{9D8B030D-6E8A-4147-A177-3AD203B41FA5}">
                      <a16:colId xmlns:a16="http://schemas.microsoft.com/office/drawing/2014/main" val="2435411876"/>
                    </a:ext>
                  </a:extLst>
                </a:gridCol>
                <a:gridCol w="2252501">
                  <a:extLst>
                    <a:ext uri="{9D8B030D-6E8A-4147-A177-3AD203B41FA5}">
                      <a16:colId xmlns:a16="http://schemas.microsoft.com/office/drawing/2014/main" val="2609394727"/>
                    </a:ext>
                  </a:extLst>
                </a:gridCol>
                <a:gridCol w="2650434">
                  <a:extLst>
                    <a:ext uri="{9D8B030D-6E8A-4147-A177-3AD203B41FA5}">
                      <a16:colId xmlns:a16="http://schemas.microsoft.com/office/drawing/2014/main" val="1118761307"/>
                    </a:ext>
                  </a:extLst>
                </a:gridCol>
                <a:gridCol w="2705180">
                  <a:extLst>
                    <a:ext uri="{9D8B030D-6E8A-4147-A177-3AD203B41FA5}">
                      <a16:colId xmlns:a16="http://schemas.microsoft.com/office/drawing/2014/main" val="3072631822"/>
                    </a:ext>
                  </a:extLst>
                </a:gridCol>
              </a:tblGrid>
              <a:tr h="738567">
                <a:tc>
                  <a:txBody>
                    <a:bodyPr/>
                    <a:lstStyle/>
                    <a:p>
                      <a:pPr algn="l" fontAlgn="b"/>
                      <a:r>
                        <a:rPr lang="en-GB" sz="2000" u="none" strike="noStrike" dirty="0">
                          <a:effectLst/>
                          <a:latin typeface="Overpass" pitchFamily="2" charset="77"/>
                        </a:rPr>
                        <a:t> </a:t>
                      </a:r>
                      <a:endParaRPr lang="en-GB" sz="2000" b="0" i="0" u="none" strike="noStrike" dirty="0">
                        <a:solidFill>
                          <a:srgbClr val="000000"/>
                        </a:solidFill>
                        <a:effectLst/>
                        <a:latin typeface="Overpass" pitchFamily="2" charset="77"/>
                      </a:endParaRPr>
                    </a:p>
                  </a:txBody>
                  <a:tcPr marL="27856" marR="27856" marT="27856" marB="0" anchor="b"/>
                </a:tc>
                <a:tc>
                  <a:txBody>
                    <a:bodyPr/>
                    <a:lstStyle/>
                    <a:p>
                      <a:pPr algn="ctr" fontAlgn="ctr"/>
                      <a:r>
                        <a:rPr lang="en-GB" sz="2000" u="none" strike="noStrike" dirty="0">
                          <a:effectLst/>
                          <a:latin typeface="Overpass" pitchFamily="2" charset="77"/>
                        </a:rPr>
                        <a:t>Costo </a:t>
                      </a:r>
                      <a:r>
                        <a:rPr lang="en-GB" sz="2000" u="none" strike="noStrike" dirty="0" err="1">
                          <a:effectLst/>
                          <a:latin typeface="Overpass" pitchFamily="2" charset="77"/>
                        </a:rPr>
                        <a:t>mensual</a:t>
                      </a:r>
                      <a:r>
                        <a:rPr lang="en-GB" sz="2000" u="none" strike="noStrike" dirty="0">
                          <a:effectLst/>
                          <a:latin typeface="Overpass" pitchFamily="2" charset="77"/>
                        </a:rPr>
                        <a:t> de </a:t>
                      </a:r>
                      <a:r>
                        <a:rPr lang="en-GB" sz="2000" u="none" strike="noStrike" dirty="0" err="1">
                          <a:effectLst/>
                          <a:latin typeface="Overpass" pitchFamily="2" charset="77"/>
                        </a:rPr>
                        <a:t>alquiler</a:t>
                      </a:r>
                      <a:endParaRPr lang="en-GB" sz="2000" b="1" i="0" u="none" strike="noStrike" dirty="0">
                        <a:solidFill>
                          <a:srgbClr val="000000"/>
                        </a:solidFill>
                        <a:effectLst/>
                        <a:latin typeface="Overpass" pitchFamily="2" charset="77"/>
                      </a:endParaRPr>
                    </a:p>
                  </a:txBody>
                  <a:tcPr marL="27856" marR="27856" marT="27856" marB="0" anchor="ctr"/>
                </a:tc>
                <a:tc>
                  <a:txBody>
                    <a:bodyPr/>
                    <a:lstStyle/>
                    <a:p>
                      <a:pPr algn="ctr" fontAlgn="ctr"/>
                      <a:r>
                        <a:rPr lang="es-ES" sz="2000" u="none" strike="noStrike" dirty="0">
                          <a:effectLst/>
                          <a:latin typeface="Overpass" pitchFamily="2" charset="77"/>
                        </a:rPr>
                        <a:t>Costo mensual de servicios públicos</a:t>
                      </a:r>
                      <a:endParaRPr lang="es-ES" sz="2000" b="1" i="0"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Costo </a:t>
                      </a:r>
                      <a:r>
                        <a:rPr lang="en-GB" sz="2000" u="none" strike="noStrike" dirty="0" err="1">
                          <a:effectLst/>
                          <a:latin typeface="Overpass" pitchFamily="2" charset="77"/>
                        </a:rPr>
                        <a:t>mensual</a:t>
                      </a:r>
                      <a:r>
                        <a:rPr lang="en-GB" sz="2000" u="none" strike="noStrike" dirty="0">
                          <a:effectLst/>
                          <a:latin typeface="Overpass" pitchFamily="2" charset="77"/>
                        </a:rPr>
                        <a:t> de Vivienda</a:t>
                      </a:r>
                      <a:endParaRPr lang="en-GB" sz="2000" b="1" i="0" u="none" strike="noStrike" dirty="0">
                        <a:solidFill>
                          <a:srgbClr val="000000"/>
                        </a:solidFill>
                        <a:effectLst/>
                        <a:latin typeface="Overpass" pitchFamily="2" charset="77"/>
                      </a:endParaRPr>
                    </a:p>
                  </a:txBody>
                  <a:tcPr marL="27856" marR="27856" marT="27856" marB="0" anchor="ctr"/>
                </a:tc>
                <a:extLst>
                  <a:ext uri="{0D108BD9-81ED-4DB2-BD59-A6C34878D82A}">
                    <a16:rowId xmlns:a16="http://schemas.microsoft.com/office/drawing/2014/main" val="2586752047"/>
                  </a:ext>
                </a:extLst>
              </a:tr>
              <a:tr h="738567">
                <a:tc>
                  <a:txBody>
                    <a:bodyPr/>
                    <a:lstStyle/>
                    <a:p>
                      <a:pPr algn="ctr" fontAlgn="ctr"/>
                      <a:r>
                        <a:rPr lang="en-GB" sz="2000" u="none" strike="noStrike" dirty="0">
                          <a:effectLst/>
                          <a:latin typeface="Overpass" pitchFamily="2" charset="77"/>
                        </a:rPr>
                        <a:t>Por </a:t>
                      </a:r>
                      <a:r>
                        <a:rPr lang="en-GB" sz="2000" u="none" strike="noStrike" dirty="0" err="1">
                          <a:effectLst/>
                          <a:latin typeface="Overpass" pitchFamily="2" charset="77"/>
                        </a:rPr>
                        <a:t>adulto</a:t>
                      </a:r>
                      <a:r>
                        <a:rPr lang="en-GB" sz="2000" u="none" strike="noStrike" dirty="0">
                          <a:effectLst/>
                          <a:latin typeface="Overpass" pitchFamily="2" charset="77"/>
                        </a:rPr>
                        <a:t> </a:t>
                      </a:r>
                      <a:r>
                        <a:rPr lang="en-GB" sz="2000" u="none" strike="noStrike" dirty="0" err="1">
                          <a:effectLst/>
                          <a:latin typeface="Overpass" pitchFamily="2" charset="77"/>
                        </a:rPr>
                        <a:t>equivalente</a:t>
                      </a:r>
                      <a:r>
                        <a:rPr lang="en-GB" sz="2000" u="none" strike="noStrike" dirty="0">
                          <a:effectLst/>
                          <a:latin typeface="Overpass" pitchFamily="2" charset="77"/>
                        </a:rPr>
                        <a:t> </a:t>
                      </a:r>
                      <a:r>
                        <a:rPr lang="en-GB" sz="2000" u="none" strike="noStrike" dirty="0" err="1">
                          <a:effectLst/>
                          <a:latin typeface="Overpass" pitchFamily="2" charset="77"/>
                        </a:rPr>
                        <a:t>en</a:t>
                      </a:r>
                      <a:r>
                        <a:rPr lang="en-GB" sz="2000" u="none" strike="noStrike" dirty="0">
                          <a:effectLst/>
                          <a:latin typeface="Overpass" pitchFamily="2" charset="77"/>
                        </a:rPr>
                        <a:t> 2017</a:t>
                      </a:r>
                      <a:endParaRPr lang="en-GB" sz="2000" b="1" i="0"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143,099</a:t>
                      </a:r>
                      <a:endParaRPr lang="en-GB" sz="2000" b="1" i="1"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30,362</a:t>
                      </a:r>
                      <a:endParaRPr lang="en-GB" sz="2000" b="1" i="1"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173,461</a:t>
                      </a:r>
                      <a:endParaRPr lang="en-GB" sz="2000" b="1" i="1" u="none" strike="noStrike" dirty="0">
                        <a:solidFill>
                          <a:srgbClr val="000000"/>
                        </a:solidFill>
                        <a:effectLst/>
                        <a:latin typeface="Overpass" pitchFamily="2" charset="77"/>
                      </a:endParaRPr>
                    </a:p>
                  </a:txBody>
                  <a:tcPr marL="27856" marR="27856" marT="27856" marB="0" anchor="ctr"/>
                </a:tc>
                <a:extLst>
                  <a:ext uri="{0D108BD9-81ED-4DB2-BD59-A6C34878D82A}">
                    <a16:rowId xmlns:a16="http://schemas.microsoft.com/office/drawing/2014/main" val="3659176444"/>
                  </a:ext>
                </a:extLst>
              </a:tr>
              <a:tr h="738567">
                <a:tc>
                  <a:txBody>
                    <a:bodyPr/>
                    <a:lstStyle/>
                    <a:p>
                      <a:pPr algn="ctr" fontAlgn="ctr"/>
                      <a:r>
                        <a:rPr lang="es-ES" sz="2000" u="none" strike="noStrike" dirty="0">
                          <a:effectLst/>
                          <a:latin typeface="Overpass" pitchFamily="2" charset="77"/>
                        </a:rPr>
                        <a:t>Para una familia de 4 en 2017</a:t>
                      </a:r>
                      <a:endParaRPr lang="es-ES" sz="2000" b="1" i="0"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413,176</a:t>
                      </a:r>
                      <a:endParaRPr lang="en-GB" sz="2000" b="1" i="1"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876,66</a:t>
                      </a:r>
                      <a:endParaRPr lang="en-GB" sz="2000" b="1" i="1"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u="none" strike="noStrike" dirty="0">
                          <a:effectLst/>
                          <a:latin typeface="Overpass" pitchFamily="2" charset="77"/>
                        </a:rPr>
                        <a:t>500,842</a:t>
                      </a:r>
                      <a:endParaRPr lang="en-GB" sz="2000" b="1" i="1" u="none" strike="noStrike" dirty="0">
                        <a:solidFill>
                          <a:srgbClr val="000000"/>
                        </a:solidFill>
                        <a:effectLst/>
                        <a:latin typeface="Overpass" pitchFamily="2" charset="77"/>
                      </a:endParaRPr>
                    </a:p>
                  </a:txBody>
                  <a:tcPr marL="27856" marR="27856" marT="27856" marB="0" anchor="ctr"/>
                </a:tc>
                <a:extLst>
                  <a:ext uri="{0D108BD9-81ED-4DB2-BD59-A6C34878D82A}">
                    <a16:rowId xmlns:a16="http://schemas.microsoft.com/office/drawing/2014/main" val="696287087"/>
                  </a:ext>
                </a:extLst>
              </a:tr>
              <a:tr h="738567">
                <a:tc>
                  <a:txBody>
                    <a:bodyPr/>
                    <a:lstStyle/>
                    <a:p>
                      <a:pPr algn="ctr" fontAlgn="ctr"/>
                      <a:r>
                        <a:rPr lang="es-ES" sz="2000" u="none" strike="noStrike" dirty="0">
                          <a:effectLst/>
                          <a:latin typeface="Overpass" pitchFamily="2" charset="77"/>
                        </a:rPr>
                        <a:t>Para una familia de 4 en 2024</a:t>
                      </a:r>
                      <a:endParaRPr lang="es-ES" sz="2000" b="1" i="0" u="none" strike="noStrike" dirty="0">
                        <a:solidFill>
                          <a:srgbClr val="000000"/>
                        </a:solidFill>
                        <a:effectLst/>
                        <a:latin typeface="Overpass" pitchFamily="2" charset="77"/>
                      </a:endParaRPr>
                    </a:p>
                  </a:txBody>
                  <a:tcPr marL="27856" marR="27856" marT="27856" marB="0" anchor="ctr"/>
                </a:tc>
                <a:tc>
                  <a:txBody>
                    <a:bodyPr/>
                    <a:lstStyle/>
                    <a:p>
                      <a:pPr algn="ctr" fontAlgn="ctr"/>
                      <a:r>
                        <a:rPr lang="en-GB" sz="2000" b="1" i="0" u="none" strike="noStrike" dirty="0">
                          <a:solidFill>
                            <a:srgbClr val="000000"/>
                          </a:solidFill>
                          <a:effectLst/>
                          <a:latin typeface="Overpass" pitchFamily="2" charset="77"/>
                        </a:rPr>
                        <a:t>587,192</a:t>
                      </a:r>
                    </a:p>
                  </a:txBody>
                  <a:tcPr marL="27856" marR="27856" marT="27856" marB="0" anchor="ctr"/>
                </a:tc>
                <a:tc>
                  <a:txBody>
                    <a:bodyPr/>
                    <a:lstStyle/>
                    <a:p>
                      <a:pPr algn="ctr" fontAlgn="ctr"/>
                      <a:r>
                        <a:rPr lang="en-GB" sz="2000" b="1" i="0" u="none" strike="noStrike" dirty="0">
                          <a:solidFill>
                            <a:srgbClr val="000000"/>
                          </a:solidFill>
                          <a:effectLst/>
                          <a:latin typeface="Overpass" pitchFamily="2" charset="77"/>
                        </a:rPr>
                        <a:t>124,588</a:t>
                      </a:r>
                    </a:p>
                  </a:txBody>
                  <a:tcPr marL="27856" marR="27856" marT="27856" marB="0" anchor="ctr"/>
                </a:tc>
                <a:tc>
                  <a:txBody>
                    <a:bodyPr/>
                    <a:lstStyle/>
                    <a:p>
                      <a:pPr algn="ctr" fontAlgn="ctr"/>
                      <a:r>
                        <a:rPr lang="en-GB" sz="2000" b="1" i="0" u="none" strike="noStrike" dirty="0">
                          <a:solidFill>
                            <a:srgbClr val="000000"/>
                          </a:solidFill>
                          <a:effectLst/>
                          <a:latin typeface="Overpass" pitchFamily="2" charset="77"/>
                        </a:rPr>
                        <a:t>711,780</a:t>
                      </a:r>
                    </a:p>
                  </a:txBody>
                  <a:tcPr marL="27856" marR="27856" marT="27856" marB="0" anchor="ctr"/>
                </a:tc>
                <a:extLst>
                  <a:ext uri="{0D108BD9-81ED-4DB2-BD59-A6C34878D82A}">
                    <a16:rowId xmlns:a16="http://schemas.microsoft.com/office/drawing/2014/main" val="1992945307"/>
                  </a:ext>
                </a:extLst>
              </a:tr>
            </a:tbl>
          </a:graphicData>
        </a:graphic>
      </p:graphicFrame>
    </p:spTree>
    <p:extLst>
      <p:ext uri="{BB962C8B-B14F-4D97-AF65-F5344CB8AC3E}">
        <p14:creationId xmlns:p14="http://schemas.microsoft.com/office/powerpoint/2010/main" val="249779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9070-2772-8194-7038-E6545BAAC97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3F57A3-743E-FF61-4B7B-D1BCB055177A}"/>
              </a:ext>
            </a:extLst>
          </p:cNvPr>
          <p:cNvSpPr>
            <a:spLocks noGrp="1"/>
          </p:cNvSpPr>
          <p:nvPr>
            <p:ph type="ctrTitle"/>
          </p:nvPr>
        </p:nvSpPr>
        <p:spPr>
          <a:xfrm>
            <a:off x="838199" y="1545915"/>
            <a:ext cx="5986671" cy="1179162"/>
          </a:xfrm>
        </p:spPr>
        <p:txBody>
          <a:bodyPr>
            <a:normAutofit fontScale="90000"/>
          </a:bodyPr>
          <a:lstStyle/>
          <a:p>
            <a:r>
              <a:rPr lang="es-ES" sz="3600" dirty="0"/>
              <a:t>Metodología de estimación del costo de salud y educación y de otros gastos esenciales</a:t>
            </a:r>
            <a:endParaRPr lang="en-IT" sz="3500"/>
          </a:p>
        </p:txBody>
      </p:sp>
      <p:sp>
        <p:nvSpPr>
          <p:cNvPr id="8" name="Subtitle 3">
            <a:extLst>
              <a:ext uri="{FF2B5EF4-FFF2-40B4-BE49-F238E27FC236}">
                <a16:creationId xmlns:a16="http://schemas.microsoft.com/office/drawing/2014/main" id="{2EEB8E48-F0DA-7BE0-BE62-65F0354381E9}"/>
              </a:ext>
            </a:extLst>
          </p:cNvPr>
          <p:cNvSpPr txBox="1">
            <a:spLocks/>
          </p:cNvSpPr>
          <p:nvPr/>
        </p:nvSpPr>
        <p:spPr>
          <a:xfrm>
            <a:off x="838199" y="3022678"/>
            <a:ext cx="6362701" cy="3034429"/>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1000"/>
              </a:spcBef>
              <a:buFont typeface="Arial" panose="020B0604020202020204" pitchFamily="34" charset="0"/>
              <a:buNone/>
              <a:defRPr sz="2400" b="1" kern="1200">
                <a:solidFill>
                  <a:schemeClr val="bg1"/>
                </a:solidFill>
                <a:latin typeface="Overpas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1E2DBE"/>
                </a:solidFill>
                <a:latin typeface="Overpass Light"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Overpas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1E2DBE"/>
                </a:solidFill>
                <a:latin typeface="Overpass Light"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Overpas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lvl="0" indent="-285750" algn="just">
              <a:buFont typeface="Arial" panose="020B0604020202020204" pitchFamily="34" charset="0"/>
              <a:buChar char="•"/>
              <a:defRPr/>
            </a:pPr>
            <a:r>
              <a:rPr lang="es-419" sz="1700" b="0" dirty="0"/>
              <a:t>A diferencia de las categorías de gastos de alimentación y vivienda, los gastos restantes se calculan utilizando una </a:t>
            </a:r>
            <a:r>
              <a:rPr lang="es-419" sz="1700" b="0" dirty="0">
                <a:solidFill>
                  <a:schemeClr val="accent4"/>
                </a:solidFill>
              </a:rPr>
              <a:t>medida relativa.</a:t>
            </a:r>
          </a:p>
          <a:p>
            <a:pPr marL="285750" lvl="0" indent="-285750" algn="just">
              <a:buFont typeface="Arial" panose="020B0604020202020204" pitchFamily="34" charset="0"/>
              <a:buChar char="•"/>
              <a:defRPr/>
            </a:pPr>
            <a:r>
              <a:rPr lang="es-ES" sz="1700" b="0" dirty="0"/>
              <a:t>Para estimar las necesidades en términos de salud, educación y otros gastos, </a:t>
            </a:r>
            <a:r>
              <a:rPr lang="es-419" sz="1700" b="0" dirty="0"/>
              <a:t>primero calculamos el </a:t>
            </a:r>
            <a:r>
              <a:rPr lang="es-419" sz="1700" b="0" dirty="0">
                <a:solidFill>
                  <a:schemeClr val="accent4"/>
                </a:solidFill>
              </a:rPr>
              <a:t>gasto mensual</a:t>
            </a:r>
            <a:r>
              <a:rPr lang="es-419" sz="1700" b="0" dirty="0"/>
              <a:t> promedio por cada quintil.</a:t>
            </a:r>
          </a:p>
          <a:p>
            <a:pPr marL="285750" lvl="0" indent="-285750" algn="just">
              <a:buFont typeface="Arial" panose="020B0604020202020204" pitchFamily="34" charset="0"/>
              <a:buChar char="•"/>
              <a:defRPr/>
            </a:pPr>
            <a:r>
              <a:rPr lang="es-419" sz="1700" b="0" dirty="0"/>
              <a:t>En segundo lugar, tomamos los gastos mensuales promedio del </a:t>
            </a:r>
            <a:r>
              <a:rPr lang="es-419" sz="1700" b="0" dirty="0">
                <a:solidFill>
                  <a:schemeClr val="accent4"/>
                </a:solidFill>
              </a:rPr>
              <a:t>quintil de referencia</a:t>
            </a:r>
            <a:r>
              <a:rPr lang="es-419" sz="1700" b="0" dirty="0"/>
              <a:t>. El quintil de referencia se obtiene de las estimaciones </a:t>
            </a:r>
            <a:r>
              <a:rPr lang="fr-CH" sz="1700" b="0" dirty="0"/>
              <a:t>de la </a:t>
            </a:r>
            <a:r>
              <a:rPr lang="fr-CH" sz="1700" b="0" dirty="0">
                <a:solidFill>
                  <a:schemeClr val="accent4"/>
                </a:solidFill>
              </a:rPr>
              <a:t>canasta </a:t>
            </a:r>
            <a:r>
              <a:rPr lang="fr-CH" sz="1700" b="0" dirty="0" err="1">
                <a:solidFill>
                  <a:schemeClr val="accent4"/>
                </a:solidFill>
              </a:rPr>
              <a:t>alimentaria</a:t>
            </a:r>
            <a:r>
              <a:rPr lang="fr-CH" sz="1700" b="0" dirty="0">
                <a:solidFill>
                  <a:schemeClr val="accent4"/>
                </a:solidFill>
              </a:rPr>
              <a:t> </a:t>
            </a:r>
            <a:r>
              <a:rPr lang="fr-CH" sz="1700" b="0" dirty="0"/>
              <a:t>y se </a:t>
            </a:r>
            <a:r>
              <a:rPr lang="fr-CH" sz="1700" b="0" dirty="0" err="1"/>
              <a:t>refiere</a:t>
            </a:r>
            <a:r>
              <a:rPr lang="fr-CH" sz="1700" b="0" dirty="0"/>
              <a:t> al quintil que </a:t>
            </a:r>
            <a:r>
              <a:rPr lang="fr-CH" sz="1700" b="0" dirty="0" err="1"/>
              <a:t>consumo</a:t>
            </a:r>
            <a:r>
              <a:rPr lang="fr-CH" sz="1700" b="0" dirty="0"/>
              <a:t> </a:t>
            </a:r>
            <a:r>
              <a:rPr lang="fr-CH" sz="1700" b="0" dirty="0" err="1"/>
              <a:t>justo</a:t>
            </a:r>
            <a:r>
              <a:rPr lang="fr-CH" sz="1700" b="0" dirty="0"/>
              <a:t> el </a:t>
            </a:r>
            <a:r>
              <a:rPr lang="fr-CH" sz="1700" b="0" dirty="0" err="1"/>
              <a:t>requerimiento</a:t>
            </a:r>
            <a:r>
              <a:rPr lang="fr-CH" sz="1700" b="0" dirty="0"/>
              <a:t> de </a:t>
            </a:r>
            <a:r>
              <a:rPr lang="fr-CH" sz="1700" b="0" dirty="0" err="1"/>
              <a:t>calorias</a:t>
            </a:r>
            <a:r>
              <a:rPr lang="fr-CH" sz="1700" b="0" dirty="0"/>
              <a:t> (quintil 2).</a:t>
            </a:r>
          </a:p>
        </p:txBody>
      </p:sp>
      <p:pic>
        <p:nvPicPr>
          <p:cNvPr id="7" name="Marcador de posición de imagen 9">
            <a:extLst>
              <a:ext uri="{FF2B5EF4-FFF2-40B4-BE49-F238E27FC236}">
                <a16:creationId xmlns:a16="http://schemas.microsoft.com/office/drawing/2014/main" id="{5B708524-E24E-965F-B45B-A868C2CC4CA4}"/>
              </a:ext>
            </a:extLst>
          </p:cNvPr>
          <p:cNvPicPr>
            <a:picLocks noGrp="1" noChangeAspect="1"/>
          </p:cNvPicPr>
          <p:nvPr>
            <p:ph type="pic" sz="quarter" idx="10"/>
          </p:nvPr>
        </p:nvPicPr>
        <p:blipFill rotWithShape="1">
          <a:blip r:embed="rId2"/>
          <a:srcRect l="9238" t="585" r="24711" b="371"/>
          <a:stretch>
            <a:fillRect/>
          </a:stretch>
        </p:blipFill>
        <p:spPr>
          <a:xfrm>
            <a:off x="7377673" y="-117764"/>
            <a:ext cx="4994436" cy="4994436"/>
          </a:xfrm>
        </p:spPr>
      </p:pic>
    </p:spTree>
    <p:extLst>
      <p:ext uri="{BB962C8B-B14F-4D97-AF65-F5344CB8AC3E}">
        <p14:creationId xmlns:p14="http://schemas.microsoft.com/office/powerpoint/2010/main" val="2473914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824290-EC4B-042D-6132-E5A971B6EBF2}"/>
              </a:ext>
            </a:extLst>
          </p:cNvPr>
          <p:cNvSpPr>
            <a:spLocks noGrp="1"/>
          </p:cNvSpPr>
          <p:nvPr>
            <p:ph type="body" idx="1"/>
          </p:nvPr>
        </p:nvSpPr>
        <p:spPr>
          <a:xfrm>
            <a:off x="468874" y="1828360"/>
            <a:ext cx="8326010" cy="3593592"/>
          </a:xfrm>
        </p:spPr>
        <p:txBody>
          <a:bodyPr>
            <a:normAutofit/>
          </a:bodyPr>
          <a:lstStyle/>
          <a:p>
            <a:endParaRPr lang="es-CO" noProof="0" dirty="0"/>
          </a:p>
          <a:p>
            <a:r>
              <a:rPr lang="es-CO" sz="1800" noProof="0" dirty="0"/>
              <a:t>“</a:t>
            </a:r>
            <a:r>
              <a:rPr lang="es-CO" sz="1800" i="1" noProof="0" dirty="0"/>
              <a:t>Entre los elementos que deben tenerse en cuenta para determinar el nivel de los salarios mínimos </a:t>
            </a:r>
            <a:r>
              <a:rPr lang="es-CO" sz="1800" b="1" i="1" noProof="0" dirty="0"/>
              <a:t>deberían incluirse</a:t>
            </a:r>
            <a:r>
              <a:rPr lang="es-CO" sz="1800" i="1" noProof="0" dirty="0"/>
              <a:t>, en la medida en que sea posible y apropiado, de acuerdo con la práctica y las condiciones nacionales, los siguientes:</a:t>
            </a:r>
          </a:p>
          <a:p>
            <a:r>
              <a:rPr lang="es-CO" sz="1800" i="1" noProof="0" dirty="0"/>
              <a:t>(a) </a:t>
            </a:r>
            <a:r>
              <a:rPr lang="es-CO" sz="1800" b="1" i="1" noProof="0" dirty="0">
                <a:solidFill>
                  <a:srgbClr val="FF0000"/>
                </a:solidFill>
              </a:rPr>
              <a:t>las necesidades de los trabajadores y de sus familias </a:t>
            </a:r>
            <a:r>
              <a:rPr lang="es-CO" sz="1800" i="1" noProof="0" dirty="0"/>
              <a:t>habida cuenta del nivel general de salarios en el país, del costo de vida, de las prestaciones de seguridad social y del nivel de vida relativo de otros grupos sociales;</a:t>
            </a:r>
          </a:p>
          <a:p>
            <a:r>
              <a:rPr lang="es-CO" sz="1800" i="1" noProof="0" dirty="0"/>
              <a:t>(b) </a:t>
            </a:r>
            <a:r>
              <a:rPr lang="es-CO" sz="1800" b="1" i="1" noProof="0" dirty="0">
                <a:solidFill>
                  <a:srgbClr val="FF0000"/>
                </a:solidFill>
              </a:rPr>
              <a:t>los factores económicos</a:t>
            </a:r>
            <a:r>
              <a:rPr lang="es-CO" sz="1800" i="1" noProof="0" dirty="0"/>
              <a:t>, incluidos los requerimientos del desarrollo económico, los niveles de productividad y la conveniencia de alcanzar y mantener un alto nivel de empleo.</a:t>
            </a:r>
            <a:r>
              <a:rPr lang="es-CO" sz="1800" noProof="0" dirty="0"/>
              <a:t>”</a:t>
            </a:r>
          </a:p>
        </p:txBody>
      </p:sp>
      <p:sp>
        <p:nvSpPr>
          <p:cNvPr id="5" name="TextBox 4">
            <a:extLst>
              <a:ext uri="{FF2B5EF4-FFF2-40B4-BE49-F238E27FC236}">
                <a16:creationId xmlns:a16="http://schemas.microsoft.com/office/drawing/2014/main" id="{282696AB-98CD-AC71-3A9E-1F7402279D38}"/>
              </a:ext>
            </a:extLst>
          </p:cNvPr>
          <p:cNvSpPr txBox="1"/>
          <p:nvPr/>
        </p:nvSpPr>
        <p:spPr>
          <a:xfrm>
            <a:off x="468874" y="899206"/>
            <a:ext cx="10211562" cy="1280160"/>
          </a:xfrm>
          <a:prstGeom prst="rect">
            <a:avLst/>
          </a:prstGeom>
        </p:spPr>
        <p:txBody>
          <a:bodyPr vert="horz" lIns="91440" tIns="45720" rIns="91440" bIns="45720" rtlCol="0" anchor="ctr">
            <a:normAutofit/>
          </a:bodyPr>
          <a:lstStyle>
            <a:lvl1pPr>
              <a:lnSpc>
                <a:spcPct val="90000"/>
              </a:lnSpc>
              <a:spcBef>
                <a:spcPct val="0"/>
              </a:spcBef>
              <a:buNone/>
              <a:defRPr sz="4400" b="1">
                <a:solidFill>
                  <a:schemeClr val="accent1"/>
                </a:solidFill>
                <a:latin typeface="Overpass" pitchFamily="2" charset="77"/>
                <a:ea typeface="+mj-ea"/>
                <a:cs typeface="+mj-cs"/>
              </a:defRPr>
            </a:lvl1pPr>
          </a:lstStyle>
          <a:p>
            <a:r>
              <a:rPr lang="es-CO" sz="3000" noProof="0" dirty="0"/>
              <a:t>Principios claves del Convenio núm. 131 de la OIT sobre la fijación de salarios mínimos (1)</a:t>
            </a:r>
          </a:p>
        </p:txBody>
      </p:sp>
      <p:pic>
        <p:nvPicPr>
          <p:cNvPr id="64" name="Picture 63">
            <a:extLst>
              <a:ext uri="{FF2B5EF4-FFF2-40B4-BE49-F238E27FC236}">
                <a16:creationId xmlns:a16="http://schemas.microsoft.com/office/drawing/2014/main" id="{C8291F7B-BC52-EACD-F83A-A8003BFFCC84}"/>
              </a:ext>
            </a:extLst>
          </p:cNvPr>
          <p:cNvPicPr>
            <a:picLocks noChangeAspect="1"/>
          </p:cNvPicPr>
          <p:nvPr/>
        </p:nvPicPr>
        <p:blipFill>
          <a:blip r:embed="rId3">
            <a:duotone>
              <a:schemeClr val="accent1">
                <a:shade val="45000"/>
                <a:satMod val="135000"/>
              </a:schemeClr>
              <a:prstClr val="white"/>
            </a:duotone>
          </a:blip>
          <a:stretch>
            <a:fillRect/>
          </a:stretch>
        </p:blipFill>
        <p:spPr>
          <a:xfrm>
            <a:off x="2287751" y="3691712"/>
            <a:ext cx="4706520" cy="2383743"/>
          </a:xfrm>
          <a:prstGeom prst="rect">
            <a:avLst/>
          </a:prstGeom>
        </p:spPr>
      </p:pic>
      <p:grpSp>
        <p:nvGrpSpPr>
          <p:cNvPr id="67" name="Groeperen 38">
            <a:extLst>
              <a:ext uri="{FF2B5EF4-FFF2-40B4-BE49-F238E27FC236}">
                <a16:creationId xmlns:a16="http://schemas.microsoft.com/office/drawing/2014/main" id="{5A3C8641-5D67-C45A-D411-2326C4B8CC4A}"/>
              </a:ext>
            </a:extLst>
          </p:cNvPr>
          <p:cNvGrpSpPr/>
          <p:nvPr/>
        </p:nvGrpSpPr>
        <p:grpSpPr>
          <a:xfrm>
            <a:off x="7773207" y="3663252"/>
            <a:ext cx="3649315" cy="2412203"/>
            <a:chOff x="7332663" y="2843213"/>
            <a:chExt cx="1774825" cy="1173162"/>
          </a:xfrm>
          <a:solidFill>
            <a:schemeClr val="bg1">
              <a:lumMod val="85000"/>
            </a:schemeClr>
          </a:solidFill>
        </p:grpSpPr>
        <p:sp>
          <p:nvSpPr>
            <p:cNvPr id="68" name="Freeform 5">
              <a:extLst>
                <a:ext uri="{FF2B5EF4-FFF2-40B4-BE49-F238E27FC236}">
                  <a16:creationId xmlns:a16="http://schemas.microsoft.com/office/drawing/2014/main" id="{A4E6381B-D9B5-0F85-624B-F82D93434C75}"/>
                </a:ext>
              </a:extLst>
            </p:cNvPr>
            <p:cNvSpPr>
              <a:spLocks noChangeArrowheads="1"/>
            </p:cNvSpPr>
            <p:nvPr/>
          </p:nvSpPr>
          <p:spPr bwMode="auto">
            <a:xfrm>
              <a:off x="7381875" y="2860675"/>
              <a:ext cx="1588" cy="11113"/>
            </a:xfrm>
            <a:custGeom>
              <a:avLst/>
              <a:gdLst>
                <a:gd name="T0" fmla="*/ 0 w 1"/>
                <a:gd name="T1" fmla="*/ 0 h 29"/>
                <a:gd name="T2" fmla="*/ 0 w 1"/>
                <a:gd name="T3" fmla="*/ 28 h 29"/>
                <a:gd name="T4" fmla="*/ 0 w 1"/>
                <a:gd name="T5" fmla="*/ 0 h 29"/>
              </a:gdLst>
              <a:ahLst/>
              <a:cxnLst>
                <a:cxn ang="0">
                  <a:pos x="T0" y="T1"/>
                </a:cxn>
                <a:cxn ang="0">
                  <a:pos x="T2" y="T3"/>
                </a:cxn>
                <a:cxn ang="0">
                  <a:pos x="T4" y="T5"/>
                </a:cxn>
              </a:cxnLst>
              <a:rect l="0" t="0" r="r" b="b"/>
              <a:pathLst>
                <a:path w="1" h="29">
                  <a:moveTo>
                    <a:pt x="0" y="0"/>
                  </a:moveTo>
                  <a:lnTo>
                    <a:pt x="0" y="28"/>
                  </a:lnTo>
                  <a:lnTo>
                    <a:pt x="0" y="0"/>
                  </a:lnTo>
                </a:path>
              </a:pathLst>
            </a:custGeom>
            <a:grpFill/>
            <a:ln>
              <a:noFill/>
            </a:ln>
            <a:effectLst/>
            <a:extLst>
              <a:ext uri="{91240B29-F687-4f45-9708-019B960494DF}">
                <a14:hiddenLine xmlns:a14="http://schemas.microsoft.com/office/drawing/2010/main" xmlns="" w="9525" cap="flat">
                  <a:solidFill>
                    <a:srgbClr val="695C5E"/>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CO" noProof="0" dirty="0"/>
            </a:p>
          </p:txBody>
        </p:sp>
        <p:sp>
          <p:nvSpPr>
            <p:cNvPr id="69" name="Line 6">
              <a:extLst>
                <a:ext uri="{FF2B5EF4-FFF2-40B4-BE49-F238E27FC236}">
                  <a16:creationId xmlns:a16="http://schemas.microsoft.com/office/drawing/2014/main" id="{97978384-0A60-AE07-6FBF-6D700DE51069}"/>
                </a:ext>
              </a:extLst>
            </p:cNvPr>
            <p:cNvSpPr>
              <a:spLocks noChangeShapeType="1"/>
            </p:cNvSpPr>
            <p:nvPr/>
          </p:nvSpPr>
          <p:spPr bwMode="auto">
            <a:xfrm>
              <a:off x="7381875" y="2860675"/>
              <a:ext cx="1588" cy="9525"/>
            </a:xfrm>
            <a:prstGeom prst="line">
              <a:avLst/>
            </a:prstGeom>
            <a:grpFill/>
            <a:ln>
              <a:noFill/>
            </a:ln>
            <a:effectLst/>
            <a:extLst>
              <a:ext uri="{91240B29-F687-4f45-9708-019B960494DF}">
                <a14:hiddenLine xmlns:a14="http://schemas.microsoft.com/office/drawing/2010/main" xmlns="" w="9525" cap="flat">
                  <a:solidFill>
                    <a:srgbClr val="695C5E"/>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es-CO" noProof="0" dirty="0"/>
            </a:p>
          </p:txBody>
        </p:sp>
        <p:sp>
          <p:nvSpPr>
            <p:cNvPr id="70" name="Freeform 232">
              <a:extLst>
                <a:ext uri="{FF2B5EF4-FFF2-40B4-BE49-F238E27FC236}">
                  <a16:creationId xmlns:a16="http://schemas.microsoft.com/office/drawing/2014/main" id="{9CC3F7EA-7829-BC33-507C-79AE31D79714}"/>
                </a:ext>
              </a:extLst>
            </p:cNvPr>
            <p:cNvSpPr>
              <a:spLocks noChangeArrowheads="1"/>
            </p:cNvSpPr>
            <p:nvPr/>
          </p:nvSpPr>
          <p:spPr bwMode="auto">
            <a:xfrm>
              <a:off x="8313738" y="2843213"/>
              <a:ext cx="793750" cy="1154112"/>
            </a:xfrm>
            <a:custGeom>
              <a:avLst/>
              <a:gdLst>
                <a:gd name="T0" fmla="*/ 744 w 2207"/>
                <a:gd name="T1" fmla="*/ 1310 h 3205"/>
                <a:gd name="T2" fmla="*/ 1620 w 2207"/>
                <a:gd name="T3" fmla="*/ 682 h 3205"/>
                <a:gd name="T4" fmla="*/ 758 w 2207"/>
                <a:gd name="T5" fmla="*/ 1923 h 3205"/>
                <a:gd name="T6" fmla="*/ 910 w 2207"/>
                <a:gd name="T7" fmla="*/ 1792 h 3205"/>
                <a:gd name="T8" fmla="*/ 855 w 2207"/>
                <a:gd name="T9" fmla="*/ 2701 h 3205"/>
                <a:gd name="T10" fmla="*/ 669 w 2207"/>
                <a:gd name="T11" fmla="*/ 1923 h 3205"/>
                <a:gd name="T12" fmla="*/ 937 w 2207"/>
                <a:gd name="T13" fmla="*/ 2673 h 3205"/>
                <a:gd name="T14" fmla="*/ 937 w 2207"/>
                <a:gd name="T15" fmla="*/ 2281 h 3205"/>
                <a:gd name="T16" fmla="*/ 937 w 2207"/>
                <a:gd name="T17" fmla="*/ 1889 h 3205"/>
                <a:gd name="T18" fmla="*/ 1027 w 2207"/>
                <a:gd name="T19" fmla="*/ 2811 h 3205"/>
                <a:gd name="T20" fmla="*/ 1027 w 2207"/>
                <a:gd name="T21" fmla="*/ 2543 h 3205"/>
                <a:gd name="T22" fmla="*/ 1027 w 2207"/>
                <a:gd name="T23" fmla="*/ 2151 h 3205"/>
                <a:gd name="T24" fmla="*/ 1027 w 2207"/>
                <a:gd name="T25" fmla="*/ 1758 h 3205"/>
                <a:gd name="T26" fmla="*/ 1185 w 2207"/>
                <a:gd name="T27" fmla="*/ 2846 h 3205"/>
                <a:gd name="T28" fmla="*/ 1117 w 2207"/>
                <a:gd name="T29" fmla="*/ 2412 h 3205"/>
                <a:gd name="T30" fmla="*/ 1117 w 2207"/>
                <a:gd name="T31" fmla="*/ 2020 h 3205"/>
                <a:gd name="T32" fmla="*/ 1117 w 2207"/>
                <a:gd name="T33" fmla="*/ 2977 h 3205"/>
                <a:gd name="T34" fmla="*/ 1206 w 2207"/>
                <a:gd name="T35" fmla="*/ 2673 h 3205"/>
                <a:gd name="T36" fmla="*/ 1206 w 2207"/>
                <a:gd name="T37" fmla="*/ 2281 h 3205"/>
                <a:gd name="T38" fmla="*/ 1206 w 2207"/>
                <a:gd name="T39" fmla="*/ 1889 h 3205"/>
                <a:gd name="T40" fmla="*/ 1303 w 2207"/>
                <a:gd name="T41" fmla="*/ 2811 h 3205"/>
                <a:gd name="T42" fmla="*/ 1303 w 2207"/>
                <a:gd name="T43" fmla="*/ 2543 h 3205"/>
                <a:gd name="T44" fmla="*/ 1303 w 2207"/>
                <a:gd name="T45" fmla="*/ 2151 h 3205"/>
                <a:gd name="T46" fmla="*/ 1303 w 2207"/>
                <a:gd name="T47" fmla="*/ 1758 h 3205"/>
                <a:gd name="T48" fmla="*/ 1544 w 2207"/>
                <a:gd name="T49" fmla="*/ 2977 h 3205"/>
                <a:gd name="T50" fmla="*/ 1634 w 2207"/>
                <a:gd name="T51" fmla="*/ 2281 h 3205"/>
                <a:gd name="T52" fmla="*/ 1571 w 2207"/>
                <a:gd name="T53" fmla="*/ 2323 h 3205"/>
                <a:gd name="T54" fmla="*/ 1544 w 2207"/>
                <a:gd name="T55" fmla="*/ 1661 h 3205"/>
                <a:gd name="T56" fmla="*/ 1544 w 2207"/>
                <a:gd name="T57" fmla="*/ 2054 h 3205"/>
                <a:gd name="T58" fmla="*/ 1544 w 2207"/>
                <a:gd name="T59" fmla="*/ 2454 h 3205"/>
                <a:gd name="T60" fmla="*/ 1571 w 2207"/>
                <a:gd name="T61" fmla="*/ 2977 h 3205"/>
                <a:gd name="T62" fmla="*/ 1634 w 2207"/>
                <a:gd name="T63" fmla="*/ 1530 h 3205"/>
                <a:gd name="T64" fmla="*/ 1392 w 2207"/>
                <a:gd name="T65" fmla="*/ 2715 h 3205"/>
                <a:gd name="T66" fmla="*/ 1454 w 2207"/>
                <a:gd name="T67" fmla="*/ 2673 h 3205"/>
                <a:gd name="T68" fmla="*/ 1454 w 2207"/>
                <a:gd name="T69" fmla="*/ 2151 h 3205"/>
                <a:gd name="T70" fmla="*/ 1454 w 2207"/>
                <a:gd name="T71" fmla="*/ 1758 h 3205"/>
                <a:gd name="T72" fmla="*/ 1620 w 2207"/>
                <a:gd name="T73" fmla="*/ 1062 h 3205"/>
                <a:gd name="T74" fmla="*/ 1496 w 2207"/>
                <a:gd name="T75" fmla="*/ 807 h 3205"/>
                <a:gd name="T76" fmla="*/ 1496 w 2207"/>
                <a:gd name="T77" fmla="*/ 1310 h 3205"/>
                <a:gd name="T78" fmla="*/ 1372 w 2207"/>
                <a:gd name="T79" fmla="*/ 931 h 3205"/>
                <a:gd name="T80" fmla="*/ 1275 w 2207"/>
                <a:gd name="T81" fmla="*/ 1530 h 3205"/>
                <a:gd name="T82" fmla="*/ 1006 w 2207"/>
                <a:gd name="T83" fmla="*/ 1530 h 3205"/>
                <a:gd name="T84" fmla="*/ 731 w 2207"/>
                <a:gd name="T85" fmla="*/ 1530 h 3205"/>
                <a:gd name="T86" fmla="*/ 579 w 2207"/>
                <a:gd name="T87" fmla="*/ 1792 h 3205"/>
                <a:gd name="T88" fmla="*/ 482 w 2207"/>
                <a:gd name="T89" fmla="*/ 2323 h 3205"/>
                <a:gd name="T90" fmla="*/ 482 w 2207"/>
                <a:gd name="T91" fmla="*/ 2701 h 3205"/>
                <a:gd name="T92" fmla="*/ 241 w 2207"/>
                <a:gd name="T93" fmla="*/ 2866 h 3205"/>
                <a:gd name="T94" fmla="*/ 283 w 2207"/>
                <a:gd name="T95" fmla="*/ 2701 h 3205"/>
                <a:gd name="T96" fmla="*/ 1737 w 2207"/>
                <a:gd name="T97" fmla="*/ 2970 h 3205"/>
                <a:gd name="T98" fmla="*/ 1744 w 2207"/>
                <a:gd name="T99" fmla="*/ 2433 h 3205"/>
                <a:gd name="T100" fmla="*/ 1744 w 2207"/>
                <a:gd name="T101" fmla="*/ 2061 h 3205"/>
                <a:gd name="T102" fmla="*/ 1744 w 2207"/>
                <a:gd name="T103" fmla="*/ 1647 h 3205"/>
                <a:gd name="T104" fmla="*/ 1744 w 2207"/>
                <a:gd name="T105" fmla="*/ 1144 h 3205"/>
                <a:gd name="T106" fmla="*/ 1875 w 2207"/>
                <a:gd name="T107" fmla="*/ 2901 h 3205"/>
                <a:gd name="T108" fmla="*/ 1875 w 2207"/>
                <a:gd name="T109" fmla="*/ 2399 h 3205"/>
                <a:gd name="T110" fmla="*/ 1875 w 2207"/>
                <a:gd name="T111" fmla="*/ 1895 h 3205"/>
                <a:gd name="T112" fmla="*/ 1965 w 2207"/>
                <a:gd name="T113" fmla="*/ 1399 h 3205"/>
                <a:gd name="T114" fmla="*/ 1965 w 2207"/>
                <a:gd name="T115" fmla="*/ 772 h 3205"/>
                <a:gd name="T116" fmla="*/ 2089 w 2207"/>
                <a:gd name="T117" fmla="*/ 2523 h 3205"/>
                <a:gd name="T118" fmla="*/ 2089 w 2207"/>
                <a:gd name="T119" fmla="*/ 1771 h 3205"/>
                <a:gd name="T120" fmla="*/ 2089 w 2207"/>
                <a:gd name="T121" fmla="*/ 1399 h 3205"/>
                <a:gd name="T122" fmla="*/ 2089 w 2207"/>
                <a:gd name="T123" fmla="*/ 772 h 3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207" h="3205">
                  <a:moveTo>
                    <a:pt x="2150" y="3170"/>
                  </a:moveTo>
                  <a:lnTo>
                    <a:pt x="2150" y="469"/>
                  </a:lnTo>
                  <a:lnTo>
                    <a:pt x="2040" y="469"/>
                  </a:lnTo>
                  <a:lnTo>
                    <a:pt x="2040" y="365"/>
                  </a:lnTo>
                  <a:lnTo>
                    <a:pt x="1902" y="365"/>
                  </a:lnTo>
                  <a:lnTo>
                    <a:pt x="1902" y="248"/>
                  </a:lnTo>
                  <a:lnTo>
                    <a:pt x="1606" y="248"/>
                  </a:lnTo>
                  <a:lnTo>
                    <a:pt x="1606" y="0"/>
                  </a:lnTo>
                  <a:lnTo>
                    <a:pt x="1516" y="0"/>
                  </a:lnTo>
                  <a:lnTo>
                    <a:pt x="1516" y="365"/>
                  </a:lnTo>
                  <a:lnTo>
                    <a:pt x="1420" y="365"/>
                  </a:lnTo>
                  <a:lnTo>
                    <a:pt x="1420" y="469"/>
                  </a:lnTo>
                  <a:lnTo>
                    <a:pt x="1310" y="469"/>
                  </a:lnTo>
                  <a:lnTo>
                    <a:pt x="1310" y="1310"/>
                  </a:lnTo>
                  <a:lnTo>
                    <a:pt x="744" y="1310"/>
                  </a:lnTo>
                  <a:lnTo>
                    <a:pt x="744" y="1399"/>
                  </a:lnTo>
                  <a:lnTo>
                    <a:pt x="441" y="1399"/>
                  </a:lnTo>
                  <a:lnTo>
                    <a:pt x="441" y="1441"/>
                  </a:lnTo>
                  <a:lnTo>
                    <a:pt x="476" y="1441"/>
                  </a:lnTo>
                  <a:lnTo>
                    <a:pt x="476" y="2047"/>
                  </a:lnTo>
                  <a:lnTo>
                    <a:pt x="0" y="2047"/>
                  </a:lnTo>
                  <a:lnTo>
                    <a:pt x="0" y="3204"/>
                  </a:lnTo>
                  <a:lnTo>
                    <a:pt x="476" y="3204"/>
                  </a:lnTo>
                  <a:lnTo>
                    <a:pt x="924" y="3204"/>
                  </a:lnTo>
                  <a:lnTo>
                    <a:pt x="1255" y="3204"/>
                  </a:lnTo>
                  <a:lnTo>
                    <a:pt x="1737" y="3204"/>
                  </a:lnTo>
                  <a:lnTo>
                    <a:pt x="2206" y="3204"/>
                  </a:lnTo>
                  <a:lnTo>
                    <a:pt x="2206" y="3170"/>
                  </a:lnTo>
                  <a:lnTo>
                    <a:pt x="2150" y="3170"/>
                  </a:lnTo>
                  <a:close/>
                  <a:moveTo>
                    <a:pt x="1620" y="682"/>
                  </a:moveTo>
                  <a:lnTo>
                    <a:pt x="1709" y="682"/>
                  </a:lnTo>
                  <a:lnTo>
                    <a:pt x="1709" y="772"/>
                  </a:lnTo>
                  <a:lnTo>
                    <a:pt x="1620" y="772"/>
                  </a:lnTo>
                  <a:lnTo>
                    <a:pt x="1620" y="682"/>
                  </a:lnTo>
                  <a:close/>
                  <a:moveTo>
                    <a:pt x="758" y="1758"/>
                  </a:moveTo>
                  <a:lnTo>
                    <a:pt x="758" y="1661"/>
                  </a:lnTo>
                  <a:lnTo>
                    <a:pt x="820" y="1661"/>
                  </a:lnTo>
                  <a:lnTo>
                    <a:pt x="820" y="1758"/>
                  </a:lnTo>
                  <a:lnTo>
                    <a:pt x="758" y="1758"/>
                  </a:lnTo>
                  <a:close/>
                  <a:moveTo>
                    <a:pt x="820" y="1792"/>
                  </a:moveTo>
                  <a:lnTo>
                    <a:pt x="820" y="1889"/>
                  </a:lnTo>
                  <a:lnTo>
                    <a:pt x="758" y="1889"/>
                  </a:lnTo>
                  <a:lnTo>
                    <a:pt x="758" y="1792"/>
                  </a:lnTo>
                  <a:lnTo>
                    <a:pt x="820" y="1792"/>
                  </a:lnTo>
                  <a:close/>
                  <a:moveTo>
                    <a:pt x="758" y="1923"/>
                  </a:moveTo>
                  <a:lnTo>
                    <a:pt x="820" y="1923"/>
                  </a:lnTo>
                  <a:lnTo>
                    <a:pt x="820" y="2020"/>
                  </a:lnTo>
                  <a:lnTo>
                    <a:pt x="758" y="2020"/>
                  </a:lnTo>
                  <a:lnTo>
                    <a:pt x="758" y="1923"/>
                  </a:lnTo>
                  <a:close/>
                  <a:moveTo>
                    <a:pt x="855" y="2157"/>
                  </a:moveTo>
                  <a:lnTo>
                    <a:pt x="855" y="2323"/>
                  </a:lnTo>
                  <a:lnTo>
                    <a:pt x="689" y="2323"/>
                  </a:lnTo>
                  <a:lnTo>
                    <a:pt x="689" y="2157"/>
                  </a:lnTo>
                  <a:lnTo>
                    <a:pt x="855" y="2157"/>
                  </a:lnTo>
                  <a:close/>
                  <a:moveTo>
                    <a:pt x="848" y="1758"/>
                  </a:moveTo>
                  <a:lnTo>
                    <a:pt x="848" y="1661"/>
                  </a:lnTo>
                  <a:lnTo>
                    <a:pt x="910" y="1661"/>
                  </a:lnTo>
                  <a:lnTo>
                    <a:pt x="910" y="1758"/>
                  </a:lnTo>
                  <a:lnTo>
                    <a:pt x="848" y="1758"/>
                  </a:lnTo>
                  <a:close/>
                  <a:moveTo>
                    <a:pt x="910" y="1792"/>
                  </a:moveTo>
                  <a:lnTo>
                    <a:pt x="910" y="1889"/>
                  </a:lnTo>
                  <a:lnTo>
                    <a:pt x="848" y="1889"/>
                  </a:lnTo>
                  <a:lnTo>
                    <a:pt x="848" y="1792"/>
                  </a:lnTo>
                  <a:lnTo>
                    <a:pt x="910" y="1792"/>
                  </a:lnTo>
                  <a:close/>
                  <a:moveTo>
                    <a:pt x="848" y="1923"/>
                  </a:moveTo>
                  <a:lnTo>
                    <a:pt x="910" y="1923"/>
                  </a:lnTo>
                  <a:lnTo>
                    <a:pt x="910" y="2020"/>
                  </a:lnTo>
                  <a:lnTo>
                    <a:pt x="848" y="2020"/>
                  </a:lnTo>
                  <a:lnTo>
                    <a:pt x="848" y="1923"/>
                  </a:lnTo>
                  <a:close/>
                  <a:moveTo>
                    <a:pt x="689" y="2604"/>
                  </a:moveTo>
                  <a:lnTo>
                    <a:pt x="689" y="2433"/>
                  </a:lnTo>
                  <a:lnTo>
                    <a:pt x="855" y="2433"/>
                  </a:lnTo>
                  <a:lnTo>
                    <a:pt x="855" y="2604"/>
                  </a:lnTo>
                  <a:lnTo>
                    <a:pt x="689" y="2604"/>
                  </a:lnTo>
                  <a:close/>
                  <a:moveTo>
                    <a:pt x="855" y="2701"/>
                  </a:moveTo>
                  <a:lnTo>
                    <a:pt x="855" y="2866"/>
                  </a:lnTo>
                  <a:lnTo>
                    <a:pt x="689" y="2866"/>
                  </a:lnTo>
                  <a:lnTo>
                    <a:pt x="689" y="2701"/>
                  </a:lnTo>
                  <a:lnTo>
                    <a:pt x="855" y="2701"/>
                  </a:lnTo>
                  <a:close/>
                  <a:moveTo>
                    <a:pt x="731" y="1889"/>
                  </a:moveTo>
                  <a:lnTo>
                    <a:pt x="669" y="1889"/>
                  </a:lnTo>
                  <a:lnTo>
                    <a:pt x="669" y="1792"/>
                  </a:lnTo>
                  <a:lnTo>
                    <a:pt x="731" y="1792"/>
                  </a:lnTo>
                  <a:lnTo>
                    <a:pt x="731" y="1889"/>
                  </a:lnTo>
                  <a:close/>
                  <a:moveTo>
                    <a:pt x="731" y="1758"/>
                  </a:moveTo>
                  <a:lnTo>
                    <a:pt x="669" y="1758"/>
                  </a:lnTo>
                  <a:lnTo>
                    <a:pt x="669" y="1661"/>
                  </a:lnTo>
                  <a:lnTo>
                    <a:pt x="731" y="1661"/>
                  </a:lnTo>
                  <a:lnTo>
                    <a:pt x="731" y="1758"/>
                  </a:lnTo>
                  <a:close/>
                  <a:moveTo>
                    <a:pt x="669" y="1923"/>
                  </a:moveTo>
                  <a:lnTo>
                    <a:pt x="731" y="1923"/>
                  </a:lnTo>
                  <a:lnTo>
                    <a:pt x="731" y="2020"/>
                  </a:lnTo>
                  <a:lnTo>
                    <a:pt x="669" y="2020"/>
                  </a:lnTo>
                  <a:lnTo>
                    <a:pt x="669" y="1923"/>
                  </a:lnTo>
                  <a:close/>
                  <a:moveTo>
                    <a:pt x="937" y="2811"/>
                  </a:moveTo>
                  <a:lnTo>
                    <a:pt x="937" y="2715"/>
                  </a:lnTo>
                  <a:lnTo>
                    <a:pt x="1006" y="2715"/>
                  </a:lnTo>
                  <a:lnTo>
                    <a:pt x="1006" y="2811"/>
                  </a:lnTo>
                  <a:lnTo>
                    <a:pt x="937" y="2811"/>
                  </a:lnTo>
                  <a:close/>
                  <a:moveTo>
                    <a:pt x="1006" y="2846"/>
                  </a:moveTo>
                  <a:lnTo>
                    <a:pt x="1006" y="2942"/>
                  </a:lnTo>
                  <a:lnTo>
                    <a:pt x="937" y="2942"/>
                  </a:lnTo>
                  <a:lnTo>
                    <a:pt x="937" y="2846"/>
                  </a:lnTo>
                  <a:lnTo>
                    <a:pt x="1006" y="2846"/>
                  </a:lnTo>
                  <a:close/>
                  <a:moveTo>
                    <a:pt x="937" y="2673"/>
                  </a:moveTo>
                  <a:lnTo>
                    <a:pt x="937" y="2584"/>
                  </a:lnTo>
                  <a:lnTo>
                    <a:pt x="1006" y="2584"/>
                  </a:lnTo>
                  <a:lnTo>
                    <a:pt x="1006" y="2673"/>
                  </a:lnTo>
                  <a:lnTo>
                    <a:pt x="937" y="2673"/>
                  </a:lnTo>
                  <a:close/>
                  <a:moveTo>
                    <a:pt x="937" y="2543"/>
                  </a:moveTo>
                  <a:lnTo>
                    <a:pt x="937" y="2454"/>
                  </a:lnTo>
                  <a:lnTo>
                    <a:pt x="1006" y="2454"/>
                  </a:lnTo>
                  <a:lnTo>
                    <a:pt x="1006" y="2543"/>
                  </a:lnTo>
                  <a:lnTo>
                    <a:pt x="937" y="2543"/>
                  </a:lnTo>
                  <a:close/>
                  <a:moveTo>
                    <a:pt x="937" y="2412"/>
                  </a:moveTo>
                  <a:lnTo>
                    <a:pt x="937" y="2323"/>
                  </a:lnTo>
                  <a:lnTo>
                    <a:pt x="1006" y="2323"/>
                  </a:lnTo>
                  <a:lnTo>
                    <a:pt x="1006" y="2412"/>
                  </a:lnTo>
                  <a:lnTo>
                    <a:pt x="937" y="2412"/>
                  </a:lnTo>
                  <a:close/>
                  <a:moveTo>
                    <a:pt x="937" y="2281"/>
                  </a:moveTo>
                  <a:lnTo>
                    <a:pt x="937" y="2185"/>
                  </a:lnTo>
                  <a:lnTo>
                    <a:pt x="1006" y="2185"/>
                  </a:lnTo>
                  <a:lnTo>
                    <a:pt x="1006" y="2281"/>
                  </a:lnTo>
                  <a:lnTo>
                    <a:pt x="937" y="2281"/>
                  </a:lnTo>
                  <a:close/>
                  <a:moveTo>
                    <a:pt x="937" y="2151"/>
                  </a:moveTo>
                  <a:lnTo>
                    <a:pt x="937" y="2054"/>
                  </a:lnTo>
                  <a:lnTo>
                    <a:pt x="1006" y="2054"/>
                  </a:lnTo>
                  <a:lnTo>
                    <a:pt x="1006" y="2151"/>
                  </a:lnTo>
                  <a:lnTo>
                    <a:pt x="937" y="2151"/>
                  </a:lnTo>
                  <a:close/>
                  <a:moveTo>
                    <a:pt x="937" y="2020"/>
                  </a:moveTo>
                  <a:lnTo>
                    <a:pt x="937" y="1923"/>
                  </a:lnTo>
                  <a:lnTo>
                    <a:pt x="1006" y="1923"/>
                  </a:lnTo>
                  <a:lnTo>
                    <a:pt x="1006" y="2020"/>
                  </a:lnTo>
                  <a:lnTo>
                    <a:pt x="937" y="2020"/>
                  </a:lnTo>
                  <a:close/>
                  <a:moveTo>
                    <a:pt x="937" y="1889"/>
                  </a:moveTo>
                  <a:lnTo>
                    <a:pt x="937" y="1792"/>
                  </a:lnTo>
                  <a:lnTo>
                    <a:pt x="1006" y="1792"/>
                  </a:lnTo>
                  <a:lnTo>
                    <a:pt x="1006" y="1889"/>
                  </a:lnTo>
                  <a:lnTo>
                    <a:pt x="937" y="1889"/>
                  </a:lnTo>
                  <a:close/>
                  <a:moveTo>
                    <a:pt x="937" y="1758"/>
                  </a:moveTo>
                  <a:lnTo>
                    <a:pt x="937" y="1661"/>
                  </a:lnTo>
                  <a:lnTo>
                    <a:pt x="1006" y="1661"/>
                  </a:lnTo>
                  <a:lnTo>
                    <a:pt x="1006" y="1758"/>
                  </a:lnTo>
                  <a:lnTo>
                    <a:pt x="937" y="1758"/>
                  </a:lnTo>
                  <a:close/>
                  <a:moveTo>
                    <a:pt x="937" y="2977"/>
                  </a:moveTo>
                  <a:lnTo>
                    <a:pt x="1006" y="2977"/>
                  </a:lnTo>
                  <a:lnTo>
                    <a:pt x="1006" y="3073"/>
                  </a:lnTo>
                  <a:lnTo>
                    <a:pt x="937" y="3073"/>
                  </a:lnTo>
                  <a:lnTo>
                    <a:pt x="937" y="2977"/>
                  </a:lnTo>
                  <a:close/>
                  <a:moveTo>
                    <a:pt x="1027" y="2811"/>
                  </a:moveTo>
                  <a:lnTo>
                    <a:pt x="1027" y="2715"/>
                  </a:lnTo>
                  <a:lnTo>
                    <a:pt x="1096" y="2715"/>
                  </a:lnTo>
                  <a:lnTo>
                    <a:pt x="1096" y="2811"/>
                  </a:lnTo>
                  <a:lnTo>
                    <a:pt x="1027" y="2811"/>
                  </a:lnTo>
                  <a:close/>
                  <a:moveTo>
                    <a:pt x="1096" y="2846"/>
                  </a:moveTo>
                  <a:lnTo>
                    <a:pt x="1096" y="2942"/>
                  </a:lnTo>
                  <a:lnTo>
                    <a:pt x="1027" y="2942"/>
                  </a:lnTo>
                  <a:lnTo>
                    <a:pt x="1027" y="2846"/>
                  </a:lnTo>
                  <a:lnTo>
                    <a:pt x="1096" y="2846"/>
                  </a:lnTo>
                  <a:close/>
                  <a:moveTo>
                    <a:pt x="1027" y="2673"/>
                  </a:moveTo>
                  <a:lnTo>
                    <a:pt x="1027" y="2584"/>
                  </a:lnTo>
                  <a:lnTo>
                    <a:pt x="1096" y="2584"/>
                  </a:lnTo>
                  <a:lnTo>
                    <a:pt x="1096" y="2673"/>
                  </a:lnTo>
                  <a:lnTo>
                    <a:pt x="1027" y="2673"/>
                  </a:lnTo>
                  <a:close/>
                  <a:moveTo>
                    <a:pt x="1027" y="2543"/>
                  </a:moveTo>
                  <a:lnTo>
                    <a:pt x="1027" y="2454"/>
                  </a:lnTo>
                  <a:lnTo>
                    <a:pt x="1096" y="2454"/>
                  </a:lnTo>
                  <a:lnTo>
                    <a:pt x="1096" y="2543"/>
                  </a:lnTo>
                  <a:lnTo>
                    <a:pt x="1027" y="2543"/>
                  </a:lnTo>
                  <a:close/>
                  <a:moveTo>
                    <a:pt x="1027" y="2412"/>
                  </a:moveTo>
                  <a:lnTo>
                    <a:pt x="1027" y="2323"/>
                  </a:lnTo>
                  <a:lnTo>
                    <a:pt x="1096" y="2323"/>
                  </a:lnTo>
                  <a:lnTo>
                    <a:pt x="1096" y="2412"/>
                  </a:lnTo>
                  <a:lnTo>
                    <a:pt x="1027" y="2412"/>
                  </a:lnTo>
                  <a:close/>
                  <a:moveTo>
                    <a:pt x="1027" y="2281"/>
                  </a:moveTo>
                  <a:lnTo>
                    <a:pt x="1027" y="2185"/>
                  </a:lnTo>
                  <a:lnTo>
                    <a:pt x="1096" y="2185"/>
                  </a:lnTo>
                  <a:lnTo>
                    <a:pt x="1096" y="2281"/>
                  </a:lnTo>
                  <a:lnTo>
                    <a:pt x="1027" y="2281"/>
                  </a:lnTo>
                  <a:close/>
                  <a:moveTo>
                    <a:pt x="1027" y="2151"/>
                  </a:moveTo>
                  <a:lnTo>
                    <a:pt x="1027" y="2054"/>
                  </a:lnTo>
                  <a:lnTo>
                    <a:pt x="1096" y="2054"/>
                  </a:lnTo>
                  <a:lnTo>
                    <a:pt x="1096" y="2151"/>
                  </a:lnTo>
                  <a:lnTo>
                    <a:pt x="1027" y="2151"/>
                  </a:lnTo>
                  <a:close/>
                  <a:moveTo>
                    <a:pt x="1027" y="2020"/>
                  </a:moveTo>
                  <a:lnTo>
                    <a:pt x="1027" y="1923"/>
                  </a:lnTo>
                  <a:lnTo>
                    <a:pt x="1096" y="1923"/>
                  </a:lnTo>
                  <a:lnTo>
                    <a:pt x="1096" y="2020"/>
                  </a:lnTo>
                  <a:lnTo>
                    <a:pt x="1027" y="2020"/>
                  </a:lnTo>
                  <a:close/>
                  <a:moveTo>
                    <a:pt x="1027" y="1889"/>
                  </a:moveTo>
                  <a:lnTo>
                    <a:pt x="1027" y="1792"/>
                  </a:lnTo>
                  <a:lnTo>
                    <a:pt x="1096" y="1792"/>
                  </a:lnTo>
                  <a:lnTo>
                    <a:pt x="1096" y="1889"/>
                  </a:lnTo>
                  <a:lnTo>
                    <a:pt x="1027" y="1889"/>
                  </a:lnTo>
                  <a:close/>
                  <a:moveTo>
                    <a:pt x="1027" y="1758"/>
                  </a:moveTo>
                  <a:lnTo>
                    <a:pt x="1027" y="1661"/>
                  </a:lnTo>
                  <a:lnTo>
                    <a:pt x="1096" y="1661"/>
                  </a:lnTo>
                  <a:lnTo>
                    <a:pt x="1096" y="1758"/>
                  </a:lnTo>
                  <a:lnTo>
                    <a:pt x="1027" y="1758"/>
                  </a:lnTo>
                  <a:close/>
                  <a:moveTo>
                    <a:pt x="1027" y="2977"/>
                  </a:moveTo>
                  <a:lnTo>
                    <a:pt x="1096" y="2977"/>
                  </a:lnTo>
                  <a:lnTo>
                    <a:pt x="1096" y="3073"/>
                  </a:lnTo>
                  <a:lnTo>
                    <a:pt x="1027" y="3073"/>
                  </a:lnTo>
                  <a:lnTo>
                    <a:pt x="1027" y="2977"/>
                  </a:lnTo>
                  <a:close/>
                  <a:moveTo>
                    <a:pt x="1117" y="2811"/>
                  </a:moveTo>
                  <a:lnTo>
                    <a:pt x="1117" y="2715"/>
                  </a:lnTo>
                  <a:lnTo>
                    <a:pt x="1185" y="2715"/>
                  </a:lnTo>
                  <a:lnTo>
                    <a:pt x="1185" y="2811"/>
                  </a:lnTo>
                  <a:lnTo>
                    <a:pt x="1117" y="2811"/>
                  </a:lnTo>
                  <a:close/>
                  <a:moveTo>
                    <a:pt x="1185" y="2846"/>
                  </a:moveTo>
                  <a:lnTo>
                    <a:pt x="1185" y="2942"/>
                  </a:lnTo>
                  <a:lnTo>
                    <a:pt x="1117" y="2942"/>
                  </a:lnTo>
                  <a:lnTo>
                    <a:pt x="1117" y="2846"/>
                  </a:lnTo>
                  <a:lnTo>
                    <a:pt x="1185" y="2846"/>
                  </a:lnTo>
                  <a:close/>
                  <a:moveTo>
                    <a:pt x="1117" y="2673"/>
                  </a:moveTo>
                  <a:lnTo>
                    <a:pt x="1117" y="2584"/>
                  </a:lnTo>
                  <a:lnTo>
                    <a:pt x="1185" y="2584"/>
                  </a:lnTo>
                  <a:lnTo>
                    <a:pt x="1185" y="2673"/>
                  </a:lnTo>
                  <a:lnTo>
                    <a:pt x="1117" y="2673"/>
                  </a:lnTo>
                  <a:close/>
                  <a:moveTo>
                    <a:pt x="1117" y="2543"/>
                  </a:moveTo>
                  <a:lnTo>
                    <a:pt x="1117" y="2454"/>
                  </a:lnTo>
                  <a:lnTo>
                    <a:pt x="1185" y="2454"/>
                  </a:lnTo>
                  <a:lnTo>
                    <a:pt x="1185" y="2543"/>
                  </a:lnTo>
                  <a:lnTo>
                    <a:pt x="1117" y="2543"/>
                  </a:lnTo>
                  <a:close/>
                  <a:moveTo>
                    <a:pt x="1117" y="2412"/>
                  </a:moveTo>
                  <a:lnTo>
                    <a:pt x="1117" y="2323"/>
                  </a:lnTo>
                  <a:lnTo>
                    <a:pt x="1185" y="2323"/>
                  </a:lnTo>
                  <a:lnTo>
                    <a:pt x="1185" y="2412"/>
                  </a:lnTo>
                  <a:lnTo>
                    <a:pt x="1117" y="2412"/>
                  </a:lnTo>
                  <a:close/>
                  <a:moveTo>
                    <a:pt x="1117" y="2281"/>
                  </a:moveTo>
                  <a:lnTo>
                    <a:pt x="1117" y="2185"/>
                  </a:lnTo>
                  <a:lnTo>
                    <a:pt x="1185" y="2185"/>
                  </a:lnTo>
                  <a:lnTo>
                    <a:pt x="1185" y="2281"/>
                  </a:lnTo>
                  <a:lnTo>
                    <a:pt x="1117" y="2281"/>
                  </a:lnTo>
                  <a:close/>
                  <a:moveTo>
                    <a:pt x="1117" y="2151"/>
                  </a:moveTo>
                  <a:lnTo>
                    <a:pt x="1117" y="2054"/>
                  </a:lnTo>
                  <a:lnTo>
                    <a:pt x="1185" y="2054"/>
                  </a:lnTo>
                  <a:lnTo>
                    <a:pt x="1185" y="2151"/>
                  </a:lnTo>
                  <a:lnTo>
                    <a:pt x="1117" y="2151"/>
                  </a:lnTo>
                  <a:close/>
                  <a:moveTo>
                    <a:pt x="1117" y="2020"/>
                  </a:moveTo>
                  <a:lnTo>
                    <a:pt x="1117" y="1923"/>
                  </a:lnTo>
                  <a:lnTo>
                    <a:pt x="1185" y="1923"/>
                  </a:lnTo>
                  <a:lnTo>
                    <a:pt x="1185" y="2020"/>
                  </a:lnTo>
                  <a:lnTo>
                    <a:pt x="1117" y="2020"/>
                  </a:lnTo>
                  <a:close/>
                  <a:moveTo>
                    <a:pt x="1117" y="1889"/>
                  </a:moveTo>
                  <a:lnTo>
                    <a:pt x="1117" y="1792"/>
                  </a:lnTo>
                  <a:lnTo>
                    <a:pt x="1185" y="1792"/>
                  </a:lnTo>
                  <a:lnTo>
                    <a:pt x="1185" y="1889"/>
                  </a:lnTo>
                  <a:lnTo>
                    <a:pt x="1117" y="1889"/>
                  </a:lnTo>
                  <a:close/>
                  <a:moveTo>
                    <a:pt x="1117" y="1758"/>
                  </a:moveTo>
                  <a:lnTo>
                    <a:pt x="1117" y="1661"/>
                  </a:lnTo>
                  <a:lnTo>
                    <a:pt x="1185" y="1661"/>
                  </a:lnTo>
                  <a:lnTo>
                    <a:pt x="1185" y="1758"/>
                  </a:lnTo>
                  <a:lnTo>
                    <a:pt x="1117" y="1758"/>
                  </a:lnTo>
                  <a:close/>
                  <a:moveTo>
                    <a:pt x="1117" y="2977"/>
                  </a:moveTo>
                  <a:lnTo>
                    <a:pt x="1185" y="2977"/>
                  </a:lnTo>
                  <a:lnTo>
                    <a:pt x="1185" y="3073"/>
                  </a:lnTo>
                  <a:lnTo>
                    <a:pt x="1117" y="3073"/>
                  </a:lnTo>
                  <a:lnTo>
                    <a:pt x="1117" y="2977"/>
                  </a:lnTo>
                  <a:close/>
                  <a:moveTo>
                    <a:pt x="1206" y="2811"/>
                  </a:moveTo>
                  <a:lnTo>
                    <a:pt x="1206" y="2715"/>
                  </a:lnTo>
                  <a:lnTo>
                    <a:pt x="1275" y="2715"/>
                  </a:lnTo>
                  <a:lnTo>
                    <a:pt x="1275" y="2811"/>
                  </a:lnTo>
                  <a:lnTo>
                    <a:pt x="1206" y="2811"/>
                  </a:lnTo>
                  <a:close/>
                  <a:moveTo>
                    <a:pt x="1275" y="2846"/>
                  </a:moveTo>
                  <a:lnTo>
                    <a:pt x="1275" y="2942"/>
                  </a:lnTo>
                  <a:lnTo>
                    <a:pt x="1206" y="2942"/>
                  </a:lnTo>
                  <a:lnTo>
                    <a:pt x="1206" y="2846"/>
                  </a:lnTo>
                  <a:lnTo>
                    <a:pt x="1275" y="2846"/>
                  </a:lnTo>
                  <a:close/>
                  <a:moveTo>
                    <a:pt x="1206" y="2673"/>
                  </a:moveTo>
                  <a:lnTo>
                    <a:pt x="1206" y="2584"/>
                  </a:lnTo>
                  <a:lnTo>
                    <a:pt x="1275" y="2584"/>
                  </a:lnTo>
                  <a:lnTo>
                    <a:pt x="1275" y="2673"/>
                  </a:lnTo>
                  <a:lnTo>
                    <a:pt x="1206" y="2673"/>
                  </a:lnTo>
                  <a:close/>
                  <a:moveTo>
                    <a:pt x="1206" y="2543"/>
                  </a:moveTo>
                  <a:lnTo>
                    <a:pt x="1206" y="2454"/>
                  </a:lnTo>
                  <a:lnTo>
                    <a:pt x="1275" y="2454"/>
                  </a:lnTo>
                  <a:lnTo>
                    <a:pt x="1275" y="2543"/>
                  </a:lnTo>
                  <a:lnTo>
                    <a:pt x="1206" y="2543"/>
                  </a:lnTo>
                  <a:close/>
                  <a:moveTo>
                    <a:pt x="1206" y="2412"/>
                  </a:moveTo>
                  <a:lnTo>
                    <a:pt x="1206" y="2323"/>
                  </a:lnTo>
                  <a:lnTo>
                    <a:pt x="1275" y="2323"/>
                  </a:lnTo>
                  <a:lnTo>
                    <a:pt x="1275" y="2412"/>
                  </a:lnTo>
                  <a:lnTo>
                    <a:pt x="1206" y="2412"/>
                  </a:lnTo>
                  <a:close/>
                  <a:moveTo>
                    <a:pt x="1206" y="2281"/>
                  </a:moveTo>
                  <a:lnTo>
                    <a:pt x="1206" y="2185"/>
                  </a:lnTo>
                  <a:lnTo>
                    <a:pt x="1275" y="2185"/>
                  </a:lnTo>
                  <a:lnTo>
                    <a:pt x="1275" y="2281"/>
                  </a:lnTo>
                  <a:lnTo>
                    <a:pt x="1206" y="2281"/>
                  </a:lnTo>
                  <a:close/>
                  <a:moveTo>
                    <a:pt x="1206" y="2151"/>
                  </a:moveTo>
                  <a:lnTo>
                    <a:pt x="1206" y="2054"/>
                  </a:lnTo>
                  <a:lnTo>
                    <a:pt x="1275" y="2054"/>
                  </a:lnTo>
                  <a:lnTo>
                    <a:pt x="1275" y="2151"/>
                  </a:lnTo>
                  <a:lnTo>
                    <a:pt x="1206" y="2151"/>
                  </a:lnTo>
                  <a:close/>
                  <a:moveTo>
                    <a:pt x="1206" y="2020"/>
                  </a:moveTo>
                  <a:lnTo>
                    <a:pt x="1206" y="1923"/>
                  </a:lnTo>
                  <a:lnTo>
                    <a:pt x="1275" y="1923"/>
                  </a:lnTo>
                  <a:lnTo>
                    <a:pt x="1275" y="2020"/>
                  </a:lnTo>
                  <a:lnTo>
                    <a:pt x="1206" y="2020"/>
                  </a:lnTo>
                  <a:close/>
                  <a:moveTo>
                    <a:pt x="1206" y="1889"/>
                  </a:moveTo>
                  <a:lnTo>
                    <a:pt x="1206" y="1792"/>
                  </a:lnTo>
                  <a:lnTo>
                    <a:pt x="1275" y="1792"/>
                  </a:lnTo>
                  <a:lnTo>
                    <a:pt x="1275" y="1889"/>
                  </a:lnTo>
                  <a:lnTo>
                    <a:pt x="1206" y="1889"/>
                  </a:lnTo>
                  <a:close/>
                  <a:moveTo>
                    <a:pt x="1206" y="1758"/>
                  </a:moveTo>
                  <a:lnTo>
                    <a:pt x="1206" y="1661"/>
                  </a:lnTo>
                  <a:lnTo>
                    <a:pt x="1275" y="1661"/>
                  </a:lnTo>
                  <a:lnTo>
                    <a:pt x="1275" y="1758"/>
                  </a:lnTo>
                  <a:lnTo>
                    <a:pt x="1206" y="1758"/>
                  </a:lnTo>
                  <a:close/>
                  <a:moveTo>
                    <a:pt x="1206" y="2977"/>
                  </a:moveTo>
                  <a:lnTo>
                    <a:pt x="1275" y="2977"/>
                  </a:lnTo>
                  <a:lnTo>
                    <a:pt x="1275" y="3073"/>
                  </a:lnTo>
                  <a:lnTo>
                    <a:pt x="1206" y="3073"/>
                  </a:lnTo>
                  <a:lnTo>
                    <a:pt x="1206" y="2977"/>
                  </a:lnTo>
                  <a:close/>
                  <a:moveTo>
                    <a:pt x="1303" y="2811"/>
                  </a:moveTo>
                  <a:lnTo>
                    <a:pt x="1303" y="2715"/>
                  </a:lnTo>
                  <a:lnTo>
                    <a:pt x="1365" y="2715"/>
                  </a:lnTo>
                  <a:lnTo>
                    <a:pt x="1365" y="2811"/>
                  </a:lnTo>
                  <a:lnTo>
                    <a:pt x="1303" y="2811"/>
                  </a:lnTo>
                  <a:close/>
                  <a:moveTo>
                    <a:pt x="1365" y="2846"/>
                  </a:moveTo>
                  <a:lnTo>
                    <a:pt x="1365" y="2942"/>
                  </a:lnTo>
                  <a:lnTo>
                    <a:pt x="1303" y="2942"/>
                  </a:lnTo>
                  <a:lnTo>
                    <a:pt x="1303" y="2846"/>
                  </a:lnTo>
                  <a:lnTo>
                    <a:pt x="1365" y="2846"/>
                  </a:lnTo>
                  <a:close/>
                  <a:moveTo>
                    <a:pt x="1303" y="2673"/>
                  </a:moveTo>
                  <a:lnTo>
                    <a:pt x="1303" y="2584"/>
                  </a:lnTo>
                  <a:lnTo>
                    <a:pt x="1365" y="2584"/>
                  </a:lnTo>
                  <a:lnTo>
                    <a:pt x="1365" y="2673"/>
                  </a:lnTo>
                  <a:lnTo>
                    <a:pt x="1303" y="2673"/>
                  </a:lnTo>
                  <a:close/>
                  <a:moveTo>
                    <a:pt x="1303" y="2543"/>
                  </a:moveTo>
                  <a:lnTo>
                    <a:pt x="1303" y="2454"/>
                  </a:lnTo>
                  <a:lnTo>
                    <a:pt x="1365" y="2454"/>
                  </a:lnTo>
                  <a:lnTo>
                    <a:pt x="1365" y="2543"/>
                  </a:lnTo>
                  <a:lnTo>
                    <a:pt x="1303" y="2543"/>
                  </a:lnTo>
                  <a:close/>
                  <a:moveTo>
                    <a:pt x="1303" y="2412"/>
                  </a:moveTo>
                  <a:lnTo>
                    <a:pt x="1303" y="2323"/>
                  </a:lnTo>
                  <a:lnTo>
                    <a:pt x="1365" y="2323"/>
                  </a:lnTo>
                  <a:lnTo>
                    <a:pt x="1365" y="2412"/>
                  </a:lnTo>
                  <a:lnTo>
                    <a:pt x="1303" y="2412"/>
                  </a:lnTo>
                  <a:close/>
                  <a:moveTo>
                    <a:pt x="1303" y="2281"/>
                  </a:moveTo>
                  <a:lnTo>
                    <a:pt x="1303" y="2185"/>
                  </a:lnTo>
                  <a:lnTo>
                    <a:pt x="1365" y="2185"/>
                  </a:lnTo>
                  <a:lnTo>
                    <a:pt x="1365" y="2281"/>
                  </a:lnTo>
                  <a:lnTo>
                    <a:pt x="1303" y="2281"/>
                  </a:lnTo>
                  <a:close/>
                  <a:moveTo>
                    <a:pt x="1303" y="2151"/>
                  </a:moveTo>
                  <a:lnTo>
                    <a:pt x="1303" y="2054"/>
                  </a:lnTo>
                  <a:lnTo>
                    <a:pt x="1365" y="2054"/>
                  </a:lnTo>
                  <a:lnTo>
                    <a:pt x="1365" y="2151"/>
                  </a:lnTo>
                  <a:lnTo>
                    <a:pt x="1303" y="2151"/>
                  </a:lnTo>
                  <a:close/>
                  <a:moveTo>
                    <a:pt x="1303" y="2020"/>
                  </a:moveTo>
                  <a:lnTo>
                    <a:pt x="1303" y="1923"/>
                  </a:lnTo>
                  <a:lnTo>
                    <a:pt x="1365" y="1923"/>
                  </a:lnTo>
                  <a:lnTo>
                    <a:pt x="1365" y="2020"/>
                  </a:lnTo>
                  <a:lnTo>
                    <a:pt x="1303" y="2020"/>
                  </a:lnTo>
                  <a:close/>
                  <a:moveTo>
                    <a:pt x="1303" y="1889"/>
                  </a:moveTo>
                  <a:lnTo>
                    <a:pt x="1303" y="1792"/>
                  </a:lnTo>
                  <a:lnTo>
                    <a:pt x="1365" y="1792"/>
                  </a:lnTo>
                  <a:lnTo>
                    <a:pt x="1365" y="1889"/>
                  </a:lnTo>
                  <a:lnTo>
                    <a:pt x="1303" y="1889"/>
                  </a:lnTo>
                  <a:close/>
                  <a:moveTo>
                    <a:pt x="1303" y="1758"/>
                  </a:moveTo>
                  <a:lnTo>
                    <a:pt x="1303" y="1661"/>
                  </a:lnTo>
                  <a:lnTo>
                    <a:pt x="1365" y="1661"/>
                  </a:lnTo>
                  <a:lnTo>
                    <a:pt x="1365" y="1758"/>
                  </a:lnTo>
                  <a:lnTo>
                    <a:pt x="1303" y="1758"/>
                  </a:lnTo>
                  <a:close/>
                  <a:moveTo>
                    <a:pt x="1303" y="2977"/>
                  </a:moveTo>
                  <a:lnTo>
                    <a:pt x="1365" y="2977"/>
                  </a:lnTo>
                  <a:lnTo>
                    <a:pt x="1365" y="3073"/>
                  </a:lnTo>
                  <a:lnTo>
                    <a:pt x="1303" y="3073"/>
                  </a:lnTo>
                  <a:lnTo>
                    <a:pt x="1303" y="2977"/>
                  </a:lnTo>
                  <a:close/>
                  <a:moveTo>
                    <a:pt x="1482" y="2942"/>
                  </a:moveTo>
                  <a:lnTo>
                    <a:pt x="1482" y="2846"/>
                  </a:lnTo>
                  <a:lnTo>
                    <a:pt x="1544" y="2846"/>
                  </a:lnTo>
                  <a:lnTo>
                    <a:pt x="1544" y="2942"/>
                  </a:lnTo>
                  <a:lnTo>
                    <a:pt x="1482" y="2942"/>
                  </a:lnTo>
                  <a:close/>
                  <a:moveTo>
                    <a:pt x="1544" y="2977"/>
                  </a:moveTo>
                  <a:lnTo>
                    <a:pt x="1544" y="3073"/>
                  </a:lnTo>
                  <a:lnTo>
                    <a:pt x="1482" y="3073"/>
                  </a:lnTo>
                  <a:lnTo>
                    <a:pt x="1482" y="2977"/>
                  </a:lnTo>
                  <a:lnTo>
                    <a:pt x="1544" y="2977"/>
                  </a:lnTo>
                  <a:close/>
                  <a:moveTo>
                    <a:pt x="1634" y="1661"/>
                  </a:moveTo>
                  <a:lnTo>
                    <a:pt x="1634" y="1758"/>
                  </a:lnTo>
                  <a:lnTo>
                    <a:pt x="1571" y="1758"/>
                  </a:lnTo>
                  <a:lnTo>
                    <a:pt x="1571" y="1661"/>
                  </a:lnTo>
                  <a:lnTo>
                    <a:pt x="1634" y="1661"/>
                  </a:lnTo>
                  <a:close/>
                  <a:moveTo>
                    <a:pt x="1634" y="2020"/>
                  </a:moveTo>
                  <a:lnTo>
                    <a:pt x="1571" y="2020"/>
                  </a:lnTo>
                  <a:lnTo>
                    <a:pt x="1571" y="1923"/>
                  </a:lnTo>
                  <a:lnTo>
                    <a:pt x="1634" y="1923"/>
                  </a:lnTo>
                  <a:lnTo>
                    <a:pt x="1634" y="2020"/>
                  </a:lnTo>
                  <a:close/>
                  <a:moveTo>
                    <a:pt x="1634" y="2281"/>
                  </a:moveTo>
                  <a:lnTo>
                    <a:pt x="1571" y="2281"/>
                  </a:lnTo>
                  <a:lnTo>
                    <a:pt x="1571" y="2185"/>
                  </a:lnTo>
                  <a:lnTo>
                    <a:pt x="1634" y="2185"/>
                  </a:lnTo>
                  <a:lnTo>
                    <a:pt x="1634" y="2281"/>
                  </a:lnTo>
                  <a:close/>
                  <a:moveTo>
                    <a:pt x="1634" y="2543"/>
                  </a:moveTo>
                  <a:lnTo>
                    <a:pt x="1571" y="2543"/>
                  </a:lnTo>
                  <a:lnTo>
                    <a:pt x="1571" y="2454"/>
                  </a:lnTo>
                  <a:lnTo>
                    <a:pt x="1634" y="2454"/>
                  </a:lnTo>
                  <a:lnTo>
                    <a:pt x="1634" y="2543"/>
                  </a:lnTo>
                  <a:close/>
                  <a:moveTo>
                    <a:pt x="1634" y="2673"/>
                  </a:moveTo>
                  <a:lnTo>
                    <a:pt x="1571" y="2673"/>
                  </a:lnTo>
                  <a:lnTo>
                    <a:pt x="1571" y="2584"/>
                  </a:lnTo>
                  <a:lnTo>
                    <a:pt x="1634" y="2584"/>
                  </a:lnTo>
                  <a:lnTo>
                    <a:pt x="1634" y="2673"/>
                  </a:lnTo>
                  <a:close/>
                  <a:moveTo>
                    <a:pt x="1571" y="2323"/>
                  </a:moveTo>
                  <a:lnTo>
                    <a:pt x="1634" y="2323"/>
                  </a:lnTo>
                  <a:lnTo>
                    <a:pt x="1634" y="2412"/>
                  </a:lnTo>
                  <a:lnTo>
                    <a:pt x="1571" y="2412"/>
                  </a:lnTo>
                  <a:lnTo>
                    <a:pt x="1571" y="2323"/>
                  </a:lnTo>
                  <a:close/>
                  <a:moveTo>
                    <a:pt x="1634" y="2151"/>
                  </a:moveTo>
                  <a:lnTo>
                    <a:pt x="1571" y="2151"/>
                  </a:lnTo>
                  <a:lnTo>
                    <a:pt x="1571" y="2054"/>
                  </a:lnTo>
                  <a:lnTo>
                    <a:pt x="1634" y="2054"/>
                  </a:lnTo>
                  <a:lnTo>
                    <a:pt x="1634" y="2151"/>
                  </a:lnTo>
                  <a:close/>
                  <a:moveTo>
                    <a:pt x="1571" y="1889"/>
                  </a:moveTo>
                  <a:lnTo>
                    <a:pt x="1571" y="1792"/>
                  </a:lnTo>
                  <a:lnTo>
                    <a:pt x="1634" y="1792"/>
                  </a:lnTo>
                  <a:lnTo>
                    <a:pt x="1634" y="1889"/>
                  </a:lnTo>
                  <a:lnTo>
                    <a:pt x="1571" y="1889"/>
                  </a:lnTo>
                  <a:close/>
                  <a:moveTo>
                    <a:pt x="1544" y="1661"/>
                  </a:moveTo>
                  <a:lnTo>
                    <a:pt x="1544" y="1758"/>
                  </a:lnTo>
                  <a:lnTo>
                    <a:pt x="1482" y="1758"/>
                  </a:lnTo>
                  <a:lnTo>
                    <a:pt x="1482" y="1661"/>
                  </a:lnTo>
                  <a:lnTo>
                    <a:pt x="1544" y="1661"/>
                  </a:lnTo>
                  <a:close/>
                  <a:moveTo>
                    <a:pt x="1544" y="1792"/>
                  </a:moveTo>
                  <a:lnTo>
                    <a:pt x="1544" y="1889"/>
                  </a:lnTo>
                  <a:lnTo>
                    <a:pt x="1482" y="1889"/>
                  </a:lnTo>
                  <a:lnTo>
                    <a:pt x="1482" y="1792"/>
                  </a:lnTo>
                  <a:lnTo>
                    <a:pt x="1544" y="1792"/>
                  </a:lnTo>
                  <a:close/>
                  <a:moveTo>
                    <a:pt x="1544" y="1923"/>
                  </a:moveTo>
                  <a:lnTo>
                    <a:pt x="1544" y="2020"/>
                  </a:lnTo>
                  <a:lnTo>
                    <a:pt x="1482" y="2020"/>
                  </a:lnTo>
                  <a:lnTo>
                    <a:pt x="1482" y="1923"/>
                  </a:lnTo>
                  <a:lnTo>
                    <a:pt x="1544" y="1923"/>
                  </a:lnTo>
                  <a:close/>
                  <a:moveTo>
                    <a:pt x="1544" y="2054"/>
                  </a:moveTo>
                  <a:lnTo>
                    <a:pt x="1544" y="2151"/>
                  </a:lnTo>
                  <a:lnTo>
                    <a:pt x="1482" y="2151"/>
                  </a:lnTo>
                  <a:lnTo>
                    <a:pt x="1482" y="2054"/>
                  </a:lnTo>
                  <a:lnTo>
                    <a:pt x="1544" y="2054"/>
                  </a:lnTo>
                  <a:close/>
                  <a:moveTo>
                    <a:pt x="1544" y="2185"/>
                  </a:moveTo>
                  <a:lnTo>
                    <a:pt x="1544" y="2281"/>
                  </a:lnTo>
                  <a:lnTo>
                    <a:pt x="1482" y="2281"/>
                  </a:lnTo>
                  <a:lnTo>
                    <a:pt x="1482" y="2185"/>
                  </a:lnTo>
                  <a:lnTo>
                    <a:pt x="1544" y="2185"/>
                  </a:lnTo>
                  <a:close/>
                  <a:moveTo>
                    <a:pt x="1544" y="2323"/>
                  </a:moveTo>
                  <a:lnTo>
                    <a:pt x="1544" y="2412"/>
                  </a:lnTo>
                  <a:lnTo>
                    <a:pt x="1482" y="2412"/>
                  </a:lnTo>
                  <a:lnTo>
                    <a:pt x="1482" y="2323"/>
                  </a:lnTo>
                  <a:lnTo>
                    <a:pt x="1544" y="2323"/>
                  </a:lnTo>
                  <a:close/>
                  <a:moveTo>
                    <a:pt x="1544" y="2454"/>
                  </a:moveTo>
                  <a:lnTo>
                    <a:pt x="1544" y="2543"/>
                  </a:lnTo>
                  <a:lnTo>
                    <a:pt x="1482" y="2543"/>
                  </a:lnTo>
                  <a:lnTo>
                    <a:pt x="1482" y="2454"/>
                  </a:lnTo>
                  <a:lnTo>
                    <a:pt x="1544" y="2454"/>
                  </a:lnTo>
                  <a:close/>
                  <a:moveTo>
                    <a:pt x="1544" y="2584"/>
                  </a:moveTo>
                  <a:lnTo>
                    <a:pt x="1544" y="2673"/>
                  </a:lnTo>
                  <a:lnTo>
                    <a:pt x="1482" y="2673"/>
                  </a:lnTo>
                  <a:lnTo>
                    <a:pt x="1482" y="2584"/>
                  </a:lnTo>
                  <a:lnTo>
                    <a:pt x="1544" y="2584"/>
                  </a:lnTo>
                  <a:close/>
                  <a:moveTo>
                    <a:pt x="1544" y="2715"/>
                  </a:moveTo>
                  <a:lnTo>
                    <a:pt x="1544" y="2811"/>
                  </a:lnTo>
                  <a:lnTo>
                    <a:pt x="1482" y="2811"/>
                  </a:lnTo>
                  <a:lnTo>
                    <a:pt x="1482" y="2715"/>
                  </a:lnTo>
                  <a:lnTo>
                    <a:pt x="1544" y="2715"/>
                  </a:lnTo>
                  <a:close/>
                  <a:moveTo>
                    <a:pt x="1571" y="2977"/>
                  </a:moveTo>
                  <a:lnTo>
                    <a:pt x="1634" y="2977"/>
                  </a:lnTo>
                  <a:lnTo>
                    <a:pt x="1634" y="3073"/>
                  </a:lnTo>
                  <a:lnTo>
                    <a:pt x="1571" y="3073"/>
                  </a:lnTo>
                  <a:lnTo>
                    <a:pt x="1571" y="2977"/>
                  </a:lnTo>
                  <a:close/>
                  <a:moveTo>
                    <a:pt x="1571" y="2942"/>
                  </a:moveTo>
                  <a:lnTo>
                    <a:pt x="1571" y="2846"/>
                  </a:lnTo>
                  <a:lnTo>
                    <a:pt x="1634" y="2846"/>
                  </a:lnTo>
                  <a:lnTo>
                    <a:pt x="1634" y="2942"/>
                  </a:lnTo>
                  <a:lnTo>
                    <a:pt x="1571" y="2942"/>
                  </a:lnTo>
                  <a:close/>
                  <a:moveTo>
                    <a:pt x="1571" y="2811"/>
                  </a:moveTo>
                  <a:lnTo>
                    <a:pt x="1571" y="2715"/>
                  </a:lnTo>
                  <a:lnTo>
                    <a:pt x="1634" y="2715"/>
                  </a:lnTo>
                  <a:lnTo>
                    <a:pt x="1634" y="2811"/>
                  </a:lnTo>
                  <a:lnTo>
                    <a:pt x="1571" y="2811"/>
                  </a:lnTo>
                  <a:close/>
                  <a:moveTo>
                    <a:pt x="1634" y="1530"/>
                  </a:moveTo>
                  <a:lnTo>
                    <a:pt x="1634" y="1627"/>
                  </a:lnTo>
                  <a:lnTo>
                    <a:pt x="1571" y="1627"/>
                  </a:lnTo>
                  <a:lnTo>
                    <a:pt x="1571" y="1530"/>
                  </a:lnTo>
                  <a:lnTo>
                    <a:pt x="1634" y="1530"/>
                  </a:lnTo>
                  <a:close/>
                  <a:moveTo>
                    <a:pt x="1544" y="1627"/>
                  </a:moveTo>
                  <a:lnTo>
                    <a:pt x="1482" y="1627"/>
                  </a:lnTo>
                  <a:lnTo>
                    <a:pt x="1482" y="1530"/>
                  </a:lnTo>
                  <a:lnTo>
                    <a:pt x="1544" y="1530"/>
                  </a:lnTo>
                  <a:lnTo>
                    <a:pt x="1544" y="1627"/>
                  </a:lnTo>
                  <a:close/>
                  <a:moveTo>
                    <a:pt x="1392" y="2323"/>
                  </a:moveTo>
                  <a:lnTo>
                    <a:pt x="1454" y="2323"/>
                  </a:lnTo>
                  <a:lnTo>
                    <a:pt x="1454" y="2412"/>
                  </a:lnTo>
                  <a:lnTo>
                    <a:pt x="1392" y="2412"/>
                  </a:lnTo>
                  <a:lnTo>
                    <a:pt x="1392" y="2323"/>
                  </a:lnTo>
                  <a:close/>
                  <a:moveTo>
                    <a:pt x="1392" y="2715"/>
                  </a:moveTo>
                  <a:lnTo>
                    <a:pt x="1454" y="2715"/>
                  </a:lnTo>
                  <a:lnTo>
                    <a:pt x="1454" y="2811"/>
                  </a:lnTo>
                  <a:lnTo>
                    <a:pt x="1392" y="2811"/>
                  </a:lnTo>
                  <a:lnTo>
                    <a:pt x="1392" y="2715"/>
                  </a:lnTo>
                  <a:close/>
                  <a:moveTo>
                    <a:pt x="1392" y="2977"/>
                  </a:moveTo>
                  <a:lnTo>
                    <a:pt x="1454" y="2977"/>
                  </a:lnTo>
                  <a:lnTo>
                    <a:pt x="1454" y="3073"/>
                  </a:lnTo>
                  <a:lnTo>
                    <a:pt x="1392" y="3073"/>
                  </a:lnTo>
                  <a:lnTo>
                    <a:pt x="1392" y="2977"/>
                  </a:lnTo>
                  <a:close/>
                  <a:moveTo>
                    <a:pt x="1392" y="2942"/>
                  </a:moveTo>
                  <a:lnTo>
                    <a:pt x="1392" y="2846"/>
                  </a:lnTo>
                  <a:lnTo>
                    <a:pt x="1454" y="2846"/>
                  </a:lnTo>
                  <a:lnTo>
                    <a:pt x="1454" y="2942"/>
                  </a:lnTo>
                  <a:lnTo>
                    <a:pt x="1392" y="2942"/>
                  </a:lnTo>
                  <a:close/>
                  <a:moveTo>
                    <a:pt x="1454" y="2673"/>
                  </a:moveTo>
                  <a:lnTo>
                    <a:pt x="1392" y="2673"/>
                  </a:lnTo>
                  <a:lnTo>
                    <a:pt x="1392" y="2584"/>
                  </a:lnTo>
                  <a:lnTo>
                    <a:pt x="1454" y="2584"/>
                  </a:lnTo>
                  <a:lnTo>
                    <a:pt x="1454" y="2673"/>
                  </a:lnTo>
                  <a:close/>
                  <a:moveTo>
                    <a:pt x="1454" y="2543"/>
                  </a:moveTo>
                  <a:lnTo>
                    <a:pt x="1392" y="2543"/>
                  </a:lnTo>
                  <a:lnTo>
                    <a:pt x="1392" y="2454"/>
                  </a:lnTo>
                  <a:lnTo>
                    <a:pt x="1454" y="2454"/>
                  </a:lnTo>
                  <a:lnTo>
                    <a:pt x="1454" y="2543"/>
                  </a:lnTo>
                  <a:close/>
                  <a:moveTo>
                    <a:pt x="1454" y="2281"/>
                  </a:moveTo>
                  <a:lnTo>
                    <a:pt x="1392" y="2281"/>
                  </a:lnTo>
                  <a:lnTo>
                    <a:pt x="1392" y="2185"/>
                  </a:lnTo>
                  <a:lnTo>
                    <a:pt x="1454" y="2185"/>
                  </a:lnTo>
                  <a:lnTo>
                    <a:pt x="1454" y="2281"/>
                  </a:lnTo>
                  <a:close/>
                  <a:moveTo>
                    <a:pt x="1454" y="2151"/>
                  </a:moveTo>
                  <a:lnTo>
                    <a:pt x="1392" y="2151"/>
                  </a:lnTo>
                  <a:lnTo>
                    <a:pt x="1392" y="2054"/>
                  </a:lnTo>
                  <a:lnTo>
                    <a:pt x="1454" y="2054"/>
                  </a:lnTo>
                  <a:lnTo>
                    <a:pt x="1454" y="2151"/>
                  </a:lnTo>
                  <a:close/>
                  <a:moveTo>
                    <a:pt x="1454" y="2020"/>
                  </a:moveTo>
                  <a:lnTo>
                    <a:pt x="1392" y="2020"/>
                  </a:lnTo>
                  <a:lnTo>
                    <a:pt x="1392" y="1923"/>
                  </a:lnTo>
                  <a:lnTo>
                    <a:pt x="1454" y="1923"/>
                  </a:lnTo>
                  <a:lnTo>
                    <a:pt x="1454" y="2020"/>
                  </a:lnTo>
                  <a:close/>
                  <a:moveTo>
                    <a:pt x="1454" y="1889"/>
                  </a:moveTo>
                  <a:lnTo>
                    <a:pt x="1392" y="1889"/>
                  </a:lnTo>
                  <a:lnTo>
                    <a:pt x="1392" y="1792"/>
                  </a:lnTo>
                  <a:lnTo>
                    <a:pt x="1454" y="1792"/>
                  </a:lnTo>
                  <a:lnTo>
                    <a:pt x="1454" y="1889"/>
                  </a:lnTo>
                  <a:close/>
                  <a:moveTo>
                    <a:pt x="1454" y="1758"/>
                  </a:moveTo>
                  <a:lnTo>
                    <a:pt x="1392" y="1758"/>
                  </a:lnTo>
                  <a:lnTo>
                    <a:pt x="1392" y="1661"/>
                  </a:lnTo>
                  <a:lnTo>
                    <a:pt x="1454" y="1661"/>
                  </a:lnTo>
                  <a:lnTo>
                    <a:pt x="1454" y="1758"/>
                  </a:lnTo>
                  <a:close/>
                  <a:moveTo>
                    <a:pt x="1454" y="1530"/>
                  </a:moveTo>
                  <a:lnTo>
                    <a:pt x="1454" y="1627"/>
                  </a:lnTo>
                  <a:lnTo>
                    <a:pt x="1392" y="1627"/>
                  </a:lnTo>
                  <a:lnTo>
                    <a:pt x="1392" y="1530"/>
                  </a:lnTo>
                  <a:lnTo>
                    <a:pt x="1454" y="1530"/>
                  </a:lnTo>
                  <a:close/>
                  <a:moveTo>
                    <a:pt x="1620" y="931"/>
                  </a:moveTo>
                  <a:lnTo>
                    <a:pt x="1709" y="931"/>
                  </a:lnTo>
                  <a:lnTo>
                    <a:pt x="1709" y="1020"/>
                  </a:lnTo>
                  <a:lnTo>
                    <a:pt x="1620" y="1020"/>
                  </a:lnTo>
                  <a:lnTo>
                    <a:pt x="1620" y="931"/>
                  </a:lnTo>
                  <a:close/>
                  <a:moveTo>
                    <a:pt x="1620" y="1062"/>
                  </a:moveTo>
                  <a:lnTo>
                    <a:pt x="1709" y="1062"/>
                  </a:lnTo>
                  <a:lnTo>
                    <a:pt x="1709" y="1144"/>
                  </a:lnTo>
                  <a:lnTo>
                    <a:pt x="1620" y="1144"/>
                  </a:lnTo>
                  <a:lnTo>
                    <a:pt x="1620" y="1062"/>
                  </a:lnTo>
                  <a:close/>
                  <a:moveTo>
                    <a:pt x="1620" y="1310"/>
                  </a:moveTo>
                  <a:lnTo>
                    <a:pt x="1709" y="1310"/>
                  </a:lnTo>
                  <a:lnTo>
                    <a:pt x="1709" y="1399"/>
                  </a:lnTo>
                  <a:lnTo>
                    <a:pt x="1620" y="1399"/>
                  </a:lnTo>
                  <a:lnTo>
                    <a:pt x="1620" y="1310"/>
                  </a:lnTo>
                  <a:close/>
                  <a:moveTo>
                    <a:pt x="1496" y="682"/>
                  </a:moveTo>
                  <a:lnTo>
                    <a:pt x="1585" y="682"/>
                  </a:lnTo>
                  <a:lnTo>
                    <a:pt x="1585" y="772"/>
                  </a:lnTo>
                  <a:lnTo>
                    <a:pt x="1496" y="772"/>
                  </a:lnTo>
                  <a:lnTo>
                    <a:pt x="1496" y="682"/>
                  </a:lnTo>
                  <a:close/>
                  <a:moveTo>
                    <a:pt x="1496" y="807"/>
                  </a:moveTo>
                  <a:lnTo>
                    <a:pt x="1585" y="807"/>
                  </a:lnTo>
                  <a:lnTo>
                    <a:pt x="1585" y="896"/>
                  </a:lnTo>
                  <a:lnTo>
                    <a:pt x="1496" y="896"/>
                  </a:lnTo>
                  <a:lnTo>
                    <a:pt x="1496" y="807"/>
                  </a:lnTo>
                  <a:close/>
                  <a:moveTo>
                    <a:pt x="1496" y="1062"/>
                  </a:moveTo>
                  <a:lnTo>
                    <a:pt x="1585" y="1062"/>
                  </a:lnTo>
                  <a:lnTo>
                    <a:pt x="1585" y="1144"/>
                  </a:lnTo>
                  <a:lnTo>
                    <a:pt x="1496" y="1144"/>
                  </a:lnTo>
                  <a:lnTo>
                    <a:pt x="1496" y="1062"/>
                  </a:lnTo>
                  <a:close/>
                  <a:moveTo>
                    <a:pt x="1496" y="1186"/>
                  </a:moveTo>
                  <a:lnTo>
                    <a:pt x="1585" y="1186"/>
                  </a:lnTo>
                  <a:lnTo>
                    <a:pt x="1585" y="1275"/>
                  </a:lnTo>
                  <a:lnTo>
                    <a:pt x="1496" y="1275"/>
                  </a:lnTo>
                  <a:lnTo>
                    <a:pt x="1496" y="1186"/>
                  </a:lnTo>
                  <a:close/>
                  <a:moveTo>
                    <a:pt x="1496" y="1310"/>
                  </a:moveTo>
                  <a:lnTo>
                    <a:pt x="1585" y="1310"/>
                  </a:lnTo>
                  <a:lnTo>
                    <a:pt x="1585" y="1399"/>
                  </a:lnTo>
                  <a:lnTo>
                    <a:pt x="1496" y="1399"/>
                  </a:lnTo>
                  <a:lnTo>
                    <a:pt x="1496" y="1310"/>
                  </a:lnTo>
                  <a:close/>
                  <a:moveTo>
                    <a:pt x="1372" y="558"/>
                  </a:moveTo>
                  <a:lnTo>
                    <a:pt x="1461" y="558"/>
                  </a:lnTo>
                  <a:lnTo>
                    <a:pt x="1461" y="648"/>
                  </a:lnTo>
                  <a:lnTo>
                    <a:pt x="1372" y="648"/>
                  </a:lnTo>
                  <a:lnTo>
                    <a:pt x="1372" y="558"/>
                  </a:lnTo>
                  <a:close/>
                  <a:moveTo>
                    <a:pt x="1372" y="807"/>
                  </a:moveTo>
                  <a:lnTo>
                    <a:pt x="1461" y="807"/>
                  </a:lnTo>
                  <a:lnTo>
                    <a:pt x="1461" y="896"/>
                  </a:lnTo>
                  <a:lnTo>
                    <a:pt x="1372" y="896"/>
                  </a:lnTo>
                  <a:lnTo>
                    <a:pt x="1372" y="807"/>
                  </a:lnTo>
                  <a:close/>
                  <a:moveTo>
                    <a:pt x="1372" y="931"/>
                  </a:moveTo>
                  <a:lnTo>
                    <a:pt x="1461" y="931"/>
                  </a:lnTo>
                  <a:lnTo>
                    <a:pt x="1461" y="1020"/>
                  </a:lnTo>
                  <a:lnTo>
                    <a:pt x="1372" y="1020"/>
                  </a:lnTo>
                  <a:lnTo>
                    <a:pt x="1372" y="931"/>
                  </a:lnTo>
                  <a:close/>
                  <a:moveTo>
                    <a:pt x="1372" y="1186"/>
                  </a:moveTo>
                  <a:lnTo>
                    <a:pt x="1461" y="1186"/>
                  </a:lnTo>
                  <a:lnTo>
                    <a:pt x="1461" y="1275"/>
                  </a:lnTo>
                  <a:lnTo>
                    <a:pt x="1372" y="1275"/>
                  </a:lnTo>
                  <a:lnTo>
                    <a:pt x="1372" y="1186"/>
                  </a:lnTo>
                  <a:close/>
                  <a:moveTo>
                    <a:pt x="1365" y="1530"/>
                  </a:moveTo>
                  <a:lnTo>
                    <a:pt x="1365" y="1627"/>
                  </a:lnTo>
                  <a:lnTo>
                    <a:pt x="1303" y="1627"/>
                  </a:lnTo>
                  <a:lnTo>
                    <a:pt x="1303" y="1530"/>
                  </a:lnTo>
                  <a:lnTo>
                    <a:pt x="1365" y="1530"/>
                  </a:lnTo>
                  <a:close/>
                  <a:moveTo>
                    <a:pt x="1275" y="1530"/>
                  </a:moveTo>
                  <a:lnTo>
                    <a:pt x="1275" y="1627"/>
                  </a:lnTo>
                  <a:lnTo>
                    <a:pt x="1206" y="1627"/>
                  </a:lnTo>
                  <a:lnTo>
                    <a:pt x="1206" y="1530"/>
                  </a:lnTo>
                  <a:lnTo>
                    <a:pt x="1275" y="1530"/>
                  </a:lnTo>
                  <a:close/>
                  <a:moveTo>
                    <a:pt x="1185" y="1530"/>
                  </a:moveTo>
                  <a:lnTo>
                    <a:pt x="1185" y="1627"/>
                  </a:lnTo>
                  <a:lnTo>
                    <a:pt x="1117" y="1627"/>
                  </a:lnTo>
                  <a:lnTo>
                    <a:pt x="1117" y="1530"/>
                  </a:lnTo>
                  <a:lnTo>
                    <a:pt x="1185" y="1530"/>
                  </a:lnTo>
                  <a:close/>
                  <a:moveTo>
                    <a:pt x="1096" y="1530"/>
                  </a:moveTo>
                  <a:lnTo>
                    <a:pt x="1096" y="1627"/>
                  </a:lnTo>
                  <a:lnTo>
                    <a:pt x="1027" y="1627"/>
                  </a:lnTo>
                  <a:lnTo>
                    <a:pt x="1027" y="1530"/>
                  </a:lnTo>
                  <a:lnTo>
                    <a:pt x="1096" y="1530"/>
                  </a:lnTo>
                  <a:close/>
                  <a:moveTo>
                    <a:pt x="1006" y="1530"/>
                  </a:moveTo>
                  <a:lnTo>
                    <a:pt x="1006" y="1627"/>
                  </a:lnTo>
                  <a:lnTo>
                    <a:pt x="937" y="1627"/>
                  </a:lnTo>
                  <a:lnTo>
                    <a:pt x="937" y="1530"/>
                  </a:lnTo>
                  <a:lnTo>
                    <a:pt x="1006" y="1530"/>
                  </a:lnTo>
                  <a:close/>
                  <a:moveTo>
                    <a:pt x="910" y="1530"/>
                  </a:moveTo>
                  <a:lnTo>
                    <a:pt x="910" y="1627"/>
                  </a:lnTo>
                  <a:lnTo>
                    <a:pt x="848" y="1627"/>
                  </a:lnTo>
                  <a:lnTo>
                    <a:pt x="848" y="1530"/>
                  </a:lnTo>
                  <a:lnTo>
                    <a:pt x="910" y="1530"/>
                  </a:lnTo>
                  <a:close/>
                  <a:moveTo>
                    <a:pt x="820" y="1530"/>
                  </a:moveTo>
                  <a:lnTo>
                    <a:pt x="820" y="1627"/>
                  </a:lnTo>
                  <a:lnTo>
                    <a:pt x="758" y="1627"/>
                  </a:lnTo>
                  <a:lnTo>
                    <a:pt x="758" y="1530"/>
                  </a:lnTo>
                  <a:lnTo>
                    <a:pt x="820" y="1530"/>
                  </a:lnTo>
                  <a:close/>
                  <a:moveTo>
                    <a:pt x="731" y="1530"/>
                  </a:moveTo>
                  <a:lnTo>
                    <a:pt x="731" y="1627"/>
                  </a:lnTo>
                  <a:lnTo>
                    <a:pt x="669" y="1627"/>
                  </a:lnTo>
                  <a:lnTo>
                    <a:pt x="669" y="1530"/>
                  </a:lnTo>
                  <a:lnTo>
                    <a:pt x="731" y="1530"/>
                  </a:lnTo>
                  <a:close/>
                  <a:moveTo>
                    <a:pt x="579" y="1530"/>
                  </a:moveTo>
                  <a:lnTo>
                    <a:pt x="641" y="1530"/>
                  </a:lnTo>
                  <a:lnTo>
                    <a:pt x="641" y="1627"/>
                  </a:lnTo>
                  <a:lnTo>
                    <a:pt x="579" y="1627"/>
                  </a:lnTo>
                  <a:lnTo>
                    <a:pt x="579" y="1530"/>
                  </a:lnTo>
                  <a:close/>
                  <a:moveTo>
                    <a:pt x="579" y="1661"/>
                  </a:moveTo>
                  <a:lnTo>
                    <a:pt x="641" y="1661"/>
                  </a:lnTo>
                  <a:lnTo>
                    <a:pt x="641" y="1758"/>
                  </a:lnTo>
                  <a:lnTo>
                    <a:pt x="579" y="1758"/>
                  </a:lnTo>
                  <a:lnTo>
                    <a:pt x="579" y="1661"/>
                  </a:lnTo>
                  <a:close/>
                  <a:moveTo>
                    <a:pt x="579" y="1792"/>
                  </a:moveTo>
                  <a:lnTo>
                    <a:pt x="641" y="1792"/>
                  </a:lnTo>
                  <a:lnTo>
                    <a:pt x="641" y="1889"/>
                  </a:lnTo>
                  <a:lnTo>
                    <a:pt x="579" y="1889"/>
                  </a:lnTo>
                  <a:lnTo>
                    <a:pt x="579" y="1792"/>
                  </a:lnTo>
                  <a:close/>
                  <a:moveTo>
                    <a:pt x="579" y="1923"/>
                  </a:moveTo>
                  <a:lnTo>
                    <a:pt x="641" y="1923"/>
                  </a:lnTo>
                  <a:lnTo>
                    <a:pt x="641" y="2020"/>
                  </a:lnTo>
                  <a:lnTo>
                    <a:pt x="579" y="2020"/>
                  </a:lnTo>
                  <a:lnTo>
                    <a:pt x="579" y="1923"/>
                  </a:lnTo>
                  <a:close/>
                  <a:moveTo>
                    <a:pt x="482" y="2157"/>
                  </a:moveTo>
                  <a:lnTo>
                    <a:pt x="579" y="2157"/>
                  </a:lnTo>
                  <a:lnTo>
                    <a:pt x="648" y="2157"/>
                  </a:lnTo>
                  <a:lnTo>
                    <a:pt x="648" y="2323"/>
                  </a:lnTo>
                  <a:lnTo>
                    <a:pt x="579" y="2323"/>
                  </a:lnTo>
                  <a:lnTo>
                    <a:pt x="482" y="2323"/>
                  </a:lnTo>
                  <a:lnTo>
                    <a:pt x="482" y="2157"/>
                  </a:lnTo>
                  <a:close/>
                  <a:moveTo>
                    <a:pt x="482" y="2433"/>
                  </a:moveTo>
                  <a:lnTo>
                    <a:pt x="579" y="2433"/>
                  </a:lnTo>
                  <a:lnTo>
                    <a:pt x="648" y="2433"/>
                  </a:lnTo>
                  <a:lnTo>
                    <a:pt x="648" y="2604"/>
                  </a:lnTo>
                  <a:lnTo>
                    <a:pt x="579" y="2604"/>
                  </a:lnTo>
                  <a:lnTo>
                    <a:pt x="482" y="2604"/>
                  </a:lnTo>
                  <a:lnTo>
                    <a:pt x="482" y="2433"/>
                  </a:lnTo>
                  <a:close/>
                  <a:moveTo>
                    <a:pt x="482" y="2701"/>
                  </a:moveTo>
                  <a:lnTo>
                    <a:pt x="579" y="2701"/>
                  </a:lnTo>
                  <a:lnTo>
                    <a:pt x="648" y="2701"/>
                  </a:lnTo>
                  <a:lnTo>
                    <a:pt x="648" y="2866"/>
                  </a:lnTo>
                  <a:lnTo>
                    <a:pt x="579" y="2866"/>
                  </a:lnTo>
                  <a:lnTo>
                    <a:pt x="482" y="2866"/>
                  </a:lnTo>
                  <a:lnTo>
                    <a:pt x="482" y="2701"/>
                  </a:lnTo>
                  <a:close/>
                  <a:moveTo>
                    <a:pt x="283" y="2157"/>
                  </a:moveTo>
                  <a:lnTo>
                    <a:pt x="448" y="2157"/>
                  </a:lnTo>
                  <a:lnTo>
                    <a:pt x="448" y="2323"/>
                  </a:lnTo>
                  <a:lnTo>
                    <a:pt x="283" y="2323"/>
                  </a:lnTo>
                  <a:lnTo>
                    <a:pt x="283" y="2157"/>
                  </a:lnTo>
                  <a:close/>
                  <a:moveTo>
                    <a:pt x="283" y="2433"/>
                  </a:moveTo>
                  <a:lnTo>
                    <a:pt x="448" y="2433"/>
                  </a:lnTo>
                  <a:lnTo>
                    <a:pt x="448" y="2604"/>
                  </a:lnTo>
                  <a:lnTo>
                    <a:pt x="283" y="2604"/>
                  </a:lnTo>
                  <a:lnTo>
                    <a:pt x="283" y="2433"/>
                  </a:lnTo>
                  <a:close/>
                  <a:moveTo>
                    <a:pt x="241" y="2866"/>
                  </a:moveTo>
                  <a:lnTo>
                    <a:pt x="76" y="2866"/>
                  </a:lnTo>
                  <a:lnTo>
                    <a:pt x="76" y="2701"/>
                  </a:lnTo>
                  <a:lnTo>
                    <a:pt x="241" y="2701"/>
                  </a:lnTo>
                  <a:lnTo>
                    <a:pt x="241" y="2866"/>
                  </a:lnTo>
                  <a:close/>
                  <a:moveTo>
                    <a:pt x="241" y="2604"/>
                  </a:moveTo>
                  <a:lnTo>
                    <a:pt x="76" y="2604"/>
                  </a:lnTo>
                  <a:lnTo>
                    <a:pt x="76" y="2433"/>
                  </a:lnTo>
                  <a:lnTo>
                    <a:pt x="241" y="2433"/>
                  </a:lnTo>
                  <a:lnTo>
                    <a:pt x="241" y="2604"/>
                  </a:lnTo>
                  <a:close/>
                  <a:moveTo>
                    <a:pt x="241" y="2323"/>
                  </a:moveTo>
                  <a:lnTo>
                    <a:pt x="76" y="2323"/>
                  </a:lnTo>
                  <a:lnTo>
                    <a:pt x="76" y="2157"/>
                  </a:lnTo>
                  <a:lnTo>
                    <a:pt x="241" y="2157"/>
                  </a:lnTo>
                  <a:lnTo>
                    <a:pt x="241" y="2323"/>
                  </a:lnTo>
                  <a:close/>
                  <a:moveTo>
                    <a:pt x="283" y="2701"/>
                  </a:moveTo>
                  <a:lnTo>
                    <a:pt x="448" y="2701"/>
                  </a:lnTo>
                  <a:lnTo>
                    <a:pt x="448" y="2866"/>
                  </a:lnTo>
                  <a:lnTo>
                    <a:pt x="283" y="2866"/>
                  </a:lnTo>
                  <a:lnTo>
                    <a:pt x="283" y="2701"/>
                  </a:lnTo>
                  <a:close/>
                  <a:moveTo>
                    <a:pt x="455" y="3177"/>
                  </a:moveTo>
                  <a:lnTo>
                    <a:pt x="303" y="3177"/>
                  </a:lnTo>
                  <a:lnTo>
                    <a:pt x="303" y="2915"/>
                  </a:lnTo>
                  <a:lnTo>
                    <a:pt x="455" y="2915"/>
                  </a:lnTo>
                  <a:lnTo>
                    <a:pt x="455" y="3177"/>
                  </a:lnTo>
                  <a:close/>
                  <a:moveTo>
                    <a:pt x="469" y="3177"/>
                  </a:moveTo>
                  <a:lnTo>
                    <a:pt x="469" y="2915"/>
                  </a:lnTo>
                  <a:lnTo>
                    <a:pt x="579" y="2915"/>
                  </a:lnTo>
                  <a:lnTo>
                    <a:pt x="620" y="2915"/>
                  </a:lnTo>
                  <a:lnTo>
                    <a:pt x="620" y="3170"/>
                  </a:lnTo>
                  <a:lnTo>
                    <a:pt x="620" y="3177"/>
                  </a:lnTo>
                  <a:lnTo>
                    <a:pt x="469" y="3177"/>
                  </a:lnTo>
                  <a:close/>
                  <a:moveTo>
                    <a:pt x="1813" y="3149"/>
                  </a:moveTo>
                  <a:lnTo>
                    <a:pt x="1737" y="3149"/>
                  </a:lnTo>
                  <a:lnTo>
                    <a:pt x="1737" y="2970"/>
                  </a:lnTo>
                  <a:lnTo>
                    <a:pt x="1813" y="2970"/>
                  </a:lnTo>
                  <a:lnTo>
                    <a:pt x="1813" y="3149"/>
                  </a:lnTo>
                  <a:close/>
                  <a:moveTo>
                    <a:pt x="1834" y="2901"/>
                  </a:moveTo>
                  <a:lnTo>
                    <a:pt x="1744" y="2901"/>
                  </a:lnTo>
                  <a:lnTo>
                    <a:pt x="1744" y="2811"/>
                  </a:lnTo>
                  <a:lnTo>
                    <a:pt x="1834" y="2811"/>
                  </a:lnTo>
                  <a:lnTo>
                    <a:pt x="1834" y="2901"/>
                  </a:lnTo>
                  <a:close/>
                  <a:moveTo>
                    <a:pt x="1834" y="2653"/>
                  </a:moveTo>
                  <a:lnTo>
                    <a:pt x="1744" y="2653"/>
                  </a:lnTo>
                  <a:lnTo>
                    <a:pt x="1744" y="2564"/>
                  </a:lnTo>
                  <a:lnTo>
                    <a:pt x="1834" y="2564"/>
                  </a:lnTo>
                  <a:lnTo>
                    <a:pt x="1834" y="2653"/>
                  </a:lnTo>
                  <a:close/>
                  <a:moveTo>
                    <a:pt x="1834" y="2523"/>
                  </a:moveTo>
                  <a:lnTo>
                    <a:pt x="1744" y="2523"/>
                  </a:lnTo>
                  <a:lnTo>
                    <a:pt x="1744" y="2433"/>
                  </a:lnTo>
                  <a:lnTo>
                    <a:pt x="1834" y="2433"/>
                  </a:lnTo>
                  <a:lnTo>
                    <a:pt x="1834" y="2523"/>
                  </a:lnTo>
                  <a:close/>
                  <a:moveTo>
                    <a:pt x="1834" y="2399"/>
                  </a:moveTo>
                  <a:lnTo>
                    <a:pt x="1744" y="2399"/>
                  </a:lnTo>
                  <a:lnTo>
                    <a:pt x="1744" y="2309"/>
                  </a:lnTo>
                  <a:lnTo>
                    <a:pt x="1834" y="2309"/>
                  </a:lnTo>
                  <a:lnTo>
                    <a:pt x="1834" y="2399"/>
                  </a:lnTo>
                  <a:close/>
                  <a:moveTo>
                    <a:pt x="1834" y="2275"/>
                  </a:moveTo>
                  <a:lnTo>
                    <a:pt x="1744" y="2275"/>
                  </a:lnTo>
                  <a:lnTo>
                    <a:pt x="1744" y="2185"/>
                  </a:lnTo>
                  <a:lnTo>
                    <a:pt x="1834" y="2185"/>
                  </a:lnTo>
                  <a:lnTo>
                    <a:pt x="1834" y="2275"/>
                  </a:lnTo>
                  <a:close/>
                  <a:moveTo>
                    <a:pt x="1834" y="2151"/>
                  </a:moveTo>
                  <a:lnTo>
                    <a:pt x="1744" y="2151"/>
                  </a:lnTo>
                  <a:lnTo>
                    <a:pt x="1744" y="2061"/>
                  </a:lnTo>
                  <a:lnTo>
                    <a:pt x="1834" y="2061"/>
                  </a:lnTo>
                  <a:lnTo>
                    <a:pt x="1834" y="2151"/>
                  </a:lnTo>
                  <a:close/>
                  <a:moveTo>
                    <a:pt x="1834" y="1895"/>
                  </a:moveTo>
                  <a:lnTo>
                    <a:pt x="1744" y="1895"/>
                  </a:lnTo>
                  <a:lnTo>
                    <a:pt x="1744" y="1813"/>
                  </a:lnTo>
                  <a:lnTo>
                    <a:pt x="1834" y="1813"/>
                  </a:lnTo>
                  <a:lnTo>
                    <a:pt x="1834" y="1895"/>
                  </a:lnTo>
                  <a:close/>
                  <a:moveTo>
                    <a:pt x="1834" y="1771"/>
                  </a:moveTo>
                  <a:lnTo>
                    <a:pt x="1744" y="1771"/>
                  </a:lnTo>
                  <a:lnTo>
                    <a:pt x="1744" y="1682"/>
                  </a:lnTo>
                  <a:lnTo>
                    <a:pt x="1834" y="1682"/>
                  </a:lnTo>
                  <a:lnTo>
                    <a:pt x="1834" y="1771"/>
                  </a:lnTo>
                  <a:close/>
                  <a:moveTo>
                    <a:pt x="1834" y="1558"/>
                  </a:moveTo>
                  <a:lnTo>
                    <a:pt x="1834" y="1647"/>
                  </a:lnTo>
                  <a:lnTo>
                    <a:pt x="1744" y="1647"/>
                  </a:lnTo>
                  <a:lnTo>
                    <a:pt x="1744" y="1558"/>
                  </a:lnTo>
                  <a:lnTo>
                    <a:pt x="1744" y="1558"/>
                  </a:lnTo>
                  <a:lnTo>
                    <a:pt x="1834" y="1558"/>
                  </a:lnTo>
                  <a:close/>
                  <a:moveTo>
                    <a:pt x="1834" y="1399"/>
                  </a:moveTo>
                  <a:lnTo>
                    <a:pt x="1744" y="1399"/>
                  </a:lnTo>
                  <a:lnTo>
                    <a:pt x="1744" y="1310"/>
                  </a:lnTo>
                  <a:lnTo>
                    <a:pt x="1834" y="1310"/>
                  </a:lnTo>
                  <a:lnTo>
                    <a:pt x="1834" y="1399"/>
                  </a:lnTo>
                  <a:close/>
                  <a:moveTo>
                    <a:pt x="1834" y="1275"/>
                  </a:moveTo>
                  <a:lnTo>
                    <a:pt x="1744" y="1275"/>
                  </a:lnTo>
                  <a:lnTo>
                    <a:pt x="1744" y="1186"/>
                  </a:lnTo>
                  <a:lnTo>
                    <a:pt x="1834" y="1186"/>
                  </a:lnTo>
                  <a:lnTo>
                    <a:pt x="1834" y="1275"/>
                  </a:lnTo>
                  <a:close/>
                  <a:moveTo>
                    <a:pt x="1834" y="1144"/>
                  </a:moveTo>
                  <a:lnTo>
                    <a:pt x="1744" y="1144"/>
                  </a:lnTo>
                  <a:lnTo>
                    <a:pt x="1744" y="1062"/>
                  </a:lnTo>
                  <a:lnTo>
                    <a:pt x="1834" y="1062"/>
                  </a:lnTo>
                  <a:lnTo>
                    <a:pt x="1834" y="1144"/>
                  </a:lnTo>
                  <a:close/>
                  <a:moveTo>
                    <a:pt x="1834" y="896"/>
                  </a:moveTo>
                  <a:lnTo>
                    <a:pt x="1744" y="896"/>
                  </a:lnTo>
                  <a:lnTo>
                    <a:pt x="1744" y="807"/>
                  </a:lnTo>
                  <a:lnTo>
                    <a:pt x="1834" y="807"/>
                  </a:lnTo>
                  <a:lnTo>
                    <a:pt x="1834" y="896"/>
                  </a:lnTo>
                  <a:close/>
                  <a:moveTo>
                    <a:pt x="1834" y="648"/>
                  </a:moveTo>
                  <a:lnTo>
                    <a:pt x="1744" y="648"/>
                  </a:lnTo>
                  <a:lnTo>
                    <a:pt x="1744" y="558"/>
                  </a:lnTo>
                  <a:lnTo>
                    <a:pt x="1834" y="558"/>
                  </a:lnTo>
                  <a:lnTo>
                    <a:pt x="1834" y="648"/>
                  </a:lnTo>
                  <a:close/>
                  <a:moveTo>
                    <a:pt x="1965" y="2901"/>
                  </a:moveTo>
                  <a:lnTo>
                    <a:pt x="1875" y="2901"/>
                  </a:lnTo>
                  <a:lnTo>
                    <a:pt x="1875" y="2811"/>
                  </a:lnTo>
                  <a:lnTo>
                    <a:pt x="1965" y="2811"/>
                  </a:lnTo>
                  <a:lnTo>
                    <a:pt x="1965" y="2901"/>
                  </a:lnTo>
                  <a:close/>
                  <a:moveTo>
                    <a:pt x="1965" y="2777"/>
                  </a:moveTo>
                  <a:lnTo>
                    <a:pt x="1875" y="2777"/>
                  </a:lnTo>
                  <a:lnTo>
                    <a:pt x="1875" y="2687"/>
                  </a:lnTo>
                  <a:lnTo>
                    <a:pt x="1965" y="2687"/>
                  </a:lnTo>
                  <a:lnTo>
                    <a:pt x="1965" y="2777"/>
                  </a:lnTo>
                  <a:close/>
                  <a:moveTo>
                    <a:pt x="1965" y="2653"/>
                  </a:moveTo>
                  <a:lnTo>
                    <a:pt x="1875" y="2653"/>
                  </a:lnTo>
                  <a:lnTo>
                    <a:pt x="1875" y="2564"/>
                  </a:lnTo>
                  <a:lnTo>
                    <a:pt x="1965" y="2564"/>
                  </a:lnTo>
                  <a:lnTo>
                    <a:pt x="1965" y="2653"/>
                  </a:lnTo>
                  <a:close/>
                  <a:moveTo>
                    <a:pt x="1965" y="2399"/>
                  </a:moveTo>
                  <a:lnTo>
                    <a:pt x="1875" y="2399"/>
                  </a:lnTo>
                  <a:lnTo>
                    <a:pt x="1875" y="2309"/>
                  </a:lnTo>
                  <a:lnTo>
                    <a:pt x="1965" y="2309"/>
                  </a:lnTo>
                  <a:lnTo>
                    <a:pt x="1965" y="2399"/>
                  </a:lnTo>
                  <a:close/>
                  <a:moveTo>
                    <a:pt x="1965" y="2151"/>
                  </a:moveTo>
                  <a:lnTo>
                    <a:pt x="1875" y="2151"/>
                  </a:lnTo>
                  <a:lnTo>
                    <a:pt x="1875" y="2061"/>
                  </a:lnTo>
                  <a:lnTo>
                    <a:pt x="1965" y="2061"/>
                  </a:lnTo>
                  <a:lnTo>
                    <a:pt x="1965" y="2151"/>
                  </a:lnTo>
                  <a:close/>
                  <a:moveTo>
                    <a:pt x="1965" y="2026"/>
                  </a:moveTo>
                  <a:lnTo>
                    <a:pt x="1875" y="2026"/>
                  </a:lnTo>
                  <a:lnTo>
                    <a:pt x="1875" y="1937"/>
                  </a:lnTo>
                  <a:lnTo>
                    <a:pt x="1965" y="1937"/>
                  </a:lnTo>
                  <a:lnTo>
                    <a:pt x="1965" y="2026"/>
                  </a:lnTo>
                  <a:close/>
                  <a:moveTo>
                    <a:pt x="1965" y="1895"/>
                  </a:moveTo>
                  <a:lnTo>
                    <a:pt x="1875" y="1895"/>
                  </a:lnTo>
                  <a:lnTo>
                    <a:pt x="1875" y="1813"/>
                  </a:lnTo>
                  <a:lnTo>
                    <a:pt x="1965" y="1813"/>
                  </a:lnTo>
                  <a:lnTo>
                    <a:pt x="1965" y="1895"/>
                  </a:lnTo>
                  <a:close/>
                  <a:moveTo>
                    <a:pt x="1965" y="1558"/>
                  </a:moveTo>
                  <a:lnTo>
                    <a:pt x="1965" y="1647"/>
                  </a:lnTo>
                  <a:lnTo>
                    <a:pt x="1875" y="1647"/>
                  </a:lnTo>
                  <a:lnTo>
                    <a:pt x="1875" y="1558"/>
                  </a:lnTo>
                  <a:lnTo>
                    <a:pt x="1875" y="1558"/>
                  </a:lnTo>
                  <a:lnTo>
                    <a:pt x="1965" y="1558"/>
                  </a:lnTo>
                  <a:close/>
                  <a:moveTo>
                    <a:pt x="1965" y="1523"/>
                  </a:moveTo>
                  <a:lnTo>
                    <a:pt x="1875" y="1523"/>
                  </a:lnTo>
                  <a:lnTo>
                    <a:pt x="1875" y="1434"/>
                  </a:lnTo>
                  <a:lnTo>
                    <a:pt x="1965" y="1434"/>
                  </a:lnTo>
                  <a:lnTo>
                    <a:pt x="1965" y="1523"/>
                  </a:lnTo>
                  <a:close/>
                  <a:moveTo>
                    <a:pt x="1965" y="1399"/>
                  </a:moveTo>
                  <a:lnTo>
                    <a:pt x="1875" y="1399"/>
                  </a:lnTo>
                  <a:lnTo>
                    <a:pt x="1875" y="1310"/>
                  </a:lnTo>
                  <a:lnTo>
                    <a:pt x="1965" y="1310"/>
                  </a:lnTo>
                  <a:lnTo>
                    <a:pt x="1965" y="1399"/>
                  </a:lnTo>
                  <a:close/>
                  <a:moveTo>
                    <a:pt x="1965" y="1275"/>
                  </a:moveTo>
                  <a:lnTo>
                    <a:pt x="1875" y="1275"/>
                  </a:lnTo>
                  <a:lnTo>
                    <a:pt x="1875" y="1186"/>
                  </a:lnTo>
                  <a:lnTo>
                    <a:pt x="1965" y="1186"/>
                  </a:lnTo>
                  <a:lnTo>
                    <a:pt x="1965" y="1275"/>
                  </a:lnTo>
                  <a:close/>
                  <a:moveTo>
                    <a:pt x="1965" y="1020"/>
                  </a:moveTo>
                  <a:lnTo>
                    <a:pt x="1875" y="1020"/>
                  </a:lnTo>
                  <a:lnTo>
                    <a:pt x="1875" y="931"/>
                  </a:lnTo>
                  <a:lnTo>
                    <a:pt x="1965" y="931"/>
                  </a:lnTo>
                  <a:lnTo>
                    <a:pt x="1965" y="1020"/>
                  </a:lnTo>
                  <a:close/>
                  <a:moveTo>
                    <a:pt x="1965" y="772"/>
                  </a:moveTo>
                  <a:lnTo>
                    <a:pt x="1875" y="772"/>
                  </a:lnTo>
                  <a:lnTo>
                    <a:pt x="1875" y="682"/>
                  </a:lnTo>
                  <a:lnTo>
                    <a:pt x="1965" y="682"/>
                  </a:lnTo>
                  <a:lnTo>
                    <a:pt x="1965" y="772"/>
                  </a:lnTo>
                  <a:close/>
                  <a:moveTo>
                    <a:pt x="1965" y="648"/>
                  </a:moveTo>
                  <a:lnTo>
                    <a:pt x="1875" y="648"/>
                  </a:lnTo>
                  <a:lnTo>
                    <a:pt x="1875" y="558"/>
                  </a:lnTo>
                  <a:lnTo>
                    <a:pt x="1965" y="558"/>
                  </a:lnTo>
                  <a:lnTo>
                    <a:pt x="1965" y="648"/>
                  </a:lnTo>
                  <a:close/>
                  <a:moveTo>
                    <a:pt x="2089" y="2777"/>
                  </a:moveTo>
                  <a:lnTo>
                    <a:pt x="1999" y="2777"/>
                  </a:lnTo>
                  <a:lnTo>
                    <a:pt x="1999" y="2687"/>
                  </a:lnTo>
                  <a:lnTo>
                    <a:pt x="2089" y="2687"/>
                  </a:lnTo>
                  <a:lnTo>
                    <a:pt x="2089" y="2777"/>
                  </a:lnTo>
                  <a:close/>
                  <a:moveTo>
                    <a:pt x="2089" y="2523"/>
                  </a:moveTo>
                  <a:lnTo>
                    <a:pt x="1999" y="2523"/>
                  </a:lnTo>
                  <a:lnTo>
                    <a:pt x="1999" y="2433"/>
                  </a:lnTo>
                  <a:lnTo>
                    <a:pt x="2089" y="2433"/>
                  </a:lnTo>
                  <a:lnTo>
                    <a:pt x="2089" y="2523"/>
                  </a:lnTo>
                  <a:close/>
                  <a:moveTo>
                    <a:pt x="2089" y="2275"/>
                  </a:moveTo>
                  <a:lnTo>
                    <a:pt x="1999" y="2275"/>
                  </a:lnTo>
                  <a:lnTo>
                    <a:pt x="1999" y="2185"/>
                  </a:lnTo>
                  <a:lnTo>
                    <a:pt x="2089" y="2185"/>
                  </a:lnTo>
                  <a:lnTo>
                    <a:pt x="2089" y="2275"/>
                  </a:lnTo>
                  <a:close/>
                  <a:moveTo>
                    <a:pt x="2089" y="2026"/>
                  </a:moveTo>
                  <a:lnTo>
                    <a:pt x="1999" y="2026"/>
                  </a:lnTo>
                  <a:lnTo>
                    <a:pt x="1999" y="1937"/>
                  </a:lnTo>
                  <a:lnTo>
                    <a:pt x="2089" y="1937"/>
                  </a:lnTo>
                  <a:lnTo>
                    <a:pt x="2089" y="2026"/>
                  </a:lnTo>
                  <a:close/>
                  <a:moveTo>
                    <a:pt x="2089" y="1771"/>
                  </a:moveTo>
                  <a:lnTo>
                    <a:pt x="1999" y="1771"/>
                  </a:lnTo>
                  <a:lnTo>
                    <a:pt x="1999" y="1682"/>
                  </a:lnTo>
                  <a:lnTo>
                    <a:pt x="2089" y="1682"/>
                  </a:lnTo>
                  <a:lnTo>
                    <a:pt x="2089" y="1771"/>
                  </a:lnTo>
                  <a:close/>
                  <a:moveTo>
                    <a:pt x="2089" y="1558"/>
                  </a:moveTo>
                  <a:lnTo>
                    <a:pt x="2089" y="1647"/>
                  </a:lnTo>
                  <a:lnTo>
                    <a:pt x="1999" y="1647"/>
                  </a:lnTo>
                  <a:lnTo>
                    <a:pt x="1999" y="1558"/>
                  </a:lnTo>
                  <a:lnTo>
                    <a:pt x="1999" y="1558"/>
                  </a:lnTo>
                  <a:lnTo>
                    <a:pt x="2089" y="1558"/>
                  </a:lnTo>
                  <a:close/>
                  <a:moveTo>
                    <a:pt x="2089" y="1399"/>
                  </a:moveTo>
                  <a:lnTo>
                    <a:pt x="1999" y="1399"/>
                  </a:lnTo>
                  <a:lnTo>
                    <a:pt x="1999" y="1310"/>
                  </a:lnTo>
                  <a:lnTo>
                    <a:pt x="2089" y="1310"/>
                  </a:lnTo>
                  <a:lnTo>
                    <a:pt x="2089" y="1399"/>
                  </a:lnTo>
                  <a:close/>
                  <a:moveTo>
                    <a:pt x="2089" y="1144"/>
                  </a:moveTo>
                  <a:lnTo>
                    <a:pt x="1999" y="1144"/>
                  </a:lnTo>
                  <a:lnTo>
                    <a:pt x="1999" y="1062"/>
                  </a:lnTo>
                  <a:lnTo>
                    <a:pt x="2089" y="1062"/>
                  </a:lnTo>
                  <a:lnTo>
                    <a:pt x="2089" y="1144"/>
                  </a:lnTo>
                  <a:close/>
                  <a:moveTo>
                    <a:pt x="2089" y="896"/>
                  </a:moveTo>
                  <a:lnTo>
                    <a:pt x="1999" y="896"/>
                  </a:lnTo>
                  <a:lnTo>
                    <a:pt x="1999" y="807"/>
                  </a:lnTo>
                  <a:lnTo>
                    <a:pt x="2089" y="807"/>
                  </a:lnTo>
                  <a:lnTo>
                    <a:pt x="2089" y="896"/>
                  </a:lnTo>
                  <a:close/>
                  <a:moveTo>
                    <a:pt x="2089" y="772"/>
                  </a:moveTo>
                  <a:lnTo>
                    <a:pt x="1999" y="772"/>
                  </a:lnTo>
                  <a:lnTo>
                    <a:pt x="1999" y="682"/>
                  </a:lnTo>
                  <a:lnTo>
                    <a:pt x="2089" y="682"/>
                  </a:lnTo>
                  <a:lnTo>
                    <a:pt x="2089" y="772"/>
                  </a:lnTo>
                  <a:close/>
                </a:path>
              </a:pathLst>
            </a:custGeom>
            <a:solidFill>
              <a:schemeClr val="accent1">
                <a:lumMod val="75000"/>
              </a:schemeClr>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CO" noProof="0" dirty="0"/>
            </a:p>
          </p:txBody>
        </p:sp>
        <p:sp>
          <p:nvSpPr>
            <p:cNvPr id="71" name="Freeform 233">
              <a:extLst>
                <a:ext uri="{FF2B5EF4-FFF2-40B4-BE49-F238E27FC236}">
                  <a16:creationId xmlns:a16="http://schemas.microsoft.com/office/drawing/2014/main" id="{C42D9308-6994-2745-D302-8B8CBAC3919C}"/>
                </a:ext>
              </a:extLst>
            </p:cNvPr>
            <p:cNvSpPr>
              <a:spLocks noChangeArrowheads="1"/>
            </p:cNvSpPr>
            <p:nvPr/>
          </p:nvSpPr>
          <p:spPr bwMode="auto">
            <a:xfrm>
              <a:off x="7332663" y="3565525"/>
              <a:ext cx="496887" cy="450850"/>
            </a:xfrm>
            <a:custGeom>
              <a:avLst/>
              <a:gdLst>
                <a:gd name="T0" fmla="*/ 1379 w 1380"/>
                <a:gd name="T1" fmla="*/ 524 h 1254"/>
                <a:gd name="T2" fmla="*/ 1351 w 1380"/>
                <a:gd name="T3" fmla="*/ 598 h 1254"/>
                <a:gd name="T4" fmla="*/ 786 w 1380"/>
                <a:gd name="T5" fmla="*/ 1253 h 1254"/>
                <a:gd name="T6" fmla="*/ 517 w 1380"/>
                <a:gd name="T7" fmla="*/ 991 h 1254"/>
                <a:gd name="T8" fmla="*/ 359 w 1380"/>
                <a:gd name="T9" fmla="*/ 1253 h 1254"/>
                <a:gd name="T10" fmla="*/ 76 w 1380"/>
                <a:gd name="T11" fmla="*/ 241 h 1254"/>
                <a:gd name="T12" fmla="*/ 0 w 1380"/>
                <a:gd name="T13" fmla="*/ 193 h 1254"/>
                <a:gd name="T14" fmla="*/ 428 w 1380"/>
                <a:gd name="T15" fmla="*/ 0 h 1254"/>
                <a:gd name="T16" fmla="*/ 841 w 1380"/>
                <a:gd name="T17" fmla="*/ 186 h 1254"/>
                <a:gd name="T18" fmla="*/ 786 w 1380"/>
                <a:gd name="T19" fmla="*/ 241 h 1254"/>
                <a:gd name="T20" fmla="*/ 386 w 1380"/>
                <a:gd name="T21" fmla="*/ 351 h 1254"/>
                <a:gd name="T22" fmla="*/ 489 w 1380"/>
                <a:gd name="T23" fmla="*/ 496 h 1254"/>
                <a:gd name="T24" fmla="*/ 386 w 1380"/>
                <a:gd name="T25" fmla="*/ 351 h 1254"/>
                <a:gd name="T26" fmla="*/ 173 w 1380"/>
                <a:gd name="T27" fmla="*/ 496 h 1254"/>
                <a:gd name="T28" fmla="*/ 269 w 1380"/>
                <a:gd name="T29" fmla="*/ 351 h 1254"/>
                <a:gd name="T30" fmla="*/ 1007 w 1380"/>
                <a:gd name="T31" fmla="*/ 723 h 1254"/>
                <a:gd name="T32" fmla="*/ 1103 w 1380"/>
                <a:gd name="T33" fmla="*/ 853 h 1254"/>
                <a:gd name="T34" fmla="*/ 1007 w 1380"/>
                <a:gd name="T35" fmla="*/ 723 h 1254"/>
                <a:gd name="T36" fmla="*/ 862 w 1380"/>
                <a:gd name="T37" fmla="*/ 1046 h 1254"/>
                <a:gd name="T38" fmla="*/ 951 w 1380"/>
                <a:gd name="T39" fmla="*/ 916 h 1254"/>
                <a:gd name="T40" fmla="*/ 1151 w 1380"/>
                <a:gd name="T41" fmla="*/ 916 h 1254"/>
                <a:gd name="T42" fmla="*/ 1241 w 1380"/>
                <a:gd name="T43" fmla="*/ 1046 h 1254"/>
                <a:gd name="T44" fmla="*/ 1151 w 1380"/>
                <a:gd name="T45" fmla="*/ 916 h 1254"/>
                <a:gd name="T46" fmla="*/ 1007 w 1380"/>
                <a:gd name="T47" fmla="*/ 1046 h 1254"/>
                <a:gd name="T48" fmla="*/ 1103 w 1380"/>
                <a:gd name="T49" fmla="*/ 916 h 1254"/>
                <a:gd name="T50" fmla="*/ 862 w 1380"/>
                <a:gd name="T51" fmla="*/ 723 h 1254"/>
                <a:gd name="T52" fmla="*/ 951 w 1380"/>
                <a:gd name="T53" fmla="*/ 853 h 1254"/>
                <a:gd name="T54" fmla="*/ 862 w 1380"/>
                <a:gd name="T55" fmla="*/ 723 h 1254"/>
                <a:gd name="T56" fmla="*/ 1151 w 1380"/>
                <a:gd name="T57" fmla="*/ 853 h 1254"/>
                <a:gd name="T58" fmla="*/ 1241 w 1380"/>
                <a:gd name="T59" fmla="*/ 723 h 1254"/>
                <a:gd name="T60" fmla="*/ 593 w 1380"/>
                <a:gd name="T61" fmla="*/ 943 h 1254"/>
                <a:gd name="T62" fmla="*/ 696 w 1380"/>
                <a:gd name="T63" fmla="*/ 1081 h 1254"/>
                <a:gd name="T64" fmla="*/ 593 w 1380"/>
                <a:gd name="T65" fmla="*/ 943 h 1254"/>
                <a:gd name="T66" fmla="*/ 173 w 1380"/>
                <a:gd name="T67" fmla="*/ 1081 h 1254"/>
                <a:gd name="T68" fmla="*/ 269 w 1380"/>
                <a:gd name="T69" fmla="*/ 943 h 1254"/>
                <a:gd name="T70" fmla="*/ 593 w 1380"/>
                <a:gd name="T71" fmla="*/ 750 h 1254"/>
                <a:gd name="T72" fmla="*/ 696 w 1380"/>
                <a:gd name="T73" fmla="*/ 888 h 1254"/>
                <a:gd name="T74" fmla="*/ 593 w 1380"/>
                <a:gd name="T75" fmla="*/ 750 h 1254"/>
                <a:gd name="T76" fmla="*/ 386 w 1380"/>
                <a:gd name="T77" fmla="*/ 888 h 1254"/>
                <a:gd name="T78" fmla="*/ 489 w 1380"/>
                <a:gd name="T79" fmla="*/ 750 h 1254"/>
                <a:gd name="T80" fmla="*/ 173 w 1380"/>
                <a:gd name="T81" fmla="*/ 750 h 1254"/>
                <a:gd name="T82" fmla="*/ 269 w 1380"/>
                <a:gd name="T83" fmla="*/ 888 h 1254"/>
                <a:gd name="T84" fmla="*/ 173 w 1380"/>
                <a:gd name="T85" fmla="*/ 750 h 1254"/>
                <a:gd name="T86" fmla="*/ 593 w 1380"/>
                <a:gd name="T87" fmla="*/ 688 h 1254"/>
                <a:gd name="T88" fmla="*/ 696 w 1380"/>
                <a:gd name="T89" fmla="*/ 551 h 1254"/>
                <a:gd name="T90" fmla="*/ 386 w 1380"/>
                <a:gd name="T91" fmla="*/ 551 h 1254"/>
                <a:gd name="T92" fmla="*/ 489 w 1380"/>
                <a:gd name="T93" fmla="*/ 688 h 1254"/>
                <a:gd name="T94" fmla="*/ 386 w 1380"/>
                <a:gd name="T95" fmla="*/ 551 h 1254"/>
                <a:gd name="T96" fmla="*/ 173 w 1380"/>
                <a:gd name="T97" fmla="*/ 688 h 1254"/>
                <a:gd name="T98" fmla="*/ 269 w 1380"/>
                <a:gd name="T99" fmla="*/ 551 h 1254"/>
                <a:gd name="T100" fmla="*/ 593 w 1380"/>
                <a:gd name="T101" fmla="*/ 351 h 1254"/>
                <a:gd name="T102" fmla="*/ 696 w 1380"/>
                <a:gd name="T103" fmla="*/ 496 h 1254"/>
                <a:gd name="T104" fmla="*/ 593 w 1380"/>
                <a:gd name="T105" fmla="*/ 351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80" h="1254">
                  <a:moveTo>
                    <a:pt x="786" y="524"/>
                  </a:moveTo>
                  <a:lnTo>
                    <a:pt x="1379" y="524"/>
                  </a:lnTo>
                  <a:lnTo>
                    <a:pt x="1379" y="598"/>
                  </a:lnTo>
                  <a:lnTo>
                    <a:pt x="1351" y="598"/>
                  </a:lnTo>
                  <a:lnTo>
                    <a:pt x="1351" y="1253"/>
                  </a:lnTo>
                  <a:lnTo>
                    <a:pt x="786" y="1253"/>
                  </a:lnTo>
                  <a:lnTo>
                    <a:pt x="517" y="1253"/>
                  </a:lnTo>
                  <a:lnTo>
                    <a:pt x="517" y="991"/>
                  </a:lnTo>
                  <a:lnTo>
                    <a:pt x="359" y="991"/>
                  </a:lnTo>
                  <a:lnTo>
                    <a:pt x="359" y="1253"/>
                  </a:lnTo>
                  <a:lnTo>
                    <a:pt x="76" y="1253"/>
                  </a:lnTo>
                  <a:lnTo>
                    <a:pt x="76" y="241"/>
                  </a:lnTo>
                  <a:lnTo>
                    <a:pt x="0" y="241"/>
                  </a:lnTo>
                  <a:lnTo>
                    <a:pt x="0" y="193"/>
                  </a:lnTo>
                  <a:lnTo>
                    <a:pt x="159" y="117"/>
                  </a:lnTo>
                  <a:lnTo>
                    <a:pt x="428" y="0"/>
                  </a:lnTo>
                  <a:lnTo>
                    <a:pt x="696" y="117"/>
                  </a:lnTo>
                  <a:lnTo>
                    <a:pt x="841" y="186"/>
                  </a:lnTo>
                  <a:lnTo>
                    <a:pt x="841" y="241"/>
                  </a:lnTo>
                  <a:lnTo>
                    <a:pt x="786" y="241"/>
                  </a:lnTo>
                  <a:lnTo>
                    <a:pt x="786" y="524"/>
                  </a:lnTo>
                  <a:close/>
                  <a:moveTo>
                    <a:pt x="386" y="351"/>
                  </a:moveTo>
                  <a:lnTo>
                    <a:pt x="386" y="496"/>
                  </a:lnTo>
                  <a:lnTo>
                    <a:pt x="489" y="496"/>
                  </a:lnTo>
                  <a:lnTo>
                    <a:pt x="489" y="351"/>
                  </a:lnTo>
                  <a:lnTo>
                    <a:pt x="386" y="351"/>
                  </a:lnTo>
                  <a:close/>
                  <a:moveTo>
                    <a:pt x="173" y="351"/>
                  </a:moveTo>
                  <a:lnTo>
                    <a:pt x="173" y="496"/>
                  </a:lnTo>
                  <a:lnTo>
                    <a:pt x="269" y="496"/>
                  </a:lnTo>
                  <a:lnTo>
                    <a:pt x="269" y="351"/>
                  </a:lnTo>
                  <a:lnTo>
                    <a:pt x="173" y="351"/>
                  </a:lnTo>
                  <a:close/>
                  <a:moveTo>
                    <a:pt x="1007" y="723"/>
                  </a:moveTo>
                  <a:lnTo>
                    <a:pt x="1007" y="853"/>
                  </a:lnTo>
                  <a:lnTo>
                    <a:pt x="1103" y="853"/>
                  </a:lnTo>
                  <a:lnTo>
                    <a:pt x="1103" y="723"/>
                  </a:lnTo>
                  <a:lnTo>
                    <a:pt x="1007" y="723"/>
                  </a:lnTo>
                  <a:close/>
                  <a:moveTo>
                    <a:pt x="862" y="916"/>
                  </a:moveTo>
                  <a:lnTo>
                    <a:pt x="862" y="1046"/>
                  </a:lnTo>
                  <a:lnTo>
                    <a:pt x="951" y="1046"/>
                  </a:lnTo>
                  <a:lnTo>
                    <a:pt x="951" y="916"/>
                  </a:lnTo>
                  <a:lnTo>
                    <a:pt x="862" y="916"/>
                  </a:lnTo>
                  <a:close/>
                  <a:moveTo>
                    <a:pt x="1151" y="916"/>
                  </a:moveTo>
                  <a:lnTo>
                    <a:pt x="1151" y="1046"/>
                  </a:lnTo>
                  <a:lnTo>
                    <a:pt x="1241" y="1046"/>
                  </a:lnTo>
                  <a:lnTo>
                    <a:pt x="1241" y="916"/>
                  </a:lnTo>
                  <a:lnTo>
                    <a:pt x="1151" y="916"/>
                  </a:lnTo>
                  <a:close/>
                  <a:moveTo>
                    <a:pt x="1007" y="916"/>
                  </a:moveTo>
                  <a:lnTo>
                    <a:pt x="1007" y="1046"/>
                  </a:lnTo>
                  <a:lnTo>
                    <a:pt x="1103" y="1046"/>
                  </a:lnTo>
                  <a:lnTo>
                    <a:pt x="1103" y="916"/>
                  </a:lnTo>
                  <a:lnTo>
                    <a:pt x="1007" y="916"/>
                  </a:lnTo>
                  <a:close/>
                  <a:moveTo>
                    <a:pt x="862" y="723"/>
                  </a:moveTo>
                  <a:lnTo>
                    <a:pt x="862" y="853"/>
                  </a:lnTo>
                  <a:lnTo>
                    <a:pt x="951" y="853"/>
                  </a:lnTo>
                  <a:lnTo>
                    <a:pt x="951" y="723"/>
                  </a:lnTo>
                  <a:lnTo>
                    <a:pt x="862" y="723"/>
                  </a:lnTo>
                  <a:close/>
                  <a:moveTo>
                    <a:pt x="1151" y="723"/>
                  </a:moveTo>
                  <a:lnTo>
                    <a:pt x="1151" y="853"/>
                  </a:lnTo>
                  <a:lnTo>
                    <a:pt x="1241" y="853"/>
                  </a:lnTo>
                  <a:lnTo>
                    <a:pt x="1241" y="723"/>
                  </a:lnTo>
                  <a:lnTo>
                    <a:pt x="1151" y="723"/>
                  </a:lnTo>
                  <a:close/>
                  <a:moveTo>
                    <a:pt x="593" y="943"/>
                  </a:moveTo>
                  <a:lnTo>
                    <a:pt x="593" y="1081"/>
                  </a:lnTo>
                  <a:lnTo>
                    <a:pt x="696" y="1081"/>
                  </a:lnTo>
                  <a:lnTo>
                    <a:pt x="696" y="943"/>
                  </a:lnTo>
                  <a:lnTo>
                    <a:pt x="593" y="943"/>
                  </a:lnTo>
                  <a:close/>
                  <a:moveTo>
                    <a:pt x="173" y="943"/>
                  </a:moveTo>
                  <a:lnTo>
                    <a:pt x="173" y="1081"/>
                  </a:lnTo>
                  <a:lnTo>
                    <a:pt x="269" y="1081"/>
                  </a:lnTo>
                  <a:lnTo>
                    <a:pt x="269" y="943"/>
                  </a:lnTo>
                  <a:lnTo>
                    <a:pt x="173" y="943"/>
                  </a:lnTo>
                  <a:close/>
                  <a:moveTo>
                    <a:pt x="593" y="750"/>
                  </a:moveTo>
                  <a:lnTo>
                    <a:pt x="593" y="888"/>
                  </a:lnTo>
                  <a:lnTo>
                    <a:pt x="696" y="888"/>
                  </a:lnTo>
                  <a:lnTo>
                    <a:pt x="696" y="750"/>
                  </a:lnTo>
                  <a:lnTo>
                    <a:pt x="593" y="750"/>
                  </a:lnTo>
                  <a:close/>
                  <a:moveTo>
                    <a:pt x="386" y="750"/>
                  </a:moveTo>
                  <a:lnTo>
                    <a:pt x="386" y="888"/>
                  </a:lnTo>
                  <a:lnTo>
                    <a:pt x="489" y="888"/>
                  </a:lnTo>
                  <a:lnTo>
                    <a:pt x="489" y="750"/>
                  </a:lnTo>
                  <a:lnTo>
                    <a:pt x="386" y="750"/>
                  </a:lnTo>
                  <a:close/>
                  <a:moveTo>
                    <a:pt x="173" y="750"/>
                  </a:moveTo>
                  <a:lnTo>
                    <a:pt x="173" y="888"/>
                  </a:lnTo>
                  <a:lnTo>
                    <a:pt x="269" y="888"/>
                  </a:lnTo>
                  <a:lnTo>
                    <a:pt x="269" y="750"/>
                  </a:lnTo>
                  <a:lnTo>
                    <a:pt x="173" y="750"/>
                  </a:lnTo>
                  <a:close/>
                  <a:moveTo>
                    <a:pt x="593" y="551"/>
                  </a:moveTo>
                  <a:lnTo>
                    <a:pt x="593" y="688"/>
                  </a:lnTo>
                  <a:lnTo>
                    <a:pt x="696" y="688"/>
                  </a:lnTo>
                  <a:lnTo>
                    <a:pt x="696" y="551"/>
                  </a:lnTo>
                  <a:lnTo>
                    <a:pt x="593" y="551"/>
                  </a:lnTo>
                  <a:close/>
                  <a:moveTo>
                    <a:pt x="386" y="551"/>
                  </a:moveTo>
                  <a:lnTo>
                    <a:pt x="386" y="688"/>
                  </a:lnTo>
                  <a:lnTo>
                    <a:pt x="489" y="688"/>
                  </a:lnTo>
                  <a:lnTo>
                    <a:pt x="489" y="551"/>
                  </a:lnTo>
                  <a:lnTo>
                    <a:pt x="386" y="551"/>
                  </a:lnTo>
                  <a:close/>
                  <a:moveTo>
                    <a:pt x="173" y="551"/>
                  </a:moveTo>
                  <a:lnTo>
                    <a:pt x="173" y="688"/>
                  </a:lnTo>
                  <a:lnTo>
                    <a:pt x="269" y="688"/>
                  </a:lnTo>
                  <a:lnTo>
                    <a:pt x="269" y="551"/>
                  </a:lnTo>
                  <a:lnTo>
                    <a:pt x="173" y="551"/>
                  </a:lnTo>
                  <a:close/>
                  <a:moveTo>
                    <a:pt x="593" y="351"/>
                  </a:moveTo>
                  <a:lnTo>
                    <a:pt x="593" y="496"/>
                  </a:lnTo>
                  <a:lnTo>
                    <a:pt x="696" y="496"/>
                  </a:lnTo>
                  <a:lnTo>
                    <a:pt x="696" y="351"/>
                  </a:lnTo>
                  <a:lnTo>
                    <a:pt x="593" y="351"/>
                  </a:lnTo>
                  <a:close/>
                </a:path>
              </a:pathLst>
            </a:custGeom>
            <a:solidFill>
              <a:schemeClr val="accent1">
                <a:lumMod val="75000"/>
              </a:schemeClr>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CO" noProof="0" dirty="0"/>
            </a:p>
          </p:txBody>
        </p:sp>
        <p:sp>
          <p:nvSpPr>
            <p:cNvPr id="72" name="Freeform 236">
              <a:extLst>
                <a:ext uri="{FF2B5EF4-FFF2-40B4-BE49-F238E27FC236}">
                  <a16:creationId xmlns:a16="http://schemas.microsoft.com/office/drawing/2014/main" id="{5B4C3320-6BF0-BB61-9908-111A8FF0BED2}"/>
                </a:ext>
              </a:extLst>
            </p:cNvPr>
            <p:cNvSpPr>
              <a:spLocks noChangeArrowheads="1"/>
            </p:cNvSpPr>
            <p:nvPr/>
          </p:nvSpPr>
          <p:spPr bwMode="auto">
            <a:xfrm>
              <a:off x="7866063" y="3122613"/>
              <a:ext cx="528637" cy="882650"/>
            </a:xfrm>
            <a:custGeom>
              <a:avLst/>
              <a:gdLst>
                <a:gd name="T0" fmla="*/ 1200 w 1469"/>
                <a:gd name="T1" fmla="*/ 675 h 2454"/>
                <a:gd name="T2" fmla="*/ 745 w 1469"/>
                <a:gd name="T3" fmla="*/ 2267 h 2454"/>
                <a:gd name="T4" fmla="*/ 0 w 1469"/>
                <a:gd name="T5" fmla="*/ 2453 h 2454"/>
                <a:gd name="T6" fmla="*/ 400 w 1469"/>
                <a:gd name="T7" fmla="*/ 2211 h 2454"/>
                <a:gd name="T8" fmla="*/ 317 w 1469"/>
                <a:gd name="T9" fmla="*/ 1853 h 2454"/>
                <a:gd name="T10" fmla="*/ 104 w 1469"/>
                <a:gd name="T11" fmla="*/ 1963 h 2454"/>
                <a:gd name="T12" fmla="*/ 214 w 1469"/>
                <a:gd name="T13" fmla="*/ 441 h 2454"/>
                <a:gd name="T14" fmla="*/ 448 w 1469"/>
                <a:gd name="T15" fmla="*/ 34 h 2454"/>
                <a:gd name="T16" fmla="*/ 586 w 1469"/>
                <a:gd name="T17" fmla="*/ 14 h 2454"/>
                <a:gd name="T18" fmla="*/ 1468 w 1469"/>
                <a:gd name="T19" fmla="*/ 324 h 2454"/>
                <a:gd name="T20" fmla="*/ 1179 w 1469"/>
                <a:gd name="T21" fmla="*/ 455 h 2454"/>
                <a:gd name="T22" fmla="*/ 1227 w 1469"/>
                <a:gd name="T23" fmla="*/ 662 h 2454"/>
                <a:gd name="T24" fmla="*/ 1206 w 1469"/>
                <a:gd name="T25" fmla="*/ 882 h 2454"/>
                <a:gd name="T26" fmla="*/ 1399 w 1469"/>
                <a:gd name="T27" fmla="*/ 1096 h 2454"/>
                <a:gd name="T28" fmla="*/ 951 w 1469"/>
                <a:gd name="T29" fmla="*/ 986 h 2454"/>
                <a:gd name="T30" fmla="*/ 1165 w 1469"/>
                <a:gd name="T31" fmla="*/ 848 h 2454"/>
                <a:gd name="T32" fmla="*/ 1110 w 1469"/>
                <a:gd name="T33" fmla="*/ 662 h 2454"/>
                <a:gd name="T34" fmla="*/ 1151 w 1469"/>
                <a:gd name="T35" fmla="*/ 455 h 2454"/>
                <a:gd name="T36" fmla="*/ 800 w 1469"/>
                <a:gd name="T37" fmla="*/ 586 h 2454"/>
                <a:gd name="T38" fmla="*/ 1372 w 1469"/>
                <a:gd name="T39" fmla="*/ 999 h 2454"/>
                <a:gd name="T40" fmla="*/ 1075 w 1469"/>
                <a:gd name="T41" fmla="*/ 1020 h 2454"/>
                <a:gd name="T42" fmla="*/ 986 w 1469"/>
                <a:gd name="T43" fmla="*/ 1020 h 2454"/>
                <a:gd name="T44" fmla="*/ 1165 w 1469"/>
                <a:gd name="T45" fmla="*/ 1020 h 2454"/>
                <a:gd name="T46" fmla="*/ 1255 w 1469"/>
                <a:gd name="T47" fmla="*/ 1020 h 2454"/>
                <a:gd name="T48" fmla="*/ 1351 w 1469"/>
                <a:gd name="T49" fmla="*/ 1020 h 2454"/>
                <a:gd name="T50" fmla="*/ 662 w 1469"/>
                <a:gd name="T51" fmla="*/ 510 h 2454"/>
                <a:gd name="T52" fmla="*/ 662 w 1469"/>
                <a:gd name="T53" fmla="*/ 744 h 2454"/>
                <a:gd name="T54" fmla="*/ 517 w 1469"/>
                <a:gd name="T55" fmla="*/ 1116 h 2454"/>
                <a:gd name="T56" fmla="*/ 662 w 1469"/>
                <a:gd name="T57" fmla="*/ 1351 h 2454"/>
                <a:gd name="T58" fmla="*/ 662 w 1469"/>
                <a:gd name="T59" fmla="*/ 1434 h 2454"/>
                <a:gd name="T60" fmla="*/ 662 w 1469"/>
                <a:gd name="T61" fmla="*/ 1894 h 2454"/>
                <a:gd name="T62" fmla="*/ 662 w 1469"/>
                <a:gd name="T63" fmla="*/ 2129 h 2454"/>
                <a:gd name="T64" fmla="*/ 662 w 1469"/>
                <a:gd name="T65" fmla="*/ 2267 h 2454"/>
                <a:gd name="T66" fmla="*/ 490 w 1469"/>
                <a:gd name="T67" fmla="*/ 2074 h 2454"/>
                <a:gd name="T68" fmla="*/ 490 w 1469"/>
                <a:gd name="T69" fmla="*/ 2018 h 2454"/>
                <a:gd name="T70" fmla="*/ 490 w 1469"/>
                <a:gd name="T71" fmla="*/ 1792 h 2454"/>
                <a:gd name="T72" fmla="*/ 490 w 1469"/>
                <a:gd name="T73" fmla="*/ 1558 h 2454"/>
                <a:gd name="T74" fmla="*/ 490 w 1469"/>
                <a:gd name="T75" fmla="*/ 1330 h 2454"/>
                <a:gd name="T76" fmla="*/ 490 w 1469"/>
                <a:gd name="T77" fmla="*/ 868 h 2454"/>
                <a:gd name="T78" fmla="*/ 490 w 1469"/>
                <a:gd name="T79" fmla="*/ 634 h 2454"/>
                <a:gd name="T80" fmla="*/ 579 w 1469"/>
                <a:gd name="T81" fmla="*/ 152 h 2454"/>
                <a:gd name="T82" fmla="*/ 586 w 1469"/>
                <a:gd name="T83" fmla="*/ 138 h 2454"/>
                <a:gd name="T84" fmla="*/ 496 w 1469"/>
                <a:gd name="T85" fmla="*/ 296 h 2454"/>
                <a:gd name="T86" fmla="*/ 607 w 1469"/>
                <a:gd name="T87" fmla="*/ 296 h 2454"/>
                <a:gd name="T88" fmla="*/ 324 w 1469"/>
                <a:gd name="T89" fmla="*/ 386 h 2454"/>
                <a:gd name="T90" fmla="*/ 448 w 1469"/>
                <a:gd name="T91" fmla="*/ 386 h 2454"/>
                <a:gd name="T92" fmla="*/ 262 w 1469"/>
                <a:gd name="T93" fmla="*/ 386 h 2454"/>
                <a:gd name="T94" fmla="*/ 600 w 1469"/>
                <a:gd name="T95" fmla="*/ 345 h 2454"/>
                <a:gd name="T96" fmla="*/ 655 w 1469"/>
                <a:gd name="T97" fmla="*/ 345 h 2454"/>
                <a:gd name="T98" fmla="*/ 1379 w 1469"/>
                <a:gd name="T99" fmla="*/ 345 h 2454"/>
                <a:gd name="T100" fmla="*/ 1420 w 1469"/>
                <a:gd name="T101" fmla="*/ 352 h 2454"/>
                <a:gd name="T102" fmla="*/ 1151 w 1469"/>
                <a:gd name="T103" fmla="*/ 345 h 2454"/>
                <a:gd name="T104" fmla="*/ 1124 w 1469"/>
                <a:gd name="T105" fmla="*/ 372 h 2454"/>
                <a:gd name="T106" fmla="*/ 1000 w 1469"/>
                <a:gd name="T107" fmla="*/ 345 h 2454"/>
                <a:gd name="T108" fmla="*/ 1075 w 1469"/>
                <a:gd name="T109" fmla="*/ 345 h 2454"/>
                <a:gd name="T110" fmla="*/ 979 w 1469"/>
                <a:gd name="T111" fmla="*/ 386 h 2454"/>
                <a:gd name="T112" fmla="*/ 862 w 1469"/>
                <a:gd name="T113" fmla="*/ 345 h 2454"/>
                <a:gd name="T114" fmla="*/ 710 w 1469"/>
                <a:gd name="T115" fmla="*/ 345 h 2454"/>
                <a:gd name="T116" fmla="*/ 269 w 1469"/>
                <a:gd name="T117" fmla="*/ 296 h 2454"/>
                <a:gd name="T118" fmla="*/ 600 w 1469"/>
                <a:gd name="T119" fmla="*/ 48 h 2454"/>
                <a:gd name="T120" fmla="*/ 317 w 1469"/>
                <a:gd name="T121" fmla="*/ 1874 h 2454"/>
                <a:gd name="T122" fmla="*/ 104 w 1469"/>
                <a:gd name="T123" fmla="*/ 2198 h 2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69" h="2454">
                  <a:moveTo>
                    <a:pt x="1200" y="675"/>
                  </a:moveTo>
                  <a:lnTo>
                    <a:pt x="1200" y="675"/>
                  </a:lnTo>
                  <a:cubicBezTo>
                    <a:pt x="1131" y="675"/>
                    <a:pt x="1131" y="675"/>
                    <a:pt x="1131" y="675"/>
                  </a:cubicBezTo>
                  <a:cubicBezTo>
                    <a:pt x="1138" y="779"/>
                    <a:pt x="1138" y="779"/>
                    <a:pt x="1138" y="779"/>
                  </a:cubicBezTo>
                  <a:cubicBezTo>
                    <a:pt x="1193" y="779"/>
                    <a:pt x="1193" y="779"/>
                    <a:pt x="1193" y="779"/>
                  </a:cubicBezTo>
                  <a:cubicBezTo>
                    <a:pt x="1200" y="675"/>
                    <a:pt x="1200" y="675"/>
                    <a:pt x="1200" y="675"/>
                  </a:cubicBezTo>
                  <a:close/>
                  <a:moveTo>
                    <a:pt x="965" y="441"/>
                  </a:moveTo>
                  <a:lnTo>
                    <a:pt x="965" y="441"/>
                  </a:lnTo>
                  <a:cubicBezTo>
                    <a:pt x="965" y="572"/>
                    <a:pt x="965" y="572"/>
                    <a:pt x="965" y="572"/>
                  </a:cubicBezTo>
                  <a:cubicBezTo>
                    <a:pt x="903" y="751"/>
                    <a:pt x="903" y="751"/>
                    <a:pt x="903" y="751"/>
                  </a:cubicBezTo>
                  <a:cubicBezTo>
                    <a:pt x="745" y="751"/>
                    <a:pt x="745" y="751"/>
                    <a:pt x="745" y="751"/>
                  </a:cubicBezTo>
                  <a:cubicBezTo>
                    <a:pt x="745" y="2267"/>
                    <a:pt x="745" y="2267"/>
                    <a:pt x="745" y="2267"/>
                  </a:cubicBezTo>
                  <a:cubicBezTo>
                    <a:pt x="779" y="2267"/>
                    <a:pt x="779" y="2267"/>
                    <a:pt x="779" y="2267"/>
                  </a:cubicBezTo>
                  <a:cubicBezTo>
                    <a:pt x="945" y="2267"/>
                    <a:pt x="945" y="2267"/>
                    <a:pt x="945" y="2267"/>
                  </a:cubicBezTo>
                  <a:cubicBezTo>
                    <a:pt x="945" y="2322"/>
                    <a:pt x="945" y="2322"/>
                    <a:pt x="945" y="2322"/>
                  </a:cubicBezTo>
                  <a:cubicBezTo>
                    <a:pt x="1041" y="2322"/>
                    <a:pt x="1041" y="2322"/>
                    <a:pt x="1041" y="2322"/>
                  </a:cubicBezTo>
                  <a:cubicBezTo>
                    <a:pt x="1041" y="2453"/>
                    <a:pt x="1041" y="2453"/>
                    <a:pt x="1041" y="2453"/>
                  </a:cubicBezTo>
                  <a:cubicBezTo>
                    <a:pt x="0" y="2453"/>
                    <a:pt x="0" y="2453"/>
                    <a:pt x="0" y="2453"/>
                  </a:cubicBezTo>
                  <a:cubicBezTo>
                    <a:pt x="0" y="2322"/>
                    <a:pt x="0" y="2322"/>
                    <a:pt x="0" y="2322"/>
                  </a:cubicBezTo>
                  <a:cubicBezTo>
                    <a:pt x="55" y="2322"/>
                    <a:pt x="55" y="2322"/>
                    <a:pt x="55" y="2322"/>
                  </a:cubicBezTo>
                  <a:cubicBezTo>
                    <a:pt x="55" y="2267"/>
                    <a:pt x="55" y="2267"/>
                    <a:pt x="55" y="2267"/>
                  </a:cubicBezTo>
                  <a:cubicBezTo>
                    <a:pt x="104" y="2267"/>
                    <a:pt x="104" y="2267"/>
                    <a:pt x="104" y="2267"/>
                  </a:cubicBezTo>
                  <a:cubicBezTo>
                    <a:pt x="104" y="2211"/>
                    <a:pt x="104" y="2211"/>
                    <a:pt x="104" y="2211"/>
                  </a:cubicBezTo>
                  <a:cubicBezTo>
                    <a:pt x="400" y="2211"/>
                    <a:pt x="400" y="2211"/>
                    <a:pt x="400" y="2211"/>
                  </a:cubicBezTo>
                  <a:cubicBezTo>
                    <a:pt x="400" y="2267"/>
                    <a:pt x="400" y="2267"/>
                    <a:pt x="400" y="2267"/>
                  </a:cubicBezTo>
                  <a:cubicBezTo>
                    <a:pt x="407" y="2267"/>
                    <a:pt x="407" y="2267"/>
                    <a:pt x="407" y="2267"/>
                  </a:cubicBezTo>
                  <a:cubicBezTo>
                    <a:pt x="407" y="441"/>
                    <a:pt x="407" y="441"/>
                    <a:pt x="407" y="441"/>
                  </a:cubicBezTo>
                  <a:cubicBezTo>
                    <a:pt x="248" y="441"/>
                    <a:pt x="248" y="441"/>
                    <a:pt x="248" y="441"/>
                  </a:cubicBezTo>
                  <a:cubicBezTo>
                    <a:pt x="248" y="1853"/>
                    <a:pt x="248" y="1853"/>
                    <a:pt x="248" y="1853"/>
                  </a:cubicBezTo>
                  <a:cubicBezTo>
                    <a:pt x="317" y="1853"/>
                    <a:pt x="317" y="1853"/>
                    <a:pt x="317" y="1853"/>
                  </a:cubicBezTo>
                  <a:cubicBezTo>
                    <a:pt x="324" y="1853"/>
                    <a:pt x="324" y="1853"/>
                    <a:pt x="324" y="1853"/>
                  </a:cubicBezTo>
                  <a:cubicBezTo>
                    <a:pt x="331" y="1853"/>
                    <a:pt x="331" y="1853"/>
                    <a:pt x="331" y="1853"/>
                  </a:cubicBezTo>
                  <a:cubicBezTo>
                    <a:pt x="400" y="1963"/>
                    <a:pt x="400" y="1963"/>
                    <a:pt x="400" y="1963"/>
                  </a:cubicBezTo>
                  <a:cubicBezTo>
                    <a:pt x="400" y="2074"/>
                    <a:pt x="400" y="2074"/>
                    <a:pt x="400" y="2074"/>
                  </a:cubicBezTo>
                  <a:cubicBezTo>
                    <a:pt x="104" y="2074"/>
                    <a:pt x="104" y="2074"/>
                    <a:pt x="104" y="2074"/>
                  </a:cubicBezTo>
                  <a:cubicBezTo>
                    <a:pt x="104" y="1963"/>
                    <a:pt x="104" y="1963"/>
                    <a:pt x="104" y="1963"/>
                  </a:cubicBezTo>
                  <a:cubicBezTo>
                    <a:pt x="173" y="1853"/>
                    <a:pt x="173" y="1853"/>
                    <a:pt x="173" y="1853"/>
                  </a:cubicBezTo>
                  <a:cubicBezTo>
                    <a:pt x="179" y="1853"/>
                    <a:pt x="179" y="1853"/>
                    <a:pt x="179" y="1853"/>
                  </a:cubicBezTo>
                  <a:lnTo>
                    <a:pt x="179" y="1853"/>
                  </a:lnTo>
                  <a:cubicBezTo>
                    <a:pt x="228" y="1853"/>
                    <a:pt x="228" y="1853"/>
                    <a:pt x="228" y="1853"/>
                  </a:cubicBezTo>
                  <a:cubicBezTo>
                    <a:pt x="228" y="441"/>
                    <a:pt x="228" y="441"/>
                    <a:pt x="228" y="441"/>
                  </a:cubicBezTo>
                  <a:cubicBezTo>
                    <a:pt x="214" y="441"/>
                    <a:pt x="214" y="441"/>
                    <a:pt x="214" y="441"/>
                  </a:cubicBezTo>
                  <a:cubicBezTo>
                    <a:pt x="214" y="414"/>
                    <a:pt x="214" y="414"/>
                    <a:pt x="214" y="414"/>
                  </a:cubicBezTo>
                  <a:cubicBezTo>
                    <a:pt x="214" y="324"/>
                    <a:pt x="214" y="324"/>
                    <a:pt x="214" y="324"/>
                  </a:cubicBezTo>
                  <a:cubicBezTo>
                    <a:pt x="214" y="296"/>
                    <a:pt x="214" y="296"/>
                    <a:pt x="214" y="296"/>
                  </a:cubicBezTo>
                  <a:cubicBezTo>
                    <a:pt x="235" y="296"/>
                    <a:pt x="235" y="296"/>
                    <a:pt x="235" y="296"/>
                  </a:cubicBezTo>
                  <a:cubicBezTo>
                    <a:pt x="241" y="296"/>
                    <a:pt x="241" y="296"/>
                    <a:pt x="241" y="296"/>
                  </a:cubicBezTo>
                  <a:cubicBezTo>
                    <a:pt x="448" y="34"/>
                    <a:pt x="448" y="34"/>
                    <a:pt x="448" y="34"/>
                  </a:cubicBezTo>
                  <a:cubicBezTo>
                    <a:pt x="448" y="21"/>
                    <a:pt x="448" y="21"/>
                    <a:pt x="448" y="21"/>
                  </a:cubicBezTo>
                  <a:cubicBezTo>
                    <a:pt x="448" y="0"/>
                    <a:pt x="448" y="0"/>
                    <a:pt x="448" y="0"/>
                  </a:cubicBezTo>
                  <a:cubicBezTo>
                    <a:pt x="476" y="0"/>
                    <a:pt x="476" y="0"/>
                    <a:pt x="476" y="0"/>
                  </a:cubicBezTo>
                  <a:cubicBezTo>
                    <a:pt x="565" y="0"/>
                    <a:pt x="565" y="0"/>
                    <a:pt x="565" y="0"/>
                  </a:cubicBezTo>
                  <a:cubicBezTo>
                    <a:pt x="586" y="0"/>
                    <a:pt x="586" y="0"/>
                    <a:pt x="586" y="0"/>
                  </a:cubicBezTo>
                  <a:cubicBezTo>
                    <a:pt x="586" y="14"/>
                    <a:pt x="586" y="14"/>
                    <a:pt x="586" y="14"/>
                  </a:cubicBezTo>
                  <a:cubicBezTo>
                    <a:pt x="600" y="14"/>
                    <a:pt x="600" y="14"/>
                    <a:pt x="600" y="14"/>
                  </a:cubicBezTo>
                  <a:cubicBezTo>
                    <a:pt x="600" y="21"/>
                    <a:pt x="600" y="21"/>
                    <a:pt x="600" y="21"/>
                  </a:cubicBezTo>
                  <a:cubicBezTo>
                    <a:pt x="1406" y="296"/>
                    <a:pt x="1406" y="296"/>
                    <a:pt x="1406" y="296"/>
                  </a:cubicBezTo>
                  <a:cubicBezTo>
                    <a:pt x="1441" y="296"/>
                    <a:pt x="1441" y="296"/>
                    <a:pt x="1441" y="296"/>
                  </a:cubicBezTo>
                  <a:cubicBezTo>
                    <a:pt x="1468" y="296"/>
                    <a:pt x="1468" y="296"/>
                    <a:pt x="1468" y="296"/>
                  </a:cubicBezTo>
                  <a:cubicBezTo>
                    <a:pt x="1468" y="324"/>
                    <a:pt x="1468" y="324"/>
                    <a:pt x="1468" y="324"/>
                  </a:cubicBezTo>
                  <a:cubicBezTo>
                    <a:pt x="1468" y="414"/>
                    <a:pt x="1468" y="414"/>
                    <a:pt x="1468" y="414"/>
                  </a:cubicBezTo>
                  <a:cubicBezTo>
                    <a:pt x="1468" y="441"/>
                    <a:pt x="1468" y="441"/>
                    <a:pt x="1468" y="441"/>
                  </a:cubicBezTo>
                  <a:cubicBezTo>
                    <a:pt x="1441" y="441"/>
                    <a:pt x="1441" y="441"/>
                    <a:pt x="1441" y="441"/>
                  </a:cubicBezTo>
                  <a:cubicBezTo>
                    <a:pt x="1296" y="441"/>
                    <a:pt x="1296" y="441"/>
                    <a:pt x="1296" y="441"/>
                  </a:cubicBezTo>
                  <a:cubicBezTo>
                    <a:pt x="1296" y="455"/>
                    <a:pt x="1296" y="455"/>
                    <a:pt x="1296" y="455"/>
                  </a:cubicBezTo>
                  <a:cubicBezTo>
                    <a:pt x="1179" y="455"/>
                    <a:pt x="1179" y="455"/>
                    <a:pt x="1179" y="455"/>
                  </a:cubicBezTo>
                  <a:cubicBezTo>
                    <a:pt x="1179" y="586"/>
                    <a:pt x="1179" y="586"/>
                    <a:pt x="1179" y="586"/>
                  </a:cubicBezTo>
                  <a:cubicBezTo>
                    <a:pt x="1200" y="586"/>
                    <a:pt x="1200" y="586"/>
                    <a:pt x="1200" y="586"/>
                  </a:cubicBezTo>
                  <a:cubicBezTo>
                    <a:pt x="1200" y="655"/>
                    <a:pt x="1200" y="655"/>
                    <a:pt x="1200" y="655"/>
                  </a:cubicBezTo>
                  <a:cubicBezTo>
                    <a:pt x="1213" y="655"/>
                    <a:pt x="1213" y="655"/>
                    <a:pt x="1213" y="655"/>
                  </a:cubicBezTo>
                  <a:cubicBezTo>
                    <a:pt x="1227" y="655"/>
                    <a:pt x="1227" y="655"/>
                    <a:pt x="1227" y="655"/>
                  </a:cubicBezTo>
                  <a:cubicBezTo>
                    <a:pt x="1227" y="662"/>
                    <a:pt x="1227" y="662"/>
                    <a:pt x="1227" y="662"/>
                  </a:cubicBezTo>
                  <a:cubicBezTo>
                    <a:pt x="1220" y="793"/>
                    <a:pt x="1220" y="793"/>
                    <a:pt x="1220" y="793"/>
                  </a:cubicBezTo>
                  <a:cubicBezTo>
                    <a:pt x="1220" y="800"/>
                    <a:pt x="1220" y="800"/>
                    <a:pt x="1220" y="800"/>
                  </a:cubicBezTo>
                  <a:cubicBezTo>
                    <a:pt x="1206" y="800"/>
                    <a:pt x="1206" y="800"/>
                    <a:pt x="1206" y="800"/>
                  </a:cubicBezTo>
                  <a:cubicBezTo>
                    <a:pt x="1193" y="800"/>
                    <a:pt x="1193" y="800"/>
                    <a:pt x="1193" y="800"/>
                  </a:cubicBezTo>
                  <a:cubicBezTo>
                    <a:pt x="1206" y="848"/>
                    <a:pt x="1206" y="848"/>
                    <a:pt x="1206" y="848"/>
                  </a:cubicBezTo>
                  <a:cubicBezTo>
                    <a:pt x="1213" y="861"/>
                    <a:pt x="1206" y="875"/>
                    <a:pt x="1206" y="882"/>
                  </a:cubicBezTo>
                  <a:cubicBezTo>
                    <a:pt x="1379" y="986"/>
                    <a:pt x="1379" y="986"/>
                    <a:pt x="1379" y="986"/>
                  </a:cubicBezTo>
                  <a:lnTo>
                    <a:pt x="1379" y="986"/>
                  </a:lnTo>
                  <a:cubicBezTo>
                    <a:pt x="1386" y="986"/>
                    <a:pt x="1386" y="986"/>
                    <a:pt x="1386" y="986"/>
                  </a:cubicBezTo>
                  <a:cubicBezTo>
                    <a:pt x="1386" y="999"/>
                    <a:pt x="1386" y="999"/>
                    <a:pt x="1386" y="999"/>
                  </a:cubicBezTo>
                  <a:cubicBezTo>
                    <a:pt x="1399" y="999"/>
                    <a:pt x="1399" y="999"/>
                    <a:pt x="1399" y="999"/>
                  </a:cubicBezTo>
                  <a:cubicBezTo>
                    <a:pt x="1399" y="1096"/>
                    <a:pt x="1399" y="1096"/>
                    <a:pt x="1399" y="1096"/>
                  </a:cubicBezTo>
                  <a:cubicBezTo>
                    <a:pt x="931" y="1096"/>
                    <a:pt x="931" y="1096"/>
                    <a:pt x="931" y="1096"/>
                  </a:cubicBezTo>
                  <a:cubicBezTo>
                    <a:pt x="931" y="999"/>
                    <a:pt x="931" y="999"/>
                    <a:pt x="931" y="999"/>
                  </a:cubicBezTo>
                  <a:cubicBezTo>
                    <a:pt x="951" y="999"/>
                    <a:pt x="951" y="999"/>
                    <a:pt x="951" y="999"/>
                  </a:cubicBezTo>
                  <a:cubicBezTo>
                    <a:pt x="951" y="986"/>
                    <a:pt x="951" y="986"/>
                    <a:pt x="951" y="986"/>
                  </a:cubicBezTo>
                  <a:lnTo>
                    <a:pt x="951" y="986"/>
                  </a:lnTo>
                  <a:lnTo>
                    <a:pt x="951" y="986"/>
                  </a:lnTo>
                  <a:cubicBezTo>
                    <a:pt x="1117" y="882"/>
                    <a:pt x="1117" y="882"/>
                    <a:pt x="1117" y="882"/>
                  </a:cubicBezTo>
                  <a:cubicBezTo>
                    <a:pt x="1117" y="882"/>
                    <a:pt x="1110" y="868"/>
                    <a:pt x="1110" y="861"/>
                  </a:cubicBezTo>
                  <a:cubicBezTo>
                    <a:pt x="1110" y="855"/>
                    <a:pt x="1117" y="855"/>
                    <a:pt x="1117" y="848"/>
                  </a:cubicBezTo>
                  <a:cubicBezTo>
                    <a:pt x="1131" y="861"/>
                    <a:pt x="1138" y="868"/>
                    <a:pt x="1151" y="868"/>
                  </a:cubicBezTo>
                  <a:cubicBezTo>
                    <a:pt x="1158" y="861"/>
                    <a:pt x="1158" y="861"/>
                    <a:pt x="1158" y="861"/>
                  </a:cubicBezTo>
                  <a:cubicBezTo>
                    <a:pt x="1165" y="848"/>
                    <a:pt x="1165" y="848"/>
                    <a:pt x="1165" y="848"/>
                  </a:cubicBezTo>
                  <a:cubicBezTo>
                    <a:pt x="1158" y="848"/>
                    <a:pt x="1151" y="841"/>
                    <a:pt x="1151" y="834"/>
                  </a:cubicBezTo>
                  <a:cubicBezTo>
                    <a:pt x="1144" y="800"/>
                    <a:pt x="1144" y="800"/>
                    <a:pt x="1144" y="800"/>
                  </a:cubicBezTo>
                  <a:cubicBezTo>
                    <a:pt x="1131" y="800"/>
                    <a:pt x="1131" y="800"/>
                    <a:pt x="1131" y="800"/>
                  </a:cubicBezTo>
                  <a:cubicBezTo>
                    <a:pt x="1117" y="800"/>
                    <a:pt x="1117" y="800"/>
                    <a:pt x="1117" y="800"/>
                  </a:cubicBezTo>
                  <a:cubicBezTo>
                    <a:pt x="1117" y="793"/>
                    <a:pt x="1117" y="793"/>
                    <a:pt x="1117" y="793"/>
                  </a:cubicBezTo>
                  <a:cubicBezTo>
                    <a:pt x="1110" y="662"/>
                    <a:pt x="1110" y="662"/>
                    <a:pt x="1110" y="662"/>
                  </a:cubicBezTo>
                  <a:cubicBezTo>
                    <a:pt x="1103" y="655"/>
                    <a:pt x="1103" y="655"/>
                    <a:pt x="1103" y="655"/>
                  </a:cubicBezTo>
                  <a:cubicBezTo>
                    <a:pt x="1117" y="655"/>
                    <a:pt x="1117" y="655"/>
                    <a:pt x="1117" y="655"/>
                  </a:cubicBezTo>
                  <a:cubicBezTo>
                    <a:pt x="1138" y="655"/>
                    <a:pt x="1138" y="655"/>
                    <a:pt x="1138" y="655"/>
                  </a:cubicBezTo>
                  <a:cubicBezTo>
                    <a:pt x="1138" y="586"/>
                    <a:pt x="1138" y="586"/>
                    <a:pt x="1138" y="586"/>
                  </a:cubicBezTo>
                  <a:cubicBezTo>
                    <a:pt x="1151" y="586"/>
                    <a:pt x="1151" y="586"/>
                    <a:pt x="1151" y="586"/>
                  </a:cubicBezTo>
                  <a:cubicBezTo>
                    <a:pt x="1151" y="455"/>
                    <a:pt x="1151" y="455"/>
                    <a:pt x="1151" y="455"/>
                  </a:cubicBezTo>
                  <a:cubicBezTo>
                    <a:pt x="1020" y="455"/>
                    <a:pt x="1020" y="455"/>
                    <a:pt x="1020" y="455"/>
                  </a:cubicBezTo>
                  <a:cubicBezTo>
                    <a:pt x="1020" y="441"/>
                    <a:pt x="1020" y="441"/>
                    <a:pt x="1020" y="441"/>
                  </a:cubicBezTo>
                  <a:cubicBezTo>
                    <a:pt x="965" y="441"/>
                    <a:pt x="965" y="441"/>
                    <a:pt x="965" y="441"/>
                  </a:cubicBezTo>
                  <a:close/>
                  <a:moveTo>
                    <a:pt x="800" y="469"/>
                  </a:moveTo>
                  <a:lnTo>
                    <a:pt x="800" y="469"/>
                  </a:lnTo>
                  <a:cubicBezTo>
                    <a:pt x="800" y="586"/>
                    <a:pt x="800" y="586"/>
                    <a:pt x="800" y="586"/>
                  </a:cubicBezTo>
                  <a:cubicBezTo>
                    <a:pt x="910" y="586"/>
                    <a:pt x="910" y="586"/>
                    <a:pt x="910" y="586"/>
                  </a:cubicBezTo>
                  <a:cubicBezTo>
                    <a:pt x="910" y="469"/>
                    <a:pt x="910" y="469"/>
                    <a:pt x="910" y="469"/>
                  </a:cubicBezTo>
                  <a:cubicBezTo>
                    <a:pt x="800" y="469"/>
                    <a:pt x="800" y="469"/>
                    <a:pt x="800" y="469"/>
                  </a:cubicBezTo>
                  <a:close/>
                  <a:moveTo>
                    <a:pt x="965" y="999"/>
                  </a:moveTo>
                  <a:lnTo>
                    <a:pt x="965" y="999"/>
                  </a:lnTo>
                  <a:cubicBezTo>
                    <a:pt x="1372" y="999"/>
                    <a:pt x="1372" y="999"/>
                    <a:pt x="1372" y="999"/>
                  </a:cubicBezTo>
                  <a:cubicBezTo>
                    <a:pt x="1372" y="992"/>
                    <a:pt x="1372" y="992"/>
                    <a:pt x="1372" y="992"/>
                  </a:cubicBezTo>
                  <a:cubicBezTo>
                    <a:pt x="1193" y="889"/>
                    <a:pt x="1193" y="889"/>
                    <a:pt x="1193" y="889"/>
                  </a:cubicBezTo>
                  <a:cubicBezTo>
                    <a:pt x="1179" y="910"/>
                    <a:pt x="1151" y="910"/>
                    <a:pt x="1131" y="896"/>
                  </a:cubicBezTo>
                  <a:cubicBezTo>
                    <a:pt x="965" y="992"/>
                    <a:pt x="965" y="992"/>
                    <a:pt x="965" y="992"/>
                  </a:cubicBezTo>
                  <a:cubicBezTo>
                    <a:pt x="965" y="999"/>
                    <a:pt x="965" y="999"/>
                    <a:pt x="965" y="999"/>
                  </a:cubicBezTo>
                  <a:close/>
                  <a:moveTo>
                    <a:pt x="1075" y="1020"/>
                  </a:moveTo>
                  <a:lnTo>
                    <a:pt x="1075" y="1020"/>
                  </a:lnTo>
                  <a:cubicBezTo>
                    <a:pt x="1062" y="1020"/>
                    <a:pt x="1048" y="1034"/>
                    <a:pt x="1048" y="1048"/>
                  </a:cubicBezTo>
                  <a:cubicBezTo>
                    <a:pt x="1048" y="1061"/>
                    <a:pt x="1062" y="1075"/>
                    <a:pt x="1075" y="1075"/>
                  </a:cubicBezTo>
                  <a:cubicBezTo>
                    <a:pt x="1089" y="1075"/>
                    <a:pt x="1103" y="1061"/>
                    <a:pt x="1103" y="1048"/>
                  </a:cubicBezTo>
                  <a:cubicBezTo>
                    <a:pt x="1103" y="1034"/>
                    <a:pt x="1089" y="1020"/>
                    <a:pt x="1075" y="1020"/>
                  </a:cubicBezTo>
                  <a:close/>
                  <a:moveTo>
                    <a:pt x="986" y="1020"/>
                  </a:moveTo>
                  <a:lnTo>
                    <a:pt x="986" y="1020"/>
                  </a:lnTo>
                  <a:cubicBezTo>
                    <a:pt x="972" y="1020"/>
                    <a:pt x="958" y="1034"/>
                    <a:pt x="958" y="1048"/>
                  </a:cubicBezTo>
                  <a:cubicBezTo>
                    <a:pt x="958" y="1061"/>
                    <a:pt x="972" y="1075"/>
                    <a:pt x="986" y="1075"/>
                  </a:cubicBezTo>
                  <a:cubicBezTo>
                    <a:pt x="1000" y="1075"/>
                    <a:pt x="1013" y="1061"/>
                    <a:pt x="1013" y="1048"/>
                  </a:cubicBezTo>
                  <a:cubicBezTo>
                    <a:pt x="1013" y="1034"/>
                    <a:pt x="1000" y="1020"/>
                    <a:pt x="986" y="1020"/>
                  </a:cubicBezTo>
                  <a:close/>
                  <a:moveTo>
                    <a:pt x="1165" y="1020"/>
                  </a:moveTo>
                  <a:lnTo>
                    <a:pt x="1165" y="1020"/>
                  </a:lnTo>
                  <a:cubicBezTo>
                    <a:pt x="1151" y="1020"/>
                    <a:pt x="1138" y="1034"/>
                    <a:pt x="1138" y="1048"/>
                  </a:cubicBezTo>
                  <a:cubicBezTo>
                    <a:pt x="1138" y="1061"/>
                    <a:pt x="1151" y="1075"/>
                    <a:pt x="1165" y="1075"/>
                  </a:cubicBezTo>
                  <a:cubicBezTo>
                    <a:pt x="1179" y="1075"/>
                    <a:pt x="1193" y="1061"/>
                    <a:pt x="1193" y="1048"/>
                  </a:cubicBezTo>
                  <a:cubicBezTo>
                    <a:pt x="1193" y="1034"/>
                    <a:pt x="1179" y="1020"/>
                    <a:pt x="1165" y="1020"/>
                  </a:cubicBezTo>
                  <a:close/>
                  <a:moveTo>
                    <a:pt x="1255" y="1020"/>
                  </a:moveTo>
                  <a:lnTo>
                    <a:pt x="1255" y="1020"/>
                  </a:lnTo>
                  <a:cubicBezTo>
                    <a:pt x="1241" y="1020"/>
                    <a:pt x="1234" y="1034"/>
                    <a:pt x="1234" y="1048"/>
                  </a:cubicBezTo>
                  <a:cubicBezTo>
                    <a:pt x="1234" y="1061"/>
                    <a:pt x="1241" y="1075"/>
                    <a:pt x="1255" y="1075"/>
                  </a:cubicBezTo>
                  <a:cubicBezTo>
                    <a:pt x="1275" y="1075"/>
                    <a:pt x="1282" y="1061"/>
                    <a:pt x="1282" y="1048"/>
                  </a:cubicBezTo>
                  <a:cubicBezTo>
                    <a:pt x="1282" y="1034"/>
                    <a:pt x="1275" y="1020"/>
                    <a:pt x="1255" y="1020"/>
                  </a:cubicBezTo>
                  <a:close/>
                  <a:moveTo>
                    <a:pt x="1351" y="1020"/>
                  </a:moveTo>
                  <a:lnTo>
                    <a:pt x="1351" y="1020"/>
                  </a:lnTo>
                  <a:cubicBezTo>
                    <a:pt x="1337" y="1020"/>
                    <a:pt x="1324" y="1034"/>
                    <a:pt x="1324" y="1048"/>
                  </a:cubicBezTo>
                  <a:cubicBezTo>
                    <a:pt x="1324" y="1061"/>
                    <a:pt x="1337" y="1075"/>
                    <a:pt x="1351" y="1075"/>
                  </a:cubicBezTo>
                  <a:cubicBezTo>
                    <a:pt x="1365" y="1075"/>
                    <a:pt x="1372" y="1061"/>
                    <a:pt x="1372" y="1048"/>
                  </a:cubicBezTo>
                  <a:cubicBezTo>
                    <a:pt x="1372" y="1034"/>
                    <a:pt x="1365" y="1020"/>
                    <a:pt x="1351" y="1020"/>
                  </a:cubicBezTo>
                  <a:close/>
                  <a:moveTo>
                    <a:pt x="662" y="510"/>
                  </a:moveTo>
                  <a:lnTo>
                    <a:pt x="662" y="510"/>
                  </a:lnTo>
                  <a:cubicBezTo>
                    <a:pt x="517" y="655"/>
                    <a:pt x="517" y="655"/>
                    <a:pt x="517" y="655"/>
                  </a:cubicBezTo>
                  <a:cubicBezTo>
                    <a:pt x="662" y="655"/>
                    <a:pt x="662" y="655"/>
                    <a:pt x="662" y="655"/>
                  </a:cubicBezTo>
                  <a:cubicBezTo>
                    <a:pt x="662" y="510"/>
                    <a:pt x="662" y="510"/>
                    <a:pt x="662" y="510"/>
                  </a:cubicBezTo>
                  <a:close/>
                  <a:moveTo>
                    <a:pt x="662" y="744"/>
                  </a:moveTo>
                  <a:lnTo>
                    <a:pt x="662" y="744"/>
                  </a:lnTo>
                  <a:cubicBezTo>
                    <a:pt x="517" y="889"/>
                    <a:pt x="517" y="889"/>
                    <a:pt x="517" y="889"/>
                  </a:cubicBezTo>
                  <a:cubicBezTo>
                    <a:pt x="662" y="889"/>
                    <a:pt x="662" y="889"/>
                    <a:pt x="662" y="889"/>
                  </a:cubicBezTo>
                  <a:cubicBezTo>
                    <a:pt x="662" y="744"/>
                    <a:pt x="662" y="744"/>
                    <a:pt x="662" y="744"/>
                  </a:cubicBezTo>
                  <a:close/>
                  <a:moveTo>
                    <a:pt x="662" y="972"/>
                  </a:moveTo>
                  <a:lnTo>
                    <a:pt x="662" y="972"/>
                  </a:lnTo>
                  <a:cubicBezTo>
                    <a:pt x="517" y="1116"/>
                    <a:pt x="517" y="1116"/>
                    <a:pt x="517" y="1116"/>
                  </a:cubicBezTo>
                  <a:cubicBezTo>
                    <a:pt x="662" y="1116"/>
                    <a:pt x="662" y="1116"/>
                    <a:pt x="662" y="1116"/>
                  </a:cubicBezTo>
                  <a:cubicBezTo>
                    <a:pt x="662" y="972"/>
                    <a:pt x="662" y="972"/>
                    <a:pt x="662" y="972"/>
                  </a:cubicBezTo>
                  <a:close/>
                  <a:moveTo>
                    <a:pt x="662" y="1206"/>
                  </a:moveTo>
                  <a:lnTo>
                    <a:pt x="662" y="1206"/>
                  </a:lnTo>
                  <a:cubicBezTo>
                    <a:pt x="517" y="1351"/>
                    <a:pt x="517" y="1351"/>
                    <a:pt x="517" y="1351"/>
                  </a:cubicBezTo>
                  <a:cubicBezTo>
                    <a:pt x="662" y="1351"/>
                    <a:pt x="662" y="1351"/>
                    <a:pt x="662" y="1351"/>
                  </a:cubicBezTo>
                  <a:cubicBezTo>
                    <a:pt x="662" y="1206"/>
                    <a:pt x="662" y="1206"/>
                    <a:pt x="662" y="1206"/>
                  </a:cubicBezTo>
                  <a:close/>
                  <a:moveTo>
                    <a:pt x="662" y="1434"/>
                  </a:moveTo>
                  <a:lnTo>
                    <a:pt x="662" y="1434"/>
                  </a:lnTo>
                  <a:cubicBezTo>
                    <a:pt x="517" y="1578"/>
                    <a:pt x="517" y="1578"/>
                    <a:pt x="517" y="1578"/>
                  </a:cubicBezTo>
                  <a:cubicBezTo>
                    <a:pt x="662" y="1578"/>
                    <a:pt x="662" y="1578"/>
                    <a:pt x="662" y="1578"/>
                  </a:cubicBezTo>
                  <a:cubicBezTo>
                    <a:pt x="662" y="1434"/>
                    <a:pt x="662" y="1434"/>
                    <a:pt x="662" y="1434"/>
                  </a:cubicBezTo>
                  <a:close/>
                  <a:moveTo>
                    <a:pt x="662" y="1668"/>
                  </a:moveTo>
                  <a:lnTo>
                    <a:pt x="662" y="1668"/>
                  </a:lnTo>
                  <a:cubicBezTo>
                    <a:pt x="517" y="1819"/>
                    <a:pt x="517" y="1819"/>
                    <a:pt x="517" y="1819"/>
                  </a:cubicBezTo>
                  <a:cubicBezTo>
                    <a:pt x="662" y="1819"/>
                    <a:pt x="662" y="1819"/>
                    <a:pt x="662" y="1819"/>
                  </a:cubicBezTo>
                  <a:cubicBezTo>
                    <a:pt x="662" y="1668"/>
                    <a:pt x="662" y="1668"/>
                    <a:pt x="662" y="1668"/>
                  </a:cubicBezTo>
                  <a:close/>
                  <a:moveTo>
                    <a:pt x="662" y="1894"/>
                  </a:moveTo>
                  <a:lnTo>
                    <a:pt x="662" y="1894"/>
                  </a:lnTo>
                  <a:cubicBezTo>
                    <a:pt x="517" y="2039"/>
                    <a:pt x="517" y="2039"/>
                    <a:pt x="517" y="2039"/>
                  </a:cubicBezTo>
                  <a:cubicBezTo>
                    <a:pt x="662" y="2039"/>
                    <a:pt x="662" y="2039"/>
                    <a:pt x="662" y="2039"/>
                  </a:cubicBezTo>
                  <a:cubicBezTo>
                    <a:pt x="662" y="1894"/>
                    <a:pt x="662" y="1894"/>
                    <a:pt x="662" y="1894"/>
                  </a:cubicBezTo>
                  <a:close/>
                  <a:moveTo>
                    <a:pt x="662" y="2129"/>
                  </a:moveTo>
                  <a:lnTo>
                    <a:pt x="662" y="2129"/>
                  </a:lnTo>
                  <a:cubicBezTo>
                    <a:pt x="524" y="2267"/>
                    <a:pt x="524" y="2267"/>
                    <a:pt x="524" y="2267"/>
                  </a:cubicBezTo>
                  <a:cubicBezTo>
                    <a:pt x="545" y="2267"/>
                    <a:pt x="545" y="2267"/>
                    <a:pt x="545" y="2267"/>
                  </a:cubicBezTo>
                  <a:cubicBezTo>
                    <a:pt x="614" y="2267"/>
                    <a:pt x="614" y="2267"/>
                    <a:pt x="614" y="2267"/>
                  </a:cubicBezTo>
                  <a:cubicBezTo>
                    <a:pt x="648" y="2267"/>
                    <a:pt x="648" y="2267"/>
                    <a:pt x="648" y="2267"/>
                  </a:cubicBezTo>
                  <a:cubicBezTo>
                    <a:pt x="655" y="2267"/>
                    <a:pt x="655" y="2267"/>
                    <a:pt x="655" y="2267"/>
                  </a:cubicBezTo>
                  <a:cubicBezTo>
                    <a:pt x="662" y="2267"/>
                    <a:pt x="662" y="2267"/>
                    <a:pt x="662" y="2267"/>
                  </a:cubicBezTo>
                  <a:cubicBezTo>
                    <a:pt x="662" y="2129"/>
                    <a:pt x="662" y="2129"/>
                    <a:pt x="662" y="2129"/>
                  </a:cubicBezTo>
                  <a:close/>
                  <a:moveTo>
                    <a:pt x="490" y="2253"/>
                  </a:moveTo>
                  <a:lnTo>
                    <a:pt x="490" y="2253"/>
                  </a:lnTo>
                  <a:cubicBezTo>
                    <a:pt x="662" y="2080"/>
                    <a:pt x="662" y="2080"/>
                    <a:pt x="662" y="2080"/>
                  </a:cubicBezTo>
                  <a:cubicBezTo>
                    <a:pt x="662" y="2074"/>
                    <a:pt x="662" y="2074"/>
                    <a:pt x="662" y="2074"/>
                  </a:cubicBezTo>
                  <a:cubicBezTo>
                    <a:pt x="490" y="2074"/>
                    <a:pt x="490" y="2074"/>
                    <a:pt x="490" y="2074"/>
                  </a:cubicBezTo>
                  <a:cubicBezTo>
                    <a:pt x="490" y="2253"/>
                    <a:pt x="490" y="2253"/>
                    <a:pt x="490" y="2253"/>
                  </a:cubicBezTo>
                  <a:close/>
                  <a:moveTo>
                    <a:pt x="490" y="2018"/>
                  </a:moveTo>
                  <a:lnTo>
                    <a:pt x="490" y="2018"/>
                  </a:lnTo>
                  <a:cubicBezTo>
                    <a:pt x="662" y="1846"/>
                    <a:pt x="662" y="1846"/>
                    <a:pt x="662" y="1846"/>
                  </a:cubicBezTo>
                  <a:cubicBezTo>
                    <a:pt x="490" y="1846"/>
                    <a:pt x="490" y="1846"/>
                    <a:pt x="490" y="1846"/>
                  </a:cubicBezTo>
                  <a:cubicBezTo>
                    <a:pt x="490" y="2018"/>
                    <a:pt x="490" y="2018"/>
                    <a:pt x="490" y="2018"/>
                  </a:cubicBezTo>
                  <a:close/>
                  <a:moveTo>
                    <a:pt x="490" y="1792"/>
                  </a:moveTo>
                  <a:lnTo>
                    <a:pt x="490" y="1792"/>
                  </a:lnTo>
                  <a:cubicBezTo>
                    <a:pt x="662" y="1627"/>
                    <a:pt x="662" y="1627"/>
                    <a:pt x="662" y="1627"/>
                  </a:cubicBezTo>
                  <a:cubicBezTo>
                    <a:pt x="662" y="1613"/>
                    <a:pt x="662" y="1613"/>
                    <a:pt x="662" y="1613"/>
                  </a:cubicBezTo>
                  <a:cubicBezTo>
                    <a:pt x="490" y="1613"/>
                    <a:pt x="490" y="1613"/>
                    <a:pt x="490" y="1613"/>
                  </a:cubicBezTo>
                  <a:cubicBezTo>
                    <a:pt x="490" y="1792"/>
                    <a:pt x="490" y="1792"/>
                    <a:pt x="490" y="1792"/>
                  </a:cubicBezTo>
                  <a:close/>
                  <a:moveTo>
                    <a:pt x="490" y="1558"/>
                  </a:moveTo>
                  <a:lnTo>
                    <a:pt x="490" y="1558"/>
                  </a:lnTo>
                  <a:cubicBezTo>
                    <a:pt x="662" y="1385"/>
                    <a:pt x="662" y="1385"/>
                    <a:pt x="662" y="1385"/>
                  </a:cubicBezTo>
                  <a:lnTo>
                    <a:pt x="662" y="1385"/>
                  </a:lnTo>
                  <a:cubicBezTo>
                    <a:pt x="490" y="1385"/>
                    <a:pt x="490" y="1385"/>
                    <a:pt x="490" y="1385"/>
                  </a:cubicBezTo>
                  <a:cubicBezTo>
                    <a:pt x="490" y="1558"/>
                    <a:pt x="490" y="1558"/>
                    <a:pt x="490" y="1558"/>
                  </a:cubicBezTo>
                  <a:close/>
                  <a:moveTo>
                    <a:pt x="490" y="1330"/>
                  </a:moveTo>
                  <a:lnTo>
                    <a:pt x="490" y="1330"/>
                  </a:lnTo>
                  <a:cubicBezTo>
                    <a:pt x="662" y="1158"/>
                    <a:pt x="662" y="1158"/>
                    <a:pt x="662" y="1158"/>
                  </a:cubicBezTo>
                  <a:cubicBezTo>
                    <a:pt x="662" y="1151"/>
                    <a:pt x="662" y="1151"/>
                    <a:pt x="662" y="1151"/>
                  </a:cubicBezTo>
                  <a:cubicBezTo>
                    <a:pt x="490" y="1151"/>
                    <a:pt x="490" y="1151"/>
                    <a:pt x="490" y="1151"/>
                  </a:cubicBezTo>
                  <a:cubicBezTo>
                    <a:pt x="490" y="1330"/>
                    <a:pt x="490" y="1330"/>
                    <a:pt x="490" y="1330"/>
                  </a:cubicBezTo>
                  <a:close/>
                  <a:moveTo>
                    <a:pt x="490" y="1096"/>
                  </a:moveTo>
                  <a:lnTo>
                    <a:pt x="490" y="1096"/>
                  </a:lnTo>
                  <a:cubicBezTo>
                    <a:pt x="662" y="923"/>
                    <a:pt x="662" y="923"/>
                    <a:pt x="662" y="923"/>
                  </a:cubicBezTo>
                  <a:cubicBezTo>
                    <a:pt x="490" y="923"/>
                    <a:pt x="490" y="923"/>
                    <a:pt x="490" y="923"/>
                  </a:cubicBezTo>
                  <a:cubicBezTo>
                    <a:pt x="490" y="1096"/>
                    <a:pt x="490" y="1096"/>
                    <a:pt x="490" y="1096"/>
                  </a:cubicBezTo>
                  <a:close/>
                  <a:moveTo>
                    <a:pt x="490" y="868"/>
                  </a:moveTo>
                  <a:lnTo>
                    <a:pt x="490" y="868"/>
                  </a:lnTo>
                  <a:cubicBezTo>
                    <a:pt x="662" y="696"/>
                    <a:pt x="662" y="696"/>
                    <a:pt x="662" y="696"/>
                  </a:cubicBezTo>
                  <a:cubicBezTo>
                    <a:pt x="662" y="689"/>
                    <a:pt x="662" y="689"/>
                    <a:pt x="662" y="689"/>
                  </a:cubicBezTo>
                  <a:cubicBezTo>
                    <a:pt x="490" y="689"/>
                    <a:pt x="490" y="689"/>
                    <a:pt x="490" y="689"/>
                  </a:cubicBezTo>
                  <a:cubicBezTo>
                    <a:pt x="490" y="868"/>
                    <a:pt x="490" y="868"/>
                    <a:pt x="490" y="868"/>
                  </a:cubicBezTo>
                  <a:close/>
                  <a:moveTo>
                    <a:pt x="490" y="634"/>
                  </a:moveTo>
                  <a:lnTo>
                    <a:pt x="490" y="634"/>
                  </a:lnTo>
                  <a:cubicBezTo>
                    <a:pt x="648" y="476"/>
                    <a:pt x="648" y="476"/>
                    <a:pt x="648" y="476"/>
                  </a:cubicBezTo>
                  <a:cubicBezTo>
                    <a:pt x="490" y="476"/>
                    <a:pt x="490" y="476"/>
                    <a:pt x="490" y="476"/>
                  </a:cubicBezTo>
                  <a:cubicBezTo>
                    <a:pt x="490" y="634"/>
                    <a:pt x="490" y="634"/>
                    <a:pt x="490" y="634"/>
                  </a:cubicBezTo>
                  <a:close/>
                  <a:moveTo>
                    <a:pt x="579" y="152"/>
                  </a:moveTo>
                  <a:lnTo>
                    <a:pt x="579" y="152"/>
                  </a:lnTo>
                  <a:cubicBezTo>
                    <a:pt x="496" y="62"/>
                    <a:pt x="496" y="62"/>
                    <a:pt x="496" y="62"/>
                  </a:cubicBezTo>
                  <a:cubicBezTo>
                    <a:pt x="496" y="152"/>
                    <a:pt x="496" y="152"/>
                    <a:pt x="496" y="152"/>
                  </a:cubicBezTo>
                  <a:cubicBezTo>
                    <a:pt x="579" y="152"/>
                    <a:pt x="579" y="152"/>
                    <a:pt x="579" y="152"/>
                  </a:cubicBezTo>
                  <a:close/>
                  <a:moveTo>
                    <a:pt x="503" y="48"/>
                  </a:moveTo>
                  <a:lnTo>
                    <a:pt x="503" y="48"/>
                  </a:lnTo>
                  <a:cubicBezTo>
                    <a:pt x="586" y="138"/>
                    <a:pt x="586" y="138"/>
                    <a:pt x="586" y="138"/>
                  </a:cubicBezTo>
                  <a:cubicBezTo>
                    <a:pt x="552" y="48"/>
                    <a:pt x="552" y="48"/>
                    <a:pt x="552" y="48"/>
                  </a:cubicBezTo>
                  <a:cubicBezTo>
                    <a:pt x="503" y="48"/>
                    <a:pt x="503" y="48"/>
                    <a:pt x="503" y="48"/>
                  </a:cubicBezTo>
                  <a:close/>
                  <a:moveTo>
                    <a:pt x="579" y="296"/>
                  </a:moveTo>
                  <a:lnTo>
                    <a:pt x="579" y="296"/>
                  </a:lnTo>
                  <a:cubicBezTo>
                    <a:pt x="496" y="207"/>
                    <a:pt x="496" y="207"/>
                    <a:pt x="496" y="207"/>
                  </a:cubicBezTo>
                  <a:cubicBezTo>
                    <a:pt x="496" y="296"/>
                    <a:pt x="496" y="296"/>
                    <a:pt x="496" y="296"/>
                  </a:cubicBezTo>
                  <a:cubicBezTo>
                    <a:pt x="579" y="296"/>
                    <a:pt x="579" y="296"/>
                    <a:pt x="579" y="296"/>
                  </a:cubicBezTo>
                  <a:close/>
                  <a:moveTo>
                    <a:pt x="600" y="172"/>
                  </a:moveTo>
                  <a:lnTo>
                    <a:pt x="600" y="172"/>
                  </a:lnTo>
                  <a:cubicBezTo>
                    <a:pt x="496" y="172"/>
                    <a:pt x="496" y="172"/>
                    <a:pt x="496" y="172"/>
                  </a:cubicBezTo>
                  <a:lnTo>
                    <a:pt x="496" y="172"/>
                  </a:lnTo>
                  <a:cubicBezTo>
                    <a:pt x="607" y="296"/>
                    <a:pt x="607" y="296"/>
                    <a:pt x="607" y="296"/>
                  </a:cubicBezTo>
                  <a:cubicBezTo>
                    <a:pt x="641" y="296"/>
                    <a:pt x="641" y="296"/>
                    <a:pt x="641" y="296"/>
                  </a:cubicBezTo>
                  <a:cubicBezTo>
                    <a:pt x="600" y="172"/>
                    <a:pt x="600" y="172"/>
                    <a:pt x="600" y="172"/>
                  </a:cubicBezTo>
                  <a:close/>
                  <a:moveTo>
                    <a:pt x="324" y="345"/>
                  </a:moveTo>
                  <a:lnTo>
                    <a:pt x="324" y="345"/>
                  </a:lnTo>
                  <a:cubicBezTo>
                    <a:pt x="324" y="386"/>
                    <a:pt x="324" y="386"/>
                    <a:pt x="324" y="386"/>
                  </a:cubicBezTo>
                  <a:lnTo>
                    <a:pt x="324" y="386"/>
                  </a:lnTo>
                  <a:cubicBezTo>
                    <a:pt x="400" y="345"/>
                    <a:pt x="400" y="345"/>
                    <a:pt x="400" y="345"/>
                  </a:cubicBezTo>
                  <a:cubicBezTo>
                    <a:pt x="324" y="345"/>
                    <a:pt x="324" y="345"/>
                    <a:pt x="324" y="345"/>
                  </a:cubicBezTo>
                  <a:close/>
                  <a:moveTo>
                    <a:pt x="448" y="345"/>
                  </a:moveTo>
                  <a:lnTo>
                    <a:pt x="448" y="345"/>
                  </a:lnTo>
                  <a:cubicBezTo>
                    <a:pt x="379" y="386"/>
                    <a:pt x="379" y="386"/>
                    <a:pt x="379" y="386"/>
                  </a:cubicBezTo>
                  <a:cubicBezTo>
                    <a:pt x="448" y="386"/>
                    <a:pt x="448" y="386"/>
                    <a:pt x="448" y="386"/>
                  </a:cubicBezTo>
                  <a:cubicBezTo>
                    <a:pt x="448" y="345"/>
                    <a:pt x="448" y="345"/>
                    <a:pt x="448" y="345"/>
                  </a:cubicBezTo>
                  <a:close/>
                  <a:moveTo>
                    <a:pt x="297" y="386"/>
                  </a:moveTo>
                  <a:lnTo>
                    <a:pt x="297" y="386"/>
                  </a:lnTo>
                  <a:cubicBezTo>
                    <a:pt x="297" y="345"/>
                    <a:pt x="297" y="345"/>
                    <a:pt x="297" y="345"/>
                  </a:cubicBezTo>
                  <a:cubicBezTo>
                    <a:pt x="262" y="345"/>
                    <a:pt x="262" y="345"/>
                    <a:pt x="262" y="345"/>
                  </a:cubicBezTo>
                  <a:cubicBezTo>
                    <a:pt x="262" y="386"/>
                    <a:pt x="262" y="386"/>
                    <a:pt x="262" y="386"/>
                  </a:cubicBezTo>
                  <a:cubicBezTo>
                    <a:pt x="297" y="386"/>
                    <a:pt x="297" y="386"/>
                    <a:pt x="297" y="386"/>
                  </a:cubicBezTo>
                  <a:close/>
                  <a:moveTo>
                    <a:pt x="517" y="345"/>
                  </a:moveTo>
                  <a:lnTo>
                    <a:pt x="517" y="345"/>
                  </a:lnTo>
                  <a:cubicBezTo>
                    <a:pt x="517" y="386"/>
                    <a:pt x="517" y="386"/>
                    <a:pt x="517" y="386"/>
                  </a:cubicBezTo>
                  <a:cubicBezTo>
                    <a:pt x="524" y="386"/>
                    <a:pt x="524" y="386"/>
                    <a:pt x="524" y="386"/>
                  </a:cubicBezTo>
                  <a:cubicBezTo>
                    <a:pt x="600" y="345"/>
                    <a:pt x="600" y="345"/>
                    <a:pt x="600" y="345"/>
                  </a:cubicBezTo>
                  <a:cubicBezTo>
                    <a:pt x="517" y="345"/>
                    <a:pt x="517" y="345"/>
                    <a:pt x="517" y="345"/>
                  </a:cubicBezTo>
                  <a:close/>
                  <a:moveTo>
                    <a:pt x="648" y="345"/>
                  </a:moveTo>
                  <a:lnTo>
                    <a:pt x="648" y="345"/>
                  </a:lnTo>
                  <a:cubicBezTo>
                    <a:pt x="572" y="386"/>
                    <a:pt x="572" y="386"/>
                    <a:pt x="572" y="386"/>
                  </a:cubicBezTo>
                  <a:cubicBezTo>
                    <a:pt x="655" y="386"/>
                    <a:pt x="655" y="386"/>
                    <a:pt x="655" y="386"/>
                  </a:cubicBezTo>
                  <a:cubicBezTo>
                    <a:pt x="655" y="345"/>
                    <a:pt x="655" y="345"/>
                    <a:pt x="655" y="345"/>
                  </a:cubicBezTo>
                  <a:cubicBezTo>
                    <a:pt x="648" y="345"/>
                    <a:pt x="648" y="345"/>
                    <a:pt x="648" y="345"/>
                  </a:cubicBezTo>
                  <a:close/>
                  <a:moveTo>
                    <a:pt x="1296" y="345"/>
                  </a:moveTo>
                  <a:lnTo>
                    <a:pt x="1296" y="345"/>
                  </a:lnTo>
                  <a:cubicBezTo>
                    <a:pt x="1296" y="386"/>
                    <a:pt x="1296" y="386"/>
                    <a:pt x="1296" y="386"/>
                  </a:cubicBezTo>
                  <a:cubicBezTo>
                    <a:pt x="1303" y="386"/>
                    <a:pt x="1303" y="386"/>
                    <a:pt x="1303" y="386"/>
                  </a:cubicBezTo>
                  <a:cubicBezTo>
                    <a:pt x="1379" y="345"/>
                    <a:pt x="1379" y="345"/>
                    <a:pt x="1379" y="345"/>
                  </a:cubicBezTo>
                  <a:cubicBezTo>
                    <a:pt x="1296" y="345"/>
                    <a:pt x="1296" y="345"/>
                    <a:pt x="1296" y="345"/>
                  </a:cubicBezTo>
                  <a:close/>
                  <a:moveTo>
                    <a:pt x="1420" y="352"/>
                  </a:moveTo>
                  <a:lnTo>
                    <a:pt x="1420" y="352"/>
                  </a:lnTo>
                  <a:cubicBezTo>
                    <a:pt x="1351" y="386"/>
                    <a:pt x="1351" y="386"/>
                    <a:pt x="1351" y="386"/>
                  </a:cubicBezTo>
                  <a:cubicBezTo>
                    <a:pt x="1420" y="386"/>
                    <a:pt x="1420" y="386"/>
                    <a:pt x="1420" y="386"/>
                  </a:cubicBezTo>
                  <a:cubicBezTo>
                    <a:pt x="1420" y="352"/>
                    <a:pt x="1420" y="352"/>
                    <a:pt x="1420" y="352"/>
                  </a:cubicBezTo>
                  <a:close/>
                  <a:moveTo>
                    <a:pt x="1275" y="372"/>
                  </a:moveTo>
                  <a:lnTo>
                    <a:pt x="1275" y="372"/>
                  </a:lnTo>
                  <a:cubicBezTo>
                    <a:pt x="1275" y="352"/>
                    <a:pt x="1275" y="352"/>
                    <a:pt x="1275" y="352"/>
                  </a:cubicBezTo>
                  <a:cubicBezTo>
                    <a:pt x="1227" y="372"/>
                    <a:pt x="1227" y="372"/>
                    <a:pt x="1227" y="372"/>
                  </a:cubicBezTo>
                  <a:cubicBezTo>
                    <a:pt x="1275" y="372"/>
                    <a:pt x="1275" y="372"/>
                    <a:pt x="1275" y="372"/>
                  </a:cubicBezTo>
                  <a:close/>
                  <a:moveTo>
                    <a:pt x="1151" y="345"/>
                  </a:moveTo>
                  <a:lnTo>
                    <a:pt x="1151" y="345"/>
                  </a:lnTo>
                  <a:cubicBezTo>
                    <a:pt x="1151" y="372"/>
                    <a:pt x="1151" y="372"/>
                    <a:pt x="1151" y="372"/>
                  </a:cubicBezTo>
                  <a:cubicBezTo>
                    <a:pt x="1179" y="372"/>
                    <a:pt x="1179" y="372"/>
                    <a:pt x="1179" y="372"/>
                  </a:cubicBezTo>
                  <a:cubicBezTo>
                    <a:pt x="1227" y="345"/>
                    <a:pt x="1227" y="345"/>
                    <a:pt x="1227" y="345"/>
                  </a:cubicBezTo>
                  <a:cubicBezTo>
                    <a:pt x="1151" y="345"/>
                    <a:pt x="1151" y="345"/>
                    <a:pt x="1151" y="345"/>
                  </a:cubicBezTo>
                  <a:close/>
                  <a:moveTo>
                    <a:pt x="1124" y="372"/>
                  </a:moveTo>
                  <a:lnTo>
                    <a:pt x="1124" y="372"/>
                  </a:lnTo>
                  <a:cubicBezTo>
                    <a:pt x="1124" y="352"/>
                    <a:pt x="1124" y="352"/>
                    <a:pt x="1124" y="352"/>
                  </a:cubicBezTo>
                  <a:cubicBezTo>
                    <a:pt x="1075" y="372"/>
                    <a:pt x="1075" y="372"/>
                    <a:pt x="1075" y="372"/>
                  </a:cubicBezTo>
                  <a:cubicBezTo>
                    <a:pt x="1124" y="372"/>
                    <a:pt x="1124" y="372"/>
                    <a:pt x="1124" y="372"/>
                  </a:cubicBezTo>
                  <a:close/>
                  <a:moveTo>
                    <a:pt x="1000" y="345"/>
                  </a:moveTo>
                  <a:lnTo>
                    <a:pt x="1000" y="345"/>
                  </a:lnTo>
                  <a:cubicBezTo>
                    <a:pt x="1000" y="386"/>
                    <a:pt x="1000" y="386"/>
                    <a:pt x="1000" y="386"/>
                  </a:cubicBezTo>
                  <a:cubicBezTo>
                    <a:pt x="1007" y="386"/>
                    <a:pt x="1007" y="386"/>
                    <a:pt x="1007" y="386"/>
                  </a:cubicBezTo>
                  <a:cubicBezTo>
                    <a:pt x="1020" y="379"/>
                    <a:pt x="1020" y="379"/>
                    <a:pt x="1020" y="379"/>
                  </a:cubicBezTo>
                  <a:cubicBezTo>
                    <a:pt x="1020" y="372"/>
                    <a:pt x="1020" y="372"/>
                    <a:pt x="1020" y="372"/>
                  </a:cubicBezTo>
                  <a:cubicBezTo>
                    <a:pt x="1027" y="372"/>
                    <a:pt x="1027" y="372"/>
                    <a:pt x="1027" y="372"/>
                  </a:cubicBezTo>
                  <a:cubicBezTo>
                    <a:pt x="1075" y="345"/>
                    <a:pt x="1075" y="345"/>
                    <a:pt x="1075" y="345"/>
                  </a:cubicBezTo>
                  <a:cubicBezTo>
                    <a:pt x="1000" y="345"/>
                    <a:pt x="1000" y="345"/>
                    <a:pt x="1000" y="345"/>
                  </a:cubicBezTo>
                  <a:close/>
                  <a:moveTo>
                    <a:pt x="979" y="386"/>
                  </a:moveTo>
                  <a:lnTo>
                    <a:pt x="979" y="386"/>
                  </a:lnTo>
                  <a:cubicBezTo>
                    <a:pt x="979" y="352"/>
                    <a:pt x="979" y="352"/>
                    <a:pt x="979" y="352"/>
                  </a:cubicBezTo>
                  <a:cubicBezTo>
                    <a:pt x="917" y="386"/>
                    <a:pt x="917" y="386"/>
                    <a:pt x="917" y="386"/>
                  </a:cubicBezTo>
                  <a:cubicBezTo>
                    <a:pt x="979" y="386"/>
                    <a:pt x="979" y="386"/>
                    <a:pt x="979" y="386"/>
                  </a:cubicBezTo>
                  <a:close/>
                  <a:moveTo>
                    <a:pt x="862" y="345"/>
                  </a:moveTo>
                  <a:lnTo>
                    <a:pt x="862" y="345"/>
                  </a:lnTo>
                  <a:cubicBezTo>
                    <a:pt x="862" y="386"/>
                    <a:pt x="862" y="386"/>
                    <a:pt x="862" y="386"/>
                  </a:cubicBezTo>
                  <a:cubicBezTo>
                    <a:pt x="869" y="386"/>
                    <a:pt x="869" y="386"/>
                    <a:pt x="869" y="386"/>
                  </a:cubicBezTo>
                  <a:cubicBezTo>
                    <a:pt x="938" y="345"/>
                    <a:pt x="938" y="345"/>
                    <a:pt x="938" y="345"/>
                  </a:cubicBezTo>
                  <a:cubicBezTo>
                    <a:pt x="862" y="345"/>
                    <a:pt x="862" y="345"/>
                    <a:pt x="862" y="345"/>
                  </a:cubicBezTo>
                  <a:close/>
                  <a:moveTo>
                    <a:pt x="834" y="386"/>
                  </a:moveTo>
                  <a:lnTo>
                    <a:pt x="834" y="386"/>
                  </a:lnTo>
                  <a:cubicBezTo>
                    <a:pt x="834" y="345"/>
                    <a:pt x="834" y="345"/>
                    <a:pt x="834" y="345"/>
                  </a:cubicBezTo>
                  <a:cubicBezTo>
                    <a:pt x="765" y="386"/>
                    <a:pt x="765" y="386"/>
                    <a:pt x="765" y="386"/>
                  </a:cubicBezTo>
                  <a:cubicBezTo>
                    <a:pt x="834" y="386"/>
                    <a:pt x="834" y="386"/>
                    <a:pt x="834" y="386"/>
                  </a:cubicBezTo>
                  <a:close/>
                  <a:moveTo>
                    <a:pt x="710" y="345"/>
                  </a:moveTo>
                  <a:lnTo>
                    <a:pt x="710" y="345"/>
                  </a:lnTo>
                  <a:cubicBezTo>
                    <a:pt x="710" y="386"/>
                    <a:pt x="710" y="386"/>
                    <a:pt x="710" y="386"/>
                  </a:cubicBezTo>
                  <a:cubicBezTo>
                    <a:pt x="717" y="386"/>
                    <a:pt x="717" y="386"/>
                    <a:pt x="717" y="386"/>
                  </a:cubicBezTo>
                  <a:cubicBezTo>
                    <a:pt x="786" y="345"/>
                    <a:pt x="786" y="345"/>
                    <a:pt x="786" y="345"/>
                  </a:cubicBezTo>
                  <a:cubicBezTo>
                    <a:pt x="710" y="345"/>
                    <a:pt x="710" y="345"/>
                    <a:pt x="710" y="345"/>
                  </a:cubicBezTo>
                  <a:close/>
                  <a:moveTo>
                    <a:pt x="269" y="296"/>
                  </a:moveTo>
                  <a:lnTo>
                    <a:pt x="269" y="296"/>
                  </a:lnTo>
                  <a:cubicBezTo>
                    <a:pt x="448" y="296"/>
                    <a:pt x="448" y="296"/>
                    <a:pt x="448" y="296"/>
                  </a:cubicBezTo>
                  <a:cubicBezTo>
                    <a:pt x="448" y="69"/>
                    <a:pt x="448" y="69"/>
                    <a:pt x="448" y="69"/>
                  </a:cubicBezTo>
                  <a:cubicBezTo>
                    <a:pt x="269" y="296"/>
                    <a:pt x="269" y="296"/>
                    <a:pt x="269" y="296"/>
                  </a:cubicBezTo>
                  <a:close/>
                  <a:moveTo>
                    <a:pt x="600" y="48"/>
                  </a:moveTo>
                  <a:lnTo>
                    <a:pt x="600" y="48"/>
                  </a:lnTo>
                  <a:cubicBezTo>
                    <a:pt x="696" y="296"/>
                    <a:pt x="696" y="296"/>
                    <a:pt x="696" y="296"/>
                  </a:cubicBezTo>
                  <a:cubicBezTo>
                    <a:pt x="1337" y="296"/>
                    <a:pt x="1337" y="296"/>
                    <a:pt x="1337" y="296"/>
                  </a:cubicBezTo>
                  <a:cubicBezTo>
                    <a:pt x="600" y="48"/>
                    <a:pt x="600" y="48"/>
                    <a:pt x="600" y="48"/>
                  </a:cubicBezTo>
                  <a:close/>
                  <a:moveTo>
                    <a:pt x="372" y="1963"/>
                  </a:moveTo>
                  <a:lnTo>
                    <a:pt x="372" y="1963"/>
                  </a:lnTo>
                  <a:cubicBezTo>
                    <a:pt x="317" y="1874"/>
                    <a:pt x="317" y="1874"/>
                    <a:pt x="317" y="1874"/>
                  </a:cubicBezTo>
                  <a:cubicBezTo>
                    <a:pt x="186" y="1874"/>
                    <a:pt x="186" y="1874"/>
                    <a:pt x="186" y="1874"/>
                  </a:cubicBezTo>
                  <a:cubicBezTo>
                    <a:pt x="131" y="1963"/>
                    <a:pt x="131" y="1963"/>
                    <a:pt x="131" y="1963"/>
                  </a:cubicBezTo>
                  <a:cubicBezTo>
                    <a:pt x="372" y="1963"/>
                    <a:pt x="372" y="1963"/>
                    <a:pt x="372" y="1963"/>
                  </a:cubicBezTo>
                  <a:close/>
                  <a:moveTo>
                    <a:pt x="104" y="2087"/>
                  </a:moveTo>
                  <a:lnTo>
                    <a:pt x="104" y="2087"/>
                  </a:lnTo>
                  <a:cubicBezTo>
                    <a:pt x="104" y="2198"/>
                    <a:pt x="104" y="2198"/>
                    <a:pt x="104" y="2198"/>
                  </a:cubicBezTo>
                  <a:cubicBezTo>
                    <a:pt x="400" y="2198"/>
                    <a:pt x="400" y="2198"/>
                    <a:pt x="400" y="2198"/>
                  </a:cubicBezTo>
                  <a:cubicBezTo>
                    <a:pt x="400" y="2087"/>
                    <a:pt x="400" y="2087"/>
                    <a:pt x="400" y="2087"/>
                  </a:cubicBezTo>
                  <a:lnTo>
                    <a:pt x="104" y="2087"/>
                  </a:lnTo>
                  <a:close/>
                </a:path>
              </a:pathLst>
            </a:custGeom>
            <a:solidFill>
              <a:schemeClr val="accent1">
                <a:lumMod val="75000"/>
              </a:schemeClr>
            </a:solidFill>
            <a:ln>
              <a:noFill/>
            </a:ln>
            <a:effectLst/>
            <a:extLst>
              <a:ext uri="{91240B29-F687-4f45-9708-019B960494DF}">
                <a14:hiddenLine xmlns:a14="http://schemas.microsoft.com/office/drawing/2010/main" xmlns="" w="9525" cap="flat">
                  <a:solidFill>
                    <a:srgbClr val="FFFFFF"/>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CO" noProof="0" dirty="0"/>
            </a:p>
          </p:txBody>
        </p:sp>
      </p:grpSp>
      <p:sp>
        <p:nvSpPr>
          <p:cNvPr id="73" name="Rechthoek 6">
            <a:extLst>
              <a:ext uri="{FF2B5EF4-FFF2-40B4-BE49-F238E27FC236}">
                <a16:creationId xmlns:a16="http://schemas.microsoft.com/office/drawing/2014/main" id="{20864C0F-C78D-F65F-5FBF-698F2097DC80}"/>
              </a:ext>
            </a:extLst>
          </p:cNvPr>
          <p:cNvSpPr/>
          <p:nvPr/>
        </p:nvSpPr>
        <p:spPr>
          <a:xfrm>
            <a:off x="1871845" y="6146273"/>
            <a:ext cx="4770858" cy="323165"/>
          </a:xfrm>
          <a:prstGeom prst="rect">
            <a:avLst/>
          </a:prstGeom>
          <a:solidFill>
            <a:schemeClr val="accent3">
              <a:lumMod val="50000"/>
            </a:schemeClr>
          </a:solidFill>
        </p:spPr>
        <p:txBody>
          <a:bodyPr wrap="none">
            <a:spAutoFit/>
          </a:bodyPr>
          <a:lstStyle/>
          <a:p>
            <a:pPr algn="ctr"/>
            <a:r>
              <a:rPr lang="es-CO" sz="1500" b="1" noProof="0" dirty="0">
                <a:solidFill>
                  <a:schemeClr val="bg1"/>
                </a:solidFill>
                <a:latin typeface="Arial" panose="020B0604020202020204" pitchFamily="34" charset="0"/>
                <a:cs typeface="Arial" panose="020B0604020202020204" pitchFamily="34" charset="0"/>
              </a:rPr>
              <a:t>Necesidades de los trabajadores y de sus familias</a:t>
            </a:r>
          </a:p>
        </p:txBody>
      </p:sp>
      <p:sp>
        <p:nvSpPr>
          <p:cNvPr id="74" name="Rechthoek 6">
            <a:extLst>
              <a:ext uri="{FF2B5EF4-FFF2-40B4-BE49-F238E27FC236}">
                <a16:creationId xmlns:a16="http://schemas.microsoft.com/office/drawing/2014/main" id="{0284DE44-9875-6A53-672D-BB6318D93465}"/>
              </a:ext>
            </a:extLst>
          </p:cNvPr>
          <p:cNvSpPr/>
          <p:nvPr/>
        </p:nvSpPr>
        <p:spPr>
          <a:xfrm>
            <a:off x="7258716" y="6146273"/>
            <a:ext cx="4770858" cy="323165"/>
          </a:xfrm>
          <a:prstGeom prst="rect">
            <a:avLst/>
          </a:prstGeom>
          <a:solidFill>
            <a:schemeClr val="accent3">
              <a:lumMod val="50000"/>
            </a:schemeClr>
          </a:solidFill>
        </p:spPr>
        <p:txBody>
          <a:bodyPr wrap="square">
            <a:spAutoFit/>
          </a:bodyPr>
          <a:lstStyle/>
          <a:p>
            <a:pPr algn="ctr"/>
            <a:r>
              <a:rPr lang="es-CO" sz="1500" b="1" noProof="0" dirty="0">
                <a:solidFill>
                  <a:schemeClr val="bg1"/>
                </a:solidFill>
                <a:latin typeface="Arial" panose="020B0604020202020204" pitchFamily="34" charset="0"/>
                <a:cs typeface="Arial" panose="020B0604020202020204" pitchFamily="34" charset="0"/>
              </a:rPr>
              <a:t>Factores económicos</a:t>
            </a:r>
          </a:p>
        </p:txBody>
      </p:sp>
    </p:spTree>
    <p:extLst>
      <p:ext uri="{BB962C8B-B14F-4D97-AF65-F5344CB8AC3E}">
        <p14:creationId xmlns:p14="http://schemas.microsoft.com/office/powerpoint/2010/main" val="37891379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8F2F56-E9EA-7D5B-0DD3-08FA0D6CFDD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1C71AB0-1000-723E-5B96-A55506CB30F6}"/>
              </a:ext>
            </a:extLst>
          </p:cNvPr>
          <p:cNvSpPr>
            <a:spLocks noGrp="1"/>
          </p:cNvSpPr>
          <p:nvPr>
            <p:ph type="title"/>
          </p:nvPr>
        </p:nvSpPr>
        <p:spPr>
          <a:xfrm>
            <a:off x="1773236" y="1384812"/>
            <a:ext cx="8645525" cy="1120788"/>
          </a:xfrm>
        </p:spPr>
        <p:txBody>
          <a:bodyPr>
            <a:noAutofit/>
          </a:bodyPr>
          <a:lstStyle/>
          <a:p>
            <a:pPr algn="ctr"/>
            <a:r>
              <a:rPr lang="es-419" sz="3600" dirty="0"/>
              <a:t>Estimación mensual del costo de educación y salud para una familia de 4 miembros</a:t>
            </a:r>
            <a:endParaRPr lang="en-IT" sz="3500"/>
          </a:p>
        </p:txBody>
      </p:sp>
      <p:graphicFrame>
        <p:nvGraphicFramePr>
          <p:cNvPr id="17" name="Table 3">
            <a:extLst>
              <a:ext uri="{FF2B5EF4-FFF2-40B4-BE49-F238E27FC236}">
                <a16:creationId xmlns:a16="http://schemas.microsoft.com/office/drawing/2014/main" id="{A97566E8-35AA-0999-846D-F5FFB4FC4290}"/>
              </a:ext>
            </a:extLst>
          </p:cNvPr>
          <p:cNvGraphicFramePr>
            <a:graphicFrameLocks noGrp="1"/>
          </p:cNvGraphicFramePr>
          <p:nvPr>
            <p:extLst>
              <p:ext uri="{D42A27DB-BD31-4B8C-83A1-F6EECF244321}">
                <p14:modId xmlns:p14="http://schemas.microsoft.com/office/powerpoint/2010/main" val="3492798027"/>
              </p:ext>
            </p:extLst>
          </p:nvPr>
        </p:nvGraphicFramePr>
        <p:xfrm>
          <a:off x="1225823" y="3135068"/>
          <a:ext cx="9740352" cy="3015778"/>
        </p:xfrm>
        <a:graphic>
          <a:graphicData uri="http://schemas.openxmlformats.org/drawingml/2006/table">
            <a:tbl>
              <a:tblPr firstRow="1" firstCol="1" bandRow="1">
                <a:tableStyleId>{5C22544A-7EE6-4342-B048-85BDC9FD1C3A}</a:tableStyleId>
              </a:tblPr>
              <a:tblGrid>
                <a:gridCol w="2435088">
                  <a:extLst>
                    <a:ext uri="{9D8B030D-6E8A-4147-A177-3AD203B41FA5}">
                      <a16:colId xmlns:a16="http://schemas.microsoft.com/office/drawing/2014/main" val="2039795292"/>
                    </a:ext>
                  </a:extLst>
                </a:gridCol>
                <a:gridCol w="2435088">
                  <a:extLst>
                    <a:ext uri="{9D8B030D-6E8A-4147-A177-3AD203B41FA5}">
                      <a16:colId xmlns:a16="http://schemas.microsoft.com/office/drawing/2014/main" val="2560225767"/>
                    </a:ext>
                  </a:extLst>
                </a:gridCol>
                <a:gridCol w="2435088">
                  <a:extLst>
                    <a:ext uri="{9D8B030D-6E8A-4147-A177-3AD203B41FA5}">
                      <a16:colId xmlns:a16="http://schemas.microsoft.com/office/drawing/2014/main" val="3864655694"/>
                    </a:ext>
                  </a:extLst>
                </a:gridCol>
                <a:gridCol w="2435088">
                  <a:extLst>
                    <a:ext uri="{9D8B030D-6E8A-4147-A177-3AD203B41FA5}">
                      <a16:colId xmlns:a16="http://schemas.microsoft.com/office/drawing/2014/main" val="1944200759"/>
                    </a:ext>
                  </a:extLst>
                </a:gridCol>
              </a:tblGrid>
              <a:tr h="1450184">
                <a:tc>
                  <a:txBody>
                    <a:bodyPr/>
                    <a:lstStyle/>
                    <a:p>
                      <a:pPr>
                        <a:lnSpc>
                          <a:spcPct val="107000"/>
                        </a:lnSpc>
                        <a:spcAft>
                          <a:spcPts val="0"/>
                        </a:spcAft>
                      </a:pPr>
                      <a:r>
                        <a:rPr lang="es-419" sz="1800" dirty="0">
                          <a:effectLst/>
                          <a:latin typeface="Overpass" pitchFamily="2" charset="77"/>
                        </a:rPr>
                        <a:t> </a:t>
                      </a:r>
                      <a:endParaRPr lang="en-GB" sz="36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fr-CH" sz="1800" dirty="0" err="1">
                          <a:effectLst/>
                          <a:latin typeface="Overpass" pitchFamily="2" charset="77"/>
                          <a:ea typeface="Times New Roman" panose="02020603050405020304" pitchFamily="18" charset="0"/>
                          <a:cs typeface="Times New Roman" panose="02020603050405020304" pitchFamily="18" charset="0"/>
                        </a:rPr>
                        <a:t>Educacion</a:t>
                      </a:r>
                      <a:endParaRPr lang="en-GB" sz="18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fr-CH" sz="1800" dirty="0" err="1">
                          <a:effectLst/>
                          <a:latin typeface="Overpass" pitchFamily="2" charset="77"/>
                          <a:ea typeface="Times New Roman" panose="02020603050405020304" pitchFamily="18" charset="0"/>
                          <a:cs typeface="Times New Roman" panose="02020603050405020304" pitchFamily="18" charset="0"/>
                        </a:rPr>
                        <a:t>Salud</a:t>
                      </a:r>
                      <a:endParaRPr lang="en-GB" sz="18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Valor monetario por mes para un hogar de 4 miembros</a:t>
                      </a:r>
                      <a:endParaRPr lang="en-GB" sz="36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794904108"/>
                  </a:ext>
                </a:extLst>
              </a:tr>
              <a:tr h="683168">
                <a:tc>
                  <a:txBody>
                    <a:bodyPr/>
                    <a:lstStyle/>
                    <a:p>
                      <a:pPr>
                        <a:lnSpc>
                          <a:spcPct val="107000"/>
                        </a:lnSpc>
                        <a:spcAft>
                          <a:spcPts val="0"/>
                        </a:spcAft>
                      </a:pPr>
                      <a:r>
                        <a:rPr lang="es-419" sz="1800" dirty="0">
                          <a:effectLst/>
                          <a:latin typeface="Overpass" pitchFamily="2" charset="77"/>
                        </a:rPr>
                        <a:t> </a:t>
                      </a:r>
                      <a:endParaRPr lang="en-GB" sz="36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b"/>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419" sz="1800" dirty="0">
                          <a:solidFill>
                            <a:schemeClr val="bg1"/>
                          </a:solidFill>
                          <a:effectLst/>
                          <a:latin typeface="Overpass" pitchFamily="2" charset="77"/>
                        </a:rPr>
                        <a:t>(COP)</a:t>
                      </a:r>
                    </a:p>
                  </a:txBody>
                  <a:tcPr marL="44450" marR="44450" marT="0" marB="0" anchor="ctr">
                    <a:solidFill>
                      <a:schemeClr val="accent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s-419" sz="1800" dirty="0">
                          <a:solidFill>
                            <a:schemeClr val="bg1"/>
                          </a:solidFill>
                          <a:effectLst/>
                          <a:latin typeface="Overpass" pitchFamily="2" charset="77"/>
                        </a:rPr>
                        <a:t>(COP)</a:t>
                      </a:r>
                    </a:p>
                  </a:txBody>
                  <a:tcPr marL="44450" marR="44450" marT="0" marB="0" anchor="ctr">
                    <a:solidFill>
                      <a:schemeClr val="accent1"/>
                    </a:solidFill>
                  </a:tcPr>
                </a:tc>
                <a:tc>
                  <a:txBody>
                    <a:bodyPr/>
                    <a:lstStyle/>
                    <a:p>
                      <a:pPr algn="ctr">
                        <a:lnSpc>
                          <a:spcPct val="107000"/>
                        </a:lnSpc>
                        <a:spcAft>
                          <a:spcPts val="0"/>
                        </a:spcAft>
                      </a:pPr>
                      <a:r>
                        <a:rPr lang="es-419" sz="1800" dirty="0">
                          <a:solidFill>
                            <a:schemeClr val="bg1"/>
                          </a:solidFill>
                          <a:effectLst/>
                          <a:latin typeface="Overpass" pitchFamily="2" charset="77"/>
                        </a:rPr>
                        <a:t>(COP)</a:t>
                      </a:r>
                      <a:endParaRPr lang="en-GB" sz="3600" dirty="0">
                        <a:solidFill>
                          <a:schemeClr val="bg1"/>
                        </a:solidFill>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249479061"/>
                  </a:ext>
                </a:extLst>
              </a:tr>
              <a:tr h="512376">
                <a:tc>
                  <a:txBody>
                    <a:bodyPr/>
                    <a:lstStyle/>
                    <a:p>
                      <a:pPr algn="ctr">
                        <a:lnSpc>
                          <a:spcPct val="107000"/>
                        </a:lnSpc>
                        <a:spcAft>
                          <a:spcPts val="0"/>
                        </a:spcAft>
                      </a:pPr>
                      <a:r>
                        <a:rPr lang="es-419" sz="1800" dirty="0">
                          <a:effectLst/>
                          <a:latin typeface="Overpass" pitchFamily="2" charset="77"/>
                        </a:rPr>
                        <a:t>2017</a:t>
                      </a:r>
                      <a:endParaRPr lang="en-GB" sz="36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latin typeface="Overpass" pitchFamily="2" charset="77"/>
                        </a:rPr>
                        <a:t>50,783</a:t>
                      </a:r>
                    </a:p>
                  </a:txBody>
                  <a:tcPr marL="44450" marR="44450" marT="0" marB="0" anchor="ctr"/>
                </a:tc>
                <a:tc>
                  <a:txBody>
                    <a:bodyPr/>
                    <a:lstStyle/>
                    <a:p>
                      <a:pPr algn="ctr">
                        <a:lnSpc>
                          <a:spcPct val="107000"/>
                        </a:lnSpc>
                        <a:spcAft>
                          <a:spcPts val="0"/>
                        </a:spcAft>
                      </a:pPr>
                      <a:r>
                        <a:rPr lang="es-419" sz="1800" dirty="0">
                          <a:effectLst/>
                          <a:latin typeface="Overpass" pitchFamily="2" charset="77"/>
                        </a:rPr>
                        <a:t>56,211</a:t>
                      </a:r>
                    </a:p>
                  </a:txBody>
                  <a:tcPr marL="44450" marR="44450" marT="0" marB="0" anchor="ctr"/>
                </a:tc>
                <a:tc>
                  <a:txBody>
                    <a:bodyPr/>
                    <a:lstStyle/>
                    <a:p>
                      <a:pPr algn="ctr">
                        <a:lnSpc>
                          <a:spcPct val="107000"/>
                        </a:lnSpc>
                        <a:spcAft>
                          <a:spcPts val="0"/>
                        </a:spcAft>
                      </a:pPr>
                      <a:r>
                        <a:rPr lang="es-419" sz="1800" dirty="0">
                          <a:effectLst/>
                          <a:latin typeface="Overpass" pitchFamily="2" charset="77"/>
                        </a:rPr>
                        <a:t>106,994</a:t>
                      </a:r>
                    </a:p>
                  </a:txBody>
                  <a:tcPr marL="44450" marR="44450" marT="0" marB="0" anchor="ctr"/>
                </a:tc>
                <a:extLst>
                  <a:ext uri="{0D108BD9-81ED-4DB2-BD59-A6C34878D82A}">
                    <a16:rowId xmlns:a16="http://schemas.microsoft.com/office/drawing/2014/main" val="1001762715"/>
                  </a:ext>
                </a:extLst>
              </a:tr>
              <a:tr h="370050">
                <a:tc>
                  <a:txBody>
                    <a:bodyPr/>
                    <a:lstStyle/>
                    <a:p>
                      <a:pPr algn="ctr">
                        <a:lnSpc>
                          <a:spcPct val="107000"/>
                        </a:lnSpc>
                        <a:spcAft>
                          <a:spcPts val="0"/>
                        </a:spcAft>
                      </a:pPr>
                      <a:r>
                        <a:rPr lang="es-419" sz="1800" dirty="0">
                          <a:effectLst/>
                          <a:latin typeface="Overpass" pitchFamily="2" charset="77"/>
                        </a:rPr>
                        <a:t>2024</a:t>
                      </a:r>
                      <a:endParaRPr lang="en-GB" sz="3600" dirty="0">
                        <a:effectLst/>
                        <a:latin typeface="Overpass" pitchFamily="2" charset="77"/>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b="1" dirty="0">
                          <a:effectLst/>
                          <a:latin typeface="Overpass" pitchFamily="2" charset="77"/>
                        </a:rPr>
                        <a:t>71,297</a:t>
                      </a:r>
                    </a:p>
                  </a:txBody>
                  <a:tcPr marL="44450" marR="44450" marT="0" marB="0" anchor="ctr"/>
                </a:tc>
                <a:tc>
                  <a:txBody>
                    <a:bodyPr/>
                    <a:lstStyle/>
                    <a:p>
                      <a:pPr algn="ctr">
                        <a:lnSpc>
                          <a:spcPct val="107000"/>
                        </a:lnSpc>
                        <a:spcAft>
                          <a:spcPts val="0"/>
                        </a:spcAft>
                      </a:pPr>
                      <a:r>
                        <a:rPr lang="es-419" sz="1800" b="1" dirty="0">
                          <a:effectLst/>
                          <a:latin typeface="Overpass" pitchFamily="2" charset="77"/>
                        </a:rPr>
                        <a:t>83,309</a:t>
                      </a:r>
                    </a:p>
                  </a:txBody>
                  <a:tcPr marL="44450" marR="44450" marT="0" marB="0" anchor="ctr"/>
                </a:tc>
                <a:tc>
                  <a:txBody>
                    <a:bodyPr/>
                    <a:lstStyle/>
                    <a:p>
                      <a:pPr algn="ctr">
                        <a:lnSpc>
                          <a:spcPct val="107000"/>
                        </a:lnSpc>
                        <a:spcAft>
                          <a:spcPts val="0"/>
                        </a:spcAft>
                      </a:pPr>
                      <a:r>
                        <a:rPr lang="es-419" sz="1800" b="1" dirty="0">
                          <a:effectLst/>
                          <a:latin typeface="Overpass" pitchFamily="2" charset="77"/>
                        </a:rPr>
                        <a:t>154,606</a:t>
                      </a:r>
                    </a:p>
                  </a:txBody>
                  <a:tcPr marL="44450" marR="44450" marT="0" marB="0" anchor="ctr"/>
                </a:tc>
                <a:extLst>
                  <a:ext uri="{0D108BD9-81ED-4DB2-BD59-A6C34878D82A}">
                    <a16:rowId xmlns:a16="http://schemas.microsoft.com/office/drawing/2014/main" val="2860699562"/>
                  </a:ext>
                </a:extLst>
              </a:tr>
            </a:tbl>
          </a:graphicData>
        </a:graphic>
      </p:graphicFrame>
    </p:spTree>
    <p:extLst>
      <p:ext uri="{BB962C8B-B14F-4D97-AF65-F5344CB8AC3E}">
        <p14:creationId xmlns:p14="http://schemas.microsoft.com/office/powerpoint/2010/main" val="156739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F14C29-55BF-F921-EB9F-62E154EE6C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08365D-D32B-F420-F5A3-06D8B9174482}"/>
              </a:ext>
            </a:extLst>
          </p:cNvPr>
          <p:cNvSpPr>
            <a:spLocks noGrp="1"/>
          </p:cNvSpPr>
          <p:nvPr>
            <p:ph type="title"/>
          </p:nvPr>
        </p:nvSpPr>
        <p:spPr>
          <a:xfrm>
            <a:off x="1773236" y="1384812"/>
            <a:ext cx="8645525" cy="1120788"/>
          </a:xfrm>
        </p:spPr>
        <p:txBody>
          <a:bodyPr>
            <a:noAutofit/>
          </a:bodyPr>
          <a:lstStyle/>
          <a:p>
            <a:pPr algn="ctr"/>
            <a:r>
              <a:rPr lang="es-419" sz="3600" dirty="0"/>
              <a:t>Estimación mensual del costo de otras necesidades esenciales para una familia de 4 miembros</a:t>
            </a:r>
            <a:endParaRPr lang="en-IT" sz="3500"/>
          </a:p>
        </p:txBody>
      </p:sp>
      <p:graphicFrame>
        <p:nvGraphicFramePr>
          <p:cNvPr id="2" name="Table 5">
            <a:extLst>
              <a:ext uri="{FF2B5EF4-FFF2-40B4-BE49-F238E27FC236}">
                <a16:creationId xmlns:a16="http://schemas.microsoft.com/office/drawing/2014/main" id="{8C38BAB3-7D6C-A3AF-90F3-AA0D754DC9B4}"/>
              </a:ext>
            </a:extLst>
          </p:cNvPr>
          <p:cNvGraphicFramePr>
            <a:graphicFrameLocks noGrp="1"/>
          </p:cNvGraphicFramePr>
          <p:nvPr>
            <p:extLst>
              <p:ext uri="{D42A27DB-BD31-4B8C-83A1-F6EECF244321}">
                <p14:modId xmlns:p14="http://schemas.microsoft.com/office/powerpoint/2010/main" val="3221093153"/>
              </p:ext>
            </p:extLst>
          </p:nvPr>
        </p:nvGraphicFramePr>
        <p:xfrm>
          <a:off x="2978338" y="2994991"/>
          <a:ext cx="6235323" cy="3167269"/>
        </p:xfrm>
        <a:graphic>
          <a:graphicData uri="http://schemas.openxmlformats.org/drawingml/2006/table">
            <a:tbl>
              <a:tblPr firstRow="1" firstCol="1" bandRow="1">
                <a:tableStyleId>{5C22544A-7EE6-4342-B048-85BDC9FD1C3A}</a:tableStyleId>
              </a:tblPr>
              <a:tblGrid>
                <a:gridCol w="2190128">
                  <a:extLst>
                    <a:ext uri="{9D8B030D-6E8A-4147-A177-3AD203B41FA5}">
                      <a16:colId xmlns:a16="http://schemas.microsoft.com/office/drawing/2014/main" val="3858412682"/>
                    </a:ext>
                  </a:extLst>
                </a:gridCol>
                <a:gridCol w="4045195">
                  <a:extLst>
                    <a:ext uri="{9D8B030D-6E8A-4147-A177-3AD203B41FA5}">
                      <a16:colId xmlns:a16="http://schemas.microsoft.com/office/drawing/2014/main" val="2227725037"/>
                    </a:ext>
                  </a:extLst>
                </a:gridCol>
              </a:tblGrid>
              <a:tr h="1583634">
                <a:tc>
                  <a:txBody>
                    <a:bodyPr/>
                    <a:lstStyle/>
                    <a:p>
                      <a:pPr>
                        <a:lnSpc>
                          <a:spcPct val="107000"/>
                        </a:lnSpc>
                      </a:pPr>
                      <a:endParaRPr lang="en-GB" sz="3200" dirty="0">
                        <a:effectLst/>
                        <a:latin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419" sz="2000" dirty="0">
                          <a:effectLst/>
                        </a:rPr>
                        <a:t>Valor monetario por mes para un hogar de 4 miembros</a:t>
                      </a:r>
                      <a:endParaRPr lang="en-GB" sz="20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4162325890"/>
                  </a:ext>
                </a:extLst>
              </a:tr>
              <a:tr h="478773">
                <a:tc>
                  <a:txBody>
                    <a:bodyPr/>
                    <a:lstStyle/>
                    <a:p>
                      <a:pPr>
                        <a:lnSpc>
                          <a:spcPct val="107000"/>
                        </a:lnSpc>
                        <a:spcAft>
                          <a:spcPts val="0"/>
                        </a:spcAft>
                      </a:pPr>
                      <a:r>
                        <a:rPr lang="es-419" sz="1800" dirty="0">
                          <a:effectLst/>
                        </a:rPr>
                        <a:t> </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419" sz="1800" dirty="0">
                          <a:solidFill>
                            <a:schemeClr val="bg1"/>
                          </a:solidFill>
                          <a:effectLst/>
                        </a:rPr>
                        <a:t>(COP)</a:t>
                      </a:r>
                      <a:endParaRPr lang="en-GB" sz="3600"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solidFill>
                      <a:schemeClr val="accent1"/>
                    </a:solidFill>
                  </a:tcPr>
                </a:tc>
                <a:extLst>
                  <a:ext uri="{0D108BD9-81ED-4DB2-BD59-A6C34878D82A}">
                    <a16:rowId xmlns:a16="http://schemas.microsoft.com/office/drawing/2014/main" val="1093148288"/>
                  </a:ext>
                </a:extLst>
              </a:tr>
              <a:tr h="441945">
                <a:tc>
                  <a:txBody>
                    <a:bodyPr/>
                    <a:lstStyle/>
                    <a:p>
                      <a:pPr algn="ctr">
                        <a:lnSpc>
                          <a:spcPct val="107000"/>
                        </a:lnSpc>
                        <a:spcAft>
                          <a:spcPts val="0"/>
                        </a:spcAft>
                      </a:pPr>
                      <a:r>
                        <a:rPr lang="es-419" sz="1800" dirty="0">
                          <a:effectLst/>
                        </a:rPr>
                        <a:t>2017</a:t>
                      </a:r>
                      <a:endParaRPr lang="en-GB" sz="3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dirty="0">
                          <a:effectLst/>
                        </a:rPr>
                        <a:t>619,460</a:t>
                      </a:r>
                    </a:p>
                  </a:txBody>
                  <a:tcPr marL="44450" marR="44450" marT="0" marB="0" anchor="ctr"/>
                </a:tc>
                <a:extLst>
                  <a:ext uri="{0D108BD9-81ED-4DB2-BD59-A6C34878D82A}">
                    <a16:rowId xmlns:a16="http://schemas.microsoft.com/office/drawing/2014/main" val="1398498666"/>
                  </a:ext>
                </a:extLst>
              </a:tr>
              <a:tr h="662917">
                <a:tc>
                  <a:txBody>
                    <a:bodyPr/>
                    <a:lstStyle/>
                    <a:p>
                      <a:pPr algn="ctr">
                        <a:lnSpc>
                          <a:spcPct val="107000"/>
                        </a:lnSpc>
                        <a:spcAft>
                          <a:spcPts val="0"/>
                        </a:spcAft>
                      </a:pPr>
                      <a:r>
                        <a:rPr lang="es-419" sz="1800" b="1" dirty="0">
                          <a:effectLst/>
                        </a:rPr>
                        <a:t>2024</a:t>
                      </a:r>
                      <a:endParaRPr lang="en-GB" sz="36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419" sz="1800" b="1" dirty="0">
                          <a:effectLst/>
                        </a:rPr>
                        <a:t>827,549</a:t>
                      </a:r>
                    </a:p>
                  </a:txBody>
                  <a:tcPr marL="44450" marR="44450" marT="0" marB="0" anchor="ctr"/>
                </a:tc>
                <a:extLst>
                  <a:ext uri="{0D108BD9-81ED-4DB2-BD59-A6C34878D82A}">
                    <a16:rowId xmlns:a16="http://schemas.microsoft.com/office/drawing/2014/main" val="1958845459"/>
                  </a:ext>
                </a:extLst>
              </a:tr>
            </a:tbl>
          </a:graphicData>
        </a:graphic>
      </p:graphicFrame>
    </p:spTree>
    <p:extLst>
      <p:ext uri="{BB962C8B-B14F-4D97-AF65-F5344CB8AC3E}">
        <p14:creationId xmlns:p14="http://schemas.microsoft.com/office/powerpoint/2010/main" val="1113402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8946B9-A286-4113-EF43-4094CA38FA3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9DFAA2E-EAD1-290C-C502-3C1CAA5FDE14}"/>
              </a:ext>
            </a:extLst>
          </p:cNvPr>
          <p:cNvSpPr>
            <a:spLocks noGrp="1"/>
          </p:cNvSpPr>
          <p:nvPr>
            <p:ph type="title"/>
          </p:nvPr>
        </p:nvSpPr>
        <p:spPr>
          <a:xfrm>
            <a:off x="1629419" y="1424567"/>
            <a:ext cx="8645525" cy="1120788"/>
          </a:xfrm>
        </p:spPr>
        <p:txBody>
          <a:bodyPr>
            <a:noAutofit/>
          </a:bodyPr>
          <a:lstStyle/>
          <a:p>
            <a:pPr algn="ctr"/>
            <a:r>
              <a:rPr lang="es-CO" sz="3600" noProof="0" dirty="0"/>
              <a:t>Las necesidades y su costo varían según </a:t>
            </a:r>
            <a:r>
              <a:rPr lang="es-CO" sz="3600"/>
              <a:t>el número </a:t>
            </a:r>
            <a:r>
              <a:rPr lang="es-CO" sz="3600" noProof="0"/>
              <a:t>de </a:t>
            </a:r>
            <a:r>
              <a:rPr lang="es-CO" sz="3600" noProof="0" dirty="0"/>
              <a:t>miembros en la familia</a:t>
            </a:r>
            <a:endParaRPr lang="es-CO" sz="3500" noProof="0" dirty="0"/>
          </a:p>
        </p:txBody>
      </p:sp>
      <p:graphicFrame>
        <p:nvGraphicFramePr>
          <p:cNvPr id="2" name="Table 5">
            <a:extLst>
              <a:ext uri="{FF2B5EF4-FFF2-40B4-BE49-F238E27FC236}">
                <a16:creationId xmlns:a16="http://schemas.microsoft.com/office/drawing/2014/main" id="{88217088-A1B8-220C-67D5-B50E5C3A5704}"/>
              </a:ext>
            </a:extLst>
          </p:cNvPr>
          <p:cNvGraphicFramePr>
            <a:graphicFrameLocks noGrp="1"/>
          </p:cNvGraphicFramePr>
          <p:nvPr>
            <p:extLst>
              <p:ext uri="{D42A27DB-BD31-4B8C-83A1-F6EECF244321}">
                <p14:modId xmlns:p14="http://schemas.microsoft.com/office/powerpoint/2010/main" val="2261069299"/>
              </p:ext>
            </p:extLst>
          </p:nvPr>
        </p:nvGraphicFramePr>
        <p:xfrm>
          <a:off x="1038961" y="3316670"/>
          <a:ext cx="9826439" cy="2627844"/>
        </p:xfrm>
        <a:graphic>
          <a:graphicData uri="http://schemas.openxmlformats.org/drawingml/2006/table">
            <a:tbl>
              <a:tblPr firstRow="1" firstCol="1" bandRow="1">
                <a:tableStyleId>{5C22544A-7EE6-4342-B048-85BDC9FD1C3A}</a:tableStyleId>
              </a:tblPr>
              <a:tblGrid>
                <a:gridCol w="1778808">
                  <a:extLst>
                    <a:ext uri="{9D8B030D-6E8A-4147-A177-3AD203B41FA5}">
                      <a16:colId xmlns:a16="http://schemas.microsoft.com/office/drawing/2014/main" val="1763118628"/>
                    </a:ext>
                  </a:extLst>
                </a:gridCol>
                <a:gridCol w="1888977">
                  <a:extLst>
                    <a:ext uri="{9D8B030D-6E8A-4147-A177-3AD203B41FA5}">
                      <a16:colId xmlns:a16="http://schemas.microsoft.com/office/drawing/2014/main" val="558041045"/>
                    </a:ext>
                  </a:extLst>
                </a:gridCol>
                <a:gridCol w="1888977">
                  <a:extLst>
                    <a:ext uri="{9D8B030D-6E8A-4147-A177-3AD203B41FA5}">
                      <a16:colId xmlns:a16="http://schemas.microsoft.com/office/drawing/2014/main" val="597381450"/>
                    </a:ext>
                  </a:extLst>
                </a:gridCol>
                <a:gridCol w="2243663">
                  <a:extLst>
                    <a:ext uri="{9D8B030D-6E8A-4147-A177-3AD203B41FA5}">
                      <a16:colId xmlns:a16="http://schemas.microsoft.com/office/drawing/2014/main" val="2931759204"/>
                    </a:ext>
                  </a:extLst>
                </a:gridCol>
                <a:gridCol w="2026014">
                  <a:extLst>
                    <a:ext uri="{9D8B030D-6E8A-4147-A177-3AD203B41FA5}">
                      <a16:colId xmlns:a16="http://schemas.microsoft.com/office/drawing/2014/main" val="3830600736"/>
                    </a:ext>
                  </a:extLst>
                </a:gridCol>
              </a:tblGrid>
              <a:tr h="971385">
                <a:tc>
                  <a:txBody>
                    <a:bodyPr/>
                    <a:lstStyle/>
                    <a:p>
                      <a:pPr>
                        <a:lnSpc>
                          <a:spcPct val="107000"/>
                        </a:lnSpc>
                        <a:spcAft>
                          <a:spcPts val="0"/>
                        </a:spcAft>
                      </a:pPr>
                      <a:r>
                        <a:rPr lang="es-CO" sz="2000" noProof="0" dirty="0">
                          <a:effectLst/>
                        </a:rPr>
                        <a:t> </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CO" sz="2000" noProof="0" dirty="0">
                          <a:effectLst/>
                          <a:latin typeface="+mn-lt"/>
                          <a:ea typeface="+mn-ea"/>
                          <a:cs typeface="+mn-cs"/>
                        </a:rPr>
                        <a:t>1</a:t>
                      </a:r>
                      <a:r>
                        <a:rPr lang="es-CO" sz="2000" baseline="0" noProof="0" dirty="0">
                          <a:effectLst/>
                          <a:latin typeface="+mn-lt"/>
                          <a:ea typeface="+mn-ea"/>
                          <a:cs typeface="+mn-cs"/>
                        </a:rPr>
                        <a:t> miembro</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2000" noProof="0" dirty="0">
                          <a:effectLst/>
                        </a:rPr>
                        <a:t>2 miembros</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2000" noProof="0" dirty="0">
                          <a:effectLst/>
                        </a:rPr>
                        <a:t>3 miembros</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2000" noProof="0" dirty="0">
                          <a:effectLst/>
                        </a:rPr>
                        <a:t>4 miembros</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extLst>
                  <a:ext uri="{0D108BD9-81ED-4DB2-BD59-A6C34878D82A}">
                    <a16:rowId xmlns:a16="http://schemas.microsoft.com/office/drawing/2014/main" val="163515619"/>
                  </a:ext>
                </a:extLst>
              </a:tr>
              <a:tr h="724701">
                <a:tc>
                  <a:txBody>
                    <a:bodyPr/>
                    <a:lstStyle/>
                    <a:p>
                      <a:pPr algn="ctr">
                        <a:lnSpc>
                          <a:spcPct val="107000"/>
                        </a:lnSpc>
                        <a:spcAft>
                          <a:spcPts val="0"/>
                        </a:spcAft>
                      </a:pPr>
                      <a:r>
                        <a:rPr lang="es-CO" sz="2000" noProof="0" dirty="0">
                          <a:effectLst/>
                        </a:rPr>
                        <a:t>2017</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2400" b="1" kern="1200" noProof="0" dirty="0">
                          <a:solidFill>
                            <a:schemeClr val="dk1"/>
                          </a:solidFill>
                          <a:effectLst/>
                          <a:latin typeface="+mn-lt"/>
                          <a:ea typeface="+mn-ea"/>
                          <a:cs typeface="+mn-cs"/>
                        </a:rPr>
                        <a:t>628,631</a:t>
                      </a:r>
                    </a:p>
                  </a:txBody>
                  <a:tcPr marL="44450" marR="44450" marT="0" marB="0" anchor="ctr"/>
                </a:tc>
                <a:tc>
                  <a:txBody>
                    <a:bodyPr/>
                    <a:lstStyle/>
                    <a:p>
                      <a:pPr algn="ctr">
                        <a:lnSpc>
                          <a:spcPct val="107000"/>
                        </a:lnSpc>
                        <a:spcAft>
                          <a:spcPts val="0"/>
                        </a:spcAft>
                      </a:pPr>
                      <a:r>
                        <a:rPr lang="es-CO" sz="2400" b="1" kern="1200" noProof="0" dirty="0">
                          <a:solidFill>
                            <a:schemeClr val="dk1"/>
                          </a:solidFill>
                          <a:effectLst/>
                          <a:latin typeface="+mn-lt"/>
                          <a:ea typeface="+mn-ea"/>
                          <a:cs typeface="+mn-cs"/>
                        </a:rPr>
                        <a:t>1,035,535</a:t>
                      </a:r>
                    </a:p>
                  </a:txBody>
                  <a:tcPr marL="44450" marR="44450" marT="0" marB="0" anchor="ctr"/>
                </a:tc>
                <a:tc>
                  <a:txBody>
                    <a:bodyPr/>
                    <a:lstStyle/>
                    <a:p>
                      <a:pPr algn="ctr">
                        <a:lnSpc>
                          <a:spcPct val="107000"/>
                        </a:lnSpc>
                        <a:spcAft>
                          <a:spcPts val="0"/>
                        </a:spcAft>
                      </a:pPr>
                      <a:r>
                        <a:rPr lang="es-CO" sz="2400" b="1" noProof="0" dirty="0">
                          <a:effectLst/>
                        </a:rPr>
                        <a:t>1,489,958</a:t>
                      </a:r>
                    </a:p>
                  </a:txBody>
                  <a:tcPr marL="44450" marR="44450" marT="0" marB="0" anchor="ctr"/>
                </a:tc>
                <a:tc>
                  <a:txBody>
                    <a:bodyPr/>
                    <a:lstStyle/>
                    <a:p>
                      <a:pPr algn="ctr">
                        <a:lnSpc>
                          <a:spcPct val="107000"/>
                        </a:lnSpc>
                        <a:spcAft>
                          <a:spcPts val="0"/>
                        </a:spcAft>
                      </a:pPr>
                      <a:r>
                        <a:rPr lang="es-CO" sz="2200" b="1" noProof="0" dirty="0">
                          <a:effectLst/>
                        </a:rPr>
                        <a:t>1,925,579</a:t>
                      </a:r>
                    </a:p>
                  </a:txBody>
                  <a:tcPr marL="44450" marR="44450" marT="0" marB="0" anchor="ctr"/>
                </a:tc>
                <a:extLst>
                  <a:ext uri="{0D108BD9-81ED-4DB2-BD59-A6C34878D82A}">
                    <a16:rowId xmlns:a16="http://schemas.microsoft.com/office/drawing/2014/main" val="3028773733"/>
                  </a:ext>
                </a:extLst>
              </a:tr>
              <a:tr h="931758">
                <a:tc>
                  <a:txBody>
                    <a:bodyPr/>
                    <a:lstStyle/>
                    <a:p>
                      <a:pPr algn="ctr">
                        <a:lnSpc>
                          <a:spcPct val="107000"/>
                        </a:lnSpc>
                        <a:spcAft>
                          <a:spcPts val="0"/>
                        </a:spcAft>
                      </a:pPr>
                      <a:r>
                        <a:rPr lang="es-CO" sz="2000" noProof="0" dirty="0">
                          <a:effectLst/>
                        </a:rPr>
                        <a:t>2024</a:t>
                      </a:r>
                      <a:endParaRPr lang="es-CO" sz="2000" noProof="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CO" sz="2400" b="1" kern="1200" noProof="0" dirty="0">
                          <a:solidFill>
                            <a:schemeClr val="dk1"/>
                          </a:solidFill>
                          <a:effectLst/>
                          <a:latin typeface="+mn-lt"/>
                          <a:ea typeface="+mn-ea"/>
                          <a:cs typeface="+mn-cs"/>
                        </a:rPr>
                        <a:t>966,599</a:t>
                      </a:r>
                    </a:p>
                  </a:txBody>
                  <a:tcPr marL="44450" marR="44450" marT="0" marB="0" anchor="ctr"/>
                </a:tc>
                <a:tc>
                  <a:txBody>
                    <a:bodyPr/>
                    <a:lstStyle/>
                    <a:p>
                      <a:pPr algn="ctr">
                        <a:lnSpc>
                          <a:spcPct val="107000"/>
                        </a:lnSpc>
                        <a:spcAft>
                          <a:spcPts val="0"/>
                        </a:spcAft>
                      </a:pPr>
                      <a:r>
                        <a:rPr lang="es-CO" sz="2400" b="1" kern="1200" noProof="0" dirty="0">
                          <a:solidFill>
                            <a:schemeClr val="dk1"/>
                          </a:solidFill>
                          <a:effectLst/>
                          <a:latin typeface="+mn-lt"/>
                          <a:ea typeface="+mn-ea"/>
                          <a:cs typeface="+mn-cs"/>
                        </a:rPr>
                        <a:t>1,598,704</a:t>
                      </a:r>
                    </a:p>
                  </a:txBody>
                  <a:tcPr marL="44450" marR="44450" marT="0" marB="0" anchor="ctr"/>
                </a:tc>
                <a:tc>
                  <a:txBody>
                    <a:bodyPr/>
                    <a:lstStyle/>
                    <a:p>
                      <a:pPr algn="ctr">
                        <a:lnSpc>
                          <a:spcPct val="107000"/>
                        </a:lnSpc>
                        <a:spcAft>
                          <a:spcPts val="0"/>
                        </a:spcAft>
                      </a:pPr>
                      <a:r>
                        <a:rPr lang="es-CO" sz="2400" b="1" noProof="0" dirty="0">
                          <a:effectLst/>
                        </a:rPr>
                        <a:t>2,304,107</a:t>
                      </a:r>
                    </a:p>
                  </a:txBody>
                  <a:tcPr marL="44450" marR="44450" marT="0" marB="0" anchor="ctr"/>
                </a:tc>
                <a:tc>
                  <a:txBody>
                    <a:bodyPr/>
                    <a:lstStyle/>
                    <a:p>
                      <a:pPr algn="ctr">
                        <a:lnSpc>
                          <a:spcPct val="107000"/>
                        </a:lnSpc>
                        <a:spcAft>
                          <a:spcPts val="0"/>
                        </a:spcAft>
                      </a:pPr>
                      <a:r>
                        <a:rPr lang="es-CO" sz="2200" b="1" noProof="0" dirty="0">
                          <a:effectLst/>
                        </a:rPr>
                        <a:t>2,982,960</a:t>
                      </a:r>
                    </a:p>
                  </a:txBody>
                  <a:tcPr marL="44450" marR="44450" marT="0" marB="0" anchor="ctr"/>
                </a:tc>
                <a:extLst>
                  <a:ext uri="{0D108BD9-81ED-4DB2-BD59-A6C34878D82A}">
                    <a16:rowId xmlns:a16="http://schemas.microsoft.com/office/drawing/2014/main" val="657734252"/>
                  </a:ext>
                </a:extLst>
              </a:tr>
            </a:tbl>
          </a:graphicData>
        </a:graphic>
      </p:graphicFrame>
    </p:spTree>
    <p:extLst>
      <p:ext uri="{BB962C8B-B14F-4D97-AF65-F5344CB8AC3E}">
        <p14:creationId xmlns:p14="http://schemas.microsoft.com/office/powerpoint/2010/main" val="3594688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0F37B-DA2F-6271-16B0-6DFEDC3FCC68}"/>
              </a:ext>
            </a:extLst>
          </p:cNvPr>
          <p:cNvSpPr>
            <a:spLocks noGrp="1"/>
          </p:cNvSpPr>
          <p:nvPr>
            <p:ph type="title"/>
          </p:nvPr>
        </p:nvSpPr>
        <p:spPr>
          <a:xfrm>
            <a:off x="793034" y="2913420"/>
            <a:ext cx="5534767" cy="2091333"/>
          </a:xfrm>
        </p:spPr>
        <p:txBody>
          <a:bodyPr/>
          <a:lstStyle/>
          <a:p>
            <a:r>
              <a:rPr lang="es-419" dirty="0"/>
              <a:t>¿Cómo se convierte en una estimación del salario vital?</a:t>
            </a:r>
            <a:endParaRPr lang="en-IT"/>
          </a:p>
        </p:txBody>
      </p:sp>
    </p:spTree>
    <p:extLst>
      <p:ext uri="{BB962C8B-B14F-4D97-AF65-F5344CB8AC3E}">
        <p14:creationId xmlns:p14="http://schemas.microsoft.com/office/powerpoint/2010/main" val="30033303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DBFA1-0901-4509-CD94-FB93B65AF73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65DDC0-8C0B-981D-F26D-FCDAD5A87E84}"/>
              </a:ext>
            </a:extLst>
          </p:cNvPr>
          <p:cNvSpPr>
            <a:spLocks noGrp="1"/>
          </p:cNvSpPr>
          <p:nvPr>
            <p:ph type="title"/>
          </p:nvPr>
        </p:nvSpPr>
        <p:spPr>
          <a:xfrm>
            <a:off x="4588944" y="467125"/>
            <a:ext cx="7121866" cy="987008"/>
          </a:xfrm>
        </p:spPr>
        <p:txBody>
          <a:bodyPr>
            <a:noAutofit/>
          </a:bodyPr>
          <a:lstStyle/>
          <a:p>
            <a:pPr algn="ctr"/>
            <a:r>
              <a:rPr lang="es-419" sz="3200" dirty="0"/>
              <a:t>Salarios vital bruto comparado al nivel del salario mínimo, 2024</a:t>
            </a:r>
            <a:endParaRPr lang="en-GB" sz="3200" dirty="0"/>
          </a:p>
        </p:txBody>
      </p:sp>
      <p:pic>
        <p:nvPicPr>
          <p:cNvPr id="2" name="Picture 6">
            <a:extLst>
              <a:ext uri="{FF2B5EF4-FFF2-40B4-BE49-F238E27FC236}">
                <a16:creationId xmlns:a16="http://schemas.microsoft.com/office/drawing/2014/main" id="{87ECF09E-7B3E-8250-4067-974B58E990BC}"/>
              </a:ext>
            </a:extLst>
          </p:cNvPr>
          <p:cNvPicPr>
            <a:picLocks noChangeAspect="1"/>
          </p:cNvPicPr>
          <p:nvPr/>
        </p:nvPicPr>
        <p:blipFill>
          <a:blip r:embed="rId2"/>
          <a:stretch>
            <a:fillRect/>
          </a:stretch>
        </p:blipFill>
        <p:spPr>
          <a:xfrm>
            <a:off x="2353544" y="1968284"/>
            <a:ext cx="6266470" cy="4069319"/>
          </a:xfrm>
          <a:prstGeom prst="rect">
            <a:avLst/>
          </a:prstGeom>
        </p:spPr>
      </p:pic>
      <p:sp>
        <p:nvSpPr>
          <p:cNvPr id="4" name="TextBox 3">
            <a:extLst>
              <a:ext uri="{FF2B5EF4-FFF2-40B4-BE49-F238E27FC236}">
                <a16:creationId xmlns:a16="http://schemas.microsoft.com/office/drawing/2014/main" id="{81C61D44-26DE-5F83-40FD-98AEC7DC4290}"/>
              </a:ext>
            </a:extLst>
          </p:cNvPr>
          <p:cNvSpPr txBox="1"/>
          <p:nvPr/>
        </p:nvSpPr>
        <p:spPr>
          <a:xfrm>
            <a:off x="2525872" y="6052321"/>
            <a:ext cx="5921814" cy="338554"/>
          </a:xfrm>
          <a:prstGeom prst="rect">
            <a:avLst/>
          </a:prstGeom>
          <a:noFill/>
        </p:spPr>
        <p:txBody>
          <a:bodyPr wrap="none" rtlCol="0">
            <a:spAutoFit/>
          </a:bodyPr>
          <a:lstStyle/>
          <a:p>
            <a:r>
              <a:rPr lang="fr-CH" sz="1600" dirty="0">
                <a:latin typeface="Noto Sans" panose="020B0502040504020204" pitchFamily="34" charset="0"/>
                <a:ea typeface="Noto Sans" panose="020B0502040504020204" pitchFamily="34" charset="0"/>
                <a:cs typeface="Noto Sans" panose="020B0502040504020204" pitchFamily="34" charset="0"/>
              </a:rPr>
              <a:t>Nota: Las </a:t>
            </a:r>
            <a:r>
              <a:rPr lang="fr-CH" sz="1600" dirty="0" err="1">
                <a:latin typeface="Noto Sans" panose="020B0502040504020204" pitchFamily="34" charset="0"/>
                <a:ea typeface="Noto Sans" panose="020B0502040504020204" pitchFamily="34" charset="0"/>
                <a:cs typeface="Noto Sans" panose="020B0502040504020204" pitchFamily="34" charset="0"/>
              </a:rPr>
              <a:t>estimaciones</a:t>
            </a:r>
            <a:r>
              <a:rPr lang="fr-CH" sz="1600" dirty="0">
                <a:latin typeface="Noto Sans" panose="020B0502040504020204" pitchFamily="34" charset="0"/>
                <a:ea typeface="Noto Sans" panose="020B0502040504020204" pitchFamily="34" charset="0"/>
                <a:cs typeface="Noto Sans" panose="020B0502040504020204" pitchFamily="34" charset="0"/>
              </a:rPr>
              <a:t> </a:t>
            </a:r>
            <a:r>
              <a:rPr lang="fr-CH" sz="1600" dirty="0" err="1">
                <a:latin typeface="Noto Sans" panose="020B0502040504020204" pitchFamily="34" charset="0"/>
                <a:ea typeface="Noto Sans" panose="020B0502040504020204" pitchFamily="34" charset="0"/>
                <a:cs typeface="Noto Sans" panose="020B0502040504020204" pitchFamily="34" charset="0"/>
              </a:rPr>
              <a:t>incluyen</a:t>
            </a:r>
            <a:r>
              <a:rPr lang="fr-CH" sz="1600" dirty="0">
                <a:latin typeface="Noto Sans" panose="020B0502040504020204" pitchFamily="34" charset="0"/>
                <a:ea typeface="Noto Sans" panose="020B0502040504020204" pitchFamily="34" charset="0"/>
                <a:cs typeface="Noto Sans" panose="020B0502040504020204" pitchFamily="34" charset="0"/>
              </a:rPr>
              <a:t> 8% de </a:t>
            </a:r>
            <a:r>
              <a:rPr lang="fr-CH" sz="1600" dirty="0" err="1">
                <a:latin typeface="Noto Sans" panose="020B0502040504020204" pitchFamily="34" charset="0"/>
                <a:ea typeface="Noto Sans" panose="020B0502040504020204" pitchFamily="34" charset="0"/>
                <a:cs typeface="Noto Sans" panose="020B0502040504020204" pitchFamily="34" charset="0"/>
              </a:rPr>
              <a:t>cotizaciones</a:t>
            </a:r>
            <a:r>
              <a:rPr lang="fr-CH" sz="1600" dirty="0">
                <a:latin typeface="Noto Sans" panose="020B0502040504020204" pitchFamily="34" charset="0"/>
                <a:ea typeface="Noto Sans" panose="020B0502040504020204" pitchFamily="34" charset="0"/>
                <a:cs typeface="Noto Sans" panose="020B0502040504020204" pitchFamily="34" charset="0"/>
              </a:rPr>
              <a:t> sociales</a:t>
            </a:r>
            <a:endParaRPr lang="en-GB" sz="1600" dirty="0">
              <a:latin typeface="Noto Sans" panose="020B0502040504020204" pitchFamily="34" charset="0"/>
              <a:ea typeface="Noto Sans" panose="020B0502040504020204" pitchFamily="34" charset="0"/>
              <a:cs typeface="Noto Sans" panose="020B0502040504020204" pitchFamily="34" charset="0"/>
            </a:endParaRPr>
          </a:p>
        </p:txBody>
      </p:sp>
      <p:sp>
        <p:nvSpPr>
          <p:cNvPr id="5" name="TextBox 4">
            <a:extLst>
              <a:ext uri="{FF2B5EF4-FFF2-40B4-BE49-F238E27FC236}">
                <a16:creationId xmlns:a16="http://schemas.microsoft.com/office/drawing/2014/main" id="{FACF41E9-9ED8-1A67-68A0-44BBAD7494FC}"/>
              </a:ext>
            </a:extLst>
          </p:cNvPr>
          <p:cNvSpPr txBox="1"/>
          <p:nvPr/>
        </p:nvSpPr>
        <p:spPr>
          <a:xfrm>
            <a:off x="9440020" y="2592282"/>
            <a:ext cx="1883332" cy="2308324"/>
          </a:xfrm>
          <a:prstGeom prst="rect">
            <a:avLst/>
          </a:prstGeom>
          <a:solidFill>
            <a:schemeClr val="accent3"/>
          </a:solidFill>
          <a:ln>
            <a:noFill/>
          </a:ln>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fr-CH" sz="2400" b="1" dirty="0">
                <a:solidFill>
                  <a:schemeClr val="accent1"/>
                </a:solidFill>
              </a:rPr>
              <a:t>Los </a:t>
            </a:r>
            <a:r>
              <a:rPr lang="fr-CH" sz="2400" b="1" dirty="0" err="1">
                <a:solidFill>
                  <a:schemeClr val="accent1"/>
                </a:solidFill>
              </a:rPr>
              <a:t>salarios</a:t>
            </a:r>
            <a:r>
              <a:rPr lang="fr-CH" sz="2400" b="1" dirty="0">
                <a:solidFill>
                  <a:schemeClr val="accent1"/>
                </a:solidFill>
              </a:rPr>
              <a:t> vitales se </a:t>
            </a:r>
            <a:r>
              <a:rPr lang="fr-CH" sz="2400" b="1" dirty="0" err="1">
                <a:solidFill>
                  <a:schemeClr val="accent1"/>
                </a:solidFill>
              </a:rPr>
              <a:t>calcularon</a:t>
            </a:r>
            <a:r>
              <a:rPr lang="fr-CH" sz="2400" b="1" dirty="0">
                <a:solidFill>
                  <a:schemeClr val="accent1"/>
                </a:solidFill>
              </a:rPr>
              <a:t> para </a:t>
            </a:r>
            <a:r>
              <a:rPr lang="fr-CH" sz="2400" b="1" dirty="0" err="1">
                <a:solidFill>
                  <a:schemeClr val="accent1"/>
                </a:solidFill>
              </a:rPr>
              <a:t>hogares</a:t>
            </a:r>
            <a:r>
              <a:rPr lang="fr-CH" sz="2400" b="1" dirty="0">
                <a:solidFill>
                  <a:schemeClr val="accent1"/>
                </a:solidFill>
              </a:rPr>
              <a:t> con 1.5 </a:t>
            </a:r>
            <a:r>
              <a:rPr lang="fr-CH" sz="2400" b="1" dirty="0" err="1">
                <a:solidFill>
                  <a:schemeClr val="accent1"/>
                </a:solidFill>
              </a:rPr>
              <a:t>trabajadores</a:t>
            </a:r>
            <a:r>
              <a:rPr lang="fr-CH" sz="2400" b="1" dirty="0">
                <a:solidFill>
                  <a:schemeClr val="accent1"/>
                </a:solidFill>
              </a:rPr>
              <a:t>.</a:t>
            </a:r>
            <a:endParaRPr lang="en-GB" sz="2400" b="1" dirty="0">
              <a:solidFill>
                <a:schemeClr val="accent1"/>
              </a:solidFill>
            </a:endParaRPr>
          </a:p>
        </p:txBody>
      </p:sp>
    </p:spTree>
    <p:extLst>
      <p:ext uri="{BB962C8B-B14F-4D97-AF65-F5344CB8AC3E}">
        <p14:creationId xmlns:p14="http://schemas.microsoft.com/office/powerpoint/2010/main" val="137524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240A1BD-6023-5DB0-BF5D-15025A42AAB3}"/>
              </a:ext>
            </a:extLst>
          </p:cNvPr>
          <p:cNvSpPr>
            <a:spLocks noGrp="1"/>
          </p:cNvSpPr>
          <p:nvPr>
            <p:ph type="body" idx="1"/>
          </p:nvPr>
        </p:nvSpPr>
        <p:spPr>
          <a:xfrm>
            <a:off x="838200" y="2171007"/>
            <a:ext cx="10515600" cy="4139256"/>
          </a:xfrm>
        </p:spPr>
        <p:txBody>
          <a:bodyPr vert="horz" lIns="91440" tIns="45720" rIns="91440" bIns="45720" rtlCol="0">
            <a:normAutofit/>
          </a:bodyPr>
          <a:lstStyle/>
          <a:p>
            <a:pPr marL="342900" indent="-342900">
              <a:buFont typeface="Arial" panose="020B0604020202020204" pitchFamily="34" charset="0"/>
              <a:buChar char="•"/>
            </a:pPr>
            <a:r>
              <a:rPr lang="es-CO" noProof="0" dirty="0"/>
              <a:t>Las estimaciones se realizaron </a:t>
            </a:r>
            <a:r>
              <a:rPr lang="es-CO" b="1" noProof="0" dirty="0">
                <a:solidFill>
                  <a:srgbClr val="FF0000"/>
                </a:solidFill>
              </a:rPr>
              <a:t>a nivel nacional </a:t>
            </a:r>
            <a:r>
              <a:rPr lang="es-CO" noProof="0" dirty="0"/>
              <a:t>y no reflejan las diferencias económicas entre zonas. En una segunda fase, se debería complementar el análisis con estimaciones diferenciadas para áreas </a:t>
            </a:r>
            <a:r>
              <a:rPr lang="es-CO" b="1" noProof="0" dirty="0">
                <a:solidFill>
                  <a:srgbClr val="FF0000"/>
                </a:solidFill>
              </a:rPr>
              <a:t>rurales y urbanas</a:t>
            </a:r>
            <a:r>
              <a:rPr lang="es-CO" noProof="0" dirty="0"/>
              <a:t>.</a:t>
            </a:r>
          </a:p>
          <a:p>
            <a:pPr marL="342900" indent="-342900">
              <a:buFont typeface="Arial" panose="020B0604020202020204" pitchFamily="34" charset="0"/>
              <a:buChar char="•"/>
            </a:pPr>
            <a:r>
              <a:rPr lang="es-CO" noProof="0" dirty="0"/>
              <a:t>Estos resultados tienen como objetivo orientar a los interlocutores sociales, pero, en última instancia, el nivel del salario vital debe ser </a:t>
            </a:r>
            <a:r>
              <a:rPr lang="es-CO" b="1" noProof="0" dirty="0">
                <a:solidFill>
                  <a:srgbClr val="FF0000"/>
                </a:solidFill>
              </a:rPr>
              <a:t>establecido a través del diálogo social</a:t>
            </a:r>
            <a:r>
              <a:rPr lang="es-CO" noProof="0" dirty="0"/>
              <a:t>.</a:t>
            </a:r>
          </a:p>
          <a:p>
            <a:pPr marL="342900" indent="-342900">
              <a:buFont typeface="Arial" panose="020B0604020202020204" pitchFamily="34" charset="0"/>
              <a:buChar char="•"/>
            </a:pPr>
            <a:r>
              <a:rPr lang="es-CO" noProof="0" dirty="0"/>
              <a:t>Estos resultados debe </a:t>
            </a:r>
            <a:r>
              <a:rPr lang="es-CO" b="1" noProof="0" dirty="0">
                <a:solidFill>
                  <a:srgbClr val="FF0000"/>
                </a:solidFill>
              </a:rPr>
              <a:t>equilibrarse con la consideración de los factores económicos</a:t>
            </a:r>
            <a:r>
              <a:rPr lang="es-CO" noProof="0" dirty="0"/>
              <a:t>, incluidos los requisitos del desarrollo económico, los niveles de productividad y la conveniencia de alcanzar y mantener un alto nivel de empleo.</a:t>
            </a:r>
          </a:p>
          <a:p>
            <a:pPr marL="457200" indent="-457200">
              <a:buAutoNum type="arabicPeriod"/>
            </a:pPr>
            <a:endParaRPr lang="es-CO" noProof="0" dirty="0"/>
          </a:p>
        </p:txBody>
      </p:sp>
      <p:sp>
        <p:nvSpPr>
          <p:cNvPr id="3" name="Title 2">
            <a:extLst>
              <a:ext uri="{FF2B5EF4-FFF2-40B4-BE49-F238E27FC236}">
                <a16:creationId xmlns:a16="http://schemas.microsoft.com/office/drawing/2014/main" id="{B493D46B-E763-F977-6133-63DCB75B69F7}"/>
              </a:ext>
            </a:extLst>
          </p:cNvPr>
          <p:cNvSpPr>
            <a:spLocks noGrp="1"/>
          </p:cNvSpPr>
          <p:nvPr>
            <p:ph type="title"/>
          </p:nvPr>
        </p:nvSpPr>
        <p:spPr>
          <a:xfrm>
            <a:off x="838200" y="845444"/>
            <a:ext cx="10515600" cy="1325563"/>
          </a:xfrm>
        </p:spPr>
        <p:txBody>
          <a:bodyPr>
            <a:normAutofit/>
          </a:bodyPr>
          <a:lstStyle/>
          <a:p>
            <a:r>
              <a:rPr lang="es-CO" sz="4000" noProof="0" dirty="0"/>
              <a:t>Consideraciones finales</a:t>
            </a:r>
          </a:p>
        </p:txBody>
      </p:sp>
    </p:spTree>
    <p:extLst>
      <p:ext uri="{BB962C8B-B14F-4D97-AF65-F5344CB8AC3E}">
        <p14:creationId xmlns:p14="http://schemas.microsoft.com/office/powerpoint/2010/main" val="27591525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C173C-AB3C-74AB-1E7C-ECC25AAE141A}"/>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29067528-9657-AB95-A1A1-E150EC7AD8FD}"/>
              </a:ext>
            </a:extLst>
          </p:cNvPr>
          <p:cNvSpPr>
            <a:spLocks noGrp="1"/>
          </p:cNvSpPr>
          <p:nvPr>
            <p:ph type="body" idx="1"/>
          </p:nvPr>
        </p:nvSpPr>
        <p:spPr>
          <a:xfrm>
            <a:off x="808852" y="2885434"/>
            <a:ext cx="5800028" cy="2043027"/>
          </a:xfrm>
        </p:spPr>
        <p:txBody>
          <a:bodyPr vert="horz" lIns="91440" tIns="45720" rIns="91440" bIns="45720" rtlCol="0">
            <a:normAutofit/>
          </a:bodyPr>
          <a:lstStyle/>
          <a:p>
            <a:pPr marL="342900" indent="-342900">
              <a:buFont typeface="Arial" panose="020B0604020202020204" pitchFamily="34" charset="0"/>
              <a:buChar char="•"/>
            </a:pPr>
            <a:r>
              <a:rPr lang="es-ES" dirty="0"/>
              <a:t>La OIT podría complementar sus análisis con </a:t>
            </a:r>
            <a:r>
              <a:rPr lang="es-ES" b="1" dirty="0">
                <a:solidFill>
                  <a:srgbClr val="FF0000"/>
                </a:solidFill>
              </a:rPr>
              <a:t>trabajos empíricos sobre los factores económicos</a:t>
            </a:r>
            <a:r>
              <a:rPr lang="es-ES" dirty="0"/>
              <a:t> en el marco del proyecto SAW-A.</a:t>
            </a:r>
          </a:p>
        </p:txBody>
      </p:sp>
      <p:pic>
        <p:nvPicPr>
          <p:cNvPr id="2" name="Picture 1">
            <a:extLst>
              <a:ext uri="{FF2B5EF4-FFF2-40B4-BE49-F238E27FC236}">
                <a16:creationId xmlns:a16="http://schemas.microsoft.com/office/drawing/2014/main" id="{71A8EFAD-8BE1-BF79-E172-9E6BB9BF2E6D}"/>
              </a:ext>
            </a:extLst>
          </p:cNvPr>
          <p:cNvPicPr>
            <a:picLocks noChangeAspect="1"/>
          </p:cNvPicPr>
          <p:nvPr/>
        </p:nvPicPr>
        <p:blipFill>
          <a:blip r:embed="rId2"/>
          <a:stretch>
            <a:fillRect/>
          </a:stretch>
        </p:blipFill>
        <p:spPr>
          <a:xfrm>
            <a:off x="7246755" y="425860"/>
            <a:ext cx="4337870" cy="6006280"/>
          </a:xfrm>
          <a:prstGeom prst="rect">
            <a:avLst/>
          </a:prstGeom>
        </p:spPr>
      </p:pic>
    </p:spTree>
    <p:extLst>
      <p:ext uri="{BB962C8B-B14F-4D97-AF65-F5344CB8AC3E}">
        <p14:creationId xmlns:p14="http://schemas.microsoft.com/office/powerpoint/2010/main" val="31156476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F12AF2E-BE6A-FE08-575C-2D113A9B66CD}"/>
              </a:ext>
            </a:extLst>
          </p:cNvPr>
          <p:cNvSpPr/>
          <p:nvPr/>
        </p:nvSpPr>
        <p:spPr>
          <a:xfrm>
            <a:off x="1379345" y="2246250"/>
            <a:ext cx="1995098" cy="996147"/>
          </a:xfrm>
          <a:prstGeom prst="rect">
            <a:avLst/>
          </a:prstGeom>
          <a:solidFill>
            <a:srgbClr val="1E2DB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a:p>
            <a:pPr algn="ctr"/>
            <a:r>
              <a:rPr lang="es-CO" sz="1600" b="1" dirty="0">
                <a:solidFill>
                  <a:schemeClr val="bg1"/>
                </a:solidFill>
              </a:rPr>
              <a:t>Requisitos del desarrollo económico</a:t>
            </a: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p:txBody>
      </p:sp>
      <p:sp>
        <p:nvSpPr>
          <p:cNvPr id="5" name="Rectangle 8">
            <a:extLst>
              <a:ext uri="{FF2B5EF4-FFF2-40B4-BE49-F238E27FC236}">
                <a16:creationId xmlns:a16="http://schemas.microsoft.com/office/drawing/2014/main" id="{F0D75100-564B-A70B-AED7-2DE15A5F03A0}"/>
              </a:ext>
            </a:extLst>
          </p:cNvPr>
          <p:cNvSpPr/>
          <p:nvPr/>
        </p:nvSpPr>
        <p:spPr>
          <a:xfrm>
            <a:off x="1379345" y="4473397"/>
            <a:ext cx="1995098" cy="1045715"/>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Precios y competitividad</a:t>
            </a:r>
          </a:p>
        </p:txBody>
      </p:sp>
      <p:sp>
        <p:nvSpPr>
          <p:cNvPr id="6" name="Rectangle 10">
            <a:extLst>
              <a:ext uri="{FF2B5EF4-FFF2-40B4-BE49-F238E27FC236}">
                <a16:creationId xmlns:a16="http://schemas.microsoft.com/office/drawing/2014/main" id="{09520E34-10D1-FC03-944A-EBA0585066E0}"/>
              </a:ext>
            </a:extLst>
          </p:cNvPr>
          <p:cNvSpPr/>
          <p:nvPr/>
        </p:nvSpPr>
        <p:spPr>
          <a:xfrm>
            <a:off x="1379345" y="3343081"/>
            <a:ext cx="1995098" cy="996147"/>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Crecimiento económico y sostenibilidad de las empresas</a:t>
            </a:r>
            <a:endParaRPr lang="es-CO" sz="1500" noProof="0" dirty="0">
              <a:solidFill>
                <a:schemeClr val="tx1"/>
              </a:solidFill>
            </a:endParaRPr>
          </a:p>
        </p:txBody>
      </p:sp>
      <p:sp>
        <p:nvSpPr>
          <p:cNvPr id="7" name="Rectangle 13">
            <a:extLst>
              <a:ext uri="{FF2B5EF4-FFF2-40B4-BE49-F238E27FC236}">
                <a16:creationId xmlns:a16="http://schemas.microsoft.com/office/drawing/2014/main" id="{1A0ED470-8687-1136-D0B2-B63A9009C78C}"/>
              </a:ext>
            </a:extLst>
          </p:cNvPr>
          <p:cNvSpPr/>
          <p:nvPr/>
        </p:nvSpPr>
        <p:spPr>
          <a:xfrm>
            <a:off x="1379345" y="5654092"/>
            <a:ext cx="1995098" cy="643711"/>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Gastos y ingresos públicos</a:t>
            </a:r>
          </a:p>
        </p:txBody>
      </p:sp>
      <p:sp>
        <p:nvSpPr>
          <p:cNvPr id="8" name="Rectangle 14">
            <a:extLst>
              <a:ext uri="{FF2B5EF4-FFF2-40B4-BE49-F238E27FC236}">
                <a16:creationId xmlns:a16="http://schemas.microsoft.com/office/drawing/2014/main" id="{DDB983FB-5159-0318-47FB-4015941C13E8}"/>
              </a:ext>
            </a:extLst>
          </p:cNvPr>
          <p:cNvSpPr/>
          <p:nvPr/>
        </p:nvSpPr>
        <p:spPr>
          <a:xfrm>
            <a:off x="3590440" y="2246251"/>
            <a:ext cx="1995097" cy="989132"/>
          </a:xfrm>
          <a:prstGeom prst="rect">
            <a:avLst/>
          </a:prstGeom>
          <a:solidFill>
            <a:srgbClr val="1E2DB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a:p>
            <a:pPr algn="ctr"/>
            <a:r>
              <a:rPr lang="es-CO" sz="1600" b="1" dirty="0">
                <a:solidFill>
                  <a:schemeClr val="bg1"/>
                </a:solidFill>
              </a:rPr>
              <a:t>Productividad</a:t>
            </a: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a:p>
            <a:pPr algn="ctr"/>
            <a:endParaRPr lang="es-CO" sz="1600" b="1" noProof="0" dirty="0">
              <a:solidFill>
                <a:schemeClr val="bg1"/>
              </a:solidFill>
            </a:endParaRPr>
          </a:p>
        </p:txBody>
      </p:sp>
      <p:sp>
        <p:nvSpPr>
          <p:cNvPr id="9" name="Rectangle 15">
            <a:extLst>
              <a:ext uri="{FF2B5EF4-FFF2-40B4-BE49-F238E27FC236}">
                <a16:creationId xmlns:a16="http://schemas.microsoft.com/office/drawing/2014/main" id="{601D1AA7-A96A-4ABE-8C72-4594AD7A81D3}"/>
              </a:ext>
            </a:extLst>
          </p:cNvPr>
          <p:cNvSpPr/>
          <p:nvPr/>
        </p:nvSpPr>
        <p:spPr>
          <a:xfrm>
            <a:off x="5848030" y="2253265"/>
            <a:ext cx="1995096" cy="989133"/>
          </a:xfrm>
          <a:prstGeom prst="rect">
            <a:avLst/>
          </a:prstGeom>
          <a:solidFill>
            <a:srgbClr val="1E2DB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es-CO" sz="1600" b="1" dirty="0">
                <a:solidFill>
                  <a:schemeClr val="bg1"/>
                </a:solidFill>
              </a:rPr>
              <a:t>Alcanzar y mantener un alto nivel de empleo</a:t>
            </a:r>
            <a:endParaRPr lang="es-CO" sz="1600" b="1" noProof="0" dirty="0">
              <a:solidFill>
                <a:schemeClr val="bg1"/>
              </a:solidFill>
            </a:endParaRPr>
          </a:p>
        </p:txBody>
      </p:sp>
      <p:sp>
        <p:nvSpPr>
          <p:cNvPr id="10" name="Rectangle 16">
            <a:extLst>
              <a:ext uri="{FF2B5EF4-FFF2-40B4-BE49-F238E27FC236}">
                <a16:creationId xmlns:a16="http://schemas.microsoft.com/office/drawing/2014/main" id="{77AD8628-E408-DABF-6C2F-6B3332585747}"/>
              </a:ext>
            </a:extLst>
          </p:cNvPr>
          <p:cNvSpPr/>
          <p:nvPr/>
        </p:nvSpPr>
        <p:spPr>
          <a:xfrm>
            <a:off x="5848028" y="3343081"/>
            <a:ext cx="1995098" cy="996147"/>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Empleo</a:t>
            </a:r>
          </a:p>
        </p:txBody>
      </p:sp>
      <p:sp>
        <p:nvSpPr>
          <p:cNvPr id="11" name="Rectangle 17">
            <a:extLst>
              <a:ext uri="{FF2B5EF4-FFF2-40B4-BE49-F238E27FC236}">
                <a16:creationId xmlns:a16="http://schemas.microsoft.com/office/drawing/2014/main" id="{B2573B97-77A5-AD95-879E-1955F4D0F8D2}"/>
              </a:ext>
            </a:extLst>
          </p:cNvPr>
          <p:cNvSpPr/>
          <p:nvPr/>
        </p:nvSpPr>
        <p:spPr>
          <a:xfrm>
            <a:off x="5848028" y="4473398"/>
            <a:ext cx="1995098" cy="1045716"/>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Condiciones del mercado laboral</a:t>
            </a:r>
          </a:p>
        </p:txBody>
      </p:sp>
      <p:sp>
        <p:nvSpPr>
          <p:cNvPr id="12" name="Rectangle 19">
            <a:extLst>
              <a:ext uri="{FF2B5EF4-FFF2-40B4-BE49-F238E27FC236}">
                <a16:creationId xmlns:a16="http://schemas.microsoft.com/office/drawing/2014/main" id="{53EB5D1A-9D86-36A6-D3FC-BE60D992ECC1}"/>
              </a:ext>
            </a:extLst>
          </p:cNvPr>
          <p:cNvSpPr/>
          <p:nvPr/>
        </p:nvSpPr>
        <p:spPr>
          <a:xfrm>
            <a:off x="8152112" y="2233745"/>
            <a:ext cx="2603714" cy="989133"/>
          </a:xfrm>
          <a:prstGeom prst="rect">
            <a:avLst/>
          </a:prstGeom>
          <a:solidFill>
            <a:srgbClr val="1E2DBE"/>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s-CO" sz="1600" b="1" dirty="0">
              <a:solidFill>
                <a:schemeClr val="bg1"/>
              </a:solidFill>
            </a:endParaRPr>
          </a:p>
          <a:p>
            <a:pPr algn="ctr"/>
            <a:endParaRPr lang="es-CO" sz="1600" b="1" dirty="0">
              <a:solidFill>
                <a:schemeClr val="bg1"/>
              </a:solidFill>
            </a:endParaRPr>
          </a:p>
          <a:p>
            <a:pPr algn="ctr"/>
            <a:r>
              <a:rPr lang="es-CO" sz="1600" b="1" dirty="0">
                <a:solidFill>
                  <a:schemeClr val="bg1"/>
                </a:solidFill>
              </a:rPr>
              <a:t>Nivel general de los salarios y nivel de vida relativo de otros grupos sociales</a:t>
            </a:r>
          </a:p>
          <a:p>
            <a:pPr algn="ctr"/>
            <a:endParaRPr lang="es-CO" sz="1600" b="1" dirty="0">
              <a:solidFill>
                <a:schemeClr val="bg1"/>
              </a:solidFill>
            </a:endParaRPr>
          </a:p>
          <a:p>
            <a:pPr algn="ctr"/>
            <a:endParaRPr lang="es-CO" sz="1600" b="1" dirty="0">
              <a:solidFill>
                <a:schemeClr val="bg1"/>
              </a:solidFill>
            </a:endParaRPr>
          </a:p>
        </p:txBody>
      </p:sp>
      <p:sp>
        <p:nvSpPr>
          <p:cNvPr id="13" name="Rectangle 20">
            <a:extLst>
              <a:ext uri="{FF2B5EF4-FFF2-40B4-BE49-F238E27FC236}">
                <a16:creationId xmlns:a16="http://schemas.microsoft.com/office/drawing/2014/main" id="{CDF95541-2BB4-59DB-39FC-9FC8F1552785}"/>
              </a:ext>
            </a:extLst>
          </p:cNvPr>
          <p:cNvSpPr/>
          <p:nvPr/>
        </p:nvSpPr>
        <p:spPr>
          <a:xfrm>
            <a:off x="8152112" y="3350095"/>
            <a:ext cx="2603714" cy="989133"/>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a:solidFill>
                  <a:schemeClr val="tx1"/>
                </a:solidFill>
              </a:rPr>
              <a:t>Salarios vigentes</a:t>
            </a:r>
            <a:endParaRPr lang="es-CO" sz="1500" dirty="0">
              <a:solidFill>
                <a:schemeClr val="tx1"/>
              </a:solidFill>
            </a:endParaRPr>
          </a:p>
        </p:txBody>
      </p:sp>
      <p:sp>
        <p:nvSpPr>
          <p:cNvPr id="14" name="Rectangle 22">
            <a:extLst>
              <a:ext uri="{FF2B5EF4-FFF2-40B4-BE49-F238E27FC236}">
                <a16:creationId xmlns:a16="http://schemas.microsoft.com/office/drawing/2014/main" id="{7C1C0E8B-7A63-06E8-AB47-BAEC6FDFEBFB}"/>
              </a:ext>
            </a:extLst>
          </p:cNvPr>
          <p:cNvSpPr/>
          <p:nvPr/>
        </p:nvSpPr>
        <p:spPr>
          <a:xfrm>
            <a:off x="8152112" y="4484874"/>
            <a:ext cx="2603714" cy="1065235"/>
          </a:xfrm>
          <a:prstGeom prst="rect">
            <a:avLst/>
          </a:prstGeom>
          <a:solidFill>
            <a:schemeClr val="accent1">
              <a:lumMod val="20000"/>
              <a:lumOff val="80000"/>
            </a:schemeClr>
          </a:solidFill>
          <a:ln>
            <a:noFill/>
          </a:ln>
        </p:spPr>
        <p:style>
          <a:lnRef idx="1">
            <a:schemeClr val="dk1"/>
          </a:lnRef>
          <a:fillRef idx="2">
            <a:schemeClr val="dk1"/>
          </a:fillRef>
          <a:effectRef idx="1">
            <a:schemeClr val="dk1"/>
          </a:effectRef>
          <a:fontRef idx="minor">
            <a:schemeClr val="dk1"/>
          </a:fontRef>
        </p:style>
        <p:txBody>
          <a:bodyPr rtlCol="0" anchor="ctr"/>
          <a:lstStyle/>
          <a:p>
            <a:pPr algn="ctr"/>
            <a:r>
              <a:rPr lang="es-CO" sz="1500" dirty="0">
                <a:solidFill>
                  <a:schemeClr val="tx1"/>
                </a:solidFill>
              </a:rPr>
              <a:t>Ingresos de los trabajadores no asalariados y de las personas fuera de la población activa</a:t>
            </a:r>
          </a:p>
        </p:txBody>
      </p:sp>
      <p:sp>
        <p:nvSpPr>
          <p:cNvPr id="15" name="Text Placeholder 7">
            <a:extLst>
              <a:ext uri="{FF2B5EF4-FFF2-40B4-BE49-F238E27FC236}">
                <a16:creationId xmlns:a16="http://schemas.microsoft.com/office/drawing/2014/main" id="{61E6ABBE-BB82-AB7A-9763-9EC3E28B594A}"/>
              </a:ext>
            </a:extLst>
          </p:cNvPr>
          <p:cNvSpPr>
            <a:spLocks noGrp="1"/>
          </p:cNvSpPr>
          <p:nvPr>
            <p:ph type="body" idx="1"/>
          </p:nvPr>
        </p:nvSpPr>
        <p:spPr>
          <a:xfrm>
            <a:off x="895515" y="1187278"/>
            <a:ext cx="10400970" cy="965304"/>
          </a:xfrm>
        </p:spPr>
        <p:txBody>
          <a:bodyPr vert="horz" lIns="91440" tIns="45720" rIns="91440" bIns="45720" rtlCol="0">
            <a:normAutofit/>
          </a:bodyPr>
          <a:lstStyle/>
          <a:p>
            <a:pPr marL="342900" indent="-342900">
              <a:buFont typeface="Arial" panose="020B0604020202020204" pitchFamily="34" charset="0"/>
              <a:buChar char="•"/>
            </a:pPr>
            <a:r>
              <a:rPr lang="es-ES" dirty="0"/>
              <a:t>El efecto del salario mínimo </a:t>
            </a:r>
            <a:r>
              <a:rPr lang="es-ES" b="1" dirty="0">
                <a:solidFill>
                  <a:srgbClr val="FF0000"/>
                </a:solidFill>
              </a:rPr>
              <a:t>puede variar </a:t>
            </a:r>
            <a:r>
              <a:rPr lang="es-ES" dirty="0"/>
              <a:t>en función de la </a:t>
            </a:r>
            <a:r>
              <a:rPr lang="es-ES" b="1" dirty="0">
                <a:solidFill>
                  <a:srgbClr val="FF0000"/>
                </a:solidFill>
              </a:rPr>
              <a:t>estructura del mercado laboral</a:t>
            </a:r>
            <a:r>
              <a:rPr lang="es-ES" dirty="0"/>
              <a:t>, pero también según los </a:t>
            </a:r>
            <a:r>
              <a:rPr lang="es-ES" b="1" dirty="0">
                <a:solidFill>
                  <a:srgbClr val="FF0000"/>
                </a:solidFill>
              </a:rPr>
              <a:t>sectores económicos</a:t>
            </a:r>
            <a:r>
              <a:rPr lang="es-ES" dirty="0"/>
              <a:t>.</a:t>
            </a:r>
            <a:r>
              <a:rPr lang="es-PE" dirty="0"/>
              <a:t> </a:t>
            </a:r>
            <a:endParaRPr lang="es-CO" dirty="0"/>
          </a:p>
          <a:p>
            <a:pPr marL="457200" indent="-457200">
              <a:buAutoNum type="arabicPeriod"/>
            </a:pPr>
            <a:endParaRPr lang="es-CO" noProof="0" dirty="0"/>
          </a:p>
        </p:txBody>
      </p:sp>
    </p:spTree>
    <p:extLst>
      <p:ext uri="{BB962C8B-B14F-4D97-AF65-F5344CB8AC3E}">
        <p14:creationId xmlns:p14="http://schemas.microsoft.com/office/powerpoint/2010/main" val="2718337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25609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0B158-FB32-7658-72EF-24BF2D62126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8DBDEE1-4E6E-04A4-0D7D-8C968324B867}"/>
              </a:ext>
            </a:extLst>
          </p:cNvPr>
          <p:cNvSpPr>
            <a:spLocks noGrp="1"/>
          </p:cNvSpPr>
          <p:nvPr>
            <p:ph type="body" idx="1"/>
          </p:nvPr>
        </p:nvSpPr>
        <p:spPr>
          <a:xfrm>
            <a:off x="573509" y="2932187"/>
            <a:ext cx="6225088" cy="3282634"/>
          </a:xfrm>
        </p:spPr>
        <p:txBody>
          <a:bodyPr>
            <a:normAutofit lnSpcReduction="10000"/>
          </a:bodyPr>
          <a:lstStyle/>
          <a:p>
            <a:pPr marL="457200" indent="-457200">
              <a:buAutoNum type="arabicPeriod"/>
            </a:pPr>
            <a:r>
              <a:rPr lang="es-ES" sz="2200" dirty="0"/>
              <a:t>Un ámbito de </a:t>
            </a:r>
            <a:r>
              <a:rPr lang="es-ES" sz="2200" b="1" dirty="0">
                <a:solidFill>
                  <a:srgbClr val="FF0000"/>
                </a:solidFill>
              </a:rPr>
              <a:t>aplicación amplio, </a:t>
            </a:r>
            <a:r>
              <a:rPr lang="es-ES" sz="2200" dirty="0"/>
              <a:t>que limite al mínimo las exclusiones justificadas.</a:t>
            </a:r>
            <a:endParaRPr lang="en-US" sz="2200" dirty="0"/>
          </a:p>
          <a:p>
            <a:pPr marL="457200" indent="-457200">
              <a:buAutoNum type="arabicPeriod"/>
            </a:pPr>
            <a:r>
              <a:rPr lang="es-ES" sz="2200" dirty="0"/>
              <a:t>Dispone de un mecanismo para la </a:t>
            </a:r>
            <a:r>
              <a:rPr lang="es-ES" sz="2200" b="1" dirty="0">
                <a:solidFill>
                  <a:srgbClr val="FF0000"/>
                </a:solidFill>
              </a:rPr>
              <a:t>fijación y el ajuste periódico </a:t>
            </a:r>
            <a:r>
              <a:rPr lang="es-ES" sz="2200" dirty="0"/>
              <a:t>de los salarios mínimos.</a:t>
            </a:r>
            <a:endParaRPr lang="en-GB" sz="2200" dirty="0"/>
          </a:p>
          <a:p>
            <a:pPr marL="457200" indent="-457200">
              <a:buAutoNum type="arabicPeriod"/>
            </a:pPr>
            <a:r>
              <a:rPr lang="es-ES" sz="2200" dirty="0"/>
              <a:t>Promueve la celebración exhaustiva </a:t>
            </a:r>
            <a:r>
              <a:rPr lang="es-ES" sz="2200" b="1" dirty="0">
                <a:solidFill>
                  <a:srgbClr val="FF0000"/>
                </a:solidFill>
              </a:rPr>
              <a:t>de consultas</a:t>
            </a:r>
            <a:r>
              <a:rPr lang="es-ES" sz="2200" b="1" dirty="0"/>
              <a:t> </a:t>
            </a:r>
            <a:r>
              <a:rPr lang="es-ES" sz="2200" dirty="0"/>
              <a:t>con los interlocutores sociales con </a:t>
            </a:r>
            <a:r>
              <a:rPr lang="es-ES" sz="2200" b="1" dirty="0">
                <a:solidFill>
                  <a:srgbClr val="FF0000"/>
                </a:solidFill>
              </a:rPr>
              <a:t>participación equitativa.</a:t>
            </a:r>
            <a:endParaRPr lang="en-GB" sz="2200" b="1" dirty="0">
              <a:solidFill>
                <a:srgbClr val="FF0000"/>
              </a:solidFill>
            </a:endParaRPr>
          </a:p>
          <a:p>
            <a:pPr marL="457200" indent="-457200">
              <a:buAutoNum type="arabicPeriod"/>
            </a:pPr>
            <a:r>
              <a:rPr lang="es-ES" sz="2200" dirty="0"/>
              <a:t>Desarrolla medidas apropiadas para asegurar </a:t>
            </a:r>
            <a:r>
              <a:rPr lang="es-ES" sz="2200" b="1" dirty="0">
                <a:solidFill>
                  <a:srgbClr val="FF0000"/>
                </a:solidFill>
              </a:rPr>
              <a:t>la aplicación efectiva </a:t>
            </a:r>
            <a:r>
              <a:rPr lang="es-ES" sz="2200" dirty="0"/>
              <a:t>de los salarios mínimos.</a:t>
            </a:r>
            <a:endParaRPr lang="en-GB" sz="2200" dirty="0"/>
          </a:p>
        </p:txBody>
      </p:sp>
      <p:sp>
        <p:nvSpPr>
          <p:cNvPr id="5" name="TextBox 4">
            <a:extLst>
              <a:ext uri="{FF2B5EF4-FFF2-40B4-BE49-F238E27FC236}">
                <a16:creationId xmlns:a16="http://schemas.microsoft.com/office/drawing/2014/main" id="{65B5C4A4-10F5-B4D3-367F-4E18701F152B}"/>
              </a:ext>
            </a:extLst>
          </p:cNvPr>
          <p:cNvSpPr txBox="1"/>
          <p:nvPr/>
        </p:nvSpPr>
        <p:spPr>
          <a:xfrm>
            <a:off x="536372" y="1207317"/>
            <a:ext cx="6422368" cy="1280160"/>
          </a:xfrm>
          <a:prstGeom prst="rect">
            <a:avLst/>
          </a:prstGeom>
        </p:spPr>
        <p:txBody>
          <a:bodyPr vert="horz" lIns="91440" tIns="45720" rIns="91440" bIns="45720" rtlCol="0" anchor="ctr">
            <a:noAutofit/>
          </a:bodyPr>
          <a:lstStyle>
            <a:lvl1pPr>
              <a:lnSpc>
                <a:spcPct val="90000"/>
              </a:lnSpc>
              <a:spcBef>
                <a:spcPct val="0"/>
              </a:spcBef>
              <a:buNone/>
              <a:defRPr sz="4400" b="1">
                <a:solidFill>
                  <a:schemeClr val="accent1"/>
                </a:solidFill>
                <a:latin typeface="Overpass" pitchFamily="2" charset="77"/>
                <a:ea typeface="+mj-ea"/>
                <a:cs typeface="+mj-cs"/>
              </a:defRPr>
            </a:lvl1pPr>
          </a:lstStyle>
          <a:p>
            <a:r>
              <a:rPr lang="es-ES" sz="3000" dirty="0"/>
              <a:t>Otros principios claves del Convenio núm. 131 de la OIT sobre la fijación de salarios mínimos (2)</a:t>
            </a:r>
            <a:endParaRPr lang="en-CH" sz="3000" dirty="0"/>
          </a:p>
        </p:txBody>
      </p:sp>
      <p:pic>
        <p:nvPicPr>
          <p:cNvPr id="7" name="Marcador de posición de imagen 6">
            <a:extLst>
              <a:ext uri="{FF2B5EF4-FFF2-40B4-BE49-F238E27FC236}">
                <a16:creationId xmlns:a16="http://schemas.microsoft.com/office/drawing/2014/main" id="{9898B95B-FDF4-EBC5-56C2-E92385715714}"/>
              </a:ext>
            </a:extLst>
          </p:cNvPr>
          <p:cNvPicPr>
            <a:picLocks noGrp="1" noChangeAspect="1"/>
          </p:cNvPicPr>
          <p:nvPr>
            <p:ph type="pic" sz="quarter" idx="11"/>
          </p:nvPr>
        </p:nvPicPr>
        <p:blipFill rotWithShape="1">
          <a:blip r:embed="rId2"/>
          <a:srcRect l="15352" t="4546" r="40024" b="1441"/>
          <a:stretch>
            <a:fillRect/>
          </a:stretch>
        </p:blipFill>
        <p:spPr>
          <a:xfrm>
            <a:off x="6961743" y="317715"/>
            <a:ext cx="4681682" cy="6571281"/>
          </a:xfrm>
        </p:spPr>
      </p:pic>
    </p:spTree>
    <p:extLst>
      <p:ext uri="{BB962C8B-B14F-4D97-AF65-F5344CB8AC3E}">
        <p14:creationId xmlns:p14="http://schemas.microsoft.com/office/powerpoint/2010/main" val="610353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47641" y="2237758"/>
            <a:ext cx="6130795" cy="4124939"/>
          </a:xfrm>
        </p:spPr>
        <p:txBody>
          <a:bodyPr vert="horz" lIns="91440" tIns="45720" rIns="91440" bIns="45720" rtlCol="0">
            <a:normAutofit fontScale="85000" lnSpcReduction="10000"/>
          </a:bodyPr>
          <a:lstStyle/>
          <a:p>
            <a:pPr marL="457200" indent="-457200">
              <a:buAutoNum type="arabicPeriod"/>
            </a:pPr>
            <a:endParaRPr lang="es-ES" b="0" dirty="0">
              <a:solidFill>
                <a:srgbClr val="1E2DBE"/>
              </a:solidFill>
            </a:endParaRPr>
          </a:p>
          <a:p>
            <a:r>
              <a:rPr lang="es-ES" b="0" dirty="0">
                <a:solidFill>
                  <a:srgbClr val="1E2DBE"/>
                </a:solidFill>
              </a:rPr>
              <a:t>“El nivel salarial necesario para proporcionar </a:t>
            </a:r>
            <a:r>
              <a:rPr lang="es-ES" dirty="0">
                <a:solidFill>
                  <a:srgbClr val="FF0000"/>
                </a:solidFill>
              </a:rPr>
              <a:t>un nivel de vida digno a los trabajadores y sus familias</a:t>
            </a:r>
            <a:r>
              <a:rPr lang="es-ES" b="0" dirty="0">
                <a:solidFill>
                  <a:srgbClr val="1E2DBE"/>
                </a:solidFill>
              </a:rPr>
              <a:t>, teniendo en cuenta las </a:t>
            </a:r>
            <a:r>
              <a:rPr lang="es-ES" dirty="0">
                <a:solidFill>
                  <a:srgbClr val="FF0000"/>
                </a:solidFill>
              </a:rPr>
              <a:t>circunstancias del país</a:t>
            </a:r>
            <a:r>
              <a:rPr lang="es-ES" b="0" dirty="0">
                <a:solidFill>
                  <a:srgbClr val="1E2DBE"/>
                </a:solidFill>
              </a:rPr>
              <a:t>, y calculado como contraprestación por el trabajo efectuado </a:t>
            </a:r>
            <a:r>
              <a:rPr lang="es-ES" dirty="0">
                <a:solidFill>
                  <a:srgbClr val="FF0000"/>
                </a:solidFill>
              </a:rPr>
              <a:t>durante las horas normales de trabajo</a:t>
            </a:r>
            <a:r>
              <a:rPr lang="es-ES" b="0" dirty="0">
                <a:solidFill>
                  <a:srgbClr val="1E2DBE"/>
                </a:solidFill>
              </a:rPr>
              <a:t>;</a:t>
            </a:r>
          </a:p>
          <a:p>
            <a:r>
              <a:rPr lang="es-ES" b="0" dirty="0">
                <a:solidFill>
                  <a:srgbClr val="1E2DBE"/>
                </a:solidFill>
              </a:rPr>
              <a:t>calculado con arreglo a los principios de la OIT relativos a la </a:t>
            </a:r>
            <a:r>
              <a:rPr lang="es-ES" dirty="0">
                <a:solidFill>
                  <a:srgbClr val="FF0000"/>
                </a:solidFill>
              </a:rPr>
              <a:t>estimación de los salarios vitales</a:t>
            </a:r>
            <a:r>
              <a:rPr lang="es-ES" b="0" dirty="0">
                <a:solidFill>
                  <a:srgbClr val="1E2DBE"/>
                </a:solidFill>
              </a:rPr>
              <a:t>, </a:t>
            </a:r>
          </a:p>
          <a:p>
            <a:r>
              <a:rPr lang="es-ES" b="0" dirty="0">
                <a:solidFill>
                  <a:srgbClr val="1E2DBE"/>
                </a:solidFill>
              </a:rPr>
              <a:t>que ha de alcanzarse mediante el proceso de fijación de salarios, de acuerdo con los </a:t>
            </a:r>
            <a:r>
              <a:rPr lang="es-ES" dirty="0">
                <a:solidFill>
                  <a:srgbClr val="FF0000"/>
                </a:solidFill>
              </a:rPr>
              <a:t>principios de la OIT relativos a la fijación de salarios</a:t>
            </a:r>
            <a:r>
              <a:rPr lang="es-ES" b="0" dirty="0">
                <a:solidFill>
                  <a:srgbClr val="1E2DBE"/>
                </a:solidFill>
              </a:rPr>
              <a:t>”</a:t>
            </a:r>
          </a:p>
          <a:p>
            <a:pPr algn="r"/>
            <a:endParaRPr lang="en-GB" sz="1800" dirty="0">
              <a:solidFill>
                <a:schemeClr val="tx1"/>
              </a:solidFill>
            </a:endParaRPr>
          </a:p>
          <a:p>
            <a:pPr algn="r"/>
            <a:r>
              <a:rPr lang="en-GB" sz="1800" dirty="0" err="1">
                <a:solidFill>
                  <a:schemeClr val="tx1"/>
                </a:solidFill>
              </a:rPr>
              <a:t>Reunión</a:t>
            </a:r>
            <a:r>
              <a:rPr lang="en-GB" sz="1800" dirty="0">
                <a:solidFill>
                  <a:schemeClr val="tx1"/>
                </a:solidFill>
              </a:rPr>
              <a:t> de </a:t>
            </a:r>
            <a:r>
              <a:rPr lang="en-GB" sz="1800" dirty="0" err="1">
                <a:solidFill>
                  <a:schemeClr val="tx1"/>
                </a:solidFill>
              </a:rPr>
              <a:t>Expertos</a:t>
            </a:r>
            <a:r>
              <a:rPr lang="en-GB" sz="1800" dirty="0">
                <a:solidFill>
                  <a:schemeClr val="tx1"/>
                </a:solidFill>
              </a:rPr>
              <a:t> </a:t>
            </a:r>
            <a:r>
              <a:rPr lang="en-GB" sz="1800" dirty="0" err="1">
                <a:solidFill>
                  <a:schemeClr val="tx1"/>
                </a:solidFill>
              </a:rPr>
              <a:t>sobre</a:t>
            </a:r>
            <a:r>
              <a:rPr lang="en-GB" sz="1800" dirty="0">
                <a:solidFill>
                  <a:schemeClr val="tx1"/>
                </a:solidFill>
              </a:rPr>
              <a:t> </a:t>
            </a:r>
            <a:r>
              <a:rPr lang="en-GB" sz="1800" dirty="0" err="1">
                <a:solidFill>
                  <a:schemeClr val="tx1"/>
                </a:solidFill>
              </a:rPr>
              <a:t>Políticas</a:t>
            </a:r>
            <a:r>
              <a:rPr lang="en-GB" sz="1800" dirty="0">
                <a:solidFill>
                  <a:schemeClr val="tx1"/>
                </a:solidFill>
              </a:rPr>
              <a:t> </a:t>
            </a:r>
            <a:r>
              <a:rPr lang="en-GB" sz="1800" dirty="0" err="1">
                <a:solidFill>
                  <a:schemeClr val="tx1"/>
                </a:solidFill>
              </a:rPr>
              <a:t>Salariales</a:t>
            </a:r>
            <a:r>
              <a:rPr lang="en-GB" sz="1800" dirty="0">
                <a:solidFill>
                  <a:schemeClr val="tx1"/>
                </a:solidFill>
              </a:rPr>
              <a:t> - (</a:t>
            </a:r>
            <a:r>
              <a:rPr lang="en-GB" sz="1800" dirty="0" err="1">
                <a:solidFill>
                  <a:schemeClr val="tx1"/>
                </a:solidFill>
              </a:rPr>
              <a:t>Febrero</a:t>
            </a:r>
            <a:r>
              <a:rPr lang="en-GB" sz="1800" dirty="0">
                <a:solidFill>
                  <a:schemeClr val="tx1"/>
                </a:solidFill>
              </a:rPr>
              <a:t> de 2024)</a:t>
            </a:r>
            <a:endParaRPr lang="es-ES" sz="1800" dirty="0">
              <a:solidFill>
                <a:schemeClr val="tx1"/>
              </a:solidFill>
            </a:endParaRPr>
          </a:p>
        </p:txBody>
      </p:sp>
      <p:sp>
        <p:nvSpPr>
          <p:cNvPr id="7" name="Rectángulo 6">
            <a:extLst>
              <a:ext uri="{FF2B5EF4-FFF2-40B4-BE49-F238E27FC236}">
                <a16:creationId xmlns:a16="http://schemas.microsoft.com/office/drawing/2014/main" id="{9646DD2B-7761-AA46-1F2C-B96C6DE9C423}"/>
              </a:ext>
            </a:extLst>
          </p:cNvPr>
          <p:cNvSpPr/>
          <p:nvPr/>
        </p:nvSpPr>
        <p:spPr>
          <a:xfrm>
            <a:off x="7195285" y="4143375"/>
            <a:ext cx="4996715" cy="2781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6" name="Triángulo 5">
            <a:extLst>
              <a:ext uri="{FF2B5EF4-FFF2-40B4-BE49-F238E27FC236}">
                <a16:creationId xmlns:a16="http://schemas.microsoft.com/office/drawing/2014/main" id="{82AF1813-A113-7FF5-B123-120EF7AC1F9B}"/>
              </a:ext>
            </a:extLst>
          </p:cNvPr>
          <p:cNvSpPr/>
          <p:nvPr/>
        </p:nvSpPr>
        <p:spPr>
          <a:xfrm rot="16200000" flipH="1">
            <a:off x="7417486" y="4105201"/>
            <a:ext cx="4072006" cy="5705622"/>
          </a:xfrm>
          <a:prstGeom prst="triangle">
            <a:avLst>
              <a:gd name="adj" fmla="val 49014"/>
            </a:avLst>
          </a:prstGeom>
          <a:solidFill>
            <a:schemeClr val="accent6">
              <a:alpha val="68188"/>
            </a:schemeClr>
          </a:solidFill>
          <a:ln>
            <a:noFill/>
          </a:ln>
          <a:effectLst/>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s-CO"/>
          </a:p>
        </p:txBody>
      </p:sp>
      <p:pic>
        <p:nvPicPr>
          <p:cNvPr id="10" name="Imagen 9">
            <a:extLst>
              <a:ext uri="{FF2B5EF4-FFF2-40B4-BE49-F238E27FC236}">
                <a16:creationId xmlns:a16="http://schemas.microsoft.com/office/drawing/2014/main" id="{0A8EFD3A-2E13-0642-9DEB-33CF7A8D184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05695" y="441116"/>
            <a:ext cx="4886305" cy="6427158"/>
          </a:xfrm>
          <a:prstGeom prst="rect">
            <a:avLst/>
          </a:prstGeom>
        </p:spPr>
      </p:pic>
      <p:sp>
        <p:nvSpPr>
          <p:cNvPr id="2" name="Title 1"/>
          <p:cNvSpPr>
            <a:spLocks noGrp="1"/>
          </p:cNvSpPr>
          <p:nvPr>
            <p:ph type="title"/>
          </p:nvPr>
        </p:nvSpPr>
        <p:spPr>
          <a:xfrm>
            <a:off x="647641" y="1083009"/>
            <a:ext cx="6130795" cy="1598553"/>
          </a:xfrm>
        </p:spPr>
        <p:txBody>
          <a:bodyPr vert="horz" lIns="91440" tIns="45720" rIns="91440" bIns="45720" rtlCol="0" anchor="ctr">
            <a:normAutofit/>
          </a:bodyPr>
          <a:lstStyle/>
          <a:p>
            <a:pPr algn="ctr"/>
            <a:r>
              <a:rPr lang="es-ES_tradnl" sz="3800" dirty="0">
                <a:solidFill>
                  <a:schemeClr val="accent1"/>
                </a:solidFill>
              </a:rPr>
              <a:t>¿Qué es un salario vital?</a:t>
            </a:r>
            <a:endParaRPr lang="es-419" sz="3800" dirty="0">
              <a:solidFill>
                <a:schemeClr val="accent1"/>
              </a:solidFill>
            </a:endParaRPr>
          </a:p>
        </p:txBody>
      </p:sp>
    </p:spTree>
    <p:extLst>
      <p:ext uri="{BB962C8B-B14F-4D97-AF65-F5344CB8AC3E}">
        <p14:creationId xmlns:p14="http://schemas.microsoft.com/office/powerpoint/2010/main" val="377653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CC31AB02-4EB5-13D4-B9F8-F52A9EC43DE4}"/>
              </a:ext>
            </a:extLst>
          </p:cNvPr>
          <p:cNvSpPr/>
          <p:nvPr/>
        </p:nvSpPr>
        <p:spPr>
          <a:xfrm>
            <a:off x="7862419" y="4486597"/>
            <a:ext cx="4567676" cy="23714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grpSp>
        <p:nvGrpSpPr>
          <p:cNvPr id="47" name="Group 46">
            <a:extLst>
              <a:ext uri="{FF2B5EF4-FFF2-40B4-BE49-F238E27FC236}">
                <a16:creationId xmlns:a16="http://schemas.microsoft.com/office/drawing/2014/main" id="{CBF07C5E-F6A4-5FC0-7E6B-F490F4234382}"/>
              </a:ext>
            </a:extLst>
          </p:cNvPr>
          <p:cNvGrpSpPr/>
          <p:nvPr/>
        </p:nvGrpSpPr>
        <p:grpSpPr>
          <a:xfrm>
            <a:off x="935456" y="4836867"/>
            <a:ext cx="1543050" cy="1884790"/>
            <a:chOff x="562461" y="1041634"/>
            <a:chExt cx="1543050" cy="1884790"/>
          </a:xfrm>
        </p:grpSpPr>
        <p:sp>
          <p:nvSpPr>
            <p:cNvPr id="41" name="Oval 40">
              <a:extLst>
                <a:ext uri="{FF2B5EF4-FFF2-40B4-BE49-F238E27FC236}">
                  <a16:creationId xmlns:a16="http://schemas.microsoft.com/office/drawing/2014/main" id="{B425C015-D097-2016-8674-45AE53560409}"/>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F08A7FF3-D462-A81C-C886-EB67DE7B3C59}"/>
                </a:ext>
              </a:extLst>
            </p:cNvPr>
            <p:cNvSpPr txBox="1"/>
            <p:nvPr/>
          </p:nvSpPr>
          <p:spPr>
            <a:xfrm>
              <a:off x="562461" y="1041634"/>
              <a:ext cx="15430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Indicación</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si</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las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estimaciones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son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brutas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o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netas</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43" name="Oval 42">
              <a:extLst>
                <a:ext uri="{FF2B5EF4-FFF2-40B4-BE49-F238E27FC236}">
                  <a16:creationId xmlns:a16="http://schemas.microsoft.com/office/drawing/2014/main" id="{CC8D3DC5-151C-F163-54F7-2FBCCD517A69}"/>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6</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sp>
        <p:nvSpPr>
          <p:cNvPr id="44" name="Rectangle 43">
            <a:extLst>
              <a:ext uri="{FF2B5EF4-FFF2-40B4-BE49-F238E27FC236}">
                <a16:creationId xmlns:a16="http://schemas.microsoft.com/office/drawing/2014/main" id="{812F31C1-470B-7FA3-A411-4E61DF8BD65B}"/>
              </a:ext>
            </a:extLst>
          </p:cNvPr>
          <p:cNvSpPr/>
          <p:nvPr/>
        </p:nvSpPr>
        <p:spPr>
          <a:xfrm>
            <a:off x="0" y="3227677"/>
            <a:ext cx="12192000" cy="1189969"/>
          </a:xfrm>
          <a:prstGeom prst="rect">
            <a:avLst/>
          </a:prstGeom>
          <a:solidFill>
            <a:srgbClr val="1E2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Principios</a:t>
            </a:r>
            <a: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t> de la OIT </a:t>
            </a:r>
            <a:b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br>
            <a: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t>para las </a:t>
            </a:r>
            <a:r>
              <a:rPr kumimoji="0" lang="en-US" sz="280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metodologías</a:t>
            </a:r>
            <a: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t> de </a:t>
            </a:r>
            <a:r>
              <a:rPr kumimoji="0" lang="en-US" sz="280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estimación</a:t>
            </a:r>
            <a: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t> de </a:t>
            </a:r>
            <a:r>
              <a:rPr kumimoji="0" lang="en-US" sz="280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salarios</a:t>
            </a:r>
            <a:r>
              <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rPr>
              <a:t> </a:t>
            </a:r>
            <a:r>
              <a:rPr kumimoji="0" lang="en-US" sz="2800" i="0" u="none" strike="noStrike" kern="1200" cap="none" spc="0" normalizeH="0" baseline="0" noProof="0" err="1">
                <a:ln>
                  <a:noFill/>
                </a:ln>
                <a:solidFill>
                  <a:prstClr val="white"/>
                </a:solidFill>
                <a:effectLst/>
                <a:uLnTx/>
                <a:uFillTx/>
                <a:latin typeface="Overpass" panose="00000500000000000000" pitchFamily="2" charset="0"/>
                <a:ea typeface="+mn-ea"/>
                <a:cs typeface="+mn-cs"/>
              </a:rPr>
              <a:t>vitales</a:t>
            </a:r>
            <a:endParaRPr kumimoji="0" lang="en-US" sz="2800"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sp>
        <p:nvSpPr>
          <p:cNvPr id="45" name="Isosceles Triangle 44">
            <a:extLst>
              <a:ext uri="{FF2B5EF4-FFF2-40B4-BE49-F238E27FC236}">
                <a16:creationId xmlns:a16="http://schemas.microsoft.com/office/drawing/2014/main" id="{7DA0322C-1B02-F88D-1C32-A1D00FD7F461}"/>
              </a:ext>
            </a:extLst>
          </p:cNvPr>
          <p:cNvSpPr/>
          <p:nvPr/>
        </p:nvSpPr>
        <p:spPr>
          <a:xfrm rot="5400000">
            <a:off x="-282603" y="3028273"/>
            <a:ext cx="1620000" cy="1620000"/>
          </a:xfrm>
          <a:prstGeom prst="triangle">
            <a:avLst/>
          </a:prstGeom>
          <a:solidFill>
            <a:schemeClr val="accent6"/>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84BB8B73-FB15-8D0E-CB12-255487F93659}"/>
              </a:ext>
            </a:extLst>
          </p:cNvPr>
          <p:cNvSpPr/>
          <p:nvPr/>
        </p:nvSpPr>
        <p:spPr>
          <a:xfrm>
            <a:off x="11382000" y="2970973"/>
            <a:ext cx="1620000" cy="1620000"/>
          </a:xfrm>
          <a:prstGeom prst="ellipse">
            <a:avLst/>
          </a:prstGeom>
          <a:solidFill>
            <a:srgbClr val="FA3C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B3AE70A-C0DB-503B-53C7-944D48AE3F25}"/>
              </a:ext>
            </a:extLst>
          </p:cNvPr>
          <p:cNvGrpSpPr/>
          <p:nvPr/>
        </p:nvGrpSpPr>
        <p:grpSpPr>
          <a:xfrm>
            <a:off x="977345" y="1011792"/>
            <a:ext cx="1514475" cy="1898488"/>
            <a:chOff x="604350" y="1027936"/>
            <a:chExt cx="1514475" cy="1898488"/>
          </a:xfrm>
        </p:grpSpPr>
        <p:pic>
          <p:nvPicPr>
            <p:cNvPr id="49" name="Graphic 48">
              <a:extLst>
                <a:ext uri="{FF2B5EF4-FFF2-40B4-BE49-F238E27FC236}">
                  <a16:creationId xmlns:a16="http://schemas.microsoft.com/office/drawing/2014/main" id="{B8B1B583-DFE2-5D14-3C5E-6A0CBFA7ACA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73587" y="1887747"/>
              <a:ext cx="576000" cy="576000"/>
            </a:xfrm>
            <a:prstGeom prst="rect">
              <a:avLst/>
            </a:prstGeom>
          </p:spPr>
        </p:pic>
        <p:sp>
          <p:nvSpPr>
            <p:cNvPr id="50" name="Oval 49">
              <a:extLst>
                <a:ext uri="{FF2B5EF4-FFF2-40B4-BE49-F238E27FC236}">
                  <a16:creationId xmlns:a16="http://schemas.microsoft.com/office/drawing/2014/main" id="{358CFA37-2C98-1C2B-C6B5-516F5170405A}"/>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7D063D-C612-A1CC-A8CB-35819C8945BC}"/>
                </a:ext>
              </a:extLst>
            </p:cNvPr>
            <p:cNvSpPr txBox="1"/>
            <p:nvPr/>
          </p:nvSpPr>
          <p:spPr>
            <a:xfrm>
              <a:off x="604350" y="1027936"/>
              <a:ext cx="151447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Estimación mediante metodologías basadas en los datos</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52" name="Oval 51">
              <a:extLst>
                <a:ext uri="{FF2B5EF4-FFF2-40B4-BE49-F238E27FC236}">
                  <a16:creationId xmlns:a16="http://schemas.microsoft.com/office/drawing/2014/main" id="{BA881D2A-F98E-F3F1-D67B-C452CF802E94}"/>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1</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53" name="Group 52">
            <a:extLst>
              <a:ext uri="{FF2B5EF4-FFF2-40B4-BE49-F238E27FC236}">
                <a16:creationId xmlns:a16="http://schemas.microsoft.com/office/drawing/2014/main" id="{5C18363C-267B-0382-57BD-FDC1871B473D}"/>
              </a:ext>
            </a:extLst>
          </p:cNvPr>
          <p:cNvGrpSpPr/>
          <p:nvPr/>
        </p:nvGrpSpPr>
        <p:grpSpPr>
          <a:xfrm>
            <a:off x="2922495" y="1044754"/>
            <a:ext cx="1966150" cy="1881178"/>
            <a:chOff x="401219" y="1045246"/>
            <a:chExt cx="1966150" cy="1881178"/>
          </a:xfrm>
        </p:grpSpPr>
        <p:sp>
          <p:nvSpPr>
            <p:cNvPr id="55" name="Oval 54">
              <a:extLst>
                <a:ext uri="{FF2B5EF4-FFF2-40B4-BE49-F238E27FC236}">
                  <a16:creationId xmlns:a16="http://schemas.microsoft.com/office/drawing/2014/main" id="{CDAB53E6-2597-AB20-7FE1-FCA4A3101504}"/>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21599A9-F0D1-2B71-DE9B-D3174C486A80}"/>
                </a:ext>
              </a:extLst>
            </p:cNvPr>
            <p:cNvSpPr txBox="1"/>
            <p:nvPr/>
          </p:nvSpPr>
          <p:spPr>
            <a:xfrm>
              <a:off x="401219" y="1045246"/>
              <a:ext cx="19661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Consulta con las organizaciones de empleadores y trabajadores</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57" name="Oval 56">
              <a:extLst>
                <a:ext uri="{FF2B5EF4-FFF2-40B4-BE49-F238E27FC236}">
                  <a16:creationId xmlns:a16="http://schemas.microsoft.com/office/drawing/2014/main" id="{BA32BCC7-E285-A7BB-5BF8-AF5808BDF3ED}"/>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2</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58" name="Group 57">
            <a:extLst>
              <a:ext uri="{FF2B5EF4-FFF2-40B4-BE49-F238E27FC236}">
                <a16:creationId xmlns:a16="http://schemas.microsoft.com/office/drawing/2014/main" id="{1222CDC7-DF89-8B2D-7E24-EC214A6AE38E}"/>
              </a:ext>
            </a:extLst>
          </p:cNvPr>
          <p:cNvGrpSpPr/>
          <p:nvPr/>
        </p:nvGrpSpPr>
        <p:grpSpPr>
          <a:xfrm>
            <a:off x="5235571" y="1080681"/>
            <a:ext cx="1514475" cy="1843641"/>
            <a:chOff x="615695" y="1082783"/>
            <a:chExt cx="1514475" cy="1843641"/>
          </a:xfrm>
        </p:grpSpPr>
        <p:sp>
          <p:nvSpPr>
            <p:cNvPr id="60" name="Oval 59">
              <a:extLst>
                <a:ext uri="{FF2B5EF4-FFF2-40B4-BE49-F238E27FC236}">
                  <a16:creationId xmlns:a16="http://schemas.microsoft.com/office/drawing/2014/main" id="{E43A7D62-314D-698E-127D-A2348D5105B5}"/>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TextBox 60">
              <a:extLst>
                <a:ext uri="{FF2B5EF4-FFF2-40B4-BE49-F238E27FC236}">
                  <a16:creationId xmlns:a16="http://schemas.microsoft.com/office/drawing/2014/main" id="{66629A21-02BD-FCEB-C9D9-DD5803E56F84}"/>
                </a:ext>
              </a:extLst>
            </p:cNvPr>
            <p:cNvSpPr txBox="1"/>
            <p:nvPr/>
          </p:nvSpPr>
          <p:spPr>
            <a:xfrm>
              <a:off x="615695" y="1082783"/>
              <a:ext cx="1514475"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Transparencia</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en los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datos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y los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métodos</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62" name="Oval 61">
              <a:extLst>
                <a:ext uri="{FF2B5EF4-FFF2-40B4-BE49-F238E27FC236}">
                  <a16:creationId xmlns:a16="http://schemas.microsoft.com/office/drawing/2014/main" id="{D7C1BECA-CCB8-7CBB-C421-6667FF9B2CF1}"/>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3</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63" name="Group 62">
            <a:extLst>
              <a:ext uri="{FF2B5EF4-FFF2-40B4-BE49-F238E27FC236}">
                <a16:creationId xmlns:a16="http://schemas.microsoft.com/office/drawing/2014/main" id="{FD2294AC-DAF4-FB7C-1D5E-C6C3CF7C3920}"/>
              </a:ext>
            </a:extLst>
          </p:cNvPr>
          <p:cNvGrpSpPr/>
          <p:nvPr/>
        </p:nvGrpSpPr>
        <p:grpSpPr>
          <a:xfrm>
            <a:off x="7303356" y="1025834"/>
            <a:ext cx="1514475" cy="1898488"/>
            <a:chOff x="604350" y="1027936"/>
            <a:chExt cx="1514475" cy="1898488"/>
          </a:xfrm>
        </p:grpSpPr>
        <p:sp>
          <p:nvSpPr>
            <p:cNvPr id="65" name="Oval 64">
              <a:extLst>
                <a:ext uri="{FF2B5EF4-FFF2-40B4-BE49-F238E27FC236}">
                  <a16:creationId xmlns:a16="http://schemas.microsoft.com/office/drawing/2014/main" id="{C1901D88-0EC6-7194-8EDB-13C20AA120B7}"/>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0FE6988-A536-031A-C247-515B3273420D}"/>
                </a:ext>
              </a:extLst>
            </p:cNvPr>
            <p:cNvSpPr txBox="1"/>
            <p:nvPr/>
          </p:nvSpPr>
          <p:spPr>
            <a:xfrm>
              <a:off x="604350" y="1027936"/>
              <a:ext cx="151447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Solidez</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los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datos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en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términos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representatividad</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67" name="Oval 66">
              <a:extLst>
                <a:ext uri="{FF2B5EF4-FFF2-40B4-BE49-F238E27FC236}">
                  <a16:creationId xmlns:a16="http://schemas.microsoft.com/office/drawing/2014/main" id="{10AC939C-66D6-7BEF-4E01-2E38C415D824}"/>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4</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68" name="Group 67">
            <a:extLst>
              <a:ext uri="{FF2B5EF4-FFF2-40B4-BE49-F238E27FC236}">
                <a16:creationId xmlns:a16="http://schemas.microsoft.com/office/drawing/2014/main" id="{733BE437-FA1B-AAA2-CC8F-16457C8322FC}"/>
              </a:ext>
            </a:extLst>
          </p:cNvPr>
          <p:cNvGrpSpPr/>
          <p:nvPr/>
        </p:nvGrpSpPr>
        <p:grpSpPr>
          <a:xfrm>
            <a:off x="9323797" y="1008275"/>
            <a:ext cx="1678994" cy="1916047"/>
            <a:chOff x="557006" y="1010377"/>
            <a:chExt cx="1678994" cy="1916047"/>
          </a:xfrm>
        </p:grpSpPr>
        <p:sp>
          <p:nvSpPr>
            <p:cNvPr id="70" name="Oval 69">
              <a:extLst>
                <a:ext uri="{FF2B5EF4-FFF2-40B4-BE49-F238E27FC236}">
                  <a16:creationId xmlns:a16="http://schemas.microsoft.com/office/drawing/2014/main" id="{8B8D4DBE-C8C6-ACA2-9CD0-AF2B9E9DB4C6}"/>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262FC41-DF5B-0F32-A82E-8DBB451F62D8}"/>
                </a:ext>
              </a:extLst>
            </p:cNvPr>
            <p:cNvSpPr txBox="1"/>
            <p:nvPr/>
          </p:nvSpPr>
          <p:spPr>
            <a:xfrm>
              <a:off x="557006" y="1010377"/>
              <a:ext cx="167899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Disponibilidad</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pública</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oportuna</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las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estimaciones</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72" name="Oval 71">
              <a:extLst>
                <a:ext uri="{FF2B5EF4-FFF2-40B4-BE49-F238E27FC236}">
                  <a16:creationId xmlns:a16="http://schemas.microsoft.com/office/drawing/2014/main" id="{F44AFEB2-4FF6-B911-83EF-81A5C7E0D246}"/>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5</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pic>
        <p:nvPicPr>
          <p:cNvPr id="74" name="Graphic 73">
            <a:extLst>
              <a:ext uri="{FF2B5EF4-FFF2-40B4-BE49-F238E27FC236}">
                <a16:creationId xmlns:a16="http://schemas.microsoft.com/office/drawing/2014/main" id="{D487E190-BCDB-81B3-CA3D-9D01CFBCA3E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71887" y="1862137"/>
            <a:ext cx="967946" cy="684000"/>
          </a:xfrm>
          <a:prstGeom prst="rect">
            <a:avLst/>
          </a:prstGeom>
        </p:spPr>
      </p:pic>
      <p:pic>
        <p:nvPicPr>
          <p:cNvPr id="78" name="Graphic 77">
            <a:extLst>
              <a:ext uri="{FF2B5EF4-FFF2-40B4-BE49-F238E27FC236}">
                <a16:creationId xmlns:a16="http://schemas.microsoft.com/office/drawing/2014/main" id="{7A044335-8CBF-1290-6802-4E4DC0588F7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9062" y="1883209"/>
            <a:ext cx="609600" cy="609600"/>
          </a:xfrm>
          <a:prstGeom prst="rect">
            <a:avLst/>
          </a:prstGeom>
        </p:spPr>
      </p:pic>
      <p:pic>
        <p:nvPicPr>
          <p:cNvPr id="80" name="Graphic 79">
            <a:extLst>
              <a:ext uri="{FF2B5EF4-FFF2-40B4-BE49-F238E27FC236}">
                <a16:creationId xmlns:a16="http://schemas.microsoft.com/office/drawing/2014/main" id="{1C7E669F-A0DD-2A8E-EF63-29B506C58C2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657462" y="5681831"/>
            <a:ext cx="609600" cy="609600"/>
          </a:xfrm>
          <a:prstGeom prst="rect">
            <a:avLst/>
          </a:prstGeom>
        </p:spPr>
      </p:pic>
      <p:pic>
        <p:nvPicPr>
          <p:cNvPr id="82" name="Graphic 81">
            <a:extLst>
              <a:ext uri="{FF2B5EF4-FFF2-40B4-BE49-F238E27FC236}">
                <a16:creationId xmlns:a16="http://schemas.microsoft.com/office/drawing/2014/main" id="{0D1F8F95-ECC5-CEF0-8BD9-19C7DDD674F5}"/>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728192" y="1858309"/>
            <a:ext cx="609600" cy="609600"/>
          </a:xfrm>
          <a:prstGeom prst="rect">
            <a:avLst/>
          </a:prstGeom>
        </p:spPr>
      </p:pic>
      <p:grpSp>
        <p:nvGrpSpPr>
          <p:cNvPr id="83" name="Group 82">
            <a:extLst>
              <a:ext uri="{FF2B5EF4-FFF2-40B4-BE49-F238E27FC236}">
                <a16:creationId xmlns:a16="http://schemas.microsoft.com/office/drawing/2014/main" id="{20980F15-B3C8-4478-9332-5BEE87F4C9F3}"/>
              </a:ext>
            </a:extLst>
          </p:cNvPr>
          <p:cNvGrpSpPr/>
          <p:nvPr/>
        </p:nvGrpSpPr>
        <p:grpSpPr>
          <a:xfrm>
            <a:off x="2997787" y="4821215"/>
            <a:ext cx="1708684" cy="1900442"/>
            <a:chOff x="476511" y="1025982"/>
            <a:chExt cx="1708684" cy="1900442"/>
          </a:xfrm>
        </p:grpSpPr>
        <p:sp>
          <p:nvSpPr>
            <p:cNvPr id="85" name="Oval 84">
              <a:extLst>
                <a:ext uri="{FF2B5EF4-FFF2-40B4-BE49-F238E27FC236}">
                  <a16:creationId xmlns:a16="http://schemas.microsoft.com/office/drawing/2014/main" id="{26BFA23C-D879-160E-06AF-EB50749B5913}"/>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TextBox 85">
              <a:extLst>
                <a:ext uri="{FF2B5EF4-FFF2-40B4-BE49-F238E27FC236}">
                  <a16:creationId xmlns:a16="http://schemas.microsoft.com/office/drawing/2014/main" id="{C83CA4D7-BDB8-C2E1-6328-B325E0474E23}"/>
                </a:ext>
              </a:extLst>
            </p:cNvPr>
            <p:cNvSpPr txBox="1"/>
            <p:nvPr/>
          </p:nvSpPr>
          <p:spPr>
            <a:xfrm>
              <a:off x="476511" y="1025982"/>
              <a:ext cx="1708684"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Ajustes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periódicos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para considerer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cambios</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en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el</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costo</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vida</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87" name="Oval 86">
              <a:extLst>
                <a:ext uri="{FF2B5EF4-FFF2-40B4-BE49-F238E27FC236}">
                  <a16:creationId xmlns:a16="http://schemas.microsoft.com/office/drawing/2014/main" id="{7B03ABC4-DF3D-A3D3-4A4C-1790758692C9}"/>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7</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88" name="Group 87">
            <a:extLst>
              <a:ext uri="{FF2B5EF4-FFF2-40B4-BE49-F238E27FC236}">
                <a16:creationId xmlns:a16="http://schemas.microsoft.com/office/drawing/2014/main" id="{CA389A66-9FA3-F12B-A366-A5070348DD85}"/>
              </a:ext>
            </a:extLst>
          </p:cNvPr>
          <p:cNvGrpSpPr/>
          <p:nvPr/>
        </p:nvGrpSpPr>
        <p:grpSpPr>
          <a:xfrm>
            <a:off x="5024964" y="4836867"/>
            <a:ext cx="1838325" cy="1884790"/>
            <a:chOff x="405088" y="1041634"/>
            <a:chExt cx="1838325" cy="1884790"/>
          </a:xfrm>
        </p:grpSpPr>
        <p:sp>
          <p:nvSpPr>
            <p:cNvPr id="90" name="Oval 89">
              <a:extLst>
                <a:ext uri="{FF2B5EF4-FFF2-40B4-BE49-F238E27FC236}">
                  <a16:creationId xmlns:a16="http://schemas.microsoft.com/office/drawing/2014/main" id="{300E7E52-52B3-6C7D-EF93-38C84B258F8D}"/>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1" name="TextBox 90">
              <a:extLst>
                <a:ext uri="{FF2B5EF4-FFF2-40B4-BE49-F238E27FC236}">
                  <a16:creationId xmlns:a16="http://schemas.microsoft.com/office/drawing/2014/main" id="{92C511E8-8CB8-6DC4-9048-8476DD247E6D}"/>
                </a:ext>
              </a:extLst>
            </p:cNvPr>
            <p:cNvSpPr txBox="1"/>
            <p:nvPr/>
          </p:nvSpPr>
          <p:spPr>
            <a:xfrm>
              <a:off x="405088" y="1041634"/>
              <a:ext cx="183832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Control de la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calidad</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que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incluya</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examen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técnico</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sólido</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y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validación</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92" name="Oval 91">
              <a:extLst>
                <a:ext uri="{FF2B5EF4-FFF2-40B4-BE49-F238E27FC236}">
                  <a16:creationId xmlns:a16="http://schemas.microsoft.com/office/drawing/2014/main" id="{1E37F747-1A5B-DE1E-794F-1BBE1CFB41F5}"/>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8</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93" name="Group 92">
            <a:extLst>
              <a:ext uri="{FF2B5EF4-FFF2-40B4-BE49-F238E27FC236}">
                <a16:creationId xmlns:a16="http://schemas.microsoft.com/office/drawing/2014/main" id="{0B6AC2C1-E64D-6364-5D3E-F6CC72D4BD22}"/>
              </a:ext>
            </a:extLst>
          </p:cNvPr>
          <p:cNvGrpSpPr/>
          <p:nvPr/>
        </p:nvGrpSpPr>
        <p:grpSpPr>
          <a:xfrm>
            <a:off x="7261467" y="4837779"/>
            <a:ext cx="1543050" cy="1884790"/>
            <a:chOff x="562461" y="1041634"/>
            <a:chExt cx="1543050" cy="1884790"/>
          </a:xfrm>
        </p:grpSpPr>
        <p:sp>
          <p:nvSpPr>
            <p:cNvPr id="95" name="Oval 94">
              <a:extLst>
                <a:ext uri="{FF2B5EF4-FFF2-40B4-BE49-F238E27FC236}">
                  <a16:creationId xmlns:a16="http://schemas.microsoft.com/office/drawing/2014/main" id="{2B6C8CBE-E759-983C-3657-A5F427CA7196}"/>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CF376ADC-5FF0-18B8-E79D-C4E390C17CB7}"/>
                </a:ext>
              </a:extLst>
            </p:cNvPr>
            <p:cNvSpPr txBox="1"/>
            <p:nvPr/>
          </p:nvSpPr>
          <p:spPr>
            <a:xfrm>
              <a:off x="562461" y="1041634"/>
              <a:ext cx="15430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Promoción</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 la Igualdad de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género</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y la no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discriminación</a:t>
              </a:r>
              <a:endPar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endParaRPr>
            </a:p>
          </p:txBody>
        </p:sp>
        <p:sp>
          <p:nvSpPr>
            <p:cNvPr id="97" name="Oval 96">
              <a:extLst>
                <a:ext uri="{FF2B5EF4-FFF2-40B4-BE49-F238E27FC236}">
                  <a16:creationId xmlns:a16="http://schemas.microsoft.com/office/drawing/2014/main" id="{E9E7DB03-C14F-106F-C9DC-09025D69A54D}"/>
                </a:ext>
              </a:extLst>
            </p:cNvPr>
            <p:cNvSpPr/>
            <p:nvPr/>
          </p:nvSpPr>
          <p:spPr>
            <a:xfrm>
              <a:off x="1181586" y="2621624"/>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9</a:t>
              </a:r>
              <a:endParaRPr kumimoji="0" lang="en-GB" sz="18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grpSp>
        <p:nvGrpSpPr>
          <p:cNvPr id="98" name="Group 97">
            <a:extLst>
              <a:ext uri="{FF2B5EF4-FFF2-40B4-BE49-F238E27FC236}">
                <a16:creationId xmlns:a16="http://schemas.microsoft.com/office/drawing/2014/main" id="{83879A6A-2C19-3575-89CE-35896D16630A}"/>
              </a:ext>
            </a:extLst>
          </p:cNvPr>
          <p:cNvGrpSpPr/>
          <p:nvPr/>
        </p:nvGrpSpPr>
        <p:grpSpPr>
          <a:xfrm>
            <a:off x="9323797" y="4836867"/>
            <a:ext cx="1543050" cy="1884790"/>
            <a:chOff x="562461" y="1041634"/>
            <a:chExt cx="1543050" cy="1884790"/>
          </a:xfrm>
        </p:grpSpPr>
        <p:sp>
          <p:nvSpPr>
            <p:cNvPr id="100" name="Oval 99">
              <a:extLst>
                <a:ext uri="{FF2B5EF4-FFF2-40B4-BE49-F238E27FC236}">
                  <a16:creationId xmlns:a16="http://schemas.microsoft.com/office/drawing/2014/main" id="{EEBAF44B-6146-749A-9B71-E918ADE40336}"/>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B3C3B83-0C08-32B5-F1B0-D2DAE572CBA8}"/>
                </a:ext>
              </a:extLst>
            </p:cNvPr>
            <p:cNvSpPr txBox="1"/>
            <p:nvPr/>
          </p:nvSpPr>
          <p:spPr>
            <a:xfrm>
              <a:off x="562461" y="1041634"/>
              <a:ext cx="1543050"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Consideración</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del </a:t>
              </a:r>
              <a:r>
                <a:rPr kumimoji="0" lang="en-GB" sz="1100" b="0" i="0" u="none" strike="noStrike" kern="1200" cap="none" spc="0" normalizeH="0" baseline="0" noProof="0" err="1">
                  <a:ln>
                    <a:noFill/>
                  </a:ln>
                  <a:solidFill>
                    <a:srgbClr val="1E2DBE"/>
                  </a:solidFill>
                  <a:effectLst/>
                  <a:uLnTx/>
                  <a:uFillTx/>
                  <a:latin typeface="Overpass" panose="00000500000000000000" pitchFamily="2" charset="0"/>
                  <a:ea typeface="+mn-ea"/>
                  <a:cs typeface="+mn-cs"/>
                </a:rPr>
                <a:t>contexto</a:t>
              </a:r>
              <a:r>
                <a:rPr kumimoji="0" lang="en-GB" sz="11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 regional o local</a:t>
              </a:r>
            </a:p>
          </p:txBody>
        </p:sp>
        <p:sp>
          <p:nvSpPr>
            <p:cNvPr id="102" name="Oval 101">
              <a:extLst>
                <a:ext uri="{FF2B5EF4-FFF2-40B4-BE49-F238E27FC236}">
                  <a16:creationId xmlns:a16="http://schemas.microsoft.com/office/drawing/2014/main" id="{D4AD6FAA-5F7B-430F-CF58-0EA5290A5C65}"/>
                </a:ext>
              </a:extLst>
            </p:cNvPr>
            <p:cNvSpPr/>
            <p:nvPr/>
          </p:nvSpPr>
          <p:spPr>
            <a:xfrm>
              <a:off x="1089112" y="2561062"/>
              <a:ext cx="519226" cy="365362"/>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10</a:t>
              </a:r>
              <a:endParaRPr kumimoji="0" lang="en-GB" sz="1300" b="1" i="0" u="none" strike="noStrike" kern="1200" cap="none" spc="0" normalizeH="0" baseline="0" noProof="0">
                <a:ln>
                  <a:noFill/>
                </a:ln>
                <a:solidFill>
                  <a:prstClr val="white"/>
                </a:solidFill>
                <a:effectLst/>
                <a:uLnTx/>
                <a:uFillTx/>
                <a:latin typeface="Overpass" panose="00000500000000000000" pitchFamily="2" charset="0"/>
                <a:ea typeface="+mn-ea"/>
                <a:cs typeface="+mn-cs"/>
              </a:endParaRPr>
            </a:p>
          </p:txBody>
        </p:sp>
      </p:grpSp>
      <p:pic>
        <p:nvPicPr>
          <p:cNvPr id="104" name="Graphic 103">
            <a:extLst>
              <a:ext uri="{FF2B5EF4-FFF2-40B4-BE49-F238E27FC236}">
                <a16:creationId xmlns:a16="http://schemas.microsoft.com/office/drawing/2014/main" id="{ABB2129C-1B33-EBBA-EFD9-54AFCD9BC06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812348" y="1877104"/>
            <a:ext cx="609600" cy="609600"/>
          </a:xfrm>
          <a:prstGeom prst="rect">
            <a:avLst/>
          </a:prstGeom>
        </p:spPr>
      </p:pic>
      <p:pic>
        <p:nvPicPr>
          <p:cNvPr id="106" name="Graphic 105">
            <a:extLst>
              <a:ext uri="{FF2B5EF4-FFF2-40B4-BE49-F238E27FC236}">
                <a16:creationId xmlns:a16="http://schemas.microsoft.com/office/drawing/2014/main" id="{CC34C7E1-6D16-9C84-8828-8EE9CAC9B29E}"/>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83192" y="5582400"/>
            <a:ext cx="1069835" cy="756000"/>
          </a:xfrm>
          <a:prstGeom prst="rect">
            <a:avLst/>
          </a:prstGeom>
        </p:spPr>
      </p:pic>
      <p:pic>
        <p:nvPicPr>
          <p:cNvPr id="108" name="Graphic 107">
            <a:extLst>
              <a:ext uri="{FF2B5EF4-FFF2-40B4-BE49-F238E27FC236}">
                <a16:creationId xmlns:a16="http://schemas.microsoft.com/office/drawing/2014/main" id="{4A08935B-1C8F-37F2-0B9A-551454A6E18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550462" y="5688673"/>
            <a:ext cx="609600" cy="609600"/>
          </a:xfrm>
          <a:prstGeom prst="rect">
            <a:avLst/>
          </a:prstGeom>
        </p:spPr>
      </p:pic>
      <p:pic>
        <p:nvPicPr>
          <p:cNvPr id="110" name="Graphic 109">
            <a:extLst>
              <a:ext uri="{FF2B5EF4-FFF2-40B4-BE49-F238E27FC236}">
                <a16:creationId xmlns:a16="http://schemas.microsoft.com/office/drawing/2014/main" id="{ABD0A819-766E-0FE0-F9F2-2D52AC026290}"/>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653037" y="5713552"/>
            <a:ext cx="815112" cy="576000"/>
          </a:xfrm>
          <a:prstGeom prst="rect">
            <a:avLst/>
          </a:prstGeom>
        </p:spPr>
      </p:pic>
      <p:pic>
        <p:nvPicPr>
          <p:cNvPr id="112" name="Graphic 111">
            <a:extLst>
              <a:ext uri="{FF2B5EF4-FFF2-40B4-BE49-F238E27FC236}">
                <a16:creationId xmlns:a16="http://schemas.microsoft.com/office/drawing/2014/main" id="{81694BCA-5942-F6A6-C115-69EE4795D4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555322" y="5582400"/>
            <a:ext cx="1069835" cy="756000"/>
          </a:xfrm>
          <a:prstGeom prst="rect">
            <a:avLst/>
          </a:prstGeom>
        </p:spPr>
      </p:pic>
    </p:spTree>
    <p:extLst>
      <p:ext uri="{BB962C8B-B14F-4D97-AF65-F5344CB8AC3E}">
        <p14:creationId xmlns:p14="http://schemas.microsoft.com/office/powerpoint/2010/main" val="37948233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0752AE4-DDF8-C2DE-884D-E507F7A939E3}"/>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055733" y="1776197"/>
            <a:ext cx="953693" cy="953693"/>
          </a:xfrm>
          <a:prstGeom prst="rect">
            <a:avLst/>
          </a:prstGeom>
        </p:spPr>
      </p:pic>
      <p:sp>
        <p:nvSpPr>
          <p:cNvPr id="44" name="Rectangle 43">
            <a:extLst>
              <a:ext uri="{FF2B5EF4-FFF2-40B4-BE49-F238E27FC236}">
                <a16:creationId xmlns:a16="http://schemas.microsoft.com/office/drawing/2014/main" id="{812F31C1-470B-7FA3-A411-4E61DF8BD65B}"/>
              </a:ext>
            </a:extLst>
          </p:cNvPr>
          <p:cNvSpPr/>
          <p:nvPr/>
        </p:nvSpPr>
        <p:spPr>
          <a:xfrm>
            <a:off x="-104775" y="3170879"/>
            <a:ext cx="12438589" cy="1180897"/>
          </a:xfrm>
          <a:prstGeom prst="rect">
            <a:avLst/>
          </a:prstGeom>
          <a:solidFill>
            <a:srgbClr val="1E2DB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2800">
                <a:solidFill>
                  <a:prstClr val="white"/>
                </a:solidFill>
                <a:latin typeface="Overpass" panose="00000500000000000000" pitchFamily="2" charset="0"/>
              </a:rPr>
              <a:t>Principios de la OIT </a:t>
            </a:r>
          </a:p>
          <a:p>
            <a:pPr algn="ctr"/>
            <a:r>
              <a:rPr lang="es-CO" sz="2800">
                <a:solidFill>
                  <a:prstClr val="white"/>
                </a:solidFill>
                <a:latin typeface="Overpass" panose="00000500000000000000" pitchFamily="2" charset="0"/>
              </a:rPr>
              <a:t>para la operacionalización de los salarios vitales</a:t>
            </a:r>
          </a:p>
        </p:txBody>
      </p:sp>
      <p:sp>
        <p:nvSpPr>
          <p:cNvPr id="45" name="Isosceles Triangle 44">
            <a:extLst>
              <a:ext uri="{FF2B5EF4-FFF2-40B4-BE49-F238E27FC236}">
                <a16:creationId xmlns:a16="http://schemas.microsoft.com/office/drawing/2014/main" id="{7DA0322C-1B02-F88D-1C32-A1D00FD7F461}"/>
              </a:ext>
            </a:extLst>
          </p:cNvPr>
          <p:cNvSpPr/>
          <p:nvPr/>
        </p:nvSpPr>
        <p:spPr>
          <a:xfrm rot="5400000">
            <a:off x="-401111" y="3146781"/>
            <a:ext cx="1620000" cy="1382983"/>
          </a:xfrm>
          <a:prstGeom prst="triangle">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84BB8B73-FB15-8D0E-CB12-255487F93659}"/>
              </a:ext>
            </a:extLst>
          </p:cNvPr>
          <p:cNvSpPr/>
          <p:nvPr/>
        </p:nvSpPr>
        <p:spPr>
          <a:xfrm>
            <a:off x="11382000" y="3075148"/>
            <a:ext cx="1620000" cy="1620000"/>
          </a:xfrm>
          <a:prstGeom prst="ellipse">
            <a:avLst/>
          </a:prstGeom>
          <a:solidFill>
            <a:srgbClr val="FA3C4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48" name="Group 47">
            <a:extLst>
              <a:ext uri="{FF2B5EF4-FFF2-40B4-BE49-F238E27FC236}">
                <a16:creationId xmlns:a16="http://schemas.microsoft.com/office/drawing/2014/main" id="{AB3AE70A-C0DB-503B-53C7-944D48AE3F25}"/>
              </a:ext>
            </a:extLst>
          </p:cNvPr>
          <p:cNvGrpSpPr/>
          <p:nvPr/>
        </p:nvGrpSpPr>
        <p:grpSpPr>
          <a:xfrm>
            <a:off x="4045013" y="4438723"/>
            <a:ext cx="2394768" cy="2025062"/>
            <a:chOff x="604350" y="1027936"/>
            <a:chExt cx="2394768" cy="2025062"/>
          </a:xfrm>
        </p:grpSpPr>
        <p:pic>
          <p:nvPicPr>
            <p:cNvPr id="49" name="Graphic 48">
              <a:extLst>
                <a:ext uri="{FF2B5EF4-FFF2-40B4-BE49-F238E27FC236}">
                  <a16:creationId xmlns:a16="http://schemas.microsoft.com/office/drawing/2014/main" id="{B8B1B583-DFE2-5D14-3C5E-6A0CBFA7ACA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13734" y="2047873"/>
              <a:ext cx="576000" cy="576000"/>
            </a:xfrm>
            <a:prstGeom prst="rect">
              <a:avLst/>
            </a:prstGeom>
          </p:spPr>
        </p:pic>
        <p:sp>
          <p:nvSpPr>
            <p:cNvPr id="50" name="Oval 49">
              <a:extLst>
                <a:ext uri="{FF2B5EF4-FFF2-40B4-BE49-F238E27FC236}">
                  <a16:creationId xmlns:a16="http://schemas.microsoft.com/office/drawing/2014/main" id="{358CFA37-2C98-1C2B-C6B5-516F5170405A}"/>
                </a:ext>
              </a:extLst>
            </p:cNvPr>
            <p:cNvSpPr/>
            <p:nvPr/>
          </p:nvSpPr>
          <p:spPr>
            <a:xfrm>
              <a:off x="1262250" y="1815828"/>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TextBox 50">
              <a:extLst>
                <a:ext uri="{FF2B5EF4-FFF2-40B4-BE49-F238E27FC236}">
                  <a16:creationId xmlns:a16="http://schemas.microsoft.com/office/drawing/2014/main" id="{527D063D-C612-A1CC-A8CB-35819C8945BC}"/>
                </a:ext>
              </a:extLst>
            </p:cNvPr>
            <p:cNvSpPr txBox="1"/>
            <p:nvPr/>
          </p:nvSpPr>
          <p:spPr>
            <a:xfrm>
              <a:off x="604350" y="1027936"/>
              <a:ext cx="2394768"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Utilizar datos y estadísticas sólidos para un enfoque empírico</a:t>
              </a:r>
            </a:p>
          </p:txBody>
        </p:sp>
        <p:sp>
          <p:nvSpPr>
            <p:cNvPr id="52" name="Oval 51">
              <a:extLst>
                <a:ext uri="{FF2B5EF4-FFF2-40B4-BE49-F238E27FC236}">
                  <a16:creationId xmlns:a16="http://schemas.microsoft.com/office/drawing/2014/main" id="{BA881D2A-F98E-F3F1-D67B-C452CF802E94}"/>
                </a:ext>
              </a:extLst>
            </p:cNvPr>
            <p:cNvSpPr/>
            <p:nvPr/>
          </p:nvSpPr>
          <p:spPr>
            <a:xfrm>
              <a:off x="1649334" y="2748198"/>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6</a:t>
              </a:r>
            </a:p>
          </p:txBody>
        </p:sp>
      </p:grpSp>
      <p:grpSp>
        <p:nvGrpSpPr>
          <p:cNvPr id="6" name="Group 5">
            <a:extLst>
              <a:ext uri="{FF2B5EF4-FFF2-40B4-BE49-F238E27FC236}">
                <a16:creationId xmlns:a16="http://schemas.microsoft.com/office/drawing/2014/main" id="{16A98FD5-7200-32A2-B004-37F90341C928}"/>
              </a:ext>
            </a:extLst>
          </p:cNvPr>
          <p:cNvGrpSpPr/>
          <p:nvPr/>
        </p:nvGrpSpPr>
        <p:grpSpPr>
          <a:xfrm>
            <a:off x="3799756" y="932737"/>
            <a:ext cx="2664126" cy="2162210"/>
            <a:chOff x="2466898" y="779220"/>
            <a:chExt cx="2664126" cy="2162210"/>
          </a:xfrm>
        </p:grpSpPr>
        <p:grpSp>
          <p:nvGrpSpPr>
            <p:cNvPr id="53" name="Group 52">
              <a:extLst>
                <a:ext uri="{FF2B5EF4-FFF2-40B4-BE49-F238E27FC236}">
                  <a16:creationId xmlns:a16="http://schemas.microsoft.com/office/drawing/2014/main" id="{5C18363C-267B-0382-57BD-FDC1871B473D}"/>
                </a:ext>
              </a:extLst>
            </p:cNvPr>
            <p:cNvGrpSpPr/>
            <p:nvPr/>
          </p:nvGrpSpPr>
          <p:grpSpPr>
            <a:xfrm>
              <a:off x="2466898" y="779220"/>
              <a:ext cx="2664126" cy="2162210"/>
              <a:chOff x="-54378" y="779712"/>
              <a:chExt cx="2664126" cy="2162210"/>
            </a:xfrm>
          </p:grpSpPr>
          <p:sp>
            <p:nvSpPr>
              <p:cNvPr id="55" name="Oval 54">
                <a:extLst>
                  <a:ext uri="{FF2B5EF4-FFF2-40B4-BE49-F238E27FC236}">
                    <a16:creationId xmlns:a16="http://schemas.microsoft.com/office/drawing/2014/main" id="{CDAB53E6-2597-AB20-7FE1-FCA4A3101504}"/>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221599A9-F0D1-2B71-DE9B-D3174C486A80}"/>
                  </a:ext>
                </a:extLst>
              </p:cNvPr>
              <p:cNvSpPr txBox="1"/>
              <p:nvPr/>
            </p:nvSpPr>
            <p:spPr>
              <a:xfrm>
                <a:off x="-54378" y="779712"/>
                <a:ext cx="2664126" cy="89255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Fortalecer el diálogo social y empoderar a las instituciones </a:t>
                </a:r>
                <a:r>
                  <a:rPr lang="es-CO" sz="1300">
                    <a:solidFill>
                      <a:srgbClr val="1E2DBE"/>
                    </a:solidFill>
                    <a:latin typeface="Overpass" panose="00000500000000000000" pitchFamily="2" charset="0"/>
                  </a:rPr>
                  <a:t>relacionadas con la </a:t>
                </a: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fijación de salarios</a:t>
                </a:r>
              </a:p>
            </p:txBody>
          </p:sp>
          <p:sp>
            <p:nvSpPr>
              <p:cNvPr id="57" name="Oval 56">
                <a:extLst>
                  <a:ext uri="{FF2B5EF4-FFF2-40B4-BE49-F238E27FC236}">
                    <a16:creationId xmlns:a16="http://schemas.microsoft.com/office/drawing/2014/main" id="{BA32BCC7-E285-A7BB-5BF8-AF5808BDF3ED}"/>
                  </a:ext>
                </a:extLst>
              </p:cNvPr>
              <p:cNvSpPr/>
              <p:nvPr/>
            </p:nvSpPr>
            <p:spPr>
              <a:xfrm>
                <a:off x="1197084" y="2637122"/>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2</a:t>
                </a:r>
              </a:p>
            </p:txBody>
          </p:sp>
        </p:grpSp>
        <p:pic>
          <p:nvPicPr>
            <p:cNvPr id="74" name="Graphic 73">
              <a:extLst>
                <a:ext uri="{FF2B5EF4-FFF2-40B4-BE49-F238E27FC236}">
                  <a16:creationId xmlns:a16="http://schemas.microsoft.com/office/drawing/2014/main" id="{D487E190-BCDB-81B3-CA3D-9D01CFBCA3E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71887" y="1862137"/>
              <a:ext cx="967946" cy="684000"/>
            </a:xfrm>
            <a:prstGeom prst="rect">
              <a:avLst/>
            </a:prstGeom>
          </p:spPr>
        </p:pic>
      </p:grpSp>
      <p:grpSp>
        <p:nvGrpSpPr>
          <p:cNvPr id="5" name="Group 4">
            <a:extLst>
              <a:ext uri="{FF2B5EF4-FFF2-40B4-BE49-F238E27FC236}">
                <a16:creationId xmlns:a16="http://schemas.microsoft.com/office/drawing/2014/main" id="{9D40B30D-A04A-5DE6-74E2-8BFAC123DC0F}"/>
              </a:ext>
            </a:extLst>
          </p:cNvPr>
          <p:cNvGrpSpPr/>
          <p:nvPr/>
        </p:nvGrpSpPr>
        <p:grpSpPr>
          <a:xfrm>
            <a:off x="6630119" y="4361919"/>
            <a:ext cx="2123466" cy="2097096"/>
            <a:chOff x="7303356" y="949634"/>
            <a:chExt cx="2123466" cy="2097096"/>
          </a:xfrm>
        </p:grpSpPr>
        <p:grpSp>
          <p:nvGrpSpPr>
            <p:cNvPr id="63" name="Group 62">
              <a:extLst>
                <a:ext uri="{FF2B5EF4-FFF2-40B4-BE49-F238E27FC236}">
                  <a16:creationId xmlns:a16="http://schemas.microsoft.com/office/drawing/2014/main" id="{FD2294AC-DAF4-FB7C-1D5E-C6C3CF7C3920}"/>
                </a:ext>
              </a:extLst>
            </p:cNvPr>
            <p:cNvGrpSpPr/>
            <p:nvPr/>
          </p:nvGrpSpPr>
          <p:grpSpPr>
            <a:xfrm>
              <a:off x="7303356" y="949634"/>
              <a:ext cx="2123466" cy="2097096"/>
              <a:chOff x="604350" y="951736"/>
              <a:chExt cx="2123466" cy="2097096"/>
            </a:xfrm>
          </p:grpSpPr>
          <p:sp>
            <p:nvSpPr>
              <p:cNvPr id="65" name="Oval 64">
                <a:extLst>
                  <a:ext uri="{FF2B5EF4-FFF2-40B4-BE49-F238E27FC236}">
                    <a16:creationId xmlns:a16="http://schemas.microsoft.com/office/drawing/2014/main" id="{C1901D88-0EC6-7194-8EDB-13C20AA120B7}"/>
                  </a:ext>
                </a:extLst>
              </p:cNvPr>
              <p:cNvSpPr/>
              <p:nvPr/>
            </p:nvSpPr>
            <p:spPr>
              <a:xfrm>
                <a:off x="1134092" y="1727533"/>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TextBox 65">
                <a:extLst>
                  <a:ext uri="{FF2B5EF4-FFF2-40B4-BE49-F238E27FC236}">
                    <a16:creationId xmlns:a16="http://schemas.microsoft.com/office/drawing/2014/main" id="{70FE6988-A536-031A-C247-515B3273420D}"/>
                  </a:ext>
                </a:extLst>
              </p:cNvPr>
              <p:cNvSpPr txBox="1"/>
              <p:nvPr/>
            </p:nvSpPr>
            <p:spPr>
              <a:xfrm>
                <a:off x="604350" y="951736"/>
                <a:ext cx="2123466"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Considerar las causas fundamentales y los retos de los bajos salarios</a:t>
                </a:r>
              </a:p>
            </p:txBody>
          </p:sp>
          <p:sp>
            <p:nvSpPr>
              <p:cNvPr id="67" name="Oval 66">
                <a:extLst>
                  <a:ext uri="{FF2B5EF4-FFF2-40B4-BE49-F238E27FC236}">
                    <a16:creationId xmlns:a16="http://schemas.microsoft.com/office/drawing/2014/main" id="{10AC939C-66D6-7BEF-4E01-2E38C415D824}"/>
                  </a:ext>
                </a:extLst>
              </p:cNvPr>
              <p:cNvSpPr/>
              <p:nvPr/>
            </p:nvSpPr>
            <p:spPr>
              <a:xfrm>
                <a:off x="1559881" y="2744032"/>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Overpass" panose="00000500000000000000" pitchFamily="2" charset="0"/>
                    <a:ea typeface="+mn-ea"/>
                    <a:cs typeface="+mn-cs"/>
                  </a:rPr>
                  <a:t>7</a:t>
                </a:r>
              </a:p>
            </p:txBody>
          </p:sp>
        </p:grpSp>
        <p:pic>
          <p:nvPicPr>
            <p:cNvPr id="82" name="Graphic 81">
              <a:extLst>
                <a:ext uri="{FF2B5EF4-FFF2-40B4-BE49-F238E27FC236}">
                  <a16:creationId xmlns:a16="http://schemas.microsoft.com/office/drawing/2014/main" id="{0D1F8F95-ECC5-CEF0-8BD9-19C7DDD674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060289" y="1960631"/>
              <a:ext cx="609600" cy="609600"/>
            </a:xfrm>
            <a:prstGeom prst="rect">
              <a:avLst/>
            </a:prstGeom>
          </p:spPr>
        </p:pic>
      </p:grpSp>
      <p:grpSp>
        <p:nvGrpSpPr>
          <p:cNvPr id="68" name="Group 67">
            <a:extLst>
              <a:ext uri="{FF2B5EF4-FFF2-40B4-BE49-F238E27FC236}">
                <a16:creationId xmlns:a16="http://schemas.microsoft.com/office/drawing/2014/main" id="{733BE437-FA1B-AAA2-CC8F-16457C8322FC}"/>
              </a:ext>
            </a:extLst>
          </p:cNvPr>
          <p:cNvGrpSpPr/>
          <p:nvPr/>
        </p:nvGrpSpPr>
        <p:grpSpPr>
          <a:xfrm>
            <a:off x="1132693" y="1032480"/>
            <a:ext cx="2667063" cy="2047752"/>
            <a:chOff x="-5950" y="1082711"/>
            <a:chExt cx="2667063" cy="1920677"/>
          </a:xfrm>
        </p:grpSpPr>
        <p:sp>
          <p:nvSpPr>
            <p:cNvPr id="70" name="Oval 69">
              <a:extLst>
                <a:ext uri="{FF2B5EF4-FFF2-40B4-BE49-F238E27FC236}">
                  <a16:creationId xmlns:a16="http://schemas.microsoft.com/office/drawing/2014/main" id="{8B8D4DBE-C8C6-ACA2-9CD0-AF2B9E9DB4C6}"/>
                </a:ext>
              </a:extLst>
            </p:cNvPr>
            <p:cNvSpPr/>
            <p:nvPr/>
          </p:nvSpPr>
          <p:spPr>
            <a:xfrm>
              <a:off x="851552" y="1770988"/>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TextBox 70">
              <a:extLst>
                <a:ext uri="{FF2B5EF4-FFF2-40B4-BE49-F238E27FC236}">
                  <a16:creationId xmlns:a16="http://schemas.microsoft.com/office/drawing/2014/main" id="{F262FC41-DF5B-0F32-A82E-8DBB451F62D8}"/>
                </a:ext>
              </a:extLst>
            </p:cNvPr>
            <p:cNvSpPr txBox="1"/>
            <p:nvPr/>
          </p:nvSpPr>
          <p:spPr>
            <a:xfrm>
              <a:off x="-5950" y="1082711"/>
              <a:ext cx="2667063" cy="6495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Considerar las necesidades de los trabajadores y sus familias, así como los factores económicos.</a:t>
              </a:r>
            </a:p>
          </p:txBody>
        </p:sp>
        <p:sp>
          <p:nvSpPr>
            <p:cNvPr id="72" name="Oval 71">
              <a:extLst>
                <a:ext uri="{FF2B5EF4-FFF2-40B4-BE49-F238E27FC236}">
                  <a16:creationId xmlns:a16="http://schemas.microsoft.com/office/drawing/2014/main" id="{F44AFEB2-4FF6-B911-83EF-81A5C7E0D246}"/>
                </a:ext>
              </a:extLst>
            </p:cNvPr>
            <p:cNvSpPr/>
            <p:nvPr/>
          </p:nvSpPr>
          <p:spPr>
            <a:xfrm>
              <a:off x="1243650" y="2698588"/>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1</a:t>
              </a:r>
            </a:p>
          </p:txBody>
        </p:sp>
      </p:grpSp>
      <p:grpSp>
        <p:nvGrpSpPr>
          <p:cNvPr id="3" name="Group 2">
            <a:extLst>
              <a:ext uri="{FF2B5EF4-FFF2-40B4-BE49-F238E27FC236}">
                <a16:creationId xmlns:a16="http://schemas.microsoft.com/office/drawing/2014/main" id="{59324A57-F9BD-7C20-EC26-F47363D53A88}"/>
              </a:ext>
            </a:extLst>
          </p:cNvPr>
          <p:cNvGrpSpPr/>
          <p:nvPr/>
        </p:nvGrpSpPr>
        <p:grpSpPr>
          <a:xfrm>
            <a:off x="1456655" y="4431696"/>
            <a:ext cx="2200758" cy="1960783"/>
            <a:chOff x="7261467" y="4860929"/>
            <a:chExt cx="2200758" cy="1960783"/>
          </a:xfrm>
        </p:grpSpPr>
        <p:grpSp>
          <p:nvGrpSpPr>
            <p:cNvPr id="93" name="Group 92">
              <a:extLst>
                <a:ext uri="{FF2B5EF4-FFF2-40B4-BE49-F238E27FC236}">
                  <a16:creationId xmlns:a16="http://schemas.microsoft.com/office/drawing/2014/main" id="{0B6AC2C1-E64D-6364-5D3E-F6CC72D4BD22}"/>
                </a:ext>
              </a:extLst>
            </p:cNvPr>
            <p:cNvGrpSpPr/>
            <p:nvPr/>
          </p:nvGrpSpPr>
          <p:grpSpPr>
            <a:xfrm>
              <a:off x="7261467" y="4860929"/>
              <a:ext cx="2200758" cy="1960783"/>
              <a:chOff x="562461" y="1041634"/>
              <a:chExt cx="2200758" cy="1960783"/>
            </a:xfrm>
          </p:grpSpPr>
          <p:sp>
            <p:nvSpPr>
              <p:cNvPr id="95" name="Oval 94">
                <a:extLst>
                  <a:ext uri="{FF2B5EF4-FFF2-40B4-BE49-F238E27FC236}">
                    <a16:creationId xmlns:a16="http://schemas.microsoft.com/office/drawing/2014/main" id="{2B6C8CBE-E759-983C-3657-A5F427CA7196}"/>
                  </a:ext>
                </a:extLst>
              </p:cNvPr>
              <p:cNvSpPr/>
              <p:nvPr/>
            </p:nvSpPr>
            <p:spPr>
              <a:xfrm>
                <a:off x="1117949" y="1770017"/>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TextBox 95">
                <a:extLst>
                  <a:ext uri="{FF2B5EF4-FFF2-40B4-BE49-F238E27FC236}">
                    <a16:creationId xmlns:a16="http://schemas.microsoft.com/office/drawing/2014/main" id="{CF376ADC-5FF0-18B8-E79D-C4E390C17CB7}"/>
                  </a:ext>
                </a:extLst>
              </p:cNvPr>
              <p:cNvSpPr txBox="1"/>
              <p:nvPr/>
            </p:nvSpPr>
            <p:spPr>
              <a:xfrm>
                <a:off x="562461" y="1041634"/>
                <a:ext cx="2200758"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Garantizar la igualdad de género y la no discriminación</a:t>
                </a:r>
              </a:p>
            </p:txBody>
          </p:sp>
          <p:sp>
            <p:nvSpPr>
              <p:cNvPr id="97" name="Oval 96">
                <a:extLst>
                  <a:ext uri="{FF2B5EF4-FFF2-40B4-BE49-F238E27FC236}">
                    <a16:creationId xmlns:a16="http://schemas.microsoft.com/office/drawing/2014/main" id="{E9E7DB03-C14F-106F-C9DC-09025D69A54D}"/>
                  </a:ext>
                </a:extLst>
              </p:cNvPr>
              <p:cNvSpPr/>
              <p:nvPr/>
            </p:nvSpPr>
            <p:spPr>
              <a:xfrm>
                <a:off x="1549202" y="2697617"/>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a:ln>
                      <a:noFill/>
                    </a:ln>
                    <a:solidFill>
                      <a:prstClr val="white"/>
                    </a:solidFill>
                    <a:effectLst/>
                    <a:uLnTx/>
                    <a:uFillTx/>
                    <a:latin typeface="Overpass" panose="00000500000000000000" pitchFamily="2" charset="0"/>
                    <a:ea typeface="+mn-ea"/>
                    <a:cs typeface="+mn-cs"/>
                  </a:rPr>
                  <a:t>5</a:t>
                </a:r>
              </a:p>
            </p:txBody>
          </p:sp>
        </p:grpSp>
        <p:pic>
          <p:nvPicPr>
            <p:cNvPr id="110" name="Graphic 109">
              <a:extLst>
                <a:ext uri="{FF2B5EF4-FFF2-40B4-BE49-F238E27FC236}">
                  <a16:creationId xmlns:a16="http://schemas.microsoft.com/office/drawing/2014/main" id="{ABD0A819-766E-0FE0-F9F2-2D52AC0262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93052" y="5821793"/>
              <a:ext cx="815112" cy="576000"/>
            </a:xfrm>
            <a:prstGeom prst="rect">
              <a:avLst/>
            </a:prstGeom>
          </p:spPr>
        </p:pic>
      </p:grpSp>
      <p:grpSp>
        <p:nvGrpSpPr>
          <p:cNvPr id="4" name="Group 3">
            <a:extLst>
              <a:ext uri="{FF2B5EF4-FFF2-40B4-BE49-F238E27FC236}">
                <a16:creationId xmlns:a16="http://schemas.microsoft.com/office/drawing/2014/main" id="{AF6E8498-213E-E9D1-CB21-B71EAE757F58}"/>
              </a:ext>
            </a:extLst>
          </p:cNvPr>
          <p:cNvGrpSpPr/>
          <p:nvPr/>
        </p:nvGrpSpPr>
        <p:grpSpPr>
          <a:xfrm>
            <a:off x="8935841" y="1080607"/>
            <a:ext cx="2123466" cy="2009876"/>
            <a:chOff x="9004613" y="4698092"/>
            <a:chExt cx="2123466" cy="2009876"/>
          </a:xfrm>
        </p:grpSpPr>
        <p:grpSp>
          <p:nvGrpSpPr>
            <p:cNvPr id="98" name="Group 97">
              <a:extLst>
                <a:ext uri="{FF2B5EF4-FFF2-40B4-BE49-F238E27FC236}">
                  <a16:creationId xmlns:a16="http://schemas.microsoft.com/office/drawing/2014/main" id="{83879A6A-2C19-3575-89CE-35896D16630A}"/>
                </a:ext>
              </a:extLst>
            </p:cNvPr>
            <p:cNvGrpSpPr/>
            <p:nvPr/>
          </p:nvGrpSpPr>
          <p:grpSpPr>
            <a:xfrm>
              <a:off x="9004613" y="4698092"/>
              <a:ext cx="2123466" cy="2009876"/>
              <a:chOff x="243277" y="879709"/>
              <a:chExt cx="2123466" cy="2009876"/>
            </a:xfrm>
          </p:grpSpPr>
          <p:sp>
            <p:nvSpPr>
              <p:cNvPr id="100" name="Oval 99">
                <a:extLst>
                  <a:ext uri="{FF2B5EF4-FFF2-40B4-BE49-F238E27FC236}">
                    <a16:creationId xmlns:a16="http://schemas.microsoft.com/office/drawing/2014/main" id="{EEBAF44B-6146-749A-9B71-E918ADE40336}"/>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TextBox 100">
                <a:extLst>
                  <a:ext uri="{FF2B5EF4-FFF2-40B4-BE49-F238E27FC236}">
                    <a16:creationId xmlns:a16="http://schemas.microsoft.com/office/drawing/2014/main" id="{6B3C3B83-0C08-32B5-F1B0-D2DAE572CBA8}"/>
                  </a:ext>
                </a:extLst>
              </p:cNvPr>
              <p:cNvSpPr txBox="1"/>
              <p:nvPr/>
            </p:nvSpPr>
            <p:spPr>
              <a:xfrm>
                <a:off x="243277" y="879709"/>
                <a:ext cx="2123466" cy="507831"/>
              </a:xfrm>
              <a:prstGeom prst="rect">
                <a:avLst/>
              </a:prstGeom>
              <a:noFill/>
            </p:spPr>
            <p:txBody>
              <a:bodyPr wrap="square" rtlCol="0">
                <a:spAutoFit/>
              </a:bodyPr>
              <a:lstStyle/>
              <a:p>
                <a:pPr lvl="0" algn="ctr">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Garantizar </a:t>
                </a:r>
                <a:r>
                  <a:rPr lang="es-CO" sz="1300">
                    <a:solidFill>
                      <a:srgbClr val="1E2DBE"/>
                    </a:solidFill>
                    <a:latin typeface="Overpass" panose="00000500000000000000" pitchFamily="2" charset="0"/>
                  </a:rPr>
                  <a:t>la adhesión </a:t>
                </a: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nacional y/o local.</a:t>
                </a:r>
              </a:p>
            </p:txBody>
          </p:sp>
          <p:sp>
            <p:nvSpPr>
              <p:cNvPr id="102" name="Oval 101">
                <a:extLst>
                  <a:ext uri="{FF2B5EF4-FFF2-40B4-BE49-F238E27FC236}">
                    <a16:creationId xmlns:a16="http://schemas.microsoft.com/office/drawing/2014/main" id="{D4AD6FAA-5F7B-430F-CF58-0EA5290A5C65}"/>
                  </a:ext>
                </a:extLst>
              </p:cNvPr>
              <p:cNvSpPr/>
              <p:nvPr/>
            </p:nvSpPr>
            <p:spPr>
              <a:xfrm>
                <a:off x="1187519" y="2583585"/>
                <a:ext cx="306000" cy="3060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a:ln>
                      <a:noFill/>
                    </a:ln>
                    <a:solidFill>
                      <a:prstClr val="white"/>
                    </a:solidFill>
                    <a:effectLst/>
                    <a:uLnTx/>
                    <a:uFillTx/>
                    <a:latin typeface="Overpass" panose="00000500000000000000" pitchFamily="2" charset="0"/>
                    <a:ea typeface="+mn-ea"/>
                    <a:cs typeface="+mn-cs"/>
                  </a:rPr>
                  <a:t>4</a:t>
                </a:r>
              </a:p>
            </p:txBody>
          </p:sp>
        </p:grpSp>
        <p:pic>
          <p:nvPicPr>
            <p:cNvPr id="112" name="Graphic 111">
              <a:extLst>
                <a:ext uri="{FF2B5EF4-FFF2-40B4-BE49-F238E27FC236}">
                  <a16:creationId xmlns:a16="http://schemas.microsoft.com/office/drawing/2014/main" id="{81694BCA-5942-F6A6-C115-69EE4795D42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555322" y="5582400"/>
              <a:ext cx="1069835" cy="756000"/>
            </a:xfrm>
            <a:prstGeom prst="rect">
              <a:avLst/>
            </a:prstGeom>
          </p:spPr>
        </p:pic>
      </p:grpSp>
      <p:grpSp>
        <p:nvGrpSpPr>
          <p:cNvPr id="7" name="Group 6">
            <a:extLst>
              <a:ext uri="{FF2B5EF4-FFF2-40B4-BE49-F238E27FC236}">
                <a16:creationId xmlns:a16="http://schemas.microsoft.com/office/drawing/2014/main" id="{31510E7D-188D-2DBA-6088-64E886FE853A}"/>
              </a:ext>
            </a:extLst>
          </p:cNvPr>
          <p:cNvGrpSpPr/>
          <p:nvPr/>
        </p:nvGrpSpPr>
        <p:grpSpPr>
          <a:xfrm>
            <a:off x="6463882" y="994535"/>
            <a:ext cx="2471959" cy="2102857"/>
            <a:chOff x="179651" y="786728"/>
            <a:chExt cx="2471959" cy="2102857"/>
          </a:xfrm>
        </p:grpSpPr>
        <p:sp>
          <p:nvSpPr>
            <p:cNvPr id="10" name="Oval 9">
              <a:extLst>
                <a:ext uri="{FF2B5EF4-FFF2-40B4-BE49-F238E27FC236}">
                  <a16:creationId xmlns:a16="http://schemas.microsoft.com/office/drawing/2014/main" id="{920575A3-3117-0256-C88D-A0CFD3739B32}"/>
                </a:ext>
              </a:extLst>
            </p:cNvPr>
            <p:cNvSpPr/>
            <p:nvPr/>
          </p:nvSpPr>
          <p:spPr>
            <a:xfrm>
              <a:off x="793986" y="1661062"/>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32591715-285D-DB34-6B4B-46F794A7CC2F}"/>
                </a:ext>
              </a:extLst>
            </p:cNvPr>
            <p:cNvSpPr txBox="1"/>
            <p:nvPr/>
          </p:nvSpPr>
          <p:spPr>
            <a:xfrm>
              <a:off x="179651" y="786728"/>
              <a:ext cx="2471959"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Promover la progresión gradual de salarios mínimos a salarios vitales</a:t>
              </a:r>
            </a:p>
          </p:txBody>
        </p:sp>
        <p:sp>
          <p:nvSpPr>
            <p:cNvPr id="12" name="Oval 11">
              <a:extLst>
                <a:ext uri="{FF2B5EF4-FFF2-40B4-BE49-F238E27FC236}">
                  <a16:creationId xmlns:a16="http://schemas.microsoft.com/office/drawing/2014/main" id="{89CBB81D-B111-6C0D-DB5F-23ABBF4B3013}"/>
                </a:ext>
              </a:extLst>
            </p:cNvPr>
            <p:cNvSpPr/>
            <p:nvPr/>
          </p:nvSpPr>
          <p:spPr>
            <a:xfrm>
              <a:off x="1187519" y="2583585"/>
              <a:ext cx="306000" cy="3060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b="1" i="0" u="none" strike="noStrike" kern="1200" cap="none" spc="0" normalizeH="0" baseline="0" noProof="0">
                  <a:ln>
                    <a:noFill/>
                  </a:ln>
                  <a:solidFill>
                    <a:prstClr val="white"/>
                  </a:solidFill>
                  <a:effectLst/>
                  <a:uLnTx/>
                  <a:uFillTx/>
                  <a:latin typeface="Overpass" panose="00000500000000000000" pitchFamily="2" charset="0"/>
                  <a:ea typeface="+mn-ea"/>
                  <a:cs typeface="+mn-cs"/>
                </a:rPr>
                <a:t>3</a:t>
              </a:r>
            </a:p>
          </p:txBody>
        </p:sp>
      </p:grpSp>
      <p:pic>
        <p:nvPicPr>
          <p:cNvPr id="14" name="Graphic 13">
            <a:extLst>
              <a:ext uri="{FF2B5EF4-FFF2-40B4-BE49-F238E27FC236}">
                <a16:creationId xmlns:a16="http://schemas.microsoft.com/office/drawing/2014/main" id="{1337A8C9-CE77-C28D-6AF5-C0A5BFC27E3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140777" y="2014336"/>
            <a:ext cx="967946" cy="684000"/>
          </a:xfrm>
          <a:prstGeom prst="rect">
            <a:avLst/>
          </a:prstGeom>
        </p:spPr>
      </p:pic>
      <p:grpSp>
        <p:nvGrpSpPr>
          <p:cNvPr id="16" name="Group 15">
            <a:extLst>
              <a:ext uri="{FF2B5EF4-FFF2-40B4-BE49-F238E27FC236}">
                <a16:creationId xmlns:a16="http://schemas.microsoft.com/office/drawing/2014/main" id="{44B19642-AF95-68B2-AB54-00B4484C15C1}"/>
              </a:ext>
            </a:extLst>
          </p:cNvPr>
          <p:cNvGrpSpPr/>
          <p:nvPr/>
        </p:nvGrpSpPr>
        <p:grpSpPr>
          <a:xfrm>
            <a:off x="8935841" y="4494383"/>
            <a:ext cx="2123466" cy="1923244"/>
            <a:chOff x="604350" y="1027936"/>
            <a:chExt cx="2123466" cy="1923244"/>
          </a:xfrm>
        </p:grpSpPr>
        <p:sp>
          <p:nvSpPr>
            <p:cNvPr id="18" name="Oval 17">
              <a:extLst>
                <a:ext uri="{FF2B5EF4-FFF2-40B4-BE49-F238E27FC236}">
                  <a16:creationId xmlns:a16="http://schemas.microsoft.com/office/drawing/2014/main" id="{B0CADEC8-54DA-61CA-F5B2-448274F9DFCF}"/>
                </a:ext>
              </a:extLst>
            </p:cNvPr>
            <p:cNvSpPr/>
            <p:nvPr/>
          </p:nvSpPr>
          <p:spPr>
            <a:xfrm>
              <a:off x="1168521" y="1718780"/>
              <a:ext cx="1080000" cy="1080000"/>
            </a:xfrm>
            <a:prstGeom prst="ellipse">
              <a:avLst/>
            </a:prstGeom>
            <a:noFill/>
            <a:ln w="25400">
              <a:solidFill>
                <a:srgbClr val="1E2DB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BE32D829-4A65-A381-82B3-9E4CC4BD2E19}"/>
                </a:ext>
              </a:extLst>
            </p:cNvPr>
            <p:cNvSpPr txBox="1"/>
            <p:nvPr/>
          </p:nvSpPr>
          <p:spPr>
            <a:xfrm>
              <a:off x="604350" y="1027936"/>
              <a:ext cx="2123466"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300" b="0" i="0" u="none" strike="noStrike" kern="1200" cap="none" spc="0" normalizeH="0" baseline="0" noProof="0">
                  <a:ln>
                    <a:noFill/>
                  </a:ln>
                  <a:solidFill>
                    <a:srgbClr val="1E2DBE"/>
                  </a:solidFill>
                  <a:effectLst/>
                  <a:uLnTx/>
                  <a:uFillTx/>
                  <a:latin typeface="Overpass" panose="00000500000000000000" pitchFamily="2" charset="0"/>
                  <a:ea typeface="+mn-ea"/>
                  <a:cs typeface="+mn-cs"/>
                </a:rPr>
                <a:t>Reconocer la función del Estado</a:t>
              </a:r>
            </a:p>
          </p:txBody>
        </p:sp>
        <p:sp>
          <p:nvSpPr>
            <p:cNvPr id="20" name="Oval 19">
              <a:extLst>
                <a:ext uri="{FF2B5EF4-FFF2-40B4-BE49-F238E27FC236}">
                  <a16:creationId xmlns:a16="http://schemas.microsoft.com/office/drawing/2014/main" id="{80882FBB-0F89-686A-0743-DF5775480B35}"/>
                </a:ext>
              </a:extLst>
            </p:cNvPr>
            <p:cNvSpPr/>
            <p:nvPr/>
          </p:nvSpPr>
          <p:spPr>
            <a:xfrm>
              <a:off x="1556121" y="2646380"/>
              <a:ext cx="304800" cy="304800"/>
            </a:xfrm>
            <a:prstGeom prst="ellipse">
              <a:avLst/>
            </a:prstGeom>
            <a:solidFill>
              <a:srgbClr val="1E2DB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CO" sz="1800" b="1" i="0" u="none" strike="noStrike" kern="1200" cap="none" spc="0" normalizeH="0" baseline="0" noProof="0" dirty="0">
                  <a:ln>
                    <a:noFill/>
                  </a:ln>
                  <a:solidFill>
                    <a:prstClr val="white"/>
                  </a:solidFill>
                  <a:effectLst/>
                  <a:uLnTx/>
                  <a:uFillTx/>
                  <a:latin typeface="Overpass" panose="00000500000000000000" pitchFamily="2" charset="0"/>
                  <a:ea typeface="+mn-ea"/>
                  <a:cs typeface="+mn-cs"/>
                </a:rPr>
                <a:t>8</a:t>
              </a:r>
            </a:p>
          </p:txBody>
        </p:sp>
      </p:grpSp>
      <p:pic>
        <p:nvPicPr>
          <p:cNvPr id="24" name="Graphic 23">
            <a:extLst>
              <a:ext uri="{FF2B5EF4-FFF2-40B4-BE49-F238E27FC236}">
                <a16:creationId xmlns:a16="http://schemas.microsoft.com/office/drawing/2014/main" id="{32798014-3782-D97F-3954-F9FADFCF526F}"/>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735212" y="5372916"/>
            <a:ext cx="609600" cy="609600"/>
          </a:xfrm>
          <a:prstGeom prst="rect">
            <a:avLst/>
          </a:prstGeom>
        </p:spPr>
      </p:pic>
    </p:spTree>
    <p:extLst>
      <p:ext uri="{BB962C8B-B14F-4D97-AF65-F5344CB8AC3E}">
        <p14:creationId xmlns:p14="http://schemas.microsoft.com/office/powerpoint/2010/main" val="26665898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6222B-40EA-884F-7D2D-463D2B632C61}"/>
            </a:ext>
          </a:extLst>
        </p:cNvPr>
        <p:cNvGrpSpPr/>
        <p:nvPr/>
      </p:nvGrpSpPr>
      <p:grpSpPr>
        <a:xfrm>
          <a:off x="0" y="0"/>
          <a:ext cx="0" cy="0"/>
          <a:chOff x="0" y="0"/>
          <a:chExt cx="0" cy="0"/>
        </a:xfrm>
      </p:grpSpPr>
      <p:sp>
        <p:nvSpPr>
          <p:cNvPr id="7" name="Text Placeholder 1">
            <a:extLst>
              <a:ext uri="{FF2B5EF4-FFF2-40B4-BE49-F238E27FC236}">
                <a16:creationId xmlns:a16="http://schemas.microsoft.com/office/drawing/2014/main" id="{3B51DD74-D4F2-76A7-5B37-27B90DB19B2C}"/>
              </a:ext>
            </a:extLst>
          </p:cNvPr>
          <p:cNvSpPr txBox="1">
            <a:spLocks/>
          </p:cNvSpPr>
          <p:nvPr/>
        </p:nvSpPr>
        <p:spPr>
          <a:xfrm>
            <a:off x="548575" y="2023792"/>
            <a:ext cx="5833918" cy="4329740"/>
          </a:xfrm>
          <a:prstGeom prst="rect">
            <a:avLst/>
          </a:prstGeom>
        </p:spPr>
        <p:txBody>
          <a:bodyPr vert="horz" lIns="91440" tIns="45720" rIns="91440" bIns="4572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kern="1200">
                <a:solidFill>
                  <a:srgbClr val="1E2DBE"/>
                </a:solidFill>
                <a:latin typeface="Overpas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0" i="0" kern="1200">
                <a:solidFill>
                  <a:schemeClr val="tx1">
                    <a:tint val="75000"/>
                  </a:schemeClr>
                </a:solidFill>
                <a:latin typeface="Overpass Light"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Overpass"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0" i="0" kern="1200">
                <a:solidFill>
                  <a:schemeClr val="tx1">
                    <a:tint val="75000"/>
                  </a:schemeClr>
                </a:solidFill>
                <a:latin typeface="Overpass Light"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Overpass"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lgn="just">
              <a:defRPr/>
            </a:pPr>
            <a:r>
              <a:rPr lang="es-ES" sz="1700" dirty="0">
                <a:solidFill>
                  <a:schemeClr val="accent1"/>
                </a:solidFill>
              </a:rPr>
              <a:t>Para estimar las necesidades de los trabajadores y sus familias, utilizamos las encuestas de ingresos y gastos de los INE:</a:t>
            </a:r>
          </a:p>
          <a:p>
            <a:pPr lvl="0" algn="just">
              <a:defRPr/>
            </a:pPr>
            <a:endParaRPr lang="es-ES" sz="1700" dirty="0">
              <a:solidFill>
                <a:schemeClr val="accent1"/>
              </a:solidFill>
            </a:endParaRPr>
          </a:p>
          <a:p>
            <a:pPr marL="342900" lvl="0" indent="-342900" algn="just">
              <a:buFont typeface="Arial" panose="020B0604020202020204" pitchFamily="34" charset="0"/>
              <a:buChar char="•"/>
              <a:defRPr/>
            </a:pPr>
            <a:r>
              <a:rPr lang="en-GB" sz="1700" dirty="0">
                <a:solidFill>
                  <a:schemeClr val="accent1"/>
                </a:solidFill>
              </a:rPr>
              <a:t>En Colombia, se </a:t>
            </a:r>
            <a:r>
              <a:rPr lang="en-GB" sz="1700" dirty="0" err="1">
                <a:solidFill>
                  <a:schemeClr val="accent1"/>
                </a:solidFill>
              </a:rPr>
              <a:t>utilizó</a:t>
            </a:r>
            <a:r>
              <a:rPr lang="en-GB" sz="1700" dirty="0">
                <a:solidFill>
                  <a:schemeClr val="accent1"/>
                </a:solidFill>
              </a:rPr>
              <a:t> la </a:t>
            </a:r>
            <a:r>
              <a:rPr lang="en-GB" sz="1700" b="1" dirty="0" err="1">
                <a:solidFill>
                  <a:srgbClr val="FF0000"/>
                </a:solidFill>
              </a:rPr>
              <a:t>Encuesta</a:t>
            </a:r>
            <a:r>
              <a:rPr lang="en-GB" sz="1700" b="1" dirty="0">
                <a:solidFill>
                  <a:srgbClr val="FF0000"/>
                </a:solidFill>
              </a:rPr>
              <a:t> Nacional de </a:t>
            </a:r>
            <a:r>
              <a:rPr lang="en-GB" sz="1700" b="1" dirty="0" err="1">
                <a:solidFill>
                  <a:srgbClr val="FF0000"/>
                </a:solidFill>
              </a:rPr>
              <a:t>Presupuestos</a:t>
            </a:r>
            <a:r>
              <a:rPr lang="en-GB" sz="1700" b="1" dirty="0">
                <a:solidFill>
                  <a:srgbClr val="FF0000"/>
                </a:solidFill>
              </a:rPr>
              <a:t> de </a:t>
            </a:r>
            <a:r>
              <a:rPr lang="en-GB" sz="1700" b="1" dirty="0" err="1">
                <a:solidFill>
                  <a:srgbClr val="FF0000"/>
                </a:solidFill>
              </a:rPr>
              <a:t>los</a:t>
            </a:r>
            <a:r>
              <a:rPr lang="en-GB" sz="1700" b="1" dirty="0">
                <a:solidFill>
                  <a:srgbClr val="FF0000"/>
                </a:solidFill>
              </a:rPr>
              <a:t> </a:t>
            </a:r>
            <a:r>
              <a:rPr lang="en-GB" sz="1700" b="1" dirty="0" err="1">
                <a:solidFill>
                  <a:srgbClr val="FF0000"/>
                </a:solidFill>
              </a:rPr>
              <a:t>Hogares</a:t>
            </a:r>
            <a:r>
              <a:rPr lang="en-GB" sz="1700" dirty="0">
                <a:solidFill>
                  <a:srgbClr val="FF0000"/>
                </a:solidFill>
              </a:rPr>
              <a:t>,</a:t>
            </a:r>
            <a:r>
              <a:rPr lang="en-GB" sz="1700" dirty="0">
                <a:solidFill>
                  <a:schemeClr val="tx1"/>
                </a:solidFill>
              </a:rPr>
              <a:t> </a:t>
            </a:r>
            <a:r>
              <a:rPr lang="en-GB" sz="1700" dirty="0">
                <a:solidFill>
                  <a:schemeClr val="accent1"/>
                </a:solidFill>
              </a:rPr>
              <a:t>2016-2017 (ENPH).</a:t>
            </a:r>
          </a:p>
          <a:p>
            <a:pPr marL="342900" lvl="0" indent="-342900" algn="just">
              <a:buFont typeface="Arial" panose="020B0604020202020204" pitchFamily="34" charset="0"/>
              <a:buChar char="•"/>
              <a:defRPr/>
            </a:pPr>
            <a:r>
              <a:rPr lang="es-ES" sz="1700" dirty="0">
                <a:solidFill>
                  <a:schemeClr val="accent1"/>
                </a:solidFill>
              </a:rPr>
              <a:t>La ENPH recopila datos sobre los ingresos y gastos de los hogares colombianos, permitiendo obtener información estadística sobre los </a:t>
            </a:r>
            <a:r>
              <a:rPr lang="es-ES" sz="1700" b="1" dirty="0">
                <a:solidFill>
                  <a:srgbClr val="FF0000"/>
                </a:solidFill>
              </a:rPr>
              <a:t>patrones de consumo </a:t>
            </a:r>
            <a:r>
              <a:rPr lang="es-ES" sz="1700" dirty="0">
                <a:solidFill>
                  <a:schemeClr val="accent1"/>
                </a:solidFill>
              </a:rPr>
              <a:t>en todo el territorio.</a:t>
            </a:r>
          </a:p>
          <a:p>
            <a:pPr marL="342900" lvl="0" indent="-342900" algn="just">
              <a:buFont typeface="Arial" panose="020B0604020202020204" pitchFamily="34" charset="0"/>
              <a:buChar char="•"/>
              <a:defRPr/>
            </a:pPr>
            <a:r>
              <a:rPr lang="es-ES" sz="1700" dirty="0">
                <a:solidFill>
                  <a:schemeClr val="accent1"/>
                </a:solidFill>
              </a:rPr>
              <a:t>La ENPH cubre </a:t>
            </a:r>
            <a:r>
              <a:rPr lang="es-ES" sz="1700" b="1" dirty="0">
                <a:solidFill>
                  <a:srgbClr val="FF0000"/>
                </a:solidFill>
              </a:rPr>
              <a:t>87.201</a:t>
            </a:r>
            <a:r>
              <a:rPr lang="es-ES" sz="1700" dirty="0">
                <a:solidFill>
                  <a:srgbClr val="FF0000"/>
                </a:solidFill>
              </a:rPr>
              <a:t> </a:t>
            </a:r>
            <a:r>
              <a:rPr lang="es-ES" sz="1700" dirty="0">
                <a:solidFill>
                  <a:schemeClr val="accent1"/>
                </a:solidFill>
              </a:rPr>
              <a:t>hogares,</a:t>
            </a:r>
            <a:r>
              <a:rPr lang="es-ES" sz="1700" dirty="0">
                <a:solidFill>
                  <a:schemeClr val="tx1"/>
                </a:solidFill>
              </a:rPr>
              <a:t> </a:t>
            </a:r>
            <a:r>
              <a:rPr lang="es-ES" sz="1700" b="1" dirty="0">
                <a:solidFill>
                  <a:schemeClr val="accent1"/>
                </a:solidFill>
              </a:rPr>
              <a:t>291.950</a:t>
            </a:r>
            <a:r>
              <a:rPr lang="es-ES" sz="1700" dirty="0">
                <a:solidFill>
                  <a:schemeClr val="accent1"/>
                </a:solidFill>
              </a:rPr>
              <a:t> individuos.</a:t>
            </a:r>
          </a:p>
          <a:p>
            <a:pPr marL="342900" lvl="0" indent="-342900" algn="just">
              <a:buFont typeface="Arial" panose="020B0604020202020204" pitchFamily="34" charset="0"/>
              <a:buChar char="•"/>
              <a:defRPr/>
            </a:pPr>
            <a:r>
              <a:rPr lang="es-ES" sz="1700" dirty="0">
                <a:solidFill>
                  <a:schemeClr val="accent1"/>
                </a:solidFill>
              </a:rPr>
              <a:t>La ENPH se realiza cada 10 años y la ultima encuesta disponible es del</a:t>
            </a:r>
            <a:r>
              <a:rPr lang="es-ES" sz="1700" dirty="0">
                <a:solidFill>
                  <a:schemeClr val="tx1"/>
                </a:solidFill>
              </a:rPr>
              <a:t> </a:t>
            </a:r>
            <a:r>
              <a:rPr lang="es-ES" sz="1700" b="1" dirty="0">
                <a:solidFill>
                  <a:srgbClr val="FF0000"/>
                </a:solidFill>
              </a:rPr>
              <a:t>2016-2017.</a:t>
            </a:r>
          </a:p>
          <a:p>
            <a:pPr marL="342900" lvl="0" indent="-342900" algn="just">
              <a:buFont typeface="Arial" panose="020B0604020202020204" pitchFamily="34" charset="0"/>
              <a:buChar char="•"/>
              <a:defRPr/>
            </a:pPr>
            <a:r>
              <a:rPr lang="es-ES" sz="1700" dirty="0">
                <a:solidFill>
                  <a:schemeClr val="accent1"/>
                </a:solidFill>
              </a:rPr>
              <a:t>Datos de inflación desagregada por grupos de consumo se utilizo para ajustar las </a:t>
            </a:r>
            <a:r>
              <a:rPr lang="es-ES" sz="1700" b="1" dirty="0">
                <a:solidFill>
                  <a:srgbClr val="FF0000"/>
                </a:solidFill>
              </a:rPr>
              <a:t>estimaciones</a:t>
            </a:r>
            <a:r>
              <a:rPr lang="es-ES" sz="1700" dirty="0">
                <a:solidFill>
                  <a:schemeClr val="tx1"/>
                </a:solidFill>
              </a:rPr>
              <a:t> </a:t>
            </a:r>
            <a:r>
              <a:rPr lang="es-ES" sz="1700" dirty="0">
                <a:solidFill>
                  <a:schemeClr val="accent1"/>
                </a:solidFill>
              </a:rPr>
              <a:t>hasta 2024.</a:t>
            </a:r>
          </a:p>
        </p:txBody>
      </p:sp>
      <p:pic>
        <p:nvPicPr>
          <p:cNvPr id="5" name="Marcador de posición de imagen 4">
            <a:extLst>
              <a:ext uri="{FF2B5EF4-FFF2-40B4-BE49-F238E27FC236}">
                <a16:creationId xmlns:a16="http://schemas.microsoft.com/office/drawing/2014/main" id="{B4022FFB-55D1-103A-F517-FCFE9E45BC43}"/>
              </a:ext>
            </a:extLst>
          </p:cNvPr>
          <p:cNvPicPr>
            <a:picLocks noGrp="1" noChangeAspect="1"/>
          </p:cNvPicPr>
          <p:nvPr>
            <p:ph type="pic" sz="quarter" idx="11"/>
          </p:nvPr>
        </p:nvPicPr>
        <p:blipFill rotWithShape="1">
          <a:blip r:embed="rId2"/>
          <a:srcRect l="31834" t="-239" r="29585" b="3778"/>
          <a:stretch>
            <a:fillRect/>
          </a:stretch>
        </p:blipFill>
        <p:spPr>
          <a:xfrm>
            <a:off x="6961743" y="317715"/>
            <a:ext cx="4681682" cy="6571281"/>
          </a:xfrm>
        </p:spPr>
      </p:pic>
      <p:sp>
        <p:nvSpPr>
          <p:cNvPr id="2" name="Title 2">
            <a:extLst>
              <a:ext uri="{FF2B5EF4-FFF2-40B4-BE49-F238E27FC236}">
                <a16:creationId xmlns:a16="http://schemas.microsoft.com/office/drawing/2014/main" id="{7E7C372B-A1DC-50FB-168B-C93FA1A7F68E}"/>
              </a:ext>
            </a:extLst>
          </p:cNvPr>
          <p:cNvSpPr>
            <a:spLocks noGrp="1"/>
          </p:cNvSpPr>
          <p:nvPr>
            <p:ph type="title"/>
          </p:nvPr>
        </p:nvSpPr>
        <p:spPr>
          <a:xfrm>
            <a:off x="548575" y="868710"/>
            <a:ext cx="10515600" cy="1325563"/>
          </a:xfrm>
        </p:spPr>
        <p:txBody>
          <a:bodyPr/>
          <a:lstStyle/>
          <a:p>
            <a:r>
              <a:rPr lang="es-ES" dirty="0">
                <a:solidFill>
                  <a:schemeClr val="accent1"/>
                </a:solidFill>
              </a:rPr>
              <a:t>Datos</a:t>
            </a:r>
            <a:endParaRPr lang="en-IT" dirty="0"/>
          </a:p>
        </p:txBody>
      </p:sp>
    </p:spTree>
    <p:extLst>
      <p:ext uri="{BB962C8B-B14F-4D97-AF65-F5344CB8AC3E}">
        <p14:creationId xmlns:p14="http://schemas.microsoft.com/office/powerpoint/2010/main" val="2130841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63A5B-E3BD-0274-7CF4-9E1405D64C6C}"/>
            </a:ext>
          </a:extLst>
        </p:cNvPr>
        <p:cNvGrpSpPr/>
        <p:nvPr/>
      </p:nvGrpSpPr>
      <p:grpSpPr>
        <a:xfrm>
          <a:off x="0" y="0"/>
          <a:ext cx="0" cy="0"/>
          <a:chOff x="0" y="0"/>
          <a:chExt cx="0" cy="0"/>
        </a:xfrm>
      </p:grpSpPr>
      <p:grpSp>
        <p:nvGrpSpPr>
          <p:cNvPr id="13" name="Group 56">
            <a:extLst>
              <a:ext uri="{FF2B5EF4-FFF2-40B4-BE49-F238E27FC236}">
                <a16:creationId xmlns:a16="http://schemas.microsoft.com/office/drawing/2014/main" id="{F04CD5AB-D7D9-ACB8-BE8B-F6126BD8D58A}"/>
              </a:ext>
            </a:extLst>
          </p:cNvPr>
          <p:cNvGrpSpPr/>
          <p:nvPr/>
        </p:nvGrpSpPr>
        <p:grpSpPr>
          <a:xfrm>
            <a:off x="4603200" y="3729104"/>
            <a:ext cx="917411" cy="377342"/>
            <a:chOff x="4085390" y="2134572"/>
            <a:chExt cx="211406" cy="421871"/>
          </a:xfrm>
          <a:solidFill>
            <a:schemeClr val="accent1"/>
          </a:solidFill>
        </p:grpSpPr>
        <p:sp>
          <p:nvSpPr>
            <p:cNvPr id="14" name="Right Arrow 57">
              <a:extLst>
                <a:ext uri="{FF2B5EF4-FFF2-40B4-BE49-F238E27FC236}">
                  <a16:creationId xmlns:a16="http://schemas.microsoft.com/office/drawing/2014/main" id="{CD835614-643C-6FFB-7AFD-80F94ADAE868}"/>
                </a:ext>
              </a:extLst>
            </p:cNvPr>
            <p:cNvSpPr/>
            <p:nvPr/>
          </p:nvSpPr>
          <p:spPr>
            <a:xfrm rot="21543822">
              <a:off x="4085390" y="2134572"/>
              <a:ext cx="211406" cy="42187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solidFill>
                  <a:schemeClr val="accent1"/>
                </a:solidFill>
              </a:endParaRPr>
            </a:p>
          </p:txBody>
        </p:sp>
        <p:sp>
          <p:nvSpPr>
            <p:cNvPr id="15" name="Right Arrow 4">
              <a:extLst>
                <a:ext uri="{FF2B5EF4-FFF2-40B4-BE49-F238E27FC236}">
                  <a16:creationId xmlns:a16="http://schemas.microsoft.com/office/drawing/2014/main" id="{98CF8393-45C1-5782-1CCC-B86D354C8886}"/>
                </a:ext>
              </a:extLst>
            </p:cNvPr>
            <p:cNvSpPr txBox="1"/>
            <p:nvPr/>
          </p:nvSpPr>
          <p:spPr>
            <a:xfrm rot="21543822">
              <a:off x="4085394" y="2219464"/>
              <a:ext cx="147984" cy="2531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accent1"/>
                </a:solidFill>
              </a:endParaRPr>
            </a:p>
          </p:txBody>
        </p:sp>
      </p:grpSp>
      <p:grpSp>
        <p:nvGrpSpPr>
          <p:cNvPr id="21" name="Group 56">
            <a:extLst>
              <a:ext uri="{FF2B5EF4-FFF2-40B4-BE49-F238E27FC236}">
                <a16:creationId xmlns:a16="http://schemas.microsoft.com/office/drawing/2014/main" id="{AF0FD002-EF45-B975-55B2-A4282A5F442C}"/>
              </a:ext>
            </a:extLst>
          </p:cNvPr>
          <p:cNvGrpSpPr/>
          <p:nvPr/>
        </p:nvGrpSpPr>
        <p:grpSpPr>
          <a:xfrm flipH="1">
            <a:off x="2717314" y="3767969"/>
            <a:ext cx="911365" cy="377342"/>
            <a:chOff x="4085390" y="2134572"/>
            <a:chExt cx="211406" cy="421871"/>
          </a:xfrm>
          <a:solidFill>
            <a:schemeClr val="accent1"/>
          </a:solidFill>
        </p:grpSpPr>
        <p:sp>
          <p:nvSpPr>
            <p:cNvPr id="22" name="Right Arrow 57">
              <a:extLst>
                <a:ext uri="{FF2B5EF4-FFF2-40B4-BE49-F238E27FC236}">
                  <a16:creationId xmlns:a16="http://schemas.microsoft.com/office/drawing/2014/main" id="{F88F4440-2BB4-10CA-4B36-151A962E0170}"/>
                </a:ext>
              </a:extLst>
            </p:cNvPr>
            <p:cNvSpPr/>
            <p:nvPr/>
          </p:nvSpPr>
          <p:spPr>
            <a:xfrm rot="21543822">
              <a:off x="4085390" y="2134572"/>
              <a:ext cx="211406" cy="42187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solidFill>
                  <a:schemeClr val="accent1"/>
                </a:solidFill>
              </a:endParaRPr>
            </a:p>
          </p:txBody>
        </p:sp>
        <p:sp>
          <p:nvSpPr>
            <p:cNvPr id="23" name="Right Arrow 4">
              <a:extLst>
                <a:ext uri="{FF2B5EF4-FFF2-40B4-BE49-F238E27FC236}">
                  <a16:creationId xmlns:a16="http://schemas.microsoft.com/office/drawing/2014/main" id="{B23C084C-88E8-D7FF-00A0-F35B95700758}"/>
                </a:ext>
              </a:extLst>
            </p:cNvPr>
            <p:cNvSpPr txBox="1"/>
            <p:nvPr/>
          </p:nvSpPr>
          <p:spPr>
            <a:xfrm rot="21543822">
              <a:off x="4085394" y="2219464"/>
              <a:ext cx="147984" cy="2531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accent1"/>
                </a:solidFill>
              </a:endParaRPr>
            </a:p>
          </p:txBody>
        </p:sp>
      </p:grpSp>
      <p:sp>
        <p:nvSpPr>
          <p:cNvPr id="31" name="Oval 45">
            <a:extLst>
              <a:ext uri="{FF2B5EF4-FFF2-40B4-BE49-F238E27FC236}">
                <a16:creationId xmlns:a16="http://schemas.microsoft.com/office/drawing/2014/main" id="{BECC6A5A-19E9-989F-F12B-CDBC09CCBE44}"/>
              </a:ext>
            </a:extLst>
          </p:cNvPr>
          <p:cNvSpPr/>
          <p:nvPr/>
        </p:nvSpPr>
        <p:spPr>
          <a:xfrm>
            <a:off x="1052338" y="3493502"/>
            <a:ext cx="1649530" cy="926275"/>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GB" dirty="0"/>
          </a:p>
        </p:txBody>
      </p:sp>
      <p:sp>
        <p:nvSpPr>
          <p:cNvPr id="30" name="Oval 45">
            <a:extLst>
              <a:ext uri="{FF2B5EF4-FFF2-40B4-BE49-F238E27FC236}">
                <a16:creationId xmlns:a16="http://schemas.microsoft.com/office/drawing/2014/main" id="{B6838045-5D55-F6E5-BFBB-B3B0C23FAD3E}"/>
              </a:ext>
            </a:extLst>
          </p:cNvPr>
          <p:cNvSpPr/>
          <p:nvPr/>
        </p:nvSpPr>
        <p:spPr>
          <a:xfrm>
            <a:off x="3243636" y="5337529"/>
            <a:ext cx="1649530" cy="1035583"/>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GB" dirty="0"/>
          </a:p>
        </p:txBody>
      </p:sp>
      <p:grpSp>
        <p:nvGrpSpPr>
          <p:cNvPr id="24" name="Group 56">
            <a:extLst>
              <a:ext uri="{FF2B5EF4-FFF2-40B4-BE49-F238E27FC236}">
                <a16:creationId xmlns:a16="http://schemas.microsoft.com/office/drawing/2014/main" id="{C5BAEF98-5260-1A18-4E3E-888695AAAF72}"/>
              </a:ext>
            </a:extLst>
          </p:cNvPr>
          <p:cNvGrpSpPr/>
          <p:nvPr/>
        </p:nvGrpSpPr>
        <p:grpSpPr>
          <a:xfrm rot="16200000">
            <a:off x="3655680" y="2814119"/>
            <a:ext cx="884096" cy="421873"/>
            <a:chOff x="4085390" y="2134572"/>
            <a:chExt cx="211406" cy="421871"/>
          </a:xfrm>
          <a:solidFill>
            <a:schemeClr val="accent1"/>
          </a:solidFill>
        </p:grpSpPr>
        <p:sp>
          <p:nvSpPr>
            <p:cNvPr id="25" name="Right Arrow 57">
              <a:extLst>
                <a:ext uri="{FF2B5EF4-FFF2-40B4-BE49-F238E27FC236}">
                  <a16:creationId xmlns:a16="http://schemas.microsoft.com/office/drawing/2014/main" id="{743BBE40-899D-754E-D6E0-07B974720DF3}"/>
                </a:ext>
              </a:extLst>
            </p:cNvPr>
            <p:cNvSpPr/>
            <p:nvPr/>
          </p:nvSpPr>
          <p:spPr>
            <a:xfrm rot="21543822">
              <a:off x="4085390" y="2134572"/>
              <a:ext cx="211406" cy="42187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solidFill>
                  <a:schemeClr val="accent1"/>
                </a:solidFill>
              </a:endParaRPr>
            </a:p>
          </p:txBody>
        </p:sp>
        <p:sp>
          <p:nvSpPr>
            <p:cNvPr id="26" name="Right Arrow 4">
              <a:extLst>
                <a:ext uri="{FF2B5EF4-FFF2-40B4-BE49-F238E27FC236}">
                  <a16:creationId xmlns:a16="http://schemas.microsoft.com/office/drawing/2014/main" id="{487A63F3-5D30-B084-70BF-3BD813622CD4}"/>
                </a:ext>
              </a:extLst>
            </p:cNvPr>
            <p:cNvSpPr txBox="1"/>
            <p:nvPr/>
          </p:nvSpPr>
          <p:spPr>
            <a:xfrm rot="21543822">
              <a:off x="4085394" y="2219464"/>
              <a:ext cx="147984" cy="2531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accent1"/>
                </a:solidFill>
              </a:endParaRPr>
            </a:p>
          </p:txBody>
        </p:sp>
      </p:grpSp>
      <p:grpSp>
        <p:nvGrpSpPr>
          <p:cNvPr id="27" name="Group 56">
            <a:extLst>
              <a:ext uri="{FF2B5EF4-FFF2-40B4-BE49-F238E27FC236}">
                <a16:creationId xmlns:a16="http://schemas.microsoft.com/office/drawing/2014/main" id="{7A938973-6B3F-B84E-6A68-93DBEAAB4EEF}"/>
              </a:ext>
            </a:extLst>
          </p:cNvPr>
          <p:cNvGrpSpPr/>
          <p:nvPr/>
        </p:nvGrpSpPr>
        <p:grpSpPr>
          <a:xfrm rot="5400000">
            <a:off x="3624055" y="4660071"/>
            <a:ext cx="926274" cy="421871"/>
            <a:chOff x="4085390" y="2134572"/>
            <a:chExt cx="211406" cy="421871"/>
          </a:xfrm>
          <a:solidFill>
            <a:schemeClr val="accent1"/>
          </a:solidFill>
        </p:grpSpPr>
        <p:sp>
          <p:nvSpPr>
            <p:cNvPr id="28" name="Right Arrow 57">
              <a:extLst>
                <a:ext uri="{FF2B5EF4-FFF2-40B4-BE49-F238E27FC236}">
                  <a16:creationId xmlns:a16="http://schemas.microsoft.com/office/drawing/2014/main" id="{93B7FA26-FC4B-1D39-F4BB-722DFE5477C7}"/>
                </a:ext>
              </a:extLst>
            </p:cNvPr>
            <p:cNvSpPr/>
            <p:nvPr/>
          </p:nvSpPr>
          <p:spPr>
            <a:xfrm rot="21543822">
              <a:off x="4085390" y="2134572"/>
              <a:ext cx="211406" cy="421871"/>
            </a:xfrm>
            <a:prstGeom prst="rightArrow">
              <a:avLst>
                <a:gd name="adj1" fmla="val 60000"/>
                <a:gd name="adj2" fmla="val 50000"/>
              </a:avLst>
            </a:prstGeom>
            <a:grp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a:lstStyle/>
            <a:p>
              <a:endParaRPr lang="en-GB">
                <a:solidFill>
                  <a:schemeClr val="accent1"/>
                </a:solidFill>
              </a:endParaRPr>
            </a:p>
          </p:txBody>
        </p:sp>
        <p:sp>
          <p:nvSpPr>
            <p:cNvPr id="29" name="Right Arrow 4">
              <a:extLst>
                <a:ext uri="{FF2B5EF4-FFF2-40B4-BE49-F238E27FC236}">
                  <a16:creationId xmlns:a16="http://schemas.microsoft.com/office/drawing/2014/main" id="{5CB6BBCB-BFD5-86C8-CDAF-C2D07E608D1F}"/>
                </a:ext>
              </a:extLst>
            </p:cNvPr>
            <p:cNvSpPr txBox="1"/>
            <p:nvPr/>
          </p:nvSpPr>
          <p:spPr>
            <a:xfrm rot="21543822">
              <a:off x="4085394" y="2219464"/>
              <a:ext cx="147984" cy="2531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solidFill>
                  <a:schemeClr val="accent1"/>
                </a:solidFill>
              </a:endParaRPr>
            </a:p>
          </p:txBody>
        </p:sp>
      </p:grpSp>
      <p:sp>
        <p:nvSpPr>
          <p:cNvPr id="3" name="Title 2">
            <a:extLst>
              <a:ext uri="{FF2B5EF4-FFF2-40B4-BE49-F238E27FC236}">
                <a16:creationId xmlns:a16="http://schemas.microsoft.com/office/drawing/2014/main" id="{E492DE2C-E075-0369-1B34-7BBC3834D519}"/>
              </a:ext>
            </a:extLst>
          </p:cNvPr>
          <p:cNvSpPr>
            <a:spLocks noGrp="1"/>
          </p:cNvSpPr>
          <p:nvPr>
            <p:ph type="title"/>
          </p:nvPr>
        </p:nvSpPr>
        <p:spPr>
          <a:xfrm>
            <a:off x="5247211" y="211555"/>
            <a:ext cx="6506750" cy="1325563"/>
          </a:xfrm>
        </p:spPr>
        <p:txBody>
          <a:bodyPr/>
          <a:lstStyle/>
          <a:p>
            <a:pPr algn="ctr"/>
            <a:r>
              <a:rPr lang="es-CL" sz="3200" dirty="0"/>
              <a:t>¿Cómo medir las necesidades de los trabajadores y sus familias?</a:t>
            </a:r>
            <a:endParaRPr lang="en-IT" sz="3200" dirty="0"/>
          </a:p>
        </p:txBody>
      </p:sp>
      <p:sp>
        <p:nvSpPr>
          <p:cNvPr id="7" name="Oval 45">
            <a:extLst>
              <a:ext uri="{FF2B5EF4-FFF2-40B4-BE49-F238E27FC236}">
                <a16:creationId xmlns:a16="http://schemas.microsoft.com/office/drawing/2014/main" id="{0D186CDA-0810-1EDF-23DB-D97283D55D72}"/>
              </a:ext>
            </a:extLst>
          </p:cNvPr>
          <p:cNvSpPr/>
          <p:nvPr/>
        </p:nvSpPr>
        <p:spPr>
          <a:xfrm>
            <a:off x="5517870" y="3406957"/>
            <a:ext cx="1649530" cy="926275"/>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GB" dirty="0"/>
          </a:p>
        </p:txBody>
      </p:sp>
      <p:sp>
        <p:nvSpPr>
          <p:cNvPr id="8" name="Oval 45">
            <a:extLst>
              <a:ext uri="{FF2B5EF4-FFF2-40B4-BE49-F238E27FC236}">
                <a16:creationId xmlns:a16="http://schemas.microsoft.com/office/drawing/2014/main" id="{4CED05B9-A2E4-E2D0-0C4D-6E4B26AFE7D2}"/>
              </a:ext>
            </a:extLst>
          </p:cNvPr>
          <p:cNvSpPr/>
          <p:nvPr/>
        </p:nvSpPr>
        <p:spPr>
          <a:xfrm>
            <a:off x="3295045" y="1529669"/>
            <a:ext cx="1649530" cy="1035583"/>
          </a:xfrm>
          <a:prstGeom prst="ellipse">
            <a:avLst/>
          </a:prstGeom>
          <a:solidFill>
            <a:schemeClr val="accent2"/>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endParaRPr lang="en-GB" dirty="0"/>
          </a:p>
        </p:txBody>
      </p:sp>
      <p:grpSp>
        <p:nvGrpSpPr>
          <p:cNvPr id="10" name="Group 47">
            <a:extLst>
              <a:ext uri="{FF2B5EF4-FFF2-40B4-BE49-F238E27FC236}">
                <a16:creationId xmlns:a16="http://schemas.microsoft.com/office/drawing/2014/main" id="{E165AC38-619D-6D23-A8A0-ADC5D730275A}"/>
              </a:ext>
            </a:extLst>
          </p:cNvPr>
          <p:cNvGrpSpPr/>
          <p:nvPr/>
        </p:nvGrpSpPr>
        <p:grpSpPr>
          <a:xfrm>
            <a:off x="3299509" y="3220584"/>
            <a:ext cx="1649530" cy="1367766"/>
            <a:chOff x="2519118" y="1617001"/>
            <a:chExt cx="1566844" cy="1486056"/>
          </a:xfrm>
          <a:solidFill>
            <a:schemeClr val="accent3"/>
          </a:solidFill>
        </p:grpSpPr>
        <p:sp>
          <p:nvSpPr>
            <p:cNvPr id="11" name="Oval 48">
              <a:extLst>
                <a:ext uri="{FF2B5EF4-FFF2-40B4-BE49-F238E27FC236}">
                  <a16:creationId xmlns:a16="http://schemas.microsoft.com/office/drawing/2014/main" id="{D28C982D-EE07-90D8-2A24-3A6750478094}"/>
                </a:ext>
              </a:extLst>
            </p:cNvPr>
            <p:cNvSpPr/>
            <p:nvPr/>
          </p:nvSpPr>
          <p:spPr>
            <a:xfrm>
              <a:off x="2519118" y="1617001"/>
              <a:ext cx="1566844" cy="1486056"/>
            </a:xfrm>
            <a:prstGeom prst="ellipse">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12" name="Oval 4">
              <a:extLst>
                <a:ext uri="{FF2B5EF4-FFF2-40B4-BE49-F238E27FC236}">
                  <a16:creationId xmlns:a16="http://schemas.microsoft.com/office/drawing/2014/main" id="{C3CEC318-6CC0-D04D-81C9-8B162F35A282}"/>
                </a:ext>
              </a:extLst>
            </p:cNvPr>
            <p:cNvSpPr txBox="1"/>
            <p:nvPr/>
          </p:nvSpPr>
          <p:spPr>
            <a:xfrm>
              <a:off x="2648158" y="1802797"/>
              <a:ext cx="1300284" cy="1075778"/>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b="1" kern="1200" dirty="0" err="1">
                  <a:solidFill>
                    <a:schemeClr val="accent1"/>
                  </a:solidFill>
                  <a:latin typeface="Overpass" pitchFamily="2" charset="77"/>
                </a:rPr>
                <a:t>Estimación</a:t>
              </a:r>
              <a:r>
                <a:rPr lang="en-US" b="1" kern="1200" dirty="0">
                  <a:solidFill>
                    <a:schemeClr val="accent1"/>
                  </a:solidFill>
                  <a:latin typeface="Overpass" pitchFamily="2" charset="77"/>
                </a:rPr>
                <a:t> de las </a:t>
              </a:r>
              <a:r>
                <a:rPr lang="en-US" b="1" kern="1200" dirty="0" err="1">
                  <a:solidFill>
                    <a:schemeClr val="accent1"/>
                  </a:solidFill>
                  <a:latin typeface="Overpass" pitchFamily="2" charset="77"/>
                </a:rPr>
                <a:t>necesidades</a:t>
              </a:r>
              <a:endParaRPr lang="en-US" b="1" kern="1200" dirty="0">
                <a:solidFill>
                  <a:schemeClr val="accent1"/>
                </a:solidFill>
                <a:latin typeface="Overpass" pitchFamily="2" charset="77"/>
              </a:endParaRPr>
            </a:p>
          </p:txBody>
        </p:sp>
      </p:grpSp>
      <p:graphicFrame>
        <p:nvGraphicFramePr>
          <p:cNvPr id="16" name="Diagram 62">
            <a:extLst>
              <a:ext uri="{FF2B5EF4-FFF2-40B4-BE49-F238E27FC236}">
                <a16:creationId xmlns:a16="http://schemas.microsoft.com/office/drawing/2014/main" id="{B376C9C4-84B9-7B1F-D4A3-59C06C44DFF8}"/>
              </a:ext>
            </a:extLst>
          </p:cNvPr>
          <p:cNvGraphicFramePr/>
          <p:nvPr>
            <p:extLst>
              <p:ext uri="{D42A27DB-BD31-4B8C-83A1-F6EECF244321}">
                <p14:modId xmlns:p14="http://schemas.microsoft.com/office/powerpoint/2010/main" val="4196330836"/>
              </p:ext>
            </p:extLst>
          </p:nvPr>
        </p:nvGraphicFramePr>
        <p:xfrm>
          <a:off x="8184050" y="2489287"/>
          <a:ext cx="2946000" cy="32492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Oval 4">
            <a:extLst>
              <a:ext uri="{FF2B5EF4-FFF2-40B4-BE49-F238E27FC236}">
                <a16:creationId xmlns:a16="http://schemas.microsoft.com/office/drawing/2014/main" id="{C3AD0270-7EE9-39F0-B0D4-902D575A73DF}"/>
              </a:ext>
            </a:extLst>
          </p:cNvPr>
          <p:cNvSpPr txBox="1"/>
          <p:nvPr/>
        </p:nvSpPr>
        <p:spPr>
          <a:xfrm>
            <a:off x="3361990" y="1951445"/>
            <a:ext cx="1515639" cy="29113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a:solidFill>
                  <a:schemeClr val="bg1"/>
                </a:solidFill>
                <a:latin typeface="Overpass" pitchFamily="2" charset="77"/>
              </a:rPr>
              <a:t>Alimentos</a:t>
            </a:r>
          </a:p>
        </p:txBody>
      </p:sp>
      <p:sp>
        <p:nvSpPr>
          <p:cNvPr id="18" name="Oval 4">
            <a:extLst>
              <a:ext uri="{FF2B5EF4-FFF2-40B4-BE49-F238E27FC236}">
                <a16:creationId xmlns:a16="http://schemas.microsoft.com/office/drawing/2014/main" id="{3348B112-2774-BBD4-A3B6-41440FF1B6CB}"/>
              </a:ext>
            </a:extLst>
          </p:cNvPr>
          <p:cNvSpPr txBox="1"/>
          <p:nvPr/>
        </p:nvSpPr>
        <p:spPr>
          <a:xfrm>
            <a:off x="5527278" y="3740817"/>
            <a:ext cx="1752037" cy="32089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err="1">
                <a:solidFill>
                  <a:schemeClr val="bg1"/>
                </a:solidFill>
                <a:latin typeface="Overpass" pitchFamily="2" charset="77"/>
              </a:rPr>
              <a:t>Vivienda</a:t>
            </a:r>
            <a:endParaRPr lang="en-US" sz="1800" kern="1200" dirty="0">
              <a:solidFill>
                <a:schemeClr val="bg1"/>
              </a:solidFill>
              <a:latin typeface="Overpass" pitchFamily="2" charset="77"/>
            </a:endParaRPr>
          </a:p>
        </p:txBody>
      </p:sp>
      <p:sp>
        <p:nvSpPr>
          <p:cNvPr id="19" name="Oval 4">
            <a:extLst>
              <a:ext uri="{FF2B5EF4-FFF2-40B4-BE49-F238E27FC236}">
                <a16:creationId xmlns:a16="http://schemas.microsoft.com/office/drawing/2014/main" id="{48B3FC58-CE1C-AF39-4475-C776A538ADF1}"/>
              </a:ext>
            </a:extLst>
          </p:cNvPr>
          <p:cNvSpPr txBox="1"/>
          <p:nvPr/>
        </p:nvSpPr>
        <p:spPr>
          <a:xfrm>
            <a:off x="3332376" y="5708564"/>
            <a:ext cx="1471886" cy="29351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en-US" sz="1800" kern="1200" dirty="0" err="1">
                <a:solidFill>
                  <a:schemeClr val="bg1"/>
                </a:solidFill>
                <a:latin typeface="Overpass" pitchFamily="2" charset="77"/>
              </a:rPr>
              <a:t>Salud</a:t>
            </a:r>
            <a:r>
              <a:rPr lang="en-US" sz="1800" kern="1200" dirty="0">
                <a:solidFill>
                  <a:schemeClr val="bg1"/>
                </a:solidFill>
                <a:latin typeface="Overpass" pitchFamily="2" charset="77"/>
              </a:rPr>
              <a:t> y </a:t>
            </a:r>
            <a:r>
              <a:rPr lang="en-US" sz="1800" kern="1200" dirty="0" err="1">
                <a:solidFill>
                  <a:schemeClr val="bg1"/>
                </a:solidFill>
                <a:latin typeface="Overpass" pitchFamily="2" charset="77"/>
              </a:rPr>
              <a:t>educación</a:t>
            </a:r>
            <a:endParaRPr lang="en-US" sz="1800" kern="1200" dirty="0">
              <a:solidFill>
                <a:schemeClr val="bg1"/>
              </a:solidFill>
              <a:latin typeface="Overpass" pitchFamily="2" charset="77"/>
            </a:endParaRPr>
          </a:p>
        </p:txBody>
      </p:sp>
      <p:sp>
        <p:nvSpPr>
          <p:cNvPr id="20" name="Oval 4">
            <a:extLst>
              <a:ext uri="{FF2B5EF4-FFF2-40B4-BE49-F238E27FC236}">
                <a16:creationId xmlns:a16="http://schemas.microsoft.com/office/drawing/2014/main" id="{B222C566-26AE-EF03-F02B-395B178C898E}"/>
              </a:ext>
            </a:extLst>
          </p:cNvPr>
          <p:cNvSpPr txBox="1"/>
          <p:nvPr/>
        </p:nvSpPr>
        <p:spPr>
          <a:xfrm>
            <a:off x="1061950" y="3652248"/>
            <a:ext cx="1606112" cy="60878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1590" tIns="21590" rIns="21590" bIns="21590" numCol="1" spcCol="1270" anchor="ctr" anchorCtr="0">
            <a:noAutofit/>
          </a:bodyPr>
          <a:lstStyle/>
          <a:p>
            <a:pPr lvl="0" algn="ctr" defTabSz="755650">
              <a:lnSpc>
                <a:spcPct val="90000"/>
              </a:lnSpc>
              <a:spcBef>
                <a:spcPct val="0"/>
              </a:spcBef>
              <a:spcAft>
                <a:spcPct val="35000"/>
              </a:spcAft>
            </a:pPr>
            <a:r>
              <a:rPr lang="en-US" kern="1200" dirty="0" err="1">
                <a:solidFill>
                  <a:schemeClr val="bg1"/>
                </a:solidFill>
                <a:latin typeface="Overpass" pitchFamily="2" charset="77"/>
              </a:rPr>
              <a:t>Otros</a:t>
            </a:r>
            <a:r>
              <a:rPr lang="en-US" kern="1200" dirty="0">
                <a:solidFill>
                  <a:schemeClr val="bg1"/>
                </a:solidFill>
                <a:latin typeface="Overpass" pitchFamily="2" charset="77"/>
              </a:rPr>
              <a:t> </a:t>
            </a:r>
            <a:r>
              <a:rPr lang="en-US" kern="1200" dirty="0" err="1">
                <a:solidFill>
                  <a:schemeClr val="bg1"/>
                </a:solidFill>
                <a:latin typeface="Overpass" pitchFamily="2" charset="77"/>
              </a:rPr>
              <a:t>esenciales</a:t>
            </a:r>
            <a:endParaRPr lang="en-US" kern="1200" dirty="0">
              <a:solidFill>
                <a:schemeClr val="bg1"/>
              </a:solidFill>
              <a:latin typeface="Overpass" pitchFamily="2" charset="77"/>
            </a:endParaRPr>
          </a:p>
        </p:txBody>
      </p:sp>
    </p:spTree>
    <p:extLst>
      <p:ext uri="{BB962C8B-B14F-4D97-AF65-F5344CB8AC3E}">
        <p14:creationId xmlns:p14="http://schemas.microsoft.com/office/powerpoint/2010/main" val="2907106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0" grpId="0" animBg="1"/>
      <p:bldP spid="7" grpId="0" animBg="1"/>
      <p:bldP spid="8" grpId="0" animBg="1"/>
      <p:bldGraphic spid="16" grpId="0">
        <p:bldAsOne/>
      </p:bldGraphic>
      <p:bldP spid="17"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D2D679-A556-0D9B-A508-15129109CDD8}"/>
            </a:ext>
          </a:extLst>
        </p:cNvPr>
        <p:cNvGrpSpPr/>
        <p:nvPr/>
      </p:nvGrpSpPr>
      <p:grpSpPr>
        <a:xfrm>
          <a:off x="0" y="0"/>
          <a:ext cx="0" cy="0"/>
          <a:chOff x="0" y="0"/>
          <a:chExt cx="0" cy="0"/>
        </a:xfrm>
      </p:grpSpPr>
      <p:sp>
        <p:nvSpPr>
          <p:cNvPr id="10" name="Title 1">
            <a:extLst>
              <a:ext uri="{FF2B5EF4-FFF2-40B4-BE49-F238E27FC236}">
                <a16:creationId xmlns:a16="http://schemas.microsoft.com/office/drawing/2014/main" id="{9ACFAD08-93EC-9584-9DA4-24C3B87317F6}"/>
              </a:ext>
            </a:extLst>
          </p:cNvPr>
          <p:cNvSpPr txBox="1">
            <a:spLocks/>
          </p:cNvSpPr>
          <p:nvPr/>
        </p:nvSpPr>
        <p:spPr>
          <a:xfrm>
            <a:off x="838199" y="3429000"/>
            <a:ext cx="5915891" cy="19012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6000" b="1" kern="1200">
                <a:solidFill>
                  <a:srgbClr val="FFCD2D"/>
                </a:solidFill>
                <a:latin typeface="Overpass" pitchFamily="2" charset="77"/>
                <a:ea typeface="+mj-ea"/>
                <a:cs typeface="+mj-cs"/>
              </a:defRPr>
            </a:lvl1pPr>
          </a:lstStyle>
          <a:p>
            <a:r>
              <a:rPr lang="es-ES" sz="5400" dirty="0"/>
              <a:t>Metodología para estimar el costo de la canasta alimentaria</a:t>
            </a:r>
            <a:endParaRPr lang="en-IT" sz="5000"/>
          </a:p>
        </p:txBody>
      </p:sp>
    </p:spTree>
    <p:extLst>
      <p:ext uri="{BB962C8B-B14F-4D97-AF65-F5344CB8AC3E}">
        <p14:creationId xmlns:p14="http://schemas.microsoft.com/office/powerpoint/2010/main" val="1464404496"/>
      </p:ext>
    </p:extLst>
  </p:cSld>
  <p:clrMapOvr>
    <a:masterClrMapping/>
  </p:clrMapOvr>
</p:sld>
</file>

<file path=ppt/theme/theme1.xml><?xml version="1.0" encoding="utf-8"?>
<a:theme xmlns:a="http://schemas.openxmlformats.org/drawingml/2006/main" name="Office Theme">
  <a:themeElements>
    <a:clrScheme name="ILO SAW">
      <a:dk1>
        <a:srgbClr val="000000"/>
      </a:dk1>
      <a:lt1>
        <a:srgbClr val="FFFFFF"/>
      </a:lt1>
      <a:dk2>
        <a:srgbClr val="44546A"/>
      </a:dk2>
      <a:lt2>
        <a:srgbClr val="E7E6E6"/>
      </a:lt2>
      <a:accent1>
        <a:srgbClr val="1E2CBE"/>
      </a:accent1>
      <a:accent2>
        <a:srgbClr val="05D2D2"/>
      </a:accent2>
      <a:accent3>
        <a:srgbClr val="8CE164"/>
      </a:accent3>
      <a:accent4>
        <a:srgbClr val="FFCD2C"/>
      </a:accent4>
      <a:accent5>
        <a:srgbClr val="14AAAD"/>
      </a:accent5>
      <a:accent6>
        <a:srgbClr val="76BC5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fa97b02b-0340-48fb-86d4-131bc1fb91d1">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8819E8F8312D7B4A9FFCE76651681B2F" ma:contentTypeVersion="18" ma:contentTypeDescription="Crear nuevo documento." ma:contentTypeScope="" ma:versionID="4ee5570733ea5862a10e54f767f427e7">
  <xsd:schema xmlns:xsd="http://www.w3.org/2001/XMLSchema" xmlns:xs="http://www.w3.org/2001/XMLSchema" xmlns:p="http://schemas.microsoft.com/office/2006/metadata/properties" xmlns:ns2="fa97b02b-0340-48fb-86d4-131bc1fb91d1" xmlns:ns3="2974a8b2-76eb-4d2b-8fb5-1824a0e4ff57" targetNamespace="http://schemas.microsoft.com/office/2006/metadata/properties" ma:root="true" ma:fieldsID="235e3669f4cb922c2153d275a0091066" ns2:_="" ns3:_="">
    <xsd:import namespace="fa97b02b-0340-48fb-86d4-131bc1fb91d1"/>
    <xsd:import namespace="2974a8b2-76eb-4d2b-8fb5-1824a0e4ff57"/>
    <xsd:element name="properties">
      <xsd:complexType>
        <xsd:sequence>
          <xsd:element name="documentManagement">
            <xsd:complexType>
              <xsd:all>
                <xsd:element ref="ns2:MediaServiceMetadata" minOccurs="0"/>
                <xsd:element ref="ns2:MediaServiceFastMetadata"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7b02b-0340-48fb-86d4-131bc1fb91d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GenerationTime" ma:index="10" nillable="true" ma:displayName="MediaServiceGenerationTime" ma:hidden="true" ma:internalName="MediaServiceGenerationTime" ma:readOnly="true">
      <xsd:simpleType>
        <xsd:restriction base="dms:Text"/>
      </xsd:simpleType>
    </xsd:element>
    <xsd:element name="MediaServiceEventHashCode" ma:index="11" nillable="true" ma:displayName="MediaServiceEventHashCode" ma:hidden="true" ma:internalName="MediaServiceEventHashCode"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Location" ma:index="14" nillable="true" ma:displayName="Location" ma:indexed="true" ma:internalName="MediaServiceLocatio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BillingMetadata" ma:index="20" nillable="true" ma:displayName="MediaServiceBillingMetadata" ma:hidden="true" ma:internalName="MediaServiceBillingMetadata" ma:readOnly="true">
      <xsd:simpleType>
        <xsd:restriction base="dms:Note"/>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3932b82f-ee1f-4246-9d44-c1f8cdfbe54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2974a8b2-76eb-4d2b-8fb5-1824a0e4ff57" elementFormDefault="qualified">
    <xsd:import namespace="http://schemas.microsoft.com/office/2006/documentManagement/types"/>
    <xsd:import namespace="http://schemas.microsoft.com/office/infopath/2007/PartnerControls"/>
    <xsd:element name="SharedWithUsers" ma:index="16"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Detalles de uso compartido"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1C1B71-AA25-4AE1-8406-7A508FB7FA88}">
  <ds:schemaRefs>
    <ds:schemaRef ds:uri="http://schemas.microsoft.com/office/2006/metadata/properties"/>
    <ds:schemaRef ds:uri="http://schemas.microsoft.com/office/infopath/2007/PartnerControls"/>
    <ds:schemaRef ds:uri="93293ac7-86c4-4d7d-b983-9aba77759e9a"/>
    <ds:schemaRef ds:uri="3c1fe61c-7a2a-4cff-9d7e-da587d78b625"/>
    <ds:schemaRef ds:uri="bc7669f1-16ce-4312-be9c-c40040b5524d"/>
    <ds:schemaRef ds:uri="fa97b02b-0340-48fb-86d4-131bc1fb91d1"/>
  </ds:schemaRefs>
</ds:datastoreItem>
</file>

<file path=customXml/itemProps2.xml><?xml version="1.0" encoding="utf-8"?>
<ds:datastoreItem xmlns:ds="http://schemas.openxmlformats.org/officeDocument/2006/customXml" ds:itemID="{3E61BD58-73B8-4F99-9E76-B5AE27B92F38}">
  <ds:schemaRefs>
    <ds:schemaRef ds:uri="http://schemas.microsoft.com/sharepoint/v3/contenttype/forms"/>
  </ds:schemaRefs>
</ds:datastoreItem>
</file>

<file path=customXml/itemProps3.xml><?xml version="1.0" encoding="utf-8"?>
<ds:datastoreItem xmlns:ds="http://schemas.openxmlformats.org/officeDocument/2006/customXml" ds:itemID="{A08EB71E-A1CB-4F1D-827E-E1C0C1C652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a97b02b-0340-48fb-86d4-131bc1fb91d1"/>
    <ds:schemaRef ds:uri="2974a8b2-76eb-4d2b-8fb5-1824a0e4ff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248</TotalTime>
  <Words>1773</Words>
  <Application>Microsoft Office PowerPoint</Application>
  <PresentationFormat>Panorámica</PresentationFormat>
  <Paragraphs>281</Paragraphs>
  <Slides>28</Slides>
  <Notes>14</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Arial</vt:lpstr>
      <vt:lpstr>Calibri</vt:lpstr>
      <vt:lpstr>Calibri Light</vt:lpstr>
      <vt:lpstr>Noto Sans</vt:lpstr>
      <vt:lpstr>Overpass</vt:lpstr>
      <vt:lpstr>Overpass Light</vt:lpstr>
      <vt:lpstr>Times New Roman</vt:lpstr>
      <vt:lpstr>Office Theme</vt:lpstr>
      <vt:lpstr>Estimación del salario vital en Colombia</vt:lpstr>
      <vt:lpstr>Presentación de PowerPoint</vt:lpstr>
      <vt:lpstr>Presentación de PowerPoint</vt:lpstr>
      <vt:lpstr>¿Qué es un salario vital?</vt:lpstr>
      <vt:lpstr>Presentación de PowerPoint</vt:lpstr>
      <vt:lpstr>Presentación de PowerPoint</vt:lpstr>
      <vt:lpstr>Datos</vt:lpstr>
      <vt:lpstr>¿Cómo medir las necesidades de los trabajadores y sus familias?</vt:lpstr>
      <vt:lpstr>Presentación de PowerPoint</vt:lpstr>
      <vt:lpstr>Presentación de PowerPoint</vt:lpstr>
      <vt:lpstr>Identificamos las familias que consumen lo justo para cumplir con los requerimientos </vt:lpstr>
      <vt:lpstr>Presentación de PowerPoint</vt:lpstr>
      <vt:lpstr>Costo mensual de las necesidades alimentarias para una familia de 4 miembros</vt:lpstr>
      <vt:lpstr>¿Por qué una familia de cuatro miembros?</vt:lpstr>
      <vt:lpstr>Presentación de PowerPoint</vt:lpstr>
      <vt:lpstr>Estimar el costo de una vivienda digna</vt:lpstr>
      <vt:lpstr>Presentación de PowerPoint</vt:lpstr>
      <vt:lpstr>Costo mensual de las necesidades de vivienda para un hogar de 4 miembros</vt:lpstr>
      <vt:lpstr>Metodología de estimación del costo de salud y educación y de otros gastos esenciales</vt:lpstr>
      <vt:lpstr>Estimación mensual del costo de educación y salud para una familia de 4 miembros</vt:lpstr>
      <vt:lpstr>Estimación mensual del costo de otras necesidades esenciales para una familia de 4 miembros</vt:lpstr>
      <vt:lpstr>Las necesidades y su costo varían según el número de miembros en la familia</vt:lpstr>
      <vt:lpstr>¿Cómo se convierte en una estimación del salario vital?</vt:lpstr>
      <vt:lpstr>Salarios vital bruto comparado al nivel del salario mínimo, 2024</vt:lpstr>
      <vt:lpstr>Consideraciones finales</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Elena Girola</dc:creator>
  <cp:lastModifiedBy>OVER</cp:lastModifiedBy>
  <cp:revision>42</cp:revision>
  <dcterms:created xsi:type="dcterms:W3CDTF">2023-12-14T12:50:18Z</dcterms:created>
  <dcterms:modified xsi:type="dcterms:W3CDTF">2025-11-28T16:33:57Z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0x0101008819E8F8312D7B4A9FFCE76651681B2F</vt:lpwstr>
  </property>
  <property fmtid="{D5CDD505-2E9C-101B-9397-08002B2CF9AE}" pid="3" name="Order">
    <vt:r8>151200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ies>
</file>