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307" r:id="rId2"/>
    <p:sldId id="2145706308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F42C6-2B16-405C-B276-560EAEC0269A}" v="2" dt="2025-12-01T21:40:59.4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7808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552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900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6E41197-8BDF-4AC6-A4FF-75E20AB17E7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735680" y="0"/>
            <a:ext cx="6456320" cy="2286000"/>
          </a:xfrm>
          <a:custGeom>
            <a:avLst/>
            <a:gdLst>
              <a:gd name="connsiteX0" fmla="*/ 0 w 6456320"/>
              <a:gd name="connsiteY0" fmla="*/ 0 h 2286000"/>
              <a:gd name="connsiteX1" fmla="*/ 6456320 w 6456320"/>
              <a:gd name="connsiteY1" fmla="*/ 0 h 2286000"/>
              <a:gd name="connsiteX2" fmla="*/ 6456320 w 6456320"/>
              <a:gd name="connsiteY2" fmla="*/ 2286000 h 2286000"/>
              <a:gd name="connsiteX3" fmla="*/ 0 w 6456320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56320" h="2286000">
                <a:moveTo>
                  <a:pt x="0" y="0"/>
                </a:moveTo>
                <a:lnTo>
                  <a:pt x="6456320" y="0"/>
                </a:lnTo>
                <a:lnTo>
                  <a:pt x="6456320" y="228600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bg1">
              <a:lumMod val="95000"/>
              <a:alpha val="5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Image Here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09CAD7F-086C-4478-B03A-03B6D452B3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5680" y="2286000"/>
            <a:ext cx="6456320" cy="2286000"/>
          </a:xfrm>
          <a:custGeom>
            <a:avLst/>
            <a:gdLst>
              <a:gd name="connsiteX0" fmla="*/ 0 w 6456320"/>
              <a:gd name="connsiteY0" fmla="*/ 0 h 2286000"/>
              <a:gd name="connsiteX1" fmla="*/ 6456320 w 6456320"/>
              <a:gd name="connsiteY1" fmla="*/ 0 h 2286000"/>
              <a:gd name="connsiteX2" fmla="*/ 6456320 w 6456320"/>
              <a:gd name="connsiteY2" fmla="*/ 2286000 h 2286000"/>
              <a:gd name="connsiteX3" fmla="*/ 0 w 6456320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56320" h="2286000">
                <a:moveTo>
                  <a:pt x="0" y="0"/>
                </a:moveTo>
                <a:lnTo>
                  <a:pt x="6456320" y="0"/>
                </a:lnTo>
                <a:lnTo>
                  <a:pt x="6456320" y="228600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bg1">
              <a:lumMod val="95000"/>
              <a:alpha val="5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Image Here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D29D3A1-096E-4A0F-A82C-EC53765B21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735680" y="4572000"/>
            <a:ext cx="6456320" cy="2286000"/>
          </a:xfrm>
          <a:custGeom>
            <a:avLst/>
            <a:gdLst>
              <a:gd name="connsiteX0" fmla="*/ 0 w 6456320"/>
              <a:gd name="connsiteY0" fmla="*/ 0 h 2286000"/>
              <a:gd name="connsiteX1" fmla="*/ 6456320 w 6456320"/>
              <a:gd name="connsiteY1" fmla="*/ 0 h 2286000"/>
              <a:gd name="connsiteX2" fmla="*/ 6456320 w 6456320"/>
              <a:gd name="connsiteY2" fmla="*/ 2286000 h 2286000"/>
              <a:gd name="connsiteX3" fmla="*/ 0 w 6456320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56320" h="2286000">
                <a:moveTo>
                  <a:pt x="0" y="0"/>
                </a:moveTo>
                <a:lnTo>
                  <a:pt x="6456320" y="0"/>
                </a:lnTo>
                <a:lnTo>
                  <a:pt x="6456320" y="228600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bg1">
              <a:lumMod val="95000"/>
              <a:alpha val="5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Image Here</a:t>
            </a:r>
          </a:p>
        </p:txBody>
      </p:sp>
    </p:spTree>
    <p:extLst>
      <p:ext uri="{BB962C8B-B14F-4D97-AF65-F5344CB8AC3E}">
        <p14:creationId xmlns:p14="http://schemas.microsoft.com/office/powerpoint/2010/main" val="349977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áfico 8">
            <a:extLst>
              <a:ext uri="{FF2B5EF4-FFF2-40B4-BE49-F238E27FC236}">
                <a16:creationId xmlns:a16="http://schemas.microsoft.com/office/drawing/2014/main" id="{FAC94025-EB34-72DD-0103-49363ABC47C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381" y="0"/>
            <a:ext cx="156884" cy="6858000"/>
          </a:xfrm>
          <a:prstGeom prst="rect">
            <a:avLst/>
          </a:prstGeom>
        </p:spPr>
      </p:pic>
      <p:pic>
        <p:nvPicPr>
          <p:cNvPr id="10" name="Gráfico 9">
            <a:extLst>
              <a:ext uri="{FF2B5EF4-FFF2-40B4-BE49-F238E27FC236}">
                <a16:creationId xmlns:a16="http://schemas.microsoft.com/office/drawing/2014/main" id="{118B6E9A-7418-1171-0145-22D127F70AB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348357" y="341686"/>
            <a:ext cx="459823" cy="459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085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A2F0D7E-5564-4421-B9E2-B49C85D5FA50}"/>
              </a:ext>
            </a:extLst>
          </p:cNvPr>
          <p:cNvSpPr txBox="1"/>
          <p:nvPr/>
        </p:nvSpPr>
        <p:spPr>
          <a:xfrm>
            <a:off x="536721" y="174698"/>
            <a:ext cx="10620807" cy="124162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s-E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b="1" i="0" u="none" strike="noStrike" cap="none" spc="-5" normalizeH="0" baseline="0">
                <a:ln>
                  <a:noFill/>
                </a:ln>
                <a:solidFill>
                  <a:srgbClr val="EF3D6F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defTabSz="609585">
              <a:defRPr/>
            </a:pPr>
            <a:r>
              <a:rPr lang="es-MX" sz="1867" spc="-7" dirty="0">
                <a:solidFill>
                  <a:srgbClr val="B6004B"/>
                </a:solidFill>
              </a:rPr>
              <a:t>Población ocupada que está afiliada o hace parte de una asociación gremial o sindical </a:t>
            </a:r>
          </a:p>
          <a:p>
            <a:pPr defTabSz="609585">
              <a:defRPr/>
            </a:pPr>
            <a:r>
              <a:rPr lang="es-MX" sz="1867" spc="-7" dirty="0">
                <a:solidFill>
                  <a:srgbClr val="B6004B"/>
                </a:solidFill>
              </a:rPr>
              <a:t>según posición ocupacional </a:t>
            </a:r>
          </a:p>
          <a:p>
            <a:pPr defTabSz="609585">
              <a:defRPr/>
            </a:pPr>
            <a:r>
              <a:rPr lang="es-ES" sz="1867" spc="-7" dirty="0">
                <a:solidFill>
                  <a:srgbClr val="6F2A4D"/>
                </a:solidFill>
              </a:rPr>
              <a:t>Total Nacional </a:t>
            </a:r>
          </a:p>
          <a:p>
            <a:pPr defTabSz="609585">
              <a:defRPr/>
            </a:pPr>
            <a:r>
              <a:rPr lang="es-ES" sz="1867" b="0" spc="-7" dirty="0">
                <a:solidFill>
                  <a:prstClr val="black"/>
                </a:solidFill>
              </a:rPr>
              <a:t>Enero - octubre (2024 - 2025)</a:t>
            </a:r>
          </a:p>
        </p:txBody>
      </p:sp>
      <p:sp>
        <p:nvSpPr>
          <p:cNvPr id="7" name="object 18">
            <a:extLst>
              <a:ext uri="{FF2B5EF4-FFF2-40B4-BE49-F238E27FC236}">
                <a16:creationId xmlns:a16="http://schemas.microsoft.com/office/drawing/2014/main" id="{4B8C79B8-DB65-42F1-88B1-CE9A15BF6615}"/>
              </a:ext>
            </a:extLst>
          </p:cNvPr>
          <p:cNvSpPr txBox="1"/>
          <p:nvPr/>
        </p:nvSpPr>
        <p:spPr>
          <a:xfrm>
            <a:off x="8695765" y="3356820"/>
            <a:ext cx="3197550" cy="3199316"/>
          </a:xfrm>
          <a:prstGeom prst="rect">
            <a:avLst/>
          </a:prstGeom>
        </p:spPr>
        <p:txBody>
          <a:bodyPr vert="horz" wrap="square" lIns="0" tIns="9313" rIns="0" bIns="0" rtlCol="0" anchor="b">
            <a:spAutoFit/>
          </a:bodyPr>
          <a:lstStyle/>
          <a:p>
            <a:pPr marL="601118" marR="6773" indent="-584185" defTabSz="609585">
              <a:lnSpc>
                <a:spcPct val="104000"/>
              </a:lnSpc>
              <a:spcBef>
                <a:spcPts val="73"/>
              </a:spcBef>
              <a:defRPr/>
            </a:pPr>
            <a:r>
              <a:rPr lang="es-MX" sz="933" b="1" spc="20" dirty="0">
                <a:solidFill>
                  <a:srgbClr val="A840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Notas: </a:t>
            </a:r>
            <a:r>
              <a:rPr lang="es-MX" sz="933" spc="20" dirty="0">
                <a:solidFill>
                  <a:srgbClr val="A840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᛫ Datos expandidos con proyecciones de población elaboradas con base en los resultados del Censo Nacional de Población y Vivienda 2018.</a:t>
            </a:r>
          </a:p>
          <a:p>
            <a:pPr marL="601118" marR="6773" indent="-584185" defTabSz="609585">
              <a:lnSpc>
                <a:spcPct val="104000"/>
              </a:lnSpc>
              <a:spcBef>
                <a:spcPts val="73"/>
              </a:spcBef>
              <a:defRPr/>
            </a:pPr>
            <a:r>
              <a:rPr lang="es-ES" sz="933" spc="20" dirty="0">
                <a:solidFill>
                  <a:srgbClr val="A840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      ᛫ Por efecto de redondeo y la no inclusión de la categoría “Otro”, la sumas de las distribuciones, variaciones absolutas y contribuciones pueden diferir del total.</a:t>
            </a:r>
            <a:endParaRPr lang="es-MX" sz="933" spc="20" dirty="0">
              <a:solidFill>
                <a:srgbClr val="A840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601118" marR="6773" indent="-584185" defTabSz="609585">
              <a:lnSpc>
                <a:spcPct val="104000"/>
              </a:lnSpc>
              <a:spcBef>
                <a:spcPts val="73"/>
              </a:spcBef>
              <a:defRPr/>
            </a:pPr>
            <a:r>
              <a:rPr lang="es-MX" sz="933" spc="20" dirty="0">
                <a:solidFill>
                  <a:srgbClr val="A840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      ᛫ Poblaciones en miles.  </a:t>
            </a:r>
          </a:p>
          <a:p>
            <a:pPr marL="601118" marR="6773" indent="-584185" defTabSz="609585">
              <a:lnSpc>
                <a:spcPct val="104000"/>
              </a:lnSpc>
              <a:spcBef>
                <a:spcPts val="73"/>
              </a:spcBef>
              <a:defRPr/>
            </a:pPr>
            <a:r>
              <a:rPr lang="es-MX" sz="933" spc="20" dirty="0">
                <a:solidFill>
                  <a:srgbClr val="A840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      ᛫ las posiciones ocupacionales se definen a partir de la Clasificación Internacional de la Situación en el Empleo CISE-93. Las definiciones de las posiciones ocupacionales se pueden consultar en el Manual de recolección y conceptos básicos de la GEIH en el siguiente enlace: https://microdatos.dane.gov.co/index.php/catalog/853/related-materials (páginas 88 a 92). </a:t>
            </a:r>
          </a:p>
          <a:p>
            <a:pPr marL="601118" marR="6773" indent="-584185" defTabSz="609585">
              <a:lnSpc>
                <a:spcPct val="104000"/>
              </a:lnSpc>
              <a:spcBef>
                <a:spcPts val="73"/>
              </a:spcBef>
              <a:defRPr/>
            </a:pPr>
            <a:r>
              <a:rPr lang="es-MX" sz="933" spc="20" dirty="0">
                <a:solidFill>
                  <a:srgbClr val="A840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 Agrupa las categorías Trabajador familiar sin remuneración, Jornalero o peón y Empleado doméstico.</a:t>
            </a:r>
          </a:p>
          <a:p>
            <a:pPr marL="601118" marR="6773" indent="-584185" defTabSz="609585">
              <a:lnSpc>
                <a:spcPct val="104000"/>
              </a:lnSpc>
              <a:spcBef>
                <a:spcPts val="73"/>
              </a:spcBef>
              <a:defRPr/>
            </a:pPr>
            <a:r>
              <a:rPr lang="es-MX" sz="933" spc="20" dirty="0">
                <a:solidFill>
                  <a:srgbClr val="A8407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Fuente: DANE, GEIH.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8343445-D48A-4E8A-8EE3-7928588349D2}"/>
              </a:ext>
            </a:extLst>
          </p:cNvPr>
          <p:cNvSpPr txBox="1"/>
          <p:nvPr/>
        </p:nvSpPr>
        <p:spPr>
          <a:xfrm>
            <a:off x="8873283" y="964718"/>
            <a:ext cx="3318717" cy="33855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defTabSz="609585"/>
            <a:r>
              <a:rPr lang="es-CO" sz="1600" dirty="0">
                <a:solidFill>
                  <a:prstClr val="white">
                    <a:lumMod val="95000"/>
                  </a:prstClr>
                </a:solidFill>
                <a:latin typeface="Aptos" panose="02110004020202020204"/>
              </a:rPr>
              <a:t>Documento interno de trabajo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B6AB6FA-B67B-4E86-8883-7AB7D88F0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045311"/>
              </p:ext>
            </p:extLst>
          </p:nvPr>
        </p:nvGraphicFramePr>
        <p:xfrm>
          <a:off x="536721" y="1777151"/>
          <a:ext cx="7755633" cy="4713292"/>
        </p:xfrm>
        <a:graphic>
          <a:graphicData uri="http://schemas.openxmlformats.org/drawingml/2006/table">
            <a:tbl>
              <a:tblPr/>
              <a:tblGrid>
                <a:gridCol w="1891618">
                  <a:extLst>
                    <a:ext uri="{9D8B030D-6E8A-4147-A177-3AD203B41FA5}">
                      <a16:colId xmlns:a16="http://schemas.microsoft.com/office/drawing/2014/main" val="2346942243"/>
                    </a:ext>
                  </a:extLst>
                </a:gridCol>
                <a:gridCol w="1001445">
                  <a:extLst>
                    <a:ext uri="{9D8B030D-6E8A-4147-A177-3AD203B41FA5}">
                      <a16:colId xmlns:a16="http://schemas.microsoft.com/office/drawing/2014/main" val="2977268267"/>
                    </a:ext>
                  </a:extLst>
                </a:gridCol>
                <a:gridCol w="1157225">
                  <a:extLst>
                    <a:ext uri="{9D8B030D-6E8A-4147-A177-3AD203B41FA5}">
                      <a16:colId xmlns:a16="http://schemas.microsoft.com/office/drawing/2014/main" val="3332231043"/>
                    </a:ext>
                  </a:extLst>
                </a:gridCol>
                <a:gridCol w="1268496">
                  <a:extLst>
                    <a:ext uri="{9D8B030D-6E8A-4147-A177-3AD203B41FA5}">
                      <a16:colId xmlns:a16="http://schemas.microsoft.com/office/drawing/2014/main" val="3853970287"/>
                    </a:ext>
                  </a:extLst>
                </a:gridCol>
                <a:gridCol w="1146098">
                  <a:extLst>
                    <a:ext uri="{9D8B030D-6E8A-4147-A177-3AD203B41FA5}">
                      <a16:colId xmlns:a16="http://schemas.microsoft.com/office/drawing/2014/main" val="1177863632"/>
                    </a:ext>
                  </a:extLst>
                </a:gridCol>
                <a:gridCol w="1290751">
                  <a:extLst>
                    <a:ext uri="{9D8B030D-6E8A-4147-A177-3AD203B41FA5}">
                      <a16:colId xmlns:a16="http://schemas.microsoft.com/office/drawing/2014/main" val="1981921656"/>
                    </a:ext>
                  </a:extLst>
                </a:gridCol>
              </a:tblGrid>
              <a:tr h="291974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8F8F8"/>
                          </a:solidFill>
                          <a:effectLst/>
                          <a:latin typeface="Segoe UI" panose="020B0502040204020203" pitchFamily="34" charset="0"/>
                        </a:rPr>
                        <a:t>Población ocupada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B194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8F8F8"/>
                          </a:solidFill>
                          <a:effectLst/>
                          <a:latin typeface="Segoe UI" panose="020B0502040204020203" pitchFamily="34" charset="0"/>
                        </a:rPr>
                        <a:t>Total nacional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3C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511374"/>
                  </a:ext>
                </a:extLst>
              </a:tr>
              <a:tr h="291974"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AD2750"/>
                          </a:solidFill>
                          <a:effectLst/>
                          <a:latin typeface="Segoe UI" panose="020B0502040204020203" pitchFamily="34" charset="0"/>
                        </a:rPr>
                        <a:t>Ene - oct 2024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91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AD2750"/>
                          </a:solidFill>
                          <a:effectLst/>
                          <a:latin typeface="Segoe UI" panose="020B0502040204020203" pitchFamily="34" charset="0"/>
                        </a:rPr>
                        <a:t>Distribución (%)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9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AD2750"/>
                          </a:solidFill>
                          <a:effectLst/>
                          <a:latin typeface="Segoe UI" panose="020B0502040204020203" pitchFamily="34" charset="0"/>
                        </a:rPr>
                        <a:t>Ene - oct 2025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91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AD2750"/>
                          </a:solidFill>
                          <a:effectLst/>
                          <a:latin typeface="Segoe UI" panose="020B0502040204020203" pitchFamily="34" charset="0"/>
                        </a:rPr>
                        <a:t>Distribución (%)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9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262548"/>
                  </a:ext>
                </a:extLst>
              </a:tr>
              <a:tr h="22940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22.921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23.711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418398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812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863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3,6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957459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22.109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96,5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22.848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96,4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500681"/>
                  </a:ext>
                </a:extLst>
              </a:tr>
              <a:tr h="22940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Obrero, empleado particular 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10.135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10.497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50327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260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2,6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301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2,9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515057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9.875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97,4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10.196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97,1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553033"/>
                  </a:ext>
                </a:extLst>
              </a:tr>
              <a:tr h="22940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Trabajador por cuenta propia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9.366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9.822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689112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189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2,0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196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2,0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455270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9.176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98,0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9.625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98,0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140050"/>
                  </a:ext>
                </a:extLst>
              </a:tr>
              <a:tr h="22940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Obrero, empleado del gobierno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892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867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33646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310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34,7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309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35,7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937909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583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65,3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558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64,3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593769"/>
                  </a:ext>
                </a:extLst>
              </a:tr>
              <a:tr h="22940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Patrón o empleador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610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573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242925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5,7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5,2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811942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575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94,3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543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94,8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417792"/>
                  </a:ext>
                </a:extLst>
              </a:tr>
              <a:tr h="22940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Otras posiciones ocupacionales*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1.906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1.942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100,0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081014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1,4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518771"/>
                  </a:ext>
                </a:extLst>
              </a:tr>
              <a:tr h="2294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1.888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99,0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1.916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404040"/>
                          </a:solidFill>
                          <a:effectLst/>
                          <a:latin typeface="Segoe UI" panose="020B0502040204020203" pitchFamily="34" charset="0"/>
                        </a:rPr>
                        <a:t>98,6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527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17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Tabla&#10;&#10;El contenido generado por IA puede ser incorrecto.">
            <a:extLst>
              <a:ext uri="{FF2B5EF4-FFF2-40B4-BE49-F238E27FC236}">
                <a16:creationId xmlns:a16="http://schemas.microsoft.com/office/drawing/2014/main" id="{44D775D2-6E9E-56FE-765E-3C9B4CF668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09" y="1275161"/>
            <a:ext cx="11666981" cy="317850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7158E9E-220F-6A0A-3810-60534473E5B2}"/>
              </a:ext>
            </a:extLst>
          </p:cNvPr>
          <p:cNvSpPr txBox="1"/>
          <p:nvPr/>
        </p:nvSpPr>
        <p:spPr>
          <a:xfrm>
            <a:off x="379207" y="382609"/>
            <a:ext cx="854963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-5" normalizeH="0" baseline="0" noProof="0" dirty="0">
                <a:ln>
                  <a:noFill/>
                </a:ln>
                <a:solidFill>
                  <a:srgbClr val="B6004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Población ocupada, desocupada y fuera de la fuerza de trabajo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-5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Total Nacional</a:t>
            </a:r>
            <a:endParaRPr kumimoji="0" lang="es-ES" sz="1600" b="1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Enero - octubre (2022 - 2025)</a:t>
            </a:r>
          </a:p>
        </p:txBody>
      </p:sp>
      <p:sp>
        <p:nvSpPr>
          <p:cNvPr id="6" name="object 18">
            <a:extLst>
              <a:ext uri="{FF2B5EF4-FFF2-40B4-BE49-F238E27FC236}">
                <a16:creationId xmlns:a16="http://schemas.microsoft.com/office/drawing/2014/main" id="{332FFB60-6B84-88FD-0D2A-821334A9BE3C}"/>
              </a:ext>
            </a:extLst>
          </p:cNvPr>
          <p:cNvSpPr txBox="1"/>
          <p:nvPr/>
        </p:nvSpPr>
        <p:spPr>
          <a:xfrm>
            <a:off x="486784" y="5033843"/>
            <a:ext cx="10980868" cy="548996"/>
          </a:xfrm>
          <a:prstGeom prst="rect">
            <a:avLst/>
          </a:prstGeom>
        </p:spPr>
        <p:txBody>
          <a:bodyPr vert="horz" wrap="square" lIns="0" tIns="6985" rIns="0" bIns="0" rtlCol="0" anchor="b">
            <a:spAutoFit/>
          </a:bodyPr>
          <a:lstStyle/>
          <a:p>
            <a:pPr marL="450850" marR="5080" lvl="0" indent="-438150" algn="l" defTabSz="457200" rtl="0" eaLnBrk="1" fontAlgn="auto" latinLnBrk="0" hangingPunct="1">
              <a:lnSpc>
                <a:spcPct val="104000"/>
              </a:lnSpc>
              <a:spcBef>
                <a:spcPts val="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15" normalizeH="0" baseline="0" noProof="0" dirty="0">
                <a:ln>
                  <a:noFill/>
                </a:ln>
                <a:solidFill>
                  <a:srgbClr val="A8407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Notas</a:t>
            </a:r>
            <a:r>
              <a:rPr kumimoji="0" lang="es-ES" sz="800" b="0" i="0" u="none" strike="noStrike" kern="1200" cap="none" spc="15" normalizeH="0" baseline="0" noProof="0" dirty="0">
                <a:ln>
                  <a:noFill/>
                </a:ln>
                <a:solidFill>
                  <a:srgbClr val="A8407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:  ᛫ Datos expandidos con proyecciones de población elaboradas con base en los resultados del Censo Nacional de Población y Vivienda 2018.</a:t>
            </a:r>
          </a:p>
          <a:p>
            <a:pPr marL="450850" marR="5080" lvl="0" indent="-438150" algn="l" defTabSz="457200" rtl="0" eaLnBrk="1" fontAlgn="auto" latinLnBrk="0" hangingPunct="1">
              <a:lnSpc>
                <a:spcPct val="104000"/>
              </a:lnSpc>
              <a:spcBef>
                <a:spcPts val="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15" normalizeH="0" baseline="0" noProof="0" dirty="0">
                <a:ln>
                  <a:noFill/>
                </a:ln>
                <a:solidFill>
                  <a:srgbClr val="A8407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           ᛫ Los resultados de la variación absoluta pueden diferir por los valores aproximados a mil.</a:t>
            </a:r>
          </a:p>
          <a:p>
            <a:pPr marL="450850" marR="5080" lvl="0" indent="-438150" algn="l" defTabSz="457200" rtl="0" eaLnBrk="1" fontAlgn="auto" latinLnBrk="0" hangingPunct="1">
              <a:lnSpc>
                <a:spcPct val="104000"/>
              </a:lnSpc>
              <a:spcBef>
                <a:spcPts val="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15" normalizeH="0" baseline="0" noProof="0" dirty="0">
                <a:ln>
                  <a:noFill/>
                </a:ln>
                <a:solidFill>
                  <a:srgbClr val="A8407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           ᛫ Los datos de las poblaciones están en miles de personas.</a:t>
            </a:r>
          </a:p>
          <a:p>
            <a:pPr marL="450850" marR="5080" lvl="0" indent="-438150" algn="l" defTabSz="457200" rtl="0" eaLnBrk="1" fontAlgn="auto" latinLnBrk="0" hangingPunct="1">
              <a:lnSpc>
                <a:spcPct val="104000"/>
              </a:lnSpc>
              <a:spcBef>
                <a:spcPts val="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15" normalizeH="0" baseline="0" noProof="0" dirty="0">
                <a:ln>
                  <a:noFill/>
                </a:ln>
                <a:solidFill>
                  <a:srgbClr val="A8407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           ᛫ </a:t>
            </a:r>
            <a:r>
              <a:rPr kumimoji="0" lang="es-CO" sz="800" b="1" i="0" u="none" strike="noStrike" kern="1200" cap="none" spc="15" normalizeH="0" baseline="0" noProof="0" dirty="0">
                <a:ln>
                  <a:noFill/>
                </a:ln>
                <a:solidFill>
                  <a:srgbClr val="A8407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Fuente: </a:t>
            </a:r>
            <a:r>
              <a:rPr kumimoji="0" lang="es-CO" sz="800" b="0" i="0" u="none" strike="noStrike" kern="1200" cap="none" spc="15" normalizeH="0" baseline="0" noProof="0" dirty="0">
                <a:ln>
                  <a:noFill/>
                </a:ln>
                <a:solidFill>
                  <a:srgbClr val="A8407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DANE, GEIH.</a:t>
            </a:r>
          </a:p>
        </p:txBody>
      </p:sp>
    </p:spTree>
    <p:extLst>
      <p:ext uri="{BB962C8B-B14F-4D97-AF65-F5344CB8AC3E}">
        <p14:creationId xmlns:p14="http://schemas.microsoft.com/office/powerpoint/2010/main" val="2247416036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395</Words>
  <Application>Microsoft Office PowerPoint</Application>
  <PresentationFormat>Panorámica</PresentationFormat>
  <Paragraphs>120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Arial</vt:lpstr>
      <vt:lpstr>Segoe UI</vt:lpstr>
      <vt:lpstr>Diseño personalizado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Alejandro Martinez Jimenez</dc:creator>
  <cp:lastModifiedBy>soporte</cp:lastModifiedBy>
  <cp:revision>4</cp:revision>
  <dcterms:created xsi:type="dcterms:W3CDTF">2025-12-01T16:29:57Z</dcterms:created>
  <dcterms:modified xsi:type="dcterms:W3CDTF">2025-12-10T01:32:15Z</dcterms:modified>
</cp:coreProperties>
</file>