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0.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1.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theme/themeOverride6.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5.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6.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7" r:id="rId4"/>
    <p:sldMasterId id="2147483693" r:id="rId5"/>
    <p:sldMasterId id="2147483711" r:id="rId6"/>
    <p:sldMasterId id="2147483747" r:id="rId7"/>
    <p:sldMasterId id="2147483750" r:id="rId8"/>
    <p:sldMasterId id="2147483753" r:id="rId9"/>
    <p:sldMasterId id="2147483757" r:id="rId10"/>
    <p:sldMasterId id="2147483760" r:id="rId11"/>
    <p:sldMasterId id="2147483763" r:id="rId12"/>
    <p:sldMasterId id="2147483766" r:id="rId13"/>
    <p:sldMasterId id="2147483769" r:id="rId14"/>
    <p:sldMasterId id="2147483772" r:id="rId15"/>
    <p:sldMasterId id="2147483775" r:id="rId16"/>
    <p:sldMasterId id="2147483778" r:id="rId17"/>
    <p:sldMasterId id="2147483783" r:id="rId18"/>
    <p:sldMasterId id="2147483785" r:id="rId19"/>
    <p:sldMasterId id="2147483787" r:id="rId20"/>
    <p:sldMasterId id="2147483789" r:id="rId21"/>
    <p:sldMasterId id="2147483791" r:id="rId22"/>
    <p:sldMasterId id="2147483793" r:id="rId23"/>
  </p:sldMasterIdLst>
  <p:notesMasterIdLst>
    <p:notesMasterId r:id="rId95"/>
  </p:notesMasterIdLst>
  <p:sldIdLst>
    <p:sldId id="3135" r:id="rId24"/>
    <p:sldId id="2145706339" r:id="rId25"/>
    <p:sldId id="2352" r:id="rId26"/>
    <p:sldId id="2145706340" r:id="rId27"/>
    <p:sldId id="2145706351" r:id="rId28"/>
    <p:sldId id="2145706341" r:id="rId29"/>
    <p:sldId id="2145706343" r:id="rId30"/>
    <p:sldId id="2145706381" r:id="rId31"/>
    <p:sldId id="2145706395" r:id="rId32"/>
    <p:sldId id="3170" r:id="rId33"/>
    <p:sldId id="1119" r:id="rId34"/>
    <p:sldId id="1137" r:id="rId35"/>
    <p:sldId id="632" r:id="rId36"/>
    <p:sldId id="1146" r:id="rId37"/>
    <p:sldId id="3105" r:id="rId38"/>
    <p:sldId id="3165" r:id="rId39"/>
    <p:sldId id="3193" r:id="rId40"/>
    <p:sldId id="3194" r:id="rId41"/>
    <p:sldId id="3198" r:id="rId42"/>
    <p:sldId id="3113" r:id="rId43"/>
    <p:sldId id="3114" r:id="rId44"/>
    <p:sldId id="3154" r:id="rId45"/>
    <p:sldId id="3155" r:id="rId46"/>
    <p:sldId id="3156" r:id="rId47"/>
    <p:sldId id="3157" r:id="rId48"/>
    <p:sldId id="2145706303" r:id="rId49"/>
    <p:sldId id="2145706304" r:id="rId50"/>
    <p:sldId id="2145706305" r:id="rId51"/>
    <p:sldId id="3240" r:id="rId52"/>
    <p:sldId id="3243" r:id="rId53"/>
    <p:sldId id="3244" r:id="rId54"/>
    <p:sldId id="2145706307" r:id="rId55"/>
    <p:sldId id="2145706308" r:id="rId56"/>
    <p:sldId id="3245" r:id="rId57"/>
    <p:sldId id="2145706302" r:id="rId58"/>
    <p:sldId id="2362" r:id="rId59"/>
    <p:sldId id="3248" r:id="rId60"/>
    <p:sldId id="3249" r:id="rId61"/>
    <p:sldId id="3250" r:id="rId62"/>
    <p:sldId id="3251" r:id="rId63"/>
    <p:sldId id="3252" r:id="rId64"/>
    <p:sldId id="3253" r:id="rId65"/>
    <p:sldId id="3254" r:id="rId66"/>
    <p:sldId id="3255" r:id="rId67"/>
    <p:sldId id="2145706397" r:id="rId68"/>
    <p:sldId id="2145706306" r:id="rId69"/>
    <p:sldId id="2363" r:id="rId70"/>
    <p:sldId id="2364" r:id="rId71"/>
    <p:sldId id="2365" r:id="rId72"/>
    <p:sldId id="3216" r:id="rId73"/>
    <p:sldId id="2145706293" r:id="rId74"/>
    <p:sldId id="3134" r:id="rId75"/>
    <p:sldId id="3136" r:id="rId76"/>
    <p:sldId id="2145706398" r:id="rId77"/>
    <p:sldId id="2145706294" r:id="rId78"/>
    <p:sldId id="3138" r:id="rId79"/>
    <p:sldId id="3139" r:id="rId80"/>
    <p:sldId id="3140" r:id="rId81"/>
    <p:sldId id="3145" r:id="rId82"/>
    <p:sldId id="3142" r:id="rId83"/>
    <p:sldId id="3143" r:id="rId84"/>
    <p:sldId id="3144" r:id="rId85"/>
    <p:sldId id="2145706299" r:id="rId86"/>
    <p:sldId id="3146" r:id="rId87"/>
    <p:sldId id="3147" r:id="rId88"/>
    <p:sldId id="3148" r:id="rId89"/>
    <p:sldId id="2145706400" r:id="rId90"/>
    <p:sldId id="3131" r:id="rId91"/>
    <p:sldId id="2145706401" r:id="rId92"/>
    <p:sldId id="3141" r:id="rId93"/>
    <p:sldId id="2145706402" r:id="rId94"/>
  </p:sldIdLst>
  <p:sldSz cx="9144000" cy="5143500" type="screen16x9"/>
  <p:notesSz cx="7010400" cy="9296400"/>
  <p:embeddedFontLst>
    <p:embeddedFont>
      <p:font typeface="Cambria Math" panose="02040503050406030204" pitchFamily="18" charset="0"/>
      <p:regular r:id="rId96"/>
    </p:embeddedFont>
    <p:embeddedFont>
      <p:font typeface="Roboto Medium" panose="02000000000000000000" pitchFamily="2" charset="0"/>
      <p:regular r:id="rId97"/>
      <p:italic r:id="rId98"/>
    </p:embeddedFont>
    <p:embeddedFont>
      <p:font typeface="Segoe UI" panose="020B0502040204020203" pitchFamily="34" charset="0"/>
      <p:regular r:id="rId99"/>
      <p:bold r:id="rId100"/>
      <p:italic r:id="rId101"/>
      <p:boldItalic r:id="rId102"/>
    </p:embeddedFont>
  </p:embeddedFontLst>
  <p:custDataLst>
    <p:tags r:id="rId103"/>
  </p:custData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1DAE22-A2A6-BCDA-9F38-7B5BB08F39A5}" name="Angie Alejandra Martinez Pedraza" initials="AP" userId="S::aamartinezp@dane.gov.co::5dd88597-1382-474c-a195-2969daf8ec73" providerId="AD"/>
  <p188:author id="{CB53462E-993A-6F3E-D978-5954C26980A9}" name="Fabian Camilo Gomez Rodriguez" initials="FR" userId="S::fcgomezr@dane.gov.co::00192306-f33a-4149-a1e3-1fa4051f9f87" providerId="AD"/>
  <p188:author id="{CCA68045-A2C0-444E-A350-D90A748C1F36}" name="Alejandra  Martinez Pedraza" initials="AM" userId="S::amartinez@compite.co::e847ee17-a924-414e-850f-3dc02c77841f" providerId="AD"/>
  <p188:author id="{1BA4C962-D98F-1676-2DAA-1367CA3A9037}" name="Lina Maria Quiroga Ochoa" initials="LO" userId="S::lmquirogao@dane.gov.co::1eb473d8-5f56-42ba-a182-eb31a95bd70e" providerId="AD"/>
  <p188:author id="{EC434AFF-9353-B2AF-90BC-FED291E3F010}" name="Lina Maria Quiroga Ochoa" initials="LQ" userId="S::LMQuirogaO@DANE.GOV.CO::1eb473d8-5f56-42ba-a182-eb31a95bd7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Andrea Garcia Rojas" initials="KAGR" lastIdx="1" clrIdx="0">
    <p:extLst>
      <p:ext uri="{19B8F6BF-5375-455C-9EA6-DF929625EA0E}">
        <p15:presenceInfo xmlns:p15="http://schemas.microsoft.com/office/powerpoint/2012/main" userId="Karen Andrea Garcia Rojas" providerId="None"/>
      </p:ext>
    </p:extLst>
  </p:cmAuthor>
  <p:cmAuthor id="2" name="Andres Francisco Mejia Bocanegra" initials="AFMB" lastIdx="1" clrIdx="1">
    <p:extLst>
      <p:ext uri="{19B8F6BF-5375-455C-9EA6-DF929625EA0E}">
        <p15:presenceInfo xmlns:p15="http://schemas.microsoft.com/office/powerpoint/2012/main" userId="S-1-5-21-2099920240-1651340864-1353397897-97936" providerId="AD"/>
      </p:ext>
    </p:extLst>
  </p:cmAuthor>
  <p:cmAuthor id="3" name="Angela Lucia Forero Vargas" initials="AF" lastIdx="1" clrIdx="2">
    <p:extLst>
      <p:ext uri="{19B8F6BF-5375-455C-9EA6-DF929625EA0E}">
        <p15:presenceInfo xmlns:p15="http://schemas.microsoft.com/office/powerpoint/2012/main" userId="Angela Lucia Forero Varg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053F"/>
    <a:srgbClr val="FF99CC"/>
    <a:srgbClr val="B6004C"/>
    <a:srgbClr val="4C0425"/>
    <a:srgbClr val="9C0646"/>
    <a:srgbClr val="8D143D"/>
    <a:srgbClr val="EF3C6F"/>
    <a:srgbClr val="FEC03B"/>
    <a:srgbClr val="7F7F7F"/>
    <a:srgbClr val="6F2A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023" autoAdjust="0"/>
  </p:normalViewPr>
  <p:slideViewPr>
    <p:cSldViewPr snapToGrid="0">
      <p:cViewPr varScale="1">
        <p:scale>
          <a:sx n="139" d="100"/>
          <a:sy n="139" d="100"/>
        </p:scale>
        <p:origin x="804" y="114"/>
      </p:cViewPr>
      <p:guideLst>
        <p:guide orient="horz" pos="1643"/>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6.xml"/><Relationship Id="rId107" Type="http://schemas.openxmlformats.org/officeDocument/2006/relationships/theme" Target="theme/theme1.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slide" Target="slides/slide64.xml"/><Relationship Id="rId102" Type="http://schemas.openxmlformats.org/officeDocument/2006/relationships/font" Target="fonts/font7.fntdata"/><Relationship Id="rId5" Type="http://schemas.openxmlformats.org/officeDocument/2006/relationships/slideMaster" Target="slideMasters/slideMaster2.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slide" Target="slides/slide67.xml"/><Relationship Id="rId95" Type="http://schemas.openxmlformats.org/officeDocument/2006/relationships/notesMaster" Target="notesMasters/notesMaster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font" Target="fonts/font5.fntdata"/><Relationship Id="rId105"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tags" Target="tags/tag1.xml"/><Relationship Id="rId108"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109" Type="http://schemas.microsoft.com/office/2018/10/relationships/authors" Target="authors.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font" Target="fonts/font2.fntdata"/><Relationship Id="rId104"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48.xml"/><Relationship Id="rId92" Type="http://schemas.openxmlformats.org/officeDocument/2006/relationships/slide" Target="slides/slide69.xml"/></Relationships>
</file>

<file path=ppt/charts/_rels/chart1.xml.rels><?xml version="1.0" encoding="UTF-8" standalone="yes"?>
<Relationships xmlns="http://schemas.openxmlformats.org/package/2006/relationships"><Relationship Id="rId3" Type="http://schemas.openxmlformats.org/officeDocument/2006/relationships/oleObject" Target="https://danegovco.sharepoint.com/sites/DANE_Productividad_0365/Shared%20Documents/01.%202026_publicaci&#243;n_2025%20preliminar/7.%20Difusi&#243;n/Mesa%20de%20concertaci&#243;n%20salarial/Graficos2025PTF.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Lau_CP\1.%20GEIH\4.%20GEIH_Rev_Boletines\1.%20Boletines_GEIH\2025_GEIH\Concertaci&#243;n%20Salario%20Min_2025\Gr&#225;fica_Ramas%20informal_ene-oct25.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dirpen-w-002\COMPARTIDAS\HENRYANGOMEZ\DEMOGRAFIA%20EMPRESARIAL%202024\output\Demografia_Empresarial_27112025.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dirpen-w-002\COMPARTIDAS\HENRYANGOMEZ\DEMOGRAFIA%20EMPRESARIAL%202024\output\Demografia_Empresarial_27112025.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Henry\Downloads\Demograf&#237;a%20Empresarial%20-hojaggrafica.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danegovco.sharepoint.com/sites/DANE_Productividad_0365/Shared%20Documents/01.%202026_publicaci&#243;n_2025%20preliminar/7.%20Difusi&#243;n/Mesa%20de%20concertaci&#243;n%20salarial/Graficos2025PTF.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anegovco.sharepoint.com/sites/DANE_Productividad_0365/Shared%20Documents/01.%202026_publicaci&#243;n_2025%20preliminar/7.%20Difusi&#243;n/Mesa%20de%20concertaci&#243;n%20salarial/Graficos2025PT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anegovco.sharepoint.com/sites/DANE_Productividad_0365/Shared%20Documents/01.%202026_publicaci&#243;n_2025%20preliminar/7.%20Difusi&#243;n/Mesa%20de%20concertaci&#243;n%20salarial/Graficos2025PTF.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https://danegovco-my.sharepoint.com/personal/gaportillac_dane_gov_co/Documents/Actividades/2025/11/salario_minimo_results_ene_sep.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damartinezj\Downloads\Gr&#225;ficos_Ramas_Ene-Oct%202015-2025.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damartinezj\Downloads\Gr&#225;ficos_Ramas_Ene-Oct%202015-2025.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sassystem\GEIH-TEMATICA\NUEVAS%20PROYECCIONES_2012\Boletin%20de%20Prensa\Presentacion\Presentaci&#243;n%202022\Nueva%20plantilla_PRD\Graficos_informalidad.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Hoja1!$A$16</c:f>
              <c:strCache>
                <c:ptCount val="1"/>
                <c:pt idx="0">
                  <c:v>PTF</c:v>
                </c:pt>
              </c:strCache>
            </c:strRef>
          </c:tx>
          <c:spPr>
            <a:solidFill>
              <a:srgbClr val="FF99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Hoja1!$B$16</c:f>
              <c:numCache>
                <c:formatCode>0.00</c:formatCode>
                <c:ptCount val="1"/>
                <c:pt idx="0">
                  <c:v>0.91031011903568371</c:v>
                </c:pt>
              </c:numCache>
            </c:numRef>
          </c:val>
          <c:extLst>
            <c:ext xmlns:c16="http://schemas.microsoft.com/office/drawing/2014/chart" uri="{C3380CC4-5D6E-409C-BE32-E72D297353CC}">
              <c16:uniqueId val="{00000000-FBC8-459E-B196-65672C161CFD}"/>
            </c:ext>
          </c:extLst>
        </c:ser>
        <c:ser>
          <c:idx val="2"/>
          <c:order val="1"/>
          <c:tx>
            <c:strRef>
              <c:f>Hoja1!$A$15</c:f>
              <c:strCache>
                <c:ptCount val="1"/>
                <c:pt idx="0">
                  <c:v>Valor Agregado</c:v>
                </c:pt>
              </c:strCache>
            </c:strRef>
          </c:tx>
          <c:spPr>
            <a:solidFill>
              <a:srgbClr val="9C064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Hoja1!$B$15</c:f>
              <c:numCache>
                <c:formatCode>0.00</c:formatCode>
                <c:ptCount val="1"/>
                <c:pt idx="0">
                  <c:v>2.9079600372040608</c:v>
                </c:pt>
              </c:numCache>
            </c:numRef>
          </c:val>
          <c:extLst>
            <c:ext xmlns:c16="http://schemas.microsoft.com/office/drawing/2014/chart" uri="{C3380CC4-5D6E-409C-BE32-E72D297353CC}">
              <c16:uniqueId val="{00000001-FBC8-459E-B196-65672C161CFD}"/>
            </c:ext>
          </c:extLst>
        </c:ser>
        <c:ser>
          <c:idx val="1"/>
          <c:order val="2"/>
          <c:tx>
            <c:strRef>
              <c:f>Hoja1!$A$14</c:f>
              <c:strCache>
                <c:ptCount val="1"/>
                <c:pt idx="0">
                  <c:v>Servicios Laborales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Hoja1!$B$14</c:f>
              <c:numCache>
                <c:formatCode>0.00</c:formatCode>
                <c:ptCount val="1"/>
                <c:pt idx="0">
                  <c:v>1.2333397739204977</c:v>
                </c:pt>
              </c:numCache>
            </c:numRef>
          </c:val>
          <c:extLst>
            <c:ext xmlns:c16="http://schemas.microsoft.com/office/drawing/2014/chart" uri="{C3380CC4-5D6E-409C-BE32-E72D297353CC}">
              <c16:uniqueId val="{00000002-FBC8-459E-B196-65672C161CFD}"/>
            </c:ext>
          </c:extLst>
        </c:ser>
        <c:ser>
          <c:idx val="0"/>
          <c:order val="3"/>
          <c:tx>
            <c:strRef>
              <c:f>Hoja1!$A$13</c:f>
              <c:strCache>
                <c:ptCount val="1"/>
                <c:pt idx="0">
                  <c:v>Servicios de Capital</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Hoja1!$B$13</c:f>
              <c:numCache>
                <c:formatCode>0.00</c:formatCode>
                <c:ptCount val="1"/>
                <c:pt idx="0">
                  <c:v>0.7643101442478798</c:v>
                </c:pt>
              </c:numCache>
            </c:numRef>
          </c:val>
          <c:extLst>
            <c:ext xmlns:c16="http://schemas.microsoft.com/office/drawing/2014/chart" uri="{C3380CC4-5D6E-409C-BE32-E72D297353CC}">
              <c16:uniqueId val="{00000003-FBC8-459E-B196-65672C161CFD}"/>
            </c:ext>
          </c:extLst>
        </c:ser>
        <c:dLbls>
          <c:dLblPos val="outEnd"/>
          <c:showLegendKey val="0"/>
          <c:showVal val="1"/>
          <c:showCatName val="0"/>
          <c:showSerName val="0"/>
          <c:showPercent val="0"/>
          <c:showBubbleSize val="0"/>
        </c:dLbls>
        <c:gapWidth val="182"/>
        <c:overlap val="-25"/>
        <c:axId val="1700639040"/>
        <c:axId val="1700647680"/>
      </c:barChart>
      <c:catAx>
        <c:axId val="1700639040"/>
        <c:scaling>
          <c:orientation val="minMax"/>
        </c:scaling>
        <c:delete val="1"/>
        <c:axPos val="l"/>
        <c:numFmt formatCode="General" sourceLinked="1"/>
        <c:majorTickMark val="none"/>
        <c:minorTickMark val="none"/>
        <c:tickLblPos val="nextTo"/>
        <c:crossAx val="1700647680"/>
        <c:crosses val="autoZero"/>
        <c:auto val="1"/>
        <c:lblAlgn val="ctr"/>
        <c:lblOffset val="100"/>
        <c:noMultiLvlLbl val="0"/>
      </c:catAx>
      <c:valAx>
        <c:axId val="1700647680"/>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s-CO" sz="900">
                    <a:latin typeface="Segoe UI" panose="020B0502040204020203" pitchFamily="34" charset="0"/>
                    <a:cs typeface="Segoe UI" panose="020B0502040204020203" pitchFamily="34" charset="0"/>
                  </a:rPr>
                  <a:t>Porcentaje(%)</a:t>
                </a:r>
              </a:p>
            </c:rich>
          </c:tx>
          <c:layout>
            <c:manualLayout>
              <c:xMode val="edge"/>
              <c:yMode val="edge"/>
              <c:x val="0.41970841110973589"/>
              <c:y val="0.795801995741081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1700639040"/>
        <c:crosses val="autoZero"/>
        <c:crossBetween val="between"/>
      </c:valAx>
      <c:spPr>
        <a:noFill/>
        <a:ln w="12700">
          <a:noFill/>
        </a:ln>
        <a:effectLst/>
      </c:spPr>
    </c:plotArea>
    <c:legend>
      <c:legendPos val="b"/>
      <c:layout>
        <c:manualLayout>
          <c:xMode val="edge"/>
          <c:yMode val="edge"/>
          <c:x val="0.12666749419676476"/>
          <c:y val="0.88695999281551108"/>
          <c:w val="0.74666501160647047"/>
          <c:h val="7.24514799312104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legend>
    <c:plotVisOnly val="1"/>
    <c:dispBlanksAs val="gap"/>
    <c:showDLblsOverMax val="0"/>
  </c:chart>
  <c:spPr>
    <a:noFill/>
    <a:ln w="9525" cap="flat" cmpd="sng" algn="ctr">
      <a:noFill/>
      <a:round/>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229233230498423E-2"/>
          <c:y val="3.8545767787823343E-2"/>
          <c:w val="0.69551625311640897"/>
          <c:h val="0.76675064695911965"/>
        </c:manualLayout>
      </c:layout>
      <c:lineChart>
        <c:grouping val="standard"/>
        <c:varyColors val="0"/>
        <c:ser>
          <c:idx val="0"/>
          <c:order val="0"/>
          <c:tx>
            <c:strRef>
              <c:f>Ramas_ProporInform!$B$4</c:f>
              <c:strCache>
                <c:ptCount val="1"/>
                <c:pt idx="0">
                  <c:v>Agricultura, ganadería, caza, silvicultura y pesca</c:v>
                </c:pt>
              </c:strCache>
            </c:strRef>
          </c:tx>
          <c:spPr>
            <a:ln w="28575" cap="rnd">
              <a:solidFill>
                <a:srgbClr val="BD5184"/>
              </a:solidFill>
              <a:round/>
            </a:ln>
            <a:effectLst/>
          </c:spPr>
          <c:marker>
            <c:symbol val="none"/>
          </c:marker>
          <c:dLbls>
            <c:dLbl>
              <c:idx val="0"/>
              <c:layout>
                <c:manualLayout>
                  <c:x val="-2.4418835036807232E-3"/>
                  <c:y val="-4.37757966240308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26-477B-853F-1C0E49A81355}"/>
                </c:ext>
              </c:extLst>
            </c:dLbl>
            <c:dLbl>
              <c:idx val="1"/>
              <c:layout>
                <c:manualLayout>
                  <c:x val="-2.6823634984344095E-2"/>
                  <c:y val="-4.0949683172202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F26-477B-853F-1C0E49A81355}"/>
                </c:ext>
              </c:extLst>
            </c:dLbl>
            <c:dLbl>
              <c:idx val="2"/>
              <c:layout>
                <c:manualLayout>
                  <c:x val="-2.6823634984344126E-2"/>
                  <c:y val="-3.3716366858995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F26-477B-853F-1C0E49A81355}"/>
                </c:ext>
              </c:extLst>
            </c:dLbl>
            <c:dLbl>
              <c:idx val="3"/>
              <c:layout>
                <c:manualLayout>
                  <c:x val="-2.6823634984344126E-2"/>
                  <c:y val="-3.3716366858995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F26-477B-853F-1C0E49A81355}"/>
                </c:ext>
              </c:extLst>
            </c:dLbl>
            <c:dLbl>
              <c:idx val="4"/>
              <c:layout>
                <c:manualLayout>
                  <c:x val="-2.6823634984344244E-2"/>
                  <c:y val="-3.3716366858995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DF26-477B-853F-1C0E49A81355}"/>
                </c:ext>
              </c:extLst>
            </c:dLbl>
            <c:spPr>
              <a:noFill/>
              <a:ln>
                <a:noFill/>
              </a:ln>
              <a:effectLst/>
            </c:spPr>
            <c:txPr>
              <a:bodyPr rot="0" spcFirstLastPara="1" vertOverflow="ellipsis" vert="horz" wrap="square" anchor="ctr" anchorCtr="1"/>
              <a:lstStyle/>
              <a:p>
                <a:pPr>
                  <a:defRPr sz="800" b="1" i="0" u="none" strike="noStrike" kern="1200" baseline="0">
                    <a:solidFill>
                      <a:srgbClr val="BD5184"/>
                    </a:solidFill>
                    <a:latin typeface="Segoe UI" panose="020B0502040204020203" pitchFamily="34" charset="0"/>
                    <a:ea typeface="+mn-ea"/>
                    <a:cs typeface="Segoe UI" panose="020B0502040204020203"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Ramas_ProporInform!$C$3:$G$3</c:f>
              <c:strCache>
                <c:ptCount val="5"/>
                <c:pt idx="0">
                  <c:v>Ene - Oct 21</c:v>
                </c:pt>
                <c:pt idx="1">
                  <c:v>Ene - Oct 22</c:v>
                </c:pt>
                <c:pt idx="2">
                  <c:v>Ene - Oct 23</c:v>
                </c:pt>
                <c:pt idx="3">
                  <c:v>Ene - Oct 24</c:v>
                </c:pt>
                <c:pt idx="4">
                  <c:v>Ene - Oct 25</c:v>
                </c:pt>
              </c:strCache>
            </c:strRef>
          </c:cat>
          <c:val>
            <c:numRef>
              <c:f>Ramas_ProporInform!$C$4:$G$4</c:f>
              <c:numCache>
                <c:formatCode>#,##0.0</c:formatCode>
                <c:ptCount val="5"/>
                <c:pt idx="0">
                  <c:v>88.660368667180862</c:v>
                </c:pt>
                <c:pt idx="1">
                  <c:v>87.177534067870894</c:v>
                </c:pt>
                <c:pt idx="2">
                  <c:v>86.745767530576927</c:v>
                </c:pt>
                <c:pt idx="3">
                  <c:v>87.053338741367199</c:v>
                </c:pt>
                <c:pt idx="4">
                  <c:v>85.483406172708527</c:v>
                </c:pt>
              </c:numCache>
            </c:numRef>
          </c:val>
          <c:smooth val="1"/>
          <c:extLst>
            <c:ext xmlns:c16="http://schemas.microsoft.com/office/drawing/2014/chart" uri="{C3380CC4-5D6E-409C-BE32-E72D297353CC}">
              <c16:uniqueId val="{00000001-DF26-477B-853F-1C0E49A81355}"/>
            </c:ext>
          </c:extLst>
        </c:ser>
        <c:ser>
          <c:idx val="1"/>
          <c:order val="1"/>
          <c:tx>
            <c:strRef>
              <c:f>Ramas_ProporInform!$B$5</c:f>
              <c:strCache>
                <c:ptCount val="1"/>
                <c:pt idx="0">
                  <c:v>Alojamiento y servicios de comida</c:v>
                </c:pt>
              </c:strCache>
            </c:strRef>
          </c:tx>
          <c:spPr>
            <a:ln w="28575" cap="rnd">
              <a:solidFill>
                <a:srgbClr val="F29B00"/>
              </a:solidFill>
              <a:round/>
            </a:ln>
            <a:effectLst/>
          </c:spPr>
          <c:marker>
            <c:symbol val="none"/>
          </c:marker>
          <c:dLbls>
            <c:dLbl>
              <c:idx val="0"/>
              <c:layout>
                <c:manualLayout>
                  <c:x val="-7.2933076831788266E-3"/>
                  <c:y val="-3.67674752080629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26-477B-853F-1C0E49A81355}"/>
                </c:ext>
              </c:extLst>
            </c:dLbl>
            <c:dLbl>
              <c:idx val="1"/>
              <c:layout>
                <c:manualLayout>
                  <c:x val="-2.6823634984344095E-2"/>
                  <c:y val="-3.73330250155986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F26-477B-853F-1C0E49A81355}"/>
                </c:ext>
              </c:extLst>
            </c:dLbl>
            <c:dLbl>
              <c:idx val="2"/>
              <c:layout>
                <c:manualLayout>
                  <c:x val="-2.6823634984344126E-2"/>
                  <c:y val="-3.3716366858995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F26-477B-853F-1C0E49A81355}"/>
                </c:ext>
              </c:extLst>
            </c:dLbl>
            <c:dLbl>
              <c:idx val="3"/>
              <c:layout>
                <c:manualLayout>
                  <c:x val="-2.6823634984344126E-2"/>
                  <c:y val="-3.37163668589950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F26-477B-853F-1C0E49A81355}"/>
                </c:ext>
              </c:extLst>
            </c:dLbl>
            <c:spPr>
              <a:noFill/>
              <a:ln>
                <a:noFill/>
              </a:ln>
              <a:effectLst/>
            </c:spPr>
            <c:txPr>
              <a:bodyPr rot="0" spcFirstLastPara="1" vertOverflow="ellipsis" vert="horz" wrap="square" anchor="ctr" anchorCtr="1"/>
              <a:lstStyle/>
              <a:p>
                <a:pPr>
                  <a:defRPr sz="800" b="1" i="0" u="none" strike="noStrike" kern="1200" baseline="0">
                    <a:solidFill>
                      <a:srgbClr val="F29B00"/>
                    </a:solidFill>
                    <a:latin typeface="Segoe UI" panose="020B0502040204020203" pitchFamily="34" charset="0"/>
                    <a:ea typeface="+mn-ea"/>
                    <a:cs typeface="Segoe UI" panose="020B0502040204020203"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Ramas_ProporInform!$C$3:$G$3</c:f>
              <c:strCache>
                <c:ptCount val="5"/>
                <c:pt idx="0">
                  <c:v>Ene - Oct 21</c:v>
                </c:pt>
                <c:pt idx="1">
                  <c:v>Ene - Oct 22</c:v>
                </c:pt>
                <c:pt idx="2">
                  <c:v>Ene - Oct 23</c:v>
                </c:pt>
                <c:pt idx="3">
                  <c:v>Ene - Oct 24</c:v>
                </c:pt>
                <c:pt idx="4">
                  <c:v>Ene - Oct 25</c:v>
                </c:pt>
              </c:strCache>
            </c:strRef>
          </c:cat>
          <c:val>
            <c:numRef>
              <c:f>Ramas_ProporInform!$C$5:$G$5</c:f>
              <c:numCache>
                <c:formatCode>#,##0.0</c:formatCode>
                <c:ptCount val="5"/>
                <c:pt idx="0">
                  <c:v>79.100459745911351</c:v>
                </c:pt>
                <c:pt idx="1">
                  <c:v>76.20116063789915</c:v>
                </c:pt>
                <c:pt idx="2">
                  <c:v>75.486774446887978</c:v>
                </c:pt>
                <c:pt idx="3">
                  <c:v>74.378312599659935</c:v>
                </c:pt>
                <c:pt idx="4">
                  <c:v>75.033361616851096</c:v>
                </c:pt>
              </c:numCache>
            </c:numRef>
          </c:val>
          <c:smooth val="1"/>
          <c:extLst>
            <c:ext xmlns:c16="http://schemas.microsoft.com/office/drawing/2014/chart" uri="{C3380CC4-5D6E-409C-BE32-E72D297353CC}">
              <c16:uniqueId val="{00000003-DF26-477B-853F-1C0E49A81355}"/>
            </c:ext>
          </c:extLst>
        </c:ser>
        <c:ser>
          <c:idx val="2"/>
          <c:order val="2"/>
          <c:tx>
            <c:strRef>
              <c:f>Ramas_ProporInform!$B$6</c:f>
              <c:strCache>
                <c:ptCount val="1"/>
                <c:pt idx="0">
                  <c:v>Actividades artísticas, entretenimiento, recreación y otras actividades de servicios</c:v>
                </c:pt>
              </c:strCache>
            </c:strRef>
          </c:tx>
          <c:spPr>
            <a:ln w="28575" cap="rnd">
              <a:solidFill>
                <a:srgbClr val="9BABAB"/>
              </a:solidFill>
              <a:round/>
            </a:ln>
            <a:effectLst/>
          </c:spPr>
          <c:marker>
            <c:symbol val="none"/>
          </c:marker>
          <c:dLbls>
            <c:dLbl>
              <c:idx val="0"/>
              <c:layout>
                <c:manualLayout>
                  <c:x val="-7.2932686237669152E-3"/>
                  <c:y val="3.02118598178931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F26-477B-853F-1C0E49A81355}"/>
                </c:ext>
              </c:extLst>
            </c:dLbl>
            <c:dLbl>
              <c:idx val="1"/>
              <c:layout>
                <c:manualLayout>
                  <c:x val="-2.6823634984344095E-2"/>
                  <c:y val="3.73330250155986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F26-477B-853F-1C0E49A81355}"/>
                </c:ext>
              </c:extLst>
            </c:dLbl>
            <c:dLbl>
              <c:idx val="2"/>
              <c:layout>
                <c:manualLayout>
                  <c:x val="-2.6823634984344126E-2"/>
                  <c:y val="3.0099708702391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F26-477B-853F-1C0E49A81355}"/>
                </c:ext>
              </c:extLst>
            </c:dLbl>
            <c:dLbl>
              <c:idx val="3"/>
              <c:layout>
                <c:manualLayout>
                  <c:x val="-2.6823634984344126E-2"/>
                  <c:y val="3.37163668589950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F26-477B-853F-1C0E49A81355}"/>
                </c:ext>
              </c:extLst>
            </c:dLbl>
            <c:spPr>
              <a:noFill/>
              <a:ln>
                <a:noFill/>
              </a:ln>
              <a:effectLst/>
            </c:spPr>
            <c:txPr>
              <a:bodyPr rot="0" spcFirstLastPara="1" vertOverflow="ellipsis" vert="horz" wrap="square" anchor="ctr" anchorCtr="1"/>
              <a:lstStyle/>
              <a:p>
                <a:pPr>
                  <a:defRPr sz="800" b="1" i="0" u="none" strike="noStrike" kern="1200" baseline="0">
                    <a:solidFill>
                      <a:srgbClr val="9BABAB"/>
                    </a:solidFill>
                    <a:latin typeface="Segoe UI" panose="020B0502040204020203" pitchFamily="34" charset="0"/>
                    <a:ea typeface="+mn-ea"/>
                    <a:cs typeface="Segoe UI" panose="020B0502040204020203" pitchFamily="34" charset="0"/>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Ramas_ProporInform!$C$3:$G$3</c:f>
              <c:strCache>
                <c:ptCount val="5"/>
                <c:pt idx="0">
                  <c:v>Ene - Oct 21</c:v>
                </c:pt>
                <c:pt idx="1">
                  <c:v>Ene - Oct 22</c:v>
                </c:pt>
                <c:pt idx="2">
                  <c:v>Ene - Oct 23</c:v>
                </c:pt>
                <c:pt idx="3">
                  <c:v>Ene - Oct 24</c:v>
                </c:pt>
                <c:pt idx="4">
                  <c:v>Ene - Oct 25</c:v>
                </c:pt>
              </c:strCache>
            </c:strRef>
          </c:cat>
          <c:val>
            <c:numRef>
              <c:f>Ramas_ProporInform!$C$6:$G$6</c:f>
              <c:numCache>
                <c:formatCode>#,##0.0</c:formatCode>
                <c:ptCount val="5"/>
                <c:pt idx="0">
                  <c:v>78.356609693891059</c:v>
                </c:pt>
                <c:pt idx="1">
                  <c:v>75.800501471258926</c:v>
                </c:pt>
                <c:pt idx="2">
                  <c:v>73.718076377903159</c:v>
                </c:pt>
                <c:pt idx="3">
                  <c:v>72.995406107216539</c:v>
                </c:pt>
                <c:pt idx="4">
                  <c:v>73.047792417490442</c:v>
                </c:pt>
              </c:numCache>
            </c:numRef>
          </c:val>
          <c:smooth val="1"/>
          <c:extLst>
            <c:ext xmlns:c16="http://schemas.microsoft.com/office/drawing/2014/chart" uri="{C3380CC4-5D6E-409C-BE32-E72D297353CC}">
              <c16:uniqueId val="{00000005-DF26-477B-853F-1C0E49A81355}"/>
            </c:ext>
          </c:extLst>
        </c:ser>
        <c:ser>
          <c:idx val="3"/>
          <c:order val="3"/>
          <c:tx>
            <c:strRef>
              <c:f>Ramas_ProporInform!$B$14</c:f>
              <c:strCache>
                <c:ptCount val="1"/>
                <c:pt idx="0">
                  <c:v>Actividades inmobiliarias</c:v>
                </c:pt>
              </c:strCache>
            </c:strRef>
          </c:tx>
          <c:spPr>
            <a:ln w="28575" cap="rnd">
              <a:solidFill>
                <a:srgbClr val="EF3C6F"/>
              </a:solidFill>
              <a:round/>
            </a:ln>
            <a:effectLst/>
          </c:spPr>
          <c:marker>
            <c:symbol val="none"/>
          </c:marker>
          <c:dLbls>
            <c:dLbl>
              <c:idx val="0"/>
              <c:layout>
                <c:manualLayout>
                  <c:x val="-4.0590381207227496E-3"/>
                  <c:y val="-2.82904831082257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F26-477B-853F-1C0E49A81355}"/>
                </c:ext>
              </c:extLst>
            </c:dLbl>
            <c:dLbl>
              <c:idx val="1"/>
              <c:layout>
                <c:manualLayout>
                  <c:x val="-2.6823634984344095E-2"/>
                  <c:y val="-3.3716366858995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F26-477B-853F-1C0E49A81355}"/>
                </c:ext>
              </c:extLst>
            </c:dLbl>
            <c:dLbl>
              <c:idx val="4"/>
              <c:layout>
                <c:manualLayout>
                  <c:x val="-2.2820093361733667E-2"/>
                  <c:y val="-3.07155403383374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F26-477B-853F-1C0E49A81355}"/>
                </c:ext>
              </c:extLst>
            </c:dLbl>
            <c:spPr>
              <a:noFill/>
              <a:ln>
                <a:noFill/>
              </a:ln>
              <a:effectLst/>
            </c:spPr>
            <c:txPr>
              <a:bodyPr rot="0" spcFirstLastPara="1" vertOverflow="ellipsis" vert="horz" wrap="square" anchor="ctr" anchorCtr="1"/>
              <a:lstStyle/>
              <a:p>
                <a:pPr>
                  <a:defRPr sz="800" b="1" i="0" u="none" strike="noStrike" kern="1200" baseline="0">
                    <a:solidFill>
                      <a:srgbClr val="EF3C6F"/>
                    </a:solidFill>
                    <a:latin typeface="Segoe UI" panose="020B0502040204020203" pitchFamily="34" charset="0"/>
                    <a:ea typeface="+mn-ea"/>
                    <a:cs typeface="Segoe UI" panose="020B0502040204020203"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Ramas_ProporInform!$C$3:$G$3</c:f>
              <c:strCache>
                <c:ptCount val="5"/>
                <c:pt idx="0">
                  <c:v>Ene - Oct 21</c:v>
                </c:pt>
                <c:pt idx="1">
                  <c:v>Ene - Oct 22</c:v>
                </c:pt>
                <c:pt idx="2">
                  <c:v>Ene - Oct 23</c:v>
                </c:pt>
                <c:pt idx="3">
                  <c:v>Ene - Oct 24</c:v>
                </c:pt>
                <c:pt idx="4">
                  <c:v>Ene - Oct 25</c:v>
                </c:pt>
              </c:strCache>
            </c:strRef>
          </c:cat>
          <c:val>
            <c:numRef>
              <c:f>Ramas_ProporInform!$C$14:$G$14</c:f>
              <c:numCache>
                <c:formatCode>#,##0.0</c:formatCode>
                <c:ptCount val="5"/>
                <c:pt idx="0">
                  <c:v>30.321873900268248</c:v>
                </c:pt>
                <c:pt idx="1">
                  <c:v>25.563797819374308</c:v>
                </c:pt>
                <c:pt idx="2">
                  <c:v>18.338348137055156</c:v>
                </c:pt>
                <c:pt idx="3">
                  <c:v>18.130564857175528</c:v>
                </c:pt>
                <c:pt idx="4">
                  <c:v>16.0699609706224</c:v>
                </c:pt>
              </c:numCache>
            </c:numRef>
          </c:val>
          <c:smooth val="1"/>
          <c:extLst>
            <c:ext xmlns:c16="http://schemas.microsoft.com/office/drawing/2014/chart" uri="{C3380CC4-5D6E-409C-BE32-E72D297353CC}">
              <c16:uniqueId val="{00000008-DF26-477B-853F-1C0E49A81355}"/>
            </c:ext>
          </c:extLst>
        </c:ser>
        <c:ser>
          <c:idx val="4"/>
          <c:order val="4"/>
          <c:tx>
            <c:strRef>
              <c:f>Ramas_ProporInform!$B$15</c:f>
              <c:strCache>
                <c:ptCount val="1"/>
                <c:pt idx="0">
                  <c:v>Administración pública y defensa, educación y atención de la salud humana</c:v>
                </c:pt>
              </c:strCache>
            </c:strRef>
          </c:tx>
          <c:spPr>
            <a:ln w="28575" cap="rnd">
              <a:solidFill>
                <a:srgbClr val="A84572"/>
              </a:solidFill>
              <a:round/>
            </a:ln>
            <a:effectLst/>
          </c:spPr>
          <c:marker>
            <c:symbol val="none"/>
          </c:marker>
          <c:dLbls>
            <c:dLbl>
              <c:idx val="0"/>
              <c:layout>
                <c:manualLayout>
                  <c:x val="-7.293348402196166E-3"/>
                  <c:y val="-3.29258280367327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F26-477B-853F-1C0E49A81355}"/>
                </c:ext>
              </c:extLst>
            </c:dLbl>
            <c:dLbl>
              <c:idx val="1"/>
              <c:layout>
                <c:manualLayout>
                  <c:x val="-2.6823634984344095E-2"/>
                  <c:y val="-3.73330250155986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F26-477B-853F-1C0E49A81355}"/>
                </c:ext>
              </c:extLst>
            </c:dLbl>
            <c:dLbl>
              <c:idx val="2"/>
              <c:layout>
                <c:manualLayout>
                  <c:x val="-2.2820093361733667E-2"/>
                  <c:y val="-2.52899740875811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F26-477B-853F-1C0E49A81355}"/>
                </c:ext>
              </c:extLst>
            </c:dLbl>
            <c:dLbl>
              <c:idx val="3"/>
              <c:layout>
                <c:manualLayout>
                  <c:x val="-2.4447226970924107E-2"/>
                  <c:y val="-2.34809394995741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F26-477B-853F-1C0E49A81355}"/>
                </c:ext>
              </c:extLst>
            </c:dLbl>
            <c:dLbl>
              <c:idx val="4"/>
              <c:layout>
                <c:manualLayout>
                  <c:x val="-9.8541312243849936E-3"/>
                  <c:y val="-9.013275335311841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F26-477B-853F-1C0E49A81355}"/>
                </c:ext>
              </c:extLst>
            </c:dLbl>
            <c:spPr>
              <a:noFill/>
              <a:ln>
                <a:noFill/>
              </a:ln>
              <a:effectLst/>
            </c:spPr>
            <c:txPr>
              <a:bodyPr rot="0" spcFirstLastPara="1" vertOverflow="ellipsis" vert="horz" wrap="square" anchor="ctr" anchorCtr="1"/>
              <a:lstStyle/>
              <a:p>
                <a:pPr>
                  <a:defRPr sz="800" b="1" i="0" u="none" strike="noStrike" kern="1200" baseline="0">
                    <a:solidFill>
                      <a:srgbClr val="6B1940"/>
                    </a:solidFill>
                    <a:latin typeface="Segoe UI" panose="020B0502040204020203" pitchFamily="34" charset="0"/>
                    <a:ea typeface="+mn-ea"/>
                    <a:cs typeface="Segoe UI" panose="020B0502040204020203"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Ramas_ProporInform!$C$3:$G$3</c:f>
              <c:strCache>
                <c:ptCount val="5"/>
                <c:pt idx="0">
                  <c:v>Ene - Oct 21</c:v>
                </c:pt>
                <c:pt idx="1">
                  <c:v>Ene - Oct 22</c:v>
                </c:pt>
                <c:pt idx="2">
                  <c:v>Ene - Oct 23</c:v>
                </c:pt>
                <c:pt idx="3">
                  <c:v>Ene - Oct 24</c:v>
                </c:pt>
                <c:pt idx="4">
                  <c:v>Ene - Oct 25</c:v>
                </c:pt>
              </c:strCache>
            </c:strRef>
          </c:cat>
          <c:val>
            <c:numRef>
              <c:f>Ramas_ProporInform!$C$15:$G$15</c:f>
              <c:numCache>
                <c:formatCode>#,##0.0</c:formatCode>
                <c:ptCount val="5"/>
                <c:pt idx="0">
                  <c:v>16.252521259924769</c:v>
                </c:pt>
                <c:pt idx="1">
                  <c:v>15.187536204237571</c:v>
                </c:pt>
                <c:pt idx="2">
                  <c:v>12.269459456207633</c:v>
                </c:pt>
                <c:pt idx="3">
                  <c:v>12.743495229478292</c:v>
                </c:pt>
                <c:pt idx="4">
                  <c:v>11.842347030096365</c:v>
                </c:pt>
              </c:numCache>
            </c:numRef>
          </c:val>
          <c:smooth val="1"/>
          <c:extLst>
            <c:ext xmlns:c16="http://schemas.microsoft.com/office/drawing/2014/chart" uri="{C3380CC4-5D6E-409C-BE32-E72D297353CC}">
              <c16:uniqueId val="{0000000D-DF26-477B-853F-1C0E49A81355}"/>
            </c:ext>
          </c:extLst>
        </c:ser>
        <c:ser>
          <c:idx val="5"/>
          <c:order val="5"/>
          <c:tx>
            <c:strRef>
              <c:f>Ramas_ProporInform!$B$16</c:f>
              <c:strCache>
                <c:ptCount val="1"/>
                <c:pt idx="0">
                  <c:v>Actividades financieras y de seguros</c:v>
                </c:pt>
              </c:strCache>
            </c:strRef>
          </c:tx>
          <c:spPr>
            <a:ln w="28575" cap="rnd">
              <a:solidFill>
                <a:srgbClr val="9BBB59"/>
              </a:solidFill>
              <a:round/>
            </a:ln>
            <a:effectLst/>
          </c:spPr>
          <c:marker>
            <c:symbol val="none"/>
          </c:marker>
          <c:dLbls>
            <c:dLbl>
              <c:idx val="0"/>
              <c:layout>
                <c:manualLayout>
                  <c:x val="-7.4697781345780786E-3"/>
                  <c:y val="3.25860790650254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F26-477B-853F-1C0E49A81355}"/>
                </c:ext>
              </c:extLst>
            </c:dLbl>
            <c:dLbl>
              <c:idx val="1"/>
              <c:layout>
                <c:manualLayout>
                  <c:x val="-2.5190039826943542E-2"/>
                  <c:y val="2.5289974087581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F26-477B-853F-1C0E49A81355}"/>
                </c:ext>
              </c:extLst>
            </c:dLbl>
            <c:dLbl>
              <c:idx val="2"/>
              <c:layout>
                <c:manualLayout>
                  <c:x val="-2.3749377367238134E-2"/>
                  <c:y val="2.5289974087581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F26-477B-853F-1C0E49A81355}"/>
                </c:ext>
              </c:extLst>
            </c:dLbl>
            <c:dLbl>
              <c:idx val="3"/>
              <c:layout>
                <c:manualLayout>
                  <c:x val="-2.3749377367238134E-2"/>
                  <c:y val="2.80027572129592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F26-477B-853F-1C0E49A81355}"/>
                </c:ext>
              </c:extLst>
            </c:dLbl>
            <c:dLbl>
              <c:idx val="4"/>
              <c:layout>
                <c:manualLayout>
                  <c:x val="-2.4260755821439182E-2"/>
                  <c:y val="3.34283234637156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F26-477B-853F-1C0E49A81355}"/>
                </c:ext>
              </c:extLst>
            </c:dLbl>
            <c:spPr>
              <a:noFill/>
              <a:ln>
                <a:noFill/>
              </a:ln>
              <a:effectLst/>
            </c:spPr>
            <c:txPr>
              <a:bodyPr rot="0" spcFirstLastPara="1" vertOverflow="ellipsis" vert="horz" wrap="square" anchor="ctr" anchorCtr="1"/>
              <a:lstStyle/>
              <a:p>
                <a:pPr>
                  <a:defRPr sz="800" b="1" i="0" u="none" strike="noStrike" kern="1200" baseline="0">
                    <a:solidFill>
                      <a:srgbClr val="9BBB59"/>
                    </a:solidFill>
                    <a:latin typeface="Segoe UI" panose="020B0502040204020203" pitchFamily="34" charset="0"/>
                    <a:ea typeface="+mn-ea"/>
                    <a:cs typeface="Segoe UI" panose="020B0502040204020203" pitchFamily="34" charset="0"/>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Ramas_ProporInform!$C$3:$G$3</c:f>
              <c:strCache>
                <c:ptCount val="5"/>
                <c:pt idx="0">
                  <c:v>Ene - Oct 21</c:v>
                </c:pt>
                <c:pt idx="1">
                  <c:v>Ene - Oct 22</c:v>
                </c:pt>
                <c:pt idx="2">
                  <c:v>Ene - Oct 23</c:v>
                </c:pt>
                <c:pt idx="3">
                  <c:v>Ene - Oct 24</c:v>
                </c:pt>
                <c:pt idx="4">
                  <c:v>Ene - Oct 25</c:v>
                </c:pt>
              </c:strCache>
            </c:strRef>
          </c:cat>
          <c:val>
            <c:numRef>
              <c:f>Ramas_ProporInform!$C$16:$G$16</c:f>
              <c:numCache>
                <c:formatCode>#,##0.0</c:formatCode>
                <c:ptCount val="5"/>
                <c:pt idx="0">
                  <c:v>16.118162282277524</c:v>
                </c:pt>
                <c:pt idx="1">
                  <c:v>14.304801224109074</c:v>
                </c:pt>
                <c:pt idx="2">
                  <c:v>11.752318343726753</c:v>
                </c:pt>
                <c:pt idx="3">
                  <c:v>12.206471122735762</c:v>
                </c:pt>
                <c:pt idx="4">
                  <c:v>11.291253125396258</c:v>
                </c:pt>
              </c:numCache>
            </c:numRef>
          </c:val>
          <c:smooth val="1"/>
          <c:extLst>
            <c:ext xmlns:c16="http://schemas.microsoft.com/office/drawing/2014/chart" uri="{C3380CC4-5D6E-409C-BE32-E72D297353CC}">
              <c16:uniqueId val="{00000013-DF26-477B-853F-1C0E49A81355}"/>
            </c:ext>
          </c:extLst>
        </c:ser>
        <c:dLbls>
          <c:showLegendKey val="0"/>
          <c:showVal val="0"/>
          <c:showCatName val="0"/>
          <c:showSerName val="0"/>
          <c:showPercent val="0"/>
          <c:showBubbleSize val="0"/>
        </c:dLbls>
        <c:smooth val="0"/>
        <c:axId val="1228826079"/>
        <c:axId val="1228859679"/>
      </c:lineChart>
      <c:catAx>
        <c:axId val="1228826079"/>
        <c:scaling>
          <c:orientation val="minMax"/>
        </c:scaling>
        <c:delete val="0"/>
        <c:axPos val="b"/>
        <c:numFmt formatCode="General" sourceLinked="1"/>
        <c:majorTickMark val="out"/>
        <c:minorTickMark val="none"/>
        <c:tickLblPos val="nextTo"/>
        <c:spPr>
          <a:noFill/>
          <a:ln w="9525" cap="flat" cmpd="sng" algn="ctr">
            <a:solidFill>
              <a:schemeClr val="bg2">
                <a:lumMod val="50000"/>
              </a:schemeClr>
            </a:solidFill>
            <a:round/>
          </a:ln>
          <a:effectLst/>
        </c:spPr>
        <c:txPr>
          <a:bodyPr rot="-5400000" spcFirstLastPara="1" vertOverflow="ellipsis" wrap="square" anchor="ctr" anchorCtr="1"/>
          <a:lstStyle/>
          <a:p>
            <a:pPr>
              <a:defRPr sz="7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1228859679"/>
        <c:crosses val="autoZero"/>
        <c:auto val="1"/>
        <c:lblAlgn val="ctr"/>
        <c:lblOffset val="100"/>
        <c:tickLblSkip val="1"/>
        <c:noMultiLvlLbl val="0"/>
      </c:catAx>
      <c:valAx>
        <c:axId val="1228859679"/>
        <c:scaling>
          <c:orientation val="minMax"/>
          <c:max val="100"/>
        </c:scaling>
        <c:delete val="0"/>
        <c:axPos val="l"/>
        <c:numFmt formatCode="#,##0.0" sourceLinked="1"/>
        <c:majorTickMark val="out"/>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1228826079"/>
        <c:crosses val="autoZero"/>
        <c:crossBetween val="midCat"/>
      </c:valAx>
      <c:spPr>
        <a:noFill/>
        <a:ln>
          <a:noFill/>
        </a:ln>
        <a:effectLst/>
      </c:spPr>
    </c:plotArea>
    <c:legend>
      <c:legendPos val="r"/>
      <c:layout>
        <c:manualLayout>
          <c:xMode val="edge"/>
          <c:yMode val="edge"/>
          <c:x val="0.79789705571656944"/>
          <c:y val="7.5264779381310293E-2"/>
          <c:w val="0.20036419977458209"/>
          <c:h val="0.7832294706949594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Segoe UI" panose="020B0502040204020203" pitchFamily="34" charset="0"/>
          <a:cs typeface="Segoe UI" panose="020B0502040204020203" pitchFamily="34" charset="0"/>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v>Total</c:v>
          </c:tx>
          <c:spPr>
            <a:solidFill>
              <a:schemeClr val="accent4">
                <a:shade val="45000"/>
              </a:schemeClr>
            </a:solidFill>
            <a:ln>
              <a:noFill/>
            </a:ln>
            <a:effectLst/>
          </c:spPr>
          <c:invertIfNegative val="0"/>
          <c:dPt>
            <c:idx val="1"/>
            <c:invertIfNegative val="0"/>
            <c:bubble3D val="0"/>
            <c:spPr>
              <a:solidFill>
                <a:schemeClr val="accent4">
                  <a:shade val="45000"/>
                </a:schemeClr>
              </a:solidFill>
              <a:ln>
                <a:noFill/>
              </a:ln>
              <a:effectLst/>
            </c:spPr>
            <c:extLst>
              <c:ext xmlns:c16="http://schemas.microsoft.com/office/drawing/2014/chart" uri="{C3380CC4-5D6E-409C-BE32-E72D297353CC}">
                <c16:uniqueId val="{00000001-A286-4228-850B-DC00E529B3C6}"/>
              </c:ext>
            </c:extLst>
          </c:dPt>
          <c:dPt>
            <c:idx val="2"/>
            <c:invertIfNegative val="0"/>
            <c:bubble3D val="0"/>
            <c:spPr>
              <a:solidFill>
                <a:schemeClr val="accent4">
                  <a:shade val="45000"/>
                </a:schemeClr>
              </a:solidFill>
              <a:ln>
                <a:noFill/>
              </a:ln>
              <a:effectLst/>
            </c:spPr>
            <c:extLst>
              <c:ext xmlns:c16="http://schemas.microsoft.com/office/drawing/2014/chart" uri="{C3380CC4-5D6E-409C-BE32-E72D297353CC}">
                <c16:uniqueId val="{00000003-A286-4228-850B-DC00E529B3C6}"/>
              </c:ext>
            </c:extLst>
          </c:dPt>
          <c:dPt>
            <c:idx val="3"/>
            <c:invertIfNegative val="0"/>
            <c:bubble3D val="0"/>
            <c:spPr>
              <a:solidFill>
                <a:schemeClr val="accent4">
                  <a:shade val="45000"/>
                </a:schemeClr>
              </a:solidFill>
              <a:ln>
                <a:noFill/>
              </a:ln>
              <a:effectLst/>
            </c:spPr>
            <c:extLst>
              <c:ext xmlns:c16="http://schemas.microsoft.com/office/drawing/2014/chart" uri="{C3380CC4-5D6E-409C-BE32-E72D297353CC}">
                <c16:uniqueId val="{00000005-A286-4228-850B-DC00E529B3C6}"/>
              </c:ext>
            </c:extLst>
          </c:dPt>
          <c:dPt>
            <c:idx val="4"/>
            <c:invertIfNegative val="0"/>
            <c:bubble3D val="0"/>
            <c:spPr>
              <a:solidFill>
                <a:schemeClr val="accent4">
                  <a:shade val="45000"/>
                </a:schemeClr>
              </a:solidFill>
              <a:ln>
                <a:noFill/>
              </a:ln>
              <a:effectLst/>
            </c:spPr>
            <c:extLst>
              <c:ext xmlns:c16="http://schemas.microsoft.com/office/drawing/2014/chart" uri="{C3380CC4-5D6E-409C-BE32-E72D297353CC}">
                <c16:uniqueId val="{00000007-A286-4228-850B-DC00E529B3C6}"/>
              </c:ext>
            </c:extLst>
          </c:dPt>
          <c:dPt>
            <c:idx val="5"/>
            <c:invertIfNegative val="0"/>
            <c:bubble3D val="0"/>
            <c:spPr>
              <a:solidFill>
                <a:schemeClr val="accent4">
                  <a:shade val="45000"/>
                </a:schemeClr>
              </a:solidFill>
              <a:ln>
                <a:noFill/>
              </a:ln>
              <a:effectLst/>
            </c:spPr>
            <c:extLst>
              <c:ext xmlns:c16="http://schemas.microsoft.com/office/drawing/2014/chart" uri="{C3380CC4-5D6E-409C-BE32-E72D297353CC}">
                <c16:uniqueId val="{00000009-A286-4228-850B-DC00E529B3C6}"/>
              </c:ext>
            </c:extLst>
          </c:dPt>
          <c:dLbls>
            <c:dLbl>
              <c:idx val="6"/>
              <c:tx>
                <c:rich>
                  <a:bodyPr/>
                  <a:lstStyle/>
                  <a:p>
                    <a:fld id="{8BBDE31F-3308-4FCC-B0BA-C8755135BF61}" type="VALUE">
                      <a:rPr lang="en-US" b="1"/>
                      <a:pPr/>
                      <a:t>[VALOR]</a:t>
                    </a:fld>
                    <a:endParaRPr lang="es-CO"/>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CC63-4BC3-8607-AF6BDEB4E67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Graficas!$A$18:$A$24</c:f>
              <c:numCache>
                <c:formatCode>0</c:formatCode>
                <c:ptCount val="7"/>
                <c:pt idx="0">
                  <c:v>2018</c:v>
                </c:pt>
                <c:pt idx="1">
                  <c:v>2019</c:v>
                </c:pt>
                <c:pt idx="2">
                  <c:v>2020</c:v>
                </c:pt>
                <c:pt idx="3">
                  <c:v>2021</c:v>
                </c:pt>
                <c:pt idx="4">
                  <c:v>2022</c:v>
                </c:pt>
                <c:pt idx="5">
                  <c:v>2023</c:v>
                </c:pt>
                <c:pt idx="6">
                  <c:v>2024</c:v>
                </c:pt>
              </c:numCache>
            </c:numRef>
          </c:cat>
          <c:val>
            <c:numRef>
              <c:f>Graficas!$B$18:$B$24</c:f>
              <c:numCache>
                <c:formatCode>#,##0</c:formatCode>
                <c:ptCount val="7"/>
                <c:pt idx="0">
                  <c:v>697237</c:v>
                </c:pt>
                <c:pt idx="1">
                  <c:v>741820</c:v>
                </c:pt>
                <c:pt idx="2">
                  <c:v>729301</c:v>
                </c:pt>
                <c:pt idx="3">
                  <c:v>741278</c:v>
                </c:pt>
                <c:pt idx="4">
                  <c:v>752249</c:v>
                </c:pt>
                <c:pt idx="5">
                  <c:v>784180</c:v>
                </c:pt>
                <c:pt idx="6">
                  <c:v>772305</c:v>
                </c:pt>
              </c:numCache>
            </c:numRef>
          </c:val>
          <c:extLst>
            <c:ext xmlns:c16="http://schemas.microsoft.com/office/drawing/2014/chart" uri="{C3380CC4-5D6E-409C-BE32-E72D297353CC}">
              <c16:uniqueId val="{0000000A-A286-4228-850B-DC00E529B3C6}"/>
            </c:ext>
          </c:extLst>
        </c:ser>
        <c:ser>
          <c:idx val="1"/>
          <c:order val="1"/>
          <c:tx>
            <c:v>Hombres</c:v>
          </c:tx>
          <c:spPr>
            <a:solidFill>
              <a:schemeClr val="accent4">
                <a:lumMod val="60000"/>
                <a:lumOff val="40000"/>
              </a:schemeClr>
            </a:solidFill>
            <a:ln>
              <a:noFill/>
            </a:ln>
            <a:effectLst/>
          </c:spPr>
          <c:invertIfNegative val="0"/>
          <c:cat>
            <c:numRef>
              <c:f>Graficas!$A$18:$A$24</c:f>
              <c:numCache>
                <c:formatCode>0</c:formatCode>
                <c:ptCount val="7"/>
                <c:pt idx="0">
                  <c:v>2018</c:v>
                </c:pt>
                <c:pt idx="1">
                  <c:v>2019</c:v>
                </c:pt>
                <c:pt idx="2">
                  <c:v>2020</c:v>
                </c:pt>
                <c:pt idx="3">
                  <c:v>2021</c:v>
                </c:pt>
                <c:pt idx="4">
                  <c:v>2022</c:v>
                </c:pt>
                <c:pt idx="5">
                  <c:v>2023</c:v>
                </c:pt>
                <c:pt idx="6">
                  <c:v>2024</c:v>
                </c:pt>
              </c:numCache>
            </c:numRef>
          </c:cat>
          <c:val>
            <c:numRef>
              <c:f>Graficas!$C$18:$C$24</c:f>
              <c:numCache>
                <c:formatCode>#,##0</c:formatCode>
                <c:ptCount val="7"/>
                <c:pt idx="0">
                  <c:v>402711</c:v>
                </c:pt>
                <c:pt idx="1">
                  <c:v>431620</c:v>
                </c:pt>
                <c:pt idx="2">
                  <c:v>429101</c:v>
                </c:pt>
                <c:pt idx="3">
                  <c:v>437844</c:v>
                </c:pt>
                <c:pt idx="4">
                  <c:v>414502</c:v>
                </c:pt>
                <c:pt idx="5">
                  <c:v>429101</c:v>
                </c:pt>
                <c:pt idx="6">
                  <c:v>419229</c:v>
                </c:pt>
              </c:numCache>
            </c:numRef>
          </c:val>
          <c:extLst>
            <c:ext xmlns:c16="http://schemas.microsoft.com/office/drawing/2014/chart" uri="{C3380CC4-5D6E-409C-BE32-E72D297353CC}">
              <c16:uniqueId val="{0000000B-A286-4228-850B-DC00E529B3C6}"/>
            </c:ext>
          </c:extLst>
        </c:ser>
        <c:ser>
          <c:idx val="2"/>
          <c:order val="2"/>
          <c:tx>
            <c:v>Mujeres</c:v>
          </c:tx>
          <c:spPr>
            <a:solidFill>
              <a:schemeClr val="bg1">
                <a:lumMod val="50000"/>
              </a:schemeClr>
            </a:solidFill>
            <a:ln>
              <a:noFill/>
            </a:ln>
            <a:effectLst/>
          </c:spPr>
          <c:invertIfNegative val="0"/>
          <c:cat>
            <c:numRef>
              <c:f>Graficas!$A$18:$A$24</c:f>
              <c:numCache>
                <c:formatCode>0</c:formatCode>
                <c:ptCount val="7"/>
                <c:pt idx="0">
                  <c:v>2018</c:v>
                </c:pt>
                <c:pt idx="1">
                  <c:v>2019</c:v>
                </c:pt>
                <c:pt idx="2">
                  <c:v>2020</c:v>
                </c:pt>
                <c:pt idx="3">
                  <c:v>2021</c:v>
                </c:pt>
                <c:pt idx="4">
                  <c:v>2022</c:v>
                </c:pt>
                <c:pt idx="5">
                  <c:v>2023</c:v>
                </c:pt>
                <c:pt idx="6">
                  <c:v>2024</c:v>
                </c:pt>
              </c:numCache>
            </c:numRef>
          </c:cat>
          <c:val>
            <c:numRef>
              <c:f>Graficas!$D$18:$D$24</c:f>
              <c:numCache>
                <c:formatCode>#,##0</c:formatCode>
                <c:ptCount val="7"/>
                <c:pt idx="0">
                  <c:v>256618</c:v>
                </c:pt>
                <c:pt idx="1">
                  <c:v>272214</c:v>
                </c:pt>
                <c:pt idx="2">
                  <c:v>269886</c:v>
                </c:pt>
                <c:pt idx="3">
                  <c:v>268689</c:v>
                </c:pt>
                <c:pt idx="4">
                  <c:v>270135</c:v>
                </c:pt>
                <c:pt idx="5">
                  <c:v>283562</c:v>
                </c:pt>
                <c:pt idx="6">
                  <c:v>275746</c:v>
                </c:pt>
              </c:numCache>
            </c:numRef>
          </c:val>
          <c:extLst>
            <c:ext xmlns:c16="http://schemas.microsoft.com/office/drawing/2014/chart" uri="{C3380CC4-5D6E-409C-BE32-E72D297353CC}">
              <c16:uniqueId val="{0000000C-A286-4228-850B-DC00E529B3C6}"/>
            </c:ext>
          </c:extLst>
        </c:ser>
        <c:dLbls>
          <c:showLegendKey val="0"/>
          <c:showVal val="0"/>
          <c:showCatName val="0"/>
          <c:showSerName val="0"/>
          <c:showPercent val="0"/>
          <c:showBubbleSize val="0"/>
        </c:dLbls>
        <c:gapWidth val="150"/>
        <c:axId val="908535471"/>
        <c:axId val="908513391"/>
        <c:extLst>
          <c:ext xmlns:c15="http://schemas.microsoft.com/office/drawing/2012/chart" uri="{02D57815-91ED-43cb-92C2-25804820EDAC}">
            <c15:filteredBarSeries>
              <c15:ser>
                <c:idx val="3"/>
                <c:order val="3"/>
                <c:tx>
                  <c:v>Sin identificar</c:v>
                </c:tx>
                <c:spPr>
                  <a:solidFill>
                    <a:schemeClr val="accent4">
                      <a:shade val="92000"/>
                    </a:schemeClr>
                  </a:solidFill>
                  <a:ln>
                    <a:noFill/>
                  </a:ln>
                  <a:effectLst/>
                </c:spPr>
                <c:invertIfNegative val="0"/>
                <c:cat>
                  <c:numRef>
                    <c:extLst>
                      <c:ext uri="{02D57815-91ED-43cb-92C2-25804820EDAC}">
                        <c15:formulaRef>
                          <c15:sqref>Graficas!$A$18:$A$24</c15:sqref>
                        </c15:formulaRef>
                      </c:ext>
                    </c:extLst>
                    <c:numCache>
                      <c:formatCode>0</c:formatCode>
                      <c:ptCount val="7"/>
                      <c:pt idx="0">
                        <c:v>2018</c:v>
                      </c:pt>
                      <c:pt idx="1">
                        <c:v>2019</c:v>
                      </c:pt>
                      <c:pt idx="2">
                        <c:v>2020</c:v>
                      </c:pt>
                      <c:pt idx="3">
                        <c:v>2021</c:v>
                      </c:pt>
                      <c:pt idx="4">
                        <c:v>2022</c:v>
                      </c:pt>
                      <c:pt idx="5">
                        <c:v>2023</c:v>
                      </c:pt>
                      <c:pt idx="6">
                        <c:v>2024</c:v>
                      </c:pt>
                    </c:numCache>
                  </c:numRef>
                </c:cat>
                <c:val>
                  <c:numRef>
                    <c:extLst>
                      <c:ext uri="{02D57815-91ED-43cb-92C2-25804820EDAC}">
                        <c15:formulaRef>
                          <c15:sqref>Graficas!$E$18:$E$24</c15:sqref>
                        </c15:formulaRef>
                      </c:ext>
                    </c:extLst>
                    <c:numCache>
                      <c:formatCode>#,##0</c:formatCode>
                      <c:ptCount val="7"/>
                      <c:pt idx="0">
                        <c:v>37908</c:v>
                      </c:pt>
                      <c:pt idx="1">
                        <c:v>37986</c:v>
                      </c:pt>
                      <c:pt idx="2">
                        <c:v>30314</c:v>
                      </c:pt>
                      <c:pt idx="3">
                        <c:v>34745</c:v>
                      </c:pt>
                      <c:pt idx="4">
                        <c:v>67612</c:v>
                      </c:pt>
                      <c:pt idx="5">
                        <c:v>71517</c:v>
                      </c:pt>
                      <c:pt idx="6">
                        <c:v>77330</c:v>
                      </c:pt>
                    </c:numCache>
                  </c:numRef>
                </c:val>
                <c:extLst>
                  <c:ext xmlns:c16="http://schemas.microsoft.com/office/drawing/2014/chart" uri="{C3380CC4-5D6E-409C-BE32-E72D297353CC}">
                    <c16:uniqueId val="{00000010-A286-4228-850B-DC00E529B3C6}"/>
                  </c:ext>
                </c:extLst>
              </c15:ser>
            </c15:filteredBarSeries>
          </c:ext>
        </c:extLst>
      </c:barChart>
      <c:lineChart>
        <c:grouping val="standard"/>
        <c:varyColors val="0"/>
        <c:ser>
          <c:idx val="4"/>
          <c:order val="4"/>
          <c:tx>
            <c:v>Var Total</c:v>
          </c:tx>
          <c:spPr>
            <a:ln w="28575" cap="rnd">
              <a:solidFill>
                <a:srgbClr val="FDEADA">
                  <a:alpha val="0"/>
                </a:srgbClr>
              </a:solidFill>
              <a:round/>
            </a:ln>
            <a:effectLst/>
          </c:spPr>
          <c:marker>
            <c:symbol val="none"/>
          </c:marker>
          <c:cat>
            <c:numRef>
              <c:f>Graficas!$A$18:$A$24</c:f>
              <c:numCache>
                <c:formatCode>0</c:formatCode>
                <c:ptCount val="7"/>
                <c:pt idx="0">
                  <c:v>2018</c:v>
                </c:pt>
                <c:pt idx="1">
                  <c:v>2019</c:v>
                </c:pt>
                <c:pt idx="2">
                  <c:v>2020</c:v>
                </c:pt>
                <c:pt idx="3">
                  <c:v>2021</c:v>
                </c:pt>
                <c:pt idx="4">
                  <c:v>2022</c:v>
                </c:pt>
                <c:pt idx="5">
                  <c:v>2023</c:v>
                </c:pt>
                <c:pt idx="6">
                  <c:v>2024</c:v>
                </c:pt>
              </c:numCache>
            </c:numRef>
          </c:cat>
          <c:val>
            <c:numRef>
              <c:f>Graficas!$F$18:$F$24</c:f>
              <c:numCache>
                <c:formatCode>0.0%</c:formatCode>
                <c:ptCount val="7"/>
                <c:pt idx="1">
                  <c:v>6.3942389746958428E-2</c:v>
                </c:pt>
                <c:pt idx="2">
                  <c:v>-1.6876061578280477E-2</c:v>
                </c:pt>
                <c:pt idx="3">
                  <c:v>1.6422574492562125E-2</c:v>
                </c:pt>
                <c:pt idx="4">
                  <c:v>1.4800115476245157E-2</c:v>
                </c:pt>
                <c:pt idx="5">
                  <c:v>4.2447381119815386E-2</c:v>
                </c:pt>
                <c:pt idx="6">
                  <c:v>-1.5143206916779284E-2</c:v>
                </c:pt>
              </c:numCache>
            </c:numRef>
          </c:val>
          <c:smooth val="0"/>
          <c:extLst>
            <c:ext xmlns:c16="http://schemas.microsoft.com/office/drawing/2014/chart" uri="{C3380CC4-5D6E-409C-BE32-E72D297353CC}">
              <c16:uniqueId val="{0000000D-A286-4228-850B-DC00E529B3C6}"/>
            </c:ext>
          </c:extLst>
        </c:ser>
        <c:ser>
          <c:idx val="5"/>
          <c:order val="5"/>
          <c:tx>
            <c:v>Var Hombres</c:v>
          </c:tx>
          <c:spPr>
            <a:ln w="28575" cap="rnd">
              <a:solidFill>
                <a:srgbClr val="E46C0A">
                  <a:alpha val="0"/>
                </a:srgbClr>
              </a:solidFill>
              <a:round/>
            </a:ln>
            <a:effectLst/>
          </c:spPr>
          <c:marker>
            <c:symbol val="none"/>
          </c:marker>
          <c:cat>
            <c:numRef>
              <c:f>Graficas!$A$18:$A$24</c:f>
              <c:numCache>
                <c:formatCode>0</c:formatCode>
                <c:ptCount val="7"/>
                <c:pt idx="0">
                  <c:v>2018</c:v>
                </c:pt>
                <c:pt idx="1">
                  <c:v>2019</c:v>
                </c:pt>
                <c:pt idx="2">
                  <c:v>2020</c:v>
                </c:pt>
                <c:pt idx="3">
                  <c:v>2021</c:v>
                </c:pt>
                <c:pt idx="4">
                  <c:v>2022</c:v>
                </c:pt>
                <c:pt idx="5">
                  <c:v>2023</c:v>
                </c:pt>
                <c:pt idx="6">
                  <c:v>2024</c:v>
                </c:pt>
              </c:numCache>
            </c:numRef>
          </c:cat>
          <c:val>
            <c:numRef>
              <c:f>Graficas!$G$18:$G$24</c:f>
              <c:numCache>
                <c:formatCode>0.0%</c:formatCode>
                <c:ptCount val="7"/>
                <c:pt idx="1">
                  <c:v>7.1785970584364422E-2</c:v>
                </c:pt>
                <c:pt idx="2">
                  <c:v>-5.8361521708910624E-3</c:v>
                </c:pt>
                <c:pt idx="3">
                  <c:v>2.0375156431702512E-2</c:v>
                </c:pt>
                <c:pt idx="4">
                  <c:v>-5.3311225002512286E-2</c:v>
                </c:pt>
                <c:pt idx="5">
                  <c:v>3.5220577946547982E-2</c:v>
                </c:pt>
                <c:pt idx="6">
                  <c:v>-2.3006238624473041E-2</c:v>
                </c:pt>
              </c:numCache>
            </c:numRef>
          </c:val>
          <c:smooth val="0"/>
          <c:extLst>
            <c:ext xmlns:c16="http://schemas.microsoft.com/office/drawing/2014/chart" uri="{C3380CC4-5D6E-409C-BE32-E72D297353CC}">
              <c16:uniqueId val="{0000000E-A286-4228-850B-DC00E529B3C6}"/>
            </c:ext>
          </c:extLst>
        </c:ser>
        <c:ser>
          <c:idx val="6"/>
          <c:order val="6"/>
          <c:tx>
            <c:v>Var Mujeres</c:v>
          </c:tx>
          <c:spPr>
            <a:ln w="28575" cap="rnd">
              <a:solidFill>
                <a:srgbClr val="FAC090">
                  <a:alpha val="0"/>
                </a:srgbClr>
              </a:solidFill>
              <a:round/>
            </a:ln>
            <a:effectLst/>
          </c:spPr>
          <c:marker>
            <c:symbol val="none"/>
          </c:marker>
          <c:cat>
            <c:numRef>
              <c:f>Graficas!$A$18:$A$24</c:f>
              <c:numCache>
                <c:formatCode>0</c:formatCode>
                <c:ptCount val="7"/>
                <c:pt idx="0">
                  <c:v>2018</c:v>
                </c:pt>
                <c:pt idx="1">
                  <c:v>2019</c:v>
                </c:pt>
                <c:pt idx="2">
                  <c:v>2020</c:v>
                </c:pt>
                <c:pt idx="3">
                  <c:v>2021</c:v>
                </c:pt>
                <c:pt idx="4">
                  <c:v>2022</c:v>
                </c:pt>
                <c:pt idx="5">
                  <c:v>2023</c:v>
                </c:pt>
                <c:pt idx="6">
                  <c:v>2024</c:v>
                </c:pt>
              </c:numCache>
            </c:numRef>
          </c:cat>
          <c:val>
            <c:numRef>
              <c:f>Graficas!$H$18:$H$24</c:f>
              <c:numCache>
                <c:formatCode>0.0%</c:formatCode>
                <c:ptCount val="7"/>
                <c:pt idx="1">
                  <c:v>6.0775159965396064E-2</c:v>
                </c:pt>
                <c:pt idx="2">
                  <c:v>-8.5520950428706888E-3</c:v>
                </c:pt>
                <c:pt idx="3">
                  <c:v>-4.4352059758564488E-3</c:v>
                </c:pt>
                <c:pt idx="4">
                  <c:v>5.3816866339895242E-3</c:v>
                </c:pt>
                <c:pt idx="5">
                  <c:v>4.9704777241009079E-2</c:v>
                </c:pt>
                <c:pt idx="6">
                  <c:v>-2.7563636876591358E-2</c:v>
                </c:pt>
              </c:numCache>
            </c:numRef>
          </c:val>
          <c:smooth val="0"/>
          <c:extLst>
            <c:ext xmlns:c16="http://schemas.microsoft.com/office/drawing/2014/chart" uri="{C3380CC4-5D6E-409C-BE32-E72D297353CC}">
              <c16:uniqueId val="{0000000F-A286-4228-850B-DC00E529B3C6}"/>
            </c:ext>
          </c:extLst>
        </c:ser>
        <c:dLbls>
          <c:showLegendKey val="0"/>
          <c:showVal val="0"/>
          <c:showCatName val="0"/>
          <c:showSerName val="0"/>
          <c:showPercent val="0"/>
          <c:showBubbleSize val="0"/>
        </c:dLbls>
        <c:marker val="1"/>
        <c:smooth val="0"/>
        <c:axId val="1065539647"/>
        <c:axId val="1065529567"/>
        <c:extLst>
          <c:ext xmlns:c15="http://schemas.microsoft.com/office/drawing/2012/chart" uri="{02D57815-91ED-43cb-92C2-25804820EDAC}">
            <c15:filteredLineSeries>
              <c15:ser>
                <c:idx val="7"/>
                <c:order val="7"/>
                <c:spPr>
                  <a:ln w="28575" cap="rnd">
                    <a:solidFill>
                      <a:schemeClr val="accent4">
                        <a:tint val="46000"/>
                      </a:schemeClr>
                    </a:solidFill>
                    <a:round/>
                  </a:ln>
                  <a:effectLst/>
                </c:spPr>
                <c:marker>
                  <c:symbol val="none"/>
                </c:marker>
                <c:cat>
                  <c:numRef>
                    <c:extLst>
                      <c:ext uri="{02D57815-91ED-43cb-92C2-25804820EDAC}">
                        <c15:formulaRef>
                          <c15:sqref>Graficas!$A$18:$A$24</c15:sqref>
                        </c15:formulaRef>
                      </c:ext>
                    </c:extLst>
                    <c:numCache>
                      <c:formatCode>0</c:formatCode>
                      <c:ptCount val="7"/>
                      <c:pt idx="0">
                        <c:v>2018</c:v>
                      </c:pt>
                      <c:pt idx="1">
                        <c:v>2019</c:v>
                      </c:pt>
                      <c:pt idx="2">
                        <c:v>2020</c:v>
                      </c:pt>
                      <c:pt idx="3">
                        <c:v>2021</c:v>
                      </c:pt>
                      <c:pt idx="4">
                        <c:v>2022</c:v>
                      </c:pt>
                      <c:pt idx="5">
                        <c:v>2023</c:v>
                      </c:pt>
                      <c:pt idx="6">
                        <c:v>2024</c:v>
                      </c:pt>
                    </c:numCache>
                  </c:numRef>
                </c:cat>
                <c:val>
                  <c:numRef>
                    <c:extLst>
                      <c:ext uri="{02D57815-91ED-43cb-92C2-25804820EDAC}">
                        <c15:formulaRef>
                          <c15:sqref>Graficas!$I$18:$I$24</c15:sqref>
                        </c15:formulaRef>
                      </c:ext>
                    </c:extLst>
                    <c:numCache>
                      <c:formatCode>0.0%</c:formatCode>
                      <c:ptCount val="7"/>
                      <c:pt idx="1">
                        <c:v>2.057613168724215E-3</c:v>
                      </c:pt>
                      <c:pt idx="2">
                        <c:v>-0.20196914652766806</c:v>
                      </c:pt>
                      <c:pt idx="3">
                        <c:v>0.14617008642871276</c:v>
                      </c:pt>
                      <c:pt idx="4">
                        <c:v>0.94594905741833357</c:v>
                      </c:pt>
                      <c:pt idx="5">
                        <c:v>5.7756019641483691E-2</c:v>
                      </c:pt>
                      <c:pt idx="6">
                        <c:v>8.1281373659409573E-2</c:v>
                      </c:pt>
                    </c:numCache>
                  </c:numRef>
                </c:val>
                <c:smooth val="0"/>
                <c:extLst>
                  <c:ext xmlns:c16="http://schemas.microsoft.com/office/drawing/2014/chart" uri="{C3380CC4-5D6E-409C-BE32-E72D297353CC}">
                    <c16:uniqueId val="{00000011-A286-4228-850B-DC00E529B3C6}"/>
                  </c:ext>
                </c:extLst>
              </c15:ser>
            </c15:filteredLineSeries>
          </c:ext>
        </c:extLst>
      </c:lineChart>
      <c:catAx>
        <c:axId val="908535471"/>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8513391"/>
        <c:crosses val="autoZero"/>
        <c:auto val="1"/>
        <c:lblAlgn val="ctr"/>
        <c:lblOffset val="100"/>
        <c:noMultiLvlLbl val="0"/>
      </c:catAx>
      <c:valAx>
        <c:axId val="908513391"/>
        <c:scaling>
          <c:orientation val="minMax"/>
          <c:min val="0"/>
        </c:scaling>
        <c:delete val="0"/>
        <c:axPos val="l"/>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s-CO" sz="900" b="1" dirty="0"/>
                  <a:t>Numero de empresas total</a:t>
                </a:r>
              </a:p>
            </c:rich>
          </c:tx>
          <c:layout>
            <c:manualLayout>
              <c:xMode val="edge"/>
              <c:yMode val="edge"/>
              <c:x val="1.6730957697024991E-2"/>
              <c:y val="6.7290731448854488E-2"/>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8535471"/>
        <c:crosses val="autoZero"/>
        <c:crossBetween val="between"/>
      </c:valAx>
      <c:valAx>
        <c:axId val="1065529567"/>
        <c:scaling>
          <c:orientation val="minMax"/>
          <c:max val="0.1"/>
          <c:min val="-0.1"/>
        </c:scaling>
        <c:delete val="1"/>
        <c:axPos val="r"/>
        <c:numFmt formatCode="0.0%" sourceLinked="0"/>
        <c:majorTickMark val="none"/>
        <c:minorTickMark val="none"/>
        <c:tickLblPos val="nextTo"/>
        <c:crossAx val="1065539647"/>
        <c:crosses val="max"/>
        <c:crossBetween val="between"/>
      </c:valAx>
      <c:catAx>
        <c:axId val="1065539647"/>
        <c:scaling>
          <c:orientation val="minMax"/>
        </c:scaling>
        <c:delete val="1"/>
        <c:axPos val="b"/>
        <c:numFmt formatCode="0" sourceLinked="1"/>
        <c:majorTickMark val="none"/>
        <c:minorTickMark val="none"/>
        <c:tickLblPos val="nextTo"/>
        <c:crossAx val="1065529567"/>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v>Total</c:v>
          </c:tx>
          <c:spPr>
            <a:solidFill>
              <a:srgbClr val="B6004C"/>
            </a:solidFill>
            <a:ln>
              <a:noFill/>
            </a:ln>
            <a:effectLst/>
          </c:spPr>
          <c:invertIfNegative val="0"/>
          <c:dPt>
            <c:idx val="1"/>
            <c:invertIfNegative val="0"/>
            <c:bubble3D val="0"/>
            <c:spPr>
              <a:solidFill>
                <a:srgbClr val="B6004C"/>
              </a:solidFill>
              <a:ln>
                <a:noFill/>
              </a:ln>
              <a:effectLst/>
            </c:spPr>
            <c:extLst>
              <c:ext xmlns:c16="http://schemas.microsoft.com/office/drawing/2014/chart" uri="{C3380CC4-5D6E-409C-BE32-E72D297353CC}">
                <c16:uniqueId val="{00000001-7807-4D35-898A-948E7B5382C4}"/>
              </c:ext>
            </c:extLst>
          </c:dPt>
          <c:dPt>
            <c:idx val="2"/>
            <c:invertIfNegative val="0"/>
            <c:bubble3D val="0"/>
            <c:spPr>
              <a:solidFill>
                <a:srgbClr val="B6004C"/>
              </a:solidFill>
              <a:ln>
                <a:noFill/>
              </a:ln>
              <a:effectLst/>
            </c:spPr>
            <c:extLst>
              <c:ext xmlns:c16="http://schemas.microsoft.com/office/drawing/2014/chart" uri="{C3380CC4-5D6E-409C-BE32-E72D297353CC}">
                <c16:uniqueId val="{00000003-7807-4D35-898A-948E7B5382C4}"/>
              </c:ext>
            </c:extLst>
          </c:dPt>
          <c:dPt>
            <c:idx val="3"/>
            <c:invertIfNegative val="0"/>
            <c:bubble3D val="0"/>
            <c:spPr>
              <a:solidFill>
                <a:srgbClr val="B6004C"/>
              </a:solidFill>
              <a:ln>
                <a:noFill/>
              </a:ln>
              <a:effectLst/>
            </c:spPr>
            <c:extLst>
              <c:ext xmlns:c16="http://schemas.microsoft.com/office/drawing/2014/chart" uri="{C3380CC4-5D6E-409C-BE32-E72D297353CC}">
                <c16:uniqueId val="{00000005-7807-4D35-898A-948E7B5382C4}"/>
              </c:ext>
            </c:extLst>
          </c:dPt>
          <c:dPt>
            <c:idx val="4"/>
            <c:invertIfNegative val="0"/>
            <c:bubble3D val="0"/>
            <c:spPr>
              <a:solidFill>
                <a:srgbClr val="B6004C"/>
              </a:solidFill>
              <a:ln>
                <a:noFill/>
              </a:ln>
              <a:effectLst/>
            </c:spPr>
            <c:extLst>
              <c:ext xmlns:c16="http://schemas.microsoft.com/office/drawing/2014/chart" uri="{C3380CC4-5D6E-409C-BE32-E72D297353CC}">
                <c16:uniqueId val="{00000007-7807-4D35-898A-948E7B5382C4}"/>
              </c:ext>
            </c:extLst>
          </c:dPt>
          <c:dPt>
            <c:idx val="5"/>
            <c:invertIfNegative val="0"/>
            <c:bubble3D val="0"/>
            <c:spPr>
              <a:solidFill>
                <a:srgbClr val="B6004C"/>
              </a:solidFill>
              <a:ln>
                <a:noFill/>
              </a:ln>
              <a:effectLst/>
            </c:spPr>
            <c:extLst>
              <c:ext xmlns:c16="http://schemas.microsoft.com/office/drawing/2014/chart" uri="{C3380CC4-5D6E-409C-BE32-E72D297353CC}">
                <c16:uniqueId val="{00000009-7807-4D35-898A-948E7B5382C4}"/>
              </c:ext>
            </c:extLst>
          </c:dPt>
          <c:dLbls>
            <c:dLbl>
              <c:idx val="6"/>
              <c:tx>
                <c:rich>
                  <a:bodyPr/>
                  <a:lstStyle/>
                  <a:p>
                    <a:fld id="{B4888C16-C4BC-4CB8-AEEC-9F910DE050E3}" type="VALUE">
                      <a:rPr lang="en-US" b="1"/>
                      <a:pPr/>
                      <a:t>[VALOR]</a:t>
                    </a:fld>
                    <a:endParaRPr lang="es-CO"/>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AF7A-407D-B3B7-FDDFDD17330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Graficas!$A$2:$A$8</c:f>
              <c:numCache>
                <c:formatCode>0</c:formatCode>
                <c:ptCount val="7"/>
                <c:pt idx="0">
                  <c:v>2018</c:v>
                </c:pt>
                <c:pt idx="1">
                  <c:v>2019</c:v>
                </c:pt>
                <c:pt idx="2">
                  <c:v>2020</c:v>
                </c:pt>
                <c:pt idx="3">
                  <c:v>2021</c:v>
                </c:pt>
                <c:pt idx="4">
                  <c:v>2022</c:v>
                </c:pt>
                <c:pt idx="5">
                  <c:v>2023</c:v>
                </c:pt>
                <c:pt idx="6">
                  <c:v>2024</c:v>
                </c:pt>
              </c:numCache>
            </c:numRef>
          </c:cat>
          <c:val>
            <c:numRef>
              <c:f>Graficas!$B$2:$B$8</c:f>
              <c:numCache>
                <c:formatCode>#,##0</c:formatCode>
                <c:ptCount val="7"/>
                <c:pt idx="0">
                  <c:v>108624</c:v>
                </c:pt>
                <c:pt idx="1">
                  <c:v>125064</c:v>
                </c:pt>
                <c:pt idx="2">
                  <c:v>95269</c:v>
                </c:pt>
                <c:pt idx="3">
                  <c:v>156780</c:v>
                </c:pt>
                <c:pt idx="4">
                  <c:v>120605</c:v>
                </c:pt>
                <c:pt idx="5">
                  <c:v>116002</c:v>
                </c:pt>
                <c:pt idx="6">
                  <c:v>110365</c:v>
                </c:pt>
              </c:numCache>
            </c:numRef>
          </c:val>
          <c:extLst>
            <c:ext xmlns:c16="http://schemas.microsoft.com/office/drawing/2014/chart" uri="{C3380CC4-5D6E-409C-BE32-E72D297353CC}">
              <c16:uniqueId val="{0000000A-7807-4D35-898A-948E7B5382C4}"/>
            </c:ext>
          </c:extLst>
        </c:ser>
        <c:ser>
          <c:idx val="1"/>
          <c:order val="1"/>
          <c:tx>
            <c:v>Hombres</c:v>
          </c:tx>
          <c:spPr>
            <a:solidFill>
              <a:srgbClr val="FF99CC"/>
            </a:solidFill>
            <a:ln>
              <a:noFill/>
            </a:ln>
            <a:effectLst/>
          </c:spPr>
          <c:invertIfNegative val="0"/>
          <c:cat>
            <c:numRef>
              <c:f>Graficas!$A$2:$A$8</c:f>
              <c:numCache>
                <c:formatCode>0</c:formatCode>
                <c:ptCount val="7"/>
                <c:pt idx="0">
                  <c:v>2018</c:v>
                </c:pt>
                <c:pt idx="1">
                  <c:v>2019</c:v>
                </c:pt>
                <c:pt idx="2">
                  <c:v>2020</c:v>
                </c:pt>
                <c:pt idx="3">
                  <c:v>2021</c:v>
                </c:pt>
                <c:pt idx="4">
                  <c:v>2022</c:v>
                </c:pt>
                <c:pt idx="5">
                  <c:v>2023</c:v>
                </c:pt>
                <c:pt idx="6">
                  <c:v>2024</c:v>
                </c:pt>
              </c:numCache>
            </c:numRef>
          </c:cat>
          <c:val>
            <c:numRef>
              <c:f>Graficas!$C$2:$C$8</c:f>
              <c:numCache>
                <c:formatCode>#,##0</c:formatCode>
                <c:ptCount val="7"/>
                <c:pt idx="0">
                  <c:v>60405</c:v>
                </c:pt>
                <c:pt idx="1">
                  <c:v>70214</c:v>
                </c:pt>
                <c:pt idx="2">
                  <c:v>55553</c:v>
                </c:pt>
                <c:pt idx="3">
                  <c:v>91535</c:v>
                </c:pt>
                <c:pt idx="4">
                  <c:v>61692</c:v>
                </c:pt>
                <c:pt idx="5">
                  <c:v>58304</c:v>
                </c:pt>
                <c:pt idx="6">
                  <c:v>55080</c:v>
                </c:pt>
              </c:numCache>
            </c:numRef>
          </c:val>
          <c:extLst>
            <c:ext xmlns:c16="http://schemas.microsoft.com/office/drawing/2014/chart" uri="{C3380CC4-5D6E-409C-BE32-E72D297353CC}">
              <c16:uniqueId val="{0000000B-7807-4D35-898A-948E7B5382C4}"/>
            </c:ext>
          </c:extLst>
        </c:ser>
        <c:ser>
          <c:idx val="2"/>
          <c:order val="2"/>
          <c:tx>
            <c:v>Mujeres</c:v>
          </c:tx>
          <c:spPr>
            <a:solidFill>
              <a:schemeClr val="bg1">
                <a:lumMod val="50000"/>
              </a:schemeClr>
            </a:solidFill>
            <a:ln>
              <a:noFill/>
            </a:ln>
            <a:effectLst/>
          </c:spPr>
          <c:invertIfNegative val="0"/>
          <c:cat>
            <c:numRef>
              <c:f>Graficas!$A$2:$A$8</c:f>
              <c:numCache>
                <c:formatCode>0</c:formatCode>
                <c:ptCount val="7"/>
                <c:pt idx="0">
                  <c:v>2018</c:v>
                </c:pt>
                <c:pt idx="1">
                  <c:v>2019</c:v>
                </c:pt>
                <c:pt idx="2">
                  <c:v>2020</c:v>
                </c:pt>
                <c:pt idx="3">
                  <c:v>2021</c:v>
                </c:pt>
                <c:pt idx="4">
                  <c:v>2022</c:v>
                </c:pt>
                <c:pt idx="5">
                  <c:v>2023</c:v>
                </c:pt>
                <c:pt idx="6">
                  <c:v>2024</c:v>
                </c:pt>
              </c:numCache>
            </c:numRef>
          </c:cat>
          <c:val>
            <c:numRef>
              <c:f>Graficas!$D$2:$D$8</c:f>
              <c:numCache>
                <c:formatCode>#,##0</c:formatCode>
                <c:ptCount val="7"/>
                <c:pt idx="0">
                  <c:v>37204</c:v>
                </c:pt>
                <c:pt idx="1">
                  <c:v>43239</c:v>
                </c:pt>
                <c:pt idx="2">
                  <c:v>34187</c:v>
                </c:pt>
                <c:pt idx="3">
                  <c:v>54471</c:v>
                </c:pt>
                <c:pt idx="4">
                  <c:v>43614</c:v>
                </c:pt>
                <c:pt idx="5">
                  <c:v>41139</c:v>
                </c:pt>
                <c:pt idx="6">
                  <c:v>39403</c:v>
                </c:pt>
              </c:numCache>
            </c:numRef>
          </c:val>
          <c:extLst>
            <c:ext xmlns:c16="http://schemas.microsoft.com/office/drawing/2014/chart" uri="{C3380CC4-5D6E-409C-BE32-E72D297353CC}">
              <c16:uniqueId val="{0000000C-7807-4D35-898A-948E7B5382C4}"/>
            </c:ext>
          </c:extLst>
        </c:ser>
        <c:dLbls>
          <c:showLegendKey val="0"/>
          <c:showVal val="0"/>
          <c:showCatName val="0"/>
          <c:showSerName val="0"/>
          <c:showPercent val="0"/>
          <c:showBubbleSize val="0"/>
        </c:dLbls>
        <c:gapWidth val="150"/>
        <c:axId val="908535471"/>
        <c:axId val="908513391"/>
        <c:extLst>
          <c:ext xmlns:c15="http://schemas.microsoft.com/office/drawing/2012/chart" uri="{02D57815-91ED-43cb-92C2-25804820EDAC}">
            <c15:filteredBarSeries>
              <c15:ser>
                <c:idx val="3"/>
                <c:order val="3"/>
                <c:tx>
                  <c:v>Sin identificar</c:v>
                </c:tx>
                <c:spPr>
                  <a:solidFill>
                    <a:schemeClr val="accent3">
                      <a:shade val="92000"/>
                    </a:schemeClr>
                  </a:solidFill>
                  <a:ln>
                    <a:noFill/>
                  </a:ln>
                  <a:effectLst/>
                </c:spPr>
                <c:invertIfNegative val="0"/>
                <c:cat>
                  <c:numRef>
                    <c:extLst>
                      <c:ext uri="{02D57815-91ED-43cb-92C2-25804820EDAC}">
                        <c15:formulaRef>
                          <c15:sqref>Graficas!$A$2:$A$8</c15:sqref>
                        </c15:formulaRef>
                      </c:ext>
                    </c:extLst>
                    <c:numCache>
                      <c:formatCode>0</c:formatCode>
                      <c:ptCount val="7"/>
                      <c:pt idx="0">
                        <c:v>2018</c:v>
                      </c:pt>
                      <c:pt idx="1">
                        <c:v>2019</c:v>
                      </c:pt>
                      <c:pt idx="2">
                        <c:v>2020</c:v>
                      </c:pt>
                      <c:pt idx="3">
                        <c:v>2021</c:v>
                      </c:pt>
                      <c:pt idx="4">
                        <c:v>2022</c:v>
                      </c:pt>
                      <c:pt idx="5">
                        <c:v>2023</c:v>
                      </c:pt>
                      <c:pt idx="6">
                        <c:v>2024</c:v>
                      </c:pt>
                    </c:numCache>
                  </c:numRef>
                </c:cat>
                <c:val>
                  <c:numRef>
                    <c:extLst>
                      <c:ext uri="{02D57815-91ED-43cb-92C2-25804820EDAC}">
                        <c15:formulaRef>
                          <c15:sqref>Graficas!$E$2:$E$8</c15:sqref>
                        </c15:formulaRef>
                      </c:ext>
                    </c:extLst>
                    <c:numCache>
                      <c:formatCode>#,##0</c:formatCode>
                      <c:ptCount val="7"/>
                      <c:pt idx="0">
                        <c:v>11015</c:v>
                      </c:pt>
                      <c:pt idx="1">
                        <c:v>11611</c:v>
                      </c:pt>
                      <c:pt idx="2">
                        <c:v>5529</c:v>
                      </c:pt>
                      <c:pt idx="3">
                        <c:v>10774</c:v>
                      </c:pt>
                      <c:pt idx="4">
                        <c:v>15299</c:v>
                      </c:pt>
                      <c:pt idx="5">
                        <c:v>16559</c:v>
                      </c:pt>
                      <c:pt idx="6">
                        <c:v>15882</c:v>
                      </c:pt>
                    </c:numCache>
                  </c:numRef>
                </c:val>
                <c:extLst>
                  <c:ext xmlns:c16="http://schemas.microsoft.com/office/drawing/2014/chart" uri="{C3380CC4-5D6E-409C-BE32-E72D297353CC}">
                    <c16:uniqueId val="{00000010-7807-4D35-898A-948E7B5382C4}"/>
                  </c:ext>
                </c:extLst>
              </c15:ser>
            </c15:filteredBarSeries>
          </c:ext>
        </c:extLst>
      </c:barChart>
      <c:lineChart>
        <c:grouping val="standard"/>
        <c:varyColors val="0"/>
        <c:ser>
          <c:idx val="4"/>
          <c:order val="4"/>
          <c:tx>
            <c:v>Var Total</c:v>
          </c:tx>
          <c:spPr>
            <a:ln w="28575" cap="rnd">
              <a:solidFill>
                <a:srgbClr val="C6D9F1">
                  <a:alpha val="0"/>
                </a:srgbClr>
              </a:solidFill>
              <a:round/>
            </a:ln>
            <a:effectLst/>
          </c:spPr>
          <c:marker>
            <c:symbol val="none"/>
          </c:marker>
          <c:cat>
            <c:numRef>
              <c:f>Graficas!$A$2:$A$8</c:f>
              <c:numCache>
                <c:formatCode>0</c:formatCode>
                <c:ptCount val="7"/>
                <c:pt idx="0">
                  <c:v>2018</c:v>
                </c:pt>
                <c:pt idx="1">
                  <c:v>2019</c:v>
                </c:pt>
                <c:pt idx="2">
                  <c:v>2020</c:v>
                </c:pt>
                <c:pt idx="3">
                  <c:v>2021</c:v>
                </c:pt>
                <c:pt idx="4">
                  <c:v>2022</c:v>
                </c:pt>
                <c:pt idx="5">
                  <c:v>2023</c:v>
                </c:pt>
                <c:pt idx="6">
                  <c:v>2024</c:v>
                </c:pt>
              </c:numCache>
            </c:numRef>
          </c:cat>
          <c:val>
            <c:numRef>
              <c:f>Graficas!$F$2:$F$8</c:f>
              <c:numCache>
                <c:formatCode>0.0%</c:formatCode>
                <c:ptCount val="7"/>
                <c:pt idx="1">
                  <c:v>0.15134776844896147</c:v>
                </c:pt>
                <c:pt idx="2">
                  <c:v>-0.23823802213266809</c:v>
                </c:pt>
                <c:pt idx="3">
                  <c:v>0.64565598463298657</c:v>
                </c:pt>
                <c:pt idx="4">
                  <c:v>-0.23073733894629422</c:v>
                </c:pt>
                <c:pt idx="5">
                  <c:v>-3.8165913519339956E-2</c:v>
                </c:pt>
                <c:pt idx="6">
                  <c:v>-4.8593989758797251E-2</c:v>
                </c:pt>
              </c:numCache>
            </c:numRef>
          </c:val>
          <c:smooth val="0"/>
          <c:extLst>
            <c:ext xmlns:c16="http://schemas.microsoft.com/office/drawing/2014/chart" uri="{C3380CC4-5D6E-409C-BE32-E72D297353CC}">
              <c16:uniqueId val="{0000000D-7807-4D35-898A-948E7B5382C4}"/>
            </c:ext>
          </c:extLst>
        </c:ser>
        <c:ser>
          <c:idx val="5"/>
          <c:order val="5"/>
          <c:tx>
            <c:v>Var Hombres</c:v>
          </c:tx>
          <c:spPr>
            <a:ln w="28575" cap="rnd">
              <a:solidFill>
                <a:srgbClr val="10253F">
                  <a:alpha val="0"/>
                </a:srgbClr>
              </a:solidFill>
              <a:round/>
            </a:ln>
            <a:effectLst/>
          </c:spPr>
          <c:marker>
            <c:symbol val="none"/>
          </c:marker>
          <c:cat>
            <c:numRef>
              <c:f>Graficas!$A$2:$A$8</c:f>
              <c:numCache>
                <c:formatCode>0</c:formatCode>
                <c:ptCount val="7"/>
                <c:pt idx="0">
                  <c:v>2018</c:v>
                </c:pt>
                <c:pt idx="1">
                  <c:v>2019</c:v>
                </c:pt>
                <c:pt idx="2">
                  <c:v>2020</c:v>
                </c:pt>
                <c:pt idx="3">
                  <c:v>2021</c:v>
                </c:pt>
                <c:pt idx="4">
                  <c:v>2022</c:v>
                </c:pt>
                <c:pt idx="5">
                  <c:v>2023</c:v>
                </c:pt>
                <c:pt idx="6">
                  <c:v>2024</c:v>
                </c:pt>
              </c:numCache>
            </c:numRef>
          </c:cat>
          <c:val>
            <c:numRef>
              <c:f>Graficas!$G$2:$G$8</c:f>
              <c:numCache>
                <c:formatCode>0.0%</c:formatCode>
                <c:ptCount val="7"/>
                <c:pt idx="1">
                  <c:v>0.16238721960102631</c:v>
                </c:pt>
                <c:pt idx="2">
                  <c:v>-0.2088045119206996</c:v>
                </c:pt>
                <c:pt idx="3">
                  <c:v>0.64770579446654541</c:v>
                </c:pt>
                <c:pt idx="4">
                  <c:v>-0.3260282951876331</c:v>
                </c:pt>
                <c:pt idx="5">
                  <c:v>-5.4917979640796255E-2</c:v>
                </c:pt>
                <c:pt idx="6">
                  <c:v>-5.5296377607025216E-2</c:v>
                </c:pt>
              </c:numCache>
            </c:numRef>
          </c:val>
          <c:smooth val="0"/>
          <c:extLst>
            <c:ext xmlns:c16="http://schemas.microsoft.com/office/drawing/2014/chart" uri="{C3380CC4-5D6E-409C-BE32-E72D297353CC}">
              <c16:uniqueId val="{0000000E-7807-4D35-898A-948E7B5382C4}"/>
            </c:ext>
          </c:extLst>
        </c:ser>
        <c:ser>
          <c:idx val="6"/>
          <c:order val="6"/>
          <c:tx>
            <c:v>Var Mujeres</c:v>
          </c:tx>
          <c:spPr>
            <a:ln w="28575" cap="rnd">
              <a:solidFill>
                <a:srgbClr val="558ED5">
                  <a:alpha val="0"/>
                </a:srgbClr>
              </a:solidFill>
              <a:round/>
            </a:ln>
            <a:effectLst/>
          </c:spPr>
          <c:marker>
            <c:symbol val="none"/>
          </c:marker>
          <c:cat>
            <c:numRef>
              <c:f>Graficas!$A$2:$A$8</c:f>
              <c:numCache>
                <c:formatCode>0</c:formatCode>
                <c:ptCount val="7"/>
                <c:pt idx="0">
                  <c:v>2018</c:v>
                </c:pt>
                <c:pt idx="1">
                  <c:v>2019</c:v>
                </c:pt>
                <c:pt idx="2">
                  <c:v>2020</c:v>
                </c:pt>
                <c:pt idx="3">
                  <c:v>2021</c:v>
                </c:pt>
                <c:pt idx="4">
                  <c:v>2022</c:v>
                </c:pt>
                <c:pt idx="5">
                  <c:v>2023</c:v>
                </c:pt>
                <c:pt idx="6">
                  <c:v>2024</c:v>
                </c:pt>
              </c:numCache>
            </c:numRef>
          </c:cat>
          <c:val>
            <c:numRef>
              <c:f>Graficas!$H$2:$H$8</c:f>
              <c:numCache>
                <c:formatCode>0.0%</c:formatCode>
                <c:ptCount val="7"/>
                <c:pt idx="1">
                  <c:v>0.16221374045801529</c:v>
                </c:pt>
                <c:pt idx="2">
                  <c:v>-0.20934804227664838</c:v>
                </c:pt>
                <c:pt idx="3">
                  <c:v>0.59332494807967939</c:v>
                </c:pt>
                <c:pt idx="4">
                  <c:v>-0.19931706779754366</c:v>
                </c:pt>
                <c:pt idx="5">
                  <c:v>-5.6747833264548131E-2</c:v>
                </c:pt>
                <c:pt idx="6">
                  <c:v>-4.2198400544495529E-2</c:v>
                </c:pt>
              </c:numCache>
            </c:numRef>
          </c:val>
          <c:smooth val="0"/>
          <c:extLst>
            <c:ext xmlns:c16="http://schemas.microsoft.com/office/drawing/2014/chart" uri="{C3380CC4-5D6E-409C-BE32-E72D297353CC}">
              <c16:uniqueId val="{0000000F-7807-4D35-898A-948E7B5382C4}"/>
            </c:ext>
          </c:extLst>
        </c:ser>
        <c:dLbls>
          <c:showLegendKey val="0"/>
          <c:showVal val="0"/>
          <c:showCatName val="0"/>
          <c:showSerName val="0"/>
          <c:showPercent val="0"/>
          <c:showBubbleSize val="0"/>
        </c:dLbls>
        <c:marker val="1"/>
        <c:smooth val="0"/>
        <c:axId val="1065539647"/>
        <c:axId val="1065529567"/>
        <c:extLst>
          <c:ext xmlns:c15="http://schemas.microsoft.com/office/drawing/2012/chart" uri="{02D57815-91ED-43cb-92C2-25804820EDAC}">
            <c15:filteredLineSeries>
              <c15:ser>
                <c:idx val="7"/>
                <c:order val="7"/>
                <c:tx>
                  <c:v>Var Sin identificar</c:v>
                </c:tx>
                <c:spPr>
                  <a:ln w="28575" cap="rnd">
                    <a:solidFill>
                      <a:schemeClr val="accent3">
                        <a:tint val="46000"/>
                      </a:schemeClr>
                    </a:solidFill>
                    <a:round/>
                  </a:ln>
                  <a:effectLst/>
                </c:spPr>
                <c:marker>
                  <c:symbol val="none"/>
                </c:marker>
                <c:cat>
                  <c:numRef>
                    <c:extLst>
                      <c:ext uri="{02D57815-91ED-43cb-92C2-25804820EDAC}">
                        <c15:formulaRef>
                          <c15:sqref>Graficas!$A$2:$A$8</c15:sqref>
                        </c15:formulaRef>
                      </c:ext>
                    </c:extLst>
                    <c:numCache>
                      <c:formatCode>0</c:formatCode>
                      <c:ptCount val="7"/>
                      <c:pt idx="0">
                        <c:v>2018</c:v>
                      </c:pt>
                      <c:pt idx="1">
                        <c:v>2019</c:v>
                      </c:pt>
                      <c:pt idx="2">
                        <c:v>2020</c:v>
                      </c:pt>
                      <c:pt idx="3">
                        <c:v>2021</c:v>
                      </c:pt>
                      <c:pt idx="4">
                        <c:v>2022</c:v>
                      </c:pt>
                      <c:pt idx="5">
                        <c:v>2023</c:v>
                      </c:pt>
                      <c:pt idx="6">
                        <c:v>2024</c:v>
                      </c:pt>
                    </c:numCache>
                  </c:numRef>
                </c:cat>
                <c:val>
                  <c:numRef>
                    <c:extLst>
                      <c:ext uri="{02D57815-91ED-43cb-92C2-25804820EDAC}">
                        <c15:formulaRef>
                          <c15:sqref>Graficas!$I$2:$I$8</c15:sqref>
                        </c15:formulaRef>
                      </c:ext>
                    </c:extLst>
                    <c:numCache>
                      <c:formatCode>0.0%</c:formatCode>
                      <c:ptCount val="7"/>
                      <c:pt idx="1">
                        <c:v>5.4108034498411284E-2</c:v>
                      </c:pt>
                      <c:pt idx="2">
                        <c:v>-0.52381362501076567</c:v>
                      </c:pt>
                      <c:pt idx="3">
                        <c:v>0.94863447277988788</c:v>
                      </c:pt>
                      <c:pt idx="4">
                        <c:v>0.41999257471691109</c:v>
                      </c:pt>
                      <c:pt idx="5">
                        <c:v>8.235832407346888E-2</c:v>
                      </c:pt>
                      <c:pt idx="6">
                        <c:v>-4.0884111359381636E-2</c:v>
                      </c:pt>
                    </c:numCache>
                  </c:numRef>
                </c:val>
                <c:smooth val="0"/>
                <c:extLst>
                  <c:ext xmlns:c16="http://schemas.microsoft.com/office/drawing/2014/chart" uri="{C3380CC4-5D6E-409C-BE32-E72D297353CC}">
                    <c16:uniqueId val="{00000011-7807-4D35-898A-948E7B5382C4}"/>
                  </c:ext>
                </c:extLst>
              </c15:ser>
            </c15:filteredLineSeries>
          </c:ext>
        </c:extLst>
      </c:lineChart>
      <c:catAx>
        <c:axId val="908535471"/>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8513391"/>
        <c:crosses val="autoZero"/>
        <c:auto val="1"/>
        <c:lblAlgn val="ctr"/>
        <c:lblOffset val="100"/>
        <c:noMultiLvlLbl val="0"/>
      </c:catAx>
      <c:valAx>
        <c:axId val="908513391"/>
        <c:scaling>
          <c:orientation val="minMax"/>
          <c:min val="0"/>
        </c:scaling>
        <c:delete val="0"/>
        <c:axPos val="l"/>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s-CO" sz="900" b="1" dirty="0"/>
                  <a:t>Numero de empresas creadas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8535471"/>
        <c:crosses val="autoZero"/>
        <c:crossBetween val="between"/>
      </c:valAx>
      <c:valAx>
        <c:axId val="1065529567"/>
        <c:scaling>
          <c:orientation val="minMax"/>
          <c:max val="1"/>
          <c:min val="-0.5"/>
        </c:scaling>
        <c:delete val="1"/>
        <c:axPos val="r"/>
        <c:numFmt formatCode="0.0%" sourceLinked="0"/>
        <c:majorTickMark val="none"/>
        <c:minorTickMark val="none"/>
        <c:tickLblPos val="nextTo"/>
        <c:crossAx val="1065539647"/>
        <c:crosses val="max"/>
        <c:crossBetween val="between"/>
      </c:valAx>
      <c:catAx>
        <c:axId val="1065539647"/>
        <c:scaling>
          <c:orientation val="minMax"/>
        </c:scaling>
        <c:delete val="1"/>
        <c:axPos val="b"/>
        <c:numFmt formatCode="0" sourceLinked="1"/>
        <c:majorTickMark val="none"/>
        <c:minorTickMark val="none"/>
        <c:tickLblPos val="nextTo"/>
        <c:crossAx val="1065529567"/>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Graficas!$A$159</c:f>
              <c:strCache>
                <c:ptCount val="1"/>
                <c:pt idx="0">
                  <c:v>Cohorte 2018</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Graficas!$B$103:$H$103</c:f>
              <c:numCache>
                <c:formatCode>General</c:formatCode>
                <c:ptCount val="7"/>
                <c:pt idx="0">
                  <c:v>2018</c:v>
                </c:pt>
                <c:pt idx="1">
                  <c:v>2019</c:v>
                </c:pt>
                <c:pt idx="2">
                  <c:v>2020</c:v>
                </c:pt>
                <c:pt idx="3">
                  <c:v>2021</c:v>
                </c:pt>
                <c:pt idx="4">
                  <c:v>2022</c:v>
                </c:pt>
                <c:pt idx="5">
                  <c:v>2023</c:v>
                </c:pt>
                <c:pt idx="6">
                  <c:v>2024</c:v>
                </c:pt>
              </c:numCache>
            </c:numRef>
          </c:cat>
          <c:val>
            <c:numRef>
              <c:f>Graficas!$B$159:$H$159</c:f>
              <c:numCache>
                <c:formatCode>0.0%</c:formatCode>
                <c:ptCount val="7"/>
                <c:pt idx="0" formatCode="0%">
                  <c:v>1</c:v>
                </c:pt>
                <c:pt idx="1">
                  <c:v>0.73061203956604004</c:v>
                </c:pt>
                <c:pt idx="2">
                  <c:v>0.53206473588943481</c:v>
                </c:pt>
                <c:pt idx="3">
                  <c:v>0.38383781909942627</c:v>
                </c:pt>
                <c:pt idx="4">
                  <c:v>0.32525041699409485</c:v>
                </c:pt>
                <c:pt idx="5">
                  <c:v>0.28591287136077881</c:v>
                </c:pt>
                <c:pt idx="6">
                  <c:v>0.24763403832912445</c:v>
                </c:pt>
              </c:numCache>
            </c:numRef>
          </c:val>
          <c:smooth val="0"/>
          <c:extLst>
            <c:ext xmlns:c16="http://schemas.microsoft.com/office/drawing/2014/chart" uri="{C3380CC4-5D6E-409C-BE32-E72D297353CC}">
              <c16:uniqueId val="{00000000-E015-4731-9453-A7C64D7D113E}"/>
            </c:ext>
          </c:extLst>
        </c:ser>
        <c:ser>
          <c:idx val="1"/>
          <c:order val="1"/>
          <c:tx>
            <c:strRef>
              <c:f>Graficas!$A$160</c:f>
              <c:strCache>
                <c:ptCount val="1"/>
                <c:pt idx="0">
                  <c:v>Cohorte 2019</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Graficas!$B$103:$H$103</c:f>
              <c:numCache>
                <c:formatCode>General</c:formatCode>
                <c:ptCount val="7"/>
                <c:pt idx="0">
                  <c:v>2018</c:v>
                </c:pt>
                <c:pt idx="1">
                  <c:v>2019</c:v>
                </c:pt>
                <c:pt idx="2">
                  <c:v>2020</c:v>
                </c:pt>
                <c:pt idx="3">
                  <c:v>2021</c:v>
                </c:pt>
                <c:pt idx="4">
                  <c:v>2022</c:v>
                </c:pt>
                <c:pt idx="5">
                  <c:v>2023</c:v>
                </c:pt>
                <c:pt idx="6">
                  <c:v>2024</c:v>
                </c:pt>
              </c:numCache>
            </c:numRef>
          </c:cat>
          <c:val>
            <c:numRef>
              <c:f>Graficas!$B$160:$H$160</c:f>
              <c:numCache>
                <c:formatCode>0%</c:formatCode>
                <c:ptCount val="7"/>
                <c:pt idx="1">
                  <c:v>1</c:v>
                </c:pt>
                <c:pt idx="2" formatCode="0.0%">
                  <c:v>0.71046024560928345</c:v>
                </c:pt>
                <c:pt idx="3" formatCode="0.0%">
                  <c:v>0.46846413612365723</c:v>
                </c:pt>
                <c:pt idx="4" formatCode="0.0%">
                  <c:v>0.38090097904205322</c:v>
                </c:pt>
                <c:pt idx="5" formatCode="0.0%">
                  <c:v>0.33005499839782715</c:v>
                </c:pt>
                <c:pt idx="6" formatCode="0.0%">
                  <c:v>0.28242340683937073</c:v>
                </c:pt>
              </c:numCache>
            </c:numRef>
          </c:val>
          <c:smooth val="0"/>
          <c:extLst>
            <c:ext xmlns:c16="http://schemas.microsoft.com/office/drawing/2014/chart" uri="{C3380CC4-5D6E-409C-BE32-E72D297353CC}">
              <c16:uniqueId val="{00000001-E015-4731-9453-A7C64D7D113E}"/>
            </c:ext>
          </c:extLst>
        </c:ser>
        <c:ser>
          <c:idx val="2"/>
          <c:order val="2"/>
          <c:tx>
            <c:strRef>
              <c:f>Graficas!$A$161</c:f>
              <c:strCache>
                <c:ptCount val="1"/>
                <c:pt idx="0">
                  <c:v>Cohorte 2020</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Graficas!$B$103:$H$103</c:f>
              <c:numCache>
                <c:formatCode>General</c:formatCode>
                <c:ptCount val="7"/>
                <c:pt idx="0">
                  <c:v>2018</c:v>
                </c:pt>
                <c:pt idx="1">
                  <c:v>2019</c:v>
                </c:pt>
                <c:pt idx="2">
                  <c:v>2020</c:v>
                </c:pt>
                <c:pt idx="3">
                  <c:v>2021</c:v>
                </c:pt>
                <c:pt idx="4">
                  <c:v>2022</c:v>
                </c:pt>
                <c:pt idx="5">
                  <c:v>2023</c:v>
                </c:pt>
                <c:pt idx="6">
                  <c:v>2024</c:v>
                </c:pt>
              </c:numCache>
            </c:numRef>
          </c:cat>
          <c:val>
            <c:numRef>
              <c:f>Graficas!$B$161:$H$161</c:f>
              <c:numCache>
                <c:formatCode>General</c:formatCode>
                <c:ptCount val="7"/>
                <c:pt idx="2" formatCode="0%">
                  <c:v>1</c:v>
                </c:pt>
                <c:pt idx="3" formatCode="0.0%">
                  <c:v>0.63245129585266113</c:v>
                </c:pt>
                <c:pt idx="4" formatCode="0.0%">
                  <c:v>0.46872541308403015</c:v>
                </c:pt>
                <c:pt idx="5" formatCode="0.0%">
                  <c:v>0.38694643974304199</c:v>
                </c:pt>
                <c:pt idx="6" formatCode="0.0%">
                  <c:v>0.32279124855995178</c:v>
                </c:pt>
              </c:numCache>
            </c:numRef>
          </c:val>
          <c:smooth val="0"/>
          <c:extLst>
            <c:ext xmlns:c16="http://schemas.microsoft.com/office/drawing/2014/chart" uri="{C3380CC4-5D6E-409C-BE32-E72D297353CC}">
              <c16:uniqueId val="{00000002-E015-4731-9453-A7C64D7D113E}"/>
            </c:ext>
          </c:extLst>
        </c:ser>
        <c:ser>
          <c:idx val="3"/>
          <c:order val="3"/>
          <c:tx>
            <c:strRef>
              <c:f>Graficas!$A$162</c:f>
              <c:strCache>
                <c:ptCount val="1"/>
                <c:pt idx="0">
                  <c:v>Cohorte 2021</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Graficas!$B$103:$H$103</c:f>
              <c:numCache>
                <c:formatCode>General</c:formatCode>
                <c:ptCount val="7"/>
                <c:pt idx="0">
                  <c:v>2018</c:v>
                </c:pt>
                <c:pt idx="1">
                  <c:v>2019</c:v>
                </c:pt>
                <c:pt idx="2">
                  <c:v>2020</c:v>
                </c:pt>
                <c:pt idx="3">
                  <c:v>2021</c:v>
                </c:pt>
                <c:pt idx="4">
                  <c:v>2022</c:v>
                </c:pt>
                <c:pt idx="5">
                  <c:v>2023</c:v>
                </c:pt>
                <c:pt idx="6">
                  <c:v>2024</c:v>
                </c:pt>
              </c:numCache>
            </c:numRef>
          </c:cat>
          <c:val>
            <c:numRef>
              <c:f>Graficas!$B$162:$H$162</c:f>
              <c:numCache>
                <c:formatCode>General</c:formatCode>
                <c:ptCount val="7"/>
                <c:pt idx="3" formatCode="0%">
                  <c:v>1</c:v>
                </c:pt>
                <c:pt idx="4" formatCode="0.0%">
                  <c:v>0.47234979271888733</c:v>
                </c:pt>
                <c:pt idx="5" formatCode="0.0%">
                  <c:v>0.36039674282073975</c:v>
                </c:pt>
                <c:pt idx="6" formatCode="0.0%">
                  <c:v>0.28547647595405579</c:v>
                </c:pt>
              </c:numCache>
            </c:numRef>
          </c:val>
          <c:smooth val="0"/>
          <c:extLst>
            <c:ext xmlns:c16="http://schemas.microsoft.com/office/drawing/2014/chart" uri="{C3380CC4-5D6E-409C-BE32-E72D297353CC}">
              <c16:uniqueId val="{00000003-E015-4731-9453-A7C64D7D113E}"/>
            </c:ext>
          </c:extLst>
        </c:ser>
        <c:ser>
          <c:idx val="4"/>
          <c:order val="4"/>
          <c:tx>
            <c:strRef>
              <c:f>Graficas!$A$163</c:f>
              <c:strCache>
                <c:ptCount val="1"/>
                <c:pt idx="0">
                  <c:v>Cohorte 2022</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Graficas!$B$103:$H$103</c:f>
              <c:numCache>
                <c:formatCode>General</c:formatCode>
                <c:ptCount val="7"/>
                <c:pt idx="0">
                  <c:v>2018</c:v>
                </c:pt>
                <c:pt idx="1">
                  <c:v>2019</c:v>
                </c:pt>
                <c:pt idx="2">
                  <c:v>2020</c:v>
                </c:pt>
                <c:pt idx="3">
                  <c:v>2021</c:v>
                </c:pt>
                <c:pt idx="4">
                  <c:v>2022</c:v>
                </c:pt>
                <c:pt idx="5">
                  <c:v>2023</c:v>
                </c:pt>
                <c:pt idx="6">
                  <c:v>2024</c:v>
                </c:pt>
              </c:numCache>
            </c:numRef>
          </c:cat>
          <c:val>
            <c:numRef>
              <c:f>Graficas!$B$163:$H$163</c:f>
              <c:numCache>
                <c:formatCode>General</c:formatCode>
                <c:ptCount val="7"/>
                <c:pt idx="4" formatCode="0%">
                  <c:v>1</c:v>
                </c:pt>
                <c:pt idx="5" formatCode="0.0%">
                  <c:v>0.7358318567276001</c:v>
                </c:pt>
                <c:pt idx="6" formatCode="0.0%">
                  <c:v>0.52554208040237427</c:v>
                </c:pt>
              </c:numCache>
            </c:numRef>
          </c:val>
          <c:smooth val="0"/>
          <c:extLst>
            <c:ext xmlns:c16="http://schemas.microsoft.com/office/drawing/2014/chart" uri="{C3380CC4-5D6E-409C-BE32-E72D297353CC}">
              <c16:uniqueId val="{00000004-E015-4731-9453-A7C64D7D113E}"/>
            </c:ext>
          </c:extLst>
        </c:ser>
        <c:ser>
          <c:idx val="5"/>
          <c:order val="5"/>
          <c:tx>
            <c:strRef>
              <c:f>Graficas!$A$164</c:f>
              <c:strCache>
                <c:ptCount val="1"/>
                <c:pt idx="0">
                  <c:v>Cohorte 2023</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Graficas!$B$103:$H$103</c:f>
              <c:numCache>
                <c:formatCode>General</c:formatCode>
                <c:ptCount val="7"/>
                <c:pt idx="0">
                  <c:v>2018</c:v>
                </c:pt>
                <c:pt idx="1">
                  <c:v>2019</c:v>
                </c:pt>
                <c:pt idx="2">
                  <c:v>2020</c:v>
                </c:pt>
                <c:pt idx="3">
                  <c:v>2021</c:v>
                </c:pt>
                <c:pt idx="4">
                  <c:v>2022</c:v>
                </c:pt>
                <c:pt idx="5">
                  <c:v>2023</c:v>
                </c:pt>
                <c:pt idx="6">
                  <c:v>2024</c:v>
                </c:pt>
              </c:numCache>
            </c:numRef>
          </c:cat>
          <c:val>
            <c:numRef>
              <c:f>Graficas!$B$164:$H$164</c:f>
              <c:numCache>
                <c:formatCode>General</c:formatCode>
                <c:ptCount val="7"/>
                <c:pt idx="5" formatCode="0%">
                  <c:v>1</c:v>
                </c:pt>
                <c:pt idx="6" formatCode="0.0%">
                  <c:v>0.7063068151473999</c:v>
                </c:pt>
              </c:numCache>
            </c:numRef>
          </c:val>
          <c:smooth val="0"/>
          <c:extLst>
            <c:ext xmlns:c16="http://schemas.microsoft.com/office/drawing/2014/chart" uri="{C3380CC4-5D6E-409C-BE32-E72D297353CC}">
              <c16:uniqueId val="{00000005-E015-4731-9453-A7C64D7D113E}"/>
            </c:ext>
          </c:extLst>
        </c:ser>
        <c:dLbls>
          <c:showLegendKey val="0"/>
          <c:showVal val="0"/>
          <c:showCatName val="0"/>
          <c:showSerName val="0"/>
          <c:showPercent val="0"/>
          <c:showBubbleSize val="0"/>
        </c:dLbls>
        <c:marker val="1"/>
        <c:smooth val="0"/>
        <c:axId val="908535471"/>
        <c:axId val="908513391"/>
      </c:lineChart>
      <c:catAx>
        <c:axId val="90853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8513391"/>
        <c:crosses val="autoZero"/>
        <c:auto val="1"/>
        <c:lblAlgn val="ctr"/>
        <c:lblOffset val="100"/>
        <c:noMultiLvlLbl val="0"/>
      </c:catAx>
      <c:valAx>
        <c:axId val="908513391"/>
        <c:scaling>
          <c:orientation val="minMax"/>
          <c:max val="1"/>
        </c:scaling>
        <c:delete val="0"/>
        <c:axPos val="l"/>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s-CO" sz="900" b="1"/>
                  <a:t>Tasa de supervivencia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0853547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015146154669911E-2"/>
          <c:y val="5.3104592244542302E-2"/>
          <c:w val="0.92147694109105949"/>
          <c:h val="0.6646507721716497"/>
        </c:manualLayout>
      </c:layout>
      <c:barChart>
        <c:barDir val="bar"/>
        <c:grouping val="clustered"/>
        <c:varyColors val="0"/>
        <c:ser>
          <c:idx val="5"/>
          <c:order val="0"/>
          <c:tx>
            <c:strRef>
              <c:f>Hoja1!$A$33</c:f>
              <c:strCache>
                <c:ptCount val="1"/>
                <c:pt idx="0">
                  <c:v>PTF</c:v>
                </c:pt>
              </c:strCache>
            </c:strRef>
          </c:tx>
          <c:spPr>
            <a:solidFill>
              <a:srgbClr val="FF99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Hoja1!$B$33</c:f>
              <c:numCache>
                <c:formatCode>0.00</c:formatCode>
                <c:ptCount val="1"/>
                <c:pt idx="0">
                  <c:v>0.91031011903568371</c:v>
                </c:pt>
              </c:numCache>
            </c:numRef>
          </c:val>
          <c:extLst>
            <c:ext xmlns:c16="http://schemas.microsoft.com/office/drawing/2014/chart" uri="{C3380CC4-5D6E-409C-BE32-E72D297353CC}">
              <c16:uniqueId val="{00000000-FA6E-492E-A329-737512BE4F98}"/>
            </c:ext>
          </c:extLst>
        </c:ser>
        <c:ser>
          <c:idx val="4"/>
          <c:order val="1"/>
          <c:tx>
            <c:strRef>
              <c:f>Hoja1!$A$32</c:f>
              <c:strCache>
                <c:ptCount val="1"/>
                <c:pt idx="0">
                  <c:v>Valor Agregado</c:v>
                </c:pt>
              </c:strCache>
            </c:strRef>
          </c:tx>
          <c:spPr>
            <a:solidFill>
              <a:srgbClr val="9C064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Hoja1!$B$32</c:f>
              <c:numCache>
                <c:formatCode>0.00</c:formatCode>
                <c:ptCount val="1"/>
                <c:pt idx="0">
                  <c:v>2.9079600372040608</c:v>
                </c:pt>
              </c:numCache>
            </c:numRef>
          </c:val>
          <c:extLst>
            <c:ext xmlns:c16="http://schemas.microsoft.com/office/drawing/2014/chart" uri="{C3380CC4-5D6E-409C-BE32-E72D297353CC}">
              <c16:uniqueId val="{00000001-FA6E-492E-A329-737512BE4F98}"/>
            </c:ext>
          </c:extLst>
        </c:ser>
        <c:ser>
          <c:idx val="3"/>
          <c:order val="2"/>
          <c:tx>
            <c:strRef>
              <c:f>Hoja1!$A$31</c:f>
              <c:strCache>
                <c:ptCount val="1"/>
                <c:pt idx="0">
                  <c:v>Composición del Trabajo</c:v>
                </c:pt>
              </c:strCache>
            </c:strRef>
          </c:tx>
          <c:spPr>
            <a:solidFill>
              <a:srgbClr val="EF3C6F"/>
            </a:solidFill>
            <a:ln>
              <a:noFill/>
            </a:ln>
            <a:effectLst/>
          </c:spPr>
          <c:invertIfNegative val="0"/>
          <c:dPt>
            <c:idx val="0"/>
            <c:invertIfNegative val="0"/>
            <c:bubble3D val="0"/>
            <c:spPr>
              <a:solidFill>
                <a:srgbClr val="EF3C6F"/>
              </a:solidFill>
              <a:ln>
                <a:noFill/>
              </a:ln>
              <a:effectLst/>
            </c:spPr>
            <c:extLst>
              <c:ext xmlns:c16="http://schemas.microsoft.com/office/drawing/2014/chart" uri="{C3380CC4-5D6E-409C-BE32-E72D297353CC}">
                <c16:uniqueId val="{00000003-FA6E-492E-A329-737512BE4F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Hoja1!$B$31</c:f>
              <c:numCache>
                <c:formatCode>0.00</c:formatCode>
                <c:ptCount val="1"/>
                <c:pt idx="0">
                  <c:v>-0.19631826575499939</c:v>
                </c:pt>
              </c:numCache>
            </c:numRef>
          </c:val>
          <c:extLst>
            <c:ext xmlns:c16="http://schemas.microsoft.com/office/drawing/2014/chart" uri="{C3380CC4-5D6E-409C-BE32-E72D297353CC}">
              <c16:uniqueId val="{00000004-FA6E-492E-A329-737512BE4F98}"/>
            </c:ext>
          </c:extLst>
        </c:ser>
        <c:ser>
          <c:idx val="2"/>
          <c:order val="3"/>
          <c:tx>
            <c:strRef>
              <c:f>Hoja1!$A$30</c:f>
              <c:strCache>
                <c:ptCount val="1"/>
                <c:pt idx="0">
                  <c:v>Horas Trabajadas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Hoja1!$B$30</c:f>
              <c:numCache>
                <c:formatCode>0.00</c:formatCode>
                <c:ptCount val="1"/>
                <c:pt idx="0">
                  <c:v>1.429658039675497</c:v>
                </c:pt>
              </c:numCache>
            </c:numRef>
          </c:val>
          <c:extLst>
            <c:ext xmlns:c16="http://schemas.microsoft.com/office/drawing/2014/chart" uri="{C3380CC4-5D6E-409C-BE32-E72D297353CC}">
              <c16:uniqueId val="{00000005-FA6E-492E-A329-737512BE4F98}"/>
            </c:ext>
          </c:extLst>
        </c:ser>
        <c:ser>
          <c:idx val="1"/>
          <c:order val="4"/>
          <c:tx>
            <c:strRef>
              <c:f>Hoja1!$A$29</c:f>
              <c:strCache>
                <c:ptCount val="1"/>
                <c:pt idx="0">
                  <c:v>Capital no-TIC</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Hoja1!$B$29</c:f>
              <c:numCache>
                <c:formatCode>0.00</c:formatCode>
                <c:ptCount val="1"/>
                <c:pt idx="0">
                  <c:v>0.71311472231879203</c:v>
                </c:pt>
              </c:numCache>
            </c:numRef>
          </c:val>
          <c:extLst>
            <c:ext xmlns:c16="http://schemas.microsoft.com/office/drawing/2014/chart" uri="{C3380CC4-5D6E-409C-BE32-E72D297353CC}">
              <c16:uniqueId val="{00000006-FA6E-492E-A329-737512BE4F98}"/>
            </c:ext>
          </c:extLst>
        </c:ser>
        <c:ser>
          <c:idx val="0"/>
          <c:order val="5"/>
          <c:tx>
            <c:strRef>
              <c:f>Hoja1!$A$28</c:f>
              <c:strCache>
                <c:ptCount val="1"/>
                <c:pt idx="0">
                  <c:v>Capital TIC</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Hoja1!$B$28</c:f>
              <c:numCache>
                <c:formatCode>0.00</c:formatCode>
                <c:ptCount val="1"/>
                <c:pt idx="0">
                  <c:v>5.1195421929087742E-2</c:v>
                </c:pt>
              </c:numCache>
            </c:numRef>
          </c:val>
          <c:extLst>
            <c:ext xmlns:c16="http://schemas.microsoft.com/office/drawing/2014/chart" uri="{C3380CC4-5D6E-409C-BE32-E72D297353CC}">
              <c16:uniqueId val="{00000007-FA6E-492E-A329-737512BE4F98}"/>
            </c:ext>
          </c:extLst>
        </c:ser>
        <c:dLbls>
          <c:dLblPos val="outEnd"/>
          <c:showLegendKey val="0"/>
          <c:showVal val="1"/>
          <c:showCatName val="0"/>
          <c:showSerName val="0"/>
          <c:showPercent val="0"/>
          <c:showBubbleSize val="0"/>
        </c:dLbls>
        <c:gapWidth val="145"/>
        <c:overlap val="-25"/>
        <c:axId val="1239322271"/>
        <c:axId val="1239325631"/>
      </c:barChart>
      <c:catAx>
        <c:axId val="1239322271"/>
        <c:scaling>
          <c:orientation val="minMax"/>
        </c:scaling>
        <c:delete val="1"/>
        <c:axPos val="l"/>
        <c:numFmt formatCode="General" sourceLinked="1"/>
        <c:majorTickMark val="none"/>
        <c:minorTickMark val="none"/>
        <c:tickLblPos val="nextTo"/>
        <c:crossAx val="1239325631"/>
        <c:crosses val="autoZero"/>
        <c:auto val="1"/>
        <c:lblAlgn val="ctr"/>
        <c:lblOffset val="100"/>
        <c:noMultiLvlLbl val="0"/>
      </c:catAx>
      <c:valAx>
        <c:axId val="123932563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s-CO">
                    <a:latin typeface="Segoe UI" panose="020B0502040204020203" pitchFamily="34" charset="0"/>
                    <a:cs typeface="Segoe UI" panose="020B0502040204020203" pitchFamily="34" charset="0"/>
                  </a:rPr>
                  <a:t>Porcentaje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1239322271"/>
        <c:crosses val="autoZero"/>
        <c:crossBetween val="between"/>
      </c:valAx>
      <c:spPr>
        <a:noFill/>
        <a:ln>
          <a:noFill/>
        </a:ln>
        <a:effectLst/>
      </c:spPr>
    </c:plotArea>
    <c:legend>
      <c:legendPos val="b"/>
      <c:layout>
        <c:manualLayout>
          <c:xMode val="edge"/>
          <c:yMode val="edge"/>
          <c:x val="5.0000015342228338E-2"/>
          <c:y val="0.8903176272186285"/>
          <c:w val="0.89999996931554327"/>
          <c:h val="7.291765507361146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legend>
    <c:plotVisOnly val="1"/>
    <c:dispBlanksAs val="gap"/>
    <c:showDLblsOverMax val="0"/>
  </c:chart>
  <c:spPr>
    <a:noFill/>
    <a:ln w="9525" cap="flat" cmpd="sng" algn="ctr">
      <a:noFill/>
      <a:round/>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336600703228093E-2"/>
          <c:y val="4.4934640522875817E-2"/>
          <c:w val="0.92469049841614759"/>
          <c:h val="0.62237050331943811"/>
        </c:manualLayout>
      </c:layout>
      <c:barChart>
        <c:barDir val="bar"/>
        <c:grouping val="clustered"/>
        <c:varyColors val="0"/>
        <c:ser>
          <c:idx val="3"/>
          <c:order val="0"/>
          <c:tx>
            <c:strRef>
              <c:f>'PLab Hora'!$H$16</c:f>
              <c:strCache>
                <c:ptCount val="1"/>
                <c:pt idx="0">
                  <c:v>Productividad Laboral por Hora Trabajada</c:v>
                </c:pt>
              </c:strCache>
            </c:strRef>
          </c:tx>
          <c:spPr>
            <a:solidFill>
              <a:srgbClr val="9C064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'PLab Hora'!$I$16</c:f>
              <c:numCache>
                <c:formatCode>0.00</c:formatCode>
                <c:ptCount val="1"/>
                <c:pt idx="0">
                  <c:v>0.56944812181829574</c:v>
                </c:pt>
              </c:numCache>
            </c:numRef>
          </c:val>
          <c:extLst>
            <c:ext xmlns:c16="http://schemas.microsoft.com/office/drawing/2014/chart" uri="{C3380CC4-5D6E-409C-BE32-E72D297353CC}">
              <c16:uniqueId val="{00000000-ED8B-4BBF-84E1-9046825C01BD}"/>
            </c:ext>
          </c:extLst>
        </c:ser>
        <c:ser>
          <c:idx val="2"/>
          <c:order val="1"/>
          <c:tx>
            <c:strRef>
              <c:f>'PLab Hora'!$H$15</c:f>
              <c:strCache>
                <c:ptCount val="1"/>
                <c:pt idx="0">
                  <c:v>PTF</c:v>
                </c:pt>
              </c:strCache>
            </c:strRef>
          </c:tx>
          <c:spPr>
            <a:solidFill>
              <a:srgbClr val="FF99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'PLab Hora'!$I$15</c:f>
              <c:numCache>
                <c:formatCode>0.00</c:formatCode>
                <c:ptCount val="1"/>
                <c:pt idx="0">
                  <c:v>0.91031011903568371</c:v>
                </c:pt>
              </c:numCache>
            </c:numRef>
          </c:val>
          <c:extLst>
            <c:ext xmlns:c16="http://schemas.microsoft.com/office/drawing/2014/chart" uri="{C3380CC4-5D6E-409C-BE32-E72D297353CC}">
              <c16:uniqueId val="{00000001-ED8B-4BBF-84E1-9046825C01BD}"/>
            </c:ext>
          </c:extLst>
        </c:ser>
        <c:ser>
          <c:idx val="1"/>
          <c:order val="2"/>
          <c:tx>
            <c:strRef>
              <c:f>'PLab Hora'!$H$14</c:f>
              <c:strCache>
                <c:ptCount val="1"/>
                <c:pt idx="0">
                  <c:v>Composición del Trabajo</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'PLab Hora'!$I$14</c:f>
              <c:numCache>
                <c:formatCode>0.00</c:formatCode>
                <c:ptCount val="1"/>
                <c:pt idx="0">
                  <c:v>-0.19631826575499939</c:v>
                </c:pt>
              </c:numCache>
            </c:numRef>
          </c:val>
          <c:extLst>
            <c:ext xmlns:c16="http://schemas.microsoft.com/office/drawing/2014/chart" uri="{C3380CC4-5D6E-409C-BE32-E72D297353CC}">
              <c16:uniqueId val="{00000002-ED8B-4BBF-84E1-9046825C01BD}"/>
            </c:ext>
          </c:extLst>
        </c:ser>
        <c:ser>
          <c:idx val="0"/>
          <c:order val="3"/>
          <c:tx>
            <c:strRef>
              <c:f>'PLab Hora'!$H$13</c:f>
              <c:strCache>
                <c:ptCount val="1"/>
                <c:pt idx="0">
                  <c:v>Contribución del Capital por Hora Trabajada</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'PLab Hora'!$I$13</c:f>
              <c:numCache>
                <c:formatCode>0.00</c:formatCode>
                <c:ptCount val="1"/>
                <c:pt idx="0">
                  <c:v>-0.14454373146238861</c:v>
                </c:pt>
              </c:numCache>
            </c:numRef>
          </c:val>
          <c:extLst>
            <c:ext xmlns:c16="http://schemas.microsoft.com/office/drawing/2014/chart" uri="{C3380CC4-5D6E-409C-BE32-E72D297353CC}">
              <c16:uniqueId val="{00000003-ED8B-4BBF-84E1-9046825C01BD}"/>
            </c:ext>
          </c:extLst>
        </c:ser>
        <c:dLbls>
          <c:dLblPos val="outEnd"/>
          <c:showLegendKey val="0"/>
          <c:showVal val="1"/>
          <c:showCatName val="0"/>
          <c:showSerName val="0"/>
          <c:showPercent val="0"/>
          <c:showBubbleSize val="0"/>
        </c:dLbls>
        <c:gapWidth val="182"/>
        <c:axId val="1624994624"/>
        <c:axId val="1624991264"/>
      </c:barChart>
      <c:catAx>
        <c:axId val="1624994624"/>
        <c:scaling>
          <c:orientation val="minMax"/>
        </c:scaling>
        <c:delete val="1"/>
        <c:axPos val="l"/>
        <c:numFmt formatCode="General" sourceLinked="1"/>
        <c:majorTickMark val="none"/>
        <c:minorTickMark val="none"/>
        <c:tickLblPos val="nextTo"/>
        <c:crossAx val="1624991264"/>
        <c:crosses val="autoZero"/>
        <c:auto val="1"/>
        <c:lblAlgn val="ctr"/>
        <c:lblOffset val="100"/>
        <c:noMultiLvlLbl val="0"/>
      </c:catAx>
      <c:valAx>
        <c:axId val="16249912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s-CO">
                    <a:latin typeface="Segoe UI" panose="020B0502040204020203" pitchFamily="34" charset="0"/>
                    <a:cs typeface="Segoe UI" panose="020B0502040204020203" pitchFamily="34" charset="0"/>
                  </a:rPr>
                  <a:t>Porcentaje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1624994624"/>
        <c:crosses val="autoZero"/>
        <c:crossBetween val="between"/>
      </c:valAx>
      <c:spPr>
        <a:noFill/>
        <a:ln>
          <a:noFill/>
        </a:ln>
        <a:effectLst/>
      </c:spPr>
    </c:plotArea>
    <c:legend>
      <c:legendPos val="b"/>
      <c:layout>
        <c:manualLayout>
          <c:xMode val="edge"/>
          <c:yMode val="edge"/>
          <c:x val="8.3361958202097172E-2"/>
          <c:y val="0.85599697450967094"/>
          <c:w val="0.87123033133178973"/>
          <c:h val="0.1397078122587617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legend>
    <c:plotVisOnly val="1"/>
    <c:dispBlanksAs val="gap"/>
    <c:showDLblsOverMax val="0"/>
  </c:chart>
  <c:spPr>
    <a:noFill/>
    <a:ln w="9525" cap="flat" cmpd="sng" algn="ctr">
      <a:noFill/>
      <a:round/>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547815743935281E-2"/>
          <c:y val="5.0027422227745331E-2"/>
          <c:w val="0.93535686956005148"/>
          <c:h val="0.63965370117227949"/>
        </c:manualLayout>
      </c:layout>
      <c:barChart>
        <c:barDir val="bar"/>
        <c:grouping val="clustered"/>
        <c:varyColors val="0"/>
        <c:ser>
          <c:idx val="4"/>
          <c:order val="0"/>
          <c:tx>
            <c:strRef>
              <c:f>'PLab Persona'!$I$17</c:f>
              <c:strCache>
                <c:ptCount val="1"/>
                <c:pt idx="0">
                  <c:v>Productividad laboral por persona empleada</c:v>
                </c:pt>
              </c:strCache>
            </c:strRef>
          </c:tx>
          <c:spPr>
            <a:solidFill>
              <a:srgbClr val="EF3C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'PLab Persona'!$J$17</c:f>
              <c:numCache>
                <c:formatCode>0.00</c:formatCode>
                <c:ptCount val="1"/>
                <c:pt idx="0">
                  <c:v>-0.31524131222510482</c:v>
                </c:pt>
              </c:numCache>
            </c:numRef>
          </c:val>
          <c:extLst>
            <c:ext xmlns:c16="http://schemas.microsoft.com/office/drawing/2014/chart" uri="{C3380CC4-5D6E-409C-BE32-E72D297353CC}">
              <c16:uniqueId val="{00000000-04A9-48C9-B0DF-3AA1ED8EEE6A}"/>
            </c:ext>
          </c:extLst>
        </c:ser>
        <c:ser>
          <c:idx val="3"/>
          <c:order val="1"/>
          <c:tx>
            <c:strRef>
              <c:f>'PLab Persona'!$I$16</c:f>
              <c:strCache>
                <c:ptCount val="1"/>
                <c:pt idx="0">
                  <c:v>PTF</c:v>
                </c:pt>
              </c:strCache>
            </c:strRef>
          </c:tx>
          <c:spPr>
            <a:solidFill>
              <a:srgbClr val="FF99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'PLab Persona'!$J$16</c:f>
              <c:numCache>
                <c:formatCode>0.00</c:formatCode>
                <c:ptCount val="1"/>
                <c:pt idx="0">
                  <c:v>0.91031011903568371</c:v>
                </c:pt>
              </c:numCache>
            </c:numRef>
          </c:val>
          <c:extLst>
            <c:ext xmlns:c16="http://schemas.microsoft.com/office/drawing/2014/chart" uri="{C3380CC4-5D6E-409C-BE32-E72D297353CC}">
              <c16:uniqueId val="{00000001-04A9-48C9-B0DF-3AA1ED8EEE6A}"/>
            </c:ext>
          </c:extLst>
        </c:ser>
        <c:ser>
          <c:idx val="2"/>
          <c:order val="2"/>
          <c:tx>
            <c:strRef>
              <c:f>'PLab Persona'!$I$15</c:f>
              <c:strCache>
                <c:ptCount val="1"/>
                <c:pt idx="0">
                  <c:v>Horas trabajadas por empleado ocupado</c:v>
                </c:pt>
              </c:strCache>
            </c:strRef>
          </c:tx>
          <c:spPr>
            <a:solidFill>
              <a:srgbClr val="9C064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'PLab Persona'!$J$15</c:f>
              <c:numCache>
                <c:formatCode>0.00</c:formatCode>
                <c:ptCount val="1"/>
                <c:pt idx="0">
                  <c:v>-0.55018003336622823</c:v>
                </c:pt>
              </c:numCache>
            </c:numRef>
          </c:val>
          <c:extLst>
            <c:ext xmlns:c16="http://schemas.microsoft.com/office/drawing/2014/chart" uri="{C3380CC4-5D6E-409C-BE32-E72D297353CC}">
              <c16:uniqueId val="{00000002-04A9-48C9-B0DF-3AA1ED8EEE6A}"/>
            </c:ext>
          </c:extLst>
        </c:ser>
        <c:ser>
          <c:idx val="1"/>
          <c:order val="3"/>
          <c:tx>
            <c:strRef>
              <c:f>'PLab Persona'!$I$14</c:f>
              <c:strCache>
                <c:ptCount val="1"/>
                <c:pt idx="0">
                  <c:v>Composición del trabajo</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'PLab Persona'!$J$14</c:f>
              <c:numCache>
                <c:formatCode>0.00</c:formatCode>
                <c:ptCount val="1"/>
                <c:pt idx="0">
                  <c:v>-0.19631826575499939</c:v>
                </c:pt>
              </c:numCache>
            </c:numRef>
          </c:val>
          <c:extLst>
            <c:ext xmlns:c16="http://schemas.microsoft.com/office/drawing/2014/chart" uri="{C3380CC4-5D6E-409C-BE32-E72D297353CC}">
              <c16:uniqueId val="{00000003-04A9-48C9-B0DF-3AA1ED8EEE6A}"/>
            </c:ext>
          </c:extLst>
        </c:ser>
        <c:ser>
          <c:idx val="0"/>
          <c:order val="4"/>
          <c:tx>
            <c:strRef>
              <c:f>'PLab Persona'!$I$13</c:f>
              <c:strCache>
                <c:ptCount val="1"/>
                <c:pt idx="0">
                  <c:v>Contribución del capital por empleado ocupado</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'PLab Persona'!$J$13</c:f>
              <c:numCache>
                <c:formatCode>0.00</c:formatCode>
                <c:ptCount val="1"/>
                <c:pt idx="0">
                  <c:v>-0.47905313213956091</c:v>
                </c:pt>
              </c:numCache>
            </c:numRef>
          </c:val>
          <c:extLst>
            <c:ext xmlns:c16="http://schemas.microsoft.com/office/drawing/2014/chart" uri="{C3380CC4-5D6E-409C-BE32-E72D297353CC}">
              <c16:uniqueId val="{00000004-04A9-48C9-B0DF-3AA1ED8EEE6A}"/>
            </c:ext>
          </c:extLst>
        </c:ser>
        <c:dLbls>
          <c:showLegendKey val="0"/>
          <c:showVal val="0"/>
          <c:showCatName val="0"/>
          <c:showSerName val="0"/>
          <c:showPercent val="0"/>
          <c:showBubbleSize val="0"/>
        </c:dLbls>
        <c:gapWidth val="182"/>
        <c:axId val="1708627024"/>
        <c:axId val="1708635184"/>
      </c:barChart>
      <c:catAx>
        <c:axId val="1708627024"/>
        <c:scaling>
          <c:orientation val="minMax"/>
        </c:scaling>
        <c:delete val="1"/>
        <c:axPos val="l"/>
        <c:numFmt formatCode="General" sourceLinked="1"/>
        <c:majorTickMark val="none"/>
        <c:minorTickMark val="none"/>
        <c:tickLblPos val="nextTo"/>
        <c:crossAx val="1708635184"/>
        <c:crosses val="autoZero"/>
        <c:auto val="1"/>
        <c:lblAlgn val="ctr"/>
        <c:lblOffset val="100"/>
        <c:noMultiLvlLbl val="0"/>
      </c:catAx>
      <c:valAx>
        <c:axId val="17086351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s-CO">
                    <a:latin typeface="Segoe UI" panose="020B0502040204020203" pitchFamily="34" charset="0"/>
                    <a:cs typeface="Segoe UI" panose="020B0502040204020203" pitchFamily="34" charset="0"/>
                  </a:rPr>
                  <a:t>Porcentaje</a:t>
                </a:r>
                <a:r>
                  <a:rPr lang="es-CO" baseline="0">
                    <a:latin typeface="Segoe UI" panose="020B0502040204020203" pitchFamily="34" charset="0"/>
                    <a:cs typeface="Segoe UI" panose="020B0502040204020203" pitchFamily="34" charset="0"/>
                  </a:rPr>
                  <a:t> (%)</a:t>
                </a:r>
                <a:endParaRPr lang="es-CO">
                  <a:latin typeface="Segoe UI" panose="020B0502040204020203" pitchFamily="34" charset="0"/>
                  <a:cs typeface="Segoe UI" panose="020B0502040204020203" pitchFamily="34"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1708627024"/>
        <c:crosses val="autoZero"/>
        <c:crossBetween val="between"/>
      </c:valAx>
      <c:spPr>
        <a:noFill/>
        <a:ln>
          <a:noFill/>
        </a:ln>
        <a:effectLst/>
      </c:spPr>
    </c:plotArea>
    <c:legend>
      <c:legendPos val="b"/>
      <c:layout>
        <c:manualLayout>
          <c:xMode val="edge"/>
          <c:yMode val="edge"/>
          <c:x val="3.0044432451076567E-3"/>
          <c:y val="0.87487775982767901"/>
          <c:w val="0.98602900325342502"/>
          <c:h val="0.1210087403173025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legend>
    <c:plotVisOnly val="1"/>
    <c:dispBlanksAs val="gap"/>
    <c:showDLblsOverMax val="0"/>
  </c:chart>
  <c:spPr>
    <a:noFill/>
    <a:ln w="9525" cap="flat" cmpd="sng" algn="ctr">
      <a:noFill/>
      <a:round/>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224421110534873E-2"/>
          <c:y val="0.1398243038060836"/>
          <c:w val="0.87955115777893023"/>
          <c:h val="0.58052708858174928"/>
        </c:manualLayout>
      </c:layout>
      <c:barChart>
        <c:barDir val="col"/>
        <c:grouping val="clustered"/>
        <c:varyColors val="0"/>
        <c:ser>
          <c:idx val="0"/>
          <c:order val="0"/>
          <c:tx>
            <c:strRef>
              <c:f>Hoja1!$B$1</c:f>
              <c:strCache>
                <c:ptCount val="1"/>
                <c:pt idx="0">
                  <c:v>Columna1</c:v>
                </c:pt>
              </c:strCache>
            </c:strRef>
          </c:tx>
          <c:spPr>
            <a:solidFill>
              <a:srgbClr val="8D053F"/>
            </a:solidFill>
            <a:ln>
              <a:noFill/>
            </a:ln>
            <a:effectLst/>
          </c:spPr>
          <c:invertIfNegative val="0"/>
          <c:dPt>
            <c:idx val="1"/>
            <c:invertIfNegative val="0"/>
            <c:bubble3D val="0"/>
            <c:spPr>
              <a:solidFill>
                <a:srgbClr val="4C0425"/>
              </a:solidFill>
              <a:ln>
                <a:noFill/>
              </a:ln>
              <a:effectLst/>
            </c:spPr>
            <c:extLst>
              <c:ext xmlns:c16="http://schemas.microsoft.com/office/drawing/2014/chart" uri="{C3380CC4-5D6E-409C-BE32-E72D297353CC}">
                <c16:uniqueId val="{00000003-7AE1-4D21-BCB4-28F451EF88FF}"/>
              </c:ext>
            </c:extLst>
          </c:dPt>
          <c:dLbls>
            <c:dLbl>
              <c:idx val="0"/>
              <c:layout>
                <c:manualLayout>
                  <c:x val="-2.5093218917049981E-17"/>
                  <c:y val="0.10169240454764285"/>
                </c:manualLayout>
              </c:layout>
              <c:showLegendKey val="0"/>
              <c:showVal val="1"/>
              <c:showCatName val="0"/>
              <c:showSerName val="0"/>
              <c:showPercent val="0"/>
              <c:showBubbleSize val="0"/>
              <c:extLst>
                <c:ext xmlns:c15="http://schemas.microsoft.com/office/drawing/2012/chart" uri="{CE6537A1-D6FC-4f65-9D91-7224C49458BB}">
                  <c15:layout>
                    <c:manualLayout>
                      <c:w val="0.24809702468942607"/>
                      <c:h val="0.34244243132144475"/>
                    </c:manualLayout>
                  </c15:layout>
                </c:ext>
                <c:ext xmlns:c16="http://schemas.microsoft.com/office/drawing/2014/chart" uri="{C3380CC4-5D6E-409C-BE32-E72D297353CC}">
                  <c16:uniqueId val="{00000004-7AE1-4D21-BCB4-28F451EF88FF}"/>
                </c:ext>
              </c:extLst>
            </c:dLbl>
            <c:dLbl>
              <c:idx val="1"/>
              <c:layout>
                <c:manualLayout>
                  <c:x val="-1.0037287566819993E-16"/>
                  <c:y val="7.626780207604561E-2"/>
                </c:manualLayout>
              </c:layout>
              <c:showLegendKey val="0"/>
              <c:showVal val="1"/>
              <c:showCatName val="0"/>
              <c:showSerName val="0"/>
              <c:showPercent val="0"/>
              <c:showBubbleSize val="0"/>
              <c:extLst>
                <c:ext xmlns:c15="http://schemas.microsoft.com/office/drawing/2012/chart" uri="{CE6537A1-D6FC-4f65-9D91-7224C49458BB}">
                  <c15:layout>
                    <c:manualLayout>
                      <c:w val="0.24809702468942607"/>
                      <c:h val="0.34244243132144475"/>
                    </c:manualLayout>
                  </c15:layout>
                </c:ext>
                <c:ext xmlns:c16="http://schemas.microsoft.com/office/drawing/2014/chart" uri="{C3380CC4-5D6E-409C-BE32-E72D297353CC}">
                  <c16:uniqueId val="{00000003-7AE1-4D21-BCB4-28F451EF88FF}"/>
                </c:ext>
              </c:extLst>
            </c:dLbl>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j-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c:f>
              <c:numCache>
                <c:formatCode>General</c:formatCode>
                <c:ptCount val="2"/>
              </c:numCache>
            </c:numRef>
          </c:cat>
          <c:val>
            <c:numRef>
              <c:f>Hoja1!$B$2:$B$3</c:f>
              <c:numCache>
                <c:formatCode>#,##0</c:formatCode>
                <c:ptCount val="2"/>
                <c:pt idx="0">
                  <c:v>-23109.200000000001</c:v>
                </c:pt>
                <c:pt idx="1">
                  <c:v>-31058.6</c:v>
                </c:pt>
              </c:numCache>
            </c:numRef>
          </c:val>
          <c:extLst>
            <c:ext xmlns:c16="http://schemas.microsoft.com/office/drawing/2014/chart" uri="{C3380CC4-5D6E-409C-BE32-E72D297353CC}">
              <c16:uniqueId val="{00000000-7AE1-4D21-BCB4-28F451EF88FF}"/>
            </c:ext>
          </c:extLst>
        </c:ser>
        <c:dLbls>
          <c:showLegendKey val="0"/>
          <c:showVal val="0"/>
          <c:showCatName val="0"/>
          <c:showSerName val="0"/>
          <c:showPercent val="0"/>
          <c:showBubbleSize val="0"/>
        </c:dLbls>
        <c:gapWidth val="121"/>
        <c:overlap val="-27"/>
        <c:axId val="2118139407"/>
        <c:axId val="231141423"/>
      </c:barChart>
      <c:catAx>
        <c:axId val="2118139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j-lt"/>
                <a:ea typeface="+mn-ea"/>
                <a:cs typeface="+mn-cs"/>
              </a:defRPr>
            </a:pPr>
            <a:endParaRPr lang="es-CO"/>
          </a:p>
        </c:txPr>
        <c:crossAx val="231141423"/>
        <c:crosses val="autoZero"/>
        <c:auto val="1"/>
        <c:lblAlgn val="ctr"/>
        <c:lblOffset val="100"/>
        <c:noMultiLvlLbl val="0"/>
      </c:catAx>
      <c:valAx>
        <c:axId val="231141423"/>
        <c:scaling>
          <c:orientation val="minMax"/>
        </c:scaling>
        <c:delete val="1"/>
        <c:axPos val="l"/>
        <c:numFmt formatCode="#,##0" sourceLinked="0"/>
        <c:majorTickMark val="none"/>
        <c:minorTickMark val="none"/>
        <c:tickLblPos val="nextTo"/>
        <c:crossAx val="21181394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b="1">
          <a:latin typeface="+mj-lt"/>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825691862866599E-2"/>
          <c:y val="2.9071719226856599E-2"/>
          <c:w val="0.85284429493820701"/>
          <c:h val="0.714676443992314"/>
        </c:manualLayout>
      </c:layout>
      <c:lineChart>
        <c:grouping val="standard"/>
        <c:varyColors val="0"/>
        <c:ser>
          <c:idx val="0"/>
          <c:order val="0"/>
          <c:tx>
            <c:strRef>
              <c:f>'total nacional'!$A$2</c:f>
              <c:strCache>
                <c:ptCount val="1"/>
                <c:pt idx="0">
                  <c:v>TGP</c:v>
                </c:pt>
              </c:strCache>
            </c:strRef>
          </c:tx>
          <c:spPr>
            <a:ln w="28575" cap="rnd" cmpd="sng" algn="ctr">
              <a:solidFill>
                <a:srgbClr val="BD5184"/>
              </a:solidFill>
              <a:prstDash val="solid"/>
              <a:round/>
            </a:ln>
          </c:spPr>
          <c:marker>
            <c:symbol val="none"/>
          </c:marker>
          <c:dLbls>
            <c:dLbl>
              <c:idx val="0"/>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BD5184"/>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99-4046-9C0F-A915B1BA4D3A}"/>
                </c:ext>
              </c:extLst>
            </c:dLbl>
            <c:dLbl>
              <c:idx val="1"/>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BD5184"/>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99-4046-9C0F-A915B1BA4D3A}"/>
                </c:ext>
              </c:extLst>
            </c:dLbl>
            <c:dLbl>
              <c:idx val="2"/>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BD5184"/>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99-4046-9C0F-A915B1BA4D3A}"/>
                </c:ext>
              </c:extLst>
            </c:dLbl>
            <c:dLbl>
              <c:idx val="3"/>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BD5184"/>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99-4046-9C0F-A915B1BA4D3A}"/>
                </c:ext>
              </c:extLst>
            </c:dLbl>
            <c:dLbl>
              <c:idx val="4"/>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BD5184"/>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99-4046-9C0F-A915B1BA4D3A}"/>
                </c:ext>
              </c:extLst>
            </c:dLbl>
            <c:dLbl>
              <c:idx val="5"/>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BD5184"/>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99-4046-9C0F-A915B1BA4D3A}"/>
                </c:ext>
              </c:extLst>
            </c:dLbl>
            <c:dLbl>
              <c:idx val="6"/>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BD5184"/>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99-4046-9C0F-A915B1BA4D3A}"/>
                </c:ext>
              </c:extLst>
            </c:dLbl>
            <c:dLbl>
              <c:idx val="7"/>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BD5184"/>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99-4046-9C0F-A915B1BA4D3A}"/>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F99-4046-9C0F-A915B1BA4D3A}"/>
                </c:ext>
              </c:extLst>
            </c:dLbl>
            <c:numFmt formatCode="#,##0.0" sourceLinked="0"/>
            <c:spPr>
              <a:noFill/>
              <a:ln>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BD5184"/>
                    </a:solidFill>
                    <a:latin typeface="Encode Sans Condensed" panose="00000506000000000000" pitchFamily="2" charset="0"/>
                    <a:ea typeface="Arial" panose="020B0604020202020204"/>
                    <a:cs typeface="Arial" panose="020B0604020202020204"/>
                  </a:defRPr>
                </a:pPr>
                <a:endParaRPr lang="es-CO"/>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strRef>
              <c:f>'total nacional'!$B$1:$J$1</c:f>
              <c:strCache>
                <c:ptCount val="9"/>
                <c:pt idx="0">
                  <c:v>Ene  oct 17</c:v>
                </c:pt>
                <c:pt idx="1">
                  <c:v>Ene  oct 18</c:v>
                </c:pt>
                <c:pt idx="2">
                  <c:v>Ene  oct 19</c:v>
                </c:pt>
                <c:pt idx="3">
                  <c:v>Ene  oct 20</c:v>
                </c:pt>
                <c:pt idx="4">
                  <c:v>Ene  oct 21</c:v>
                </c:pt>
                <c:pt idx="5">
                  <c:v>Ene  oct 22</c:v>
                </c:pt>
                <c:pt idx="6">
                  <c:v>Ene  oct 23</c:v>
                </c:pt>
                <c:pt idx="7">
                  <c:v>Ene  oct 24</c:v>
                </c:pt>
                <c:pt idx="8">
                  <c:v>Ene  oct 25</c:v>
                </c:pt>
              </c:strCache>
            </c:strRef>
          </c:cat>
          <c:val>
            <c:numRef>
              <c:f>'total nacional'!$B$2:$J$2</c:f>
              <c:numCache>
                <c:formatCode>0.0</c:formatCode>
                <c:ptCount val="9"/>
                <c:pt idx="0">
                  <c:v>66.472494066315818</c:v>
                </c:pt>
                <c:pt idx="1">
                  <c:v>65.705350040562067</c:v>
                </c:pt>
                <c:pt idx="2">
                  <c:v>64.745167423531072</c:v>
                </c:pt>
                <c:pt idx="3">
                  <c:v>60.035165651344244</c:v>
                </c:pt>
                <c:pt idx="4">
                  <c:v>61.390812727866759</c:v>
                </c:pt>
                <c:pt idx="5">
                  <c:v>63.636938851989079</c:v>
                </c:pt>
                <c:pt idx="6">
                  <c:v>64.174611546132567</c:v>
                </c:pt>
                <c:pt idx="7">
                  <c:v>63.880271650331956</c:v>
                </c:pt>
                <c:pt idx="8">
                  <c:v>64.255373379563665</c:v>
                </c:pt>
              </c:numCache>
            </c:numRef>
          </c:val>
          <c:smooth val="1"/>
          <c:extLst>
            <c:ext xmlns:c16="http://schemas.microsoft.com/office/drawing/2014/chart" uri="{C3380CC4-5D6E-409C-BE32-E72D297353CC}">
              <c16:uniqueId val="{00000009-1F99-4046-9C0F-A915B1BA4D3A}"/>
            </c:ext>
          </c:extLst>
        </c:ser>
        <c:ser>
          <c:idx val="1"/>
          <c:order val="1"/>
          <c:tx>
            <c:strRef>
              <c:f>'total nacional'!$A$3</c:f>
              <c:strCache>
                <c:ptCount val="1"/>
                <c:pt idx="0">
                  <c:v>TO</c:v>
                </c:pt>
              </c:strCache>
            </c:strRef>
          </c:tx>
          <c:spPr>
            <a:ln w="28575" cap="rnd" cmpd="sng" algn="ctr">
              <a:solidFill>
                <a:srgbClr val="F29B00"/>
              </a:solidFill>
              <a:prstDash val="solid"/>
              <a:round/>
            </a:ln>
          </c:spPr>
          <c:marker>
            <c:symbol val="none"/>
          </c:marker>
          <c:dLbls>
            <c:dLbl>
              <c:idx val="0"/>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F29B00"/>
                      </a:solidFill>
                      <a:latin typeface="Encode Sans Condensed" panose="00000506000000000000" pitchFamily="2" charset="0"/>
                      <a:ea typeface="Arial" panose="020B0604020202020204"/>
                      <a:cs typeface="Arial" panose="020B0604020202020204"/>
                    </a:defRPr>
                  </a:pPr>
                  <a:endParaRPr lang="es-C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F99-4046-9C0F-A915B1BA4D3A}"/>
                </c:ext>
              </c:extLst>
            </c:dLbl>
            <c:dLbl>
              <c:idx val="1"/>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F29B00"/>
                      </a:solidFill>
                      <a:latin typeface="Encode Sans Condensed" panose="00000506000000000000" pitchFamily="2" charset="0"/>
                      <a:ea typeface="Arial" panose="020B0604020202020204"/>
                      <a:cs typeface="Arial" panose="020B0604020202020204"/>
                    </a:defRPr>
                  </a:pPr>
                  <a:endParaRPr lang="es-C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F99-4046-9C0F-A915B1BA4D3A}"/>
                </c:ext>
              </c:extLst>
            </c:dLbl>
            <c:dLbl>
              <c:idx val="2"/>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F29B00"/>
                      </a:solidFill>
                      <a:latin typeface="Encode Sans Condensed" panose="00000506000000000000" pitchFamily="2" charset="0"/>
                      <a:ea typeface="Arial" panose="020B0604020202020204"/>
                      <a:cs typeface="Arial" panose="020B0604020202020204"/>
                    </a:defRPr>
                  </a:pPr>
                  <a:endParaRPr lang="es-C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F99-4046-9C0F-A915B1BA4D3A}"/>
                </c:ext>
              </c:extLst>
            </c:dLbl>
            <c:dLbl>
              <c:idx val="3"/>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F29B00"/>
                      </a:solidFill>
                      <a:latin typeface="Encode Sans Condensed" panose="00000506000000000000" pitchFamily="2" charset="0"/>
                      <a:ea typeface="Arial" panose="020B0604020202020204"/>
                      <a:cs typeface="Arial" panose="020B0604020202020204"/>
                    </a:defRPr>
                  </a:pPr>
                  <a:endParaRPr lang="es-C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F99-4046-9C0F-A915B1BA4D3A}"/>
                </c:ext>
              </c:extLst>
            </c:dLbl>
            <c:dLbl>
              <c:idx val="4"/>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F29B00"/>
                      </a:solidFill>
                      <a:latin typeface="Encode Sans Condensed" panose="00000506000000000000" pitchFamily="2" charset="0"/>
                      <a:ea typeface="Arial" panose="020B0604020202020204"/>
                      <a:cs typeface="Arial" panose="020B0604020202020204"/>
                    </a:defRPr>
                  </a:pPr>
                  <a:endParaRPr lang="es-C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F99-4046-9C0F-A915B1BA4D3A}"/>
                </c:ext>
              </c:extLst>
            </c:dLbl>
            <c:dLbl>
              <c:idx val="5"/>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F29B00"/>
                      </a:solidFill>
                      <a:latin typeface="Encode Sans Condensed" panose="00000506000000000000" pitchFamily="2" charset="0"/>
                      <a:ea typeface="Arial" panose="020B0604020202020204"/>
                      <a:cs typeface="Arial" panose="020B0604020202020204"/>
                    </a:defRPr>
                  </a:pPr>
                  <a:endParaRPr lang="es-C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F99-4046-9C0F-A915B1BA4D3A}"/>
                </c:ext>
              </c:extLst>
            </c:dLbl>
            <c:dLbl>
              <c:idx val="6"/>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F29B00"/>
                      </a:solidFill>
                      <a:latin typeface="Encode Sans Condensed" panose="00000506000000000000" pitchFamily="2" charset="0"/>
                      <a:ea typeface="Arial" panose="020B0604020202020204"/>
                      <a:cs typeface="Arial" panose="020B0604020202020204"/>
                    </a:defRPr>
                  </a:pPr>
                  <a:endParaRPr lang="es-C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F99-4046-9C0F-A915B1BA4D3A}"/>
                </c:ext>
              </c:extLst>
            </c:dLbl>
            <c:dLbl>
              <c:idx val="7"/>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F29B00"/>
                      </a:solidFill>
                      <a:latin typeface="Encode Sans Condensed" panose="00000506000000000000" pitchFamily="2" charset="0"/>
                      <a:ea typeface="Arial" panose="020B0604020202020204"/>
                      <a:cs typeface="Arial" panose="020B0604020202020204"/>
                    </a:defRPr>
                  </a:pPr>
                  <a:endParaRPr lang="es-C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F99-4046-9C0F-A915B1BA4D3A}"/>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F99-4046-9C0F-A915B1BA4D3A}"/>
                </c:ext>
              </c:extLst>
            </c:dLbl>
            <c:numFmt formatCode="#,##0.0" sourceLinked="0"/>
            <c:spPr>
              <a:noFill/>
              <a:ln>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F29B00"/>
                    </a:solidFill>
                    <a:latin typeface="Encode Sans Condensed" panose="00000506000000000000" pitchFamily="2" charset="0"/>
                    <a:ea typeface="Arial" panose="020B0604020202020204"/>
                    <a:cs typeface="Arial" panose="020B0604020202020204"/>
                  </a:defRPr>
                </a:pPr>
                <a:endParaRPr lang="es-CO"/>
              </a:p>
            </c:txPr>
            <c:dLblPos val="b"/>
            <c:showLegendKey val="0"/>
            <c:showVal val="0"/>
            <c:showCatName val="0"/>
            <c:showSerName val="0"/>
            <c:showPercent val="0"/>
            <c:showBubbleSize val="0"/>
            <c:extLst>
              <c:ext xmlns:c15="http://schemas.microsoft.com/office/drawing/2012/chart" uri="{CE6537A1-D6FC-4f65-9D91-7224C49458BB}">
                <c15:showLeaderLines val="0"/>
              </c:ext>
            </c:extLst>
          </c:dLbls>
          <c:cat>
            <c:strRef>
              <c:f>'total nacional'!$B$1:$J$1</c:f>
              <c:strCache>
                <c:ptCount val="9"/>
                <c:pt idx="0">
                  <c:v>Ene  oct 17</c:v>
                </c:pt>
                <c:pt idx="1">
                  <c:v>Ene  oct 18</c:v>
                </c:pt>
                <c:pt idx="2">
                  <c:v>Ene  oct 19</c:v>
                </c:pt>
                <c:pt idx="3">
                  <c:v>Ene  oct 20</c:v>
                </c:pt>
                <c:pt idx="4">
                  <c:v>Ene  oct 21</c:v>
                </c:pt>
                <c:pt idx="5">
                  <c:v>Ene  oct 22</c:v>
                </c:pt>
                <c:pt idx="6">
                  <c:v>Ene  oct 23</c:v>
                </c:pt>
                <c:pt idx="7">
                  <c:v>Ene  oct 24</c:v>
                </c:pt>
                <c:pt idx="8">
                  <c:v>Ene  oct 25</c:v>
                </c:pt>
              </c:strCache>
            </c:strRef>
          </c:cat>
          <c:val>
            <c:numRef>
              <c:f>'total nacional'!$B$3:$J$3</c:f>
              <c:numCache>
                <c:formatCode>0.0</c:formatCode>
                <c:ptCount val="9"/>
                <c:pt idx="0">
                  <c:v>59.934149288300162</c:v>
                </c:pt>
                <c:pt idx="1">
                  <c:v>59.098852781621311</c:v>
                </c:pt>
                <c:pt idx="2">
                  <c:v>57.555393295928233</c:v>
                </c:pt>
                <c:pt idx="3">
                  <c:v>49.78375943683028</c:v>
                </c:pt>
                <c:pt idx="4">
                  <c:v>52.611120084646544</c:v>
                </c:pt>
                <c:pt idx="5">
                  <c:v>56.334747609374169</c:v>
                </c:pt>
                <c:pt idx="6">
                  <c:v>57.572982165837374</c:v>
                </c:pt>
                <c:pt idx="7">
                  <c:v>57.196877996126346</c:v>
                </c:pt>
                <c:pt idx="8">
                  <c:v>58.359777470015963</c:v>
                </c:pt>
              </c:numCache>
            </c:numRef>
          </c:val>
          <c:smooth val="1"/>
          <c:extLst>
            <c:ext xmlns:c16="http://schemas.microsoft.com/office/drawing/2014/chart" uri="{C3380CC4-5D6E-409C-BE32-E72D297353CC}">
              <c16:uniqueId val="{00000013-1F99-4046-9C0F-A915B1BA4D3A}"/>
            </c:ext>
          </c:extLst>
        </c:ser>
        <c:dLbls>
          <c:showLegendKey val="0"/>
          <c:showVal val="0"/>
          <c:showCatName val="0"/>
          <c:showSerName val="0"/>
          <c:showPercent val="0"/>
          <c:showBubbleSize val="0"/>
        </c:dLbls>
        <c:marker val="1"/>
        <c:smooth val="0"/>
        <c:axId val="592653488"/>
        <c:axId val="592649960"/>
      </c:lineChart>
      <c:lineChart>
        <c:grouping val="standard"/>
        <c:varyColors val="0"/>
        <c:ser>
          <c:idx val="2"/>
          <c:order val="2"/>
          <c:tx>
            <c:strRef>
              <c:f>'total nacional'!$A$4</c:f>
              <c:strCache>
                <c:ptCount val="1"/>
                <c:pt idx="0">
                  <c:v>TD</c:v>
                </c:pt>
              </c:strCache>
            </c:strRef>
          </c:tx>
          <c:spPr>
            <a:ln w="28575" cap="rnd" cmpd="sng" algn="ctr">
              <a:solidFill>
                <a:srgbClr val="9BABAB"/>
              </a:solidFill>
              <a:prstDash val="solid"/>
              <a:round/>
            </a:ln>
          </c:spPr>
          <c:marker>
            <c:symbol val="none"/>
          </c:marker>
          <c:dLbls>
            <c:dLbl>
              <c:idx val="0"/>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7C7C7C"/>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F99-4046-9C0F-A915B1BA4D3A}"/>
                </c:ext>
              </c:extLst>
            </c:dLbl>
            <c:dLbl>
              <c:idx val="1"/>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7C7C7C"/>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F99-4046-9C0F-A915B1BA4D3A}"/>
                </c:ext>
              </c:extLst>
            </c:dLbl>
            <c:dLbl>
              <c:idx val="2"/>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7C7C7C"/>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F99-4046-9C0F-A915B1BA4D3A}"/>
                </c:ext>
              </c:extLst>
            </c:dLbl>
            <c:dLbl>
              <c:idx val="3"/>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7C7C7C"/>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F99-4046-9C0F-A915B1BA4D3A}"/>
                </c:ext>
              </c:extLst>
            </c:dLbl>
            <c:dLbl>
              <c:idx val="4"/>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7C7C7C"/>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F99-4046-9C0F-A915B1BA4D3A}"/>
                </c:ext>
              </c:extLst>
            </c:dLbl>
            <c:dLbl>
              <c:idx val="5"/>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7C7C7C"/>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F99-4046-9C0F-A915B1BA4D3A}"/>
                </c:ext>
              </c:extLst>
            </c:dLbl>
            <c:dLbl>
              <c:idx val="6"/>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7C7C7C"/>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F99-4046-9C0F-A915B1BA4D3A}"/>
                </c:ext>
              </c:extLst>
            </c:dLbl>
            <c:dLbl>
              <c:idx val="7"/>
              <c:numFmt formatCode="#,##0.0" sourceLinked="0"/>
              <c:spPr>
                <a:noFill/>
                <a:ln w="25400">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7C7C7C"/>
                      </a:solidFill>
                      <a:latin typeface="Encode Sans Condensed" panose="00000506000000000000" pitchFamily="2" charset="0"/>
                      <a:ea typeface="Arial" panose="020B0604020202020204"/>
                      <a:cs typeface="Arial" panose="020B0604020202020204"/>
                    </a:defRPr>
                  </a:pPr>
                  <a:endParaRPr lang="es-CO"/>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F99-4046-9C0F-A915B1BA4D3A}"/>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F99-4046-9C0F-A915B1BA4D3A}"/>
                </c:ext>
              </c:extLst>
            </c:dLbl>
            <c:numFmt formatCode="#,##0.0" sourceLinked="0"/>
            <c:spPr>
              <a:noFill/>
              <a:ln>
                <a:noFill/>
              </a:ln>
              <a:effectLst/>
            </c:spPr>
            <c:txPr>
              <a:bodyPr rot="0" spcFirstLastPara="0" vertOverflow="ellipsis" vert="horz" wrap="square" lIns="38100" tIns="19050" rIns="38100" bIns="19050" anchor="ctr" anchorCtr="1"/>
              <a:lstStyle/>
              <a:p>
                <a:pPr>
                  <a:defRPr lang="es-ES" sz="1000" b="1" i="0" u="none" strike="noStrike" kern="1200" baseline="0">
                    <a:solidFill>
                      <a:srgbClr val="7C7C7C"/>
                    </a:solidFill>
                    <a:latin typeface="Encode Sans Condensed" panose="00000506000000000000" pitchFamily="2" charset="0"/>
                    <a:ea typeface="Arial" panose="020B0604020202020204"/>
                    <a:cs typeface="Arial" panose="020B0604020202020204"/>
                  </a:defRPr>
                </a:pPr>
                <a:endParaRPr lang="es-CO"/>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strRef>
              <c:f>'total nacional'!$B$1:$J$1</c:f>
              <c:strCache>
                <c:ptCount val="9"/>
                <c:pt idx="0">
                  <c:v>Ene  oct 17</c:v>
                </c:pt>
                <c:pt idx="1">
                  <c:v>Ene  oct 18</c:v>
                </c:pt>
                <c:pt idx="2">
                  <c:v>Ene  oct 19</c:v>
                </c:pt>
                <c:pt idx="3">
                  <c:v>Ene  oct 20</c:v>
                </c:pt>
                <c:pt idx="4">
                  <c:v>Ene  oct 21</c:v>
                </c:pt>
                <c:pt idx="5">
                  <c:v>Ene  oct 22</c:v>
                </c:pt>
                <c:pt idx="6">
                  <c:v>Ene  oct 23</c:v>
                </c:pt>
                <c:pt idx="7">
                  <c:v>Ene  oct 24</c:v>
                </c:pt>
                <c:pt idx="8">
                  <c:v>Ene  oct 25</c:v>
                </c:pt>
              </c:strCache>
            </c:strRef>
          </c:cat>
          <c:val>
            <c:numRef>
              <c:f>'total nacional'!$B$4:$J$4</c:f>
              <c:numCache>
                <c:formatCode>0.0</c:formatCode>
                <c:ptCount val="9"/>
                <c:pt idx="0">
                  <c:v>9.8361658756067136</c:v>
                </c:pt>
                <c:pt idx="1">
                  <c:v>10.05473218890614</c:v>
                </c:pt>
                <c:pt idx="2">
                  <c:v>11.104726641913542</c:v>
                </c:pt>
                <c:pt idx="3">
                  <c:v>17.075669515458113</c:v>
                </c:pt>
                <c:pt idx="4">
                  <c:v>14.301313164900456</c:v>
                </c:pt>
                <c:pt idx="5">
                  <c:v>11.474768231072208</c:v>
                </c:pt>
                <c:pt idx="6">
                  <c:v>10.286979489361178</c:v>
                </c:pt>
                <c:pt idx="7">
                  <c:v>10.462375130132965</c:v>
                </c:pt>
                <c:pt idx="8">
                  <c:v>9.1752574134488025</c:v>
                </c:pt>
              </c:numCache>
            </c:numRef>
          </c:val>
          <c:smooth val="1"/>
          <c:extLst>
            <c:ext xmlns:c16="http://schemas.microsoft.com/office/drawing/2014/chart" uri="{C3380CC4-5D6E-409C-BE32-E72D297353CC}">
              <c16:uniqueId val="{0000001D-1F99-4046-9C0F-A915B1BA4D3A}"/>
            </c:ext>
          </c:extLst>
        </c:ser>
        <c:dLbls>
          <c:showLegendKey val="0"/>
          <c:showVal val="0"/>
          <c:showCatName val="0"/>
          <c:showSerName val="0"/>
          <c:showPercent val="0"/>
          <c:showBubbleSize val="0"/>
        </c:dLbls>
        <c:marker val="1"/>
        <c:smooth val="0"/>
        <c:axId val="592647216"/>
        <c:axId val="592653880"/>
      </c:lineChart>
      <c:catAx>
        <c:axId val="592653488"/>
        <c:scaling>
          <c:orientation val="minMax"/>
        </c:scaling>
        <c:delete val="0"/>
        <c:axPos val="b"/>
        <c:numFmt formatCode="mmm\-yy" sourceLinked="0"/>
        <c:majorTickMark val="none"/>
        <c:minorTickMark val="out"/>
        <c:tickLblPos val="nextTo"/>
        <c:spPr>
          <a:ln w="3175" cap="flat" cmpd="sng" algn="ctr">
            <a:solidFill>
              <a:schemeClr val="tx1"/>
            </a:solidFill>
            <a:prstDash val="solid"/>
            <a:round/>
          </a:ln>
        </c:spPr>
        <c:txPr>
          <a:bodyPr rot="-5400000" spcFirstLastPara="0" vertOverflow="ellipsis" vert="horz" wrap="square" anchor="ctr" anchorCtr="1" forceAA="0"/>
          <a:lstStyle/>
          <a:p>
            <a:pPr>
              <a:defRPr lang="es-ES" sz="700" b="0" i="0" u="none" strike="noStrike" kern="1200" baseline="0">
                <a:solidFill>
                  <a:srgbClr val="000000"/>
                </a:solidFill>
                <a:latin typeface="Encode Sans Condensed" panose="00000506000000000000" pitchFamily="2" charset="0"/>
                <a:ea typeface="Arial" panose="020B0604020202020204"/>
                <a:cs typeface="Arial" panose="020B0604020202020204"/>
              </a:defRPr>
            </a:pPr>
            <a:endParaRPr lang="es-CO"/>
          </a:p>
        </c:txPr>
        <c:crossAx val="592649960"/>
        <c:crosses val="autoZero"/>
        <c:auto val="1"/>
        <c:lblAlgn val="ctr"/>
        <c:lblOffset val="100"/>
        <c:tickLblSkip val="1"/>
        <c:tickMarkSkip val="1"/>
        <c:noMultiLvlLbl val="1"/>
      </c:catAx>
      <c:valAx>
        <c:axId val="592649960"/>
        <c:scaling>
          <c:orientation val="minMax"/>
          <c:max val="75"/>
          <c:min val="10"/>
        </c:scaling>
        <c:delete val="0"/>
        <c:axPos val="l"/>
        <c:majorGridlines>
          <c:spPr>
            <a:ln w="3175" cap="flat" cmpd="sng" algn="ctr">
              <a:noFill/>
              <a:prstDash val="solid"/>
              <a:round/>
            </a:ln>
          </c:spPr>
        </c:majorGridlines>
        <c:title>
          <c:tx>
            <c:rich>
              <a:bodyPr rot="-5400000" spcFirstLastPara="0" vertOverflow="ellipsis" vert="horz" wrap="square" anchor="ctr" anchorCtr="1"/>
              <a:lstStyle/>
              <a:p>
                <a:pPr>
                  <a:defRPr lang="es-ES" sz="1000" b="0" i="0" u="none" strike="noStrike" kern="1200" baseline="0">
                    <a:solidFill>
                      <a:srgbClr val="000000"/>
                    </a:solidFill>
                    <a:latin typeface="Encode Sans Condensed" panose="00000506000000000000" pitchFamily="2" charset="0"/>
                    <a:ea typeface="Arial" panose="020B0604020202020204"/>
                    <a:cs typeface="Arial" panose="020B0604020202020204"/>
                  </a:defRPr>
                </a:pPr>
                <a:r>
                  <a:rPr lang="es-CO"/>
                  <a:t>Tasa TGP-TO (%)</a:t>
                </a:r>
              </a:p>
            </c:rich>
          </c:tx>
          <c:layout>
            <c:manualLayout>
              <c:xMode val="edge"/>
              <c:yMode val="edge"/>
              <c:x val="9.1004987523833399E-3"/>
              <c:y val="0.22972700060470511"/>
            </c:manualLayout>
          </c:layout>
          <c:overlay val="0"/>
          <c:spPr>
            <a:noFill/>
            <a:ln w="25400">
              <a:noFill/>
            </a:ln>
          </c:spPr>
        </c:title>
        <c:numFmt formatCode="0" sourceLinked="0"/>
        <c:majorTickMark val="out"/>
        <c:minorTickMark val="none"/>
        <c:tickLblPos val="nextTo"/>
        <c:spPr>
          <a:ln w="3175" cap="flat" cmpd="sng" algn="ctr">
            <a:solidFill>
              <a:schemeClr val="tx1"/>
            </a:solidFill>
            <a:prstDash val="solid"/>
            <a:round/>
          </a:ln>
        </c:spPr>
        <c:txPr>
          <a:bodyPr rot="0" spcFirstLastPara="0" vertOverflow="ellipsis" vert="horz" wrap="square" anchor="ctr" anchorCtr="1"/>
          <a:lstStyle/>
          <a:p>
            <a:pPr>
              <a:defRPr lang="es-ES" sz="1000" b="0" i="0" u="none" strike="noStrike" kern="1200" baseline="0">
                <a:solidFill>
                  <a:srgbClr val="000000"/>
                </a:solidFill>
                <a:latin typeface="Encode Sans Condensed" panose="00000506000000000000" pitchFamily="2" charset="0"/>
                <a:ea typeface="Arial" panose="020B0604020202020204"/>
                <a:cs typeface="Arial" panose="020B0604020202020204"/>
              </a:defRPr>
            </a:pPr>
            <a:endParaRPr lang="es-CO"/>
          </a:p>
        </c:txPr>
        <c:crossAx val="592653488"/>
        <c:crosses val="autoZero"/>
        <c:crossBetween val="between"/>
        <c:majorUnit val="10"/>
      </c:valAx>
      <c:catAx>
        <c:axId val="592647216"/>
        <c:scaling>
          <c:orientation val="minMax"/>
        </c:scaling>
        <c:delete val="1"/>
        <c:axPos val="b"/>
        <c:numFmt formatCode="General" sourceLinked="1"/>
        <c:majorTickMark val="out"/>
        <c:minorTickMark val="none"/>
        <c:tickLblPos val="none"/>
        <c:crossAx val="592653880"/>
        <c:crosses val="autoZero"/>
        <c:auto val="1"/>
        <c:lblAlgn val="ctr"/>
        <c:lblOffset val="100"/>
        <c:noMultiLvlLbl val="1"/>
      </c:catAx>
      <c:valAx>
        <c:axId val="592653880"/>
        <c:scaling>
          <c:orientation val="minMax"/>
          <c:max val="50"/>
          <c:min val="5"/>
        </c:scaling>
        <c:delete val="0"/>
        <c:axPos val="r"/>
        <c:title>
          <c:tx>
            <c:rich>
              <a:bodyPr rot="-5400000" spcFirstLastPara="0" vertOverflow="ellipsis" vert="horz" wrap="square" anchor="ctr" anchorCtr="1"/>
              <a:lstStyle/>
              <a:p>
                <a:pPr>
                  <a:defRPr lang="es-ES" sz="1000" b="0" i="0" u="none" strike="noStrike" kern="1200" baseline="0">
                    <a:solidFill>
                      <a:srgbClr val="000000"/>
                    </a:solidFill>
                    <a:latin typeface="Encode Sans Condensed" panose="00000506000000000000" pitchFamily="2" charset="0"/>
                    <a:ea typeface="Arial" panose="020B0604020202020204"/>
                    <a:cs typeface="Arial" panose="020B0604020202020204"/>
                  </a:defRPr>
                </a:pPr>
                <a:r>
                  <a:rPr lang="es-CO"/>
                  <a:t> Tasa TD (%)</a:t>
                </a:r>
              </a:p>
            </c:rich>
          </c:tx>
          <c:layout>
            <c:manualLayout>
              <c:xMode val="edge"/>
              <c:yMode val="edge"/>
              <c:x val="0.96934557576967117"/>
              <c:y val="0.28398970724613121"/>
            </c:manualLayout>
          </c:layout>
          <c:overlay val="0"/>
          <c:spPr>
            <a:noFill/>
            <a:ln w="25400">
              <a:noFill/>
            </a:ln>
          </c:spPr>
        </c:title>
        <c:numFmt formatCode="0" sourceLinked="0"/>
        <c:majorTickMark val="cross"/>
        <c:minorTickMark val="none"/>
        <c:tickLblPos val="nextTo"/>
        <c:spPr>
          <a:ln w="3175" cap="flat" cmpd="sng" algn="ctr">
            <a:solidFill>
              <a:schemeClr val="tx1"/>
            </a:solidFill>
            <a:prstDash val="solid"/>
            <a:round/>
          </a:ln>
        </c:spPr>
        <c:txPr>
          <a:bodyPr rot="0" spcFirstLastPara="0" vertOverflow="ellipsis" vert="horz" wrap="square" anchor="ctr" anchorCtr="1"/>
          <a:lstStyle/>
          <a:p>
            <a:pPr>
              <a:defRPr lang="es-ES" sz="1000" b="0" i="0" u="none" strike="noStrike" kern="1200" baseline="0">
                <a:solidFill>
                  <a:srgbClr val="000000"/>
                </a:solidFill>
                <a:latin typeface="Encode Sans Condensed" panose="00000506000000000000" pitchFamily="2" charset="0"/>
                <a:ea typeface="Arial" panose="020B0604020202020204"/>
                <a:cs typeface="Arial" panose="020B0604020202020204"/>
              </a:defRPr>
            </a:pPr>
            <a:endParaRPr lang="es-CO"/>
          </a:p>
        </c:txPr>
        <c:crossAx val="592647216"/>
        <c:crosses val="max"/>
        <c:crossBetween val="between"/>
        <c:majorUnit val="10"/>
      </c:valAx>
      <c:spPr>
        <a:noFill/>
        <a:ln w="6350">
          <a:noFill/>
        </a:ln>
      </c:spPr>
    </c:plotArea>
    <c:legend>
      <c:legendPos val="b"/>
      <c:layout>
        <c:manualLayout>
          <c:xMode val="edge"/>
          <c:yMode val="edge"/>
          <c:x val="0.22510123926978778"/>
          <c:y val="0.95266325586685807"/>
          <c:w val="0.53982019980593521"/>
          <c:h val="3.7909139115650553E-2"/>
        </c:manualLayout>
      </c:layout>
      <c:overlay val="0"/>
      <c:txPr>
        <a:bodyPr rot="0" spcFirstLastPara="0" vertOverflow="ellipsis" vert="horz" wrap="square" anchor="ctr" anchorCtr="1"/>
        <a:lstStyle/>
        <a:p>
          <a:pPr>
            <a:defRPr lang="es-ES" sz="1000" b="0" i="0" u="none" strike="noStrike" kern="1200" baseline="0">
              <a:solidFill>
                <a:srgbClr val="000000"/>
              </a:solidFill>
              <a:latin typeface="Encode Sans Condensed" panose="00000506000000000000" pitchFamily="2" charset="0"/>
              <a:ea typeface="Arial" panose="020B0604020202020204"/>
              <a:cs typeface="Arial" panose="020B0604020202020204"/>
            </a:defRPr>
          </a:pPr>
          <a:endParaRPr lang="es-CO"/>
        </a:p>
      </c:txPr>
    </c:legend>
    <c:plotVisOnly val="1"/>
    <c:dispBlanksAs val="gap"/>
    <c:showDLblsOverMax val="0"/>
    <c:extLst>
      <c:ext uri="{0b15fc19-7d7d-44ad-8c2d-2c3a37ce22c3}">
        <chartProps xmlns="https://web.wps.cn/et/2018/main" chartId="{a1519597-75ae-40ab-b8ce-1f746e5a4dbf}"/>
      </c:ext>
    </c:extLst>
  </c:chart>
  <c:spPr>
    <a:noFill/>
    <a:ln w="9525" cap="flat" cmpd="sng" algn="ctr">
      <a:noFill/>
      <a:prstDash val="solid"/>
      <a:round/>
    </a:ln>
  </c:spPr>
  <c:txPr>
    <a:bodyPr/>
    <a:lstStyle/>
    <a:p>
      <a:pPr>
        <a:defRPr lang="es-ES" sz="1000" b="0" i="0" u="none" strike="noStrike" baseline="0">
          <a:solidFill>
            <a:srgbClr val="000000"/>
          </a:solidFill>
          <a:latin typeface="Encode Sans Condensed" panose="00000506000000000000" pitchFamily="2" charset="0"/>
          <a:ea typeface="Arial" panose="020B0604020202020204"/>
          <a:cs typeface="Arial" panose="020B0604020202020204"/>
        </a:defRPr>
      </a:pPr>
      <a:endParaRPr lang="es-C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740812098666093E-2"/>
          <c:y val="4.5029553124041312E-2"/>
          <c:w val="0.67725798487927991"/>
          <c:h val="0.75480684317089053"/>
        </c:manualLayout>
      </c:layout>
      <c:lineChart>
        <c:grouping val="standard"/>
        <c:varyColors val="0"/>
        <c:ser>
          <c:idx val="0"/>
          <c:order val="0"/>
          <c:tx>
            <c:strRef>
              <c:f>'Ramas_Serie TN'!$B$15</c:f>
              <c:strCache>
                <c:ptCount val="1"/>
                <c:pt idx="0">
                  <c:v>Transporte y almacenamiento</c:v>
                </c:pt>
              </c:strCache>
            </c:strRef>
          </c:tx>
          <c:spPr>
            <a:ln w="28575"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dLbls>
            <c:dLbl>
              <c:idx val="0"/>
              <c:layout>
                <c:manualLayout>
                  <c:x val="-3.0779600089867444E-2"/>
                  <c:y val="4.27460203838156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056-4CAD-A20B-2DD0FC3EC349}"/>
                </c:ext>
              </c:extLst>
            </c:dLbl>
            <c:dLbl>
              <c:idx val="1"/>
              <c:layout>
                <c:manualLayout>
                  <c:x val="-3.5025118473507373E-2"/>
                  <c:y val="2.5430003067798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56-4CAD-A20B-2DD0FC3EC349}"/>
                </c:ext>
              </c:extLst>
            </c:dLbl>
            <c:dLbl>
              <c:idx val="2"/>
              <c:layout>
                <c:manualLayout>
                  <c:x val="-3.8446743088827701E-2"/>
                  <c:y val="2.5430003067798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056-4CAD-A20B-2DD0FC3EC349}"/>
                </c:ext>
              </c:extLst>
            </c:dLbl>
            <c:dLbl>
              <c:idx val="3"/>
              <c:layout>
                <c:manualLayout>
                  <c:x val="-3.4959644553353569E-2"/>
                  <c:y val="2.1065275931417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056-4CAD-A20B-2DD0FC3EC349}"/>
                </c:ext>
              </c:extLst>
            </c:dLbl>
            <c:dLbl>
              <c:idx val="4"/>
              <c:layout>
                <c:manualLayout>
                  <c:x val="-3.8924257690537499E-2"/>
                  <c:y val="3.32582063605685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056-4CAD-A20B-2DD0FC3EC349}"/>
                </c:ext>
              </c:extLst>
            </c:dLbl>
            <c:dLbl>
              <c:idx val="5"/>
              <c:layout>
                <c:manualLayout>
                  <c:x val="-3.4613171589347576E-2"/>
                  <c:y val="-4.20307461567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56-4CAD-A20B-2DD0FC3EC349}"/>
                </c:ext>
              </c:extLst>
            </c:dLbl>
            <c:dLbl>
              <c:idx val="6"/>
              <c:layout>
                <c:manualLayout>
                  <c:x val="-2.7020156170810845E-2"/>
                  <c:y val="2.9795002897365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056-4CAD-A20B-2DD0FC3EC349}"/>
                </c:ext>
              </c:extLst>
            </c:dLbl>
            <c:dLbl>
              <c:idx val="7"/>
              <c:layout>
                <c:manualLayout>
                  <c:x val="-4.7939031317767819E-2"/>
                  <c:y val="-2.2153049050686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056-4CAD-A20B-2DD0FC3EC349}"/>
                </c:ext>
              </c:extLst>
            </c:dLbl>
            <c:dLbl>
              <c:idx val="8"/>
              <c:layout>
                <c:manualLayout>
                  <c:x val="-3.3952888590348007E-2"/>
                  <c:y val="-2.30548454170501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056-4CAD-A20B-2DD0FC3EC349}"/>
                </c:ext>
              </c:extLst>
            </c:dLbl>
            <c:dLbl>
              <c:idx val="9"/>
              <c:layout>
                <c:manualLayout>
                  <c:x val="-4.5619484516152629E-2"/>
                  <c:y val="-3.11688311688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056-4CAD-A20B-2DD0FC3EC349}"/>
                </c:ext>
              </c:extLst>
            </c:dLbl>
            <c:dLbl>
              <c:idx val="10"/>
              <c:layout>
                <c:manualLayout>
                  <c:x val="-2.2809742258076315E-2"/>
                  <c:y val="4.84848484848484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056-4CAD-A20B-2DD0FC3EC349}"/>
                </c:ext>
              </c:extLst>
            </c:dLbl>
            <c:spPr>
              <a:noFill/>
              <a:ln>
                <a:noFill/>
              </a:ln>
              <a:effectLst/>
            </c:spPr>
            <c:txPr>
              <a:bodyPr rot="0" spcFirstLastPara="1" vertOverflow="ellipsis" vert="horz" wrap="square" anchor="ctr" anchorCtr="1"/>
              <a:lstStyle/>
              <a:p>
                <a:pPr>
                  <a:defRPr sz="700" b="1" i="0" u="none" strike="noStrike" kern="1200" baseline="0">
                    <a:solidFill>
                      <a:schemeClr val="bg1">
                        <a:lumMod val="50000"/>
                      </a:schemeClr>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'Ramas_Serie TN'!$C$7:$M$7</c:f>
              <c:strCache>
                <c:ptCount val="11"/>
                <c:pt idx="0">
                  <c:v>Ene - Oct 15</c:v>
                </c:pt>
                <c:pt idx="1">
                  <c:v>Ene - Oct 16</c:v>
                </c:pt>
                <c:pt idx="2">
                  <c:v>Ene - Oct 17</c:v>
                </c:pt>
                <c:pt idx="3">
                  <c:v>Ene - Oct 18</c:v>
                </c:pt>
                <c:pt idx="4">
                  <c:v>Ene - Oct 19</c:v>
                </c:pt>
                <c:pt idx="5">
                  <c:v>Ene - Oct 20</c:v>
                </c:pt>
                <c:pt idx="6">
                  <c:v>Ene - Oct 21</c:v>
                </c:pt>
                <c:pt idx="7">
                  <c:v>Ene - Oct 22</c:v>
                </c:pt>
                <c:pt idx="8">
                  <c:v>Ene - Oct 23</c:v>
                </c:pt>
                <c:pt idx="9">
                  <c:v>Ene - Oct 24</c:v>
                </c:pt>
                <c:pt idx="10">
                  <c:v>Ene - Oct 25</c:v>
                </c:pt>
              </c:strCache>
            </c:strRef>
          </c:cat>
          <c:val>
            <c:numRef>
              <c:f>'Ramas_Serie TN'!$C$15:$M$15</c:f>
              <c:numCache>
                <c:formatCode>#,##0</c:formatCode>
                <c:ptCount val="11"/>
                <c:pt idx="0">
                  <c:v>1455.1878000000002</c:v>
                </c:pt>
                <c:pt idx="1">
                  <c:v>1461.5016000000001</c:v>
                </c:pt>
                <c:pt idx="2">
                  <c:v>1454.5598999999997</c:v>
                </c:pt>
                <c:pt idx="3">
                  <c:v>1448.5891999999999</c:v>
                </c:pt>
                <c:pt idx="4">
                  <c:v>1484.9313999999999</c:v>
                </c:pt>
                <c:pt idx="5">
                  <c:v>1337.6746000000001</c:v>
                </c:pt>
                <c:pt idx="6">
                  <c:v>1420.0737999999997</c:v>
                </c:pt>
                <c:pt idx="7">
                  <c:v>1608.6236000000001</c:v>
                </c:pt>
                <c:pt idx="8">
                  <c:v>1707.1140193185558</c:v>
                </c:pt>
                <c:pt idx="9">
                  <c:v>1700.5369039735833</c:v>
                </c:pt>
                <c:pt idx="10">
                  <c:v>1822.7035513430449</c:v>
                </c:pt>
              </c:numCache>
            </c:numRef>
          </c:val>
          <c:smooth val="1"/>
          <c:extLst>
            <c:ext xmlns:c16="http://schemas.microsoft.com/office/drawing/2014/chart" uri="{C3380CC4-5D6E-409C-BE32-E72D297353CC}">
              <c16:uniqueId val="{0000000B-6056-4CAD-A20B-2DD0FC3EC349}"/>
            </c:ext>
          </c:extLst>
        </c:ser>
        <c:ser>
          <c:idx val="1"/>
          <c:order val="1"/>
          <c:tx>
            <c:strRef>
              <c:f>'Ramas_Serie TN'!$B$16</c:f>
              <c:strCache>
                <c:ptCount val="1"/>
                <c:pt idx="0">
                  <c:v>Alojamiento y servicios de comida</c:v>
                </c:pt>
              </c:strCache>
            </c:strRef>
          </c:tx>
          <c:spPr>
            <a:ln w="28575"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dLbls>
            <c:dLbl>
              <c:idx val="0"/>
              <c:layout>
                <c:manualLayout>
                  <c:x val="-3.6215731505331958E-2"/>
                  <c:y val="-2.6089375191737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056-4CAD-A20B-2DD0FC3EC349}"/>
                </c:ext>
              </c:extLst>
            </c:dLbl>
            <c:dLbl>
              <c:idx val="1"/>
              <c:layout>
                <c:manualLayout>
                  <c:x val="-2.7572624322993598E-2"/>
                  <c:y val="-1.9393931989909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056-4CAD-A20B-2DD0FC3EC349}"/>
                </c:ext>
              </c:extLst>
            </c:dLbl>
            <c:dLbl>
              <c:idx val="2"/>
              <c:layout>
                <c:manualLayout>
                  <c:x val="-2.9542126671299407E-2"/>
                  <c:y val="-3.6248287145924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056-4CAD-A20B-2DD0FC3EC349}"/>
                </c:ext>
              </c:extLst>
            </c:dLbl>
            <c:dLbl>
              <c:idx val="3"/>
              <c:layout>
                <c:manualLayout>
                  <c:x val="-3.5861257987491665E-2"/>
                  <c:y val="-3.34777243753621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056-4CAD-A20B-2DD0FC3EC349}"/>
                </c:ext>
              </c:extLst>
            </c:dLbl>
            <c:dLbl>
              <c:idx val="4"/>
              <c:layout>
                <c:manualLayout>
                  <c:x val="-1.0656084600795222E-2"/>
                  <c:y val="-2.2395473293111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056-4CAD-A20B-2DD0FC3EC349}"/>
                </c:ext>
              </c:extLst>
            </c:dLbl>
            <c:dLbl>
              <c:idx val="5"/>
              <c:layout>
                <c:manualLayout>
                  <c:x val="-5.0519252271504257E-2"/>
                  <c:y val="8.54265944029717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056-4CAD-A20B-2DD0FC3EC349}"/>
                </c:ext>
              </c:extLst>
            </c:dLbl>
            <c:dLbl>
              <c:idx val="6"/>
              <c:layout>
                <c:manualLayout>
                  <c:x val="-2.7435741148470184E-2"/>
                  <c:y val="2.932188021951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056-4CAD-A20B-2DD0FC3EC349}"/>
                </c:ext>
              </c:extLst>
            </c:dLbl>
            <c:dLbl>
              <c:idx val="7"/>
              <c:layout>
                <c:manualLayout>
                  <c:x val="-1.9403302367380131E-2"/>
                  <c:y val="2.6089375191737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056-4CAD-A20B-2DD0FC3EC349}"/>
                </c:ext>
              </c:extLst>
            </c:dLbl>
            <c:dLbl>
              <c:idx val="8"/>
              <c:layout>
                <c:manualLayout>
                  <c:x val="-2.3737806502850158E-2"/>
                  <c:y val="2.9090909090909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056-4CAD-A20B-2DD0FC3EC349}"/>
                </c:ext>
              </c:extLst>
            </c:dLbl>
            <c:dLbl>
              <c:idx val="9"/>
              <c:layout>
                <c:manualLayout>
                  <c:x val="-1.8662516392971455E-2"/>
                  <c:y val="2.7705627705627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056-4CAD-A20B-2DD0FC3EC349}"/>
                </c:ext>
              </c:extLst>
            </c:dLbl>
            <c:dLbl>
              <c:idx val="10"/>
              <c:layout>
                <c:manualLayout>
                  <c:x val="-2.073612932552392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056-4CAD-A20B-2DD0FC3EC349}"/>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accent1">
                        <a:lumMod val="75000"/>
                      </a:schemeClr>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'Ramas_Serie TN'!$C$7:$M$7</c:f>
              <c:strCache>
                <c:ptCount val="11"/>
                <c:pt idx="0">
                  <c:v>Ene - Oct 15</c:v>
                </c:pt>
                <c:pt idx="1">
                  <c:v>Ene - Oct 16</c:v>
                </c:pt>
                <c:pt idx="2">
                  <c:v>Ene - Oct 17</c:v>
                </c:pt>
                <c:pt idx="3">
                  <c:v>Ene - Oct 18</c:v>
                </c:pt>
                <c:pt idx="4">
                  <c:v>Ene - Oct 19</c:v>
                </c:pt>
                <c:pt idx="5">
                  <c:v>Ene - Oct 20</c:v>
                </c:pt>
                <c:pt idx="6">
                  <c:v>Ene - Oct 21</c:v>
                </c:pt>
                <c:pt idx="7">
                  <c:v>Ene - Oct 22</c:v>
                </c:pt>
                <c:pt idx="8">
                  <c:v>Ene - Oct 23</c:v>
                </c:pt>
                <c:pt idx="9">
                  <c:v>Ene - Oct 24</c:v>
                </c:pt>
                <c:pt idx="10">
                  <c:v>Ene - Oct 25</c:v>
                </c:pt>
              </c:strCache>
            </c:strRef>
          </c:cat>
          <c:val>
            <c:numRef>
              <c:f>'Ramas_Serie TN'!$C$16:$M$16</c:f>
              <c:numCache>
                <c:formatCode>#,##0</c:formatCode>
                <c:ptCount val="11"/>
                <c:pt idx="0">
                  <c:v>1503.4569999999999</c:v>
                </c:pt>
                <c:pt idx="1">
                  <c:v>1513.9379999999996</c:v>
                </c:pt>
                <c:pt idx="2">
                  <c:v>1474.9262000000001</c:v>
                </c:pt>
                <c:pt idx="3">
                  <c:v>1473.2619000000002</c:v>
                </c:pt>
                <c:pt idx="4">
                  <c:v>1494.9335999999998</c:v>
                </c:pt>
                <c:pt idx="5">
                  <c:v>1302.0777999999998</c:v>
                </c:pt>
                <c:pt idx="6">
                  <c:v>1302.6946000000003</c:v>
                </c:pt>
                <c:pt idx="7">
                  <c:v>1478.3347999999999</c:v>
                </c:pt>
                <c:pt idx="8">
                  <c:v>1645.3192051217945</c:v>
                </c:pt>
                <c:pt idx="9">
                  <c:v>1670.764638646365</c:v>
                </c:pt>
                <c:pt idx="10">
                  <c:v>1819.0665124282248</c:v>
                </c:pt>
              </c:numCache>
            </c:numRef>
          </c:val>
          <c:smooth val="1"/>
          <c:extLst>
            <c:ext xmlns:c16="http://schemas.microsoft.com/office/drawing/2014/chart" uri="{C3380CC4-5D6E-409C-BE32-E72D297353CC}">
              <c16:uniqueId val="{00000017-6056-4CAD-A20B-2DD0FC3EC349}"/>
            </c:ext>
          </c:extLst>
        </c:ser>
        <c:ser>
          <c:idx val="2"/>
          <c:order val="2"/>
          <c:tx>
            <c:strRef>
              <c:f>'Ramas_Serie TN'!$B$17</c:f>
              <c:strCache>
                <c:ptCount val="1"/>
                <c:pt idx="0">
                  <c:v>Actividades profesionales, científicas, técnicas y servicios administrativos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3.7386098237657595E-2"/>
                  <c:y val="2.9783549783549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056-4CAD-A20B-2DD0FC3EC349}"/>
                </c:ext>
              </c:extLst>
            </c:dLbl>
            <c:dLbl>
              <c:idx val="1"/>
              <c:layout>
                <c:manualLayout>
                  <c:x val="-2.935860376293804E-2"/>
                  <c:y val="3.6017316017316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056-4CAD-A20B-2DD0FC3EC349}"/>
                </c:ext>
              </c:extLst>
            </c:dLbl>
            <c:dLbl>
              <c:idx val="2"/>
              <c:layout>
                <c:manualLayout>
                  <c:x val="-3.6200546780707797E-2"/>
                  <c:y val="2.932188021951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056-4CAD-A20B-2DD0FC3EC349}"/>
                </c:ext>
              </c:extLst>
            </c:dLbl>
            <c:dLbl>
              <c:idx val="3"/>
              <c:layout>
                <c:manualLayout>
                  <c:x val="-4.0041139174369009E-2"/>
                  <c:y val="3.6017316017316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056-4CAD-A20B-2DD0FC3EC349}"/>
                </c:ext>
              </c:extLst>
            </c:dLbl>
            <c:dLbl>
              <c:idx val="4"/>
              <c:layout>
                <c:manualLayout>
                  <c:x val="-4.6705437241696443E-2"/>
                  <c:y val="3.30157821181444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056-4CAD-A20B-2DD0FC3EC349}"/>
                </c:ext>
              </c:extLst>
            </c:dLbl>
            <c:dLbl>
              <c:idx val="5"/>
              <c:layout>
                <c:manualLayout>
                  <c:x val="-3.1309106132408185E-2"/>
                  <c:y val="3.69409278385656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6056-4CAD-A20B-2DD0FC3EC349}"/>
                </c:ext>
              </c:extLst>
            </c:dLbl>
            <c:dLbl>
              <c:idx val="6"/>
              <c:layout>
                <c:manualLayout>
                  <c:x val="-7.029123322169567E-2"/>
                  <c:y val="-2.07792207792207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056-4CAD-A20B-2DD0FC3EC349}"/>
                </c:ext>
              </c:extLst>
            </c:dLbl>
            <c:dLbl>
              <c:idx val="7"/>
              <c:layout>
                <c:manualLayout>
                  <c:x val="-5.1777461819397783E-2"/>
                  <c:y val="-3.3246753246753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056-4CAD-A20B-2DD0FC3EC349}"/>
                </c:ext>
              </c:extLst>
            </c:dLbl>
            <c:dLbl>
              <c:idx val="8"/>
              <c:layout>
                <c:manualLayout>
                  <c:x val="-4.6005796972721127E-2"/>
                  <c:y val="-2.9552578654940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6056-4CAD-A20B-2DD0FC3EC349}"/>
                </c:ext>
              </c:extLst>
            </c:dLbl>
            <c:dLbl>
              <c:idx val="9"/>
              <c:layout>
                <c:manualLayout>
                  <c:x val="-3.939864571849553E-2"/>
                  <c:y val="-3.1168831168831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6056-4CAD-A20B-2DD0FC3EC349}"/>
                </c:ext>
              </c:extLst>
            </c:dLbl>
            <c:dLbl>
              <c:idx val="10"/>
              <c:layout>
                <c:manualLayout>
                  <c:x val="-2.903058105573349E-2"/>
                  <c:y val="-5.54112554112554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6056-4CAD-A20B-2DD0FC3EC349}"/>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rgbClr val="C00000"/>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'Ramas_Serie TN'!$C$7:$M$7</c:f>
              <c:strCache>
                <c:ptCount val="11"/>
                <c:pt idx="0">
                  <c:v>Ene - Oct 15</c:v>
                </c:pt>
                <c:pt idx="1">
                  <c:v>Ene - Oct 16</c:v>
                </c:pt>
                <c:pt idx="2">
                  <c:v>Ene - Oct 17</c:v>
                </c:pt>
                <c:pt idx="3">
                  <c:v>Ene - Oct 18</c:v>
                </c:pt>
                <c:pt idx="4">
                  <c:v>Ene - Oct 19</c:v>
                </c:pt>
                <c:pt idx="5">
                  <c:v>Ene - Oct 20</c:v>
                </c:pt>
                <c:pt idx="6">
                  <c:v>Ene - Oct 21</c:v>
                </c:pt>
                <c:pt idx="7">
                  <c:v>Ene - Oct 22</c:v>
                </c:pt>
                <c:pt idx="8">
                  <c:v>Ene - Oct 23</c:v>
                </c:pt>
                <c:pt idx="9">
                  <c:v>Ene - Oct 24</c:v>
                </c:pt>
                <c:pt idx="10">
                  <c:v>Ene - Oct 25</c:v>
                </c:pt>
              </c:strCache>
            </c:strRef>
          </c:cat>
          <c:val>
            <c:numRef>
              <c:f>'Ramas_Serie TN'!$C$17:$M$17</c:f>
              <c:numCache>
                <c:formatCode>#,##0</c:formatCode>
                <c:ptCount val="11"/>
                <c:pt idx="0">
                  <c:v>1151.116</c:v>
                </c:pt>
                <c:pt idx="1">
                  <c:v>1240.1164000000001</c:v>
                </c:pt>
                <c:pt idx="2">
                  <c:v>1288.5469000000001</c:v>
                </c:pt>
                <c:pt idx="3">
                  <c:v>1304.5946999999999</c:v>
                </c:pt>
                <c:pt idx="4">
                  <c:v>1314.4364</c:v>
                </c:pt>
                <c:pt idx="5">
                  <c:v>1196.3677</c:v>
                </c:pt>
                <c:pt idx="6">
                  <c:v>1637.4257</c:v>
                </c:pt>
                <c:pt idx="7">
                  <c:v>1710.4281999999998</c:v>
                </c:pt>
                <c:pt idx="8">
                  <c:v>1795.6171173823193</c:v>
                </c:pt>
                <c:pt idx="9">
                  <c:v>1782.8427329326246</c:v>
                </c:pt>
                <c:pt idx="10">
                  <c:v>1798.4015597849636</c:v>
                </c:pt>
              </c:numCache>
            </c:numRef>
          </c:val>
          <c:smooth val="1"/>
          <c:extLst>
            <c:ext xmlns:c16="http://schemas.microsoft.com/office/drawing/2014/chart" uri="{C3380CC4-5D6E-409C-BE32-E72D297353CC}">
              <c16:uniqueId val="{00000023-6056-4CAD-A20B-2DD0FC3EC349}"/>
            </c:ext>
          </c:extLst>
        </c:ser>
        <c:ser>
          <c:idx val="3"/>
          <c:order val="3"/>
          <c:tx>
            <c:strRef>
              <c:f>'Ramas_Serie TN'!$B$18</c:f>
              <c:strCache>
                <c:ptCount val="1"/>
                <c:pt idx="0">
                  <c:v>Construcción</c:v>
                </c:pt>
              </c:strCache>
            </c:strRef>
          </c:tx>
          <c:spPr>
            <a:ln w="28575" cap="rnd">
              <a:solidFill>
                <a:srgbClr val="FF99CC"/>
              </a:solidFill>
              <a:round/>
            </a:ln>
            <a:effectLst/>
          </c:spPr>
          <c:marker>
            <c:symbol val="circle"/>
            <c:size val="5"/>
            <c:spPr>
              <a:solidFill>
                <a:srgbClr val="FF99CC"/>
              </a:solidFill>
              <a:ln w="9525">
                <a:solidFill>
                  <a:srgbClr val="FF99CC"/>
                </a:solidFill>
              </a:ln>
              <a:effectLst/>
            </c:spPr>
          </c:marker>
          <c:dLbls>
            <c:dLbl>
              <c:idx val="0"/>
              <c:layout>
                <c:manualLayout>
                  <c:x val="-6.2922233310518147E-2"/>
                  <c:y val="9.00432900432900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6056-4CAD-A20B-2DD0FC3EC349}"/>
                </c:ext>
              </c:extLst>
            </c:dLbl>
            <c:dLbl>
              <c:idx val="1"/>
              <c:layout>
                <c:manualLayout>
                  <c:x val="-5.4622066898998393E-2"/>
                  <c:y val="-1.82396291372669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6056-4CAD-A20B-2DD0FC3EC349}"/>
                </c:ext>
              </c:extLst>
            </c:dLbl>
            <c:dLbl>
              <c:idx val="2"/>
              <c:layout>
                <c:manualLayout>
                  <c:x val="-2.7572684215201183E-2"/>
                  <c:y val="3.6248287145924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6056-4CAD-A20B-2DD0FC3EC349}"/>
                </c:ext>
              </c:extLst>
            </c:dLbl>
            <c:dLbl>
              <c:idx val="3"/>
              <c:layout>
                <c:manualLayout>
                  <c:x val="-3.7836578401508975E-2"/>
                  <c:y val="2.6089375191737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6056-4CAD-A20B-2DD0FC3EC349}"/>
                </c:ext>
              </c:extLst>
            </c:dLbl>
            <c:dLbl>
              <c:idx val="4"/>
              <c:layout>
                <c:manualLayout>
                  <c:x val="-4.5714511502510581E-2"/>
                  <c:y val="3.3015782118144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6056-4CAD-A20B-2DD0FC3EC349}"/>
                </c:ext>
              </c:extLst>
            </c:dLbl>
            <c:dLbl>
              <c:idx val="5"/>
              <c:layout>
                <c:manualLayout>
                  <c:x val="-5.1935350300167715E-2"/>
                  <c:y val="9.23530013293792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6056-4CAD-A20B-2DD0FC3EC349}"/>
                </c:ext>
              </c:extLst>
            </c:dLbl>
            <c:dLbl>
              <c:idx val="6"/>
              <c:layout>
                <c:manualLayout>
                  <c:x val="-2.7462635780827929E-2"/>
                  <c:y val="-5.0101100998738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6056-4CAD-A20B-2DD0FC3EC349}"/>
                </c:ext>
              </c:extLst>
            </c:dLbl>
            <c:dLbl>
              <c:idx val="7"/>
              <c:layout>
                <c:manualLayout>
                  <c:x val="-2.8355269001478785E-2"/>
                  <c:y val="-2.285714285714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6056-4CAD-A20B-2DD0FC3EC349}"/>
                </c:ext>
              </c:extLst>
            </c:dLbl>
            <c:dLbl>
              <c:idx val="8"/>
              <c:layout>
                <c:manualLayout>
                  <c:x val="-3.6152543457702288E-2"/>
                  <c:y val="3.32467532467532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6056-4CAD-A20B-2DD0FC3EC349}"/>
                </c:ext>
              </c:extLst>
            </c:dLbl>
            <c:dLbl>
              <c:idx val="9"/>
              <c:layout>
                <c:manualLayout>
                  <c:x val="-2.6956968123181099E-2"/>
                  <c:y val="3.1168831168831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6056-4CAD-A20B-2DD0FC3EC349}"/>
                </c:ext>
              </c:extLst>
            </c:dLbl>
            <c:dLbl>
              <c:idx val="10"/>
              <c:layout>
                <c:manualLayout>
                  <c:x val="-6.2208387976571767E-3"/>
                  <c:y val="-3.46320346320346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6056-4CAD-A20B-2DD0FC3EC349}"/>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rgbClr val="FF99CC"/>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'Ramas_Serie TN'!$C$7:$M$7</c:f>
              <c:strCache>
                <c:ptCount val="11"/>
                <c:pt idx="0">
                  <c:v>Ene - Oct 15</c:v>
                </c:pt>
                <c:pt idx="1">
                  <c:v>Ene - Oct 16</c:v>
                </c:pt>
                <c:pt idx="2">
                  <c:v>Ene - Oct 17</c:v>
                </c:pt>
                <c:pt idx="3">
                  <c:v>Ene - Oct 18</c:v>
                </c:pt>
                <c:pt idx="4">
                  <c:v>Ene - Oct 19</c:v>
                </c:pt>
                <c:pt idx="5">
                  <c:v>Ene - Oct 20</c:v>
                </c:pt>
                <c:pt idx="6">
                  <c:v>Ene - Oct 21</c:v>
                </c:pt>
                <c:pt idx="7">
                  <c:v>Ene - Oct 22</c:v>
                </c:pt>
                <c:pt idx="8">
                  <c:v>Ene - Oct 23</c:v>
                </c:pt>
                <c:pt idx="9">
                  <c:v>Ene - Oct 24</c:v>
                </c:pt>
                <c:pt idx="10">
                  <c:v>Ene - Oct 25</c:v>
                </c:pt>
              </c:strCache>
            </c:strRef>
          </c:cat>
          <c:val>
            <c:numRef>
              <c:f>'Ramas_Serie TN'!$C$18:$M$18</c:f>
              <c:numCache>
                <c:formatCode>#,##0</c:formatCode>
                <c:ptCount val="11"/>
                <c:pt idx="0">
                  <c:v>1463.7203000000002</c:v>
                </c:pt>
                <c:pt idx="1">
                  <c:v>1468.4883999999997</c:v>
                </c:pt>
                <c:pt idx="2">
                  <c:v>1435.3029000000001</c:v>
                </c:pt>
                <c:pt idx="3">
                  <c:v>1390.8860000000002</c:v>
                </c:pt>
                <c:pt idx="4">
                  <c:v>1427.9157</c:v>
                </c:pt>
                <c:pt idx="5">
                  <c:v>1250.1716000000001</c:v>
                </c:pt>
                <c:pt idx="6">
                  <c:v>1470.7607000000003</c:v>
                </c:pt>
                <c:pt idx="7">
                  <c:v>1535.5318</c:v>
                </c:pt>
                <c:pt idx="8">
                  <c:v>1554.6442861202206</c:v>
                </c:pt>
                <c:pt idx="9">
                  <c:v>1534.7198307656874</c:v>
                </c:pt>
                <c:pt idx="10">
                  <c:v>1594.5076082803935</c:v>
                </c:pt>
              </c:numCache>
            </c:numRef>
          </c:val>
          <c:smooth val="1"/>
          <c:extLst>
            <c:ext xmlns:c16="http://schemas.microsoft.com/office/drawing/2014/chart" uri="{C3380CC4-5D6E-409C-BE32-E72D297353CC}">
              <c16:uniqueId val="{0000002F-6056-4CAD-A20B-2DD0FC3EC349}"/>
            </c:ext>
          </c:extLst>
        </c:ser>
        <c:dLbls>
          <c:showLegendKey val="0"/>
          <c:showVal val="0"/>
          <c:showCatName val="0"/>
          <c:showSerName val="0"/>
          <c:showPercent val="0"/>
          <c:showBubbleSize val="0"/>
        </c:dLbls>
        <c:marker val="1"/>
        <c:smooth val="0"/>
        <c:axId val="372441816"/>
        <c:axId val="372442200"/>
      </c:lineChart>
      <c:catAx>
        <c:axId val="37244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372442200"/>
        <c:crosses val="autoZero"/>
        <c:auto val="1"/>
        <c:lblAlgn val="ctr"/>
        <c:lblOffset val="100"/>
        <c:noMultiLvlLbl val="0"/>
      </c:catAx>
      <c:valAx>
        <c:axId val="372442200"/>
        <c:scaling>
          <c:orientation val="minMax"/>
          <c:min val="100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s-CO" b="1"/>
                  <a:t>Población ocupada (en miles)</a:t>
                </a:r>
              </a:p>
            </c:rich>
          </c:tx>
          <c:layout>
            <c:manualLayout>
              <c:xMode val="edge"/>
              <c:yMode val="edge"/>
              <c:x val="1.273557549126666E-3"/>
              <c:y val="0.23066189453591024"/>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372441816"/>
        <c:crosses val="autoZero"/>
        <c:crossBetween val="between"/>
        <c:majorUnit val="200"/>
        <c:minorUnit val="70"/>
      </c:valAx>
      <c:spPr>
        <a:noFill/>
        <a:ln>
          <a:noFill/>
        </a:ln>
        <a:effectLst/>
      </c:spPr>
    </c:plotArea>
    <c:legend>
      <c:legendPos val="r"/>
      <c:layout>
        <c:manualLayout>
          <c:xMode val="edge"/>
          <c:yMode val="edge"/>
          <c:x val="0.80113186610795573"/>
          <c:y val="5.2152844530797285E-2"/>
          <c:w val="0.1963832271817674"/>
          <c:h val="0.82871895558509723"/>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legend>
    <c:plotVisOnly val="1"/>
    <c:dispBlanksAs val="zero"/>
    <c:showDLblsOverMax val="0"/>
  </c:chart>
  <c:spPr>
    <a:solidFill>
      <a:schemeClr val="bg1"/>
    </a:solidFill>
    <a:ln w="9525" cap="flat" cmpd="sng" algn="ctr">
      <a:noFill/>
      <a:round/>
    </a:ln>
    <a:effectLst/>
  </c:spPr>
  <c:txPr>
    <a:bodyPr/>
    <a:lstStyle/>
    <a:p>
      <a:pPr>
        <a:defRPr sz="800">
          <a:latin typeface="Segoe UI" panose="020B0502040204020203" pitchFamily="34" charset="0"/>
          <a:cs typeface="Segoe UI" panose="020B0502040204020203" pitchFamily="34" charset="0"/>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740812098666093E-2"/>
          <c:y val="2.7713535808023996E-2"/>
          <c:w val="0.68347882367693702"/>
          <c:h val="0.75480684317089053"/>
        </c:manualLayout>
      </c:layout>
      <c:lineChart>
        <c:grouping val="standard"/>
        <c:varyColors val="0"/>
        <c:ser>
          <c:idx val="0"/>
          <c:order val="0"/>
          <c:tx>
            <c:strRef>
              <c:f>'Ramas_Serie TN'!$B$19</c:f>
              <c:strCache>
                <c:ptCount val="1"/>
                <c:pt idx="0">
                  <c:v>Suministro de electricidad, gas, agua y gestión de desechos^</c:v>
                </c:pt>
              </c:strCache>
            </c:strRef>
          </c:tx>
          <c:spPr>
            <a:ln w="28575"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dLbls>
            <c:dLbl>
              <c:idx val="0"/>
              <c:layout>
                <c:manualLayout>
                  <c:x val="-3.0779600089867444E-2"/>
                  <c:y val="-2.6518048880253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B7-4DA0-9F70-B6CAF11B0291}"/>
                </c:ext>
              </c:extLst>
            </c:dLbl>
            <c:dLbl>
              <c:idx val="1"/>
              <c:layout>
                <c:manualLayout>
                  <c:x val="-2.8804279675850215E-2"/>
                  <c:y val="-3.34444558066605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B7-4DA0-9F70-B6CAF11B0291}"/>
                </c:ext>
              </c:extLst>
            </c:dLbl>
            <c:dLbl>
              <c:idx val="2"/>
              <c:layout>
                <c:manualLayout>
                  <c:x val="-3.2225904291170525E-2"/>
                  <c:y val="-2.6518048880253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B7-4DA0-9F70-B6CAF11B0291}"/>
                </c:ext>
              </c:extLst>
            </c:dLbl>
            <c:dLbl>
              <c:idx val="3"/>
              <c:layout>
                <c:manualLayout>
                  <c:x val="-2.666519282314404E-2"/>
                  <c:y val="-2.7419572553430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B7-4DA0-9F70-B6CAF11B0291}"/>
                </c:ext>
              </c:extLst>
            </c:dLbl>
            <c:dLbl>
              <c:idx val="4"/>
              <c:layout>
                <c:manualLayout>
                  <c:x val="-3.062987543954063E-2"/>
                  <c:y val="-2.9079455977093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B7-4DA0-9F70-B6CAF11B0291}"/>
                </c:ext>
              </c:extLst>
            </c:dLbl>
            <c:dLbl>
              <c:idx val="5"/>
              <c:layout>
                <c:manualLayout>
                  <c:x val="-3.6686784521899968E-2"/>
                  <c:y val="-3.5104339230323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B7-4DA0-9F70-B6CAF11B0291}"/>
                </c:ext>
              </c:extLst>
            </c:dLbl>
            <c:dLbl>
              <c:idx val="6"/>
              <c:layout>
                <c:manualLayout>
                  <c:x val="-4.7756285496334844E-2"/>
                  <c:y val="-2.5616252513890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B7-4DA0-9F70-B6CAF11B0291}"/>
                </c:ext>
              </c:extLst>
            </c:dLbl>
            <c:dLbl>
              <c:idx val="7"/>
              <c:layout>
                <c:manualLayout>
                  <c:x val="-4.7939031317767819E-2"/>
                  <c:y val="-2.2153049050686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3B7-4DA0-9F70-B6CAF11B0291}"/>
                </c:ext>
              </c:extLst>
            </c:dLbl>
            <c:dLbl>
              <c:idx val="8"/>
              <c:layout>
                <c:manualLayout>
                  <c:x val="-3.3952888590348007E-2"/>
                  <c:y val="-2.30548454170501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B7-4DA0-9F70-B6CAF11B0291}"/>
                </c:ext>
              </c:extLst>
            </c:dLbl>
            <c:dLbl>
              <c:idx val="9"/>
              <c:layout>
                <c:manualLayout>
                  <c:x val="-3.1104193988285882E-2"/>
                  <c:y val="-3.46320346320346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B7-4DA0-9F70-B6CAF11B0291}"/>
                </c:ext>
              </c:extLst>
            </c:dLbl>
            <c:dLbl>
              <c:idx val="10"/>
              <c:layout>
                <c:manualLayout>
                  <c:x val="-2.9030581055733643E-2"/>
                  <c:y val="-3.1168831168831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3B7-4DA0-9F70-B6CAF11B0291}"/>
                </c:ext>
              </c:extLst>
            </c:dLbl>
            <c:spPr>
              <a:noFill/>
              <a:ln>
                <a:noFill/>
              </a:ln>
              <a:effectLst/>
            </c:spPr>
            <c:txPr>
              <a:bodyPr rot="0" spcFirstLastPara="1" vertOverflow="ellipsis" vert="horz" wrap="square" anchor="ctr" anchorCtr="1"/>
              <a:lstStyle/>
              <a:p>
                <a:pPr>
                  <a:defRPr sz="700" b="1" i="0" u="none" strike="noStrike" kern="1200" baseline="0">
                    <a:solidFill>
                      <a:schemeClr val="accent6">
                        <a:lumMod val="75000"/>
                      </a:schemeClr>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'Ramas_Serie TN'!$C$7:$M$7</c:f>
              <c:strCache>
                <c:ptCount val="11"/>
                <c:pt idx="0">
                  <c:v>Ene - Oct 15</c:v>
                </c:pt>
                <c:pt idx="1">
                  <c:v>Ene - Oct 16</c:v>
                </c:pt>
                <c:pt idx="2">
                  <c:v>Ene - Oct 17</c:v>
                </c:pt>
                <c:pt idx="3">
                  <c:v>Ene - Oct 18</c:v>
                </c:pt>
                <c:pt idx="4">
                  <c:v>Ene - Oct 19</c:v>
                </c:pt>
                <c:pt idx="5">
                  <c:v>Ene - Oct 20</c:v>
                </c:pt>
                <c:pt idx="6">
                  <c:v>Ene - Oct 21</c:v>
                </c:pt>
                <c:pt idx="7">
                  <c:v>Ene - Oct 22</c:v>
                </c:pt>
                <c:pt idx="8">
                  <c:v>Ene - Oct 23</c:v>
                </c:pt>
                <c:pt idx="9">
                  <c:v>Ene - Oct 24</c:v>
                </c:pt>
                <c:pt idx="10">
                  <c:v>Ene - Oct 25</c:v>
                </c:pt>
              </c:strCache>
            </c:strRef>
          </c:cat>
          <c:val>
            <c:numRef>
              <c:f>'Ramas_Serie TN'!$C$19:$M$19</c:f>
              <c:numCache>
                <c:formatCode>#,##0</c:formatCode>
                <c:ptCount val="11"/>
                <c:pt idx="0">
                  <c:v>370.88420000000008</c:v>
                </c:pt>
                <c:pt idx="1">
                  <c:v>354.53089999999992</c:v>
                </c:pt>
                <c:pt idx="2">
                  <c:v>368.1001</c:v>
                </c:pt>
                <c:pt idx="3">
                  <c:v>397.86240000000004</c:v>
                </c:pt>
                <c:pt idx="4">
                  <c:v>387.12270000000001</c:v>
                </c:pt>
                <c:pt idx="5">
                  <c:v>427.31880000000001</c:v>
                </c:pt>
                <c:pt idx="6">
                  <c:v>516.14490000000001</c:v>
                </c:pt>
                <c:pt idx="7">
                  <c:v>583.12509999999997</c:v>
                </c:pt>
                <c:pt idx="8">
                  <c:v>578.52635452255822</c:v>
                </c:pt>
                <c:pt idx="9">
                  <c:v>597.27135886292535</c:v>
                </c:pt>
                <c:pt idx="10">
                  <c:v>614.92837839944764</c:v>
                </c:pt>
              </c:numCache>
            </c:numRef>
          </c:val>
          <c:smooth val="1"/>
          <c:extLst>
            <c:ext xmlns:c16="http://schemas.microsoft.com/office/drawing/2014/chart" uri="{C3380CC4-5D6E-409C-BE32-E72D297353CC}">
              <c16:uniqueId val="{0000000B-13B7-4DA0-9F70-B6CAF11B0291}"/>
            </c:ext>
          </c:extLst>
        </c:ser>
        <c:ser>
          <c:idx val="1"/>
          <c:order val="1"/>
          <c:tx>
            <c:strRef>
              <c:f>'Ramas_Serie TN'!$B$20</c:f>
              <c:strCache>
                <c:ptCount val="1"/>
                <c:pt idx="0">
                  <c:v>Actividades financieras y de seguros</c:v>
                </c:pt>
              </c:strCache>
            </c:strRef>
          </c:tx>
          <c:spPr>
            <a:ln w="28575" cap="rnd">
              <a:solidFill>
                <a:schemeClr val="bg2">
                  <a:lumMod val="50000"/>
                </a:schemeClr>
              </a:solidFill>
              <a:round/>
            </a:ln>
            <a:effectLst/>
          </c:spPr>
          <c:marker>
            <c:symbol val="circle"/>
            <c:size val="5"/>
            <c:spPr>
              <a:solidFill>
                <a:schemeClr val="bg2">
                  <a:lumMod val="50000"/>
                </a:schemeClr>
              </a:solidFill>
              <a:ln w="9525">
                <a:solidFill>
                  <a:schemeClr val="bg2">
                    <a:lumMod val="50000"/>
                  </a:schemeClr>
                </a:solidFill>
              </a:ln>
              <a:effectLst/>
            </c:spPr>
          </c:marker>
          <c:dLbls>
            <c:dLbl>
              <c:idx val="0"/>
              <c:layout>
                <c:manualLayout>
                  <c:x val="-5.0731022033198708E-2"/>
                  <c:y val="-1.223656133892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3B7-4DA0-9F70-B6CAF11B0291}"/>
                </c:ext>
              </c:extLst>
            </c:dLbl>
            <c:dLbl>
              <c:idx val="1"/>
              <c:layout>
                <c:manualLayout>
                  <c:x val="-2.7572684215201183E-2"/>
                  <c:y val="2.9090909090909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3B7-4DA0-9F70-B6CAF11B0291}"/>
                </c:ext>
              </c:extLst>
            </c:dLbl>
            <c:dLbl>
              <c:idx val="2"/>
              <c:layout>
                <c:manualLayout>
                  <c:x val="-2.7468513738746977E-2"/>
                  <c:y val="-2.2395473293111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3B7-4DA0-9F70-B6CAF11B0291}"/>
                </c:ext>
              </c:extLst>
            </c:dLbl>
            <c:dLbl>
              <c:idx val="3"/>
              <c:layout>
                <c:manualLayout>
                  <c:x val="-3.5861257987491707E-2"/>
                  <c:y val="-2.6551317448955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3B7-4DA0-9F70-B6CAF11B0291}"/>
                </c:ext>
              </c:extLst>
            </c:dLbl>
            <c:dLbl>
              <c:idx val="4"/>
              <c:layout>
                <c:manualLayout>
                  <c:x val="-2.3097762196109574E-2"/>
                  <c:y val="2.2626171728533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3B7-4DA0-9F70-B6CAF11B0291}"/>
                </c:ext>
              </c:extLst>
            </c:dLbl>
            <c:dLbl>
              <c:idx val="5"/>
              <c:layout>
                <c:manualLayout>
                  <c:x val="-1.9415058283218298E-2"/>
                  <c:y val="2.2395473293111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3B7-4DA0-9F70-B6CAF11B0291}"/>
                </c:ext>
              </c:extLst>
            </c:dLbl>
            <c:dLbl>
              <c:idx val="6"/>
              <c:layout>
                <c:manualLayout>
                  <c:x val="-3.5730146870575206E-2"/>
                  <c:y val="-2.6089375191737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3B7-4DA0-9F70-B6CAF11B0291}"/>
                </c:ext>
              </c:extLst>
            </c:dLbl>
            <c:dLbl>
              <c:idx val="7"/>
              <c:layout>
                <c:manualLayout>
                  <c:x val="-4.4286715345416026E-2"/>
                  <c:y val="-2.93218802195180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3B7-4DA0-9F70-B6CAF11B0291}"/>
                </c:ext>
              </c:extLst>
            </c:dLbl>
            <c:dLbl>
              <c:idx val="8"/>
              <c:layout>
                <c:manualLayout>
                  <c:x val="-2.1664193570297766E-2"/>
                  <c:y val="-3.32467532467532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3B7-4DA0-9F70-B6CAF11B0291}"/>
                </c:ext>
              </c:extLst>
            </c:dLbl>
            <c:dLbl>
              <c:idx val="9"/>
              <c:layout>
                <c:manualLayout>
                  <c:x val="-2.6956968123181099E-2"/>
                  <c:y val="-3.1168831168831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3B7-4DA0-9F70-B6CAF11B0291}"/>
                </c:ext>
              </c:extLst>
            </c:dLbl>
            <c:dLbl>
              <c:idx val="10"/>
              <c:layout>
                <c:manualLayout>
                  <c:x val="-2.4883355190628707E-2"/>
                  <c:y val="-3.1168831168831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3B7-4DA0-9F70-B6CAF11B0291}"/>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2">
                        <a:lumMod val="50000"/>
                      </a:schemeClr>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'Ramas_Serie TN'!$C$7:$M$7</c:f>
              <c:strCache>
                <c:ptCount val="11"/>
                <c:pt idx="0">
                  <c:v>Ene - Oct 15</c:v>
                </c:pt>
                <c:pt idx="1">
                  <c:v>Ene - Oct 16</c:v>
                </c:pt>
                <c:pt idx="2">
                  <c:v>Ene - Oct 17</c:v>
                </c:pt>
                <c:pt idx="3">
                  <c:v>Ene - Oct 18</c:v>
                </c:pt>
                <c:pt idx="4">
                  <c:v>Ene - Oct 19</c:v>
                </c:pt>
                <c:pt idx="5">
                  <c:v>Ene - Oct 20</c:v>
                </c:pt>
                <c:pt idx="6">
                  <c:v>Ene - Oct 21</c:v>
                </c:pt>
                <c:pt idx="7">
                  <c:v>Ene - Oct 22</c:v>
                </c:pt>
                <c:pt idx="8">
                  <c:v>Ene - Oct 23</c:v>
                </c:pt>
                <c:pt idx="9">
                  <c:v>Ene - Oct 24</c:v>
                </c:pt>
                <c:pt idx="10">
                  <c:v>Ene - Oct 25</c:v>
                </c:pt>
              </c:strCache>
            </c:strRef>
          </c:cat>
          <c:val>
            <c:numRef>
              <c:f>'Ramas_Serie TN'!$C$20:$M$20</c:f>
              <c:numCache>
                <c:formatCode>#,##0</c:formatCode>
                <c:ptCount val="11"/>
                <c:pt idx="0">
                  <c:v>293.97520000000003</c:v>
                </c:pt>
                <c:pt idx="1">
                  <c:v>307.53689999999995</c:v>
                </c:pt>
                <c:pt idx="2">
                  <c:v>283.572</c:v>
                </c:pt>
                <c:pt idx="3">
                  <c:v>284.10060000000004</c:v>
                </c:pt>
                <c:pt idx="4">
                  <c:v>305.29340000000002</c:v>
                </c:pt>
                <c:pt idx="5">
                  <c:v>271.91500000000008</c:v>
                </c:pt>
                <c:pt idx="6">
                  <c:v>365.8141</c:v>
                </c:pt>
                <c:pt idx="7">
                  <c:v>419.82330000000002</c:v>
                </c:pt>
                <c:pt idx="8">
                  <c:v>414.00659366738444</c:v>
                </c:pt>
                <c:pt idx="9">
                  <c:v>418.2651928018945</c:v>
                </c:pt>
                <c:pt idx="10">
                  <c:v>436.65543091052342</c:v>
                </c:pt>
              </c:numCache>
            </c:numRef>
          </c:val>
          <c:smooth val="1"/>
          <c:extLst>
            <c:ext xmlns:c16="http://schemas.microsoft.com/office/drawing/2014/chart" uri="{C3380CC4-5D6E-409C-BE32-E72D297353CC}">
              <c16:uniqueId val="{00000017-13B7-4DA0-9F70-B6CAF11B0291}"/>
            </c:ext>
          </c:extLst>
        </c:ser>
        <c:ser>
          <c:idx val="2"/>
          <c:order val="2"/>
          <c:tx>
            <c:strRef>
              <c:f>'Ramas_Serie TN'!$B$21</c:f>
              <c:strCache>
                <c:ptCount val="1"/>
                <c:pt idx="0">
                  <c:v>Información y comunicaciones</c:v>
                </c:pt>
              </c:strCache>
            </c:strRef>
          </c:tx>
          <c:spPr>
            <a:ln w="28575" cap="rnd">
              <a:solidFill>
                <a:srgbClr val="FF33CC"/>
              </a:solidFill>
              <a:round/>
            </a:ln>
            <a:effectLst/>
          </c:spPr>
          <c:marker>
            <c:symbol val="circle"/>
            <c:size val="5"/>
            <c:spPr>
              <a:solidFill>
                <a:srgbClr val="FF33CC"/>
              </a:solidFill>
              <a:ln w="9525">
                <a:solidFill>
                  <a:srgbClr val="FF33CC"/>
                </a:solidFill>
              </a:ln>
              <a:effectLst/>
            </c:spPr>
          </c:marker>
          <c:dLbls>
            <c:dLbl>
              <c:idx val="0"/>
              <c:layout>
                <c:manualLayout>
                  <c:x val="-4.360693703531477E-2"/>
                  <c:y val="1.59307359307359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3B7-4DA0-9F70-B6CAF11B0291}"/>
                </c:ext>
              </c:extLst>
            </c:dLbl>
            <c:dLbl>
              <c:idx val="1"/>
              <c:layout>
                <c:manualLayout>
                  <c:x val="-3.350582962804282E-2"/>
                  <c:y val="-1.9393939393939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3B7-4DA0-9F70-B6CAF11B0291}"/>
                </c:ext>
              </c:extLst>
            </c:dLbl>
            <c:dLbl>
              <c:idx val="2"/>
              <c:layout>
                <c:manualLayout>
                  <c:x val="-3.2053320915603013E-2"/>
                  <c:y val="-1.5699764802127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3B7-4DA0-9F70-B6CAF11B0291}"/>
                </c:ext>
              </c:extLst>
            </c:dLbl>
            <c:dLbl>
              <c:idx val="3"/>
              <c:layout>
                <c:manualLayout>
                  <c:x val="-3.7967526241816575E-2"/>
                  <c:y val="-2.9783549783549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3B7-4DA0-9F70-B6CAF11B0291}"/>
                </c:ext>
              </c:extLst>
            </c:dLbl>
            <c:dLbl>
              <c:idx val="4"/>
              <c:layout>
                <c:manualLayout>
                  <c:x val="-3.6337372578934442E-2"/>
                  <c:y val="-2.932188021951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3B7-4DA0-9F70-B6CAF11B0291}"/>
                </c:ext>
              </c:extLst>
            </c:dLbl>
            <c:dLbl>
              <c:idx val="5"/>
              <c:layout>
                <c:manualLayout>
                  <c:x val="-3.1309106132408185E-2"/>
                  <c:y val="-3.57863448887070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3B7-4DA0-9F70-B6CAF11B0291}"/>
                </c:ext>
              </c:extLst>
            </c:dLbl>
            <c:dLbl>
              <c:idx val="6"/>
              <c:layout>
                <c:manualLayout>
                  <c:x val="-2.2598135772990729E-2"/>
                  <c:y val="3.25541125541125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3B7-4DA0-9F70-B6CAF11B0291}"/>
                </c:ext>
              </c:extLst>
            </c:dLbl>
            <c:dLbl>
              <c:idx val="7"/>
              <c:layout>
                <c:manualLayout>
                  <c:x val="-3.1041332493873787E-2"/>
                  <c:y val="3.25541125541125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3B7-4DA0-9F70-B6CAF11B0291}"/>
                </c:ext>
              </c:extLst>
            </c:dLbl>
            <c:dLbl>
              <c:idx val="8"/>
              <c:layout>
                <c:manualLayout>
                  <c:x val="-1.6975215916987561E-2"/>
                  <c:y val="1.89322698299076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3B7-4DA0-9F70-B6CAF11B0291}"/>
                </c:ext>
              </c:extLst>
            </c:dLbl>
            <c:dLbl>
              <c:idx val="9"/>
              <c:layout>
                <c:manualLayout>
                  <c:x val="-2.4883355190628783E-2"/>
                  <c:y val="2.7705627705627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3B7-4DA0-9F70-B6CAF11B0291}"/>
                </c:ext>
              </c:extLst>
            </c:dLbl>
            <c:dLbl>
              <c:idx val="10"/>
              <c:layout>
                <c:manualLayout>
                  <c:x val="-2.4883355190628707E-2"/>
                  <c:y val="3.11688311688311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3B7-4DA0-9F70-B6CAF11B0291}"/>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rgbClr val="FF33CC"/>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'Ramas_Serie TN'!$C$7:$M$7</c:f>
              <c:strCache>
                <c:ptCount val="11"/>
                <c:pt idx="0">
                  <c:v>Ene - Oct 15</c:v>
                </c:pt>
                <c:pt idx="1">
                  <c:v>Ene - Oct 16</c:v>
                </c:pt>
                <c:pt idx="2">
                  <c:v>Ene - Oct 17</c:v>
                </c:pt>
                <c:pt idx="3">
                  <c:v>Ene - Oct 18</c:v>
                </c:pt>
                <c:pt idx="4">
                  <c:v>Ene - Oct 19</c:v>
                </c:pt>
                <c:pt idx="5">
                  <c:v>Ene - Oct 20</c:v>
                </c:pt>
                <c:pt idx="6">
                  <c:v>Ene - Oct 21</c:v>
                </c:pt>
                <c:pt idx="7">
                  <c:v>Ene - Oct 22</c:v>
                </c:pt>
                <c:pt idx="8">
                  <c:v>Ene - Oct 23</c:v>
                </c:pt>
                <c:pt idx="9">
                  <c:v>Ene - Oct 24</c:v>
                </c:pt>
                <c:pt idx="10">
                  <c:v>Ene - Oct 25</c:v>
                </c:pt>
              </c:strCache>
            </c:strRef>
          </c:cat>
          <c:val>
            <c:numRef>
              <c:f>'Ramas_Serie TN'!$C$21:$M$21</c:f>
              <c:numCache>
                <c:formatCode>#,##0</c:formatCode>
                <c:ptCount val="11"/>
                <c:pt idx="0">
                  <c:v>366.67289999999991</c:v>
                </c:pt>
                <c:pt idx="1">
                  <c:v>328.22809999999998</c:v>
                </c:pt>
                <c:pt idx="2">
                  <c:v>341.0462</c:v>
                </c:pt>
                <c:pt idx="3">
                  <c:v>325.42320000000001</c:v>
                </c:pt>
                <c:pt idx="4">
                  <c:v>319.125</c:v>
                </c:pt>
                <c:pt idx="5">
                  <c:v>285.6148</c:v>
                </c:pt>
                <c:pt idx="6">
                  <c:v>357.48960000000005</c:v>
                </c:pt>
                <c:pt idx="7">
                  <c:v>379.12810000000002</c:v>
                </c:pt>
                <c:pt idx="8">
                  <c:v>404.74439783517965</c:v>
                </c:pt>
                <c:pt idx="9">
                  <c:v>395.93988811649467</c:v>
                </c:pt>
                <c:pt idx="10">
                  <c:v>398.4334943715657</c:v>
                </c:pt>
              </c:numCache>
            </c:numRef>
          </c:val>
          <c:smooth val="1"/>
          <c:extLst>
            <c:ext xmlns:c16="http://schemas.microsoft.com/office/drawing/2014/chart" uri="{C3380CC4-5D6E-409C-BE32-E72D297353CC}">
              <c16:uniqueId val="{00000023-13B7-4DA0-9F70-B6CAF11B0291}"/>
            </c:ext>
          </c:extLst>
        </c:ser>
        <c:ser>
          <c:idx val="3"/>
          <c:order val="3"/>
          <c:tx>
            <c:strRef>
              <c:f>'Ramas_Serie TN'!$B$22</c:f>
              <c:strCache>
                <c:ptCount val="1"/>
                <c:pt idx="0">
                  <c:v>Actividades inmobiliarias</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dLbls>
            <c:dLbl>
              <c:idx val="0"/>
              <c:layout>
                <c:manualLayout>
                  <c:x val="-3.389168770965241E-2"/>
                  <c:y val="3.6709956709956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13B7-4DA0-9F70-B6CAF11B0291}"/>
                </c:ext>
              </c:extLst>
            </c:dLbl>
            <c:dLbl>
              <c:idx val="1"/>
              <c:layout>
                <c:manualLayout>
                  <c:x val="-3.1812324640922082E-2"/>
                  <c:y val="3.3708422810785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3B7-4DA0-9F70-B6CAF11B0291}"/>
                </c:ext>
              </c:extLst>
            </c:dLbl>
            <c:dLbl>
              <c:idx val="2"/>
              <c:layout>
                <c:manualLayout>
                  <c:x val="-2.7572624322993598E-2"/>
                  <c:y val="2.5858575986545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13B7-4DA0-9F70-B6CAF11B0291}"/>
                </c:ext>
              </c:extLst>
            </c:dLbl>
            <c:dLbl>
              <c:idx val="3"/>
              <c:layout>
                <c:manualLayout>
                  <c:x val="-3.1615739603851722E-2"/>
                  <c:y val="2.60893751917373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13B7-4DA0-9F70-B6CAF11B0291}"/>
                </c:ext>
              </c:extLst>
            </c:dLbl>
            <c:dLbl>
              <c:idx val="4"/>
              <c:layout>
                <c:manualLayout>
                  <c:x val="-3.534644683974858E-2"/>
                  <c:y val="2.9552578654940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13B7-4DA0-9F70-B6CAF11B0291}"/>
                </c:ext>
              </c:extLst>
            </c:dLbl>
            <c:dLbl>
              <c:idx val="5"/>
              <c:layout>
                <c:manualLayout>
                  <c:x val="-3.3272833907196264E-2"/>
                  <c:y val="3.347772437536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3B7-4DA0-9F70-B6CAF11B0291}"/>
                </c:ext>
              </c:extLst>
            </c:dLbl>
            <c:dLbl>
              <c:idx val="6"/>
              <c:layout>
                <c:manualLayout>
                  <c:x val="-3.7830700443589889E-2"/>
                  <c:y val="-3.27850836827214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13B7-4DA0-9F70-B6CAF11B0291}"/>
                </c:ext>
              </c:extLst>
            </c:dLbl>
            <c:dLbl>
              <c:idx val="7"/>
              <c:layout>
                <c:manualLayout>
                  <c:x val="-3.6649720731688276E-2"/>
                  <c:y val="-2.9783549783549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3B7-4DA0-9F70-B6CAF11B0291}"/>
                </c:ext>
              </c:extLst>
            </c:dLbl>
            <c:dLbl>
              <c:idx val="8"/>
              <c:layout>
                <c:manualLayout>
                  <c:x val="-4.6520608120464178E-2"/>
                  <c:y val="-1.8701298701298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13B7-4DA0-9F70-B6CAF11B0291}"/>
                </c:ext>
              </c:extLst>
            </c:dLbl>
            <c:dLbl>
              <c:idx val="9"/>
              <c:layout>
                <c:manualLayout>
                  <c:x val="-3.939864571849553E-2"/>
                  <c:y val="-2.7705627705627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13B7-4DA0-9F70-B6CAF11B0291}"/>
                </c:ext>
              </c:extLst>
            </c:dLbl>
            <c:dLbl>
              <c:idx val="10"/>
              <c:layout>
                <c:manualLayout>
                  <c:x val="-2.4883355190628707E-2"/>
                  <c:y val="-2.0779220779220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13B7-4DA0-9F70-B6CAF11B0291}"/>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rgbClr val="00B0F0"/>
                    </a:solidFill>
                    <a:latin typeface="Segoe UI" panose="020B0502040204020203" pitchFamily="34" charset="0"/>
                    <a:ea typeface="+mn-ea"/>
                    <a:cs typeface="Segoe UI"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'Ramas_Serie TN'!$C$7:$M$7</c:f>
              <c:strCache>
                <c:ptCount val="11"/>
                <c:pt idx="0">
                  <c:v>Ene - Oct 15</c:v>
                </c:pt>
                <c:pt idx="1">
                  <c:v>Ene - Oct 16</c:v>
                </c:pt>
                <c:pt idx="2">
                  <c:v>Ene - Oct 17</c:v>
                </c:pt>
                <c:pt idx="3">
                  <c:v>Ene - Oct 18</c:v>
                </c:pt>
                <c:pt idx="4">
                  <c:v>Ene - Oct 19</c:v>
                </c:pt>
                <c:pt idx="5">
                  <c:v>Ene - Oct 20</c:v>
                </c:pt>
                <c:pt idx="6">
                  <c:v>Ene - Oct 21</c:v>
                </c:pt>
                <c:pt idx="7">
                  <c:v>Ene - Oct 22</c:v>
                </c:pt>
                <c:pt idx="8">
                  <c:v>Ene - Oct 23</c:v>
                </c:pt>
                <c:pt idx="9">
                  <c:v>Ene - Oct 24</c:v>
                </c:pt>
                <c:pt idx="10">
                  <c:v>Ene - Oct 25</c:v>
                </c:pt>
              </c:strCache>
            </c:strRef>
          </c:cat>
          <c:val>
            <c:numRef>
              <c:f>'Ramas_Serie TN'!$C$22:$M$22</c:f>
              <c:numCache>
                <c:formatCode>#,##0</c:formatCode>
                <c:ptCount val="11"/>
                <c:pt idx="0">
                  <c:v>237.9967</c:v>
                </c:pt>
                <c:pt idx="1">
                  <c:v>247.4975</c:v>
                </c:pt>
                <c:pt idx="2">
                  <c:v>265.46420000000001</c:v>
                </c:pt>
                <c:pt idx="3">
                  <c:v>275.8682</c:v>
                </c:pt>
                <c:pt idx="4">
                  <c:v>268.1454</c:v>
                </c:pt>
                <c:pt idx="5">
                  <c:v>225.95270000000005</c:v>
                </c:pt>
                <c:pt idx="6">
                  <c:v>168.16029999999998</c:v>
                </c:pt>
                <c:pt idx="7">
                  <c:v>213.90839999999997</c:v>
                </c:pt>
                <c:pt idx="8">
                  <c:v>278.78268193818565</c:v>
                </c:pt>
                <c:pt idx="9">
                  <c:v>297.95317745029058</c:v>
                </c:pt>
                <c:pt idx="10">
                  <c:v>316.90692409655782</c:v>
                </c:pt>
              </c:numCache>
            </c:numRef>
          </c:val>
          <c:smooth val="1"/>
          <c:extLst>
            <c:ext xmlns:c16="http://schemas.microsoft.com/office/drawing/2014/chart" uri="{C3380CC4-5D6E-409C-BE32-E72D297353CC}">
              <c16:uniqueId val="{0000002F-13B7-4DA0-9F70-B6CAF11B0291}"/>
            </c:ext>
          </c:extLst>
        </c:ser>
        <c:dLbls>
          <c:showLegendKey val="0"/>
          <c:showVal val="0"/>
          <c:showCatName val="0"/>
          <c:showSerName val="0"/>
          <c:showPercent val="0"/>
          <c:showBubbleSize val="0"/>
        </c:dLbls>
        <c:marker val="1"/>
        <c:smooth val="0"/>
        <c:axId val="310456912"/>
        <c:axId val="310455736"/>
      </c:lineChart>
      <c:catAx>
        <c:axId val="31045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310455736"/>
        <c:crosses val="autoZero"/>
        <c:auto val="1"/>
        <c:lblAlgn val="ctr"/>
        <c:lblOffset val="100"/>
        <c:noMultiLvlLbl val="0"/>
      </c:catAx>
      <c:valAx>
        <c:axId val="310455736"/>
        <c:scaling>
          <c:orientation val="minMax"/>
          <c:max val="700"/>
          <c:min val="10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s-CO" b="1"/>
                  <a:t>Población ocupada (en miles)</a:t>
                </a:r>
              </a:p>
            </c:rich>
          </c:tx>
          <c:layout>
            <c:manualLayout>
              <c:xMode val="edge"/>
              <c:yMode val="edge"/>
              <c:x val="1.273557549126666E-3"/>
              <c:y val="0.23066189453591024"/>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310456912"/>
        <c:crosses val="autoZero"/>
        <c:crossBetween val="between"/>
        <c:majorUnit val="100"/>
        <c:minorUnit val="30"/>
      </c:valAx>
      <c:spPr>
        <a:noFill/>
        <a:ln>
          <a:noFill/>
        </a:ln>
        <a:effectLst/>
      </c:spPr>
    </c:plotArea>
    <c:legend>
      <c:legendPos val="r"/>
      <c:layout>
        <c:manualLayout>
          <c:xMode val="edge"/>
          <c:yMode val="edge"/>
          <c:x val="0.79076380144519376"/>
          <c:y val="0.12834332072127347"/>
          <c:w val="0.20675129184452937"/>
          <c:h val="0.61053713740327897"/>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legend>
    <c:plotVisOnly val="1"/>
    <c:dispBlanksAs val="zero"/>
    <c:showDLblsOverMax val="0"/>
  </c:chart>
  <c:spPr>
    <a:solidFill>
      <a:schemeClr val="bg1"/>
    </a:solidFill>
    <a:ln w="9525" cap="flat" cmpd="sng" algn="ctr">
      <a:noFill/>
      <a:round/>
    </a:ln>
    <a:effectLst/>
  </c:spPr>
  <c:txPr>
    <a:bodyPr/>
    <a:lstStyle/>
    <a:p>
      <a:pPr>
        <a:defRPr sz="800">
          <a:latin typeface="Segoe UI" panose="020B0502040204020203" pitchFamily="34" charset="0"/>
          <a:cs typeface="Segoe UI" panose="020B0502040204020203" pitchFamily="34" charset="0"/>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799157320623497E-2"/>
          <c:y val="2.7834351663272201E-2"/>
          <c:w val="0.86964973528074996"/>
          <c:h val="0.69720630135082395"/>
        </c:manualLayout>
      </c:layout>
      <c:lineChart>
        <c:grouping val="standard"/>
        <c:varyColors val="0"/>
        <c:ser>
          <c:idx val="0"/>
          <c:order val="0"/>
          <c:tx>
            <c:strRef>
              <c:f>Hoja1!$AR$53</c:f>
              <c:strCache>
                <c:ptCount val="1"/>
                <c:pt idx="0">
                  <c:v>Total nacional</c:v>
                </c:pt>
              </c:strCache>
            </c:strRef>
          </c:tx>
          <c:spPr>
            <a:ln w="28575" cap="rnd">
              <a:solidFill>
                <a:srgbClr val="F29B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es-ES" sz="900" b="1" i="0" u="none" strike="noStrike" kern="1200" baseline="0">
                    <a:solidFill>
                      <a:srgbClr val="F29B00"/>
                    </a:solidFill>
                    <a:latin typeface="Segoe UI" panose="020B0502040204020203" pitchFamily="34" charset="0"/>
                    <a:ea typeface="+mn-ea"/>
                    <a:cs typeface="Segoe UI" panose="020B0502040204020203"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Hoja1!$AS$52:$AW$52</c:f>
              <c:strCache>
                <c:ptCount val="5"/>
                <c:pt idx="0">
                  <c:v>Ene - Oct 21</c:v>
                </c:pt>
                <c:pt idx="1">
                  <c:v>Ene - Oct 22</c:v>
                </c:pt>
                <c:pt idx="2">
                  <c:v>Ene - Oct 23</c:v>
                </c:pt>
                <c:pt idx="3">
                  <c:v>Ene - Oct 24</c:v>
                </c:pt>
                <c:pt idx="4">
                  <c:v>Ene - Oct 25</c:v>
                </c:pt>
              </c:strCache>
            </c:strRef>
          </c:cat>
          <c:val>
            <c:numRef>
              <c:f>Hoja1!$AS$53:$AW$53</c:f>
              <c:numCache>
                <c:formatCode>_-* #,##0.0_-;\-* #,##0.0_-;_-* "-"??_-;_-@_-</c:formatCode>
                <c:ptCount val="5"/>
                <c:pt idx="0">
                  <c:v>59.620742967747965</c:v>
                </c:pt>
                <c:pt idx="1">
                  <c:v>58.020706485794015</c:v>
                </c:pt>
                <c:pt idx="2">
                  <c:v>56.497451353026854</c:v>
                </c:pt>
                <c:pt idx="3">
                  <c:v>55.886343048543509</c:v>
                </c:pt>
                <c:pt idx="4">
                  <c:v>55.765721884697506</c:v>
                </c:pt>
              </c:numCache>
            </c:numRef>
          </c:val>
          <c:smooth val="0"/>
          <c:extLst>
            <c:ext xmlns:c16="http://schemas.microsoft.com/office/drawing/2014/chart" uri="{C3380CC4-5D6E-409C-BE32-E72D297353CC}">
              <c16:uniqueId val="{00000000-4CA1-4E85-94C7-916F05594555}"/>
            </c:ext>
          </c:extLst>
        </c:ser>
        <c:ser>
          <c:idx val="1"/>
          <c:order val="1"/>
          <c:tx>
            <c:strRef>
              <c:f>Hoja1!$AR$54</c:f>
              <c:strCache>
                <c:ptCount val="1"/>
                <c:pt idx="0">
                  <c:v>13 Ciudades y A.M.</c:v>
                </c:pt>
              </c:strCache>
            </c:strRef>
          </c:tx>
          <c:spPr>
            <a:ln w="28575" cap="rnd">
              <a:solidFill>
                <a:srgbClr val="FF99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es-ES" sz="800" b="1" i="0" u="none" strike="noStrike" kern="1200" baseline="0">
                    <a:solidFill>
                      <a:srgbClr val="FF99CC"/>
                    </a:solidFill>
                    <a:latin typeface="Segoe UI" panose="020B0502040204020203" pitchFamily="34" charset="0"/>
                    <a:ea typeface="+mn-ea"/>
                    <a:cs typeface="Segoe UI" panose="020B0502040204020203" pitchFamily="34" charset="0"/>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Hoja1!$AS$52:$AW$52</c:f>
              <c:strCache>
                <c:ptCount val="5"/>
                <c:pt idx="0">
                  <c:v>Ene - Oct 21</c:v>
                </c:pt>
                <c:pt idx="1">
                  <c:v>Ene - Oct 22</c:v>
                </c:pt>
                <c:pt idx="2">
                  <c:v>Ene - Oct 23</c:v>
                </c:pt>
                <c:pt idx="3">
                  <c:v>Ene - Oct 24</c:v>
                </c:pt>
                <c:pt idx="4">
                  <c:v>Ene - Oct 25</c:v>
                </c:pt>
              </c:strCache>
            </c:strRef>
          </c:cat>
          <c:val>
            <c:numRef>
              <c:f>Hoja1!$AS$54:$AW$54</c:f>
              <c:numCache>
                <c:formatCode>_-* #,##0.0_-;\-* #,##0.0_-;_-* "-"??_-;_-@_-</c:formatCode>
                <c:ptCount val="5"/>
                <c:pt idx="0">
                  <c:v>45.204750855511691</c:v>
                </c:pt>
                <c:pt idx="1">
                  <c:v>43.766112291151479</c:v>
                </c:pt>
                <c:pt idx="2">
                  <c:v>41.789735988717993</c:v>
                </c:pt>
                <c:pt idx="3">
                  <c:v>41.871111712014134</c:v>
                </c:pt>
                <c:pt idx="4">
                  <c:v>42.344150968510704</c:v>
                </c:pt>
              </c:numCache>
            </c:numRef>
          </c:val>
          <c:smooth val="0"/>
          <c:extLst>
            <c:ext xmlns:c16="http://schemas.microsoft.com/office/drawing/2014/chart" uri="{C3380CC4-5D6E-409C-BE32-E72D297353CC}">
              <c16:uniqueId val="{00000001-4CA1-4E85-94C7-916F05594555}"/>
            </c:ext>
          </c:extLst>
        </c:ser>
        <c:ser>
          <c:idx val="2"/>
          <c:order val="2"/>
          <c:tx>
            <c:strRef>
              <c:f>Hoja1!$AR$55</c:f>
              <c:strCache>
                <c:ptCount val="1"/>
                <c:pt idx="0">
                  <c:v>23 Ciudades y A.M.</c:v>
                </c:pt>
              </c:strCache>
            </c:strRef>
          </c:tx>
          <c:spPr>
            <a:ln w="28575" cap="rnd">
              <a:solidFill>
                <a:srgbClr val="9BABAB"/>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es-ES" sz="800" b="1" i="0" u="none" strike="noStrike" kern="1200" baseline="0">
                    <a:solidFill>
                      <a:schemeClr val="tx1">
                        <a:lumMod val="50000"/>
                        <a:lumOff val="50000"/>
                      </a:schemeClr>
                    </a:solidFill>
                    <a:latin typeface="Segoe UI" panose="020B0502040204020203" pitchFamily="34" charset="0"/>
                    <a:ea typeface="+mn-ea"/>
                    <a:cs typeface="Segoe UI" panose="020B0502040204020203"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Hoja1!$AS$52:$AW$52</c:f>
              <c:strCache>
                <c:ptCount val="5"/>
                <c:pt idx="0">
                  <c:v>Ene - Oct 21</c:v>
                </c:pt>
                <c:pt idx="1">
                  <c:v>Ene - Oct 22</c:v>
                </c:pt>
                <c:pt idx="2">
                  <c:v>Ene - Oct 23</c:v>
                </c:pt>
                <c:pt idx="3">
                  <c:v>Ene - Oct 24</c:v>
                </c:pt>
                <c:pt idx="4">
                  <c:v>Ene - Oct 25</c:v>
                </c:pt>
              </c:strCache>
            </c:strRef>
          </c:cat>
          <c:val>
            <c:numRef>
              <c:f>Hoja1!$AS$55:$AW$55</c:f>
              <c:numCache>
                <c:formatCode>_-* #,##0.0_-;\-* #,##0.0_-;_-* "-"??_-;_-@_-</c:formatCode>
                <c:ptCount val="5"/>
                <c:pt idx="0">
                  <c:v>46.597472256213422</c:v>
                </c:pt>
                <c:pt idx="1">
                  <c:v>45.135554220376292</c:v>
                </c:pt>
                <c:pt idx="2">
                  <c:v>43.268535138025484</c:v>
                </c:pt>
                <c:pt idx="3">
                  <c:v>43.087083377533148</c:v>
                </c:pt>
                <c:pt idx="4">
                  <c:v>43.699383056139382</c:v>
                </c:pt>
              </c:numCache>
            </c:numRef>
          </c:val>
          <c:smooth val="0"/>
          <c:extLst>
            <c:ext xmlns:c16="http://schemas.microsoft.com/office/drawing/2014/chart" uri="{C3380CC4-5D6E-409C-BE32-E72D297353CC}">
              <c16:uniqueId val="{00000002-4CA1-4E85-94C7-916F05594555}"/>
            </c:ext>
          </c:extLst>
        </c:ser>
        <c:ser>
          <c:idx val="3"/>
          <c:order val="3"/>
          <c:tx>
            <c:strRef>
              <c:f>Hoja1!$AR$56</c:f>
              <c:strCache>
                <c:ptCount val="1"/>
                <c:pt idx="0">
                  <c:v>Centros poblados y rural disperso</c:v>
                </c:pt>
              </c:strCache>
            </c:strRef>
          </c:tx>
          <c:spPr>
            <a:ln w="28575" cap="rnd">
              <a:solidFill>
                <a:srgbClr val="A8407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es-ES" sz="800" b="1" i="0" u="none" strike="noStrike" kern="1200" baseline="0">
                    <a:solidFill>
                      <a:srgbClr val="A84072"/>
                    </a:solidFill>
                    <a:latin typeface="Segoe UI" panose="020B0502040204020203" pitchFamily="34" charset="0"/>
                    <a:ea typeface="+mn-ea"/>
                    <a:cs typeface="Segoe UI" panose="020B0502040204020203"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Hoja1!$AS$52:$AW$52</c:f>
              <c:strCache>
                <c:ptCount val="5"/>
                <c:pt idx="0">
                  <c:v>Ene - Oct 21</c:v>
                </c:pt>
                <c:pt idx="1">
                  <c:v>Ene - Oct 22</c:v>
                </c:pt>
                <c:pt idx="2">
                  <c:v>Ene - Oct 23</c:v>
                </c:pt>
                <c:pt idx="3">
                  <c:v>Ene - Oct 24</c:v>
                </c:pt>
                <c:pt idx="4">
                  <c:v>Ene - Oct 25</c:v>
                </c:pt>
              </c:strCache>
            </c:strRef>
          </c:cat>
          <c:val>
            <c:numRef>
              <c:f>Hoja1!$AS$56:$AW$56</c:f>
              <c:numCache>
                <c:formatCode>_-* #,##0.0_-;\-* #,##0.0_-;_-* "-"??_-;_-@_-</c:formatCode>
                <c:ptCount val="5"/>
                <c:pt idx="0">
                  <c:v>85.852860466198834</c:v>
                </c:pt>
                <c:pt idx="1">
                  <c:v>84.486128000137995</c:v>
                </c:pt>
                <c:pt idx="2">
                  <c:v>83.975568221092516</c:v>
                </c:pt>
                <c:pt idx="3">
                  <c:v>83.965222523416685</c:v>
                </c:pt>
                <c:pt idx="4">
                  <c:v>83.551246641598325</c:v>
                </c:pt>
              </c:numCache>
            </c:numRef>
          </c:val>
          <c:smooth val="0"/>
          <c:extLst>
            <c:ext xmlns:c16="http://schemas.microsoft.com/office/drawing/2014/chart" uri="{C3380CC4-5D6E-409C-BE32-E72D297353CC}">
              <c16:uniqueId val="{00000003-4CA1-4E85-94C7-916F05594555}"/>
            </c:ext>
          </c:extLst>
        </c:ser>
        <c:dLbls>
          <c:showLegendKey val="0"/>
          <c:showVal val="0"/>
          <c:showCatName val="0"/>
          <c:showSerName val="0"/>
          <c:showPercent val="0"/>
          <c:showBubbleSize val="0"/>
        </c:dLbls>
        <c:smooth val="0"/>
        <c:axId val="275255201"/>
        <c:axId val="430081596"/>
      </c:lineChart>
      <c:catAx>
        <c:axId val="275255201"/>
        <c:scaling>
          <c:orientation val="minMax"/>
        </c:scaling>
        <c:delete val="0"/>
        <c:axPos val="b"/>
        <c:numFmt formatCode="General" sourceLinked="0"/>
        <c:majorTickMark val="out"/>
        <c:minorTickMark val="none"/>
        <c:tickLblPos val="nextTo"/>
        <c:spPr>
          <a:noFill/>
          <a:ln w="9525" cap="flat" cmpd="sng" algn="ctr">
            <a:solidFill>
              <a:schemeClr val="bg1">
                <a:lumMod val="85000"/>
              </a:schemeClr>
            </a:solidFill>
            <a:round/>
          </a:ln>
          <a:effectLst/>
        </c:spPr>
        <c:txPr>
          <a:bodyPr rot="-5400000" spcFirstLastPara="1" vertOverflow="ellipsis" wrap="square" anchor="ctr" anchorCtr="1"/>
          <a:lstStyle/>
          <a:p>
            <a:pPr>
              <a:defRPr lang="es-ES" sz="7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430081596"/>
        <c:crosses val="autoZero"/>
        <c:auto val="1"/>
        <c:lblAlgn val="ctr"/>
        <c:lblOffset val="100"/>
        <c:noMultiLvlLbl val="0"/>
      </c:catAx>
      <c:valAx>
        <c:axId val="430081596"/>
        <c:scaling>
          <c:orientation val="minMax"/>
          <c:max val="95"/>
          <c:min val="35"/>
        </c:scaling>
        <c:delete val="0"/>
        <c:axPos val="l"/>
        <c:title>
          <c:tx>
            <c:rich>
              <a:bodyPr rot="-5400000" spcFirstLastPara="1" vertOverflow="ellipsis" vert="horz" wrap="square" anchor="ctr" anchorCtr="1"/>
              <a:lstStyle/>
              <a:p>
                <a:pPr>
                  <a:defRPr lang="es-ES" sz="7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s-CO" sz="700">
                    <a:latin typeface="Segoe UI" panose="020B0502040204020203" pitchFamily="34" charset="0"/>
                    <a:cs typeface="Segoe UI" panose="020B0502040204020203" pitchFamily="34" charset="0"/>
                  </a:rPr>
                  <a:t>Proporción de informalidad (%)</a:t>
                </a:r>
              </a:p>
            </c:rich>
          </c:tx>
          <c:layout>
            <c:manualLayout>
              <c:xMode val="edge"/>
              <c:yMode val="edge"/>
              <c:x val="5.5308589884621E-3"/>
              <c:y val="0.15720918614483353"/>
            </c:manualLayout>
          </c:layout>
          <c:overlay val="0"/>
          <c:spPr>
            <a:noFill/>
            <a:ln>
              <a:noFill/>
            </a:ln>
            <a:effectLst/>
          </c:spPr>
          <c:txPr>
            <a:bodyPr rot="-5400000" spcFirstLastPara="1" vertOverflow="ellipsis" vert="horz" wrap="square" anchor="ctr" anchorCtr="1"/>
            <a:lstStyle/>
            <a:p>
              <a:pPr>
                <a:defRPr lang="es-ES" sz="7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title>
        <c:numFmt formatCode="0.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es-ES" sz="7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crossAx val="275255201"/>
        <c:crosses val="autoZero"/>
        <c:crossBetween val="between"/>
      </c:valAx>
      <c:spPr>
        <a:noFill/>
        <a:ln>
          <a:noFill/>
        </a:ln>
        <a:effectLst/>
      </c:spPr>
    </c:plotArea>
    <c:legend>
      <c:legendPos val="b"/>
      <c:layout>
        <c:manualLayout>
          <c:xMode val="edge"/>
          <c:yMode val="edge"/>
          <c:x val="8.233651291170016E-2"/>
          <c:y val="0.92347759750616454"/>
          <c:w val="0.83532684860083484"/>
          <c:h val="7.6522402493835448E-2"/>
        </c:manualLayout>
      </c:layout>
      <c:overlay val="0"/>
      <c:spPr>
        <a:noFill/>
        <a:ln>
          <a:noFill/>
        </a:ln>
        <a:effectLst/>
      </c:spPr>
      <c:txPr>
        <a:bodyPr rot="0" spcFirstLastPara="1" vertOverflow="ellipsis" vert="horz" wrap="square" anchor="ctr" anchorCtr="1"/>
        <a:lstStyle/>
        <a:p>
          <a:pPr>
            <a:defRPr lang="es-ES" sz="7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legend>
    <c:plotVisOnly val="1"/>
    <c:dispBlanksAs val="gap"/>
    <c:showDLblsOverMax val="0"/>
    <c:extLst>
      <c:ext uri="{0b15fc19-7d7d-44ad-8c2d-2c3a37ce22c3}">
        <chartProps xmlns="https://web.wps.cn/et/2018/main" chartId="{92f1305c-5b0b-4913-bde7-297f6569093c}"/>
      </c:ext>
    </c:extLst>
  </c:chart>
  <c:spPr>
    <a:noFill/>
    <a:ln>
      <a:noFill/>
    </a:ln>
    <a:effectLst/>
  </c:spPr>
  <c:txPr>
    <a:bodyPr/>
    <a:lstStyle/>
    <a:p>
      <a:pPr>
        <a:defRPr lang="es-ES">
          <a:latin typeface="+mj-lt"/>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7">
  <a:schemeClr val="accent4"/>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02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0">
      <cs:styleClr val="auto"/>
    </cs:fillRef>
    <cs:effectRef idx="0"/>
    <cs:fontRef idx="minor">
      <a:schemeClr val="dk1"/>
    </cs:fontRef>
    <cs:spPr>
      <a:ln w="28575" cap="rnd">
        <a:solidFill>
          <a:schemeClr val="phClr"/>
        </a:solidFill>
        <a:round/>
      </a:ln>
      <a:effectLst/>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8A809733-6C35-0144-8DCF-77480CA47BBE}" type="datetimeFigureOut">
              <a:rPr lang="es-ES" smtClean="0"/>
              <a:t>09/12/2025</a:t>
            </a:fld>
            <a:endParaRPr lang="es-ES"/>
          </a:p>
        </p:txBody>
      </p:sp>
      <p:sp>
        <p:nvSpPr>
          <p:cNvPr id="4" name="Marcador de imagen de diapositiva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230A825F-C5BC-0945-9745-BFEF151ECAA1}" type="slidenum">
              <a:rPr lang="es-ES" smtClean="0"/>
              <a:t>‹Nº›</a:t>
            </a:fld>
            <a:endParaRPr lang="es-ES"/>
          </a:p>
        </p:txBody>
      </p:sp>
    </p:spTree>
    <p:extLst>
      <p:ext uri="{BB962C8B-B14F-4D97-AF65-F5344CB8AC3E}">
        <p14:creationId xmlns:p14="http://schemas.microsoft.com/office/powerpoint/2010/main" val="1840022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30A825F-C5BC-0945-9745-BFEF151ECAA1}" type="slidenum">
              <a:rPr kumimoji="0" lang="es-E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s-E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1669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19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7737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20</a:t>
            </a:fld>
            <a:endParaRPr lang="es-ES"/>
          </a:p>
        </p:txBody>
      </p:sp>
    </p:spTree>
    <p:extLst>
      <p:ext uri="{BB962C8B-B14F-4D97-AF65-F5344CB8AC3E}">
        <p14:creationId xmlns:p14="http://schemas.microsoft.com/office/powerpoint/2010/main" val="228112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70BAF-B992-85AE-A8E7-1078C0BDA60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F8DDE8B-B000-B81B-A5D3-CA7F2CFB4B7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D3A51FB-8BD6-0ECD-8613-152BF59FE612}"/>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41776D47-EE1C-B799-B4CE-11B636FA3A3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30A825F-C5BC-0945-9745-BFEF151ECAA1}" type="slidenum">
              <a:rPr lang="es-ES" smtClean="0"/>
              <a:t>2</a:t>
            </a:fld>
            <a:endParaRPr lang="es-ES"/>
          </a:p>
        </p:txBody>
      </p:sp>
    </p:spTree>
    <p:extLst>
      <p:ext uri="{BB962C8B-B14F-4D97-AF65-F5344CB8AC3E}">
        <p14:creationId xmlns:p14="http://schemas.microsoft.com/office/powerpoint/2010/main" val="425118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86B26-FDF2-7CC6-87C9-DD007D5F4EA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D637064-AEC4-DDF6-80BA-EFFAC575885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7508DC4-5FBB-737C-8B0F-1800CC52F9E1}"/>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70D0CBB1-95F3-8AB1-3C31-2F05053C16E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100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5C56B-4F17-9D44-E226-F2B11F37456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2B1B9F3-18A1-3A6E-D125-FDAE1FF410A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BB34E86-54B4-6308-E916-D3306A49F5C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EDC4340E-A59F-A950-89B3-BC82A1508CD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131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825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36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37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38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39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40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30A825F-C5BC-0945-9745-BFEF151ECAA1}" type="slidenum">
              <a:rPr lang="es-ES" smtClean="0"/>
              <a:t>4</a:t>
            </a:fld>
            <a:endParaRPr lang="es-ES"/>
          </a:p>
        </p:txBody>
      </p:sp>
    </p:spTree>
    <p:extLst>
      <p:ext uri="{BB962C8B-B14F-4D97-AF65-F5344CB8AC3E}">
        <p14:creationId xmlns:p14="http://schemas.microsoft.com/office/powerpoint/2010/main" val="1871735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41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596A6-6F44-519C-129D-1DB17B678E5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2B0C4B4-734A-5A11-731A-41940845B48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18B427-36D1-A24E-2A83-D6298FE9E6A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E794B4FB-B1E3-6C5A-8BE8-0BABA72E6B2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42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188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43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E6132-83B0-C489-8030-635282C4593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5E0C3C-F7B4-51EA-DFA0-53479639863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FFB91E-0355-ECC8-7BB0-8C12C630BDBF}"/>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F17C8F61-CF2A-D81E-C554-F37B2E62C86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44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94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1903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299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1680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32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3492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s-E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65190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30A825F-C5BC-0945-9745-BFEF151ECAA1}" type="slidenum">
              <a:rPr lang="es-ES" smtClean="0"/>
              <a:t>5</a:t>
            </a:fld>
            <a:endParaRPr lang="es-ES"/>
          </a:p>
        </p:txBody>
      </p:sp>
    </p:spTree>
    <p:extLst>
      <p:ext uri="{BB962C8B-B14F-4D97-AF65-F5344CB8AC3E}">
        <p14:creationId xmlns:p14="http://schemas.microsoft.com/office/powerpoint/2010/main" val="247401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52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53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54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DB648-90F6-3A77-340C-39F92B66BC3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1389090-5E57-2CEB-778D-AA01E11D9CA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5BED39-72B0-1CDD-E3C0-957B267F503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131FDBC6-195B-C531-674A-3F224DE39E6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7865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56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57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58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60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61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62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30A825F-C5BC-0945-9745-BFEF151ECAA1}" type="slidenum">
              <a:rPr lang="es-ES" smtClean="0"/>
              <a:t>7</a:t>
            </a:fld>
            <a:endParaRPr lang="es-ES"/>
          </a:p>
        </p:txBody>
      </p:sp>
    </p:spTree>
    <p:extLst>
      <p:ext uri="{BB962C8B-B14F-4D97-AF65-F5344CB8AC3E}">
        <p14:creationId xmlns:p14="http://schemas.microsoft.com/office/powerpoint/2010/main" val="39536726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64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65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t>66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30A825F-C5BC-0945-9745-BFEF151ECAA1}" type="slidenum">
              <a:rPr kumimoji="0" lang="es-E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s-E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917060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En 2024, el 54,3% de las empresas activas tenían como representante legal a hombres, mientras que el 35,7% a mujeres  (el 10% restante no cuenta con información sobre el género del representante legal).</a:t>
            </a:r>
            <a:endParaRPr lang="es-CO" sz="1200" dirty="0"/>
          </a:p>
        </p:txBody>
      </p:sp>
      <p:sp>
        <p:nvSpPr>
          <p:cNvPr id="4" name="Marcador de número de diapositiva 3"/>
          <p:cNvSpPr>
            <a:spLocks noGrp="1"/>
          </p:cNvSpPr>
          <p:nvPr>
            <p:ph type="sldNum" sz="quarter" idx="5"/>
          </p:nvPr>
        </p:nvSpPr>
        <p:spPr/>
        <p:txBody>
          <a:bodyPr/>
          <a:lstStyle/>
          <a:p>
            <a:fld id="{755F0D41-A820-4B57-9CFF-B2B24F8932CA}" type="slidenum">
              <a:rPr lang="es-CO" smtClean="0"/>
              <a:t>68</a:t>
            </a:fld>
            <a:endParaRPr lang="es-CO"/>
          </a:p>
        </p:txBody>
      </p:sp>
    </p:spTree>
    <p:extLst>
      <p:ext uri="{BB962C8B-B14F-4D97-AF65-F5344CB8AC3E}">
        <p14:creationId xmlns:p14="http://schemas.microsoft.com/office/powerpoint/2010/main" val="498053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Durante el año 2024 se crearon 110.365 empresas, lo que representa una disminución del 4,9% frente a 2023. De estas nuevas empresas, el 49,9% fueron creadas por hombres y el 35,7% por mujeres. </a:t>
            </a:r>
            <a:endParaRPr lang="es-CO" sz="1200" dirty="0"/>
          </a:p>
          <a:p>
            <a:endParaRPr lang="es-ES" dirty="0"/>
          </a:p>
        </p:txBody>
      </p:sp>
      <p:sp>
        <p:nvSpPr>
          <p:cNvPr id="4" name="Marcador de número de diapositiva 3"/>
          <p:cNvSpPr>
            <a:spLocks noGrp="1"/>
          </p:cNvSpPr>
          <p:nvPr>
            <p:ph type="sldNum" sz="quarter" idx="5"/>
          </p:nvPr>
        </p:nvSpPr>
        <p:spPr/>
        <p:txBody>
          <a:bodyPr/>
          <a:lstStyle/>
          <a:p>
            <a:fld id="{755F0D41-A820-4B57-9CFF-B2B24F8932CA}" type="slidenum">
              <a:rPr lang="es-CO" smtClean="0"/>
              <a:t>69</a:t>
            </a:fld>
            <a:endParaRPr lang="es-CO"/>
          </a:p>
        </p:txBody>
      </p:sp>
    </p:spTree>
    <p:extLst>
      <p:ext uri="{BB962C8B-B14F-4D97-AF65-F5344CB8AC3E}">
        <p14:creationId xmlns:p14="http://schemas.microsoft.com/office/powerpoint/2010/main" val="4154687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Se observa que las empresas creadas en 2023 presentan una tasa de supervivencia del 70,6% después de un año. La cual es ligeramente inferior a la registrada por las cohortes de 2018 (73,1%), 2019 (71,0%) y 2022 (73,6%).</a:t>
            </a:r>
            <a:endParaRPr lang="es-CO" dirty="0"/>
          </a:p>
          <a:p>
            <a:endParaRPr lang="es-CO" dirty="0"/>
          </a:p>
        </p:txBody>
      </p:sp>
      <p:sp>
        <p:nvSpPr>
          <p:cNvPr id="4" name="Marcador de número de diapositiva 3"/>
          <p:cNvSpPr>
            <a:spLocks noGrp="1"/>
          </p:cNvSpPr>
          <p:nvPr>
            <p:ph type="sldNum" sz="quarter" idx="5"/>
          </p:nvPr>
        </p:nvSpPr>
        <p:spPr/>
        <p:txBody>
          <a:bodyPr/>
          <a:lstStyle/>
          <a:p>
            <a:fld id="{755F0D41-A820-4B57-9CFF-B2B24F8932CA}" type="slidenum">
              <a:rPr lang="es-CO" smtClean="0"/>
              <a:t>70</a:t>
            </a:fld>
            <a:endParaRPr lang="es-CO"/>
          </a:p>
        </p:txBody>
      </p:sp>
    </p:spTree>
    <p:extLst>
      <p:ext uri="{BB962C8B-B14F-4D97-AF65-F5344CB8AC3E}">
        <p14:creationId xmlns:p14="http://schemas.microsoft.com/office/powerpoint/2010/main" val="235419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66E2E-C64B-1FA8-933C-18E53B2B4E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FCE7C95-D3DA-357B-B806-32D19B1F714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1EA001-4720-C536-A096-BD3ACFFA296F}"/>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9743B2B9-CD4C-912D-9C8A-0EBBF01A1665}"/>
              </a:ext>
            </a:extLst>
          </p:cNvPr>
          <p:cNvSpPr>
            <a:spLocks noGrp="1"/>
          </p:cNvSpPr>
          <p:nvPr>
            <p:ph type="sldNum" sz="quarter" idx="5"/>
          </p:nvPr>
        </p:nvSpPr>
        <p:spPr/>
        <p:txBody>
          <a:bodyPr/>
          <a:lstStyle/>
          <a:p>
            <a:fld id="{230A825F-C5BC-0945-9745-BFEF151ECAA1}" type="slidenum">
              <a:rPr lang="es-ES" smtClean="0"/>
              <a:t>8</a:t>
            </a:fld>
            <a:endParaRPr lang="es-ES"/>
          </a:p>
        </p:txBody>
      </p:sp>
    </p:spTree>
    <p:extLst>
      <p:ext uri="{BB962C8B-B14F-4D97-AF65-F5344CB8AC3E}">
        <p14:creationId xmlns:p14="http://schemas.microsoft.com/office/powerpoint/2010/main" val="3205229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08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FB62B-880F-A75C-0D20-7D04FA87B8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60D5E4C-A1AE-65D2-7BC8-7B30839341C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A304BDF-D3FC-5EF3-1667-48E15366335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2FBF4CD-19A7-409A-6ACF-62B993D86E3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03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0C85A-A50D-4D76-593D-6DDAC7EB1D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B40C47-01CC-728B-6494-C696161256B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B9195B7-793B-0E00-6CEA-90EBF4AFD84A}"/>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A664FE53-DB5E-BE63-524E-E089C462FFB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694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99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objetos" preserve="1">
  <p:cSld name="Título y objetos">
    <p:spTree>
      <p:nvGrpSpPr>
        <p:cNvPr id="1" name="Shape 12"/>
        <p:cNvGrpSpPr/>
        <p:nvPr/>
      </p:nvGrpSpPr>
      <p:grpSpPr>
        <a:xfrm>
          <a:off x="0" y="0"/>
          <a:ext cx="0" cy="0"/>
          <a:chOff x="0" y="0"/>
          <a:chExt cx="0" cy="0"/>
        </a:xfrm>
      </p:grpSpPr>
      <p:pic>
        <p:nvPicPr>
          <p:cNvPr id="2" name="Gráfico 1">
            <a:extLst>
              <a:ext uri="{FF2B5EF4-FFF2-40B4-BE49-F238E27FC236}">
                <a16:creationId xmlns:a16="http://schemas.microsoft.com/office/drawing/2014/main" id="{06FA0AE9-FC3A-B54C-682F-C79A2B6779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3553179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59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844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95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985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42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124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88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868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36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101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703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157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287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881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240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697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20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434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194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91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871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063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255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338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4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98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743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82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943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5425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heme" Target="../theme/theme10.xml"/><Relationship Id="rId7"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8.svg"/><Relationship Id="rId4" Type="http://schemas.openxmlformats.org/officeDocument/2006/relationships/image" Target="../media/image23.jpeg"/><Relationship Id="rId9"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theme" Target="../theme/theme11.xml"/><Relationship Id="rId7"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30.svg"/><Relationship Id="rId5" Type="http://schemas.openxmlformats.org/officeDocument/2006/relationships/image" Target="../media/image2.png"/><Relationship Id="rId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7" Type="http://schemas.openxmlformats.org/officeDocument/2006/relationships/image" Target="../media/image31.sv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8.svg"/><Relationship Id="rId5" Type="http://schemas.openxmlformats.org/officeDocument/2006/relationships/image" Target="../media/image5.png"/><Relationship Id="rId4" Type="http://schemas.openxmlformats.org/officeDocument/2006/relationships/image" Target="../media/image14.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theme" Target="../theme/theme15.xml"/><Relationship Id="rId1" Type="http://schemas.openxmlformats.org/officeDocument/2006/relationships/slideLayout" Target="../slideLayouts/slideLayout27.xml"/><Relationship Id="rId5" Type="http://schemas.openxmlformats.org/officeDocument/2006/relationships/image" Target="../media/image28.svg"/><Relationship Id="rId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6.xml"/><Relationship Id="rId1" Type="http://schemas.openxmlformats.org/officeDocument/2006/relationships/slideLayout" Target="../slideLayouts/slideLayout28.xml"/><Relationship Id="rId5" Type="http://schemas.openxmlformats.org/officeDocument/2006/relationships/image" Target="../media/image28.svg"/><Relationship Id="rId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theme" Target="../theme/theme17.xml"/><Relationship Id="rId1" Type="http://schemas.openxmlformats.org/officeDocument/2006/relationships/slideLayout" Target="../slideLayouts/slideLayout29.xml"/><Relationship Id="rId5" Type="http://schemas.openxmlformats.org/officeDocument/2006/relationships/image" Target="../media/image28.svg"/><Relationship Id="rId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theme" Target="../theme/theme18.xml"/><Relationship Id="rId1" Type="http://schemas.openxmlformats.org/officeDocument/2006/relationships/slideLayout" Target="../slideLayouts/slideLayout30.xml"/><Relationship Id="rId5" Type="http://schemas.openxmlformats.org/officeDocument/2006/relationships/image" Target="../media/image28.svg"/><Relationship Id="rId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theme" Target="../theme/theme19.xml"/><Relationship Id="rId1" Type="http://schemas.openxmlformats.org/officeDocument/2006/relationships/slideLayout" Target="../slideLayouts/slideLayout31.xml"/><Relationship Id="rId5" Type="http://schemas.openxmlformats.org/officeDocument/2006/relationships/image" Target="../media/image28.svg"/><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theme" Target="../theme/theme20.xml"/><Relationship Id="rId1" Type="http://schemas.openxmlformats.org/officeDocument/2006/relationships/slideLayout" Target="../slideLayouts/slideLayout32.xml"/><Relationship Id="rId5" Type="http://schemas.openxmlformats.org/officeDocument/2006/relationships/image" Target="../media/image28.svg"/><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4.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7" Type="http://schemas.openxmlformats.org/officeDocument/2006/relationships/image" Target="../media/image18.sv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7" Type="http://schemas.openxmlformats.org/officeDocument/2006/relationships/image" Target="../media/image22.sv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C6DEB6-40D6-9E2F-CFD1-7CFD2415992A}"/>
              </a:ext>
            </a:extLst>
          </p:cNvPr>
          <p:cNvPicPr>
            <a:picLocks noChangeAspect="1"/>
          </p:cNvPicPr>
          <p:nvPr userDrawn="1"/>
        </p:nvPicPr>
        <p:blipFill>
          <a:blip r:embed="rId3"/>
          <a:srcRect/>
          <a:stretch/>
        </p:blipFill>
        <p:spPr>
          <a:xfrm>
            <a:off x="-58647" y="-1225"/>
            <a:ext cx="9270597" cy="5211579"/>
          </a:xfrm>
          <a:prstGeom prst="rect">
            <a:avLst/>
          </a:prstGeom>
        </p:spPr>
      </p:pic>
      <p:pic>
        <p:nvPicPr>
          <p:cNvPr id="3" name="Gráfico 2">
            <a:extLst>
              <a:ext uri="{FF2B5EF4-FFF2-40B4-BE49-F238E27FC236}">
                <a16:creationId xmlns:a16="http://schemas.microsoft.com/office/drawing/2014/main" id="{504D5A50-EE84-A1FF-AAE1-9896F2ECCEC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7496" y="644825"/>
            <a:ext cx="1640096" cy="509760"/>
          </a:xfrm>
          <a:prstGeom prst="rect">
            <a:avLst/>
          </a:prstGeom>
        </p:spPr>
      </p:pic>
    </p:spTree>
    <p:extLst>
      <p:ext uri="{BB962C8B-B14F-4D97-AF65-F5344CB8AC3E}">
        <p14:creationId xmlns:p14="http://schemas.microsoft.com/office/powerpoint/2010/main" val="637884066"/>
      </p:ext>
    </p:extLst>
  </p:cSld>
  <p:clrMap bg1="lt1" tx1="dk1" bg2="lt2" tx2="dk2" accent1="accent1" accent2="accent2" accent3="accent3" accent4="accent4" accent5="accent5" accent6="accent6" hlink="hlink" folHlink="folHlink"/>
  <p:sldLayoutIdLst>
    <p:sldLayoutId id="214748373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descr="Imagen que contiene Interfaz de usuario gráfica&#10;&#10;Descripción generada automáticamente">
            <a:extLst>
              <a:ext uri="{FF2B5EF4-FFF2-40B4-BE49-F238E27FC236}">
                <a16:creationId xmlns:a16="http://schemas.microsoft.com/office/drawing/2014/main" id="{1F0950B6-5700-E74D-E265-B573C40EDD94}"/>
              </a:ext>
            </a:extLst>
          </p:cNvPr>
          <p:cNvPicPr>
            <a:picLocks noChangeAspect="1"/>
          </p:cNvPicPr>
          <p:nvPr/>
        </p:nvPicPr>
        <p:blipFill>
          <a:blip r:embed="rId4"/>
          <a:stretch>
            <a:fillRect/>
          </a:stretch>
        </p:blipFill>
        <p:spPr>
          <a:xfrm>
            <a:off x="0" y="0"/>
            <a:ext cx="9144000" cy="5143500"/>
          </a:xfrm>
          <a:prstGeom prst="rect">
            <a:avLst/>
          </a:prstGeom>
        </p:spPr>
      </p:pic>
      <p:pic>
        <p:nvPicPr>
          <p:cNvPr id="2" name="Gráfico 1">
            <a:extLst>
              <a:ext uri="{FF2B5EF4-FFF2-40B4-BE49-F238E27FC236}">
                <a16:creationId xmlns:a16="http://schemas.microsoft.com/office/drawing/2014/main" id="{7D6CDC1B-57D1-A572-0259-5A22B961AE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43012" y="180034"/>
            <a:ext cx="2374900" cy="901582"/>
          </a:xfrm>
          <a:prstGeom prst="rect">
            <a:avLst/>
          </a:prstGeom>
        </p:spPr>
      </p:pic>
      <p:pic>
        <p:nvPicPr>
          <p:cNvPr id="5" name="Imagen 4" descr="Imagen que contiene persona, hombre, frente, parado&#10;&#10;Descripción generada automáticamente">
            <a:extLst>
              <a:ext uri="{FF2B5EF4-FFF2-40B4-BE49-F238E27FC236}">
                <a16:creationId xmlns:a16="http://schemas.microsoft.com/office/drawing/2014/main" id="{7393A6EE-25E0-FA2B-ADF2-3CD4353B359A}"/>
              </a:ext>
            </a:extLst>
          </p:cNvPr>
          <p:cNvPicPr>
            <a:picLocks noChangeAspect="1"/>
          </p:cNvPicPr>
          <p:nvPr/>
        </p:nvPicPr>
        <p:blipFill>
          <a:blip r:embed="rId7"/>
          <a:stretch>
            <a:fillRect/>
          </a:stretch>
        </p:blipFill>
        <p:spPr>
          <a:xfrm>
            <a:off x="0" y="3091"/>
            <a:ext cx="9144000" cy="5137317"/>
          </a:xfrm>
          <a:prstGeom prst="rect">
            <a:avLst/>
          </a:prstGeom>
        </p:spPr>
      </p:pic>
      <p:pic>
        <p:nvPicPr>
          <p:cNvPr id="7" name="Imagen 6">
            <a:extLst>
              <a:ext uri="{FF2B5EF4-FFF2-40B4-BE49-F238E27FC236}">
                <a16:creationId xmlns:a16="http://schemas.microsoft.com/office/drawing/2014/main" id="{070D8EA7-90F8-6B4D-3770-5BD276CA4E93}"/>
              </a:ext>
            </a:extLst>
          </p:cNvPr>
          <p:cNvPicPr>
            <a:picLocks noChangeAspect="1"/>
          </p:cNvPicPr>
          <p:nvPr/>
        </p:nvPicPr>
        <p:blipFill>
          <a:blip r:embed="rId8"/>
          <a:stretch>
            <a:fillRect/>
          </a:stretch>
        </p:blipFill>
        <p:spPr>
          <a:xfrm>
            <a:off x="1" y="3091"/>
            <a:ext cx="9143998" cy="5137316"/>
          </a:xfrm>
          <a:prstGeom prst="rect">
            <a:avLst/>
          </a:prstGeom>
        </p:spPr>
      </p:pic>
      <p:pic>
        <p:nvPicPr>
          <p:cNvPr id="6" name="Gráfico 5">
            <a:extLst>
              <a:ext uri="{FF2B5EF4-FFF2-40B4-BE49-F238E27FC236}">
                <a16:creationId xmlns:a16="http://schemas.microsoft.com/office/drawing/2014/main" id="{CF2FAAEC-4CEC-425B-8E7D-9B3A462C20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3009059095"/>
      </p:ext>
    </p:extLst>
  </p:cSld>
  <p:clrMap bg1="lt1" tx1="dk1" bg2="lt2" tx2="dk2" accent1="accent1" accent2="accent2" accent3="accent3" accent4="accent4" accent5="accent5" accent6="accent6" hlink="hlink" folHlink="folHlink"/>
  <p:sldLayoutIdLst>
    <p:sldLayoutId id="2147483767" r:id="rId1"/>
    <p:sldLayoutId id="2147483768"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7D6CDC1B-57D1-A572-0259-5A22B961AE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3012" y="180034"/>
            <a:ext cx="2374900" cy="901582"/>
          </a:xfrm>
          <a:prstGeom prst="rect">
            <a:avLst/>
          </a:prstGeom>
        </p:spPr>
      </p:pic>
      <p:pic>
        <p:nvPicPr>
          <p:cNvPr id="7" name="Imagen 6">
            <a:extLst>
              <a:ext uri="{FF2B5EF4-FFF2-40B4-BE49-F238E27FC236}">
                <a16:creationId xmlns:a16="http://schemas.microsoft.com/office/drawing/2014/main" id="{54B670A4-9B9E-433A-1462-BCAFF0434B85}"/>
              </a:ext>
            </a:extLst>
          </p:cNvPr>
          <p:cNvPicPr>
            <a:picLocks noChangeAspect="1"/>
          </p:cNvPicPr>
          <p:nvPr/>
        </p:nvPicPr>
        <p:blipFill>
          <a:blip r:embed="rId6"/>
          <a:srcRect/>
          <a:stretch/>
        </p:blipFill>
        <p:spPr>
          <a:xfrm>
            <a:off x="1" y="3091"/>
            <a:ext cx="9143998" cy="5137315"/>
          </a:xfrm>
          <a:prstGeom prst="rect">
            <a:avLst/>
          </a:prstGeom>
        </p:spPr>
      </p:pic>
      <p:pic>
        <p:nvPicPr>
          <p:cNvPr id="4" name="Gráfico 3">
            <a:extLst>
              <a:ext uri="{FF2B5EF4-FFF2-40B4-BE49-F238E27FC236}">
                <a16:creationId xmlns:a16="http://schemas.microsoft.com/office/drawing/2014/main" id="{A6E3013E-5B70-4E18-A1C7-242BD0961A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990657722"/>
      </p:ext>
    </p:extLst>
  </p:cSld>
  <p:clrMap bg1="lt1" tx1="dk1" bg2="lt2" tx2="dk2" accent1="accent1" accent2="accent2" accent3="accent3" accent4="accent4" accent5="accent5" accent6="accent6" hlink="hlink" folHlink="folHlink"/>
  <p:sldLayoutIdLst>
    <p:sldLayoutId id="2147483770" r:id="rId1"/>
    <p:sldLayoutId id="214748377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C6DEB6-40D6-9E2F-CFD1-7CFD2415992A}"/>
              </a:ext>
            </a:extLst>
          </p:cNvPr>
          <p:cNvPicPr>
            <a:picLocks noChangeAspect="1"/>
          </p:cNvPicPr>
          <p:nvPr userDrawn="1"/>
        </p:nvPicPr>
        <p:blipFill>
          <a:blip r:embed="rId4"/>
          <a:stretch>
            <a:fillRect/>
          </a:stretch>
        </p:blipFill>
        <p:spPr>
          <a:xfrm>
            <a:off x="-58647" y="343"/>
            <a:ext cx="9270597" cy="5208442"/>
          </a:xfrm>
          <a:prstGeom prst="rect">
            <a:avLst/>
          </a:prstGeom>
        </p:spPr>
      </p:pic>
      <p:pic>
        <p:nvPicPr>
          <p:cNvPr id="3" name="Gráfico 2">
            <a:extLst>
              <a:ext uri="{FF2B5EF4-FFF2-40B4-BE49-F238E27FC236}">
                <a16:creationId xmlns:a16="http://schemas.microsoft.com/office/drawing/2014/main" id="{504D5A50-EE84-A1FF-AAE1-9896F2ECCE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7496" y="644825"/>
            <a:ext cx="1640096" cy="509760"/>
          </a:xfrm>
          <a:prstGeom prst="rect">
            <a:avLst/>
          </a:prstGeom>
        </p:spPr>
      </p:pic>
    </p:spTree>
    <p:extLst>
      <p:ext uri="{BB962C8B-B14F-4D97-AF65-F5344CB8AC3E}">
        <p14:creationId xmlns:p14="http://schemas.microsoft.com/office/powerpoint/2010/main" val="1086483963"/>
      </p:ext>
    </p:extLst>
  </p:cSld>
  <p:clrMap bg1="lt1" tx1="dk1" bg2="lt2" tx2="dk2" accent1="accent1" accent2="accent2" accent3="accent3" accent4="accent4" accent5="accent5" accent6="accent6" hlink="hlink" folHlink="folHlink"/>
  <p:sldLayoutIdLst>
    <p:sldLayoutId id="2147483773" r:id="rId1"/>
    <p:sldLayoutId id="214748377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36F0E976-8F35-992F-E69D-AB755861F7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 y="-15116"/>
            <a:ext cx="85434" cy="5175868"/>
          </a:xfrm>
          <a:prstGeom prst="rect">
            <a:avLst/>
          </a:prstGeom>
        </p:spPr>
      </p:pic>
      <p:pic>
        <p:nvPicPr>
          <p:cNvPr id="7" name="Gráfico 6">
            <a:extLst>
              <a:ext uri="{FF2B5EF4-FFF2-40B4-BE49-F238E27FC236}">
                <a16:creationId xmlns:a16="http://schemas.microsoft.com/office/drawing/2014/main" id="{E7FEBCF9-9B36-455A-926F-46D66E478F9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511268" y="256263"/>
            <a:ext cx="344868" cy="344868"/>
          </a:xfrm>
          <a:prstGeom prst="rect">
            <a:avLst/>
          </a:prstGeom>
        </p:spPr>
      </p:pic>
    </p:spTree>
    <p:extLst>
      <p:ext uri="{BB962C8B-B14F-4D97-AF65-F5344CB8AC3E}">
        <p14:creationId xmlns:p14="http://schemas.microsoft.com/office/powerpoint/2010/main" val="1972374827"/>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C6DEB6-40D6-9E2F-CFD1-7CFD2415992A}"/>
              </a:ext>
            </a:extLst>
          </p:cNvPr>
          <p:cNvPicPr>
            <a:picLocks noChangeAspect="1"/>
          </p:cNvPicPr>
          <p:nvPr userDrawn="1"/>
        </p:nvPicPr>
        <p:blipFill>
          <a:blip r:embed="rId4"/>
          <a:srcRect/>
          <a:stretch/>
        </p:blipFill>
        <p:spPr>
          <a:xfrm>
            <a:off x="-58647" y="343"/>
            <a:ext cx="9270595" cy="5208440"/>
          </a:xfrm>
          <a:prstGeom prst="rect">
            <a:avLst/>
          </a:prstGeom>
        </p:spPr>
      </p:pic>
      <p:pic>
        <p:nvPicPr>
          <p:cNvPr id="4" name="Gráfico 3">
            <a:extLst>
              <a:ext uri="{FF2B5EF4-FFF2-40B4-BE49-F238E27FC236}">
                <a16:creationId xmlns:a16="http://schemas.microsoft.com/office/drawing/2014/main" id="{CF2A461B-7C50-4EC8-AE20-F9952181E1C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1686555576"/>
      </p:ext>
    </p:extLst>
  </p:cSld>
  <p:clrMap bg1="lt1" tx1="dk1" bg2="lt2" tx2="dk2" accent1="accent1" accent2="accent2" accent3="accent3" accent4="accent4" accent5="accent5" accent6="accent6" hlink="hlink" folHlink="folHlink"/>
  <p:sldLayoutIdLst>
    <p:sldLayoutId id="2147483779" r:id="rId1"/>
    <p:sldLayoutId id="214748378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9D11CB7-43AD-BB3B-57ED-9C938F0E7EA7}"/>
              </a:ext>
            </a:extLst>
          </p:cNvPr>
          <p:cNvPicPr>
            <a:picLocks noChangeAspect="1"/>
          </p:cNvPicPr>
          <p:nvPr userDrawn="1"/>
        </p:nvPicPr>
        <p:blipFill>
          <a:blip r:embed="rId3"/>
          <a:srcRect/>
          <a:stretch/>
        </p:blipFill>
        <p:spPr>
          <a:xfrm>
            <a:off x="-142042" y="-60385"/>
            <a:ext cx="9316370" cy="5237311"/>
          </a:xfrm>
          <a:prstGeom prst="rect">
            <a:avLst/>
          </a:prstGeom>
        </p:spPr>
      </p:pic>
      <p:pic>
        <p:nvPicPr>
          <p:cNvPr id="4" name="Gráfico 3">
            <a:extLst>
              <a:ext uri="{FF2B5EF4-FFF2-40B4-BE49-F238E27FC236}">
                <a16:creationId xmlns:a16="http://schemas.microsoft.com/office/drawing/2014/main" id="{7978BB54-9B8D-4749-B9CE-BEE1A777E67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1264602330"/>
      </p:ext>
    </p:extLst>
  </p:cSld>
  <p:clrMap bg1="lt1" tx1="dk1" bg2="lt2" tx2="dk2" accent1="accent1" accent2="accent2" accent3="accent3" accent4="accent4" accent5="accent5" accent6="accent6" hlink="hlink" folHlink="folHlink"/>
  <p:sldLayoutIdLst>
    <p:sldLayoutId id="21474837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F135D3F-54DC-F9BA-200A-8B8537420DB0}"/>
              </a:ext>
            </a:extLst>
          </p:cNvPr>
          <p:cNvPicPr>
            <a:picLocks noChangeAspect="1"/>
          </p:cNvPicPr>
          <p:nvPr userDrawn="1"/>
        </p:nvPicPr>
        <p:blipFill>
          <a:blip r:embed="rId3"/>
          <a:srcRect/>
          <a:stretch/>
        </p:blipFill>
        <p:spPr>
          <a:xfrm>
            <a:off x="-20843" y="-47422"/>
            <a:ext cx="9276986" cy="5215170"/>
          </a:xfrm>
          <a:prstGeom prst="rect">
            <a:avLst/>
          </a:prstGeom>
        </p:spPr>
      </p:pic>
      <p:pic>
        <p:nvPicPr>
          <p:cNvPr id="5" name="Gráfico 4">
            <a:extLst>
              <a:ext uri="{FF2B5EF4-FFF2-40B4-BE49-F238E27FC236}">
                <a16:creationId xmlns:a16="http://schemas.microsoft.com/office/drawing/2014/main" id="{F4A4EC75-A6CF-46C4-B01A-E41B8C3548E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3430692539"/>
      </p:ext>
    </p:extLst>
  </p:cSld>
  <p:clrMap bg1="lt1" tx1="dk1" bg2="lt2" tx2="dk2" accent1="accent1" accent2="accent2" accent3="accent3" accent4="accent4" accent5="accent5" accent6="accent6" hlink="hlink" folHlink="folHlink"/>
  <p:sldLayoutIdLst>
    <p:sldLayoutId id="214748378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0DEFF83-2FB9-8A2D-9AFD-9CEE816345B3}"/>
              </a:ext>
            </a:extLst>
          </p:cNvPr>
          <p:cNvPicPr>
            <a:picLocks noChangeAspect="1"/>
          </p:cNvPicPr>
          <p:nvPr userDrawn="1"/>
        </p:nvPicPr>
        <p:blipFill>
          <a:blip r:embed="rId3"/>
          <a:srcRect/>
          <a:stretch/>
        </p:blipFill>
        <p:spPr>
          <a:xfrm>
            <a:off x="-2751" y="-38048"/>
            <a:ext cx="9258894" cy="5204999"/>
          </a:xfrm>
          <a:prstGeom prst="rect">
            <a:avLst/>
          </a:prstGeom>
        </p:spPr>
      </p:pic>
      <p:pic>
        <p:nvPicPr>
          <p:cNvPr id="4" name="Gráfico 3">
            <a:extLst>
              <a:ext uri="{FF2B5EF4-FFF2-40B4-BE49-F238E27FC236}">
                <a16:creationId xmlns:a16="http://schemas.microsoft.com/office/drawing/2014/main" id="{A3053382-5618-4181-A28D-8108129375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2966534718"/>
      </p:ext>
    </p:extLst>
  </p:cSld>
  <p:clrMap bg1="lt1" tx1="dk1" bg2="lt2" tx2="dk2" accent1="accent1" accent2="accent2" accent3="accent3" accent4="accent4" accent5="accent5" accent6="accent6" hlink="hlink" folHlink="folHlink"/>
  <p:sldLayoutIdLst>
    <p:sldLayoutId id="21474837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155987-4DFD-F329-9EA6-F5F082F93DE1}"/>
              </a:ext>
            </a:extLst>
          </p:cNvPr>
          <p:cNvPicPr>
            <a:picLocks noChangeAspect="1"/>
          </p:cNvPicPr>
          <p:nvPr userDrawn="1"/>
        </p:nvPicPr>
        <p:blipFill>
          <a:blip r:embed="rId3"/>
          <a:srcRect/>
          <a:stretch/>
        </p:blipFill>
        <p:spPr>
          <a:xfrm>
            <a:off x="34504" y="-17854"/>
            <a:ext cx="9181256" cy="5161354"/>
          </a:xfrm>
          <a:prstGeom prst="rect">
            <a:avLst/>
          </a:prstGeom>
        </p:spPr>
      </p:pic>
      <p:pic>
        <p:nvPicPr>
          <p:cNvPr id="4" name="Gráfico 3">
            <a:extLst>
              <a:ext uri="{FF2B5EF4-FFF2-40B4-BE49-F238E27FC236}">
                <a16:creationId xmlns:a16="http://schemas.microsoft.com/office/drawing/2014/main" id="{563870F5-6EC0-449B-8F42-A7B1CD904C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1711243479"/>
      </p:ext>
    </p:extLst>
  </p:cSld>
  <p:clrMap bg1="lt1" tx1="dk1" bg2="lt2" tx2="dk2" accent1="accent1" accent2="accent2" accent3="accent3" accent4="accent4" accent5="accent5" accent6="accent6" hlink="hlink" folHlink="folHlink"/>
  <p:sldLayoutIdLst>
    <p:sldLayoutId id="214748379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7E07A00-4FA5-4A9D-AA55-1540957639F5}"/>
              </a:ext>
            </a:extLst>
          </p:cNvPr>
          <p:cNvPicPr>
            <a:picLocks noChangeAspect="1"/>
          </p:cNvPicPr>
          <p:nvPr userDrawn="1"/>
        </p:nvPicPr>
        <p:blipFill>
          <a:blip r:embed="rId3"/>
          <a:srcRect/>
          <a:stretch/>
        </p:blipFill>
        <p:spPr>
          <a:xfrm>
            <a:off x="25813" y="-8909"/>
            <a:ext cx="9178571" cy="5156739"/>
          </a:xfrm>
          <a:prstGeom prst="rect">
            <a:avLst/>
          </a:prstGeom>
        </p:spPr>
      </p:pic>
      <p:pic>
        <p:nvPicPr>
          <p:cNvPr id="4" name="Gráfico 3">
            <a:extLst>
              <a:ext uri="{FF2B5EF4-FFF2-40B4-BE49-F238E27FC236}">
                <a16:creationId xmlns:a16="http://schemas.microsoft.com/office/drawing/2014/main" id="{C03E934E-2E99-4BC2-AD10-26AB659C6E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217769462"/>
      </p:ext>
    </p:extLst>
  </p:cSld>
  <p:clrMap bg1="lt1" tx1="dk1" bg2="lt2" tx2="dk2" accent1="accent1" accent2="accent2" accent3="accent3" accent4="accent4" accent5="accent5" accent6="accent6" hlink="hlink" folHlink="folHlink"/>
  <p:sldLayoutIdLst>
    <p:sldLayoutId id="214748379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F135D3F-54DC-F9BA-200A-8B8537420DB0}"/>
              </a:ext>
            </a:extLst>
          </p:cNvPr>
          <p:cNvPicPr>
            <a:picLocks noChangeAspect="1"/>
          </p:cNvPicPr>
          <p:nvPr userDrawn="1"/>
        </p:nvPicPr>
        <p:blipFill>
          <a:blip r:embed="rId3"/>
          <a:srcRect/>
          <a:stretch/>
        </p:blipFill>
        <p:spPr>
          <a:xfrm>
            <a:off x="-20843" y="-47422"/>
            <a:ext cx="9276986" cy="5215170"/>
          </a:xfrm>
          <a:prstGeom prst="rect">
            <a:avLst/>
          </a:prstGeom>
        </p:spPr>
      </p:pic>
      <p:pic>
        <p:nvPicPr>
          <p:cNvPr id="5" name="Gráfico 4">
            <a:extLst>
              <a:ext uri="{FF2B5EF4-FFF2-40B4-BE49-F238E27FC236}">
                <a16:creationId xmlns:a16="http://schemas.microsoft.com/office/drawing/2014/main" id="{F4A4EC75-A6CF-46C4-B01A-E41B8C3548E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4208447201"/>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Imagen que contiene persona, interior, viendo, ventana&#10;&#10;El contenido generado por IA puede ser incorrecto.">
            <a:extLst>
              <a:ext uri="{FF2B5EF4-FFF2-40B4-BE49-F238E27FC236}">
                <a16:creationId xmlns:a16="http://schemas.microsoft.com/office/drawing/2014/main" id="{B92AD73B-DD57-2FE7-B8F6-F54DCA85609C}"/>
              </a:ext>
            </a:extLst>
          </p:cNvPr>
          <p:cNvPicPr>
            <a:picLocks noChangeAspect="1"/>
          </p:cNvPicPr>
          <p:nvPr userDrawn="1"/>
        </p:nvPicPr>
        <p:blipFill>
          <a:blip r:embed="rId3"/>
          <a:stretch>
            <a:fillRect/>
          </a:stretch>
        </p:blipFill>
        <p:spPr>
          <a:xfrm>
            <a:off x="0" y="3091"/>
            <a:ext cx="9144000" cy="5137317"/>
          </a:xfrm>
          <a:prstGeom prst="rect">
            <a:avLst/>
          </a:prstGeom>
        </p:spPr>
      </p:pic>
      <p:pic>
        <p:nvPicPr>
          <p:cNvPr id="4" name="Gráfico 3">
            <a:extLst>
              <a:ext uri="{FF2B5EF4-FFF2-40B4-BE49-F238E27FC236}">
                <a16:creationId xmlns:a16="http://schemas.microsoft.com/office/drawing/2014/main" id="{7978BB54-9B8D-4749-B9CE-BEE1A777E67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3498007109"/>
      </p:ext>
    </p:extLst>
  </p:cSld>
  <p:clrMap bg1="lt1" tx1="dk1" bg2="lt2" tx2="dk2" accent1="accent1" accent2="accent2" accent3="accent3" accent4="accent4" accent5="accent5" accent6="accent6" hlink="hlink" folHlink="folHlink"/>
  <p:sldLayoutIdLst>
    <p:sldLayoutId id="214748379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36F0E976-8F35-992F-E69D-AB755861F79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092" y="-15116"/>
            <a:ext cx="85434" cy="5175868"/>
          </a:xfrm>
          <a:prstGeom prst="rect">
            <a:avLst/>
          </a:prstGeom>
        </p:spPr>
      </p:pic>
      <p:pic>
        <p:nvPicPr>
          <p:cNvPr id="7" name="Gráfico 6">
            <a:extLst>
              <a:ext uri="{FF2B5EF4-FFF2-40B4-BE49-F238E27FC236}">
                <a16:creationId xmlns:a16="http://schemas.microsoft.com/office/drawing/2014/main" id="{E7FEBCF9-9B36-455A-926F-46D66E478F9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511268" y="256263"/>
            <a:ext cx="344868" cy="344868"/>
          </a:xfrm>
          <a:prstGeom prst="rect">
            <a:avLst/>
          </a:prstGeom>
        </p:spPr>
      </p:pic>
    </p:spTree>
    <p:extLst>
      <p:ext uri="{BB962C8B-B14F-4D97-AF65-F5344CB8AC3E}">
        <p14:creationId xmlns:p14="http://schemas.microsoft.com/office/powerpoint/2010/main" val="2583827300"/>
      </p:ext>
    </p:extLst>
  </p:cSld>
  <p:clrMap bg1="lt1" tx1="dk1" bg2="lt2" tx2="dk2" accent1="accent1" accent2="accent2" accent3="accent3" accent4="accent4" accent5="accent5" accent6="accent6" hlink="hlink" folHlink="folHlink"/>
  <p:sldLayoutIdLst>
    <p:sldLayoutId id="2147483712" r:id="rId1"/>
    <p:sldLayoutId id="2147483781" r:id="rId2"/>
    <p:sldLayoutId id="2147483782"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C6DEB6-40D6-9E2F-CFD1-7CFD2415992A}"/>
              </a:ext>
            </a:extLst>
          </p:cNvPr>
          <p:cNvPicPr>
            <a:picLocks noChangeAspect="1"/>
          </p:cNvPicPr>
          <p:nvPr userDrawn="1"/>
        </p:nvPicPr>
        <p:blipFill>
          <a:blip r:embed="rId4"/>
          <a:stretch>
            <a:fillRect/>
          </a:stretch>
        </p:blipFill>
        <p:spPr>
          <a:xfrm>
            <a:off x="-58647" y="343"/>
            <a:ext cx="9270597" cy="5208442"/>
          </a:xfrm>
          <a:prstGeom prst="rect">
            <a:avLst/>
          </a:prstGeom>
        </p:spPr>
      </p:pic>
      <p:pic>
        <p:nvPicPr>
          <p:cNvPr id="3" name="Gráfico 2">
            <a:extLst>
              <a:ext uri="{FF2B5EF4-FFF2-40B4-BE49-F238E27FC236}">
                <a16:creationId xmlns:a16="http://schemas.microsoft.com/office/drawing/2014/main" id="{504D5A50-EE84-A1FF-AAE1-9896F2ECCE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7496" y="644825"/>
            <a:ext cx="1640096" cy="509760"/>
          </a:xfrm>
          <a:prstGeom prst="rect">
            <a:avLst/>
          </a:prstGeom>
        </p:spPr>
      </p:pic>
    </p:spTree>
    <p:extLst>
      <p:ext uri="{BB962C8B-B14F-4D97-AF65-F5344CB8AC3E}">
        <p14:creationId xmlns:p14="http://schemas.microsoft.com/office/powerpoint/2010/main" val="3819106732"/>
      </p:ext>
    </p:extLst>
  </p:cSld>
  <p:clrMap bg1="lt1" tx1="dk1" bg2="lt2" tx2="dk2" accent1="accent1" accent2="accent2" accent3="accent3" accent4="accent4" accent5="accent5" accent6="accent6" hlink="hlink" folHlink="folHlink"/>
  <p:sldLayoutIdLst>
    <p:sldLayoutId id="2147483748" r:id="rId1"/>
    <p:sldLayoutId id="214748374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C6DEB6-40D6-9E2F-CFD1-7CFD2415992A}"/>
              </a:ext>
            </a:extLst>
          </p:cNvPr>
          <p:cNvPicPr>
            <a:picLocks noChangeAspect="1"/>
          </p:cNvPicPr>
          <p:nvPr userDrawn="1"/>
        </p:nvPicPr>
        <p:blipFill>
          <a:blip r:embed="rId4"/>
          <a:stretch>
            <a:fillRect/>
          </a:stretch>
        </p:blipFill>
        <p:spPr>
          <a:xfrm>
            <a:off x="-58647" y="343"/>
            <a:ext cx="9270596" cy="5208441"/>
          </a:xfrm>
          <a:prstGeom prst="rect">
            <a:avLst/>
          </a:prstGeom>
        </p:spPr>
      </p:pic>
      <p:pic>
        <p:nvPicPr>
          <p:cNvPr id="3" name="Gráfico 2">
            <a:extLst>
              <a:ext uri="{FF2B5EF4-FFF2-40B4-BE49-F238E27FC236}">
                <a16:creationId xmlns:a16="http://schemas.microsoft.com/office/drawing/2014/main" id="{504D5A50-EE84-A1FF-AAE1-9896F2ECCE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7496" y="644825"/>
            <a:ext cx="1640096" cy="509760"/>
          </a:xfrm>
          <a:prstGeom prst="rect">
            <a:avLst/>
          </a:prstGeom>
        </p:spPr>
      </p:pic>
    </p:spTree>
    <p:extLst>
      <p:ext uri="{BB962C8B-B14F-4D97-AF65-F5344CB8AC3E}">
        <p14:creationId xmlns:p14="http://schemas.microsoft.com/office/powerpoint/2010/main" val="1712522001"/>
      </p:ext>
    </p:extLst>
  </p:cSld>
  <p:clrMap bg1="lt1" tx1="dk1" bg2="lt2" tx2="dk2" accent1="accent1" accent2="accent2" accent3="accent3" accent4="accent4" accent5="accent5" accent6="accent6" hlink="hlink" folHlink="folHlink"/>
  <p:sldLayoutIdLst>
    <p:sldLayoutId id="2147483751" r:id="rId1"/>
    <p:sldLayoutId id="214748375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4" name="Imagen 3" descr="Imagen que contiene persona, interior, hombre, viendo&#10;&#10;El contenido generado por IA puede ser incorrecto.">
            <a:extLst>
              <a:ext uri="{FF2B5EF4-FFF2-40B4-BE49-F238E27FC236}">
                <a16:creationId xmlns:a16="http://schemas.microsoft.com/office/drawing/2014/main" id="{050E551A-D5D2-BC5B-9E52-5038F9228424}"/>
              </a:ext>
            </a:extLst>
          </p:cNvPr>
          <p:cNvPicPr>
            <a:picLocks noChangeAspect="1"/>
          </p:cNvPicPr>
          <p:nvPr userDrawn="1"/>
        </p:nvPicPr>
        <p:blipFill>
          <a:blip r:embed="rId3"/>
          <a:stretch>
            <a:fillRect/>
          </a:stretch>
        </p:blipFill>
        <p:spPr>
          <a:xfrm>
            <a:off x="0" y="3091"/>
            <a:ext cx="9144000" cy="5137317"/>
          </a:xfrm>
          <a:prstGeom prst="rect">
            <a:avLst/>
          </a:prstGeom>
        </p:spPr>
      </p:pic>
    </p:spTree>
    <p:extLst>
      <p:ext uri="{BB962C8B-B14F-4D97-AF65-F5344CB8AC3E}">
        <p14:creationId xmlns:p14="http://schemas.microsoft.com/office/powerpoint/2010/main" val="1210668907"/>
      </p:ext>
    </p:extLst>
  </p:cSld>
  <p:clrMap bg1="lt1" tx1="dk1" bg2="dk2" tx2="lt2" accent1="accent1" accent2="accent2" accent3="accent3" accent4="accent4" accent5="accent5" accent6="accent6" hlink="hlink" folHlink="folHlink"/>
  <p:sldLayoutIdLst>
    <p:sldLayoutId id="21474837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C6DEB6-40D6-9E2F-CFD1-7CFD2415992A}"/>
              </a:ext>
            </a:extLst>
          </p:cNvPr>
          <p:cNvPicPr>
            <a:picLocks noChangeAspect="1"/>
          </p:cNvPicPr>
          <p:nvPr userDrawn="1"/>
        </p:nvPicPr>
        <p:blipFill>
          <a:blip r:embed="rId4"/>
          <a:srcRect/>
          <a:stretch/>
        </p:blipFill>
        <p:spPr>
          <a:xfrm>
            <a:off x="-58647" y="343"/>
            <a:ext cx="9270595" cy="5208440"/>
          </a:xfrm>
          <a:prstGeom prst="rect">
            <a:avLst/>
          </a:prstGeom>
        </p:spPr>
      </p:pic>
      <p:pic>
        <p:nvPicPr>
          <p:cNvPr id="4" name="Gráfico 3">
            <a:extLst>
              <a:ext uri="{FF2B5EF4-FFF2-40B4-BE49-F238E27FC236}">
                <a16:creationId xmlns:a16="http://schemas.microsoft.com/office/drawing/2014/main" id="{CF2A461B-7C50-4EC8-AE20-F9952181E1C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511267" y="256263"/>
            <a:ext cx="344867" cy="344867"/>
          </a:xfrm>
          <a:prstGeom prst="rect">
            <a:avLst/>
          </a:prstGeom>
        </p:spPr>
      </p:pic>
    </p:spTree>
    <p:extLst>
      <p:ext uri="{BB962C8B-B14F-4D97-AF65-F5344CB8AC3E}">
        <p14:creationId xmlns:p14="http://schemas.microsoft.com/office/powerpoint/2010/main" val="4176792344"/>
      </p:ext>
    </p:extLst>
  </p:cSld>
  <p:clrMap bg1="lt1" tx1="dk1" bg2="lt2" tx2="dk2" accent1="accent1" accent2="accent2" accent3="accent3" accent4="accent4" accent5="accent5" accent6="accent6" hlink="hlink" folHlink="folHlink"/>
  <p:sldLayoutIdLst>
    <p:sldLayoutId id="2147483758" r:id="rId1"/>
    <p:sldLayoutId id="214748375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n 11" descr="Una persona parado en una tienda&#10;&#10;Descripción generada automáticamente con confianza media">
            <a:extLst>
              <a:ext uri="{FF2B5EF4-FFF2-40B4-BE49-F238E27FC236}">
                <a16:creationId xmlns:a16="http://schemas.microsoft.com/office/drawing/2014/main" id="{877066CA-D7BE-F763-B5F0-76687DD92EEF}"/>
              </a:ext>
            </a:extLst>
          </p:cNvPr>
          <p:cNvPicPr>
            <a:picLocks noChangeAspect="1"/>
          </p:cNvPicPr>
          <p:nvPr userDrawn="1"/>
        </p:nvPicPr>
        <p:blipFill>
          <a:blip r:embed="rId4"/>
          <a:stretch>
            <a:fillRect/>
          </a:stretch>
        </p:blipFill>
        <p:spPr>
          <a:xfrm>
            <a:off x="0" y="3091"/>
            <a:ext cx="9144000" cy="5137317"/>
          </a:xfrm>
          <a:prstGeom prst="rect">
            <a:avLst/>
          </a:prstGeom>
        </p:spPr>
      </p:pic>
      <p:pic>
        <p:nvPicPr>
          <p:cNvPr id="10" name="Imagen 9">
            <a:extLst>
              <a:ext uri="{FF2B5EF4-FFF2-40B4-BE49-F238E27FC236}">
                <a16:creationId xmlns:a16="http://schemas.microsoft.com/office/drawing/2014/main" id="{0F34BD86-84A1-8413-DEEB-6FE82BFE08BA}"/>
              </a:ext>
            </a:extLst>
          </p:cNvPr>
          <p:cNvPicPr>
            <a:picLocks noChangeAspect="1"/>
          </p:cNvPicPr>
          <p:nvPr userDrawn="1"/>
        </p:nvPicPr>
        <p:blipFill>
          <a:blip r:embed="rId5"/>
          <a:stretch>
            <a:fillRect/>
          </a:stretch>
        </p:blipFill>
        <p:spPr>
          <a:xfrm>
            <a:off x="1" y="3091"/>
            <a:ext cx="9143998" cy="5137316"/>
          </a:xfrm>
          <a:prstGeom prst="rect">
            <a:avLst/>
          </a:prstGeom>
        </p:spPr>
      </p:pic>
      <p:pic>
        <p:nvPicPr>
          <p:cNvPr id="8" name="Gráfico 7">
            <a:extLst>
              <a:ext uri="{FF2B5EF4-FFF2-40B4-BE49-F238E27FC236}">
                <a16:creationId xmlns:a16="http://schemas.microsoft.com/office/drawing/2014/main" id="{A017A9FF-9438-CEFF-5ED5-6DC2439CCC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4607" y="479394"/>
            <a:ext cx="1470869" cy="460272"/>
          </a:xfrm>
          <a:prstGeom prst="rect">
            <a:avLst/>
          </a:prstGeom>
        </p:spPr>
      </p:pic>
    </p:spTree>
    <p:extLst>
      <p:ext uri="{BB962C8B-B14F-4D97-AF65-F5344CB8AC3E}">
        <p14:creationId xmlns:p14="http://schemas.microsoft.com/office/powerpoint/2010/main" val="2980603933"/>
      </p:ext>
    </p:extLst>
  </p:cSld>
  <p:clrMap bg1="lt1" tx1="dk1" bg2="lt2" tx2="dk2" accent1="accent1" accent2="accent2" accent3="accent3" accent4="accent4" accent5="accent5" accent6="accent6" hlink="hlink" folHlink="folHlink"/>
  <p:sldLayoutIdLst>
    <p:sldLayoutId id="2147483761" r:id="rId1"/>
    <p:sldLayoutId id="214748376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E5A1CF4D-6779-4E64-AE45-7BDA87DE960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67" t="1122"/>
          <a:stretch/>
        </p:blipFill>
        <p:spPr>
          <a:xfrm>
            <a:off x="1" y="0"/>
            <a:ext cx="122022" cy="5143500"/>
          </a:xfrm>
          <a:prstGeom prst="rect">
            <a:avLst/>
          </a:prstGeom>
        </p:spPr>
      </p:pic>
      <p:pic>
        <p:nvPicPr>
          <p:cNvPr id="8" name="Gráfico 7">
            <a:extLst>
              <a:ext uri="{FF2B5EF4-FFF2-40B4-BE49-F238E27FC236}">
                <a16:creationId xmlns:a16="http://schemas.microsoft.com/office/drawing/2014/main" id="{005A41AB-3990-4F70-B276-60AB1C6C44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0035" y="267571"/>
            <a:ext cx="326784" cy="326784"/>
          </a:xfrm>
          <a:prstGeom prst="rect">
            <a:avLst/>
          </a:prstGeom>
        </p:spPr>
      </p:pic>
    </p:spTree>
    <p:extLst>
      <p:ext uri="{BB962C8B-B14F-4D97-AF65-F5344CB8AC3E}">
        <p14:creationId xmlns:p14="http://schemas.microsoft.com/office/powerpoint/2010/main" val="1357109108"/>
      </p:ext>
    </p:extLst>
  </p:cSld>
  <p:clrMap bg1="lt1" tx1="dk1" bg2="lt2" tx2="dk2" accent1="accent1" accent2="accent2" accent3="accent3" accent4="accent4" accent5="accent5" accent6="accent6" hlink="hlink" folHlink="folHlink"/>
  <p:sldLayoutIdLst>
    <p:sldLayoutId id="2147483764" r:id="rId1"/>
    <p:sldLayoutId id="2147483765"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0.svg"/><Relationship Id="rId12" Type="http://schemas.openxmlformats.org/officeDocument/2006/relationships/chart" Target="../charts/chart5.xml"/><Relationship Id="rId2"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39.png"/><Relationship Id="rId11" Type="http://schemas.microsoft.com/office/2007/relationships/hdphoto" Target="../media/hdphoto2.wdp"/><Relationship Id="rId5" Type="http://schemas.microsoft.com/office/2007/relationships/hdphoto" Target="../media/hdphoto1.wdp"/><Relationship Id="rId15" Type="http://schemas.microsoft.com/office/2007/relationships/hdphoto" Target="../media/hdphoto3.wdp"/><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45.pn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hemeOverride" Target="../theme/themeOverride1.xml"/><Relationship Id="rId5" Type="http://schemas.openxmlformats.org/officeDocument/2006/relationships/chart" Target="../charts/chart1.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0.svg"/></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hemeOverride" Target="../theme/themeOverride2.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dane.gov.co/files/investigaciones/boletines/ech/ech/Nueva_medicion_informalidad.pdf" TargetMode="External"/><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xml"/><Relationship Id="rId7"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hemeOverride" Target="../theme/themeOverride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hyperlink" Target="http://laklems.net/docs/Documento_Metodologia_y_base_de_datos_-_LAKLEMS.pdf" TargetMode="External"/><Relationship Id="rId4" Type="http://schemas.openxmlformats.org/officeDocument/2006/relationships/image" Target="../media/image61.png"/><Relationship Id="rId9" Type="http://schemas.openxmlformats.org/officeDocument/2006/relationships/image" Target="../media/image6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hemeOverride" Target="../theme/themeOverride4.xml"/><Relationship Id="rId4" Type="http://schemas.openxmlformats.org/officeDocument/2006/relationships/chart" Target="../charts/char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laklems.net/docs/Documento_Metodologia_y_base_de_datos_-_LAKLEMS.pdf" TargetMode="External"/><Relationship Id="rId7" Type="http://schemas.openxmlformats.org/officeDocument/2006/relationships/image" Target="../media/image70.png"/><Relationship Id="rId2" Type="http://schemas.openxmlformats.org/officeDocument/2006/relationships/slideLayout" Target="../slideLayouts/slideLayout23.xml"/><Relationship Id="rId1" Type="http://schemas.openxmlformats.org/officeDocument/2006/relationships/themeOverride" Target="../theme/themeOverride5.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hyperlink" Target="https://www.dane.gov.co/files/investigaciones/notas-estadisticas/jun_2022_nota_estadistica_demografia_empresarial.pdf" TargetMode="External"/></Relationships>
</file>

<file path=ppt/slides/_rels/slide6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https://www.dane.gov.co/files/investigaciones/notas-estadisticas/jun_2022_nota_estadistica_demografia_empresarial.pdf"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hemeOverride" Target="../theme/themeOverride6.xml"/><Relationship Id="rId4" Type="http://schemas.openxmlformats.org/officeDocument/2006/relationships/chart" Target="../charts/chart4.xml"/></Relationships>
</file>

<file path=ppt/slides/_rels/slide7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hyperlink" Target="https://www.dane.gov.co/files/investigaciones/notas-estadisticas/jun_2022_nota_estadistica_demografia_empresarial.pdf"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53">
            <a:extLst>
              <a:ext uri="{FF2B5EF4-FFF2-40B4-BE49-F238E27FC236}">
                <a16:creationId xmlns:a16="http://schemas.microsoft.com/office/drawing/2014/main" id="{E6DF6675-EB3B-3FE7-396A-4D715E273E59}"/>
              </a:ext>
            </a:extLst>
          </p:cNvPr>
          <p:cNvSpPr txBox="1">
            <a:spLocks/>
          </p:cNvSpPr>
          <p:nvPr/>
        </p:nvSpPr>
        <p:spPr>
          <a:xfrm>
            <a:off x="452208" y="1477095"/>
            <a:ext cx="3698878" cy="1493358"/>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80000"/>
              </a:lnSpc>
              <a:spcBef>
                <a:spcPts val="125"/>
              </a:spcBef>
              <a:spcAft>
                <a:spcPts val="0"/>
              </a:spcAft>
              <a:buClr>
                <a:srgbClr val="000000"/>
              </a:buClr>
              <a:buSzTx/>
              <a:buFont typeface="Arial"/>
              <a:buNone/>
              <a:tabLst/>
              <a:defRPr/>
            </a:pPr>
            <a:r>
              <a:rPr kumimoji="0" lang="es-ES" sz="4000" i="0" u="none" strike="noStrike" kern="1200" cap="none" spc="0" normalizeH="0" baseline="0" noProof="0" dirty="0">
                <a:ln>
                  <a:noFill/>
                </a:ln>
                <a:solidFill>
                  <a:srgbClr val="B6004C"/>
                </a:solidFill>
                <a:effectLst/>
                <a:uLnTx/>
                <a:uFillTx/>
                <a:latin typeface="Segoe UI"/>
                <a:ea typeface="+mn-ea"/>
                <a:cs typeface="+mn-cs"/>
                <a:sym typeface="Arial"/>
              </a:rPr>
              <a:t>Productividad Total de los Factores (PTF)</a:t>
            </a:r>
          </a:p>
        </p:txBody>
      </p:sp>
      <p:sp>
        <p:nvSpPr>
          <p:cNvPr id="3" name="CuadroTexto 2">
            <a:extLst>
              <a:ext uri="{FF2B5EF4-FFF2-40B4-BE49-F238E27FC236}">
                <a16:creationId xmlns:a16="http://schemas.microsoft.com/office/drawing/2014/main" id="{3A946745-FB34-38D2-C4B1-15B9F6F6A330}"/>
              </a:ext>
            </a:extLst>
          </p:cNvPr>
          <p:cNvSpPr txBox="1"/>
          <p:nvPr/>
        </p:nvSpPr>
        <p:spPr>
          <a:xfrm>
            <a:off x="451560" y="3486851"/>
            <a:ext cx="4280097" cy="646331"/>
          </a:xfrm>
          <a:prstGeom prst="rect">
            <a:avLst/>
          </a:prstGeom>
          <a:noFill/>
        </p:spPr>
        <p:txBody>
          <a:bodyPr wrap="square" lIns="91440" tIns="45720" rIns="91440" bIns="45720" rtlCol="0" anchor="t">
            <a:spAutoFit/>
          </a:bodyPr>
          <a:lstStyle/>
          <a:p>
            <a:r>
              <a:rPr lang="es-CO" b="1" i="1" dirty="0">
                <a:solidFill>
                  <a:srgbClr val="4C0425"/>
                </a:solidFill>
              </a:rPr>
              <a:t>Año corrido - III Trimestre de 2025</a:t>
            </a:r>
            <a:endParaRPr lang="es-CO" b="1" i="1" dirty="0">
              <a:solidFill>
                <a:srgbClr val="4C0425"/>
              </a:solidFill>
              <a:cs typeface="Segoe UI"/>
            </a:endParaRPr>
          </a:p>
          <a:p>
            <a:r>
              <a:rPr lang="es-CO" b="1" i="1" dirty="0">
                <a:solidFill>
                  <a:srgbClr val="4C0425"/>
                </a:solidFill>
              </a:rPr>
              <a:t>preliminar</a:t>
            </a:r>
            <a:endParaRPr lang="es-CO" b="1" i="1" dirty="0">
              <a:solidFill>
                <a:srgbClr val="4C0425"/>
              </a:solidFill>
              <a:cs typeface="Segoe UI"/>
            </a:endParaRPr>
          </a:p>
        </p:txBody>
      </p:sp>
      <p:sp>
        <p:nvSpPr>
          <p:cNvPr id="4" name="CuadroTexto 3">
            <a:extLst>
              <a:ext uri="{FF2B5EF4-FFF2-40B4-BE49-F238E27FC236}">
                <a16:creationId xmlns:a16="http://schemas.microsoft.com/office/drawing/2014/main" id="{1CFCFBB4-CDA9-4584-D089-E869B1C89301}"/>
              </a:ext>
            </a:extLst>
          </p:cNvPr>
          <p:cNvSpPr txBox="1"/>
          <p:nvPr/>
        </p:nvSpPr>
        <p:spPr>
          <a:xfrm>
            <a:off x="451560" y="470646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250681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53">
            <a:extLst>
              <a:ext uri="{FF2B5EF4-FFF2-40B4-BE49-F238E27FC236}">
                <a16:creationId xmlns:a16="http://schemas.microsoft.com/office/drawing/2014/main" id="{A0CF9A38-7567-0DFC-9410-038D9E3068A0}"/>
              </a:ext>
            </a:extLst>
          </p:cNvPr>
          <p:cNvSpPr txBox="1">
            <a:spLocks/>
          </p:cNvSpPr>
          <p:nvPr/>
        </p:nvSpPr>
        <p:spPr>
          <a:xfrm>
            <a:off x="578668" y="1276575"/>
            <a:ext cx="3332932" cy="1862689"/>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5"/>
              </a:spcBef>
              <a:spcAft>
                <a:spcPts val="0"/>
              </a:spcAft>
              <a:buClrTx/>
              <a:buSzTx/>
              <a:buFont typeface="Arial"/>
              <a:buNone/>
              <a:tabLst/>
              <a:defRPr/>
            </a:pPr>
            <a:r>
              <a:rPr kumimoji="0" lang="es-ES" sz="4000" i="0" u="none" strike="noStrike" kern="1200" cap="none" spc="-5" normalizeH="0" baseline="0" noProof="0" dirty="0">
                <a:ln>
                  <a:noFill/>
                </a:ln>
                <a:solidFill>
                  <a:srgbClr val="8D053F"/>
                </a:solidFill>
                <a:effectLst/>
                <a:uLnTx/>
                <a:uFillTx/>
                <a:latin typeface="Segoe UI"/>
                <a:ea typeface="+mn-ea"/>
                <a:cs typeface="Arial"/>
              </a:rPr>
              <a:t>Producto Interno Bruto (PIB)</a:t>
            </a:r>
          </a:p>
        </p:txBody>
      </p:sp>
      <p:sp>
        <p:nvSpPr>
          <p:cNvPr id="3" name="CuadroTexto 2">
            <a:extLst>
              <a:ext uri="{FF2B5EF4-FFF2-40B4-BE49-F238E27FC236}">
                <a16:creationId xmlns:a16="http://schemas.microsoft.com/office/drawing/2014/main" id="{BE56866A-C153-FD89-0543-3B57264E9604}"/>
              </a:ext>
            </a:extLst>
          </p:cNvPr>
          <p:cNvSpPr txBox="1"/>
          <p:nvPr/>
        </p:nvSpPr>
        <p:spPr>
          <a:xfrm>
            <a:off x="578668" y="3312927"/>
            <a:ext cx="2664017"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A9AD"/>
              </a:buClr>
              <a:buSzTx/>
              <a:buFontTx/>
              <a:buNone/>
              <a:tabLst/>
              <a:defRPr/>
            </a:pPr>
            <a:r>
              <a:rPr kumimoji="0" lang="es-ES" sz="1800" b="0" i="1" u="none" strike="noStrike" kern="1200" cap="none" spc="0" normalizeH="0" baseline="0" noProof="0" dirty="0">
                <a:ln>
                  <a:noFill/>
                </a:ln>
                <a:solidFill>
                  <a:srgbClr val="8D053F"/>
                </a:solidFill>
                <a:effectLst/>
                <a:uLnTx/>
                <a:uFillTx/>
                <a:latin typeface="Segoe UI"/>
                <a:ea typeface="+mn-ea"/>
                <a:cs typeface="+mn-cs"/>
              </a:rPr>
              <a:t>Tercer trimestre 2025</a:t>
            </a:r>
            <a:r>
              <a:rPr kumimoji="0" lang="es-ES" sz="1800" b="0" i="1" u="none" strike="noStrike" kern="1200" cap="none" spc="0" normalizeH="0" baseline="30000" noProof="0" dirty="0">
                <a:ln>
                  <a:noFill/>
                </a:ln>
                <a:solidFill>
                  <a:srgbClr val="8D053F"/>
                </a:solidFill>
                <a:effectLst/>
                <a:uLnTx/>
                <a:uFillTx/>
                <a:latin typeface="Segoe UI"/>
                <a:ea typeface="+mn-ea"/>
                <a:cs typeface="+mn-cs"/>
              </a:rPr>
              <a:t>pr</a:t>
            </a:r>
            <a:endParaRPr kumimoji="0" lang="es-ES" sz="1800" b="0" i="1" u="none" strike="noStrike" kern="1200" cap="none" spc="0" normalizeH="0" baseline="0" noProof="0" dirty="0">
              <a:ln>
                <a:noFill/>
              </a:ln>
              <a:solidFill>
                <a:srgbClr val="8D053F"/>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
                <a:srgbClr val="00A9AD"/>
              </a:buClr>
              <a:buSzTx/>
              <a:buFontTx/>
              <a:buNone/>
              <a:tabLst/>
              <a:defRPr/>
            </a:pPr>
            <a:endParaRPr kumimoji="0" lang="es-CO" sz="1800" b="0" i="1" u="none" strike="noStrike" kern="1200" cap="none" spc="0" normalizeH="0" baseline="30000" noProof="0" dirty="0">
              <a:ln>
                <a:noFill/>
              </a:ln>
              <a:solidFill>
                <a:srgbClr val="8D053F"/>
              </a:solidFill>
              <a:effectLst/>
              <a:uLnTx/>
              <a:uFillTx/>
              <a:latin typeface="Segoe UI"/>
              <a:ea typeface="+mn-ea"/>
              <a:cs typeface="+mn-cs"/>
            </a:endParaRPr>
          </a:p>
        </p:txBody>
      </p:sp>
      <p:sp>
        <p:nvSpPr>
          <p:cNvPr id="4" name="CuadroTexto 3">
            <a:extLst>
              <a:ext uri="{FF2B5EF4-FFF2-40B4-BE49-F238E27FC236}">
                <a16:creationId xmlns:a16="http://schemas.microsoft.com/office/drawing/2014/main" id="{7745E648-FE88-7549-85D0-93709B607AC2}"/>
              </a:ext>
            </a:extLst>
          </p:cNvPr>
          <p:cNvSpPr txBox="1"/>
          <p:nvPr/>
        </p:nvSpPr>
        <p:spPr>
          <a:xfrm>
            <a:off x="640080" y="4748799"/>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428451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DE5E2746-1A2A-BC96-4AE4-6CBFAFB9D8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85" y="1866454"/>
            <a:ext cx="1148286" cy="193605"/>
          </a:xfrm>
          <a:prstGeom prst="rect">
            <a:avLst/>
          </a:prstGeom>
        </p:spPr>
      </p:pic>
      <p:sp>
        <p:nvSpPr>
          <p:cNvPr id="10" name="Marcador de texto 33">
            <a:extLst>
              <a:ext uri="{FF2B5EF4-FFF2-40B4-BE49-F238E27FC236}">
                <a16:creationId xmlns:a16="http://schemas.microsoft.com/office/drawing/2014/main" id="{00E4FF5D-D87D-4965-9137-E3DB2FC0FE39}"/>
              </a:ext>
            </a:extLst>
          </p:cNvPr>
          <p:cNvSpPr txBox="1">
            <a:spLocks/>
          </p:cNvSpPr>
          <p:nvPr/>
        </p:nvSpPr>
        <p:spPr>
          <a:xfrm>
            <a:off x="414421" y="4236790"/>
            <a:ext cx="2592939" cy="728950"/>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CO" sz="600" b="0" i="0" u="none" strike="noStrike" kern="1200" cap="none" spc="0" normalizeH="0" baseline="3000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1 </a:t>
            </a:r>
            <a:r>
              <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Series originales encadenadas de volumen con año de referencia 2015.</a:t>
            </a:r>
          </a:p>
          <a:p>
            <a:pPr marL="0" marR="0" lvl="0" indent="0" algn="just"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*Por efecto del redondeo, la suma de las contribuciones puede no coincidir con el valor agregado. </a:t>
            </a:r>
          </a:p>
          <a:p>
            <a:pPr marL="0" marR="0" lvl="0" indent="0" algn="l"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ES" sz="600" b="0" i="0" u="none" strike="noStrike" kern="1200" cap="none" spc="0" normalizeH="0" baseline="30000" noProof="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pr</a:t>
            </a:r>
            <a:r>
              <a:rPr kumimoji="0" lang="es-ES" sz="600" b="0" i="0" u="none" strike="noStrike" kern="1200" cap="none" spc="0" normalizeH="0" baseline="0" noProof="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preliminar</a:t>
            </a:r>
            <a:r>
              <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CO" sz="600" b="0" i="0" u="none" strike="noStrike" kern="1200" cap="none" spc="0" normalizeH="0" baseline="30000" noProof="0" err="1">
                <a:ln>
                  <a:noFill/>
                </a:ln>
                <a:solidFill>
                  <a:prstClr val="black">
                    <a:lumMod val="85000"/>
                    <a:lumOff val="15000"/>
                  </a:prstClr>
                </a:solidFill>
                <a:effectLst/>
                <a:uLnTx/>
                <a:uFillTx/>
                <a:latin typeface="Segoe UI"/>
                <a:ea typeface="+mn-ea"/>
                <a:cs typeface="Segoe UI"/>
              </a:rPr>
              <a:t>p</a:t>
            </a:r>
            <a:r>
              <a:rPr kumimoji="0" lang="es-CO" sz="600" b="0" i="0" u="none" strike="noStrike" kern="1200" cap="none" spc="0" normalizeH="0" baseline="0" noProof="0" err="1">
                <a:ln>
                  <a:noFill/>
                </a:ln>
                <a:solidFill>
                  <a:prstClr val="black">
                    <a:lumMod val="85000"/>
                    <a:lumOff val="15000"/>
                  </a:prstClr>
                </a:solidFill>
                <a:effectLst/>
                <a:uLnTx/>
                <a:uFillTx/>
                <a:latin typeface="Segoe UI"/>
                <a:ea typeface="+mn-ea"/>
                <a:cs typeface="Segoe UI"/>
              </a:rPr>
              <a:t>provisional</a:t>
            </a:r>
            <a:r>
              <a:rPr kumimoji="0" lang="es-CO" sz="600" b="0" i="0" u="none" strike="noStrike" kern="1200" cap="none" spc="0" normalizeH="0" baseline="0" noProof="0">
                <a:ln>
                  <a:noFill/>
                </a:ln>
                <a:solidFill>
                  <a:prstClr val="black">
                    <a:lumMod val="85000"/>
                    <a:lumOff val="15000"/>
                  </a:prstClr>
                </a:solidFill>
                <a:effectLst/>
                <a:uLnTx/>
                <a:uFillTx/>
                <a:latin typeface="Segoe UI"/>
                <a:ea typeface="+mn-ea"/>
                <a:cs typeface="Segoe UI"/>
              </a:rPr>
              <a:t> </a:t>
            </a:r>
          </a:p>
          <a:p>
            <a:pPr marL="0" marR="0" lvl="0" indent="0" algn="just"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p.p.: puntos porcentuales</a:t>
            </a:r>
          </a:p>
          <a:p>
            <a:pPr marL="0" marR="0" lvl="0" indent="0" algn="just"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CO" sz="600" b="1"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Fuente: </a:t>
            </a:r>
            <a:r>
              <a:rPr kumimoji="0" lang="es-CO"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DANE, </a:t>
            </a:r>
            <a:r>
              <a:rPr kumimoji="0" lang="es-CO" sz="600" b="0" i="0" u="none" strike="noStrike" kern="1200" cap="none" spc="0" normalizeH="0" baseline="0" noProof="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PIB_T</a:t>
            </a:r>
            <a:endParaRPr kumimoji="0" lang="es-CO"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endParaRPr>
          </a:p>
        </p:txBody>
      </p:sp>
      <p:sp>
        <p:nvSpPr>
          <p:cNvPr id="3" name="object 898">
            <a:extLst>
              <a:ext uri="{FF2B5EF4-FFF2-40B4-BE49-F238E27FC236}">
                <a16:creationId xmlns:a16="http://schemas.microsoft.com/office/drawing/2014/main" id="{2EA513B8-0E84-9B97-4DC9-3B2D1EA53C8A}"/>
              </a:ext>
            </a:extLst>
          </p:cNvPr>
          <p:cNvSpPr txBox="1"/>
          <p:nvPr/>
        </p:nvSpPr>
        <p:spPr>
          <a:xfrm>
            <a:off x="508938" y="416532"/>
            <a:ext cx="3074351" cy="1643527"/>
          </a:xfrm>
          <a:prstGeom prst="rect">
            <a:avLst/>
          </a:prstGeom>
        </p:spPr>
        <p:txBody>
          <a:bodyPr vert="horz" wrap="square" lIns="0" tIns="0" rIns="0" bIns="0"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800" b="0" i="0" u="none" strike="noStrike" kern="1200" cap="none" spc="-40" normalizeH="0" baseline="0" noProof="0" dirty="0">
                <a:ln>
                  <a:noFill/>
                </a:ln>
                <a:solidFill>
                  <a:srgbClr val="8D053F"/>
                </a:solidFill>
                <a:effectLst/>
                <a:uLnTx/>
                <a:uFillTx/>
                <a:latin typeface="Segoe UI"/>
                <a:ea typeface="Segoe UI" panose="020B0502040204020203" pitchFamily="34" charset="0"/>
                <a:cs typeface="Segoe UI" panose="020B0502040204020203" pitchFamily="34" charset="0"/>
              </a:rPr>
              <a:t>Producto Interno Bruto (PIB)</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800" b="0" i="0" u="none" strike="noStrike" kern="1200" cap="none" spc="-40" normalizeH="0" baseline="0" noProof="0" dirty="0">
                <a:ln>
                  <a:noFill/>
                </a:ln>
                <a:solidFill>
                  <a:srgbClr val="8D053F"/>
                </a:solidFill>
                <a:effectLst/>
                <a:uLnTx/>
                <a:uFillTx/>
                <a:latin typeface="Segoe UI"/>
                <a:ea typeface="Segoe UI" panose="020B0502040204020203" pitchFamily="34" charset="0"/>
                <a:cs typeface="Segoe UI" panose="020B0502040204020203" pitchFamily="34" charset="0"/>
              </a:rPr>
              <a:t>Enfoque de la producción</a:t>
            </a:r>
            <a:br>
              <a:rPr kumimoji="0" lang="es-CO" sz="1800" b="0" i="0" u="none" strike="noStrike" kern="1200" cap="none" spc="-40" normalizeH="0" baseline="0" noProof="0" dirty="0">
                <a:ln>
                  <a:noFill/>
                </a:ln>
                <a:solidFill>
                  <a:srgbClr val="00A8AC"/>
                </a:solidFill>
                <a:effectLst/>
                <a:uLnTx/>
                <a:uFillTx/>
                <a:latin typeface="Segoe UI"/>
                <a:ea typeface="Segoe UI" panose="020B0502040204020203" pitchFamily="34" charset="0"/>
                <a:cs typeface="Segoe UI" panose="020B0502040204020203" pitchFamily="34" charset="0"/>
              </a:rPr>
            </a:br>
            <a:r>
              <a:rPr kumimoji="0" lang="es-CO" sz="1800" b="0" i="0" u="none" strike="noStrike" kern="1200" cap="none" spc="-40" normalizeH="0" baseline="0" noProof="0" dirty="0">
                <a:ln>
                  <a:noFill/>
                </a:ln>
                <a:solidFill>
                  <a:srgbClr val="4C0425"/>
                </a:solidFill>
                <a:effectLst/>
                <a:uLnTx/>
                <a:uFillTx/>
                <a:latin typeface="Segoe UI"/>
                <a:ea typeface="Segoe UI" panose="020B0502040204020203" pitchFamily="34" charset="0"/>
                <a:cs typeface="Segoe UI" panose="020B0502040204020203" pitchFamily="34" charset="0"/>
              </a:rPr>
              <a:t>Tasas de crecimiento anual (%) en volumen</a:t>
            </a:r>
            <a:r>
              <a:rPr kumimoji="0" lang="es-CO" sz="1800" b="0" i="0" u="none" strike="noStrike" kern="1200" cap="none" spc="-40" normalizeH="0" baseline="30000" noProof="0" dirty="0">
                <a:ln>
                  <a:noFill/>
                </a:ln>
                <a:solidFill>
                  <a:srgbClr val="4C0425"/>
                </a:solidFill>
                <a:effectLst/>
                <a:uLnTx/>
                <a:uFillTx/>
                <a:latin typeface="Segoe UI"/>
                <a:ea typeface="Segoe UI" panose="020B0502040204020203" pitchFamily="34" charset="0"/>
                <a:cs typeface="Segoe UI" panose="020B0502040204020203" pitchFamily="34" charset="0"/>
              </a:rPr>
              <a:t>1</a:t>
            </a:r>
            <a:r>
              <a:rPr kumimoji="0" lang="es-CO" sz="1800" b="0" i="0" u="none" strike="noStrike" kern="1200" cap="none" spc="-40" normalizeH="0" baseline="0" noProof="0" dirty="0">
                <a:ln>
                  <a:noFill/>
                </a:ln>
                <a:solidFill>
                  <a:srgbClr val="4C0425"/>
                </a:solidFill>
                <a:effectLst/>
                <a:uLnTx/>
                <a:uFillTx/>
                <a:latin typeface="Segoe UI"/>
                <a:ea typeface="Segoe UI" panose="020B0502040204020203" pitchFamily="34" charset="0"/>
                <a:cs typeface="Segoe UI" panose="020B0502040204020203" pitchFamily="34" charset="0"/>
              </a:rPr>
              <a:t>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800" b="0" i="0" u="none" strike="noStrike" kern="1200" cap="none" spc="-40" normalizeH="0" baseline="0" noProof="0" dirty="0">
                <a:ln>
                  <a:noFill/>
                </a:ln>
                <a:solidFill>
                  <a:srgbClr val="8D053F"/>
                </a:solidFill>
                <a:effectLst/>
                <a:uLnTx/>
                <a:uFillTx/>
                <a:latin typeface="Segoe UI"/>
                <a:ea typeface="+mn-ea"/>
                <a:cs typeface="Arial"/>
              </a:rPr>
              <a:t>Valor agregado por actividad económica</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200" b="0" i="0" u="none" strike="noStrike" kern="1200" cap="none" spc="-40" normalizeH="0" baseline="0" noProof="0" dirty="0">
                <a:ln>
                  <a:noFill/>
                </a:ln>
                <a:solidFill>
                  <a:srgbClr val="8D053F"/>
                </a:solidFill>
                <a:effectLst/>
                <a:uLnTx/>
                <a:uFillTx/>
                <a:latin typeface="Segoe UI"/>
                <a:ea typeface="Roboto Medium" panose="02000000000000000000" pitchFamily="2" charset="0"/>
                <a:cs typeface="Arial"/>
              </a:rPr>
              <a:t>2024</a:t>
            </a:r>
            <a:r>
              <a:rPr kumimoji="0" lang="es-CO" sz="1200" b="0" i="0" u="none" strike="noStrike" kern="1200" cap="none" spc="-40" normalizeH="0" baseline="30000" noProof="0" dirty="0">
                <a:ln>
                  <a:noFill/>
                </a:ln>
                <a:solidFill>
                  <a:srgbClr val="8D053F"/>
                </a:solidFill>
                <a:effectLst/>
                <a:uLnTx/>
                <a:uFillTx/>
                <a:latin typeface="Segoe UI"/>
                <a:ea typeface="Roboto Medium" panose="02000000000000000000" pitchFamily="2" charset="0"/>
                <a:cs typeface="Arial"/>
              </a:rPr>
              <a:t>pr</a:t>
            </a:r>
            <a:r>
              <a:rPr kumimoji="0" lang="es-CO" sz="1200" b="0" i="0" u="none" strike="noStrike" kern="1200" cap="none" spc="-40" normalizeH="0" baseline="0" noProof="0" dirty="0">
                <a:ln>
                  <a:noFill/>
                </a:ln>
                <a:solidFill>
                  <a:srgbClr val="8D053F"/>
                </a:solidFill>
                <a:effectLst/>
                <a:uLnTx/>
                <a:uFillTx/>
                <a:latin typeface="Segoe UI"/>
                <a:ea typeface="Roboto Medium" panose="02000000000000000000" pitchFamily="2" charset="0"/>
                <a:cs typeface="Arial"/>
              </a:rPr>
              <a:t> – 2025</a:t>
            </a:r>
            <a:r>
              <a:rPr kumimoji="0" lang="es-CO" sz="1200" b="0" i="0" u="none" strike="noStrike" kern="1200" cap="none" spc="-40" normalizeH="0" baseline="30000" noProof="0" dirty="0">
                <a:ln>
                  <a:noFill/>
                </a:ln>
                <a:solidFill>
                  <a:srgbClr val="8D053F"/>
                </a:solidFill>
                <a:effectLst/>
                <a:uLnTx/>
                <a:uFillTx/>
                <a:latin typeface="Segoe UI"/>
                <a:ea typeface="Roboto Medium" panose="02000000000000000000" pitchFamily="2" charset="0"/>
                <a:cs typeface="Arial"/>
              </a:rPr>
              <a:t>pr</a:t>
            </a:r>
            <a:r>
              <a:rPr kumimoji="0" lang="es-CO" sz="1200" b="0" i="0" u="none" strike="noStrike" kern="1200" cap="none" spc="-40" normalizeH="0" baseline="0" noProof="0" dirty="0">
                <a:ln>
                  <a:noFill/>
                </a:ln>
                <a:solidFill>
                  <a:srgbClr val="8D053F"/>
                </a:solidFill>
                <a:effectLst/>
                <a:uLnTx/>
                <a:uFillTx/>
                <a:latin typeface="Segoe UI"/>
                <a:ea typeface="Roboto Medium" panose="02000000000000000000" pitchFamily="2" charset="0"/>
                <a:cs typeface="Arial"/>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s-CO" sz="1200" b="0" i="0" u="none" strike="noStrike" kern="1200" cap="none" spc="-40" normalizeH="0" baseline="0" noProof="0" dirty="0">
                <a:ln>
                  <a:noFill/>
                </a:ln>
                <a:solidFill>
                  <a:prstClr val="white"/>
                </a:solidFill>
                <a:effectLst/>
                <a:uLnTx/>
                <a:uFillTx/>
                <a:latin typeface="Segoe UI"/>
                <a:ea typeface="Roboto Medium" panose="02000000000000000000" pitchFamily="2" charset="0"/>
                <a:cs typeface="Arial"/>
              </a:rPr>
              <a:t>  Tercer trimestre</a:t>
            </a:r>
          </a:p>
        </p:txBody>
      </p:sp>
      <p:cxnSp>
        <p:nvCxnSpPr>
          <p:cNvPr id="7" name="Conector recto 6">
            <a:extLst>
              <a:ext uri="{FF2B5EF4-FFF2-40B4-BE49-F238E27FC236}">
                <a16:creationId xmlns:a16="http://schemas.microsoft.com/office/drawing/2014/main" id="{A103C7CA-85FE-8E96-3A91-87689A28C128}"/>
              </a:ext>
            </a:extLst>
          </p:cNvPr>
          <p:cNvCxnSpPr>
            <a:cxnSpLocks/>
          </p:cNvCxnSpPr>
          <p:nvPr/>
        </p:nvCxnSpPr>
        <p:spPr>
          <a:xfrm flipV="1">
            <a:off x="325831" y="414327"/>
            <a:ext cx="0" cy="1624445"/>
          </a:xfrm>
          <a:prstGeom prst="line">
            <a:avLst/>
          </a:prstGeom>
          <a:ln>
            <a:solidFill>
              <a:srgbClr val="4C0425"/>
            </a:solidFill>
          </a:ln>
          <a:effectLst/>
        </p:spPr>
        <p:style>
          <a:lnRef idx="2">
            <a:schemeClr val="accent1"/>
          </a:lnRef>
          <a:fillRef idx="0">
            <a:schemeClr val="accent1"/>
          </a:fillRef>
          <a:effectRef idx="1">
            <a:schemeClr val="accent1"/>
          </a:effectRef>
          <a:fontRef idx="minor">
            <a:schemeClr val="tx1"/>
          </a:fontRef>
        </p:style>
      </p:cxnSp>
      <p:graphicFrame>
        <p:nvGraphicFramePr>
          <p:cNvPr id="6" name="Tabla 5">
            <a:extLst>
              <a:ext uri="{FF2B5EF4-FFF2-40B4-BE49-F238E27FC236}">
                <a16:creationId xmlns:a16="http://schemas.microsoft.com/office/drawing/2014/main" id="{885CF038-3F3A-9DFB-F181-4CC13876312E}"/>
              </a:ext>
            </a:extLst>
          </p:cNvPr>
          <p:cNvGraphicFramePr>
            <a:graphicFrameLocks noGrp="1"/>
          </p:cNvGraphicFramePr>
          <p:nvPr>
            <p:extLst>
              <p:ext uri="{D42A27DB-BD31-4B8C-83A1-F6EECF244321}">
                <p14:modId xmlns:p14="http://schemas.microsoft.com/office/powerpoint/2010/main" val="3480759215"/>
              </p:ext>
            </p:extLst>
          </p:nvPr>
        </p:nvGraphicFramePr>
        <p:xfrm>
          <a:off x="3634091" y="416458"/>
          <a:ext cx="4752000" cy="4320000"/>
        </p:xfrm>
        <a:graphic>
          <a:graphicData uri="http://schemas.openxmlformats.org/drawingml/2006/table">
            <a:tbl>
              <a:tblPr/>
              <a:tblGrid>
                <a:gridCol w="2088000">
                  <a:extLst>
                    <a:ext uri="{9D8B030D-6E8A-4147-A177-3AD203B41FA5}">
                      <a16:colId xmlns:a16="http://schemas.microsoft.com/office/drawing/2014/main" val="27329219"/>
                    </a:ext>
                  </a:extLst>
                </a:gridCol>
                <a:gridCol w="828000">
                  <a:extLst>
                    <a:ext uri="{9D8B030D-6E8A-4147-A177-3AD203B41FA5}">
                      <a16:colId xmlns:a16="http://schemas.microsoft.com/office/drawing/2014/main" val="2661993824"/>
                    </a:ext>
                  </a:extLst>
                </a:gridCol>
                <a:gridCol w="828000">
                  <a:extLst>
                    <a:ext uri="{9D8B030D-6E8A-4147-A177-3AD203B41FA5}">
                      <a16:colId xmlns:a16="http://schemas.microsoft.com/office/drawing/2014/main" val="2181670617"/>
                    </a:ext>
                  </a:extLst>
                </a:gridCol>
                <a:gridCol w="108000">
                  <a:extLst>
                    <a:ext uri="{9D8B030D-6E8A-4147-A177-3AD203B41FA5}">
                      <a16:colId xmlns:a16="http://schemas.microsoft.com/office/drawing/2014/main" val="145067256"/>
                    </a:ext>
                  </a:extLst>
                </a:gridCol>
                <a:gridCol w="900000">
                  <a:extLst>
                    <a:ext uri="{9D8B030D-6E8A-4147-A177-3AD203B41FA5}">
                      <a16:colId xmlns:a16="http://schemas.microsoft.com/office/drawing/2014/main" val="3949012292"/>
                    </a:ext>
                  </a:extLst>
                </a:gridCol>
              </a:tblGrid>
              <a:tr h="324000">
                <a:tc rowSpan="2">
                  <a:txBody>
                    <a:bodyPr/>
                    <a:lstStyle/>
                    <a:p>
                      <a:pPr algn="ctr" fontAlgn="ctr"/>
                      <a:r>
                        <a:rPr lang="es-CO" sz="700" b="1" i="0" u="none" strike="noStrike" dirty="0">
                          <a:solidFill>
                            <a:srgbClr val="FFFFFF"/>
                          </a:solidFill>
                          <a:effectLst/>
                          <a:latin typeface="+mj-lt"/>
                        </a:rPr>
                        <a:t>Actividad económica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tc gridSpan="2">
                  <a:txBody>
                    <a:bodyPr/>
                    <a:lstStyle/>
                    <a:p>
                      <a:pPr algn="ctr" fontAlgn="ctr"/>
                      <a:r>
                        <a:rPr lang="es-CO" sz="700" b="1" i="0" u="none" strike="noStrike" dirty="0">
                          <a:solidFill>
                            <a:srgbClr val="FFFFFF"/>
                          </a:solidFill>
                          <a:effectLst/>
                          <a:latin typeface="+mj-lt"/>
                        </a:rPr>
                        <a:t>Tasas de crecimiento anual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tc hMerge="1">
                  <a:txBody>
                    <a:bodyPr/>
                    <a:lstStyle/>
                    <a:p>
                      <a:endParaRPr lang="es-CO"/>
                    </a:p>
                  </a:txBody>
                  <a:tcPr/>
                </a:tc>
                <a:tc>
                  <a:txBody>
                    <a:bodyPr/>
                    <a:lstStyle/>
                    <a:p>
                      <a:pPr algn="l" fontAlgn="b"/>
                      <a:endParaRPr lang="es-CO" sz="700" b="0" i="0" u="none" strike="noStrike" dirty="0">
                        <a:solidFill>
                          <a:srgbClr val="000000"/>
                        </a:solidFill>
                        <a:effectLst/>
                        <a:latin typeface="+mj-lt"/>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8D053F"/>
                    </a:solidFill>
                  </a:tcPr>
                </a:tc>
                <a:tc>
                  <a:txBody>
                    <a:bodyPr/>
                    <a:lstStyle/>
                    <a:p>
                      <a:pPr algn="ctr" fontAlgn="ctr"/>
                      <a:r>
                        <a:rPr lang="es-CO" sz="700" b="1" i="0" u="none" strike="noStrike" dirty="0">
                          <a:solidFill>
                            <a:srgbClr val="FFFFFF"/>
                          </a:solidFill>
                          <a:effectLst/>
                          <a:latin typeface="+mj-lt"/>
                        </a:rPr>
                        <a:t>Contribución* al </a:t>
                      </a:r>
                    </a:p>
                    <a:p>
                      <a:pPr algn="ctr" fontAlgn="ctr"/>
                      <a:r>
                        <a:rPr lang="es-CO" sz="700" b="1" i="0" u="none" strike="noStrike" dirty="0">
                          <a:solidFill>
                            <a:srgbClr val="FFFFFF"/>
                          </a:solidFill>
                          <a:effectLst/>
                          <a:latin typeface="+mj-lt"/>
                        </a:rPr>
                        <a:t>valor agregado (p.p.)</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extLst>
                  <a:ext uri="{0D108BD9-81ED-4DB2-BD59-A6C34878D82A}">
                    <a16:rowId xmlns:a16="http://schemas.microsoft.com/office/drawing/2014/main" val="2249999085"/>
                  </a:ext>
                </a:extLst>
              </a:tr>
              <a:tr h="288000">
                <a:tc vMerge="1">
                  <a:txBody>
                    <a:bodyPr/>
                    <a:lstStyle/>
                    <a:p>
                      <a:endParaRPr lang="es-CO"/>
                    </a:p>
                  </a:txBody>
                  <a:tcPr/>
                </a:tc>
                <a:tc>
                  <a:txBody>
                    <a:bodyPr/>
                    <a:lstStyle/>
                    <a:p>
                      <a:pPr algn="ctr" fontAlgn="ctr"/>
                      <a:r>
                        <a:rPr lang="es-CO" sz="700" b="1" i="0" u="none" strike="noStrike" dirty="0">
                          <a:solidFill>
                            <a:srgbClr val="FFFFFF"/>
                          </a:solidFill>
                          <a:effectLst/>
                          <a:latin typeface="+mj-lt"/>
                        </a:rPr>
                        <a:t>2024</a:t>
                      </a:r>
                      <a:r>
                        <a:rPr lang="es-CO" sz="700" b="1" i="0" u="none" strike="noStrike" baseline="30000" dirty="0">
                          <a:solidFill>
                            <a:srgbClr val="FFFFFF"/>
                          </a:solidFill>
                          <a:effectLst/>
                          <a:latin typeface="+mj-lt"/>
                        </a:rPr>
                        <a:t>pr </a:t>
                      </a:r>
                      <a:r>
                        <a:rPr lang="es-CO" sz="700" b="1" i="0" u="none" strike="noStrike" dirty="0">
                          <a:solidFill>
                            <a:srgbClr val="FFFFFF"/>
                          </a:solidFill>
                          <a:effectLst/>
                          <a:latin typeface="+mj-lt"/>
                        </a:rPr>
                        <a:t>- III / </a:t>
                      </a:r>
                      <a:br>
                        <a:rPr lang="es-CO" sz="700" b="1" i="0" u="none" strike="noStrike" dirty="0">
                          <a:solidFill>
                            <a:srgbClr val="FFFFFF"/>
                          </a:solidFill>
                          <a:effectLst/>
                          <a:latin typeface="+mj-lt"/>
                        </a:rPr>
                      </a:br>
                      <a:r>
                        <a:rPr lang="es-CO" sz="700" b="1" i="0" u="none" strike="noStrike" dirty="0">
                          <a:solidFill>
                            <a:srgbClr val="FFFFFF"/>
                          </a:solidFill>
                          <a:effectLst/>
                          <a:latin typeface="+mj-lt"/>
                        </a:rPr>
                        <a:t>2023</a:t>
                      </a:r>
                      <a:r>
                        <a:rPr lang="es-CO" sz="700" b="1" i="0" u="none" strike="noStrike" kern="1200" baseline="30000" dirty="0">
                          <a:solidFill>
                            <a:srgbClr val="FFFFFF"/>
                          </a:solidFill>
                          <a:effectLst/>
                          <a:latin typeface="+mn-lt"/>
                          <a:ea typeface="+mn-ea"/>
                          <a:cs typeface="+mn-cs"/>
                        </a:rPr>
                        <a:t>p</a:t>
                      </a:r>
                      <a:r>
                        <a:rPr lang="es-CO" sz="700" b="1" i="0" u="none" strike="noStrike" dirty="0">
                          <a:solidFill>
                            <a:srgbClr val="FFFFFF"/>
                          </a:solidFill>
                          <a:effectLst/>
                          <a:latin typeface="+mj-lt"/>
                        </a:rPr>
                        <a:t> – III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tc>
                  <a:txBody>
                    <a:bodyPr/>
                    <a:lstStyle/>
                    <a:p>
                      <a:pPr algn="ctr" fontAlgn="ctr"/>
                      <a:r>
                        <a:rPr lang="es-CO" sz="700" b="1" i="0" u="none" strike="noStrike" dirty="0">
                          <a:solidFill>
                            <a:srgbClr val="FFFFFF"/>
                          </a:solidFill>
                          <a:effectLst/>
                          <a:latin typeface="+mj-lt"/>
                        </a:rPr>
                        <a:t>2025</a:t>
                      </a:r>
                      <a:r>
                        <a:rPr lang="es-CO" sz="700" b="1" i="0" u="none" strike="noStrike" baseline="30000" dirty="0">
                          <a:solidFill>
                            <a:srgbClr val="FFFFFF"/>
                          </a:solidFill>
                          <a:effectLst/>
                          <a:latin typeface="+mj-lt"/>
                        </a:rPr>
                        <a:t>pr </a:t>
                      </a:r>
                      <a:r>
                        <a:rPr lang="es-CO" sz="700" b="1" i="0" u="none" strike="noStrike" dirty="0">
                          <a:solidFill>
                            <a:srgbClr val="FFFFFF"/>
                          </a:solidFill>
                          <a:effectLst/>
                          <a:latin typeface="+mj-lt"/>
                        </a:rPr>
                        <a:t>- III / </a:t>
                      </a:r>
                      <a:br>
                        <a:rPr lang="es-CO" sz="700" b="1" i="0" u="none" strike="noStrike" dirty="0">
                          <a:solidFill>
                            <a:srgbClr val="FFFFFF"/>
                          </a:solidFill>
                          <a:effectLst/>
                          <a:latin typeface="+mj-lt"/>
                        </a:rPr>
                      </a:br>
                      <a:r>
                        <a:rPr lang="es-CO" sz="700" b="1" i="0" u="none" strike="noStrike" dirty="0">
                          <a:solidFill>
                            <a:srgbClr val="FFFFFF"/>
                          </a:solidFill>
                          <a:effectLst/>
                          <a:latin typeface="+mj-lt"/>
                        </a:rPr>
                        <a:t>2024</a:t>
                      </a:r>
                      <a:r>
                        <a:rPr lang="es-CO" sz="700" b="1" i="0" u="none" strike="noStrike" baseline="30000" dirty="0">
                          <a:solidFill>
                            <a:srgbClr val="FFFFFF"/>
                          </a:solidFill>
                          <a:effectLst/>
                          <a:latin typeface="+mj-lt"/>
                        </a:rPr>
                        <a:t>pr </a:t>
                      </a:r>
                      <a:r>
                        <a:rPr lang="es-CO" sz="700" b="1" i="0" u="none" strike="noStrike" dirty="0">
                          <a:solidFill>
                            <a:srgbClr val="FFFFFF"/>
                          </a:solidFill>
                          <a:effectLst/>
                          <a:latin typeface="+mj-lt"/>
                        </a:rPr>
                        <a:t>– III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4C0425"/>
                    </a:solidFill>
                  </a:tcPr>
                </a:tc>
                <a:tc>
                  <a:txBody>
                    <a:bodyPr/>
                    <a:lstStyle/>
                    <a:p>
                      <a:pPr algn="l" fontAlgn="b"/>
                      <a:endParaRPr lang="es-CO" sz="700" b="0" i="0" u="none" strike="noStrike">
                        <a:solidFill>
                          <a:srgbClr val="000000"/>
                        </a:solidFill>
                        <a:effectLst/>
                        <a:latin typeface="+mj-lt"/>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8D053F"/>
                    </a:solidFill>
                  </a:tcPr>
                </a:tc>
                <a:tc>
                  <a:txBody>
                    <a:bodyPr/>
                    <a:lstStyle/>
                    <a:p>
                      <a:pPr algn="ctr" fontAlgn="ctr"/>
                      <a:r>
                        <a:rPr lang="es-CO" sz="700" b="1" i="0" u="none" strike="noStrike" dirty="0">
                          <a:solidFill>
                            <a:srgbClr val="FFFFFF"/>
                          </a:solidFill>
                          <a:effectLst/>
                          <a:latin typeface="+mj-lt"/>
                        </a:rPr>
                        <a:t>2025</a:t>
                      </a:r>
                      <a:r>
                        <a:rPr lang="es-CO" sz="700" b="1" i="0" u="none" strike="noStrike" baseline="30000" dirty="0">
                          <a:solidFill>
                            <a:srgbClr val="FFFFFF"/>
                          </a:solidFill>
                          <a:effectLst/>
                          <a:latin typeface="+mj-lt"/>
                        </a:rPr>
                        <a:t>pr</a:t>
                      </a:r>
                      <a:r>
                        <a:rPr lang="es-CO" sz="700" b="1" i="0" u="none" strike="noStrike" dirty="0">
                          <a:solidFill>
                            <a:srgbClr val="FFFFFF"/>
                          </a:solidFill>
                          <a:effectLst/>
                          <a:latin typeface="+mj-lt"/>
                        </a:rPr>
                        <a:t> - III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extLst>
                  <a:ext uri="{0D108BD9-81ED-4DB2-BD59-A6C34878D82A}">
                    <a16:rowId xmlns:a16="http://schemas.microsoft.com/office/drawing/2014/main" val="3195088300"/>
                  </a:ext>
                </a:extLst>
              </a:tr>
              <a:tr h="252000">
                <a:tc>
                  <a:txBody>
                    <a:bodyPr/>
                    <a:lstStyle/>
                    <a:p>
                      <a:pPr algn="l" rtl="0" fontAlgn="ctr">
                        <a:buNone/>
                      </a:pPr>
                      <a:r>
                        <a:rPr lang="es-ES" sz="700" b="0" i="0" u="none" strike="noStrike" dirty="0">
                          <a:solidFill>
                            <a:srgbClr val="4C0425"/>
                          </a:solidFill>
                          <a:effectLst/>
                          <a:latin typeface="Segoe UI" panose="020B0502040204020203" pitchFamily="34" charset="0"/>
                        </a:rPr>
                        <a:t>Administración pública y defensa; Educación; Actividades de la salud humana</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0,6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8,0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618550579"/>
                  </a:ext>
                </a:extLst>
              </a:tr>
              <a:tr h="360000">
                <a:tc>
                  <a:txBody>
                    <a:bodyPr/>
                    <a:lstStyle/>
                    <a:p>
                      <a:pPr algn="l" rtl="0" fontAlgn="ctr">
                        <a:buNone/>
                      </a:pPr>
                      <a:r>
                        <a:rPr lang="es-ES" sz="700" b="0" i="0" u="none" strike="noStrike">
                          <a:solidFill>
                            <a:srgbClr val="4C0425"/>
                          </a:solidFill>
                          <a:effectLst/>
                          <a:latin typeface="Segoe UI" panose="020B0502040204020203" pitchFamily="34" charset="0"/>
                        </a:rPr>
                        <a:t>Comercio y reparación; Transporte y almacenamiento; Alojamiento y servicios de comida</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6713244"/>
                  </a:ext>
                </a:extLst>
              </a:tr>
              <a:tr h="216000">
                <a:tc>
                  <a:txBody>
                    <a:bodyPr/>
                    <a:lstStyle/>
                    <a:p>
                      <a:pPr algn="l" rtl="0" fontAlgn="ctr">
                        <a:buNone/>
                      </a:pPr>
                      <a:r>
                        <a:rPr lang="es-CO" sz="700" b="0" i="0" u="none" strike="noStrike">
                          <a:solidFill>
                            <a:srgbClr val="4C0425"/>
                          </a:solidFill>
                          <a:effectLst/>
                          <a:latin typeface="Segoe UI" panose="020B0502040204020203" pitchFamily="34" charset="0"/>
                        </a:rPr>
                        <a:t>Industrias manufactureras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4,1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639962702"/>
                  </a:ext>
                </a:extLst>
              </a:tr>
              <a:tr h="216000">
                <a:tc>
                  <a:txBody>
                    <a:bodyPr/>
                    <a:lstStyle/>
                    <a:p>
                      <a:pPr algn="l" rtl="0" fontAlgn="ctr">
                        <a:buNone/>
                      </a:pPr>
                      <a:r>
                        <a:rPr lang="es-ES" sz="700" b="0" i="0" u="none" strike="noStrike" dirty="0">
                          <a:solidFill>
                            <a:srgbClr val="4C0425"/>
                          </a:solidFill>
                          <a:effectLst/>
                          <a:latin typeface="Segoe UI" panose="020B0502040204020203" pitchFamily="34" charset="0"/>
                        </a:rPr>
                        <a:t>Agricultura, ganadería, caza, silvicultura y pesca</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10,8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4727667"/>
                  </a:ext>
                </a:extLst>
              </a:tr>
              <a:tr h="252000">
                <a:tc>
                  <a:txBody>
                    <a:bodyPr/>
                    <a:lstStyle/>
                    <a:p>
                      <a:pPr algn="l" rtl="0" fontAlgn="ctr">
                        <a:buNone/>
                      </a:pPr>
                      <a:r>
                        <a:rPr lang="es-CO" sz="700" b="0" i="0" u="none" strike="noStrike">
                          <a:solidFill>
                            <a:srgbClr val="4C0425"/>
                          </a:solidFill>
                          <a:effectLst/>
                          <a:latin typeface="Segoe UI" panose="020B0502040204020203" pitchFamily="34" charset="0"/>
                        </a:rPr>
                        <a:t>Actividades artísticas, de entretenimiento; Actividades de los hogares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11,5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168400792"/>
                  </a:ext>
                </a:extLst>
              </a:tr>
              <a:tr h="216000">
                <a:tc>
                  <a:txBody>
                    <a:bodyPr/>
                    <a:lstStyle/>
                    <a:p>
                      <a:pPr algn="l" rtl="0" fontAlgn="ctr">
                        <a:buNone/>
                      </a:pPr>
                      <a:r>
                        <a:rPr lang="es-ES" sz="700" b="0" i="0" u="none" strike="noStrike">
                          <a:solidFill>
                            <a:srgbClr val="4C0425"/>
                          </a:solidFill>
                          <a:effectLst/>
                          <a:latin typeface="Segoe UI" panose="020B0502040204020203" pitchFamily="34" charset="0"/>
                        </a:rPr>
                        <a:t>Actividades financieras y de seguros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0" i="0" u="none" strike="noStrike" dirty="0">
                          <a:solidFill>
                            <a:srgbClr val="4C0425"/>
                          </a:solidFill>
                          <a:effectLst/>
                          <a:latin typeface="Segoe UI" panose="020B0502040204020203" pitchFamily="34" charset="0"/>
                        </a:rPr>
                        <a:t>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4,3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1961315"/>
                  </a:ext>
                </a:extLst>
              </a:tr>
              <a:tr h="216000">
                <a:tc>
                  <a:txBody>
                    <a:bodyPr/>
                    <a:lstStyle/>
                    <a:p>
                      <a:pPr algn="l" rtl="0" fontAlgn="ctr">
                        <a:buNone/>
                      </a:pPr>
                      <a:r>
                        <a:rPr lang="es-CO" sz="700" b="0" i="0" u="none" strike="noStrike">
                          <a:solidFill>
                            <a:srgbClr val="4C0425"/>
                          </a:solidFill>
                          <a:effectLst/>
                          <a:latin typeface="Segoe UI" panose="020B0502040204020203" pitchFamily="34" charset="0"/>
                        </a:rPr>
                        <a:t>Actividades inmobiliarias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668149580"/>
                  </a:ext>
                </a:extLst>
              </a:tr>
              <a:tr h="252000">
                <a:tc>
                  <a:txBody>
                    <a:bodyPr/>
                    <a:lstStyle/>
                    <a:p>
                      <a:pPr algn="l" rtl="0" fontAlgn="ctr">
                        <a:buNone/>
                      </a:pPr>
                      <a:r>
                        <a:rPr lang="es-ES" sz="700" b="0" i="0" u="none" strike="noStrike">
                          <a:solidFill>
                            <a:srgbClr val="4C0425"/>
                          </a:solidFill>
                          <a:effectLst/>
                          <a:latin typeface="Segoe UI" panose="020B0502040204020203" pitchFamily="34" charset="0"/>
                        </a:rPr>
                        <a:t>Suministro de electricidad, gas, vapor y aire acondicionado; Distribución de agua</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0" i="0" u="none" strike="noStrike" dirty="0">
                          <a:solidFill>
                            <a:srgbClr val="4C0425"/>
                          </a:solidFill>
                          <a:effectLst/>
                          <a:latin typeface="Segoe UI" panose="020B0502040204020203" pitchFamily="34" charset="0"/>
                        </a:rPr>
                        <a:t>0,7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992924"/>
                  </a:ext>
                </a:extLst>
              </a:tr>
              <a:tr h="360000">
                <a:tc>
                  <a:txBody>
                    <a:bodyPr/>
                    <a:lstStyle/>
                    <a:p>
                      <a:pPr algn="l" rtl="0" fontAlgn="ctr">
                        <a:buNone/>
                      </a:pPr>
                      <a:r>
                        <a:rPr lang="es-ES" sz="700" b="0" i="0" u="none" strike="noStrike">
                          <a:solidFill>
                            <a:srgbClr val="4C0425"/>
                          </a:solidFill>
                          <a:effectLst/>
                          <a:latin typeface="Segoe UI" panose="020B0502040204020203" pitchFamily="34" charset="0"/>
                        </a:rPr>
                        <a:t>Actividades profesionales, científicas y técnicas; Actividades de servicios administrativos y de apoyo</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dirty="0">
                          <a:solidFill>
                            <a:srgbClr val="4C0425"/>
                          </a:solidFill>
                          <a:effectLst/>
                          <a:latin typeface="Segoe UI" panose="020B0502040204020203"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581273499"/>
                  </a:ext>
                </a:extLst>
              </a:tr>
              <a:tr h="216000">
                <a:tc>
                  <a:txBody>
                    <a:bodyPr/>
                    <a:lstStyle/>
                    <a:p>
                      <a:pPr algn="l" rtl="0" fontAlgn="ctr">
                        <a:buNone/>
                      </a:pPr>
                      <a:r>
                        <a:rPr lang="es-CO" sz="700" b="0" i="0" u="none" strike="noStrike">
                          <a:solidFill>
                            <a:srgbClr val="4C0425"/>
                          </a:solidFill>
                          <a:effectLst/>
                          <a:latin typeface="Segoe UI" panose="020B0502040204020203" pitchFamily="34" charset="0"/>
                        </a:rPr>
                        <a:t>Información y comunicaciones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1678442"/>
                  </a:ext>
                </a:extLst>
              </a:tr>
              <a:tr h="216000">
                <a:tc>
                  <a:txBody>
                    <a:bodyPr/>
                    <a:lstStyle/>
                    <a:p>
                      <a:pPr algn="l" rtl="0" fontAlgn="ctr">
                        <a:buNone/>
                      </a:pPr>
                      <a:r>
                        <a:rPr lang="es-CO" sz="700" b="0" i="0" u="none" strike="noStrike">
                          <a:solidFill>
                            <a:srgbClr val="4C0425"/>
                          </a:solidFill>
                          <a:effectLst/>
                          <a:latin typeface="Segoe UI" panose="020B0502040204020203" pitchFamily="34" charset="0"/>
                        </a:rPr>
                        <a:t>Construcción</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dirty="0">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610796243"/>
                  </a:ext>
                </a:extLst>
              </a:tr>
              <a:tr h="216000">
                <a:tc>
                  <a:txBody>
                    <a:bodyPr/>
                    <a:lstStyle/>
                    <a:p>
                      <a:pPr algn="l" rtl="0" fontAlgn="ctr">
                        <a:buNone/>
                      </a:pPr>
                      <a:r>
                        <a:rPr lang="es-ES" sz="700" b="0" i="0" u="none" strike="noStrike">
                          <a:solidFill>
                            <a:srgbClr val="4C0425"/>
                          </a:solidFill>
                          <a:effectLst/>
                          <a:latin typeface="Segoe UI" panose="020B0502040204020203" pitchFamily="34" charset="0"/>
                        </a:rPr>
                        <a:t>Explotación de minas y canteras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1556308"/>
                  </a:ext>
                </a:extLst>
              </a:tr>
              <a:tr h="216000">
                <a:tc>
                  <a:txBody>
                    <a:bodyPr/>
                    <a:lstStyle/>
                    <a:p>
                      <a:pPr algn="l" rtl="0" fontAlgn="ctr">
                        <a:buNone/>
                      </a:pPr>
                      <a:r>
                        <a:rPr lang="es-CO" sz="700" b="1" i="0" u="none" strike="noStrike">
                          <a:solidFill>
                            <a:srgbClr val="4C0425"/>
                          </a:solidFill>
                          <a:effectLst/>
                          <a:latin typeface="Segoe UI" panose="020B0502040204020203" pitchFamily="34" charset="0"/>
                        </a:rPr>
                        <a:t>Valor agregado</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3,6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dirty="0">
                          <a:solidFill>
                            <a:srgbClr val="4C0425"/>
                          </a:solidFill>
                          <a:effectLst/>
                          <a:latin typeface="Segoe UI" panose="020B0502040204020203" pitchFamily="34" charset="0"/>
                        </a:rPr>
                        <a:t>3,6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93025094"/>
                  </a:ext>
                </a:extLst>
              </a:tr>
              <a:tr h="252000">
                <a:tc>
                  <a:txBody>
                    <a:bodyPr/>
                    <a:lstStyle/>
                    <a:p>
                      <a:pPr algn="l" rtl="0" fontAlgn="ctr">
                        <a:buNone/>
                      </a:pPr>
                      <a:r>
                        <a:rPr lang="es-ES" sz="700" b="0" i="0" u="none" strike="noStrike">
                          <a:solidFill>
                            <a:srgbClr val="4C0425"/>
                          </a:solidFill>
                          <a:effectLst/>
                          <a:latin typeface="Segoe UI" panose="020B0502040204020203" pitchFamily="34" charset="0"/>
                        </a:rPr>
                        <a:t>Impuestos menos subvenciones sobre los productos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dirty="0">
                        <a:solidFill>
                          <a:srgbClr val="4C0425"/>
                        </a:solidFill>
                        <a:effectLst/>
                        <a:latin typeface="Segoe UI" panose="020B0502040204020203" pitchFamily="34" charset="0"/>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84579150"/>
                  </a:ext>
                </a:extLst>
              </a:tr>
              <a:tr h="252000">
                <a:tc>
                  <a:txBody>
                    <a:bodyPr/>
                    <a:lstStyle/>
                    <a:p>
                      <a:pPr algn="l" rtl="0" fontAlgn="ctr">
                        <a:buNone/>
                      </a:pPr>
                      <a:r>
                        <a:rPr lang="es-CO" sz="700" b="1" i="0" u="none" strike="noStrike" dirty="0">
                          <a:solidFill>
                            <a:srgbClr val="FFFFFF"/>
                          </a:solidFill>
                          <a:effectLst/>
                          <a:latin typeface="Segoe UI" panose="020B0502040204020203" pitchFamily="34" charset="0"/>
                        </a:rPr>
                        <a:t>Producto Interno Bruto</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tc>
                  <a:txBody>
                    <a:bodyPr/>
                    <a:lstStyle/>
                    <a:p>
                      <a:pPr algn="ctr" rtl="0" fontAlgn="ctr">
                        <a:buNone/>
                      </a:pPr>
                      <a:r>
                        <a:rPr lang="es-CO" sz="700" b="1" i="0" u="none" strike="noStrike" dirty="0">
                          <a:solidFill>
                            <a:srgbClr val="FFFFFF"/>
                          </a:solidFill>
                          <a:effectLst/>
                          <a:latin typeface="Segoe UI" panose="020B0502040204020203" pitchFamily="34" charset="0"/>
                        </a:rPr>
                        <a:t>1,8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tc>
                  <a:txBody>
                    <a:bodyPr/>
                    <a:lstStyle/>
                    <a:p>
                      <a:pPr algn="ctr" rtl="0" fontAlgn="ctr">
                        <a:buNone/>
                      </a:pPr>
                      <a:r>
                        <a:rPr lang="es-CO" sz="700" b="1" i="0" u="none" strike="noStrike" dirty="0">
                          <a:solidFill>
                            <a:srgbClr val="FFFFFF"/>
                          </a:solidFill>
                          <a:effectLst/>
                          <a:latin typeface="Segoe UI" panose="020B0502040204020203" pitchFamily="34" charset="0"/>
                        </a:rPr>
                        <a:t>3,6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tc>
                  <a:txBody>
                    <a:bodyPr/>
                    <a:lstStyle/>
                    <a:p>
                      <a:pPr algn="l" fontAlgn="b">
                        <a:buNone/>
                      </a:pPr>
                      <a:endParaRPr lang="es-CO" sz="700" b="0" i="0" u="none" strike="noStrike">
                        <a:solidFill>
                          <a:srgbClr val="000000"/>
                        </a:solidFill>
                        <a:effectLst/>
                        <a:latin typeface="Segoe UI" panose="020B0502040204020203" pitchFamily="34" charset="0"/>
                      </a:endParaRPr>
                    </a:p>
                  </a:txBody>
                  <a:tcPr marL="9525" marR="9525" marT="9525" marB="0" anchor="b">
                    <a:lnL w="1270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buNone/>
                      </a:pPr>
                      <a:endParaRPr lang="es-CO" sz="700" b="0" i="0" u="none" strike="noStrike" dirty="0">
                        <a:solidFill>
                          <a:srgbClr val="000000"/>
                        </a:solidFill>
                        <a:effectLst/>
                        <a:latin typeface="Segoe UI" panose="020B0502040204020203"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156697605"/>
                  </a:ext>
                </a:extLst>
              </a:tr>
            </a:tbl>
          </a:graphicData>
        </a:graphic>
      </p:graphicFrame>
    </p:spTree>
    <p:extLst>
      <p:ext uri="{BB962C8B-B14F-4D97-AF65-F5344CB8AC3E}">
        <p14:creationId xmlns:p14="http://schemas.microsoft.com/office/powerpoint/2010/main" val="18533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FE5BD-0B82-EC36-4A99-BBDD019EDD72}"/>
            </a:ext>
          </a:extLst>
        </p:cNvPr>
        <p:cNvGrpSpPr/>
        <p:nvPr/>
      </p:nvGrpSpPr>
      <p:grpSpPr>
        <a:xfrm>
          <a:off x="0" y="0"/>
          <a:ext cx="0" cy="0"/>
          <a:chOff x="0" y="0"/>
          <a:chExt cx="0" cy="0"/>
        </a:xfrm>
      </p:grpSpPr>
      <p:pic>
        <p:nvPicPr>
          <p:cNvPr id="5" name="Gráfico 4">
            <a:extLst>
              <a:ext uri="{FF2B5EF4-FFF2-40B4-BE49-F238E27FC236}">
                <a16:creationId xmlns:a16="http://schemas.microsoft.com/office/drawing/2014/main" id="{DE074068-3FAC-57DD-695F-1245D8C573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85" y="1866454"/>
            <a:ext cx="1104744" cy="193605"/>
          </a:xfrm>
          <a:prstGeom prst="rect">
            <a:avLst/>
          </a:prstGeom>
        </p:spPr>
      </p:pic>
      <p:sp>
        <p:nvSpPr>
          <p:cNvPr id="10" name="Marcador de texto 33">
            <a:extLst>
              <a:ext uri="{FF2B5EF4-FFF2-40B4-BE49-F238E27FC236}">
                <a16:creationId xmlns:a16="http://schemas.microsoft.com/office/drawing/2014/main" id="{34693C4A-58FD-2CED-AA9A-DFFD6AEEDD71}"/>
              </a:ext>
            </a:extLst>
          </p:cNvPr>
          <p:cNvSpPr txBox="1">
            <a:spLocks/>
          </p:cNvSpPr>
          <p:nvPr/>
        </p:nvSpPr>
        <p:spPr>
          <a:xfrm>
            <a:off x="414421" y="4236790"/>
            <a:ext cx="2592939" cy="728950"/>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CO" sz="600" b="0" i="0" u="none" strike="noStrike" kern="1200" cap="none" spc="0" normalizeH="0" baseline="3000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1 </a:t>
            </a:r>
            <a:r>
              <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Series originales encadenadas de volumen con año de referencia 2015.</a:t>
            </a:r>
          </a:p>
          <a:p>
            <a:pPr marL="0" marR="0" lvl="0" indent="0" algn="just"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*Por efecto del redondeo, la suma de las contribuciones puede no coincidir con el valor agregado. </a:t>
            </a:r>
          </a:p>
          <a:p>
            <a:pPr marL="0" marR="0" lvl="0" indent="0" algn="l"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ES" sz="600" b="0" i="0" u="none" strike="noStrike" kern="1200" cap="none" spc="0" normalizeH="0" baseline="30000" noProof="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pr</a:t>
            </a:r>
            <a:r>
              <a:rPr kumimoji="0" lang="es-ES" sz="600" b="0" i="0" u="none" strike="noStrike" kern="1200" cap="none" spc="0" normalizeH="0" baseline="0" noProof="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preliminar</a:t>
            </a:r>
            <a:r>
              <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CO" sz="600" b="0" i="0" u="none" strike="noStrike" kern="1200" cap="none" spc="0" normalizeH="0" baseline="30000" noProof="0" err="1">
                <a:ln>
                  <a:noFill/>
                </a:ln>
                <a:solidFill>
                  <a:prstClr val="black">
                    <a:lumMod val="85000"/>
                    <a:lumOff val="15000"/>
                  </a:prstClr>
                </a:solidFill>
                <a:effectLst/>
                <a:uLnTx/>
                <a:uFillTx/>
                <a:latin typeface="Segoe UI"/>
                <a:ea typeface="+mn-ea"/>
                <a:cs typeface="Segoe UI"/>
              </a:rPr>
              <a:t>p</a:t>
            </a:r>
            <a:r>
              <a:rPr kumimoji="0" lang="es-CO" sz="600" b="0" i="0" u="none" strike="noStrike" kern="1200" cap="none" spc="0" normalizeH="0" baseline="0" noProof="0" err="1">
                <a:ln>
                  <a:noFill/>
                </a:ln>
                <a:solidFill>
                  <a:prstClr val="black">
                    <a:lumMod val="85000"/>
                    <a:lumOff val="15000"/>
                  </a:prstClr>
                </a:solidFill>
                <a:effectLst/>
                <a:uLnTx/>
                <a:uFillTx/>
                <a:latin typeface="Segoe UI"/>
                <a:ea typeface="+mn-ea"/>
                <a:cs typeface="Segoe UI"/>
              </a:rPr>
              <a:t>provisional</a:t>
            </a:r>
            <a:r>
              <a:rPr kumimoji="0" lang="es-CO" sz="600" b="0" i="0" u="none" strike="noStrike" kern="1200" cap="none" spc="0" normalizeH="0" baseline="0" noProof="0">
                <a:ln>
                  <a:noFill/>
                </a:ln>
                <a:solidFill>
                  <a:prstClr val="black">
                    <a:lumMod val="85000"/>
                    <a:lumOff val="15000"/>
                  </a:prstClr>
                </a:solidFill>
                <a:effectLst/>
                <a:uLnTx/>
                <a:uFillTx/>
                <a:latin typeface="Segoe UI"/>
                <a:ea typeface="+mn-ea"/>
                <a:cs typeface="Segoe UI"/>
              </a:rPr>
              <a:t> </a:t>
            </a:r>
          </a:p>
          <a:p>
            <a:pPr marL="0" marR="0" lvl="0" indent="0" algn="just"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p.p.: puntos porcentuales</a:t>
            </a:r>
          </a:p>
          <a:p>
            <a:pPr marL="0" marR="0" lvl="0" indent="0" algn="just"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CO" sz="600" b="1"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Fuente: </a:t>
            </a:r>
            <a:r>
              <a:rPr kumimoji="0" lang="es-CO"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DANE, </a:t>
            </a:r>
            <a:r>
              <a:rPr kumimoji="0" lang="es-CO" sz="600" b="0" i="0" u="none" strike="noStrike" kern="1200" cap="none" spc="0" normalizeH="0" baseline="0" noProof="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PIB_T</a:t>
            </a:r>
            <a:endParaRPr kumimoji="0" lang="es-CO"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endParaRPr>
          </a:p>
        </p:txBody>
      </p:sp>
      <p:sp>
        <p:nvSpPr>
          <p:cNvPr id="3" name="object 898">
            <a:extLst>
              <a:ext uri="{FF2B5EF4-FFF2-40B4-BE49-F238E27FC236}">
                <a16:creationId xmlns:a16="http://schemas.microsoft.com/office/drawing/2014/main" id="{6F090FD4-06C1-F997-57D2-396E63F8F9F5}"/>
              </a:ext>
            </a:extLst>
          </p:cNvPr>
          <p:cNvSpPr txBox="1"/>
          <p:nvPr/>
        </p:nvSpPr>
        <p:spPr>
          <a:xfrm>
            <a:off x="499085" y="404785"/>
            <a:ext cx="3074351" cy="1643527"/>
          </a:xfrm>
          <a:prstGeom prst="rect">
            <a:avLst/>
          </a:prstGeom>
        </p:spPr>
        <p:txBody>
          <a:bodyPr vert="horz" wrap="square" lIns="0" tIns="0" rIns="0" bIns="0"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800" b="0" i="0" u="none" strike="noStrike" kern="1200" cap="none" spc="-40" normalizeH="0" baseline="0" noProof="0" dirty="0">
                <a:ln>
                  <a:noFill/>
                </a:ln>
                <a:solidFill>
                  <a:srgbClr val="8D053F"/>
                </a:solidFill>
                <a:effectLst/>
                <a:uLnTx/>
                <a:uFillTx/>
                <a:latin typeface="Segoe UI"/>
                <a:ea typeface="Segoe UI" panose="020B0502040204020203" pitchFamily="34" charset="0"/>
                <a:cs typeface="Segoe UI" panose="020B0502040204020203" pitchFamily="34" charset="0"/>
              </a:rPr>
              <a:t>Producto Interno Bruto (PIB)</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800" b="0" i="0" u="none" strike="noStrike" kern="1200" cap="none" spc="-40" normalizeH="0" baseline="0" noProof="0" dirty="0">
                <a:ln>
                  <a:noFill/>
                </a:ln>
                <a:solidFill>
                  <a:srgbClr val="8D053F"/>
                </a:solidFill>
                <a:effectLst/>
                <a:uLnTx/>
                <a:uFillTx/>
                <a:latin typeface="Segoe UI"/>
                <a:ea typeface="Segoe UI" panose="020B0502040204020203" pitchFamily="34" charset="0"/>
                <a:cs typeface="Segoe UI" panose="020B0502040204020203" pitchFamily="34" charset="0"/>
              </a:rPr>
              <a:t>Enfoque de la producción</a:t>
            </a:r>
            <a:br>
              <a:rPr kumimoji="0" lang="es-CO" sz="1800" b="0" i="0" u="none" strike="noStrike" kern="1200" cap="none" spc="-40" normalizeH="0" baseline="0" noProof="0" dirty="0">
                <a:ln>
                  <a:noFill/>
                </a:ln>
                <a:solidFill>
                  <a:srgbClr val="00A8AC"/>
                </a:solidFill>
                <a:effectLst/>
                <a:uLnTx/>
                <a:uFillTx/>
                <a:latin typeface="Segoe UI"/>
                <a:ea typeface="Segoe UI" panose="020B0502040204020203" pitchFamily="34" charset="0"/>
                <a:cs typeface="Segoe UI" panose="020B0502040204020203" pitchFamily="34" charset="0"/>
              </a:rPr>
            </a:br>
            <a:r>
              <a:rPr kumimoji="0" lang="es-CO" sz="1800" b="0" i="0" u="none" strike="noStrike" kern="1200" cap="none" spc="-40" normalizeH="0" baseline="0" noProof="0" dirty="0">
                <a:ln>
                  <a:noFill/>
                </a:ln>
                <a:solidFill>
                  <a:srgbClr val="4C0425"/>
                </a:solidFill>
                <a:effectLst/>
                <a:uLnTx/>
                <a:uFillTx/>
                <a:latin typeface="Segoe UI"/>
                <a:ea typeface="Segoe UI" panose="020B0502040204020203" pitchFamily="34" charset="0"/>
                <a:cs typeface="Segoe UI" panose="020B0502040204020203" pitchFamily="34" charset="0"/>
              </a:rPr>
              <a:t>Tasas de crecimiento año corrido (%) en volumen</a:t>
            </a:r>
            <a:r>
              <a:rPr kumimoji="0" lang="es-CO" sz="1800" b="0" i="0" u="none" strike="noStrike" kern="1200" cap="none" spc="-40" normalizeH="0" baseline="30000" noProof="0" dirty="0">
                <a:ln>
                  <a:noFill/>
                </a:ln>
                <a:solidFill>
                  <a:srgbClr val="4C0425"/>
                </a:solidFill>
                <a:effectLst/>
                <a:uLnTx/>
                <a:uFillTx/>
                <a:latin typeface="Segoe UI"/>
                <a:ea typeface="Segoe UI" panose="020B0502040204020203" pitchFamily="34" charset="0"/>
                <a:cs typeface="Segoe UI" panose="020B0502040204020203" pitchFamily="34" charset="0"/>
              </a:rPr>
              <a:t>1</a:t>
            </a:r>
            <a:r>
              <a:rPr kumimoji="0" lang="es-CO" sz="1800" b="0" i="0" u="none" strike="noStrike" kern="1200" cap="none" spc="-40" normalizeH="0" baseline="0" noProof="0" dirty="0">
                <a:ln>
                  <a:noFill/>
                </a:ln>
                <a:solidFill>
                  <a:srgbClr val="4C0425"/>
                </a:solidFill>
                <a:effectLst/>
                <a:uLnTx/>
                <a:uFillTx/>
                <a:latin typeface="Segoe UI"/>
                <a:ea typeface="Segoe UI" panose="020B0502040204020203" pitchFamily="34" charset="0"/>
                <a:cs typeface="Segoe UI" panose="020B0502040204020203" pitchFamily="34" charset="0"/>
              </a:rPr>
              <a:t>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800" b="0" i="0" u="none" strike="noStrike" kern="1200" cap="none" spc="-40" normalizeH="0" baseline="0" noProof="0" dirty="0">
                <a:ln>
                  <a:noFill/>
                </a:ln>
                <a:solidFill>
                  <a:srgbClr val="8D053F"/>
                </a:solidFill>
                <a:effectLst/>
                <a:uLnTx/>
                <a:uFillTx/>
                <a:latin typeface="Segoe UI"/>
                <a:ea typeface="+mn-ea"/>
                <a:cs typeface="Arial"/>
              </a:rPr>
              <a:t>Valor agregado por actividad económica</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200" b="0" i="0" u="none" strike="noStrike" kern="1200" cap="none" spc="-40" normalizeH="0" baseline="0" noProof="0" dirty="0">
                <a:ln>
                  <a:noFill/>
                </a:ln>
                <a:solidFill>
                  <a:srgbClr val="4C0425"/>
                </a:solidFill>
                <a:effectLst/>
                <a:uLnTx/>
                <a:uFillTx/>
                <a:latin typeface="Segoe UI"/>
                <a:ea typeface="Roboto Medium" panose="02000000000000000000" pitchFamily="2" charset="0"/>
                <a:cs typeface="Arial"/>
              </a:rPr>
              <a:t>2024</a:t>
            </a:r>
            <a:r>
              <a:rPr kumimoji="0" lang="es-CO" sz="1200" b="0" i="0" u="none" strike="noStrike" kern="1200" cap="none" spc="-40" normalizeH="0" baseline="30000" noProof="0" dirty="0">
                <a:ln>
                  <a:noFill/>
                </a:ln>
                <a:solidFill>
                  <a:srgbClr val="4C0425"/>
                </a:solidFill>
                <a:effectLst/>
                <a:uLnTx/>
                <a:uFillTx/>
                <a:latin typeface="Segoe UI"/>
                <a:ea typeface="Roboto Medium" panose="02000000000000000000" pitchFamily="2" charset="0"/>
                <a:cs typeface="Arial"/>
              </a:rPr>
              <a:t>pr</a:t>
            </a:r>
            <a:r>
              <a:rPr kumimoji="0" lang="es-CO" sz="1200" b="0" i="0" u="none" strike="noStrike" kern="1200" cap="none" spc="-40" normalizeH="0" baseline="0" noProof="0" dirty="0">
                <a:ln>
                  <a:noFill/>
                </a:ln>
                <a:solidFill>
                  <a:srgbClr val="4C0425"/>
                </a:solidFill>
                <a:effectLst/>
                <a:uLnTx/>
                <a:uFillTx/>
                <a:latin typeface="Segoe UI"/>
                <a:ea typeface="Roboto Medium" panose="02000000000000000000" pitchFamily="2" charset="0"/>
                <a:cs typeface="Arial"/>
              </a:rPr>
              <a:t> – 2025</a:t>
            </a:r>
            <a:r>
              <a:rPr kumimoji="0" lang="es-CO" sz="1200" b="0" i="0" u="none" strike="noStrike" kern="1200" cap="none" spc="-40" normalizeH="0" baseline="30000" noProof="0" dirty="0">
                <a:ln>
                  <a:noFill/>
                </a:ln>
                <a:solidFill>
                  <a:srgbClr val="4C0425"/>
                </a:solidFill>
                <a:effectLst/>
                <a:uLnTx/>
                <a:uFillTx/>
                <a:latin typeface="Segoe UI"/>
                <a:ea typeface="Roboto Medium" panose="02000000000000000000" pitchFamily="2" charset="0"/>
                <a:cs typeface="Arial"/>
              </a:rPr>
              <a:t>pr</a:t>
            </a:r>
            <a:r>
              <a:rPr kumimoji="0" lang="es-CO" sz="1200" b="0" i="0" u="none" strike="noStrike" kern="1200" cap="none" spc="-40" normalizeH="0" baseline="0" noProof="0" dirty="0">
                <a:ln>
                  <a:noFill/>
                </a:ln>
                <a:solidFill>
                  <a:srgbClr val="4C0425"/>
                </a:solidFill>
                <a:effectLst/>
                <a:uLnTx/>
                <a:uFillTx/>
                <a:latin typeface="Segoe UI"/>
                <a:ea typeface="Roboto Medium" panose="02000000000000000000" pitchFamily="2" charset="0"/>
                <a:cs typeface="Arial"/>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s-CO" sz="1200" b="0" i="0" u="none" strike="noStrike" kern="1200" cap="none" spc="-40" normalizeH="0" baseline="0" noProof="0" dirty="0">
                <a:ln>
                  <a:noFill/>
                </a:ln>
                <a:solidFill>
                  <a:prstClr val="white"/>
                </a:solidFill>
                <a:effectLst/>
                <a:uLnTx/>
                <a:uFillTx/>
                <a:latin typeface="Segoe UI"/>
                <a:ea typeface="Roboto Medium" panose="02000000000000000000" pitchFamily="2" charset="0"/>
                <a:cs typeface="Arial"/>
              </a:rPr>
              <a:t>  Tercer trimestre</a:t>
            </a:r>
          </a:p>
        </p:txBody>
      </p:sp>
      <p:cxnSp>
        <p:nvCxnSpPr>
          <p:cNvPr id="7" name="Conector recto 6">
            <a:extLst>
              <a:ext uri="{FF2B5EF4-FFF2-40B4-BE49-F238E27FC236}">
                <a16:creationId xmlns:a16="http://schemas.microsoft.com/office/drawing/2014/main" id="{FDA4EBD4-E21B-594F-71B8-3D645A739379}"/>
              </a:ext>
            </a:extLst>
          </p:cNvPr>
          <p:cNvCxnSpPr>
            <a:cxnSpLocks/>
          </p:cNvCxnSpPr>
          <p:nvPr/>
        </p:nvCxnSpPr>
        <p:spPr>
          <a:xfrm flipV="1">
            <a:off x="325831" y="414327"/>
            <a:ext cx="0" cy="1624445"/>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graphicFrame>
        <p:nvGraphicFramePr>
          <p:cNvPr id="6" name="Tabla 5">
            <a:extLst>
              <a:ext uri="{FF2B5EF4-FFF2-40B4-BE49-F238E27FC236}">
                <a16:creationId xmlns:a16="http://schemas.microsoft.com/office/drawing/2014/main" id="{D45653C5-05A4-DD49-2505-4DE1F295DAA7}"/>
              </a:ext>
            </a:extLst>
          </p:cNvPr>
          <p:cNvGraphicFramePr>
            <a:graphicFrameLocks noGrp="1"/>
          </p:cNvGraphicFramePr>
          <p:nvPr>
            <p:extLst>
              <p:ext uri="{D42A27DB-BD31-4B8C-83A1-F6EECF244321}">
                <p14:modId xmlns:p14="http://schemas.microsoft.com/office/powerpoint/2010/main" val="4130513648"/>
              </p:ext>
            </p:extLst>
          </p:nvPr>
        </p:nvGraphicFramePr>
        <p:xfrm>
          <a:off x="3634091" y="416457"/>
          <a:ext cx="4752000" cy="4487608"/>
        </p:xfrm>
        <a:graphic>
          <a:graphicData uri="http://schemas.openxmlformats.org/drawingml/2006/table">
            <a:tbl>
              <a:tblPr/>
              <a:tblGrid>
                <a:gridCol w="2088000">
                  <a:extLst>
                    <a:ext uri="{9D8B030D-6E8A-4147-A177-3AD203B41FA5}">
                      <a16:colId xmlns:a16="http://schemas.microsoft.com/office/drawing/2014/main" val="27329219"/>
                    </a:ext>
                  </a:extLst>
                </a:gridCol>
                <a:gridCol w="828000">
                  <a:extLst>
                    <a:ext uri="{9D8B030D-6E8A-4147-A177-3AD203B41FA5}">
                      <a16:colId xmlns:a16="http://schemas.microsoft.com/office/drawing/2014/main" val="2661993824"/>
                    </a:ext>
                  </a:extLst>
                </a:gridCol>
                <a:gridCol w="828000">
                  <a:extLst>
                    <a:ext uri="{9D8B030D-6E8A-4147-A177-3AD203B41FA5}">
                      <a16:colId xmlns:a16="http://schemas.microsoft.com/office/drawing/2014/main" val="2181670617"/>
                    </a:ext>
                  </a:extLst>
                </a:gridCol>
                <a:gridCol w="108000">
                  <a:extLst>
                    <a:ext uri="{9D8B030D-6E8A-4147-A177-3AD203B41FA5}">
                      <a16:colId xmlns:a16="http://schemas.microsoft.com/office/drawing/2014/main" val="145067256"/>
                    </a:ext>
                  </a:extLst>
                </a:gridCol>
                <a:gridCol w="900000">
                  <a:extLst>
                    <a:ext uri="{9D8B030D-6E8A-4147-A177-3AD203B41FA5}">
                      <a16:colId xmlns:a16="http://schemas.microsoft.com/office/drawing/2014/main" val="3949012292"/>
                    </a:ext>
                  </a:extLst>
                </a:gridCol>
              </a:tblGrid>
              <a:tr h="328922">
                <a:tc rowSpan="2">
                  <a:txBody>
                    <a:bodyPr/>
                    <a:lstStyle/>
                    <a:p>
                      <a:pPr algn="ctr" fontAlgn="ctr"/>
                      <a:r>
                        <a:rPr lang="es-CO" sz="700" b="1" i="0" u="none" strike="noStrike" dirty="0">
                          <a:solidFill>
                            <a:srgbClr val="FFFFFF"/>
                          </a:solidFill>
                          <a:effectLst/>
                          <a:latin typeface="+mj-lt"/>
                        </a:rPr>
                        <a:t>Actividad económica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tc gridSpan="2">
                  <a:txBody>
                    <a:bodyPr/>
                    <a:lstStyle/>
                    <a:p>
                      <a:pPr algn="ctr" fontAlgn="ctr"/>
                      <a:r>
                        <a:rPr lang="es-CO" sz="700" b="1" i="0" u="none" strike="noStrike">
                          <a:solidFill>
                            <a:srgbClr val="FFFFFF"/>
                          </a:solidFill>
                          <a:effectLst/>
                          <a:latin typeface="+mj-lt"/>
                        </a:rPr>
                        <a:t>Tasas de crecimiento año corrido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tc hMerge="1">
                  <a:txBody>
                    <a:bodyPr/>
                    <a:lstStyle/>
                    <a:p>
                      <a:endParaRPr lang="es-CO"/>
                    </a:p>
                  </a:txBody>
                  <a:tcPr/>
                </a:tc>
                <a:tc>
                  <a:txBody>
                    <a:bodyPr/>
                    <a:lstStyle/>
                    <a:p>
                      <a:pPr algn="l" fontAlgn="b"/>
                      <a:endParaRPr lang="es-CO" sz="700" b="0" i="0" u="none" strike="noStrike">
                        <a:solidFill>
                          <a:srgbClr val="000000"/>
                        </a:solidFill>
                        <a:effectLst/>
                        <a:latin typeface="+mj-lt"/>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8D053F"/>
                    </a:solidFill>
                  </a:tcPr>
                </a:tc>
                <a:tc>
                  <a:txBody>
                    <a:bodyPr/>
                    <a:lstStyle/>
                    <a:p>
                      <a:pPr algn="ctr" fontAlgn="ctr"/>
                      <a:r>
                        <a:rPr lang="es-CO" sz="700" b="1" i="0" u="none" strike="noStrike">
                          <a:solidFill>
                            <a:srgbClr val="FFFFFF"/>
                          </a:solidFill>
                          <a:effectLst/>
                          <a:latin typeface="+mj-lt"/>
                        </a:rPr>
                        <a:t>Contribución* al </a:t>
                      </a:r>
                    </a:p>
                    <a:p>
                      <a:pPr algn="ctr" fontAlgn="ctr"/>
                      <a:r>
                        <a:rPr lang="es-CO" sz="700" b="1" i="0" u="none" strike="noStrike">
                          <a:solidFill>
                            <a:srgbClr val="FFFFFF"/>
                          </a:solidFill>
                          <a:effectLst/>
                          <a:latin typeface="+mj-lt"/>
                        </a:rPr>
                        <a:t>valor agregado (p.p.)</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extLst>
                  <a:ext uri="{0D108BD9-81ED-4DB2-BD59-A6C34878D82A}">
                    <a16:rowId xmlns:a16="http://schemas.microsoft.com/office/drawing/2014/main" val="2249999085"/>
                  </a:ext>
                </a:extLst>
              </a:tr>
              <a:tr h="292375">
                <a:tc vMerge="1">
                  <a:txBody>
                    <a:bodyPr/>
                    <a:lstStyle/>
                    <a:p>
                      <a:endParaRPr lang="es-CO"/>
                    </a:p>
                  </a:txBody>
                  <a:tcPr/>
                </a:tc>
                <a:tc>
                  <a:txBody>
                    <a:bodyPr/>
                    <a:lstStyle/>
                    <a:p>
                      <a:pPr algn="ctr" fontAlgn="ctr"/>
                      <a:r>
                        <a:rPr lang="es-CO" sz="700" b="1" i="0" u="none" strike="noStrike" dirty="0">
                          <a:solidFill>
                            <a:srgbClr val="FFFFFF"/>
                          </a:solidFill>
                          <a:effectLst/>
                          <a:latin typeface="+mj-lt"/>
                        </a:rPr>
                        <a:t>2024</a:t>
                      </a:r>
                      <a:r>
                        <a:rPr lang="es-CO" sz="700" b="1" i="0" u="none" strike="noStrike" baseline="30000" dirty="0">
                          <a:solidFill>
                            <a:srgbClr val="FFFFFF"/>
                          </a:solidFill>
                          <a:effectLst/>
                          <a:latin typeface="+mj-lt"/>
                        </a:rPr>
                        <a:t>pr</a:t>
                      </a:r>
                      <a:r>
                        <a:rPr lang="es-CO" sz="700" b="1" i="0" u="none" strike="noStrike" dirty="0">
                          <a:solidFill>
                            <a:srgbClr val="FFFFFF"/>
                          </a:solidFill>
                          <a:effectLst/>
                          <a:latin typeface="+mj-lt"/>
                        </a:rPr>
                        <a:t> / </a:t>
                      </a:r>
                      <a:br>
                        <a:rPr lang="es-CO" sz="700" b="1" i="0" u="none" strike="noStrike" dirty="0">
                          <a:solidFill>
                            <a:srgbClr val="FFFFFF"/>
                          </a:solidFill>
                          <a:effectLst/>
                          <a:latin typeface="+mj-lt"/>
                        </a:rPr>
                      </a:br>
                      <a:r>
                        <a:rPr lang="es-CO" sz="700" b="1" i="0" u="none" strike="noStrike" dirty="0">
                          <a:solidFill>
                            <a:srgbClr val="FFFFFF"/>
                          </a:solidFill>
                          <a:effectLst/>
                          <a:latin typeface="+mj-lt"/>
                        </a:rPr>
                        <a:t>2023</a:t>
                      </a:r>
                      <a:r>
                        <a:rPr lang="es-CO" sz="700" b="1" i="0" u="none" strike="noStrike" kern="1200" baseline="30000" dirty="0">
                          <a:solidFill>
                            <a:srgbClr val="FFFFFF"/>
                          </a:solidFill>
                          <a:effectLst/>
                          <a:latin typeface="+mn-lt"/>
                          <a:ea typeface="+mn-ea"/>
                          <a:cs typeface="+mn-cs"/>
                        </a:rPr>
                        <a:t>p</a:t>
                      </a:r>
                      <a:endParaRPr lang="es-CO" sz="700" b="1" i="0" u="none" strike="noStrike" dirty="0">
                        <a:solidFill>
                          <a:srgbClr val="FFFFFF"/>
                        </a:solidFill>
                        <a:effectLst/>
                        <a:latin typeface="+mj-lt"/>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tc>
                  <a:txBody>
                    <a:bodyPr/>
                    <a:lstStyle/>
                    <a:p>
                      <a:pPr algn="ctr" fontAlgn="ctr"/>
                      <a:r>
                        <a:rPr lang="es-CO" sz="700" b="1" i="0" u="none" strike="noStrike" dirty="0">
                          <a:solidFill>
                            <a:srgbClr val="FFFFFF"/>
                          </a:solidFill>
                          <a:effectLst/>
                          <a:latin typeface="+mj-lt"/>
                        </a:rPr>
                        <a:t>2025</a:t>
                      </a:r>
                      <a:r>
                        <a:rPr lang="es-CO" sz="700" b="1" i="0" u="none" strike="noStrike" baseline="30000" dirty="0">
                          <a:solidFill>
                            <a:srgbClr val="FFFFFF"/>
                          </a:solidFill>
                          <a:effectLst/>
                          <a:latin typeface="+mj-lt"/>
                        </a:rPr>
                        <a:t>pr</a:t>
                      </a:r>
                      <a:r>
                        <a:rPr lang="es-CO" sz="700" b="1" i="0" u="none" strike="noStrike" dirty="0">
                          <a:solidFill>
                            <a:srgbClr val="FFFFFF"/>
                          </a:solidFill>
                          <a:effectLst/>
                          <a:latin typeface="+mj-lt"/>
                        </a:rPr>
                        <a:t> / </a:t>
                      </a:r>
                      <a:br>
                        <a:rPr lang="es-CO" sz="700" b="1" i="0" u="none" strike="noStrike" dirty="0">
                          <a:solidFill>
                            <a:srgbClr val="FFFFFF"/>
                          </a:solidFill>
                          <a:effectLst/>
                          <a:latin typeface="+mj-lt"/>
                        </a:rPr>
                      </a:br>
                      <a:r>
                        <a:rPr lang="es-CO" sz="700" b="1" i="0" u="none" strike="noStrike" dirty="0">
                          <a:solidFill>
                            <a:srgbClr val="FFFFFF"/>
                          </a:solidFill>
                          <a:effectLst/>
                          <a:latin typeface="+mj-lt"/>
                        </a:rPr>
                        <a:t>2024</a:t>
                      </a:r>
                      <a:r>
                        <a:rPr lang="es-CO" sz="700" b="1" i="0" u="none" strike="noStrike" baseline="30000" dirty="0">
                          <a:solidFill>
                            <a:srgbClr val="FFFFFF"/>
                          </a:solidFill>
                          <a:effectLst/>
                          <a:latin typeface="+mj-lt"/>
                        </a:rPr>
                        <a:t>pr</a:t>
                      </a:r>
                      <a:endParaRPr lang="es-CO" sz="700" b="1" i="0" u="none" strike="noStrike" dirty="0">
                        <a:solidFill>
                          <a:srgbClr val="FFFFFF"/>
                        </a:solidFill>
                        <a:effectLst/>
                        <a:latin typeface="+mj-lt"/>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4C0425"/>
                    </a:solidFill>
                  </a:tcPr>
                </a:tc>
                <a:tc>
                  <a:txBody>
                    <a:bodyPr/>
                    <a:lstStyle/>
                    <a:p>
                      <a:pPr algn="l" fontAlgn="b"/>
                      <a:endParaRPr lang="es-CO" sz="700" b="0" i="0" u="none" strike="noStrike">
                        <a:solidFill>
                          <a:srgbClr val="000000"/>
                        </a:solidFill>
                        <a:effectLst/>
                        <a:latin typeface="+mj-lt"/>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8D053F"/>
                    </a:solidFill>
                  </a:tcPr>
                </a:tc>
                <a:tc>
                  <a:txBody>
                    <a:bodyPr/>
                    <a:lstStyle/>
                    <a:p>
                      <a:pPr algn="ctr" fontAlgn="ctr"/>
                      <a:r>
                        <a:rPr lang="es-CO" sz="700" b="1" i="0" u="none" strike="noStrike" dirty="0">
                          <a:solidFill>
                            <a:srgbClr val="FFFFFF"/>
                          </a:solidFill>
                          <a:effectLst/>
                          <a:latin typeface="+mj-lt"/>
                        </a:rPr>
                        <a:t>2025</a:t>
                      </a:r>
                      <a:r>
                        <a:rPr lang="es-CO" sz="700" b="1" i="0" u="none" strike="noStrike" baseline="30000" dirty="0">
                          <a:solidFill>
                            <a:srgbClr val="FFFFFF"/>
                          </a:solidFill>
                          <a:effectLst/>
                          <a:latin typeface="+mj-lt"/>
                        </a:rPr>
                        <a:t>pr</a:t>
                      </a:r>
                      <a:endParaRPr lang="es-CO" sz="700" b="1" i="0" u="none" strike="noStrike" dirty="0">
                        <a:solidFill>
                          <a:srgbClr val="FFFFFF"/>
                        </a:solidFill>
                        <a:effectLst/>
                        <a:latin typeface="+mj-lt"/>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extLst>
                  <a:ext uri="{0D108BD9-81ED-4DB2-BD59-A6C34878D82A}">
                    <a16:rowId xmlns:a16="http://schemas.microsoft.com/office/drawing/2014/main" val="3195088300"/>
                  </a:ext>
                </a:extLst>
              </a:tr>
              <a:tr h="365469">
                <a:tc>
                  <a:txBody>
                    <a:bodyPr/>
                    <a:lstStyle/>
                    <a:p>
                      <a:pPr algn="l" rtl="0" fontAlgn="ctr">
                        <a:buNone/>
                      </a:pPr>
                      <a:r>
                        <a:rPr lang="es-ES" sz="700" b="0" i="0" u="none" strike="noStrike" dirty="0">
                          <a:solidFill>
                            <a:srgbClr val="4C0425"/>
                          </a:solidFill>
                          <a:effectLst/>
                          <a:latin typeface="Segoe UI" panose="020B0502040204020203" pitchFamily="34" charset="0"/>
                        </a:rPr>
                        <a:t>Comercio y reparación; Transporte y almacenamiento; Alojamiento y servicios de comida</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0,05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5,1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618550579"/>
                  </a:ext>
                </a:extLst>
              </a:tr>
              <a:tr h="288000">
                <a:tc>
                  <a:txBody>
                    <a:bodyPr/>
                    <a:lstStyle/>
                    <a:p>
                      <a:pPr algn="l" rtl="0" fontAlgn="ctr">
                        <a:buNone/>
                      </a:pPr>
                      <a:r>
                        <a:rPr lang="es-ES" sz="700" b="0" i="0" u="none" strike="noStrike">
                          <a:solidFill>
                            <a:srgbClr val="4C0425"/>
                          </a:solidFill>
                          <a:effectLst/>
                          <a:latin typeface="Segoe UI" panose="020B0502040204020203" pitchFamily="34" charset="0"/>
                        </a:rPr>
                        <a:t>Administración pública y defensa; Educación; Actividades de la salud humana</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4,4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6713244"/>
                  </a:ext>
                </a:extLst>
              </a:tr>
              <a:tr h="216000">
                <a:tc>
                  <a:txBody>
                    <a:bodyPr/>
                    <a:lstStyle/>
                    <a:p>
                      <a:pPr algn="l" rtl="0" fontAlgn="ctr">
                        <a:buNone/>
                      </a:pPr>
                      <a:r>
                        <a:rPr lang="es-ES" sz="700" b="0" i="0" u="none" strike="noStrike">
                          <a:solidFill>
                            <a:srgbClr val="4C0425"/>
                          </a:solidFill>
                          <a:effectLst/>
                          <a:latin typeface="Segoe UI" panose="020B0502040204020203" pitchFamily="34" charset="0"/>
                        </a:rPr>
                        <a:t>Agricultura, ganadería, caza, silvicultura y pesca</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4,1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639962702"/>
                  </a:ext>
                </a:extLst>
              </a:tr>
              <a:tr h="292375">
                <a:tc>
                  <a:txBody>
                    <a:bodyPr/>
                    <a:lstStyle/>
                    <a:p>
                      <a:pPr algn="l" rtl="0" fontAlgn="ctr">
                        <a:buNone/>
                      </a:pPr>
                      <a:r>
                        <a:rPr lang="es-CO" sz="700" b="0" i="0" u="none" strike="noStrike">
                          <a:solidFill>
                            <a:srgbClr val="4C0425"/>
                          </a:solidFill>
                          <a:effectLst/>
                          <a:latin typeface="Segoe UI" panose="020B0502040204020203" pitchFamily="34" charset="0"/>
                        </a:rPr>
                        <a:t>Actividades artísticas, de entretenimiento; Actividades de los hogares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dirty="0">
                          <a:solidFill>
                            <a:srgbClr val="4C0425"/>
                          </a:solidFill>
                          <a:effectLst/>
                          <a:latin typeface="Segoe UI" panose="020B0502040204020203" pitchFamily="34" charset="0"/>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4727667"/>
                  </a:ext>
                </a:extLst>
              </a:tr>
              <a:tr h="219281">
                <a:tc>
                  <a:txBody>
                    <a:bodyPr/>
                    <a:lstStyle/>
                    <a:p>
                      <a:pPr algn="l" rtl="0" fontAlgn="ctr">
                        <a:buNone/>
                      </a:pPr>
                      <a:r>
                        <a:rPr lang="es-CO" sz="700" b="0" i="0" u="none" strike="noStrike">
                          <a:solidFill>
                            <a:srgbClr val="4C0425"/>
                          </a:solidFill>
                          <a:effectLst/>
                          <a:latin typeface="Segoe UI" panose="020B0502040204020203" pitchFamily="34" charset="0"/>
                        </a:rPr>
                        <a:t>Industrias manufactureras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168400792"/>
                  </a:ext>
                </a:extLst>
              </a:tr>
              <a:tr h="219281">
                <a:tc>
                  <a:txBody>
                    <a:bodyPr/>
                    <a:lstStyle/>
                    <a:p>
                      <a:pPr algn="l" rtl="0" fontAlgn="ctr">
                        <a:buNone/>
                      </a:pPr>
                      <a:r>
                        <a:rPr lang="es-CO" sz="700" b="0" i="0" u="none" strike="noStrike">
                          <a:solidFill>
                            <a:srgbClr val="4C0425"/>
                          </a:solidFill>
                          <a:effectLst/>
                          <a:latin typeface="Segoe UI" panose="020B0502040204020203" pitchFamily="34" charset="0"/>
                        </a:rPr>
                        <a:t>Actividades inmobiliarias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dirty="0">
                          <a:solidFill>
                            <a:srgbClr val="4C0425"/>
                          </a:solidFill>
                          <a:effectLst/>
                          <a:latin typeface="Segoe UI" panose="020B0502040204020203" pitchFamily="34" charset="0"/>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1961315"/>
                  </a:ext>
                </a:extLst>
              </a:tr>
              <a:tr h="219281">
                <a:tc>
                  <a:txBody>
                    <a:bodyPr/>
                    <a:lstStyle/>
                    <a:p>
                      <a:pPr algn="l" rtl="0" fontAlgn="ctr">
                        <a:buNone/>
                      </a:pPr>
                      <a:r>
                        <a:rPr lang="es-ES" sz="700" b="0" i="0" u="none" strike="noStrike">
                          <a:solidFill>
                            <a:srgbClr val="4C0425"/>
                          </a:solidFill>
                          <a:effectLst/>
                          <a:latin typeface="Segoe UI" panose="020B0502040204020203" pitchFamily="34" charset="0"/>
                        </a:rPr>
                        <a:t>Actividades financieras y de seguros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668149580"/>
                  </a:ext>
                </a:extLst>
              </a:tr>
              <a:tr h="365469">
                <a:tc>
                  <a:txBody>
                    <a:bodyPr/>
                    <a:lstStyle/>
                    <a:p>
                      <a:pPr algn="l" rtl="0" fontAlgn="ctr">
                        <a:buNone/>
                      </a:pPr>
                      <a:r>
                        <a:rPr lang="es-ES" sz="700" b="0" i="0" u="none" strike="noStrike">
                          <a:solidFill>
                            <a:srgbClr val="4C0425"/>
                          </a:solidFill>
                          <a:effectLst/>
                          <a:latin typeface="Segoe UI" panose="020B0502040204020203" pitchFamily="34" charset="0"/>
                        </a:rPr>
                        <a:t>Actividades profesionales, científicas y técnicas; Actividades de servicios administrativos y de apoyo</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dirty="0">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992924"/>
                  </a:ext>
                </a:extLst>
              </a:tr>
              <a:tr h="219281">
                <a:tc>
                  <a:txBody>
                    <a:bodyPr/>
                    <a:lstStyle/>
                    <a:p>
                      <a:pPr algn="l" rtl="0" fontAlgn="ctr">
                        <a:buNone/>
                      </a:pPr>
                      <a:r>
                        <a:rPr lang="es-CO" sz="700" b="0" i="0" u="none" strike="noStrike">
                          <a:solidFill>
                            <a:srgbClr val="4C0425"/>
                          </a:solidFill>
                          <a:effectLst/>
                          <a:latin typeface="Segoe UI" panose="020B0502040204020203" pitchFamily="34" charset="0"/>
                        </a:rPr>
                        <a:t>Información y comunicaciones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dirty="0">
                          <a:solidFill>
                            <a:srgbClr val="4C0425"/>
                          </a:solidFill>
                          <a:effectLst/>
                          <a:latin typeface="Segoe UI" panose="020B0502040204020203" pitchFamily="34" charset="0"/>
                        </a:rPr>
                        <a:t>0,05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581273499"/>
                  </a:ext>
                </a:extLst>
              </a:tr>
              <a:tr h="292375">
                <a:tc>
                  <a:txBody>
                    <a:bodyPr/>
                    <a:lstStyle/>
                    <a:p>
                      <a:pPr algn="l" rtl="0" fontAlgn="ctr">
                        <a:buNone/>
                      </a:pPr>
                      <a:r>
                        <a:rPr lang="es-ES" sz="700" b="0" i="0" u="none" strike="noStrike">
                          <a:solidFill>
                            <a:srgbClr val="4C0425"/>
                          </a:solidFill>
                          <a:effectLst/>
                          <a:latin typeface="Segoe UI" panose="020B0502040204020203" pitchFamily="34" charset="0"/>
                        </a:rPr>
                        <a:t>Suministro de electricidad, gas, vapor y aire acondicionado; Distribución de agua</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1678442"/>
                  </a:ext>
                </a:extLst>
              </a:tr>
              <a:tr h="219281">
                <a:tc>
                  <a:txBody>
                    <a:bodyPr/>
                    <a:lstStyle/>
                    <a:p>
                      <a:pPr algn="l" rtl="0" fontAlgn="ctr">
                        <a:buNone/>
                      </a:pPr>
                      <a:r>
                        <a:rPr lang="es-CO" sz="700" b="0" i="0" u="none" strike="noStrike">
                          <a:solidFill>
                            <a:srgbClr val="4C0425"/>
                          </a:solidFill>
                          <a:effectLst/>
                          <a:latin typeface="Segoe UI" panose="020B0502040204020203" pitchFamily="34" charset="0"/>
                        </a:rPr>
                        <a:t>Construcción</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0" i="0" u="none" strike="noStrike">
                          <a:solidFill>
                            <a:srgbClr val="4C0425"/>
                          </a:solidFill>
                          <a:effectLst/>
                          <a:latin typeface="Segoe UI" panose="020B0502040204020203" pitchFamily="34"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-2,7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610796243"/>
                  </a:ext>
                </a:extLst>
              </a:tr>
              <a:tr h="219281">
                <a:tc>
                  <a:txBody>
                    <a:bodyPr/>
                    <a:lstStyle/>
                    <a:p>
                      <a:pPr algn="l" rtl="0" fontAlgn="ctr">
                        <a:buNone/>
                      </a:pPr>
                      <a:r>
                        <a:rPr lang="es-ES" sz="700" b="0" i="0" u="none" strike="noStrike">
                          <a:solidFill>
                            <a:srgbClr val="4C0425"/>
                          </a:solidFill>
                          <a:effectLst/>
                          <a:latin typeface="Segoe UI" panose="020B0502040204020203" pitchFamily="34" charset="0"/>
                        </a:rPr>
                        <a:t>Explotación de minas y canteras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s-CO" sz="700" b="0" i="0" u="none" strike="noStrike">
                          <a:solidFill>
                            <a:srgbClr val="4C0425"/>
                          </a:solidFill>
                          <a:effectLst/>
                          <a:latin typeface="Segoe UI" panose="020B0502040204020203" pitchFamily="34" charset="0"/>
                        </a:rPr>
                        <a:t>-4,6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-7,2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rtl="0" fontAlgn="ctr">
                        <a:buNone/>
                      </a:pPr>
                      <a:r>
                        <a:rPr lang="es-CO" sz="700" b="1" i="0" u="none" strike="noStrike" dirty="0">
                          <a:solidFill>
                            <a:srgbClr val="4C0425"/>
                          </a:solidFill>
                          <a:effectLst/>
                          <a:latin typeface="Segoe UI" panose="020B0502040204020203"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1556308"/>
                  </a:ext>
                </a:extLst>
              </a:tr>
              <a:tr h="219281">
                <a:tc>
                  <a:txBody>
                    <a:bodyPr/>
                    <a:lstStyle/>
                    <a:p>
                      <a:pPr algn="l" rtl="0" fontAlgn="ctr">
                        <a:buNone/>
                      </a:pPr>
                      <a:r>
                        <a:rPr lang="es-CO" sz="700" b="0" i="0" u="none" strike="noStrike">
                          <a:solidFill>
                            <a:srgbClr val="4C0425"/>
                          </a:solidFill>
                          <a:effectLst/>
                          <a:latin typeface="Segoe UI" panose="020B0502040204020203" pitchFamily="34" charset="0"/>
                        </a:rPr>
                        <a:t>Valor agregado</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p>
                      <a:pPr algn="ctr" rtl="0" fontAlgn="ctr">
                        <a:buNone/>
                      </a:pPr>
                      <a:r>
                        <a:rPr lang="es-CO" sz="700" b="1" i="0" u="none" strike="noStrike">
                          <a:solidFill>
                            <a:srgbClr val="4C0425"/>
                          </a:solidFill>
                          <a:effectLst/>
                          <a:latin typeface="Segoe UI" panose="020B0502040204020203" pitchFamily="34" charset="0"/>
                        </a:rPr>
                        <a:t>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BFBFBF"/>
                    </a:solid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dirty="0">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93025094"/>
                  </a:ext>
                </a:extLst>
              </a:tr>
              <a:tr h="255828">
                <a:tc>
                  <a:txBody>
                    <a:bodyPr/>
                    <a:lstStyle/>
                    <a:p>
                      <a:pPr algn="l" rtl="0" fontAlgn="ctr">
                        <a:buNone/>
                      </a:pPr>
                      <a:r>
                        <a:rPr lang="es-ES" sz="700" b="0" i="0" u="none" strike="noStrike">
                          <a:solidFill>
                            <a:srgbClr val="4C0425"/>
                          </a:solidFill>
                          <a:effectLst/>
                          <a:latin typeface="Segoe UI" panose="020B0502040204020203" pitchFamily="34" charset="0"/>
                        </a:rPr>
                        <a:t>Impuestos menos subvenciones sobre los productos</a:t>
                      </a:r>
                    </a:p>
                  </a:txBody>
                  <a:tcPr marL="857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s-CO" sz="700" b="1" i="0" u="none" strike="noStrike">
                          <a:solidFill>
                            <a:srgbClr val="4C0425"/>
                          </a:solidFill>
                          <a:effectLst/>
                          <a:latin typeface="Segoe UI" panose="020B0502040204020203"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buNone/>
                      </a:pPr>
                      <a:endParaRPr lang="es-CO" sz="700" b="0" i="0" u="none" strike="noStrike">
                        <a:solidFill>
                          <a:srgbClr val="4C0425"/>
                        </a:solidFill>
                        <a:effectLst/>
                        <a:latin typeface="Segoe UI" panose="020B0502040204020203" pitchFamily="34" charset="0"/>
                      </a:endParaRP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l" fontAlgn="b">
                        <a:buNone/>
                      </a:pPr>
                      <a:endParaRPr lang="es-CO" sz="700" b="0" i="0" u="none" strike="noStrike" dirty="0">
                        <a:solidFill>
                          <a:srgbClr val="4C0425"/>
                        </a:solidFill>
                        <a:effectLst/>
                        <a:latin typeface="Segoe UI" panose="020B0502040204020203" pitchFamily="34" charset="0"/>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84579150"/>
                  </a:ext>
                </a:extLst>
              </a:tr>
              <a:tr h="255828">
                <a:tc>
                  <a:txBody>
                    <a:bodyPr/>
                    <a:lstStyle/>
                    <a:p>
                      <a:pPr algn="l" rtl="0" fontAlgn="ctr">
                        <a:buNone/>
                      </a:pPr>
                      <a:r>
                        <a:rPr lang="es-CO" sz="700" b="1" i="0" u="none" strike="noStrike">
                          <a:solidFill>
                            <a:srgbClr val="FFFFFF"/>
                          </a:solidFill>
                          <a:effectLst/>
                          <a:latin typeface="Segoe UI" panose="020B0502040204020203" pitchFamily="34" charset="0"/>
                        </a:rPr>
                        <a:t>Producto Interno Bruto</a:t>
                      </a:r>
                    </a:p>
                  </a:txBody>
                  <a:tcPr marL="857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tc>
                  <a:txBody>
                    <a:bodyPr/>
                    <a:lstStyle/>
                    <a:p>
                      <a:pPr algn="ctr" rtl="0" fontAlgn="ctr">
                        <a:buNone/>
                      </a:pPr>
                      <a:r>
                        <a:rPr lang="es-CO" sz="700" b="1" i="0" u="none" strike="noStrike">
                          <a:solidFill>
                            <a:srgbClr val="FFFFFF"/>
                          </a:solidFill>
                          <a:effectLst/>
                          <a:latin typeface="Segoe UI" panose="020B0502040204020203" pitchFamily="34" charset="0"/>
                        </a:rPr>
                        <a:t>1,2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tc>
                  <a:txBody>
                    <a:bodyPr/>
                    <a:lstStyle/>
                    <a:p>
                      <a:pPr algn="ctr" rtl="0" fontAlgn="ctr">
                        <a:buNone/>
                      </a:pPr>
                      <a:r>
                        <a:rPr lang="es-CO" sz="700" b="1" i="0" u="none" strike="noStrike" dirty="0">
                          <a:solidFill>
                            <a:srgbClr val="FFFFFF"/>
                          </a:solidFill>
                          <a:effectLst/>
                          <a:latin typeface="Segoe UI" panose="020B0502040204020203" pitchFamily="34" charset="0"/>
                        </a:rPr>
                        <a:t>2,8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tc>
                  <a:txBody>
                    <a:bodyPr/>
                    <a:lstStyle/>
                    <a:p>
                      <a:pPr algn="l" fontAlgn="b">
                        <a:buNone/>
                      </a:pPr>
                      <a:endParaRPr lang="es-CO" sz="700" b="0" i="0" u="none" strike="noStrike">
                        <a:solidFill>
                          <a:srgbClr val="000000"/>
                        </a:solidFill>
                        <a:effectLst/>
                        <a:latin typeface="Segoe UI" panose="020B0502040204020203" pitchFamily="34" charset="0"/>
                      </a:endParaRPr>
                    </a:p>
                  </a:txBody>
                  <a:tcPr marL="9525" marR="9525" marT="9525" marB="0" anchor="b">
                    <a:lnL w="12700" cap="flat" cmpd="sng" algn="ctr">
                      <a:solidFill>
                        <a:srgbClr val="FFFFFF"/>
                      </a:solidFill>
                      <a:prstDash val="solid"/>
                      <a:round/>
                      <a:headEnd type="none" w="med" len="med"/>
                      <a:tailEnd type="none" w="med" len="med"/>
                    </a:lnL>
                    <a:lnR>
                      <a:noFill/>
                    </a:lnR>
                    <a:lnT>
                      <a:noFill/>
                    </a:lnT>
                    <a:lnB>
                      <a:noFill/>
                    </a:lnB>
                    <a:noFill/>
                  </a:tcPr>
                </a:tc>
                <a:tc>
                  <a:txBody>
                    <a:bodyPr/>
                    <a:lstStyle/>
                    <a:p>
                      <a:pPr algn="l" fontAlgn="b">
                        <a:buNone/>
                      </a:pPr>
                      <a:endParaRPr lang="es-CO" sz="700" b="0" i="0" u="none" strike="noStrike" dirty="0">
                        <a:solidFill>
                          <a:srgbClr val="000000"/>
                        </a:solidFill>
                        <a:effectLst/>
                        <a:latin typeface="Segoe UI" panose="020B0502040204020203"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156697605"/>
                  </a:ext>
                </a:extLst>
              </a:tr>
            </a:tbl>
          </a:graphicData>
        </a:graphic>
      </p:graphicFrame>
    </p:spTree>
    <p:extLst>
      <p:ext uri="{BB962C8B-B14F-4D97-AF65-F5344CB8AC3E}">
        <p14:creationId xmlns:p14="http://schemas.microsoft.com/office/powerpoint/2010/main" val="279104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AD65-58D7-802D-98C2-56FE9B2BCACA}"/>
            </a:ext>
          </a:extLst>
        </p:cNvPr>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86BE81D3-919B-0AE0-C256-1DDCBFC098BC}"/>
              </a:ext>
            </a:extLst>
          </p:cNvPr>
          <p:cNvGraphicFramePr>
            <a:graphicFrameLocks noGrp="1"/>
          </p:cNvGraphicFramePr>
          <p:nvPr>
            <p:extLst>
              <p:ext uri="{D42A27DB-BD31-4B8C-83A1-F6EECF244321}">
                <p14:modId xmlns:p14="http://schemas.microsoft.com/office/powerpoint/2010/main" val="3530308184"/>
              </p:ext>
            </p:extLst>
          </p:nvPr>
        </p:nvGraphicFramePr>
        <p:xfrm>
          <a:off x="3421962" y="413712"/>
          <a:ext cx="5040000" cy="4568870"/>
        </p:xfrm>
        <a:graphic>
          <a:graphicData uri="http://schemas.openxmlformats.org/drawingml/2006/table">
            <a:tbl>
              <a:tblPr/>
              <a:tblGrid>
                <a:gridCol w="1890000">
                  <a:extLst>
                    <a:ext uri="{9D8B030D-6E8A-4147-A177-3AD203B41FA5}">
                      <a16:colId xmlns:a16="http://schemas.microsoft.com/office/drawing/2014/main" val="1578746350"/>
                    </a:ext>
                  </a:extLst>
                </a:gridCol>
                <a:gridCol w="630000">
                  <a:extLst>
                    <a:ext uri="{9D8B030D-6E8A-4147-A177-3AD203B41FA5}">
                      <a16:colId xmlns:a16="http://schemas.microsoft.com/office/drawing/2014/main" val="2262524636"/>
                    </a:ext>
                  </a:extLst>
                </a:gridCol>
                <a:gridCol w="630000">
                  <a:extLst>
                    <a:ext uri="{9D8B030D-6E8A-4147-A177-3AD203B41FA5}">
                      <a16:colId xmlns:a16="http://schemas.microsoft.com/office/drawing/2014/main" val="919701550"/>
                    </a:ext>
                  </a:extLst>
                </a:gridCol>
                <a:gridCol w="630000">
                  <a:extLst>
                    <a:ext uri="{9D8B030D-6E8A-4147-A177-3AD203B41FA5}">
                      <a16:colId xmlns:a16="http://schemas.microsoft.com/office/drawing/2014/main" val="234839544"/>
                    </a:ext>
                  </a:extLst>
                </a:gridCol>
                <a:gridCol w="630000">
                  <a:extLst>
                    <a:ext uri="{9D8B030D-6E8A-4147-A177-3AD203B41FA5}">
                      <a16:colId xmlns:a16="http://schemas.microsoft.com/office/drawing/2014/main" val="665635501"/>
                    </a:ext>
                  </a:extLst>
                </a:gridCol>
                <a:gridCol w="630000">
                  <a:extLst>
                    <a:ext uri="{9D8B030D-6E8A-4147-A177-3AD203B41FA5}">
                      <a16:colId xmlns:a16="http://schemas.microsoft.com/office/drawing/2014/main" val="607932297"/>
                    </a:ext>
                  </a:extLst>
                </a:gridCol>
              </a:tblGrid>
              <a:tr h="228093">
                <a:tc rowSpan="2">
                  <a:txBody>
                    <a:bodyPr/>
                    <a:lstStyle/>
                    <a:p>
                      <a:pPr algn="ctr" fontAlgn="ctr"/>
                      <a:r>
                        <a:rPr lang="es-CO" sz="800" b="1" i="0" u="none" strike="noStrike" dirty="0">
                          <a:solidFill>
                            <a:srgbClr val="FFFFFF"/>
                          </a:solidFill>
                          <a:effectLst/>
                          <a:latin typeface="+mj-lt"/>
                        </a:rPr>
                        <a:t>Actividad económica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tc gridSpan="2">
                  <a:txBody>
                    <a:bodyPr/>
                    <a:lstStyle/>
                    <a:p>
                      <a:pPr algn="ctr" fontAlgn="ctr"/>
                      <a:r>
                        <a:rPr lang="es-CO" sz="800" b="1" i="0" u="none" strike="noStrike" dirty="0">
                          <a:solidFill>
                            <a:srgbClr val="FFFFFF"/>
                          </a:solidFill>
                          <a:effectLst/>
                          <a:latin typeface="+mj-lt"/>
                        </a:rPr>
                        <a:t>2024</a:t>
                      </a:r>
                      <a:r>
                        <a:rPr lang="es-CO" sz="800" b="1" i="0" u="none" strike="noStrike" baseline="30000" dirty="0">
                          <a:solidFill>
                            <a:srgbClr val="FFFFFF"/>
                          </a:solidFill>
                          <a:effectLst/>
                          <a:latin typeface="+mj-lt"/>
                        </a:rPr>
                        <a:t>pr</a:t>
                      </a:r>
                      <a:endParaRPr lang="es-CO" sz="800" b="1" i="0" u="none" strike="noStrike" dirty="0">
                        <a:solidFill>
                          <a:srgbClr val="FFFFFF"/>
                        </a:solidFill>
                        <a:effectLst/>
                        <a:latin typeface="+mj-lt"/>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tc hMerge="1">
                  <a:txBody>
                    <a:bodyPr/>
                    <a:lstStyle/>
                    <a:p>
                      <a:endParaRPr lang="es-CO"/>
                    </a:p>
                  </a:txBody>
                  <a:tcPr/>
                </a:tc>
                <a:tc gridSpan="3">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s-CO" sz="800" b="1" i="0" u="none" strike="noStrike" kern="1200" dirty="0">
                          <a:solidFill>
                            <a:srgbClr val="FFFFFF"/>
                          </a:solidFill>
                          <a:effectLst/>
                          <a:latin typeface="+mn-lt"/>
                          <a:ea typeface="+mn-ea"/>
                          <a:cs typeface="+mn-cs"/>
                        </a:rPr>
                        <a:t>2025</a:t>
                      </a:r>
                      <a:r>
                        <a:rPr lang="es-CO" sz="800" b="1" i="0" u="none" strike="noStrike" kern="1200" baseline="30000" dirty="0">
                          <a:solidFill>
                            <a:srgbClr val="FFFFFF"/>
                          </a:solidFill>
                          <a:effectLst/>
                          <a:latin typeface="+mn-lt"/>
                          <a:ea typeface="+mn-ea"/>
                          <a:cs typeface="+mn-cs"/>
                        </a:rPr>
                        <a:t>pr</a:t>
                      </a:r>
                      <a:endParaRPr lang="es-CO" sz="800" b="1" i="0" u="none" strike="noStrike" kern="1200" dirty="0">
                        <a:solidFill>
                          <a:srgbClr val="FFFFFF"/>
                        </a:solidFill>
                        <a:effectLst/>
                        <a:latin typeface="+mn-lt"/>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053F"/>
                    </a:solidFill>
                  </a:tcPr>
                </a:tc>
                <a:tc hMerge="1">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endParaRPr lang="es-CO" sz="800" b="1" i="0" u="none" strike="noStrike" kern="1200">
                        <a:solidFill>
                          <a:srgbClr val="FFFFFF"/>
                        </a:solidFill>
                        <a:effectLst/>
                        <a:latin typeface="+mn-lt"/>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F82"/>
                    </a:solidFill>
                  </a:tcPr>
                </a:tc>
                <a:tc hMerge="1">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endParaRPr lang="es-CO" sz="800" b="1" i="0" u="none" strike="noStrike" kern="1200">
                        <a:solidFill>
                          <a:srgbClr val="FFFFFF"/>
                        </a:solidFill>
                        <a:effectLst/>
                        <a:latin typeface="+mn-lt"/>
                        <a:ea typeface="+mn-ea"/>
                        <a:cs typeface="+mn-cs"/>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F82"/>
                    </a:solidFill>
                  </a:tcPr>
                </a:tc>
                <a:extLst>
                  <a:ext uri="{0D108BD9-81ED-4DB2-BD59-A6C34878D82A}">
                    <a16:rowId xmlns:a16="http://schemas.microsoft.com/office/drawing/2014/main" val="3205239098"/>
                  </a:ext>
                </a:extLst>
              </a:tr>
              <a:tr h="228093">
                <a:tc vMerge="1">
                  <a:txBody>
                    <a:bodyPr/>
                    <a:lstStyle/>
                    <a:p>
                      <a:endParaRPr lang="es-CO"/>
                    </a:p>
                  </a:txBody>
                  <a:tcPr/>
                </a:tc>
                <a:tc>
                  <a:txBody>
                    <a:bodyPr/>
                    <a:lstStyle/>
                    <a:p>
                      <a:pPr algn="ctr" fontAlgn="ctr"/>
                      <a:r>
                        <a:rPr lang="es-CO" sz="800" b="1" i="0" u="none" strike="noStrike">
                          <a:solidFill>
                            <a:srgbClr val="FFFFFF"/>
                          </a:solidFill>
                          <a:effectLst/>
                          <a:latin typeface="+mj-lt"/>
                        </a:rPr>
                        <a:t>III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tc>
                  <a:txBody>
                    <a:bodyPr/>
                    <a:lstStyle/>
                    <a:p>
                      <a:pPr algn="ctr" fontAlgn="ctr"/>
                      <a:r>
                        <a:rPr lang="es-CO" sz="800" b="1" i="0" u="none" strike="noStrike" dirty="0">
                          <a:solidFill>
                            <a:srgbClr val="FFFFFF"/>
                          </a:solidFill>
                          <a:effectLst/>
                          <a:latin typeface="+mj-lt"/>
                        </a:rPr>
                        <a:t>IV</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tc>
                  <a:txBody>
                    <a:bodyPr/>
                    <a:lstStyle/>
                    <a:p>
                      <a:pPr algn="ctr" fontAlgn="ctr"/>
                      <a:r>
                        <a:rPr lang="es-ES" sz="800" b="1" i="0" u="none" strike="noStrike" dirty="0">
                          <a:solidFill>
                            <a:srgbClr val="FFFFFF"/>
                          </a:solidFill>
                          <a:effectLst/>
                          <a:latin typeface="+mj-lt"/>
                        </a:rPr>
                        <a:t>I</a:t>
                      </a:r>
                      <a:endParaRPr lang="es-CO" sz="800" b="1" i="0" u="none" strike="noStrike" dirty="0">
                        <a:solidFill>
                          <a:srgbClr val="FFFFFF"/>
                        </a:solidFill>
                        <a:effectLst/>
                        <a:latin typeface="+mj-lt"/>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tc>
                  <a:txBody>
                    <a:bodyPr/>
                    <a:lstStyle/>
                    <a:p>
                      <a:pPr algn="ctr" fontAlgn="ctr"/>
                      <a:r>
                        <a:rPr lang="es-ES" sz="800" b="1" i="0" u="none" strike="noStrike" dirty="0">
                          <a:solidFill>
                            <a:srgbClr val="FFFFFF"/>
                          </a:solidFill>
                          <a:effectLst/>
                          <a:latin typeface="+mj-lt"/>
                        </a:rPr>
                        <a:t>II</a:t>
                      </a:r>
                      <a:endParaRPr lang="es-CO" sz="800" b="1" i="0" u="none" strike="noStrike" dirty="0">
                        <a:solidFill>
                          <a:srgbClr val="FFFFFF"/>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tc>
                  <a:txBody>
                    <a:bodyPr/>
                    <a:lstStyle/>
                    <a:p>
                      <a:pPr algn="ctr" fontAlgn="ctr"/>
                      <a:r>
                        <a:rPr lang="es-ES" sz="800" b="1" i="0" u="none" strike="noStrike" dirty="0">
                          <a:solidFill>
                            <a:srgbClr val="FFFFFF"/>
                          </a:solidFill>
                          <a:effectLst/>
                          <a:latin typeface="+mj-lt"/>
                        </a:rPr>
                        <a:t>III</a:t>
                      </a:r>
                      <a:endParaRPr lang="es-CO" sz="800" b="1" i="0" u="none" strike="noStrike" dirty="0">
                        <a:solidFill>
                          <a:srgbClr val="FFFFFF"/>
                        </a:solidFill>
                        <a:effectLst/>
                        <a:latin typeface="+mj-lt"/>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8D053F"/>
                    </a:solidFill>
                  </a:tcPr>
                </a:tc>
                <a:extLst>
                  <a:ext uri="{0D108BD9-81ED-4DB2-BD59-A6C34878D82A}">
                    <a16:rowId xmlns:a16="http://schemas.microsoft.com/office/drawing/2014/main" val="1214594097"/>
                  </a:ext>
                </a:extLst>
              </a:tr>
              <a:tr h="342141">
                <a:tc>
                  <a:txBody>
                    <a:bodyPr/>
                    <a:lstStyle/>
                    <a:p>
                      <a:pPr algn="l" rtl="0" fontAlgn="ctr"/>
                      <a:r>
                        <a:rPr lang="es-ES" sz="800" b="0" i="0" u="none" strike="noStrike" dirty="0">
                          <a:solidFill>
                            <a:srgbClr val="4C0425"/>
                          </a:solidFill>
                          <a:effectLst/>
                          <a:latin typeface="+mj-lt"/>
                        </a:rPr>
                        <a:t>Agricultura, ganadería, caza, silvicultura y pesca</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3,3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91910209"/>
                  </a:ext>
                </a:extLst>
              </a:tr>
              <a:tr h="266110">
                <a:tc>
                  <a:txBody>
                    <a:bodyPr/>
                    <a:lstStyle/>
                    <a:p>
                      <a:pPr algn="l" rtl="0" fontAlgn="ctr"/>
                      <a:r>
                        <a:rPr lang="es-ES" sz="800" b="0" i="0" u="none" strike="noStrike">
                          <a:solidFill>
                            <a:srgbClr val="4C0425"/>
                          </a:solidFill>
                          <a:effectLst/>
                          <a:latin typeface="+mj-lt"/>
                        </a:rPr>
                        <a:t>Explotación de minas y canteras</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4297761"/>
                  </a:ext>
                </a:extLst>
              </a:tr>
              <a:tr h="266110">
                <a:tc>
                  <a:txBody>
                    <a:bodyPr/>
                    <a:lstStyle/>
                    <a:p>
                      <a:pPr algn="l" rtl="0" fontAlgn="ctr"/>
                      <a:r>
                        <a:rPr lang="es-CO" sz="800" b="0" i="0" u="none" strike="noStrike">
                          <a:solidFill>
                            <a:srgbClr val="4C0425"/>
                          </a:solidFill>
                          <a:effectLst/>
                          <a:latin typeface="+mj-lt"/>
                        </a:rPr>
                        <a:t>Industrias manufactureras</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dirty="0">
                          <a:solidFill>
                            <a:srgbClr val="4C0425"/>
                          </a:solidFill>
                          <a:effectLst/>
                          <a:latin typeface="Segoe UI"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20646303"/>
                  </a:ext>
                </a:extLst>
              </a:tr>
              <a:tr h="342141">
                <a:tc>
                  <a:txBody>
                    <a:bodyPr/>
                    <a:lstStyle/>
                    <a:p>
                      <a:pPr algn="l" rtl="0" fontAlgn="ctr"/>
                      <a:r>
                        <a:rPr lang="es-ES" sz="800" b="0" i="0" u="none" strike="noStrike">
                          <a:solidFill>
                            <a:srgbClr val="4C0425"/>
                          </a:solidFill>
                          <a:effectLst/>
                          <a:latin typeface="+mj-lt"/>
                        </a:rPr>
                        <a:t>Suministro de electricidad, gas, vapor y aire acondicionado; Distribución de agua</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dirty="0">
                          <a:solidFill>
                            <a:srgbClr val="4C0425"/>
                          </a:solidFill>
                          <a:effectLst/>
                          <a:latin typeface="Segoe UI" panose="020B0502040204020203"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3620697"/>
                  </a:ext>
                </a:extLst>
              </a:tr>
              <a:tr h="266110">
                <a:tc>
                  <a:txBody>
                    <a:bodyPr/>
                    <a:lstStyle/>
                    <a:p>
                      <a:pPr algn="l" rtl="0" fontAlgn="ctr"/>
                      <a:r>
                        <a:rPr lang="es-CO" sz="800" b="0" i="0" u="none" strike="noStrike">
                          <a:solidFill>
                            <a:srgbClr val="4C0425"/>
                          </a:solidFill>
                          <a:effectLst/>
                          <a:latin typeface="+mj-lt"/>
                        </a:rPr>
                        <a:t>Construcción</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966660628"/>
                  </a:ext>
                </a:extLst>
              </a:tr>
              <a:tr h="386239">
                <a:tc>
                  <a:txBody>
                    <a:bodyPr/>
                    <a:lstStyle/>
                    <a:p>
                      <a:pPr algn="l" rtl="0" fontAlgn="ctr"/>
                      <a:r>
                        <a:rPr lang="es-ES" sz="800" b="0" i="0" u="none" strike="noStrike">
                          <a:solidFill>
                            <a:srgbClr val="4C0425"/>
                          </a:solidFill>
                          <a:effectLst/>
                          <a:latin typeface="+mj-lt"/>
                        </a:rPr>
                        <a:t>Comercio y reparación; Transporte y almacenamiento; Alojamiento y servicios de comida</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6334253"/>
                  </a:ext>
                </a:extLst>
              </a:tr>
              <a:tr h="266110">
                <a:tc>
                  <a:txBody>
                    <a:bodyPr/>
                    <a:lstStyle/>
                    <a:p>
                      <a:pPr algn="l" rtl="0" fontAlgn="ctr"/>
                      <a:r>
                        <a:rPr lang="es-CO" sz="800" b="0" i="0" u="none" strike="noStrike">
                          <a:solidFill>
                            <a:srgbClr val="4C0425"/>
                          </a:solidFill>
                          <a:effectLst/>
                          <a:latin typeface="+mj-lt"/>
                        </a:rPr>
                        <a:t>Información y comunicaciones</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dirty="0">
                          <a:solidFill>
                            <a:srgbClr val="4C0425"/>
                          </a:solidFill>
                          <a:effectLst/>
                          <a:latin typeface="Segoe UI" panose="020B0502040204020203" pitchFamily="34"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869662608"/>
                  </a:ext>
                </a:extLst>
              </a:tr>
              <a:tr h="266110">
                <a:tc>
                  <a:txBody>
                    <a:bodyPr/>
                    <a:lstStyle/>
                    <a:p>
                      <a:pPr algn="l" rtl="0" fontAlgn="ctr"/>
                      <a:r>
                        <a:rPr lang="es-ES" sz="800" b="0" i="0" u="none" strike="noStrike">
                          <a:solidFill>
                            <a:srgbClr val="4C0425"/>
                          </a:solidFill>
                          <a:effectLst/>
                          <a:latin typeface="+mj-lt"/>
                        </a:rPr>
                        <a:t>Actividades financieras y de seguros</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953872"/>
                  </a:ext>
                </a:extLst>
              </a:tr>
              <a:tr h="266110">
                <a:tc>
                  <a:txBody>
                    <a:bodyPr/>
                    <a:lstStyle/>
                    <a:p>
                      <a:pPr algn="l" rtl="0" fontAlgn="ctr"/>
                      <a:r>
                        <a:rPr lang="es-CO" sz="800" b="0" i="0" u="none" strike="noStrike">
                          <a:solidFill>
                            <a:srgbClr val="4C0425"/>
                          </a:solidFill>
                          <a:effectLst/>
                          <a:latin typeface="+mj-lt"/>
                        </a:rPr>
                        <a:t>Actividades inmobiliarias</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dirty="0">
                          <a:solidFill>
                            <a:srgbClr val="4C0425"/>
                          </a:solidFill>
                          <a:effectLst/>
                          <a:latin typeface="Segoe UI" panose="020B05020402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239151616"/>
                  </a:ext>
                </a:extLst>
              </a:tr>
              <a:tr h="386239">
                <a:tc>
                  <a:txBody>
                    <a:bodyPr/>
                    <a:lstStyle/>
                    <a:p>
                      <a:pPr algn="l" rtl="0" fontAlgn="ctr"/>
                      <a:r>
                        <a:rPr lang="es-ES" sz="800" b="0" i="0" u="none" strike="noStrike">
                          <a:solidFill>
                            <a:srgbClr val="4C0425"/>
                          </a:solidFill>
                          <a:effectLst/>
                          <a:latin typeface="+mj-lt"/>
                        </a:rPr>
                        <a:t>Actividades profesionales, científicas y técnicas; Actividades de servicios administrativos y de apoyo</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dirty="0">
                          <a:solidFill>
                            <a:srgbClr val="4C0425"/>
                          </a:solidFill>
                          <a:effectLst/>
                          <a:latin typeface="Segoe UI" panose="020B0502040204020203" pitchFamily="34" charset="0"/>
                        </a:rPr>
                        <a:t>-0,1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035287"/>
                  </a:ext>
                </a:extLst>
              </a:tr>
              <a:tr h="342141">
                <a:tc>
                  <a:txBody>
                    <a:bodyPr/>
                    <a:lstStyle/>
                    <a:p>
                      <a:pPr algn="l" rtl="0" fontAlgn="ctr"/>
                      <a:r>
                        <a:rPr lang="es-ES" sz="800" b="0" i="0" u="none" strike="noStrike">
                          <a:solidFill>
                            <a:srgbClr val="4C0425"/>
                          </a:solidFill>
                          <a:effectLst/>
                          <a:latin typeface="+mj-lt"/>
                        </a:rPr>
                        <a:t>Administración pública y defensa; Educación; Actividades de la salud humana</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-2,2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a:solidFill>
                            <a:srgbClr val="4C0425"/>
                          </a:solidFill>
                          <a:effectLst/>
                          <a:latin typeface="Segoe UI" panose="020B0502040204020203" pitchFamily="34" charset="0"/>
                        </a:rPr>
                        <a:t>0,8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buNone/>
                      </a:pPr>
                      <a:r>
                        <a:rPr lang="es-CO" sz="800" b="0" i="0" u="none" strike="noStrike" dirty="0">
                          <a:solidFill>
                            <a:srgbClr val="4C0425"/>
                          </a:solidFill>
                          <a:effectLst/>
                          <a:latin typeface="Segoe UI" panose="020B0502040204020203" pitchFamily="34" charset="0"/>
                        </a:rPr>
                        <a:t>3,4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797005776"/>
                  </a:ext>
                </a:extLst>
              </a:tr>
              <a:tr h="342141">
                <a:tc>
                  <a:txBody>
                    <a:bodyPr/>
                    <a:lstStyle/>
                    <a:p>
                      <a:pPr algn="l" rtl="0" fontAlgn="ctr"/>
                      <a:r>
                        <a:rPr lang="es-CO" sz="800" b="0" i="0" u="none" strike="noStrike">
                          <a:solidFill>
                            <a:srgbClr val="4C0425"/>
                          </a:solidFill>
                          <a:effectLst/>
                          <a:latin typeface="+mj-lt"/>
                        </a:rPr>
                        <a:t>Actividades artísticas, de entretenimiento; Actividades de los hogares</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a:solidFill>
                            <a:srgbClr val="4C0425"/>
                          </a:solidFill>
                          <a:effectLst/>
                          <a:latin typeface="Segoe UI" panose="020B0502040204020203"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buNone/>
                      </a:pPr>
                      <a:r>
                        <a:rPr lang="es-CO" sz="800" b="0" i="0" u="none" strike="noStrike" dirty="0">
                          <a:solidFill>
                            <a:srgbClr val="4C0425"/>
                          </a:solidFill>
                          <a:effectLst/>
                          <a:latin typeface="Segoe UI"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919179"/>
                  </a:ext>
                </a:extLst>
              </a:tr>
              <a:tr h="304125">
                <a:tc>
                  <a:txBody>
                    <a:bodyPr/>
                    <a:lstStyle/>
                    <a:p>
                      <a:pPr algn="l" rtl="0" fontAlgn="ctr"/>
                      <a:r>
                        <a:rPr lang="es-CO" sz="800" b="1" i="0" u="none" strike="noStrike">
                          <a:solidFill>
                            <a:srgbClr val="4C0425"/>
                          </a:solidFill>
                          <a:effectLst/>
                          <a:latin typeface="+mj-lt"/>
                        </a:rPr>
                        <a:t>Producto Interno Bruto</a:t>
                      </a:r>
                    </a:p>
                  </a:txBody>
                  <a:tcPr marL="85725"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rtl="0" fontAlgn="ctr">
                        <a:buNone/>
                      </a:pPr>
                      <a:r>
                        <a:rPr lang="es-CO" sz="800" b="1" i="0" u="none" strike="noStrike">
                          <a:solidFill>
                            <a:srgbClr val="4C0425"/>
                          </a:solidFill>
                          <a:effectLst/>
                          <a:latin typeface="Segoe UI" panose="020B0502040204020203"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rtl="0" fontAlgn="ctr">
                        <a:buNone/>
                      </a:pPr>
                      <a:r>
                        <a:rPr lang="es-CO" sz="800" b="1" i="0" u="none" strike="noStrike">
                          <a:solidFill>
                            <a:srgbClr val="4C0425"/>
                          </a:solidFill>
                          <a:effectLst/>
                          <a:latin typeface="Segoe UI" panose="020B0502040204020203"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rtl="0" fontAlgn="ctr">
                        <a:buNone/>
                      </a:pPr>
                      <a:r>
                        <a:rPr lang="es-CO" sz="800" b="1" i="0" u="none" strike="noStrike">
                          <a:solidFill>
                            <a:srgbClr val="4C0425"/>
                          </a:solidFill>
                          <a:effectLst/>
                          <a:latin typeface="Segoe UI" panose="020B0502040204020203" pitchFamily="34" charset="0"/>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rtl="0" fontAlgn="ctr">
                        <a:buNone/>
                      </a:pPr>
                      <a:r>
                        <a:rPr lang="es-CO" sz="800" b="1" i="0" u="none" strike="noStrike">
                          <a:solidFill>
                            <a:srgbClr val="4C0425"/>
                          </a:solidFill>
                          <a:effectLst/>
                          <a:latin typeface="Segoe UI" panose="020B0502040204020203"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rtl="0" fontAlgn="ctr">
                        <a:buNone/>
                      </a:pPr>
                      <a:r>
                        <a:rPr lang="es-CO" sz="800" b="1" i="0" u="none" strike="noStrike" dirty="0">
                          <a:solidFill>
                            <a:srgbClr val="4C0425"/>
                          </a:solidFill>
                          <a:effectLst/>
                          <a:latin typeface="Segoe UI" panose="020B0502040204020203"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734254341"/>
                  </a:ext>
                </a:extLst>
              </a:tr>
            </a:tbl>
          </a:graphicData>
        </a:graphic>
      </p:graphicFrame>
      <p:pic>
        <p:nvPicPr>
          <p:cNvPr id="15" name="Gráfico 14">
            <a:extLst>
              <a:ext uri="{FF2B5EF4-FFF2-40B4-BE49-F238E27FC236}">
                <a16:creationId xmlns:a16="http://schemas.microsoft.com/office/drawing/2014/main" id="{D1A0882C-C002-93F6-A23A-93B65D4932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572" y="2299466"/>
            <a:ext cx="1113318" cy="193605"/>
          </a:xfrm>
          <a:prstGeom prst="rect">
            <a:avLst/>
          </a:prstGeom>
        </p:spPr>
      </p:pic>
      <p:sp>
        <p:nvSpPr>
          <p:cNvPr id="16" name="Marcador de texto 33">
            <a:extLst>
              <a:ext uri="{FF2B5EF4-FFF2-40B4-BE49-F238E27FC236}">
                <a16:creationId xmlns:a16="http://schemas.microsoft.com/office/drawing/2014/main" id="{9371F1FA-3ED7-D08B-A62E-BFEF374D11FE}"/>
              </a:ext>
            </a:extLst>
          </p:cNvPr>
          <p:cNvSpPr txBox="1">
            <a:spLocks/>
          </p:cNvSpPr>
          <p:nvPr/>
        </p:nvSpPr>
        <p:spPr>
          <a:xfrm>
            <a:off x="410302" y="4610974"/>
            <a:ext cx="2592939" cy="367426"/>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CO" sz="600" b="0" i="0" u="none" strike="noStrike" kern="1200" cap="none" spc="0" normalizeH="0" baseline="30000" noProof="0" dirty="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1 </a:t>
            </a:r>
            <a:r>
              <a:rPr kumimoji="0" lang="es-ES" sz="600" b="0" i="0" u="none" strike="noStrike" kern="1200" cap="none" spc="0" normalizeH="0" baseline="0" noProof="0" dirty="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Series encadenadas de volumen con año de referencia 2015.</a:t>
            </a:r>
          </a:p>
          <a:p>
            <a:pPr marL="0" marR="0" lvl="0" indent="0" algn="l"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ES" sz="600" b="0" i="0" u="none" strike="noStrike" kern="1200" cap="none" spc="0" normalizeH="0" baseline="30000" noProof="0" dirty="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pr</a:t>
            </a:r>
            <a:r>
              <a:rPr kumimoji="0" lang="es-ES" sz="600" b="0" i="0" u="none" strike="noStrike" kern="1200" cap="none" spc="0" normalizeH="0" baseline="0" noProof="0" dirty="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preliminar</a:t>
            </a:r>
            <a:r>
              <a:rPr kumimoji="0" lang="es-ES" sz="600" b="0" i="0" u="none" strike="noStrike" kern="1200" cap="none" spc="0" normalizeH="0" baseline="0" noProof="0" dirty="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 </a:t>
            </a:r>
          </a:p>
          <a:p>
            <a:pPr marL="0" marR="0" lvl="0" indent="0" algn="just" defTabSz="914400" rtl="0" eaLnBrk="1" fontAlgn="auto" latinLnBrk="0" hangingPunct="1">
              <a:lnSpc>
                <a:spcPct val="80000"/>
              </a:lnSpc>
              <a:spcBef>
                <a:spcPts val="200"/>
              </a:spcBef>
              <a:spcAft>
                <a:spcPts val="0"/>
              </a:spcAft>
              <a:buClrTx/>
              <a:buSzTx/>
              <a:buFont typeface="Arial" panose="020B0604020202020204" pitchFamily="34" charset="0"/>
              <a:buNone/>
              <a:tabLst/>
              <a:defRPr/>
            </a:pPr>
            <a:r>
              <a:rPr kumimoji="0" lang="es-CO" sz="600" b="1" i="0" u="none" strike="noStrike" kern="1200" cap="none" spc="0" normalizeH="0" baseline="0" noProof="0" dirty="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Fuente: </a:t>
            </a:r>
            <a:r>
              <a:rPr kumimoji="0" lang="es-CO" sz="600" b="0" i="0" u="none" strike="noStrike" kern="1200" cap="none" spc="0" normalizeH="0" baseline="0" noProof="0" dirty="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DANE, PIB_T</a:t>
            </a:r>
          </a:p>
        </p:txBody>
      </p:sp>
      <p:sp>
        <p:nvSpPr>
          <p:cNvPr id="17" name="object 898">
            <a:extLst>
              <a:ext uri="{FF2B5EF4-FFF2-40B4-BE49-F238E27FC236}">
                <a16:creationId xmlns:a16="http://schemas.microsoft.com/office/drawing/2014/main" id="{913F581E-5508-44AD-9B82-FCC1DE3FB15B}"/>
              </a:ext>
            </a:extLst>
          </p:cNvPr>
          <p:cNvSpPr txBox="1"/>
          <p:nvPr/>
        </p:nvSpPr>
        <p:spPr>
          <a:xfrm>
            <a:off x="484572" y="425013"/>
            <a:ext cx="3074351" cy="2068259"/>
          </a:xfrm>
          <a:prstGeom prst="rect">
            <a:avLst/>
          </a:prstGeom>
        </p:spPr>
        <p:txBody>
          <a:bodyPr vert="horz" wrap="square" lIns="0" tIns="0" rIns="0" bIns="0" rtlCol="0">
            <a:spAutoFit/>
          </a:bodyPr>
          <a:lstStyle/>
          <a:p>
            <a:pPr>
              <a:lnSpc>
                <a:spcPct val="80000"/>
              </a:lnSpc>
            </a:pPr>
            <a:r>
              <a:rPr lang="es-CO" spc="-40" dirty="0">
                <a:solidFill>
                  <a:srgbClr val="8D053F"/>
                </a:solidFill>
                <a:latin typeface="Segoe UI"/>
                <a:cs typeface="Segoe UI" panose="020B0502040204020203" pitchFamily="34" charset="0"/>
              </a:rPr>
              <a:t>Producto Interno Bruto (PIB)</a:t>
            </a:r>
          </a:p>
          <a:p>
            <a:pPr>
              <a:lnSpc>
                <a:spcPct val="80000"/>
              </a:lnSpc>
            </a:pPr>
            <a:r>
              <a:rPr lang="es-CO" spc="-40" dirty="0">
                <a:solidFill>
                  <a:srgbClr val="8D053F"/>
                </a:solidFill>
                <a:latin typeface="Segoe UI"/>
                <a:cs typeface="Segoe UI" panose="020B0502040204020203" pitchFamily="34" charset="0"/>
              </a:rPr>
              <a:t>Enfoque de la producción</a:t>
            </a:r>
            <a:br>
              <a:rPr lang="es-CO" spc="-40" dirty="0">
                <a:solidFill>
                  <a:srgbClr val="8D053F"/>
                </a:solidFill>
                <a:latin typeface="Segoe UI"/>
                <a:cs typeface="Segoe UI" panose="020B0502040204020203" pitchFamily="34" charset="0"/>
              </a:rPr>
            </a:br>
            <a:r>
              <a:rPr lang="es-CO" spc="-40" dirty="0">
                <a:solidFill>
                  <a:srgbClr val="4C0425"/>
                </a:solidFill>
                <a:latin typeface="Segoe UI"/>
                <a:cs typeface="Segoe UI" panose="020B0502040204020203" pitchFamily="34" charset="0"/>
              </a:rPr>
              <a:t>Tasas de crecimiento trimestrales (%) en volumen</a:t>
            </a:r>
            <a:r>
              <a:rPr lang="es-CO" spc="-40" baseline="30000" dirty="0">
                <a:solidFill>
                  <a:srgbClr val="4C0425"/>
                </a:solidFill>
                <a:latin typeface="Segoe UI"/>
                <a:cs typeface="Segoe UI" panose="020B0502040204020203" pitchFamily="34" charset="0"/>
              </a:rPr>
              <a:t>1 </a:t>
            </a:r>
          </a:p>
          <a:p>
            <a:pPr>
              <a:lnSpc>
                <a:spcPct val="80000"/>
              </a:lnSpc>
            </a:pPr>
            <a:r>
              <a:rPr lang="es-CO" spc="-40" dirty="0">
                <a:solidFill>
                  <a:srgbClr val="8D053F"/>
                </a:solidFill>
                <a:latin typeface="Segoe UI"/>
                <a:cs typeface="Segoe UI" panose="020B0502040204020203" pitchFamily="34" charset="0"/>
              </a:rPr>
              <a:t>Series ajustadas por efecto estacional y calendario</a:t>
            </a:r>
          </a:p>
          <a:p>
            <a:pPr>
              <a:lnSpc>
                <a:spcPct val="80000"/>
              </a:lnSpc>
            </a:pPr>
            <a:r>
              <a:rPr lang="es-CO" spc="-40" dirty="0">
                <a:solidFill>
                  <a:srgbClr val="4C0425"/>
                </a:solidFill>
                <a:latin typeface="Segoe UI"/>
                <a:cs typeface="Segoe UI" panose="020B0502040204020203" pitchFamily="34" charset="0"/>
              </a:rPr>
              <a:t>Valor agregado por actividad económica</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200" b="0" i="0" u="none" strike="noStrike" kern="1200" cap="none" spc="-40" normalizeH="0" baseline="0" noProof="0" dirty="0">
                <a:ln>
                  <a:noFill/>
                </a:ln>
                <a:solidFill>
                  <a:prstClr val="black">
                    <a:lumMod val="85000"/>
                    <a:lumOff val="15000"/>
                  </a:prstClr>
                </a:solidFill>
                <a:effectLst/>
                <a:uLnTx/>
                <a:uFillTx/>
                <a:latin typeface="Segoe UI"/>
                <a:ea typeface="Roboto Medium" panose="02000000000000000000" pitchFamily="2" charset="0"/>
                <a:cs typeface="Arial"/>
              </a:rPr>
              <a:t>2024</a:t>
            </a:r>
            <a:r>
              <a:rPr kumimoji="0" lang="es-CO" sz="1200" b="0" i="0" u="none" strike="noStrike" kern="1200" cap="none" spc="-40" normalizeH="0" baseline="30000" noProof="0" dirty="0">
                <a:ln>
                  <a:noFill/>
                </a:ln>
                <a:solidFill>
                  <a:prstClr val="black">
                    <a:lumMod val="85000"/>
                    <a:lumOff val="15000"/>
                  </a:prstClr>
                </a:solidFill>
                <a:effectLst/>
                <a:uLnTx/>
                <a:uFillTx/>
                <a:latin typeface="Segoe UI"/>
                <a:ea typeface="Roboto Medium" panose="02000000000000000000" pitchFamily="2" charset="0"/>
                <a:cs typeface="Arial"/>
              </a:rPr>
              <a:t>pr</a:t>
            </a:r>
            <a:r>
              <a:rPr kumimoji="0" lang="es-CO" sz="1200" b="0" i="0" u="none" strike="noStrike" kern="1200" cap="none" spc="-40" normalizeH="0" baseline="0" noProof="0" dirty="0">
                <a:ln>
                  <a:noFill/>
                </a:ln>
                <a:solidFill>
                  <a:prstClr val="black">
                    <a:lumMod val="85000"/>
                    <a:lumOff val="15000"/>
                  </a:prstClr>
                </a:solidFill>
                <a:effectLst/>
                <a:uLnTx/>
                <a:uFillTx/>
                <a:latin typeface="Segoe UI"/>
                <a:ea typeface="Roboto Medium" panose="02000000000000000000" pitchFamily="2" charset="0"/>
                <a:cs typeface="Arial"/>
              </a:rPr>
              <a:t> – 2025</a:t>
            </a:r>
            <a:r>
              <a:rPr kumimoji="0" lang="es-CO" sz="1200" b="0" i="0" u="none" strike="noStrike" kern="1200" cap="none" spc="-40" normalizeH="0" baseline="30000" noProof="0" dirty="0">
                <a:ln>
                  <a:noFill/>
                </a:ln>
                <a:solidFill>
                  <a:prstClr val="black">
                    <a:lumMod val="85000"/>
                    <a:lumOff val="15000"/>
                  </a:prstClr>
                </a:solidFill>
                <a:effectLst/>
                <a:uLnTx/>
                <a:uFillTx/>
                <a:latin typeface="Segoe UI"/>
                <a:ea typeface="Roboto Medium" panose="02000000000000000000" pitchFamily="2" charset="0"/>
                <a:cs typeface="Arial"/>
              </a:rPr>
              <a:t>pr</a:t>
            </a:r>
            <a:r>
              <a:rPr kumimoji="0" lang="es-CO" sz="1200" b="0" i="0" u="none" strike="noStrike" kern="1200" cap="none" spc="-40" normalizeH="0" baseline="0" noProof="0" dirty="0">
                <a:ln>
                  <a:noFill/>
                </a:ln>
                <a:solidFill>
                  <a:prstClr val="black">
                    <a:lumMod val="85000"/>
                    <a:lumOff val="15000"/>
                  </a:prstClr>
                </a:solidFill>
                <a:effectLst/>
                <a:uLnTx/>
                <a:uFillTx/>
                <a:latin typeface="Segoe UI"/>
                <a:ea typeface="Roboto Medium" panose="02000000000000000000" pitchFamily="2" charset="0"/>
                <a:cs typeface="Arial"/>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s-CO" sz="1200" b="0" i="0" u="none" strike="noStrike" kern="1200" cap="none" spc="-40" normalizeH="0" baseline="0" noProof="0" dirty="0">
                <a:ln>
                  <a:noFill/>
                </a:ln>
                <a:solidFill>
                  <a:prstClr val="black">
                    <a:lumMod val="85000"/>
                    <a:lumOff val="15000"/>
                  </a:prstClr>
                </a:solidFill>
                <a:effectLst/>
                <a:uLnTx/>
                <a:uFillTx/>
                <a:latin typeface="Segoe UI"/>
                <a:ea typeface="Roboto Medium" panose="02000000000000000000" pitchFamily="2" charset="0"/>
                <a:cs typeface="Arial"/>
              </a:rPr>
              <a:t>  </a:t>
            </a:r>
            <a:r>
              <a:rPr kumimoji="0" lang="es-CO" sz="1200" b="0" i="0" u="none" strike="noStrike" kern="1200" cap="none" spc="-40" normalizeH="0" baseline="0" noProof="0" dirty="0">
                <a:ln>
                  <a:noFill/>
                </a:ln>
                <a:solidFill>
                  <a:prstClr val="white"/>
                </a:solidFill>
                <a:effectLst/>
                <a:uLnTx/>
                <a:uFillTx/>
                <a:latin typeface="Segoe UI"/>
                <a:ea typeface="Roboto Medium" panose="02000000000000000000" pitchFamily="2" charset="0"/>
                <a:cs typeface="Arial"/>
              </a:rPr>
              <a:t>Tercer trimestre</a:t>
            </a:r>
          </a:p>
        </p:txBody>
      </p:sp>
      <p:cxnSp>
        <p:nvCxnSpPr>
          <p:cNvPr id="18" name="Conector recto 17">
            <a:extLst>
              <a:ext uri="{FF2B5EF4-FFF2-40B4-BE49-F238E27FC236}">
                <a16:creationId xmlns:a16="http://schemas.microsoft.com/office/drawing/2014/main" id="{C1E55557-A47F-1A3F-CE57-151B9AFFBB2D}"/>
              </a:ext>
            </a:extLst>
          </p:cNvPr>
          <p:cNvCxnSpPr>
            <a:cxnSpLocks/>
          </p:cNvCxnSpPr>
          <p:nvPr/>
        </p:nvCxnSpPr>
        <p:spPr>
          <a:xfrm flipV="1">
            <a:off x="323850" y="414327"/>
            <a:ext cx="1981" cy="206764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1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89649-2D66-2801-31ED-E19198062E88}"/>
            </a:ext>
          </a:extLst>
        </p:cNvPr>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391ED842-538F-0456-0998-D334C3060074}"/>
              </a:ext>
            </a:extLst>
          </p:cNvPr>
          <p:cNvGraphicFramePr>
            <a:graphicFrameLocks noGrp="1"/>
          </p:cNvGraphicFramePr>
          <p:nvPr>
            <p:extLst>
              <p:ext uri="{D42A27DB-BD31-4B8C-83A1-F6EECF244321}">
                <p14:modId xmlns:p14="http://schemas.microsoft.com/office/powerpoint/2010/main" val="722187347"/>
              </p:ext>
            </p:extLst>
          </p:nvPr>
        </p:nvGraphicFramePr>
        <p:xfrm>
          <a:off x="7224820" y="1320422"/>
          <a:ext cx="1752600" cy="1665855"/>
        </p:xfrm>
        <a:graphic>
          <a:graphicData uri="http://schemas.openxmlformats.org/drawingml/2006/table">
            <a:tbl>
              <a:tblPr/>
              <a:tblGrid>
                <a:gridCol w="990600">
                  <a:extLst>
                    <a:ext uri="{9D8B030D-6E8A-4147-A177-3AD203B41FA5}">
                      <a16:colId xmlns:a16="http://schemas.microsoft.com/office/drawing/2014/main" val="1140410641"/>
                    </a:ext>
                  </a:extLst>
                </a:gridCol>
                <a:gridCol w="762000">
                  <a:extLst>
                    <a:ext uri="{9D8B030D-6E8A-4147-A177-3AD203B41FA5}">
                      <a16:colId xmlns:a16="http://schemas.microsoft.com/office/drawing/2014/main" val="2811895810"/>
                    </a:ext>
                  </a:extLst>
                </a:gridCol>
              </a:tblGrid>
              <a:tr h="367754">
                <a:tc>
                  <a:txBody>
                    <a:bodyPr/>
                    <a:lstStyle/>
                    <a:p>
                      <a:pPr algn="r" rtl="0" fontAlgn="ctr">
                        <a:buNone/>
                      </a:pPr>
                      <a:r>
                        <a:rPr lang="es-CO" sz="2400" b="0" i="0" u="none" strike="noStrike" spc="-150">
                          <a:solidFill>
                            <a:srgbClr val="4C0425"/>
                          </a:solidFill>
                          <a:effectLst/>
                          <a:latin typeface="Segoe UI" panose="020B0502040204020203" pitchFamily="34" charset="0"/>
                        </a:rPr>
                        <a:t>4,2</a:t>
                      </a:r>
                    </a:p>
                  </a:txBody>
                  <a:tcPr marL="9525" marR="9525" marT="9525" marB="0" anchor="ctr">
                    <a:lnL>
                      <a:noFill/>
                    </a:lnL>
                    <a:lnR>
                      <a:noFill/>
                    </a:lnR>
                    <a:lnT>
                      <a:noFill/>
                    </a:lnT>
                    <a:lnB>
                      <a:noFill/>
                    </a:lnB>
                    <a:noFill/>
                  </a:tcPr>
                </a:tc>
                <a:tc>
                  <a:txBody>
                    <a:bodyPr/>
                    <a:lstStyle/>
                    <a:p>
                      <a:pPr algn="l" fontAlgn="ctr">
                        <a:buNone/>
                      </a:pPr>
                      <a:r>
                        <a:rPr lang="es-CO" sz="1800" b="0" i="0" u="none" strike="noStrike" spc="-150" dirty="0">
                          <a:solidFill>
                            <a:srgbClr val="4C0425"/>
                          </a:solidFill>
                          <a:effectLst/>
                          <a:latin typeface="Segoe UI" panose="020B0502040204020203" pitchFamily="34" charset="0"/>
                        </a:rPr>
                        <a:t>%</a:t>
                      </a:r>
                    </a:p>
                  </a:txBody>
                  <a:tcPr marL="9525" marR="9525" marT="9525" marB="0" anchor="ctr">
                    <a:lnL>
                      <a:noFill/>
                    </a:lnL>
                    <a:lnR>
                      <a:noFill/>
                    </a:lnR>
                    <a:lnT>
                      <a:noFill/>
                    </a:lnT>
                    <a:lnB>
                      <a:noFill/>
                    </a:lnB>
                    <a:noFill/>
                  </a:tcPr>
                </a:tc>
                <a:extLst>
                  <a:ext uri="{0D108BD9-81ED-4DB2-BD59-A6C34878D82A}">
                    <a16:rowId xmlns:a16="http://schemas.microsoft.com/office/drawing/2014/main" val="2307526731"/>
                  </a:ext>
                </a:extLst>
              </a:tr>
              <a:tr h="180000">
                <a:tc>
                  <a:txBody>
                    <a:bodyPr/>
                    <a:lstStyle/>
                    <a:p>
                      <a:pPr algn="r" rtl="0" fontAlgn="ctr">
                        <a:buNone/>
                      </a:pPr>
                      <a:endParaRPr lang="es-CO" sz="600" b="0" i="0" u="none" strike="noStrike" spc="-150">
                        <a:solidFill>
                          <a:srgbClr val="4C0425"/>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l" fontAlgn="ctr">
                        <a:buNone/>
                      </a:pPr>
                      <a:endParaRPr lang="es-CO" sz="600" b="0" i="0" u="none" strike="noStrike" spc="-150">
                        <a:solidFill>
                          <a:srgbClr val="4C0425"/>
                        </a:solidFill>
                        <a:effectLst/>
                        <a:latin typeface="Segoe UI" panose="020B0502040204020203"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2780847196"/>
                  </a:ext>
                </a:extLst>
              </a:tr>
              <a:tr h="367754">
                <a:tc>
                  <a:txBody>
                    <a:bodyPr/>
                    <a:lstStyle/>
                    <a:p>
                      <a:pPr algn="r" rtl="0" fontAlgn="ctr">
                        <a:buNone/>
                      </a:pPr>
                      <a:r>
                        <a:rPr lang="es-CO" sz="2400" b="0" i="0" u="none" strike="noStrike" spc="-150">
                          <a:solidFill>
                            <a:srgbClr val="4C0425"/>
                          </a:solidFill>
                          <a:effectLst/>
                          <a:latin typeface="Segoe UI" panose="020B0502040204020203" pitchFamily="34" charset="0"/>
                        </a:rPr>
                        <a:t>14,2</a:t>
                      </a:r>
                    </a:p>
                  </a:txBody>
                  <a:tcPr marL="9525" marR="9525" marT="9525" marB="0" anchor="ctr">
                    <a:lnL>
                      <a:noFill/>
                    </a:lnL>
                    <a:lnR>
                      <a:noFill/>
                    </a:lnR>
                    <a:lnT>
                      <a:noFill/>
                    </a:lnT>
                    <a:lnB>
                      <a:noFill/>
                    </a:lnB>
                    <a:noFill/>
                  </a:tcPr>
                </a:tc>
                <a:tc>
                  <a:txBody>
                    <a:bodyPr/>
                    <a:lstStyle/>
                    <a:p>
                      <a:pPr algn="l" fontAlgn="ctr">
                        <a:buNone/>
                      </a:pPr>
                      <a:r>
                        <a:rPr lang="es-CO" sz="1800" b="0" i="0" u="none" strike="noStrike" spc="-150">
                          <a:solidFill>
                            <a:srgbClr val="4C0425"/>
                          </a:solidFill>
                          <a:effectLst/>
                          <a:latin typeface="Segoe UI" panose="020B0502040204020203" pitchFamily="34" charset="0"/>
                        </a:rPr>
                        <a:t>%</a:t>
                      </a:r>
                    </a:p>
                  </a:txBody>
                  <a:tcPr marL="9525" marR="9525" marT="9525" marB="0" anchor="ctr">
                    <a:lnL>
                      <a:noFill/>
                    </a:lnL>
                    <a:lnR>
                      <a:noFill/>
                    </a:lnR>
                    <a:lnT>
                      <a:noFill/>
                    </a:lnT>
                    <a:lnB>
                      <a:noFill/>
                    </a:lnB>
                    <a:noFill/>
                  </a:tcPr>
                </a:tc>
                <a:extLst>
                  <a:ext uri="{0D108BD9-81ED-4DB2-BD59-A6C34878D82A}">
                    <a16:rowId xmlns:a16="http://schemas.microsoft.com/office/drawing/2014/main" val="1619730492"/>
                  </a:ext>
                </a:extLst>
              </a:tr>
              <a:tr h="360000">
                <a:tc>
                  <a:txBody>
                    <a:bodyPr/>
                    <a:lstStyle/>
                    <a:p>
                      <a:pPr algn="r" rtl="0" fontAlgn="ctr">
                        <a:buNone/>
                      </a:pPr>
                      <a:endParaRPr lang="es-CO" sz="600" b="0" i="0" u="none" strike="noStrike" spc="-150">
                        <a:solidFill>
                          <a:srgbClr val="4C0425"/>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l" fontAlgn="ctr">
                        <a:buNone/>
                      </a:pPr>
                      <a:endParaRPr lang="es-CO" sz="600" b="0" i="0" u="none" strike="noStrike" spc="-150">
                        <a:solidFill>
                          <a:srgbClr val="4C0425"/>
                        </a:solidFill>
                        <a:effectLst/>
                        <a:latin typeface="Segoe UI" panose="020B0502040204020203"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2462017332"/>
                  </a:ext>
                </a:extLst>
              </a:tr>
              <a:tr h="367754">
                <a:tc>
                  <a:txBody>
                    <a:bodyPr/>
                    <a:lstStyle/>
                    <a:p>
                      <a:pPr algn="r" rtl="0" fontAlgn="ctr">
                        <a:buNone/>
                      </a:pPr>
                      <a:r>
                        <a:rPr lang="es-CO" sz="2400" b="0" i="0" u="none" strike="noStrike" spc="-150">
                          <a:solidFill>
                            <a:srgbClr val="4C0425"/>
                          </a:solidFill>
                          <a:effectLst/>
                          <a:latin typeface="Segoe UI" panose="020B0502040204020203" pitchFamily="34" charset="0"/>
                        </a:rPr>
                        <a:t>4,8</a:t>
                      </a:r>
                    </a:p>
                  </a:txBody>
                  <a:tcPr marL="9525" marR="9525" marT="9525" marB="0" anchor="ctr">
                    <a:lnL>
                      <a:noFill/>
                    </a:lnL>
                    <a:lnR>
                      <a:noFill/>
                    </a:lnR>
                    <a:lnT>
                      <a:noFill/>
                    </a:lnT>
                    <a:lnB>
                      <a:noFill/>
                    </a:lnB>
                    <a:noFill/>
                  </a:tcPr>
                </a:tc>
                <a:tc>
                  <a:txBody>
                    <a:bodyPr/>
                    <a:lstStyle/>
                    <a:p>
                      <a:pPr algn="l" fontAlgn="ctr">
                        <a:buNone/>
                      </a:pPr>
                      <a:r>
                        <a:rPr lang="es-CO" sz="1800" b="0" i="0" u="none" strike="noStrike" spc="-150" dirty="0">
                          <a:solidFill>
                            <a:srgbClr val="4C0425"/>
                          </a:solidFill>
                          <a:effectLst/>
                          <a:latin typeface="Segoe UI" panose="020B0502040204020203" pitchFamily="34" charset="0"/>
                        </a:rPr>
                        <a:t>%</a:t>
                      </a:r>
                    </a:p>
                  </a:txBody>
                  <a:tcPr marL="9525" marR="9525" marT="9525" marB="0" anchor="ctr">
                    <a:lnL>
                      <a:noFill/>
                    </a:lnL>
                    <a:lnR>
                      <a:noFill/>
                    </a:lnR>
                    <a:lnT>
                      <a:noFill/>
                    </a:lnT>
                    <a:lnB>
                      <a:noFill/>
                    </a:lnB>
                    <a:noFill/>
                  </a:tcPr>
                </a:tc>
                <a:extLst>
                  <a:ext uri="{0D108BD9-81ED-4DB2-BD59-A6C34878D82A}">
                    <a16:rowId xmlns:a16="http://schemas.microsoft.com/office/drawing/2014/main" val="1755699345"/>
                  </a:ext>
                </a:extLst>
              </a:tr>
            </a:tbl>
          </a:graphicData>
        </a:graphic>
      </p:graphicFrame>
      <p:graphicFrame>
        <p:nvGraphicFramePr>
          <p:cNvPr id="6" name="Tabla 5">
            <a:extLst>
              <a:ext uri="{FF2B5EF4-FFF2-40B4-BE49-F238E27FC236}">
                <a16:creationId xmlns:a16="http://schemas.microsoft.com/office/drawing/2014/main" id="{5BF5BE59-3F26-62A3-2653-68DDE70C3D06}"/>
              </a:ext>
            </a:extLst>
          </p:cNvPr>
          <p:cNvGraphicFramePr>
            <a:graphicFrameLocks noGrp="1"/>
          </p:cNvGraphicFramePr>
          <p:nvPr>
            <p:extLst>
              <p:ext uri="{D42A27DB-BD31-4B8C-83A1-F6EECF244321}">
                <p14:modId xmlns:p14="http://schemas.microsoft.com/office/powerpoint/2010/main" val="1829198572"/>
              </p:ext>
            </p:extLst>
          </p:nvPr>
        </p:nvGraphicFramePr>
        <p:xfrm>
          <a:off x="2643277" y="1446258"/>
          <a:ext cx="2971900" cy="3079778"/>
        </p:xfrm>
        <a:graphic>
          <a:graphicData uri="http://schemas.openxmlformats.org/drawingml/2006/table">
            <a:tbl>
              <a:tblPr/>
              <a:tblGrid>
                <a:gridCol w="1689100">
                  <a:extLst>
                    <a:ext uri="{9D8B030D-6E8A-4147-A177-3AD203B41FA5}">
                      <a16:colId xmlns:a16="http://schemas.microsoft.com/office/drawing/2014/main" val="2168322643"/>
                    </a:ext>
                  </a:extLst>
                </a:gridCol>
                <a:gridCol w="216000">
                  <a:extLst>
                    <a:ext uri="{9D8B030D-6E8A-4147-A177-3AD203B41FA5}">
                      <a16:colId xmlns:a16="http://schemas.microsoft.com/office/drawing/2014/main" val="2923360336"/>
                    </a:ext>
                  </a:extLst>
                </a:gridCol>
                <a:gridCol w="558800">
                  <a:extLst>
                    <a:ext uri="{9D8B030D-6E8A-4147-A177-3AD203B41FA5}">
                      <a16:colId xmlns:a16="http://schemas.microsoft.com/office/drawing/2014/main" val="2250606248"/>
                    </a:ext>
                  </a:extLst>
                </a:gridCol>
                <a:gridCol w="508000">
                  <a:extLst>
                    <a:ext uri="{9D8B030D-6E8A-4147-A177-3AD203B41FA5}">
                      <a16:colId xmlns:a16="http://schemas.microsoft.com/office/drawing/2014/main" val="2175392180"/>
                    </a:ext>
                  </a:extLst>
                </a:gridCol>
              </a:tblGrid>
              <a:tr h="472889">
                <a:tc>
                  <a:txBody>
                    <a:bodyPr/>
                    <a:lstStyle/>
                    <a:p>
                      <a:pPr algn="r" rtl="0" fontAlgn="ctr">
                        <a:buNone/>
                      </a:pPr>
                      <a:r>
                        <a:rPr lang="es-CO" sz="2400" b="0" i="0" u="none" strike="noStrike" spc="-150" dirty="0">
                          <a:solidFill>
                            <a:srgbClr val="8D053F"/>
                          </a:solidFill>
                          <a:effectLst/>
                          <a:latin typeface="Segoe UI" panose="020B0502040204020203" pitchFamily="34" charset="0"/>
                        </a:rPr>
                        <a:t>5,7</a:t>
                      </a:r>
                    </a:p>
                  </a:txBody>
                  <a:tcPr marL="9525" marR="9525" marT="9525" marB="0" anchor="ctr">
                    <a:lnL>
                      <a:noFill/>
                    </a:lnL>
                    <a:lnR>
                      <a:noFill/>
                    </a:lnR>
                    <a:lnT>
                      <a:noFill/>
                    </a:lnT>
                    <a:lnB>
                      <a:noFill/>
                    </a:lnB>
                    <a:noFill/>
                  </a:tcPr>
                </a:tc>
                <a:tc>
                  <a:txBody>
                    <a:bodyPr/>
                    <a:lstStyle/>
                    <a:p>
                      <a:pPr algn="l" fontAlgn="ctr">
                        <a:buNone/>
                      </a:pPr>
                      <a:r>
                        <a:rPr lang="es-CO" sz="1800" b="0" i="0" u="none" strike="noStrike" spc="-150">
                          <a:solidFill>
                            <a:srgbClr val="8D053F"/>
                          </a:solidFill>
                          <a:effectLst/>
                          <a:latin typeface="Segoe UI" panose="020B0502040204020203" pitchFamily="34" charset="0"/>
                        </a:rPr>
                        <a:t>%</a:t>
                      </a:r>
                    </a:p>
                  </a:txBody>
                  <a:tcPr marL="9525" marR="9525" marT="9525" marB="0" anchor="ctr">
                    <a:lnL>
                      <a:noFill/>
                    </a:lnL>
                    <a:lnR>
                      <a:noFill/>
                    </a:lnR>
                    <a:lnT>
                      <a:noFill/>
                    </a:lnT>
                    <a:lnB>
                      <a:noFill/>
                    </a:lnB>
                    <a:noFill/>
                  </a:tcPr>
                </a:tc>
                <a:tc>
                  <a:txBody>
                    <a:bodyPr/>
                    <a:lstStyle/>
                    <a:p>
                      <a:pPr algn="r" fontAlgn="ctr">
                        <a:buNone/>
                      </a:pPr>
                      <a:r>
                        <a:rPr lang="es-CO" sz="2000" b="0" i="0" u="none" strike="noStrike" spc="-150" dirty="0">
                          <a:solidFill>
                            <a:srgbClr val="4C0425"/>
                          </a:solidFill>
                          <a:effectLst/>
                          <a:latin typeface="Segoe UI" panose="020B0502040204020203" pitchFamily="34" charset="0"/>
                        </a:rPr>
                        <a:t>4,8</a:t>
                      </a:r>
                    </a:p>
                  </a:txBody>
                  <a:tcPr marL="9525" marR="9525" marT="9525" marB="0" anchor="ctr">
                    <a:lnL>
                      <a:noFill/>
                    </a:lnL>
                    <a:lnR>
                      <a:noFill/>
                    </a:lnR>
                    <a:lnT>
                      <a:noFill/>
                    </a:lnT>
                    <a:lnB>
                      <a:noFill/>
                    </a:lnB>
                    <a:noFill/>
                  </a:tcPr>
                </a:tc>
                <a:tc>
                  <a:txBody>
                    <a:bodyPr/>
                    <a:lstStyle/>
                    <a:p>
                      <a:pPr algn="l" fontAlgn="ctr">
                        <a:buNone/>
                      </a:pPr>
                      <a:r>
                        <a:rPr lang="es-CO" sz="1600" b="0" i="0" u="none" strike="noStrike" spc="-150" dirty="0">
                          <a:solidFill>
                            <a:srgbClr val="4C0425"/>
                          </a:solidFill>
                          <a:effectLst/>
                          <a:latin typeface="Segoe UI" panose="020B0502040204020203" pitchFamily="34" charset="0"/>
                        </a:rPr>
                        <a:t>p.p.</a:t>
                      </a:r>
                    </a:p>
                  </a:txBody>
                  <a:tcPr marL="9525" marR="9525" marT="9525" marB="0" anchor="ctr">
                    <a:lnL>
                      <a:noFill/>
                    </a:lnL>
                    <a:lnR>
                      <a:noFill/>
                    </a:lnR>
                    <a:lnT>
                      <a:noFill/>
                    </a:lnT>
                    <a:lnB>
                      <a:noFill/>
                    </a:lnB>
                    <a:noFill/>
                  </a:tcPr>
                </a:tc>
                <a:extLst>
                  <a:ext uri="{0D108BD9-81ED-4DB2-BD59-A6C34878D82A}">
                    <a16:rowId xmlns:a16="http://schemas.microsoft.com/office/drawing/2014/main" val="324403846"/>
                  </a:ext>
                </a:extLst>
              </a:tr>
              <a:tr h="396074">
                <a:tc>
                  <a:txBody>
                    <a:bodyPr/>
                    <a:lstStyle/>
                    <a:p>
                      <a:pPr algn="r" rtl="0" fontAlgn="ctr">
                        <a:buNone/>
                      </a:pPr>
                      <a:endParaRPr lang="es-CO" sz="600" b="0" i="0" u="none" strike="noStrike" spc="-150">
                        <a:solidFill>
                          <a:srgbClr val="8D053F"/>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l" fontAlgn="ctr">
                        <a:buNone/>
                      </a:pPr>
                      <a:endParaRPr lang="es-CO" sz="600" b="0" i="0" u="none" strike="noStrike" spc="-150">
                        <a:solidFill>
                          <a:srgbClr val="8D053F"/>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r" fontAlgn="ctr">
                        <a:buNone/>
                      </a:pPr>
                      <a:endParaRPr lang="es-CO" sz="600" b="0" i="0" u="none" strike="noStrike" spc="-150">
                        <a:solidFill>
                          <a:srgbClr val="4C0425"/>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l" fontAlgn="ctr">
                        <a:buNone/>
                      </a:pPr>
                      <a:endParaRPr lang="es-CO" sz="600" b="0" i="0" u="none" strike="noStrike" spc="-150">
                        <a:solidFill>
                          <a:srgbClr val="4C0425"/>
                        </a:solidFill>
                        <a:effectLst/>
                        <a:latin typeface="Segoe UI" panose="020B0502040204020203"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969015454"/>
                  </a:ext>
                </a:extLst>
              </a:tr>
              <a:tr h="472889">
                <a:tc>
                  <a:txBody>
                    <a:bodyPr/>
                    <a:lstStyle/>
                    <a:p>
                      <a:pPr algn="r" rtl="0" fontAlgn="ctr">
                        <a:buNone/>
                      </a:pPr>
                      <a:r>
                        <a:rPr lang="es-CO" sz="2400" b="0" i="0" u="none" strike="noStrike" spc="-150" dirty="0">
                          <a:solidFill>
                            <a:srgbClr val="8D053F"/>
                          </a:solidFill>
                          <a:effectLst/>
                          <a:latin typeface="Segoe UI" panose="020B0502040204020203" pitchFamily="34" charset="0"/>
                        </a:rPr>
                        <a:t>2,2</a:t>
                      </a:r>
                    </a:p>
                  </a:txBody>
                  <a:tcPr marL="9525" marR="9525" marT="9525" marB="0" anchor="ctr">
                    <a:lnL>
                      <a:noFill/>
                    </a:lnL>
                    <a:lnR>
                      <a:noFill/>
                    </a:lnR>
                    <a:lnT>
                      <a:noFill/>
                    </a:lnT>
                    <a:lnB>
                      <a:noFill/>
                    </a:lnB>
                    <a:noFill/>
                  </a:tcPr>
                </a:tc>
                <a:tc>
                  <a:txBody>
                    <a:bodyPr/>
                    <a:lstStyle/>
                    <a:p>
                      <a:pPr algn="l" fontAlgn="ctr">
                        <a:buNone/>
                      </a:pPr>
                      <a:r>
                        <a:rPr lang="es-CO" sz="1800" b="0" i="0" u="none" strike="noStrike" spc="-150">
                          <a:solidFill>
                            <a:srgbClr val="8D053F"/>
                          </a:solidFill>
                          <a:effectLst/>
                          <a:latin typeface="Segoe UI" panose="020B0502040204020203" pitchFamily="34" charset="0"/>
                        </a:rPr>
                        <a:t>%</a:t>
                      </a:r>
                    </a:p>
                  </a:txBody>
                  <a:tcPr marL="9525" marR="9525" marT="9525" marB="0" anchor="ctr">
                    <a:lnL>
                      <a:noFill/>
                    </a:lnL>
                    <a:lnR>
                      <a:noFill/>
                    </a:lnR>
                    <a:lnT>
                      <a:noFill/>
                    </a:lnT>
                    <a:lnB>
                      <a:noFill/>
                    </a:lnB>
                    <a:noFill/>
                  </a:tcPr>
                </a:tc>
                <a:tc>
                  <a:txBody>
                    <a:bodyPr/>
                    <a:lstStyle/>
                    <a:p>
                      <a:pPr algn="r" fontAlgn="ctr">
                        <a:buNone/>
                      </a:pPr>
                      <a:r>
                        <a:rPr lang="es-CO" sz="2000" b="0" i="0" u="none" strike="noStrike" spc="-150">
                          <a:solidFill>
                            <a:srgbClr val="4C0425"/>
                          </a:solidFill>
                          <a:effectLst/>
                          <a:latin typeface="Segoe UI" panose="020B0502040204020203" pitchFamily="34" charset="0"/>
                        </a:rPr>
                        <a:t>0,5</a:t>
                      </a:r>
                    </a:p>
                  </a:txBody>
                  <a:tcPr marL="9525" marR="9525" marT="9525" marB="0" anchor="ctr">
                    <a:lnL>
                      <a:noFill/>
                    </a:lnL>
                    <a:lnR>
                      <a:noFill/>
                    </a:lnR>
                    <a:lnT>
                      <a:noFill/>
                    </a:lnT>
                    <a:lnB>
                      <a:noFill/>
                    </a:lnB>
                    <a:noFill/>
                  </a:tcPr>
                </a:tc>
                <a:tc>
                  <a:txBody>
                    <a:bodyPr/>
                    <a:lstStyle/>
                    <a:p>
                      <a:pPr algn="l" fontAlgn="ctr">
                        <a:buNone/>
                      </a:pPr>
                      <a:r>
                        <a:rPr lang="es-CO" sz="1600" b="0" i="0" u="none" strike="noStrike" spc="-150" dirty="0">
                          <a:solidFill>
                            <a:srgbClr val="4C0425"/>
                          </a:solidFill>
                          <a:effectLst/>
                          <a:latin typeface="Segoe UI" panose="020B0502040204020203" pitchFamily="34" charset="0"/>
                        </a:rPr>
                        <a:t>p.p.</a:t>
                      </a:r>
                    </a:p>
                  </a:txBody>
                  <a:tcPr marL="9525" marR="9525" marT="9525" marB="0" anchor="ctr">
                    <a:lnL>
                      <a:noFill/>
                    </a:lnL>
                    <a:lnR>
                      <a:noFill/>
                    </a:lnR>
                    <a:lnT>
                      <a:noFill/>
                    </a:lnT>
                    <a:lnB>
                      <a:noFill/>
                    </a:lnB>
                    <a:noFill/>
                  </a:tcPr>
                </a:tc>
                <a:extLst>
                  <a:ext uri="{0D108BD9-81ED-4DB2-BD59-A6C34878D82A}">
                    <a16:rowId xmlns:a16="http://schemas.microsoft.com/office/drawing/2014/main" val="53361113"/>
                  </a:ext>
                </a:extLst>
              </a:tr>
              <a:tr h="396074">
                <a:tc>
                  <a:txBody>
                    <a:bodyPr/>
                    <a:lstStyle/>
                    <a:p>
                      <a:pPr algn="r" rtl="0" fontAlgn="ctr">
                        <a:buNone/>
                      </a:pPr>
                      <a:endParaRPr lang="es-CO" sz="600" b="0" i="0" u="none" strike="noStrike" spc="-150" dirty="0">
                        <a:solidFill>
                          <a:srgbClr val="8D053F"/>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l" rtl="0" fontAlgn="ctr">
                        <a:buNone/>
                      </a:pPr>
                      <a:endParaRPr lang="es-CO" sz="600" b="0" i="0" u="none" strike="noStrike" spc="-150">
                        <a:solidFill>
                          <a:srgbClr val="8D053F"/>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r" fontAlgn="ctr">
                        <a:buNone/>
                      </a:pPr>
                      <a:endParaRPr lang="es-CO" sz="600" b="0" i="0" u="none" strike="noStrike" spc="-150">
                        <a:solidFill>
                          <a:srgbClr val="4C0425"/>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l" fontAlgn="ctr">
                        <a:buNone/>
                      </a:pPr>
                      <a:endParaRPr lang="es-CO" sz="600" b="0" i="0" u="none" strike="noStrike" spc="-150">
                        <a:solidFill>
                          <a:srgbClr val="4C0425"/>
                        </a:solidFill>
                        <a:effectLst/>
                        <a:latin typeface="Segoe UI" panose="020B0502040204020203"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1120687292"/>
                  </a:ext>
                </a:extLst>
              </a:tr>
              <a:tr h="472889">
                <a:tc>
                  <a:txBody>
                    <a:bodyPr/>
                    <a:lstStyle/>
                    <a:p>
                      <a:pPr algn="r" rtl="0" fontAlgn="ctr">
                        <a:buNone/>
                      </a:pPr>
                      <a:r>
                        <a:rPr lang="es-CO" sz="2400" b="0" i="0" u="none" strike="noStrike" spc="-150" dirty="0">
                          <a:solidFill>
                            <a:srgbClr val="8D053F"/>
                          </a:solidFill>
                          <a:effectLst/>
                          <a:latin typeface="Segoe UI" panose="020B0502040204020203" pitchFamily="34" charset="0"/>
                        </a:rPr>
                        <a:t>2,2</a:t>
                      </a:r>
                    </a:p>
                  </a:txBody>
                  <a:tcPr marL="9525" marR="9525" marT="9525" marB="0" anchor="ctr">
                    <a:lnL>
                      <a:noFill/>
                    </a:lnL>
                    <a:lnR>
                      <a:noFill/>
                    </a:lnR>
                    <a:lnT>
                      <a:noFill/>
                    </a:lnT>
                    <a:lnB>
                      <a:noFill/>
                    </a:lnB>
                    <a:noFill/>
                  </a:tcPr>
                </a:tc>
                <a:tc>
                  <a:txBody>
                    <a:bodyPr/>
                    <a:lstStyle/>
                    <a:p>
                      <a:pPr algn="l" fontAlgn="ctr">
                        <a:buNone/>
                      </a:pPr>
                      <a:r>
                        <a:rPr lang="es-CO" sz="1800" b="0" i="0" u="none" strike="noStrike" spc="-150" dirty="0">
                          <a:solidFill>
                            <a:srgbClr val="8D053F"/>
                          </a:solidFill>
                          <a:effectLst/>
                          <a:latin typeface="Segoe UI" panose="020B0502040204020203" pitchFamily="34" charset="0"/>
                        </a:rPr>
                        <a:t>%</a:t>
                      </a:r>
                    </a:p>
                  </a:txBody>
                  <a:tcPr marL="9525" marR="9525" marT="9525" marB="0" anchor="ctr">
                    <a:lnL>
                      <a:noFill/>
                    </a:lnL>
                    <a:lnR>
                      <a:noFill/>
                    </a:lnR>
                    <a:lnT>
                      <a:noFill/>
                    </a:lnT>
                    <a:lnB>
                      <a:noFill/>
                    </a:lnB>
                    <a:noFill/>
                  </a:tcPr>
                </a:tc>
                <a:tc>
                  <a:txBody>
                    <a:bodyPr/>
                    <a:lstStyle/>
                    <a:p>
                      <a:pPr algn="r" fontAlgn="ctr">
                        <a:buNone/>
                      </a:pPr>
                      <a:r>
                        <a:rPr lang="es-CO" sz="2000" b="0" i="0" u="none" strike="noStrike" spc="-150">
                          <a:solidFill>
                            <a:srgbClr val="4C0425"/>
                          </a:solidFill>
                          <a:effectLst/>
                          <a:latin typeface="Segoe UI" panose="020B0502040204020203" pitchFamily="34" charset="0"/>
                        </a:rPr>
                        <a:t>0,4</a:t>
                      </a:r>
                    </a:p>
                  </a:txBody>
                  <a:tcPr marL="9525" marR="9525" marT="9525" marB="0" anchor="ctr">
                    <a:lnL>
                      <a:noFill/>
                    </a:lnL>
                    <a:lnR>
                      <a:noFill/>
                    </a:lnR>
                    <a:lnT>
                      <a:noFill/>
                    </a:lnT>
                    <a:lnB>
                      <a:noFill/>
                    </a:lnB>
                    <a:noFill/>
                  </a:tcPr>
                </a:tc>
                <a:tc>
                  <a:txBody>
                    <a:bodyPr/>
                    <a:lstStyle/>
                    <a:p>
                      <a:pPr algn="l" fontAlgn="ctr">
                        <a:buNone/>
                      </a:pPr>
                      <a:r>
                        <a:rPr lang="es-CO" sz="1600" b="0" i="0" u="none" strike="noStrike" spc="-150">
                          <a:solidFill>
                            <a:srgbClr val="4C0425"/>
                          </a:solidFill>
                          <a:effectLst/>
                          <a:latin typeface="Segoe UI" panose="020B0502040204020203" pitchFamily="34" charset="0"/>
                        </a:rPr>
                        <a:t>p.p.</a:t>
                      </a:r>
                    </a:p>
                  </a:txBody>
                  <a:tcPr marL="9525" marR="9525" marT="9525" marB="0" anchor="ctr">
                    <a:lnL>
                      <a:noFill/>
                    </a:lnL>
                    <a:lnR>
                      <a:noFill/>
                    </a:lnR>
                    <a:lnT>
                      <a:noFill/>
                    </a:lnT>
                    <a:lnB>
                      <a:noFill/>
                    </a:lnB>
                    <a:noFill/>
                  </a:tcPr>
                </a:tc>
                <a:extLst>
                  <a:ext uri="{0D108BD9-81ED-4DB2-BD59-A6C34878D82A}">
                    <a16:rowId xmlns:a16="http://schemas.microsoft.com/office/drawing/2014/main" val="4288597559"/>
                  </a:ext>
                </a:extLst>
              </a:tr>
              <a:tr h="396074">
                <a:tc>
                  <a:txBody>
                    <a:bodyPr/>
                    <a:lstStyle/>
                    <a:p>
                      <a:pPr algn="r" rtl="0" fontAlgn="ctr">
                        <a:buNone/>
                      </a:pPr>
                      <a:endParaRPr lang="es-CO" sz="600" b="0" i="0" u="none" strike="noStrike" spc="-150">
                        <a:solidFill>
                          <a:srgbClr val="8D053F"/>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l" fontAlgn="ctr">
                        <a:buNone/>
                      </a:pPr>
                      <a:endParaRPr lang="es-CO" sz="600" b="0" i="0" u="none" strike="noStrike" spc="-150" dirty="0">
                        <a:solidFill>
                          <a:srgbClr val="8D053F"/>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r" fontAlgn="ctr">
                        <a:buNone/>
                      </a:pPr>
                      <a:endParaRPr lang="es-CO" sz="600" b="0" i="0" u="none" strike="noStrike" spc="-150">
                        <a:solidFill>
                          <a:srgbClr val="4C0425"/>
                        </a:solidFill>
                        <a:effectLst/>
                        <a:latin typeface="Segoe UI" panose="020B0502040204020203" pitchFamily="34" charset="0"/>
                      </a:endParaRPr>
                    </a:p>
                  </a:txBody>
                  <a:tcPr marL="9525" marR="9525" marT="9525" marB="0" anchor="ctr">
                    <a:lnL>
                      <a:noFill/>
                    </a:lnL>
                    <a:lnR>
                      <a:noFill/>
                    </a:lnR>
                    <a:lnT>
                      <a:noFill/>
                    </a:lnT>
                    <a:lnB>
                      <a:noFill/>
                    </a:lnB>
                    <a:noFill/>
                  </a:tcPr>
                </a:tc>
                <a:tc>
                  <a:txBody>
                    <a:bodyPr/>
                    <a:lstStyle/>
                    <a:p>
                      <a:pPr algn="l" fontAlgn="ctr">
                        <a:buNone/>
                      </a:pPr>
                      <a:endParaRPr lang="es-CO" sz="600" b="0" i="0" u="none" strike="noStrike" spc="-150">
                        <a:solidFill>
                          <a:srgbClr val="4C0425"/>
                        </a:solidFill>
                        <a:effectLst/>
                        <a:latin typeface="Segoe UI" panose="020B0502040204020203"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2430011561"/>
                  </a:ext>
                </a:extLst>
              </a:tr>
              <a:tr h="472889">
                <a:tc>
                  <a:txBody>
                    <a:bodyPr/>
                    <a:lstStyle/>
                    <a:p>
                      <a:pPr algn="r" rtl="0" fontAlgn="ctr">
                        <a:buNone/>
                      </a:pPr>
                      <a:r>
                        <a:rPr lang="es-CO" sz="2400" b="0" i="0" u="none" strike="noStrike" spc="-150">
                          <a:solidFill>
                            <a:srgbClr val="8D053F"/>
                          </a:solidFill>
                          <a:effectLst/>
                          <a:latin typeface="Segoe UI" panose="020B0502040204020203" pitchFamily="34" charset="0"/>
                        </a:rPr>
                        <a:t>10,0</a:t>
                      </a:r>
                    </a:p>
                  </a:txBody>
                  <a:tcPr marL="9525" marR="9525" marT="9525" marB="0" anchor="ctr">
                    <a:lnL>
                      <a:noFill/>
                    </a:lnL>
                    <a:lnR>
                      <a:noFill/>
                    </a:lnR>
                    <a:lnT>
                      <a:noFill/>
                    </a:lnT>
                    <a:lnB>
                      <a:noFill/>
                    </a:lnB>
                    <a:noFill/>
                  </a:tcPr>
                </a:tc>
                <a:tc>
                  <a:txBody>
                    <a:bodyPr/>
                    <a:lstStyle/>
                    <a:p>
                      <a:pPr algn="l" fontAlgn="ctr">
                        <a:buNone/>
                      </a:pPr>
                      <a:r>
                        <a:rPr lang="es-CO" sz="1800" b="0" i="0" u="none" strike="noStrike" spc="-150" dirty="0">
                          <a:solidFill>
                            <a:srgbClr val="8D053F"/>
                          </a:solidFill>
                          <a:effectLst/>
                          <a:latin typeface="Segoe UI" panose="020B0502040204020203" pitchFamily="34" charset="0"/>
                        </a:rPr>
                        <a:t>%</a:t>
                      </a:r>
                    </a:p>
                  </a:txBody>
                  <a:tcPr marL="9525" marR="9525" marT="9525" marB="0" anchor="ctr">
                    <a:lnL>
                      <a:noFill/>
                    </a:lnL>
                    <a:lnR>
                      <a:noFill/>
                    </a:lnR>
                    <a:lnT>
                      <a:noFill/>
                    </a:lnT>
                    <a:lnB>
                      <a:noFill/>
                    </a:lnB>
                    <a:noFill/>
                  </a:tcPr>
                </a:tc>
                <a:tc>
                  <a:txBody>
                    <a:bodyPr/>
                    <a:lstStyle/>
                    <a:p>
                      <a:pPr algn="r" fontAlgn="ctr">
                        <a:buNone/>
                      </a:pPr>
                      <a:r>
                        <a:rPr lang="es-CO" sz="2000" b="0" i="0" u="none" strike="noStrike" spc="-150">
                          <a:solidFill>
                            <a:srgbClr val="4C0425"/>
                          </a:solidFill>
                          <a:effectLst/>
                          <a:latin typeface="Segoe UI" panose="020B0502040204020203" pitchFamily="34" charset="0"/>
                        </a:rPr>
                        <a:t>-2,1</a:t>
                      </a:r>
                    </a:p>
                  </a:txBody>
                  <a:tcPr marL="9525" marR="9525" marT="9525" marB="0" anchor="ctr">
                    <a:lnL>
                      <a:noFill/>
                    </a:lnL>
                    <a:lnR>
                      <a:noFill/>
                    </a:lnR>
                    <a:lnT>
                      <a:noFill/>
                    </a:lnT>
                    <a:lnB>
                      <a:noFill/>
                    </a:lnB>
                    <a:noFill/>
                  </a:tcPr>
                </a:tc>
                <a:tc>
                  <a:txBody>
                    <a:bodyPr/>
                    <a:lstStyle/>
                    <a:p>
                      <a:pPr algn="l" fontAlgn="ctr">
                        <a:buNone/>
                      </a:pPr>
                      <a:r>
                        <a:rPr lang="es-CO" sz="1600" b="0" i="0" u="none" strike="noStrike" spc="-150" dirty="0">
                          <a:solidFill>
                            <a:srgbClr val="4C0425"/>
                          </a:solidFill>
                          <a:effectLst/>
                          <a:latin typeface="Segoe UI" panose="020B0502040204020203" pitchFamily="34" charset="0"/>
                        </a:rPr>
                        <a:t>p.p.</a:t>
                      </a:r>
                    </a:p>
                  </a:txBody>
                  <a:tcPr marL="9525" marR="9525" marT="9525" marB="0" anchor="ctr">
                    <a:lnL>
                      <a:noFill/>
                    </a:lnL>
                    <a:lnR>
                      <a:noFill/>
                    </a:lnR>
                    <a:lnT>
                      <a:noFill/>
                    </a:lnT>
                    <a:lnB>
                      <a:noFill/>
                    </a:lnB>
                    <a:noFill/>
                  </a:tcPr>
                </a:tc>
                <a:extLst>
                  <a:ext uri="{0D108BD9-81ED-4DB2-BD59-A6C34878D82A}">
                    <a16:rowId xmlns:a16="http://schemas.microsoft.com/office/drawing/2014/main" val="2064938292"/>
                  </a:ext>
                </a:extLst>
              </a:tr>
            </a:tbl>
          </a:graphicData>
        </a:graphic>
      </p:graphicFrame>
      <p:sp>
        <p:nvSpPr>
          <p:cNvPr id="15" name="Elipse 14">
            <a:extLst>
              <a:ext uri="{FF2B5EF4-FFF2-40B4-BE49-F238E27FC236}">
                <a16:creationId xmlns:a16="http://schemas.microsoft.com/office/drawing/2014/main" id="{D02E4C2B-3046-34E5-9D5A-CA541BC0F395}"/>
              </a:ext>
            </a:extLst>
          </p:cNvPr>
          <p:cNvSpPr/>
          <p:nvPr/>
        </p:nvSpPr>
        <p:spPr>
          <a:xfrm>
            <a:off x="3223993" y="3200835"/>
            <a:ext cx="576000" cy="576161"/>
          </a:xfrm>
          <a:prstGeom prst="ellipse">
            <a:avLst/>
          </a:prstGeom>
          <a:solidFill>
            <a:srgbClr val="8D053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black"/>
              </a:solidFill>
              <a:effectLst/>
              <a:uLnTx/>
              <a:uFillTx/>
              <a:latin typeface="Segoe UI"/>
              <a:ea typeface="+mn-ea"/>
              <a:cs typeface="+mn-cs"/>
            </a:endParaRPr>
          </a:p>
        </p:txBody>
      </p:sp>
      <p:sp>
        <p:nvSpPr>
          <p:cNvPr id="12" name="Elipse 11">
            <a:extLst>
              <a:ext uri="{FF2B5EF4-FFF2-40B4-BE49-F238E27FC236}">
                <a16:creationId xmlns:a16="http://schemas.microsoft.com/office/drawing/2014/main" id="{B2B34A18-BB7C-A51B-88E1-1E4F40AA511C}"/>
              </a:ext>
            </a:extLst>
          </p:cNvPr>
          <p:cNvSpPr/>
          <p:nvPr/>
        </p:nvSpPr>
        <p:spPr>
          <a:xfrm>
            <a:off x="3223993" y="4065747"/>
            <a:ext cx="576000" cy="576161"/>
          </a:xfrm>
          <a:prstGeom prst="ellipse">
            <a:avLst/>
          </a:prstGeom>
          <a:solidFill>
            <a:srgbClr val="8D053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black"/>
              </a:solidFill>
              <a:effectLst/>
              <a:uLnTx/>
              <a:uFillTx/>
              <a:latin typeface="Segoe UI"/>
              <a:ea typeface="+mn-ea"/>
              <a:cs typeface="+mn-cs"/>
            </a:endParaRPr>
          </a:p>
        </p:txBody>
      </p:sp>
      <p:grpSp>
        <p:nvGrpSpPr>
          <p:cNvPr id="90" name="Grupo 89">
            <a:extLst>
              <a:ext uri="{FF2B5EF4-FFF2-40B4-BE49-F238E27FC236}">
                <a16:creationId xmlns:a16="http://schemas.microsoft.com/office/drawing/2014/main" id="{A978A98A-6D62-47E8-DD8F-36114922FC78}"/>
              </a:ext>
            </a:extLst>
          </p:cNvPr>
          <p:cNvGrpSpPr/>
          <p:nvPr/>
        </p:nvGrpSpPr>
        <p:grpSpPr>
          <a:xfrm>
            <a:off x="3246073" y="1471013"/>
            <a:ext cx="576000" cy="576161"/>
            <a:chOff x="2946288" y="1504386"/>
            <a:chExt cx="576000" cy="576161"/>
          </a:xfrm>
          <a:solidFill>
            <a:srgbClr val="8D053F"/>
          </a:solidFill>
        </p:grpSpPr>
        <p:sp>
          <p:nvSpPr>
            <p:cNvPr id="91" name="Elipse 90">
              <a:extLst>
                <a:ext uri="{FF2B5EF4-FFF2-40B4-BE49-F238E27FC236}">
                  <a16:creationId xmlns:a16="http://schemas.microsoft.com/office/drawing/2014/main" id="{C004D7B7-1748-2DD6-8582-432852490BE7}"/>
                </a:ext>
              </a:extLst>
            </p:cNvPr>
            <p:cNvSpPr/>
            <p:nvPr/>
          </p:nvSpPr>
          <p:spPr>
            <a:xfrm>
              <a:off x="2946288" y="1504386"/>
              <a:ext cx="576000" cy="576161"/>
            </a:xfrm>
            <a:prstGeom prst="ellipse">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Segoe UI"/>
                <a:ea typeface="+mn-ea"/>
                <a:cs typeface="+mn-cs"/>
              </a:endParaRPr>
            </a:p>
          </p:txBody>
        </p:sp>
        <p:pic>
          <p:nvPicPr>
            <p:cNvPr id="92" name="Imagen 91">
              <a:extLst>
                <a:ext uri="{FF2B5EF4-FFF2-40B4-BE49-F238E27FC236}">
                  <a16:creationId xmlns:a16="http://schemas.microsoft.com/office/drawing/2014/main" id="{244C8A6A-9F5D-2996-0709-50791B01B79E}"/>
                </a:ext>
              </a:extLst>
            </p:cNvPr>
            <p:cNvPicPr>
              <a:picLocks noChangeAspect="1"/>
            </p:cNvPicPr>
            <p:nvPr/>
          </p:nvPicPr>
          <p:blipFill>
            <a:blip r:embed="rId2"/>
            <a:stretch>
              <a:fillRect/>
            </a:stretch>
          </p:blipFill>
          <p:spPr>
            <a:xfrm>
              <a:off x="3065288" y="1623466"/>
              <a:ext cx="338000" cy="338000"/>
            </a:xfrm>
            <a:prstGeom prst="rect">
              <a:avLst/>
            </a:prstGeom>
            <a:grpFill/>
          </p:spPr>
        </p:pic>
      </p:grpSp>
      <p:grpSp>
        <p:nvGrpSpPr>
          <p:cNvPr id="93" name="Grupo 92">
            <a:extLst>
              <a:ext uri="{FF2B5EF4-FFF2-40B4-BE49-F238E27FC236}">
                <a16:creationId xmlns:a16="http://schemas.microsoft.com/office/drawing/2014/main" id="{61397A88-13D9-FB9A-A69A-1817029718F4}"/>
              </a:ext>
            </a:extLst>
          </p:cNvPr>
          <p:cNvGrpSpPr/>
          <p:nvPr/>
        </p:nvGrpSpPr>
        <p:grpSpPr>
          <a:xfrm>
            <a:off x="3246073" y="2335924"/>
            <a:ext cx="576000" cy="576161"/>
            <a:chOff x="3432858" y="2540458"/>
            <a:chExt cx="576000" cy="576161"/>
          </a:xfrm>
          <a:solidFill>
            <a:srgbClr val="8D053F"/>
          </a:solidFill>
        </p:grpSpPr>
        <p:grpSp>
          <p:nvGrpSpPr>
            <p:cNvPr id="94" name="Grupo 93">
              <a:extLst>
                <a:ext uri="{FF2B5EF4-FFF2-40B4-BE49-F238E27FC236}">
                  <a16:creationId xmlns:a16="http://schemas.microsoft.com/office/drawing/2014/main" id="{2B842620-0402-EB8C-5F11-8C303C89C3AE}"/>
                </a:ext>
              </a:extLst>
            </p:cNvPr>
            <p:cNvGrpSpPr/>
            <p:nvPr/>
          </p:nvGrpSpPr>
          <p:grpSpPr>
            <a:xfrm>
              <a:off x="3432858" y="2540458"/>
              <a:ext cx="576000" cy="576161"/>
              <a:chOff x="2946288" y="2225152"/>
              <a:chExt cx="576000" cy="576161"/>
            </a:xfrm>
            <a:grpFill/>
          </p:grpSpPr>
          <p:sp>
            <p:nvSpPr>
              <p:cNvPr id="96" name="Elipse 95">
                <a:extLst>
                  <a:ext uri="{FF2B5EF4-FFF2-40B4-BE49-F238E27FC236}">
                    <a16:creationId xmlns:a16="http://schemas.microsoft.com/office/drawing/2014/main" id="{12CC22DA-2772-125C-EC9D-89E347627D48}"/>
                  </a:ext>
                </a:extLst>
              </p:cNvPr>
              <p:cNvSpPr/>
              <p:nvPr/>
            </p:nvSpPr>
            <p:spPr>
              <a:xfrm>
                <a:off x="2946288" y="2225152"/>
                <a:ext cx="576000" cy="576161"/>
              </a:xfrm>
              <a:prstGeom prst="ellipse">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Segoe UI"/>
                  <a:ea typeface="+mn-ea"/>
                  <a:cs typeface="+mn-cs"/>
                </a:endParaRPr>
              </a:p>
            </p:txBody>
          </p:sp>
          <p:pic>
            <p:nvPicPr>
              <p:cNvPr id="97" name="Imagen 96">
                <a:extLst>
                  <a:ext uri="{FF2B5EF4-FFF2-40B4-BE49-F238E27FC236}">
                    <a16:creationId xmlns:a16="http://schemas.microsoft.com/office/drawing/2014/main" id="{0E31C30F-BA64-ACBC-B004-BCC01FC5D5DD}"/>
                  </a:ext>
                </a:extLst>
              </p:cNvPr>
              <p:cNvPicPr>
                <a:picLocks noChangeAspect="1"/>
              </p:cNvPicPr>
              <p:nvPr/>
            </p:nvPicPr>
            <p:blipFill>
              <a:blip r:embed="rId3"/>
              <a:stretch>
                <a:fillRect/>
              </a:stretch>
            </p:blipFill>
            <p:spPr>
              <a:xfrm>
                <a:off x="3171343" y="2379074"/>
                <a:ext cx="282267" cy="282267"/>
              </a:xfrm>
              <a:prstGeom prst="rect">
                <a:avLst/>
              </a:prstGeom>
              <a:grpFill/>
            </p:spPr>
          </p:pic>
        </p:grpSp>
        <p:pic>
          <p:nvPicPr>
            <p:cNvPr id="95" name="Imagen 94" descr="Interfaz de usuario gráfica&#10;&#10;Descripción generada automáticamente con confianza media">
              <a:extLst>
                <a:ext uri="{FF2B5EF4-FFF2-40B4-BE49-F238E27FC236}">
                  <a16:creationId xmlns:a16="http://schemas.microsoft.com/office/drawing/2014/main" id="{368528DC-3AA6-09DE-CDDE-75BD4581DCDB}"/>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rcRect l="1" r="38179"/>
            <a:stretch>
              <a:fillRect/>
            </a:stretch>
          </p:blipFill>
          <p:spPr>
            <a:xfrm>
              <a:off x="3454508" y="2581705"/>
              <a:ext cx="272359" cy="440572"/>
            </a:xfrm>
            <a:prstGeom prst="rect">
              <a:avLst/>
            </a:prstGeom>
            <a:noFill/>
          </p:spPr>
        </p:pic>
      </p:grpSp>
      <p:pic>
        <p:nvPicPr>
          <p:cNvPr id="2" name="Gráfico 1">
            <a:extLst>
              <a:ext uri="{FF2B5EF4-FFF2-40B4-BE49-F238E27FC236}">
                <a16:creationId xmlns:a16="http://schemas.microsoft.com/office/drawing/2014/main" id="{37EAB014-8DF4-2438-6B89-821B247DCD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9316" y="1055345"/>
            <a:ext cx="2149541" cy="193605"/>
          </a:xfrm>
          <a:prstGeom prst="rect">
            <a:avLst/>
          </a:prstGeom>
        </p:spPr>
      </p:pic>
      <p:sp>
        <p:nvSpPr>
          <p:cNvPr id="3" name="object 898">
            <a:extLst>
              <a:ext uri="{FF2B5EF4-FFF2-40B4-BE49-F238E27FC236}">
                <a16:creationId xmlns:a16="http://schemas.microsoft.com/office/drawing/2014/main" id="{98365029-6DB7-8826-1A63-1220DFC6BDEA}"/>
              </a:ext>
            </a:extLst>
          </p:cNvPr>
          <p:cNvSpPr txBox="1"/>
          <p:nvPr/>
        </p:nvSpPr>
        <p:spPr>
          <a:xfrm>
            <a:off x="499316" y="399369"/>
            <a:ext cx="4797629" cy="830997"/>
          </a:xfrm>
          <a:prstGeom prst="rect">
            <a:avLst/>
          </a:prstGeom>
        </p:spPr>
        <p:txBody>
          <a:bodyPr vert="horz" wrap="square" lIns="0" tIns="0" rIns="0" bIns="0"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800" b="0" i="0" u="none" strike="noStrike" kern="1200" cap="none" spc="-40" normalizeH="0" baseline="0" noProof="0" dirty="0">
                <a:ln>
                  <a:noFill/>
                </a:ln>
                <a:solidFill>
                  <a:srgbClr val="8D053F"/>
                </a:solidFill>
                <a:effectLst/>
                <a:uLnTx/>
                <a:uFillTx/>
                <a:latin typeface="Segoe UI"/>
                <a:ea typeface="+mn-ea"/>
                <a:cs typeface="Arial"/>
              </a:rPr>
              <a:t>Producto Interno Bruto (PIB)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800" b="0" i="0" u="none" strike="noStrike" kern="1200" cap="none" spc="-40" normalizeH="0" baseline="0" noProof="0" dirty="0">
                <a:ln>
                  <a:noFill/>
                </a:ln>
                <a:solidFill>
                  <a:srgbClr val="8D053F"/>
                </a:solidFill>
                <a:effectLst/>
                <a:uLnTx/>
                <a:uFillTx/>
                <a:latin typeface="Segoe UI"/>
                <a:ea typeface="+mn-ea"/>
                <a:cs typeface="Arial"/>
              </a:rPr>
              <a:t>Enfoque del gasto</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1800" b="0" i="0" u="none" strike="noStrike" kern="1200" cap="none" spc="-40" normalizeH="0" baseline="0" noProof="0" dirty="0">
                <a:ln>
                  <a:noFill/>
                </a:ln>
                <a:solidFill>
                  <a:srgbClr val="4C0425"/>
                </a:solidFill>
                <a:effectLst/>
                <a:uLnTx/>
                <a:uFillTx/>
                <a:latin typeface="Segoe UI"/>
                <a:ea typeface="+mn-ea"/>
                <a:cs typeface="Arial"/>
              </a:rPr>
              <a:t>Tasas de crecimiento anual (%) en volumen</a:t>
            </a:r>
            <a:r>
              <a:rPr kumimoji="0" lang="es-CO" sz="1800" b="0" i="0" u="none" strike="noStrike" kern="1200" cap="none" spc="-40" normalizeH="0" baseline="30000" noProof="0" dirty="0">
                <a:ln>
                  <a:noFill/>
                </a:ln>
                <a:solidFill>
                  <a:srgbClr val="4C0425"/>
                </a:solidFill>
                <a:effectLst/>
                <a:uLnTx/>
                <a:uFillTx/>
                <a:latin typeface="Segoe UI"/>
                <a:ea typeface="+mn-ea"/>
                <a:cs typeface="Arial"/>
              </a:rPr>
              <a:t>1</a:t>
            </a:r>
            <a:r>
              <a:rPr kumimoji="0" lang="es-CO" sz="1800" b="0" i="0" u="none" strike="noStrike" kern="1200" cap="none" spc="-40" normalizeH="0" baseline="0" noProof="0" dirty="0">
                <a:ln>
                  <a:noFill/>
                </a:ln>
                <a:solidFill>
                  <a:srgbClr val="065660"/>
                </a:solidFill>
                <a:effectLst/>
                <a:uLnTx/>
                <a:uFillTx/>
                <a:latin typeface="Segoe UI"/>
                <a:ea typeface="+mn-ea"/>
                <a:cs typeface="Arial"/>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s-CO" sz="1200" b="0" i="0" u="none" strike="noStrike" kern="1200" cap="none" spc="-40" normalizeH="0" baseline="0" noProof="0" dirty="0">
                <a:ln>
                  <a:noFill/>
                </a:ln>
                <a:solidFill>
                  <a:prstClr val="white"/>
                </a:solidFill>
                <a:effectLst/>
                <a:uLnTx/>
                <a:uFillTx/>
                <a:latin typeface="Segoe UI"/>
                <a:ea typeface="Roboto Medium" panose="02000000000000000000" pitchFamily="2" charset="0"/>
                <a:cs typeface="+mn-cs"/>
              </a:rPr>
              <a:t>  2024</a:t>
            </a:r>
            <a:r>
              <a:rPr kumimoji="0" lang="es-CO" sz="1200" b="0" i="0" u="none" strike="noStrike" kern="1200" cap="none" spc="-40" normalizeH="0" baseline="30000" noProof="0" dirty="0">
                <a:ln>
                  <a:noFill/>
                </a:ln>
                <a:solidFill>
                  <a:prstClr val="white"/>
                </a:solidFill>
                <a:effectLst/>
                <a:uLnTx/>
                <a:uFillTx/>
                <a:latin typeface="Segoe UI"/>
                <a:ea typeface="Roboto Medium" panose="02000000000000000000" pitchFamily="2" charset="0"/>
                <a:cs typeface="+mn-cs"/>
              </a:rPr>
              <a:t>pr</a:t>
            </a:r>
            <a:r>
              <a:rPr kumimoji="0" lang="es-CO" sz="1200" b="0" i="0" u="none" strike="noStrike" kern="1200" cap="none" spc="-40" normalizeH="0" baseline="0" noProof="0" dirty="0">
                <a:ln>
                  <a:noFill/>
                </a:ln>
                <a:solidFill>
                  <a:prstClr val="white"/>
                </a:solidFill>
                <a:effectLst/>
                <a:uLnTx/>
                <a:uFillTx/>
                <a:latin typeface="Segoe UI"/>
                <a:ea typeface="Roboto Medium" panose="02000000000000000000" pitchFamily="2" charset="0"/>
                <a:cs typeface="+mn-cs"/>
              </a:rPr>
              <a:t> – 2025</a:t>
            </a:r>
            <a:r>
              <a:rPr kumimoji="0" lang="es-CO" sz="1200" b="0" i="0" u="none" strike="noStrike" kern="1200" cap="none" spc="-40" normalizeH="0" baseline="30000" noProof="0" dirty="0">
                <a:ln>
                  <a:noFill/>
                </a:ln>
                <a:solidFill>
                  <a:prstClr val="white"/>
                </a:solidFill>
                <a:effectLst/>
                <a:uLnTx/>
                <a:uFillTx/>
                <a:latin typeface="Segoe UI"/>
                <a:ea typeface="Roboto Medium" panose="02000000000000000000" pitchFamily="2" charset="0"/>
                <a:cs typeface="+mn-cs"/>
              </a:rPr>
              <a:t>pr</a:t>
            </a:r>
            <a:r>
              <a:rPr kumimoji="0" lang="es-CO" sz="1200" b="0" i="0" u="none" strike="noStrike" kern="1200" cap="none" spc="-40" normalizeH="0" baseline="0" noProof="0" dirty="0">
                <a:ln>
                  <a:noFill/>
                </a:ln>
                <a:solidFill>
                  <a:prstClr val="white"/>
                </a:solidFill>
                <a:effectLst/>
                <a:uLnTx/>
                <a:uFillTx/>
                <a:latin typeface="Segoe UI"/>
                <a:ea typeface="Roboto Medium" panose="02000000000000000000" pitchFamily="2" charset="0"/>
                <a:cs typeface="+mn-cs"/>
              </a:rPr>
              <a:t> (tercer trimestre)</a:t>
            </a:r>
            <a:endParaRPr kumimoji="0" lang="es-CO" sz="1200" b="0" i="0" u="none" strike="noStrike" kern="1200" cap="none" spc="-40" normalizeH="0" baseline="30000" noProof="0" dirty="0">
              <a:ln>
                <a:noFill/>
              </a:ln>
              <a:solidFill>
                <a:prstClr val="white"/>
              </a:solidFill>
              <a:effectLst/>
              <a:uLnTx/>
              <a:uFillTx/>
              <a:latin typeface="Segoe UI"/>
              <a:ea typeface="Roboto Medium" panose="02000000000000000000" pitchFamily="2" charset="0"/>
              <a:cs typeface="+mn-cs"/>
            </a:endParaRPr>
          </a:p>
        </p:txBody>
      </p:sp>
      <p:sp>
        <p:nvSpPr>
          <p:cNvPr id="35" name="Abrir llave 34">
            <a:extLst>
              <a:ext uri="{FF2B5EF4-FFF2-40B4-BE49-F238E27FC236}">
                <a16:creationId xmlns:a16="http://schemas.microsoft.com/office/drawing/2014/main" id="{4B71A8A1-C089-2060-2C54-5685153D6245}"/>
              </a:ext>
            </a:extLst>
          </p:cNvPr>
          <p:cNvSpPr/>
          <p:nvPr/>
        </p:nvSpPr>
        <p:spPr>
          <a:xfrm>
            <a:off x="2724329" y="1398611"/>
            <a:ext cx="201475" cy="1731601"/>
          </a:xfrm>
          <a:prstGeom prst="leftBrace">
            <a:avLst>
              <a:gd name="adj1" fmla="val 42220"/>
              <a:gd name="adj2" fmla="val 46916"/>
            </a:avLst>
          </a:prstGeom>
          <a:ln w="12700">
            <a:solidFill>
              <a:schemeClr val="bg1">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Segoe UI"/>
              <a:ea typeface="+mn-ea"/>
              <a:cs typeface="+mn-cs"/>
            </a:endParaRPr>
          </a:p>
        </p:txBody>
      </p:sp>
      <p:sp>
        <p:nvSpPr>
          <p:cNvPr id="21" name="Elipse 20">
            <a:extLst>
              <a:ext uri="{FF2B5EF4-FFF2-40B4-BE49-F238E27FC236}">
                <a16:creationId xmlns:a16="http://schemas.microsoft.com/office/drawing/2014/main" id="{12B122C7-AC04-E78B-F599-C36D70824943}"/>
              </a:ext>
            </a:extLst>
          </p:cNvPr>
          <p:cNvSpPr/>
          <p:nvPr/>
        </p:nvSpPr>
        <p:spPr>
          <a:xfrm>
            <a:off x="6147589" y="1837641"/>
            <a:ext cx="523636" cy="523783"/>
          </a:xfrm>
          <a:prstGeom prst="ellipse">
            <a:avLst/>
          </a:prstGeom>
          <a:solidFill>
            <a:srgbClr val="8D053F">
              <a:alpha val="4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black"/>
              </a:solidFill>
              <a:effectLst/>
              <a:uLnTx/>
              <a:uFillTx/>
              <a:latin typeface="Segoe UI"/>
              <a:ea typeface="+mn-ea"/>
              <a:cs typeface="+mn-cs"/>
            </a:endParaRPr>
          </a:p>
        </p:txBody>
      </p:sp>
      <p:sp>
        <p:nvSpPr>
          <p:cNvPr id="24" name="Elipse 23">
            <a:extLst>
              <a:ext uri="{FF2B5EF4-FFF2-40B4-BE49-F238E27FC236}">
                <a16:creationId xmlns:a16="http://schemas.microsoft.com/office/drawing/2014/main" id="{45B2C5FD-6A4D-1211-3539-DBA95422D9E0}"/>
              </a:ext>
            </a:extLst>
          </p:cNvPr>
          <p:cNvSpPr/>
          <p:nvPr/>
        </p:nvSpPr>
        <p:spPr>
          <a:xfrm>
            <a:off x="6166177" y="2548764"/>
            <a:ext cx="523636" cy="523783"/>
          </a:xfrm>
          <a:prstGeom prst="ellipse">
            <a:avLst/>
          </a:prstGeom>
          <a:solidFill>
            <a:srgbClr val="8D053F">
              <a:alpha val="4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black"/>
              </a:solidFill>
              <a:effectLst/>
              <a:uLnTx/>
              <a:uFillTx/>
              <a:latin typeface="Segoe UI"/>
              <a:ea typeface="+mn-ea"/>
              <a:cs typeface="+mn-cs"/>
            </a:endParaRPr>
          </a:p>
        </p:txBody>
      </p:sp>
      <p:pic>
        <p:nvPicPr>
          <p:cNvPr id="31" name="Imagen 30" descr="Forma&#10;&#10;Descripción generada automáticamente con confianza baja">
            <a:extLst>
              <a:ext uri="{FF2B5EF4-FFF2-40B4-BE49-F238E27FC236}">
                <a16:creationId xmlns:a16="http://schemas.microsoft.com/office/drawing/2014/main" id="{3F0D3FC3-7FE3-1887-73B0-DBCE62A87E7E}"/>
              </a:ext>
            </a:extLst>
          </p:cNvPr>
          <p:cNvPicPr>
            <a:picLocks noChangeAspect="1"/>
          </p:cNvPicPr>
          <p:nvPr/>
        </p:nvPicPr>
        <p:blipFill>
          <a:blip r:embed="rId8">
            <a:lum bright="70000" contrast="-70000"/>
          </a:blip>
          <a:stretch>
            <a:fillRect/>
          </a:stretch>
        </p:blipFill>
        <p:spPr>
          <a:xfrm>
            <a:off x="6260900" y="1953595"/>
            <a:ext cx="291874" cy="291874"/>
          </a:xfrm>
          <a:prstGeom prst="rect">
            <a:avLst/>
          </a:prstGeom>
        </p:spPr>
      </p:pic>
      <p:sp>
        <p:nvSpPr>
          <p:cNvPr id="17" name="Elipse 16">
            <a:extLst>
              <a:ext uri="{FF2B5EF4-FFF2-40B4-BE49-F238E27FC236}">
                <a16:creationId xmlns:a16="http://schemas.microsoft.com/office/drawing/2014/main" id="{16A411F8-1C42-DB94-5A9A-5301BC1BEDF5}"/>
              </a:ext>
            </a:extLst>
          </p:cNvPr>
          <p:cNvSpPr/>
          <p:nvPr/>
        </p:nvSpPr>
        <p:spPr>
          <a:xfrm>
            <a:off x="6131405" y="1251079"/>
            <a:ext cx="523636" cy="523783"/>
          </a:xfrm>
          <a:prstGeom prst="ellipse">
            <a:avLst/>
          </a:prstGeom>
          <a:solidFill>
            <a:srgbClr val="8D053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black"/>
              </a:solidFill>
              <a:effectLst/>
              <a:uLnTx/>
              <a:uFillTx/>
              <a:latin typeface="Segoe UI"/>
              <a:ea typeface="+mn-ea"/>
              <a:cs typeface="+mn-cs"/>
            </a:endParaRPr>
          </a:p>
        </p:txBody>
      </p:sp>
      <p:pic>
        <p:nvPicPr>
          <p:cNvPr id="40" name="Imagen 39" descr="Forma&#10;&#10;Descripción generada automáticamente con confianza baja">
            <a:extLst>
              <a:ext uri="{FF2B5EF4-FFF2-40B4-BE49-F238E27FC236}">
                <a16:creationId xmlns:a16="http://schemas.microsoft.com/office/drawing/2014/main" id="{ADF5BE37-B184-8680-CB59-AABBD1D79DE0}"/>
              </a:ext>
            </a:extLst>
          </p:cNvPr>
          <p:cNvPicPr>
            <a:picLocks noChangeAspect="1"/>
          </p:cNvPicPr>
          <p:nvPr/>
        </p:nvPicPr>
        <p:blipFill>
          <a:blip r:embed="rId9">
            <a:lum bright="70000" contrast="-70000"/>
          </a:blip>
          <a:stretch>
            <a:fillRect/>
          </a:stretch>
        </p:blipFill>
        <p:spPr>
          <a:xfrm>
            <a:off x="6233695" y="1347238"/>
            <a:ext cx="319499" cy="319499"/>
          </a:xfrm>
          <a:prstGeom prst="rect">
            <a:avLst/>
          </a:prstGeom>
          <a:solidFill>
            <a:srgbClr val="8D053F"/>
          </a:solidFill>
          <a:ln>
            <a:noFill/>
          </a:ln>
        </p:spPr>
      </p:pic>
      <p:pic>
        <p:nvPicPr>
          <p:cNvPr id="51" name="Imagen 50">
            <a:extLst>
              <a:ext uri="{FF2B5EF4-FFF2-40B4-BE49-F238E27FC236}">
                <a16:creationId xmlns:a16="http://schemas.microsoft.com/office/drawing/2014/main" id="{08E062CC-42E8-5511-63A2-173512FB8968}"/>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6255334" y="2639884"/>
            <a:ext cx="341543" cy="341543"/>
          </a:xfrm>
          <a:prstGeom prst="rect">
            <a:avLst/>
          </a:prstGeom>
        </p:spPr>
      </p:pic>
      <p:graphicFrame>
        <p:nvGraphicFramePr>
          <p:cNvPr id="16" name="Gráfico 15">
            <a:extLst>
              <a:ext uri="{FF2B5EF4-FFF2-40B4-BE49-F238E27FC236}">
                <a16:creationId xmlns:a16="http://schemas.microsoft.com/office/drawing/2014/main" id="{FA2894EF-8FAB-4F89-51EE-55ED16715E90}"/>
              </a:ext>
            </a:extLst>
          </p:cNvPr>
          <p:cNvGraphicFramePr/>
          <p:nvPr>
            <p:extLst>
              <p:ext uri="{D42A27DB-BD31-4B8C-83A1-F6EECF244321}">
                <p14:modId xmlns:p14="http://schemas.microsoft.com/office/powerpoint/2010/main" val="3911124776"/>
              </p:ext>
            </p:extLst>
          </p:nvPr>
        </p:nvGraphicFramePr>
        <p:xfrm>
          <a:off x="6150904" y="3745087"/>
          <a:ext cx="2319657" cy="999111"/>
        </p:xfrm>
        <a:graphic>
          <a:graphicData uri="http://schemas.openxmlformats.org/drawingml/2006/chart">
            <c:chart xmlns:c="http://schemas.openxmlformats.org/drawingml/2006/chart" xmlns:r="http://schemas.openxmlformats.org/officeDocument/2006/relationships" r:id="rId12"/>
          </a:graphicData>
        </a:graphic>
      </p:graphicFrame>
      <p:sp>
        <p:nvSpPr>
          <p:cNvPr id="20" name="CuadroTexto 19">
            <a:extLst>
              <a:ext uri="{FF2B5EF4-FFF2-40B4-BE49-F238E27FC236}">
                <a16:creationId xmlns:a16="http://schemas.microsoft.com/office/drawing/2014/main" id="{E1C5DBB0-B0A3-0B76-7375-4CA615175A99}"/>
              </a:ext>
            </a:extLst>
          </p:cNvPr>
          <p:cNvSpPr txBox="1"/>
          <p:nvPr/>
        </p:nvSpPr>
        <p:spPr>
          <a:xfrm>
            <a:off x="5932301" y="3650923"/>
            <a:ext cx="2743315" cy="230832"/>
          </a:xfrm>
          <a:prstGeom prst="rect">
            <a:avLst/>
          </a:prstGeom>
          <a:noFill/>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s-CO" sz="900" b="1" i="0" u="none" strike="noStrike" kern="1200" cap="none" spc="-40" normalizeH="0" baseline="0" noProof="0" dirty="0">
                <a:ln>
                  <a:noFill/>
                </a:ln>
                <a:solidFill>
                  <a:srgbClr val="4C0425"/>
                </a:solidFill>
                <a:effectLst/>
                <a:uLnTx/>
                <a:uFillTx/>
                <a:latin typeface="Segoe UI"/>
                <a:ea typeface="+mn-ea"/>
                <a:cs typeface="+mn-cs"/>
              </a:rPr>
              <a:t>2024</a:t>
            </a:r>
            <a:r>
              <a:rPr kumimoji="0" lang="es-CO" sz="900" b="1" i="0" u="none" strike="noStrike" kern="1200" cap="none" spc="-40" normalizeH="0" baseline="30000" noProof="0" dirty="0">
                <a:ln>
                  <a:noFill/>
                </a:ln>
                <a:solidFill>
                  <a:srgbClr val="4C0425"/>
                </a:solidFill>
                <a:effectLst/>
                <a:uLnTx/>
                <a:uFillTx/>
                <a:latin typeface="Segoe UI"/>
                <a:ea typeface="+mn-ea"/>
                <a:cs typeface="+mn-cs"/>
              </a:rPr>
              <a:t>pr </a:t>
            </a:r>
            <a:r>
              <a:rPr kumimoji="0" lang="es-CO" sz="900" b="1" i="0" u="none" strike="noStrike" kern="1200" cap="none" spc="-40" normalizeH="0" baseline="0" noProof="0" dirty="0">
                <a:ln>
                  <a:noFill/>
                </a:ln>
                <a:solidFill>
                  <a:srgbClr val="4C0425"/>
                </a:solidFill>
                <a:effectLst/>
                <a:uLnTx/>
                <a:uFillTx/>
                <a:latin typeface="Segoe UI"/>
                <a:ea typeface="+mn-ea"/>
                <a:cs typeface="+mn-cs"/>
              </a:rPr>
              <a:t>– III	    2025</a:t>
            </a:r>
            <a:r>
              <a:rPr kumimoji="0" lang="es-CO" sz="900" b="1" i="0" u="none" strike="noStrike" kern="1200" cap="none" spc="-40" normalizeH="0" baseline="30000" noProof="0" dirty="0">
                <a:ln>
                  <a:noFill/>
                </a:ln>
                <a:solidFill>
                  <a:srgbClr val="4C0425"/>
                </a:solidFill>
                <a:effectLst/>
                <a:uLnTx/>
                <a:uFillTx/>
                <a:latin typeface="Segoe UI"/>
                <a:ea typeface="+mn-ea"/>
                <a:cs typeface="+mn-cs"/>
              </a:rPr>
              <a:t>pr </a:t>
            </a:r>
            <a:r>
              <a:rPr kumimoji="0" lang="es-CO" sz="900" b="1" i="0" u="none" strike="noStrike" kern="1200" cap="none" spc="-40" normalizeH="0" baseline="0" noProof="0" dirty="0">
                <a:ln>
                  <a:noFill/>
                </a:ln>
                <a:solidFill>
                  <a:srgbClr val="4C0425"/>
                </a:solidFill>
                <a:effectLst/>
                <a:uLnTx/>
                <a:uFillTx/>
                <a:latin typeface="Segoe UI"/>
                <a:ea typeface="+mn-ea"/>
                <a:cs typeface="+mn-cs"/>
              </a:rPr>
              <a:t>- III</a:t>
            </a:r>
          </a:p>
        </p:txBody>
      </p:sp>
      <p:sp>
        <p:nvSpPr>
          <p:cNvPr id="23" name="CuadroTexto 22">
            <a:extLst>
              <a:ext uri="{FF2B5EF4-FFF2-40B4-BE49-F238E27FC236}">
                <a16:creationId xmlns:a16="http://schemas.microsoft.com/office/drawing/2014/main" id="{2E11DB8D-6EB2-89D5-024D-293E35F33DFA}"/>
              </a:ext>
            </a:extLst>
          </p:cNvPr>
          <p:cNvSpPr txBox="1"/>
          <p:nvPr/>
        </p:nvSpPr>
        <p:spPr>
          <a:xfrm>
            <a:off x="6147589" y="3403035"/>
            <a:ext cx="2402183" cy="253916"/>
          </a:xfrm>
          <a:prstGeom prst="rect">
            <a:avLst/>
          </a:prstGeom>
          <a:noFill/>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srgbClr val="4C0425"/>
                </a:solidFill>
                <a:effectLst/>
                <a:uLnTx/>
                <a:uFillTx/>
                <a:latin typeface="Segoe UI"/>
                <a:ea typeface="+mn-ea"/>
                <a:cs typeface="+mn-cs"/>
              </a:rPr>
              <a:t>Balance neto de comercio exterior</a:t>
            </a:r>
            <a:r>
              <a:rPr kumimoji="0" lang="es-CO" sz="1000" b="0" i="0" u="none" strike="noStrike" kern="1200" cap="none" spc="0" normalizeH="0" baseline="30000" noProof="0" dirty="0">
                <a:ln>
                  <a:noFill/>
                </a:ln>
                <a:solidFill>
                  <a:srgbClr val="4C0425"/>
                </a:solidFill>
                <a:effectLst/>
                <a:uLnTx/>
                <a:uFillTx/>
                <a:latin typeface="Segoe UI"/>
                <a:ea typeface="+mn-ea"/>
                <a:cs typeface="+mn-cs"/>
              </a:rPr>
              <a:t>5</a:t>
            </a:r>
            <a:endParaRPr kumimoji="0" lang="es-CO" sz="1000" b="0" i="0" u="none" strike="noStrike" kern="1200" cap="none" spc="0" normalizeH="0" baseline="0" noProof="0" dirty="0">
              <a:ln>
                <a:noFill/>
              </a:ln>
              <a:solidFill>
                <a:srgbClr val="4C0425"/>
              </a:solidFill>
              <a:effectLst/>
              <a:uLnTx/>
              <a:uFillTx/>
              <a:latin typeface="Segoe UI"/>
              <a:ea typeface="+mn-ea"/>
              <a:cs typeface="+mn-cs"/>
            </a:endParaRPr>
          </a:p>
        </p:txBody>
      </p:sp>
      <p:sp>
        <p:nvSpPr>
          <p:cNvPr id="29" name="CuadroTexto 28">
            <a:extLst>
              <a:ext uri="{FF2B5EF4-FFF2-40B4-BE49-F238E27FC236}">
                <a16:creationId xmlns:a16="http://schemas.microsoft.com/office/drawing/2014/main" id="{86575B70-71C0-ABE2-050E-3D03834A7476}"/>
              </a:ext>
            </a:extLst>
          </p:cNvPr>
          <p:cNvSpPr txBox="1"/>
          <p:nvPr/>
        </p:nvSpPr>
        <p:spPr>
          <a:xfrm>
            <a:off x="6185539" y="4551006"/>
            <a:ext cx="2326282" cy="184666"/>
          </a:xfrm>
          <a:prstGeom prst="rect">
            <a:avLst/>
          </a:prstGeom>
          <a:noFill/>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a:ln>
                  <a:noFill/>
                </a:ln>
                <a:solidFill>
                  <a:prstClr val="black">
                    <a:lumMod val="75000"/>
                    <a:lumOff val="25000"/>
                  </a:prstClr>
                </a:solidFill>
                <a:effectLst/>
                <a:uLnTx/>
                <a:uFillTx/>
                <a:latin typeface="Segoe UI"/>
                <a:ea typeface="Roboto Condensed Medium" panose="020F0502020204030204" pitchFamily="2" charset="0"/>
                <a:cs typeface="Roboto Condensed Medium" panose="020F0502020204030204" pitchFamily="2" charset="0"/>
              </a:rPr>
              <a:t>Valores a precios corrientes en miles de millones de pesos</a:t>
            </a:r>
          </a:p>
        </p:txBody>
      </p:sp>
      <p:sp>
        <p:nvSpPr>
          <p:cNvPr id="33" name="Rectángulo 32">
            <a:extLst>
              <a:ext uri="{FF2B5EF4-FFF2-40B4-BE49-F238E27FC236}">
                <a16:creationId xmlns:a16="http://schemas.microsoft.com/office/drawing/2014/main" id="{149447D2-2E76-5A68-E137-F63C5A28F00F}"/>
              </a:ext>
            </a:extLst>
          </p:cNvPr>
          <p:cNvSpPr/>
          <p:nvPr/>
        </p:nvSpPr>
        <p:spPr>
          <a:xfrm>
            <a:off x="5995351" y="3351113"/>
            <a:ext cx="2659220" cy="1430380"/>
          </a:xfrm>
          <a:prstGeom prst="rect">
            <a:avLst/>
          </a:prstGeom>
          <a:noFill/>
          <a:ln w="9525">
            <a:solidFill>
              <a:srgbClr val="4C0425"/>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4" name="Conector recto 3">
            <a:extLst>
              <a:ext uri="{FF2B5EF4-FFF2-40B4-BE49-F238E27FC236}">
                <a16:creationId xmlns:a16="http://schemas.microsoft.com/office/drawing/2014/main" id="{54804DE9-EF39-7015-3539-C35F369E5664}"/>
              </a:ext>
            </a:extLst>
          </p:cNvPr>
          <p:cNvCxnSpPr>
            <a:cxnSpLocks/>
          </p:cNvCxnSpPr>
          <p:nvPr/>
        </p:nvCxnSpPr>
        <p:spPr>
          <a:xfrm flipV="1">
            <a:off x="323850" y="423231"/>
            <a:ext cx="0" cy="794557"/>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
        <p:nvSpPr>
          <p:cNvPr id="19" name="Marcador de texto 33">
            <a:extLst>
              <a:ext uri="{FF2B5EF4-FFF2-40B4-BE49-F238E27FC236}">
                <a16:creationId xmlns:a16="http://schemas.microsoft.com/office/drawing/2014/main" id="{FF0BB49D-8F94-5CFD-05FA-155A13D4B19B}"/>
              </a:ext>
            </a:extLst>
          </p:cNvPr>
          <p:cNvSpPr txBox="1">
            <a:spLocks/>
          </p:cNvSpPr>
          <p:nvPr/>
        </p:nvSpPr>
        <p:spPr>
          <a:xfrm>
            <a:off x="412912" y="3523407"/>
            <a:ext cx="2578397" cy="1431173"/>
          </a:xfrm>
          <a:prstGeom prst="rect">
            <a:avLst/>
          </a:prstGeom>
        </p:spPr>
        <p:txBody>
          <a:bodyPr/>
          <a:lstStyle>
            <a:lvl1pPr marL="0" indent="0" algn="l" defTabSz="914400" rtl="0" eaLnBrk="1" latinLnBrk="0" hangingPunct="1">
              <a:lnSpc>
                <a:spcPct val="90000"/>
              </a:lnSpc>
              <a:spcBef>
                <a:spcPts val="200"/>
              </a:spcBef>
              <a:buFont typeface="Arial" panose="020B0604020202020204" pitchFamily="34" charset="0"/>
              <a:buNone/>
              <a:defRPr sz="700" kern="1200">
                <a:solidFill>
                  <a:srgbClr val="87909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s-CO" sz="600" b="0" i="0" u="none" strike="noStrike" kern="1200" cap="none" spc="0" normalizeH="0" baseline="3000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1</a:t>
            </a:r>
            <a:r>
              <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Series originales encadenadas de volumen con año de referencia 2015.</a:t>
            </a:r>
          </a:p>
          <a:p>
            <a:pPr marL="0" marR="0" lvl="0" indent="0" algn="just"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s-CO" sz="600" b="0" i="0" u="none" strike="noStrike" kern="1200" cap="none" spc="0" normalizeH="0" baseline="3000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2</a:t>
            </a:r>
            <a:r>
              <a:rPr kumimoji="0" lang="es-CO"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Incluye el gasto de consumo final y la formación bruta de capital.</a:t>
            </a:r>
            <a:endPar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endParaRPr>
          </a:p>
          <a:p>
            <a:pPr marL="0" marR="0" lvl="0" indent="0" algn="just"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s-ES" sz="600" b="0" i="0" u="none" strike="noStrike" kern="1200" cap="none" spc="0" normalizeH="0" baseline="3000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3</a:t>
            </a:r>
            <a:r>
              <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Incluye el gasto de consumo final individual de los hogares y gasto de consumo final de las </a:t>
            </a:r>
            <a:r>
              <a:rPr kumimoji="0" lang="es-CO"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instituciones sin fines de lucro que sirven a los hogares.</a:t>
            </a:r>
          </a:p>
          <a:p>
            <a:pPr marL="0" marR="0" lvl="0" indent="0" algn="just"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s-CO" sz="600" b="0" i="0" u="none" strike="noStrike" kern="1200" cap="none" spc="0" normalizeH="0" baseline="3000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4</a:t>
            </a:r>
            <a:r>
              <a:rPr kumimoji="0" lang="es-CO"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Incluye la formación bruta de capital fijo, la variación de existencias y la adquisición menos disposición de objetos valiosos.</a:t>
            </a:r>
          </a:p>
          <a:p>
            <a:pPr marL="0" marR="0" lvl="0" indent="0" algn="just"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s-CO" sz="600" b="0" i="0" u="none" strike="noStrike" kern="1200" cap="none" spc="0" normalizeH="0" baseline="30000" noProof="0">
                <a:ln>
                  <a:noFill/>
                </a:ln>
                <a:solidFill>
                  <a:prstClr val="black">
                    <a:lumMod val="85000"/>
                    <a:lumOff val="15000"/>
                  </a:prstClr>
                </a:solidFill>
                <a:effectLst/>
                <a:uLnTx/>
                <a:uFillTx/>
                <a:latin typeface="Segoe UI"/>
                <a:ea typeface="+mn-ea"/>
                <a:cs typeface="Segoe UI" panose="020B0502040204020203" pitchFamily="34" charset="0"/>
              </a:rPr>
              <a:t>5</a:t>
            </a:r>
            <a:r>
              <a:rPr kumimoji="0" lang="es-CO" sz="600" b="0" i="0" u="none" strike="noStrike" kern="1200" cap="none" spc="0" normalizeH="0" baseline="0" noProof="0">
                <a:ln>
                  <a:noFill/>
                </a:ln>
                <a:solidFill>
                  <a:prstClr val="black">
                    <a:lumMod val="85000"/>
                    <a:lumOff val="15000"/>
                  </a:prstClr>
                </a:solidFill>
                <a:effectLst/>
                <a:uLnTx/>
                <a:uFillTx/>
                <a:latin typeface="Segoe UI"/>
                <a:ea typeface="+mn-ea"/>
                <a:cs typeface="Segoe UI"/>
              </a:rPr>
              <a:t>Corresponde al saldo neto de las exportaciones menos las importaciones.</a:t>
            </a:r>
          </a:p>
          <a:p>
            <a:pPr marL="0" marR="0" lvl="0" indent="0" algn="just"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s-ES" sz="600" b="0" i="0" u="none" strike="noStrike" kern="1200" cap="none" spc="0" normalizeH="0" baseline="0" noProof="0">
                <a:ln>
                  <a:noFill/>
                </a:ln>
                <a:solidFill>
                  <a:prstClr val="black">
                    <a:lumMod val="85000"/>
                    <a:lumOff val="15000"/>
                  </a:prstClr>
                </a:solidFill>
                <a:effectLst/>
                <a:uLnTx/>
                <a:uFillTx/>
                <a:latin typeface="Segoe UI"/>
                <a:ea typeface="+mn-ea"/>
                <a:cs typeface="Segoe UI"/>
              </a:rPr>
              <a:t>*Por efecto del redondeo, la suma de las contribuciones puede no coincidir con el PIB.</a:t>
            </a:r>
            <a:endPar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endParaRPr>
          </a:p>
          <a:p>
            <a:pPr marL="0" marR="0" lvl="0" indent="0" algn="just"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s-ES" sz="600" b="0" i="0" u="none" strike="noStrike" kern="1200" cap="none" spc="0" normalizeH="0" baseline="30000" noProof="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pr</a:t>
            </a:r>
            <a:r>
              <a:rPr kumimoji="0" lang="es-ES" sz="600" b="0" i="0" u="none" strike="noStrike" kern="1200" cap="none" spc="0" normalizeH="0" baseline="0" noProof="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preliminar</a:t>
            </a:r>
            <a:endParaRPr kumimoji="0" lang="es-ES"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endParaRPr>
          </a:p>
          <a:p>
            <a:pPr marL="0" marR="0" lvl="0" indent="0" algn="just"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s-CO" sz="600" b="0" i="0" u="none" strike="noStrike" kern="1200" cap="none" spc="0" normalizeH="0" baseline="0" noProof="0">
                <a:ln>
                  <a:noFill/>
                </a:ln>
                <a:solidFill>
                  <a:prstClr val="black">
                    <a:lumMod val="85000"/>
                    <a:lumOff val="15000"/>
                  </a:prstClr>
                </a:solidFill>
                <a:effectLst/>
                <a:uLnTx/>
                <a:uFillTx/>
                <a:latin typeface="Segoe UI"/>
                <a:ea typeface="+mn-ea"/>
                <a:cs typeface="Segoe UI"/>
              </a:rPr>
              <a:t>p.p.: puntos porcentuales</a:t>
            </a:r>
          </a:p>
          <a:p>
            <a:pPr marL="0" marR="0" lvl="0" indent="0" algn="just"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s-CO" sz="600" b="1"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Fuente: </a:t>
            </a:r>
            <a:r>
              <a:rPr kumimoji="0" lang="es-CO"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DANE, </a:t>
            </a:r>
            <a:r>
              <a:rPr kumimoji="0" lang="es-CO" sz="600" b="0" i="0" u="none" strike="noStrike" kern="1200" cap="none" spc="0" normalizeH="0" baseline="0" noProof="0" err="1">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rPr>
              <a:t>PIB_T</a:t>
            </a:r>
            <a:endParaRPr kumimoji="0" lang="es-CO" sz="600" b="0" i="0" u="none" strike="noStrike" kern="1200" cap="none" spc="0" normalizeH="0" baseline="0" noProof="0">
              <a:ln>
                <a:noFill/>
              </a:ln>
              <a:solidFill>
                <a:prstClr val="black">
                  <a:lumMod val="85000"/>
                  <a:lumOff val="15000"/>
                </a:prstClr>
              </a:solidFill>
              <a:effectLst/>
              <a:uLnTx/>
              <a:uFillTx/>
              <a:latin typeface="Segoe UI"/>
              <a:ea typeface="Segoe UI" panose="020B0502040204020203" pitchFamily="34" charset="0"/>
              <a:cs typeface="Segoe UI" panose="020B0502040204020203" pitchFamily="34" charset="0"/>
            </a:endParaRPr>
          </a:p>
        </p:txBody>
      </p:sp>
      <p:pic>
        <p:nvPicPr>
          <p:cNvPr id="22" name="Imagen 21" descr="Imagen que contiene edificio, cerca&#10;&#10;Descripción generada automáticamente">
            <a:extLst>
              <a:ext uri="{FF2B5EF4-FFF2-40B4-BE49-F238E27FC236}">
                <a16:creationId xmlns:a16="http://schemas.microsoft.com/office/drawing/2014/main" id="{AFDC1FB4-BBE1-9B2F-40D2-9D51DE209456}"/>
              </a:ext>
            </a:extLst>
          </p:cNvPr>
          <p:cNvPicPr>
            <a:picLocks noChangeAspect="1"/>
          </p:cNvPicPr>
          <p:nvPr/>
        </p:nvPicPr>
        <p:blipFill>
          <a:blip r:embed="rId13">
            <a:duotone>
              <a:schemeClr val="bg2">
                <a:shade val="45000"/>
                <a:satMod val="135000"/>
              </a:schemeClr>
              <a:prstClr val="white"/>
            </a:duotone>
          </a:blip>
          <a:stretch>
            <a:fillRect/>
          </a:stretch>
        </p:blipFill>
        <p:spPr>
          <a:xfrm>
            <a:off x="625504" y="2041960"/>
            <a:ext cx="839675" cy="870125"/>
          </a:xfrm>
          <a:prstGeom prst="rect">
            <a:avLst/>
          </a:prstGeom>
          <a:ln>
            <a:noFill/>
          </a:ln>
        </p:spPr>
      </p:pic>
      <p:sp>
        <p:nvSpPr>
          <p:cNvPr id="25" name="CuadroTexto 24">
            <a:extLst>
              <a:ext uri="{FF2B5EF4-FFF2-40B4-BE49-F238E27FC236}">
                <a16:creationId xmlns:a16="http://schemas.microsoft.com/office/drawing/2014/main" id="{B12428DB-B9F4-D4EC-9ECC-6418212B4A7C}"/>
              </a:ext>
            </a:extLst>
          </p:cNvPr>
          <p:cNvSpPr txBox="1"/>
          <p:nvPr/>
        </p:nvSpPr>
        <p:spPr>
          <a:xfrm>
            <a:off x="1330231" y="2282146"/>
            <a:ext cx="1374789"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400" normalizeH="0" baseline="0" noProof="0" dirty="0">
                <a:ln>
                  <a:noFill/>
                </a:ln>
                <a:solidFill>
                  <a:srgbClr val="4C0425"/>
                </a:solidFill>
                <a:effectLst/>
                <a:uLnTx/>
                <a:uFillTx/>
                <a:latin typeface="Segoe UI"/>
                <a:ea typeface="+mn-ea"/>
                <a:cs typeface="+mn-cs"/>
              </a:rPr>
              <a:t>5,0</a:t>
            </a:r>
            <a:r>
              <a:rPr kumimoji="0" lang="es-CO" sz="3200" b="0" i="0" u="none" strike="noStrike" kern="1200" cap="none" spc="-400" normalizeH="0" baseline="0" noProof="0" dirty="0">
                <a:ln>
                  <a:noFill/>
                </a:ln>
                <a:solidFill>
                  <a:srgbClr val="4C0425"/>
                </a:solidFill>
                <a:effectLst/>
                <a:uLnTx/>
                <a:uFillTx/>
                <a:latin typeface="Segoe UI"/>
                <a:ea typeface="+mn-ea"/>
                <a:cs typeface="+mn-cs"/>
              </a:rPr>
              <a:t> %</a:t>
            </a:r>
            <a:endParaRPr kumimoji="0" lang="es-CO" sz="4800" b="0" i="0" u="none" strike="noStrike" kern="1200" cap="none" spc="-400" normalizeH="0" baseline="0" noProof="0" dirty="0">
              <a:ln>
                <a:noFill/>
              </a:ln>
              <a:solidFill>
                <a:srgbClr val="4C0425"/>
              </a:solidFill>
              <a:effectLst/>
              <a:uLnTx/>
              <a:uFillTx/>
              <a:latin typeface="Segoe UI"/>
              <a:ea typeface="+mn-ea"/>
              <a:cs typeface="+mn-cs"/>
            </a:endParaRPr>
          </a:p>
        </p:txBody>
      </p:sp>
      <p:sp>
        <p:nvSpPr>
          <p:cNvPr id="36" name="CuadroTexto 35">
            <a:extLst>
              <a:ext uri="{FF2B5EF4-FFF2-40B4-BE49-F238E27FC236}">
                <a16:creationId xmlns:a16="http://schemas.microsoft.com/office/drawing/2014/main" id="{37B71EC0-90DF-D471-956C-06A5EB3B8FD5}"/>
              </a:ext>
            </a:extLst>
          </p:cNvPr>
          <p:cNvSpPr txBox="1"/>
          <p:nvPr/>
        </p:nvSpPr>
        <p:spPr>
          <a:xfrm>
            <a:off x="258694" y="1884124"/>
            <a:ext cx="2260752" cy="486287"/>
          </a:xfrm>
          <a:prstGeom prst="rect">
            <a:avLst/>
          </a:prstGeom>
          <a:noFill/>
        </p:spPr>
        <p:txBody>
          <a:bodyPr wrap="square">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s-CO" sz="1600" b="0" i="0" u="none" strike="noStrike" kern="1200" cap="none" spc="-40" normalizeH="0" baseline="0" noProof="0" dirty="0">
                <a:ln>
                  <a:noFill/>
                </a:ln>
                <a:solidFill>
                  <a:srgbClr val="4C0425"/>
                </a:solidFill>
                <a:effectLst/>
                <a:uLnTx/>
                <a:uFillTx/>
                <a:latin typeface="Segoe UI"/>
                <a:ea typeface="Segoe UI" panose="020B0502040204020203" pitchFamily="34" charset="0"/>
                <a:cs typeface="Segoe UI" panose="020B0502040204020203" pitchFamily="34" charset="0"/>
              </a:rPr>
              <a:t>Demanda final </a:t>
            </a:r>
          </a:p>
          <a:p>
            <a:pPr marL="0" marR="0" lvl="0" indent="0" algn="r" defTabSz="457200" rtl="0" eaLnBrk="1" fontAlgn="auto" latinLnBrk="0" hangingPunct="1">
              <a:lnSpc>
                <a:spcPct val="80000"/>
              </a:lnSpc>
              <a:spcBef>
                <a:spcPts val="0"/>
              </a:spcBef>
              <a:spcAft>
                <a:spcPts val="0"/>
              </a:spcAft>
              <a:buClrTx/>
              <a:buSzTx/>
              <a:buFontTx/>
              <a:buNone/>
              <a:tabLst/>
              <a:defRPr/>
            </a:pPr>
            <a:r>
              <a:rPr kumimoji="0" lang="es-CO" sz="1600" b="0" i="0" u="none" strike="noStrike" kern="1200" cap="none" spc="-40" normalizeH="0" baseline="0" noProof="0" dirty="0">
                <a:ln>
                  <a:noFill/>
                </a:ln>
                <a:solidFill>
                  <a:srgbClr val="4C0425"/>
                </a:solidFill>
                <a:effectLst/>
                <a:uLnTx/>
                <a:uFillTx/>
                <a:latin typeface="Segoe UI"/>
                <a:ea typeface="Segoe UI" panose="020B0502040204020203" pitchFamily="34" charset="0"/>
                <a:cs typeface="Segoe UI" panose="020B0502040204020203" pitchFamily="34" charset="0"/>
              </a:rPr>
              <a:t>interna</a:t>
            </a:r>
            <a:r>
              <a:rPr kumimoji="0" lang="es-CO" sz="1600" b="0" i="0" u="none" strike="noStrike" kern="1200" cap="none" spc="-40" normalizeH="0" baseline="30000" noProof="0" dirty="0">
                <a:ln>
                  <a:noFill/>
                </a:ln>
                <a:solidFill>
                  <a:srgbClr val="4C0425"/>
                </a:solidFill>
                <a:effectLst/>
                <a:uLnTx/>
                <a:uFillTx/>
                <a:latin typeface="Segoe UI"/>
                <a:ea typeface="Segoe UI" panose="020B0502040204020203" pitchFamily="34" charset="0"/>
                <a:cs typeface="Segoe UI" panose="020B0502040204020203" pitchFamily="34" charset="0"/>
              </a:rPr>
              <a:t>2</a:t>
            </a:r>
          </a:p>
        </p:txBody>
      </p:sp>
      <p:sp>
        <p:nvSpPr>
          <p:cNvPr id="41" name="CuadroTexto 40">
            <a:extLst>
              <a:ext uri="{FF2B5EF4-FFF2-40B4-BE49-F238E27FC236}">
                <a16:creationId xmlns:a16="http://schemas.microsoft.com/office/drawing/2014/main" id="{D78B74D9-9F38-6EF1-7844-769772B27765}"/>
              </a:ext>
            </a:extLst>
          </p:cNvPr>
          <p:cNvSpPr txBox="1"/>
          <p:nvPr/>
        </p:nvSpPr>
        <p:spPr>
          <a:xfrm>
            <a:off x="3830780" y="1175853"/>
            <a:ext cx="777325" cy="393954"/>
          </a:xfrm>
          <a:prstGeom prst="rect">
            <a:avLst/>
          </a:prstGeom>
          <a:noFill/>
        </p:spPr>
        <p:txBody>
          <a:bodyPr wrap="square">
            <a:spAutoFit/>
          </a:bodyPr>
          <a:lstStyle/>
          <a:p>
            <a:pPr marL="0" marR="0" lvl="0" indent="0" algn="ctr" defTabSz="457200" rtl="0" eaLnBrk="1" fontAlgn="ctr" latinLnBrk="0" hangingPunct="1">
              <a:lnSpc>
                <a:spcPct val="8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8D053F"/>
                </a:solidFill>
                <a:effectLst/>
                <a:uLnTx/>
                <a:uFillTx/>
                <a:latin typeface="Segoe UI"/>
                <a:ea typeface="+mn-ea"/>
                <a:cs typeface="+mn-cs"/>
              </a:rPr>
              <a:t>Tasas de crecimiento anual</a:t>
            </a:r>
          </a:p>
        </p:txBody>
      </p:sp>
      <p:sp>
        <p:nvSpPr>
          <p:cNvPr id="43" name="CuadroTexto 42">
            <a:extLst>
              <a:ext uri="{FF2B5EF4-FFF2-40B4-BE49-F238E27FC236}">
                <a16:creationId xmlns:a16="http://schemas.microsoft.com/office/drawing/2014/main" id="{69DD518F-9001-02C6-CD3A-ADD5D88157EA}"/>
              </a:ext>
            </a:extLst>
          </p:cNvPr>
          <p:cNvSpPr txBox="1"/>
          <p:nvPr/>
        </p:nvSpPr>
        <p:spPr>
          <a:xfrm>
            <a:off x="4605461" y="1177197"/>
            <a:ext cx="880566" cy="393954"/>
          </a:xfrm>
          <a:prstGeom prst="rect">
            <a:avLst/>
          </a:prstGeom>
          <a:noFill/>
        </p:spPr>
        <p:txBody>
          <a:bodyPr wrap="square">
            <a:spAutoFit/>
          </a:bodyPr>
          <a:lstStyle/>
          <a:p>
            <a:pPr marL="0" marR="0" lvl="0" indent="0" algn="ctr" defTabSz="457200" rtl="0" eaLnBrk="1" fontAlgn="ctr" latinLnBrk="0" hangingPunct="1">
              <a:lnSpc>
                <a:spcPct val="8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4C0425"/>
                </a:solidFill>
                <a:effectLst/>
                <a:uLnTx/>
                <a:uFillTx/>
                <a:latin typeface="Segoe UI"/>
                <a:ea typeface="+mn-ea"/>
                <a:cs typeface="+mn-cs"/>
              </a:rPr>
              <a:t>Contribución* a la variación anual del PIB</a:t>
            </a:r>
          </a:p>
        </p:txBody>
      </p:sp>
      <p:sp>
        <p:nvSpPr>
          <p:cNvPr id="50" name="CuadroTexto 49">
            <a:extLst>
              <a:ext uri="{FF2B5EF4-FFF2-40B4-BE49-F238E27FC236}">
                <a16:creationId xmlns:a16="http://schemas.microsoft.com/office/drawing/2014/main" id="{AE67C1AF-0A97-111E-61C0-866A85C2F608}"/>
              </a:ext>
            </a:extLst>
          </p:cNvPr>
          <p:cNvSpPr txBox="1"/>
          <p:nvPr/>
        </p:nvSpPr>
        <p:spPr>
          <a:xfrm>
            <a:off x="7565485" y="1040030"/>
            <a:ext cx="1065485" cy="295466"/>
          </a:xfrm>
          <a:prstGeom prst="rect">
            <a:avLst/>
          </a:prstGeom>
          <a:noFill/>
        </p:spPr>
        <p:txBody>
          <a:bodyPr wrap="square">
            <a:spAutoFit/>
          </a:bodyPr>
          <a:lstStyle/>
          <a:p>
            <a:pPr marL="0" marR="0" lvl="0" indent="0" algn="ctr" defTabSz="457200" rtl="0" eaLnBrk="1" fontAlgn="ctr" latinLnBrk="0" hangingPunct="1">
              <a:lnSpc>
                <a:spcPct val="8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4C0425"/>
                </a:solidFill>
                <a:effectLst/>
                <a:uLnTx/>
                <a:uFillTx/>
                <a:latin typeface="Segoe UI"/>
                <a:ea typeface="+mn-ea"/>
                <a:cs typeface="+mn-cs"/>
              </a:rPr>
              <a:t>Tasas de crecimiento anual</a:t>
            </a:r>
          </a:p>
        </p:txBody>
      </p:sp>
      <p:sp>
        <p:nvSpPr>
          <p:cNvPr id="54" name="CuadroTexto 53">
            <a:extLst>
              <a:ext uri="{FF2B5EF4-FFF2-40B4-BE49-F238E27FC236}">
                <a16:creationId xmlns:a16="http://schemas.microsoft.com/office/drawing/2014/main" id="{F5436C87-3288-F70E-5035-E9E795AD2315}"/>
              </a:ext>
            </a:extLst>
          </p:cNvPr>
          <p:cNvSpPr txBox="1"/>
          <p:nvPr/>
        </p:nvSpPr>
        <p:spPr>
          <a:xfrm>
            <a:off x="6646022" y="1888145"/>
            <a:ext cx="1088631" cy="424732"/>
          </a:xfrm>
          <a:prstGeom prst="rect">
            <a:avLst/>
          </a:prstGeom>
          <a:noFill/>
        </p:spPr>
        <p:txBody>
          <a:bodyPr wrap="square">
            <a:spAutoFit/>
          </a:bodyPr>
          <a:lstStyle/>
          <a:p>
            <a:pPr marL="0" marR="0" lvl="0" indent="0" algn="l" defTabSz="457200" rtl="0" eaLnBrk="1" fontAlgn="b" latinLnBrk="0" hangingPunct="1">
              <a:lnSpc>
                <a:spcPct val="80000"/>
              </a:lnSpc>
              <a:spcBef>
                <a:spcPts val="0"/>
              </a:spcBef>
              <a:spcAft>
                <a:spcPts val="0"/>
              </a:spcAft>
              <a:buClrTx/>
              <a:buSzTx/>
              <a:buFontTx/>
              <a:buNone/>
              <a:tabLst/>
              <a:defRPr/>
            </a:pPr>
            <a:r>
              <a:rPr kumimoji="0" lang="es-ES" sz="900" b="0" i="0" u="none" strike="noStrike" kern="1200" cap="none" spc="0" normalizeH="0" baseline="0" noProof="0">
                <a:ln>
                  <a:noFill/>
                </a:ln>
                <a:solidFill>
                  <a:srgbClr val="4C0425"/>
                </a:solidFill>
                <a:effectLst/>
                <a:uLnTx/>
                <a:uFillTx/>
                <a:latin typeface="Segoe UI" panose="020B0502040204020203" pitchFamily="34" charset="0"/>
                <a:ea typeface="+mn-ea"/>
                <a:cs typeface="+mn-cs"/>
              </a:rPr>
              <a:t>Gasto de consumo final del gobierno general</a:t>
            </a:r>
          </a:p>
        </p:txBody>
      </p:sp>
      <p:sp>
        <p:nvSpPr>
          <p:cNvPr id="56" name="CuadroTexto 55">
            <a:extLst>
              <a:ext uri="{FF2B5EF4-FFF2-40B4-BE49-F238E27FC236}">
                <a16:creationId xmlns:a16="http://schemas.microsoft.com/office/drawing/2014/main" id="{E6DC93CB-D448-E985-7A58-FCD459721489}"/>
              </a:ext>
            </a:extLst>
          </p:cNvPr>
          <p:cNvSpPr txBox="1"/>
          <p:nvPr/>
        </p:nvSpPr>
        <p:spPr>
          <a:xfrm>
            <a:off x="6646022" y="1301583"/>
            <a:ext cx="953641" cy="431657"/>
          </a:xfrm>
          <a:prstGeom prst="rect">
            <a:avLst/>
          </a:prstGeom>
          <a:noFill/>
        </p:spPr>
        <p:txBody>
          <a:bodyPr wrap="square">
            <a:spAutoFit/>
          </a:bodyPr>
          <a:lstStyle/>
          <a:p>
            <a:pPr marL="0" marR="0" lvl="0" indent="0" algn="l" defTabSz="457200" rtl="0" eaLnBrk="1" fontAlgn="ctr" latinLnBrk="0" hangingPunct="1">
              <a:lnSpc>
                <a:spcPct val="80000"/>
              </a:lnSpc>
              <a:spcBef>
                <a:spcPts val="0"/>
              </a:spcBef>
              <a:spcAft>
                <a:spcPts val="0"/>
              </a:spcAft>
              <a:buClrTx/>
              <a:buSzTx/>
              <a:buFont typeface="Arial" panose="020B0604020202020204" pitchFamily="34" charset="0"/>
              <a:buNone/>
              <a:tabLst/>
              <a:defRPr/>
            </a:pPr>
            <a:r>
              <a:rPr kumimoji="0" lang="es-ES" sz="900" b="0" i="0" u="none" strike="noStrike" kern="1200" cap="none" spc="0" normalizeH="0" baseline="0" noProof="0" dirty="0">
                <a:ln>
                  <a:noFill/>
                </a:ln>
                <a:solidFill>
                  <a:srgbClr val="4C0425"/>
                </a:solidFill>
                <a:effectLst/>
                <a:uLnTx/>
                <a:uFillTx/>
                <a:latin typeface="Segoe UI" panose="020B0502040204020203" pitchFamily="34" charset="0"/>
                <a:ea typeface="+mn-ea"/>
                <a:cs typeface="+mn-cs"/>
              </a:rPr>
              <a:t>Gasto de consumo de los hogares</a:t>
            </a:r>
            <a:r>
              <a:rPr kumimoji="0" lang="es-ES" sz="900" b="0" i="0" u="none" strike="noStrike" kern="1200" cap="none" spc="0" normalizeH="0" baseline="30000" noProof="0" dirty="0">
                <a:ln>
                  <a:noFill/>
                </a:ln>
                <a:solidFill>
                  <a:srgbClr val="4C0425"/>
                </a:solidFill>
                <a:effectLst/>
                <a:uLnTx/>
                <a:uFillTx/>
                <a:latin typeface="Segoe UI" panose="020B0502040204020203" pitchFamily="34" charset="0"/>
                <a:ea typeface="+mn-ea"/>
                <a:cs typeface="+mn-cs"/>
              </a:rPr>
              <a:t>3</a:t>
            </a:r>
            <a:endParaRPr kumimoji="0" lang="es-ES" sz="900" b="0" i="0" u="none" strike="noStrike" kern="1200" cap="none" spc="0" normalizeH="0" baseline="0" noProof="0" dirty="0">
              <a:ln>
                <a:noFill/>
              </a:ln>
              <a:solidFill>
                <a:srgbClr val="4C0425"/>
              </a:solidFill>
              <a:effectLst/>
              <a:uLnTx/>
              <a:uFillTx/>
              <a:latin typeface="Segoe UI" panose="020B0502040204020203" pitchFamily="34" charset="0"/>
              <a:ea typeface="+mn-ea"/>
              <a:cs typeface="+mn-cs"/>
            </a:endParaRPr>
          </a:p>
        </p:txBody>
      </p:sp>
      <p:pic>
        <p:nvPicPr>
          <p:cNvPr id="69" name="Gráfico 68">
            <a:extLst>
              <a:ext uri="{FF2B5EF4-FFF2-40B4-BE49-F238E27FC236}">
                <a16:creationId xmlns:a16="http://schemas.microsoft.com/office/drawing/2014/main" id="{9A73A31F-9B67-17B1-4233-3D822339BC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6857" y="2871556"/>
            <a:ext cx="2043217" cy="222064"/>
          </a:xfrm>
          <a:prstGeom prst="rect">
            <a:avLst/>
          </a:prstGeom>
        </p:spPr>
      </p:pic>
      <p:sp>
        <p:nvSpPr>
          <p:cNvPr id="70" name="CuadroTexto 69">
            <a:extLst>
              <a:ext uri="{FF2B5EF4-FFF2-40B4-BE49-F238E27FC236}">
                <a16:creationId xmlns:a16="http://schemas.microsoft.com/office/drawing/2014/main" id="{7D8853C3-C20C-BE7E-EF93-16148C086BFB}"/>
              </a:ext>
            </a:extLst>
          </p:cNvPr>
          <p:cNvSpPr txBox="1"/>
          <p:nvPr/>
        </p:nvSpPr>
        <p:spPr>
          <a:xfrm>
            <a:off x="3465261" y="2851970"/>
            <a:ext cx="1786409" cy="253916"/>
          </a:xfrm>
          <a:prstGeom prst="rect">
            <a:avLst/>
          </a:prstGeom>
          <a:noFill/>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Formación bruta de capital</a:t>
            </a:r>
            <a:r>
              <a:rPr kumimoji="0" lang="es-CO" sz="1000" b="0" i="0" u="none" strike="noStrike" kern="1200" cap="none" spc="0" normalizeH="0" baseline="30000" noProof="0" dirty="0">
                <a:ln>
                  <a:noFill/>
                </a:ln>
                <a:solidFill>
                  <a:prstClr val="white"/>
                </a:solidFill>
                <a:effectLst/>
                <a:uLnTx/>
                <a:uFillTx/>
                <a:latin typeface="Segoe UI" panose="020B0502040204020203" pitchFamily="34" charset="0"/>
                <a:ea typeface="+mn-ea"/>
                <a:cs typeface="+mn-cs"/>
              </a:rPr>
              <a:t>4</a:t>
            </a:r>
            <a:endParaRPr kumimoji="0" lang="es-CO" sz="10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pic>
        <p:nvPicPr>
          <p:cNvPr id="81" name="Gráfico 80">
            <a:extLst>
              <a:ext uri="{FF2B5EF4-FFF2-40B4-BE49-F238E27FC236}">
                <a16:creationId xmlns:a16="http://schemas.microsoft.com/office/drawing/2014/main" id="{8A9D81D8-3A86-570B-DCFC-2DFB78D338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6857" y="3739799"/>
            <a:ext cx="2043217" cy="222064"/>
          </a:xfrm>
          <a:prstGeom prst="rect">
            <a:avLst/>
          </a:prstGeom>
        </p:spPr>
      </p:pic>
      <p:sp>
        <p:nvSpPr>
          <p:cNvPr id="82" name="CuadroTexto 81">
            <a:extLst>
              <a:ext uri="{FF2B5EF4-FFF2-40B4-BE49-F238E27FC236}">
                <a16:creationId xmlns:a16="http://schemas.microsoft.com/office/drawing/2014/main" id="{C251E35F-C164-359D-8649-D04C05DC4300}"/>
              </a:ext>
            </a:extLst>
          </p:cNvPr>
          <p:cNvSpPr txBox="1"/>
          <p:nvPr/>
        </p:nvSpPr>
        <p:spPr>
          <a:xfrm>
            <a:off x="3465261" y="3715904"/>
            <a:ext cx="1786409" cy="246221"/>
          </a:xfrm>
          <a:prstGeom prst="rect">
            <a:avLst/>
          </a:prstGeom>
          <a:noFill/>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Exportaciones</a:t>
            </a:r>
          </a:p>
        </p:txBody>
      </p:sp>
      <p:pic>
        <p:nvPicPr>
          <p:cNvPr id="83" name="Gráfico 82">
            <a:extLst>
              <a:ext uri="{FF2B5EF4-FFF2-40B4-BE49-F238E27FC236}">
                <a16:creationId xmlns:a16="http://schemas.microsoft.com/office/drawing/2014/main" id="{E06E28F2-CDB4-5FC7-0845-D95AF52CF8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6857" y="4608041"/>
            <a:ext cx="2043217" cy="222064"/>
          </a:xfrm>
          <a:prstGeom prst="rect">
            <a:avLst/>
          </a:prstGeom>
        </p:spPr>
      </p:pic>
      <p:sp>
        <p:nvSpPr>
          <p:cNvPr id="84" name="CuadroTexto 83">
            <a:extLst>
              <a:ext uri="{FF2B5EF4-FFF2-40B4-BE49-F238E27FC236}">
                <a16:creationId xmlns:a16="http://schemas.microsoft.com/office/drawing/2014/main" id="{71D6593B-CC30-499D-37D8-DB89C9301DE6}"/>
              </a:ext>
            </a:extLst>
          </p:cNvPr>
          <p:cNvSpPr txBox="1"/>
          <p:nvPr/>
        </p:nvSpPr>
        <p:spPr>
          <a:xfrm>
            <a:off x="3465261" y="4577978"/>
            <a:ext cx="1786409" cy="246221"/>
          </a:xfrm>
          <a:prstGeom prst="rect">
            <a:avLst/>
          </a:prstGeom>
          <a:noFill/>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Importaciones</a:t>
            </a:r>
          </a:p>
        </p:txBody>
      </p:sp>
      <p:sp>
        <p:nvSpPr>
          <p:cNvPr id="85" name="CuadroTexto 84">
            <a:extLst>
              <a:ext uri="{FF2B5EF4-FFF2-40B4-BE49-F238E27FC236}">
                <a16:creationId xmlns:a16="http://schemas.microsoft.com/office/drawing/2014/main" id="{945FE391-4FEC-2637-0E7A-43C2660C5807}"/>
              </a:ext>
            </a:extLst>
          </p:cNvPr>
          <p:cNvSpPr txBox="1"/>
          <p:nvPr/>
        </p:nvSpPr>
        <p:spPr>
          <a:xfrm>
            <a:off x="6646022" y="2599268"/>
            <a:ext cx="929827" cy="431657"/>
          </a:xfrm>
          <a:prstGeom prst="rect">
            <a:avLst/>
          </a:prstGeom>
          <a:noFill/>
        </p:spPr>
        <p:txBody>
          <a:bodyPr wrap="square">
            <a:spAutoFit/>
          </a:bodyPr>
          <a:lstStyle/>
          <a:p>
            <a:pPr marL="0" marR="0" lvl="0" indent="0" algn="l" defTabSz="457200" rtl="0" eaLnBrk="1" fontAlgn="ctr" latinLnBrk="0" hangingPunct="1">
              <a:lnSpc>
                <a:spcPct val="80000"/>
              </a:lnSpc>
              <a:spcBef>
                <a:spcPts val="0"/>
              </a:spcBef>
              <a:spcAft>
                <a:spcPts val="0"/>
              </a:spcAft>
              <a:buClrTx/>
              <a:buSzTx/>
              <a:buFontTx/>
              <a:buNone/>
              <a:tabLst/>
              <a:defRPr/>
            </a:pPr>
            <a:r>
              <a:rPr kumimoji="0" lang="es-ES" sz="900" b="0" i="0" u="none" strike="noStrike" kern="1200" cap="none" spc="0" normalizeH="0" baseline="0" noProof="0">
                <a:ln>
                  <a:noFill/>
                </a:ln>
                <a:solidFill>
                  <a:srgbClr val="4C0425"/>
                </a:solidFill>
                <a:effectLst/>
                <a:uLnTx/>
                <a:uFillTx/>
                <a:latin typeface="Segoe UI" panose="020B0502040204020203" pitchFamily="34" charset="0"/>
                <a:ea typeface="+mn-ea"/>
                <a:cs typeface="+mn-cs"/>
              </a:rPr>
              <a:t>Formación bruta de capital fijo</a:t>
            </a:r>
          </a:p>
        </p:txBody>
      </p:sp>
      <p:pic>
        <p:nvPicPr>
          <p:cNvPr id="57" name="Gráfico 56">
            <a:extLst>
              <a:ext uri="{FF2B5EF4-FFF2-40B4-BE49-F238E27FC236}">
                <a16:creationId xmlns:a16="http://schemas.microsoft.com/office/drawing/2014/main" id="{A7B32108-A2CA-854B-6EA1-73B7842CD1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6857" y="2003313"/>
            <a:ext cx="2043217" cy="222064"/>
          </a:xfrm>
          <a:prstGeom prst="rect">
            <a:avLst/>
          </a:prstGeom>
        </p:spPr>
      </p:pic>
      <p:sp>
        <p:nvSpPr>
          <p:cNvPr id="58" name="CuadroTexto 57">
            <a:extLst>
              <a:ext uri="{FF2B5EF4-FFF2-40B4-BE49-F238E27FC236}">
                <a16:creationId xmlns:a16="http://schemas.microsoft.com/office/drawing/2014/main" id="{B405FCFB-317D-FF3E-37D6-D5277468941E}"/>
              </a:ext>
            </a:extLst>
          </p:cNvPr>
          <p:cNvSpPr txBox="1"/>
          <p:nvPr/>
        </p:nvSpPr>
        <p:spPr>
          <a:xfrm>
            <a:off x="3442478" y="1987426"/>
            <a:ext cx="1831975" cy="253916"/>
          </a:xfrm>
          <a:prstGeom prst="rect">
            <a:avLst/>
          </a:prstGeom>
          <a:noFill/>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srgbClr val="FFFFFF"/>
                </a:solidFill>
                <a:effectLst/>
                <a:uLnTx/>
                <a:uFillTx/>
                <a:latin typeface="Segoe UI" panose="020B0502040204020203" pitchFamily="34" charset="0"/>
                <a:ea typeface="+mn-ea"/>
                <a:cs typeface="+mn-cs"/>
              </a:rPr>
              <a:t>Gasto de consumo final</a:t>
            </a:r>
          </a:p>
        </p:txBody>
      </p:sp>
      <p:sp>
        <p:nvSpPr>
          <p:cNvPr id="101" name="Abrir llave 100">
            <a:extLst>
              <a:ext uri="{FF2B5EF4-FFF2-40B4-BE49-F238E27FC236}">
                <a16:creationId xmlns:a16="http://schemas.microsoft.com/office/drawing/2014/main" id="{214AF442-CF46-ACFB-B19E-BB582E893AD3}"/>
              </a:ext>
            </a:extLst>
          </p:cNvPr>
          <p:cNvSpPr/>
          <p:nvPr/>
        </p:nvSpPr>
        <p:spPr>
          <a:xfrm>
            <a:off x="5674503" y="1152148"/>
            <a:ext cx="201475" cy="1218264"/>
          </a:xfrm>
          <a:prstGeom prst="leftBrace">
            <a:avLst>
              <a:gd name="adj1" fmla="val 42220"/>
              <a:gd name="adj2" fmla="val 46916"/>
            </a:avLst>
          </a:prstGeom>
          <a:ln w="12700">
            <a:solidFill>
              <a:schemeClr val="bg1">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3" name="Conector recto de flecha 102">
            <a:extLst>
              <a:ext uri="{FF2B5EF4-FFF2-40B4-BE49-F238E27FC236}">
                <a16:creationId xmlns:a16="http://schemas.microsoft.com/office/drawing/2014/main" id="{E7B09745-CACE-6605-148B-F61EED9B5335}"/>
              </a:ext>
            </a:extLst>
          </p:cNvPr>
          <p:cNvCxnSpPr>
            <a:cxnSpLocks/>
          </p:cNvCxnSpPr>
          <p:nvPr/>
        </p:nvCxnSpPr>
        <p:spPr>
          <a:xfrm>
            <a:off x="5659755" y="2810655"/>
            <a:ext cx="320848" cy="0"/>
          </a:xfrm>
          <a:prstGeom prst="straightConnector1">
            <a:avLst/>
          </a:prstGeom>
          <a:ln w="12700">
            <a:solidFill>
              <a:schemeClr val="bg1">
                <a:lumMod val="75000"/>
              </a:schemeClr>
            </a:solidFill>
            <a:tailEnd type="arrow"/>
          </a:ln>
        </p:spPr>
        <p:style>
          <a:lnRef idx="1">
            <a:schemeClr val="accent5"/>
          </a:lnRef>
          <a:fillRef idx="0">
            <a:schemeClr val="accent5"/>
          </a:fillRef>
          <a:effectRef idx="0">
            <a:schemeClr val="accent5"/>
          </a:effectRef>
          <a:fontRef idx="minor">
            <a:schemeClr val="tx1"/>
          </a:fontRef>
        </p:style>
      </p:cxnSp>
      <p:pic>
        <p:nvPicPr>
          <p:cNvPr id="112" name="Imagen 111" descr="Forma&#10;&#10;El contenido generado por IA puede ser incorrecto.">
            <a:extLst>
              <a:ext uri="{FF2B5EF4-FFF2-40B4-BE49-F238E27FC236}">
                <a16:creationId xmlns:a16="http://schemas.microsoft.com/office/drawing/2014/main" id="{4E51EC9B-D37A-8A26-0F35-D95D7A1FC561}"/>
              </a:ext>
            </a:extLst>
          </p:cNvPr>
          <p:cNvPicPr>
            <a:picLocks noChangeAspect="1"/>
          </p:cNvPicPr>
          <p:nvPr/>
        </p:nvPicPr>
        <p:blipFill>
          <a:blip r:embed="rId14">
            <a:lum bright="70000" contrast="-70000"/>
            <a:extLst>
              <a:ext uri="{BEBA8EAE-BF5A-486C-A8C5-ECC9F3942E4B}">
                <a14:imgProps xmlns:a14="http://schemas.microsoft.com/office/drawing/2010/main">
                  <a14:imgLayer r:embed="rId15">
                    <a14:imgEffect>
                      <a14:artisticPhotocopy/>
                    </a14:imgEffect>
                  </a14:imgLayer>
                </a14:imgProps>
              </a:ext>
            </a:extLst>
          </a:blip>
          <a:stretch>
            <a:fillRect/>
          </a:stretch>
        </p:blipFill>
        <p:spPr>
          <a:xfrm>
            <a:off x="3354451" y="3331373"/>
            <a:ext cx="315085" cy="315085"/>
          </a:xfrm>
          <a:prstGeom prst="rect">
            <a:avLst/>
          </a:prstGeom>
        </p:spPr>
      </p:pic>
      <p:pic>
        <p:nvPicPr>
          <p:cNvPr id="113" name="Imagen 112" descr="Forma&#10;&#10;El contenido generado por IA puede ser incorrecto.">
            <a:extLst>
              <a:ext uri="{FF2B5EF4-FFF2-40B4-BE49-F238E27FC236}">
                <a16:creationId xmlns:a16="http://schemas.microsoft.com/office/drawing/2014/main" id="{F98CA958-30FB-FDCF-36F8-89EC005CEDF4}"/>
              </a:ext>
            </a:extLst>
          </p:cNvPr>
          <p:cNvPicPr>
            <a:picLocks noChangeAspect="1"/>
          </p:cNvPicPr>
          <p:nvPr/>
        </p:nvPicPr>
        <p:blipFill>
          <a:blip r:embed="rId14">
            <a:lum bright="70000" contrast="-70000"/>
            <a:extLst>
              <a:ext uri="{BEBA8EAE-BF5A-486C-A8C5-ECC9F3942E4B}">
                <a14:imgProps xmlns:a14="http://schemas.microsoft.com/office/drawing/2010/main">
                  <a14:imgLayer r:embed="rId15">
                    <a14:imgEffect>
                      <a14:artisticPhotocopy/>
                    </a14:imgEffect>
                  </a14:imgLayer>
                </a14:imgProps>
              </a:ext>
            </a:extLst>
          </a:blip>
          <a:stretch>
            <a:fillRect/>
          </a:stretch>
        </p:blipFill>
        <p:spPr>
          <a:xfrm flipH="1">
            <a:off x="3354451" y="4196285"/>
            <a:ext cx="315085" cy="315085"/>
          </a:xfrm>
          <a:prstGeom prst="rect">
            <a:avLst/>
          </a:prstGeom>
        </p:spPr>
      </p:pic>
    </p:spTree>
    <p:extLst>
      <p:ext uri="{BB962C8B-B14F-4D97-AF65-F5344CB8AC3E}">
        <p14:creationId xmlns:p14="http://schemas.microsoft.com/office/powerpoint/2010/main" val="1800893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A5C4071-D788-49F1-AF4E-5BAA6A45AA87}"/>
              </a:ext>
            </a:extLst>
          </p:cNvPr>
          <p:cNvSpPr txBox="1"/>
          <p:nvPr/>
        </p:nvSpPr>
        <p:spPr>
          <a:xfrm>
            <a:off x="549190" y="3199674"/>
            <a:ext cx="218075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C0425"/>
                </a:solidFill>
                <a:effectLst/>
                <a:uLnTx/>
                <a:uFillTx/>
                <a:latin typeface="Segoe UI" panose="020B0502040204020203" pitchFamily="34" charset="0"/>
                <a:ea typeface="+mn-ea"/>
                <a:cs typeface="Segoe UI" panose="020B0502040204020203" pitchFamily="34" charset="0"/>
              </a:rPr>
              <a:t>Resultados 2021</a:t>
            </a:r>
          </a:p>
        </p:txBody>
      </p:sp>
      <p:sp>
        <p:nvSpPr>
          <p:cNvPr id="8" name="object 553">
            <a:extLst>
              <a:ext uri="{FF2B5EF4-FFF2-40B4-BE49-F238E27FC236}">
                <a16:creationId xmlns:a16="http://schemas.microsoft.com/office/drawing/2014/main" id="{49562539-4865-4C27-868E-6ECD8A153681}"/>
              </a:ext>
            </a:extLst>
          </p:cNvPr>
          <p:cNvSpPr txBox="1">
            <a:spLocks/>
          </p:cNvSpPr>
          <p:nvPr/>
        </p:nvSpPr>
        <p:spPr>
          <a:xfrm>
            <a:off x="640080" y="924228"/>
            <a:ext cx="3075577" cy="2010422"/>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5"/>
              </a:spcBef>
              <a:spcAft>
                <a:spcPts val="0"/>
              </a:spcAft>
              <a:buClrTx/>
              <a:buSzTx/>
              <a:buFont typeface="Arial"/>
              <a:buNone/>
              <a:tabLst/>
              <a:defRPr/>
            </a:pPr>
            <a:r>
              <a:rPr kumimoji="0" lang="es-ES" sz="3600" b="0" i="0" u="none" strike="noStrike" kern="1200" cap="none" spc="0"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Cuentas Nacionales de Transferencia (CNTR)</a:t>
            </a:r>
          </a:p>
        </p:txBody>
      </p:sp>
      <p:sp>
        <p:nvSpPr>
          <p:cNvPr id="2" name="CuadroTexto 1">
            <a:extLst>
              <a:ext uri="{FF2B5EF4-FFF2-40B4-BE49-F238E27FC236}">
                <a16:creationId xmlns:a16="http://schemas.microsoft.com/office/drawing/2014/main" id="{7302353A-CD01-DEE0-4370-EDDADE8621F7}"/>
              </a:ext>
            </a:extLst>
          </p:cNvPr>
          <p:cNvSpPr txBox="1"/>
          <p:nvPr/>
        </p:nvSpPr>
        <p:spPr>
          <a:xfrm>
            <a:off x="640080" y="4748799"/>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288377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C735793C-16B3-99D2-F285-41A2776E003B}"/>
              </a:ext>
            </a:extLst>
          </p:cNvPr>
          <p:cNvSpPr txBox="1"/>
          <p:nvPr/>
        </p:nvSpPr>
        <p:spPr>
          <a:xfrm>
            <a:off x="410208" y="376389"/>
            <a:ext cx="7768166" cy="684803"/>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a:ea typeface="+mn-ea"/>
                <a:cs typeface="Arial"/>
              </a:rPr>
              <a:t>Déficit de ciclo de vida económico per cápita por edad</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prstClr val="black"/>
                </a:solidFill>
                <a:effectLst/>
                <a:uLnTx/>
                <a:uFillTx/>
                <a:latin typeface="Segoe UI"/>
                <a:ea typeface="+mn-ea"/>
                <a:cs typeface="Arial"/>
              </a:rPr>
              <a:t>Total nacional</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a:ea typeface="+mn-ea"/>
                <a:cs typeface="Arial"/>
              </a:rPr>
              <a:t>2021</a:t>
            </a:r>
            <a:endParaRPr kumimoji="0" lang="es-ES" sz="16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 name="CuadroTexto 6">
            <a:extLst>
              <a:ext uri="{FF2B5EF4-FFF2-40B4-BE49-F238E27FC236}">
                <a16:creationId xmlns:a16="http://schemas.microsoft.com/office/drawing/2014/main" id="{2CB3C56F-5B1E-2E61-F3F2-07614FC95784}"/>
              </a:ext>
            </a:extLst>
          </p:cNvPr>
          <p:cNvSpPr txBox="1"/>
          <p:nvPr/>
        </p:nvSpPr>
        <p:spPr>
          <a:xfrm>
            <a:off x="354406" y="4816709"/>
            <a:ext cx="5965531" cy="21448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7000"/>
              </a:lnSpc>
              <a:spcBef>
                <a:spcPts val="0"/>
              </a:spcBef>
              <a:spcAft>
                <a:spcPts val="1200"/>
              </a:spcAft>
              <a:buClrTx/>
              <a:buSzTx/>
              <a:buFontTx/>
              <a:buNone/>
              <a:tabLst/>
              <a:defRPr/>
            </a:pPr>
            <a:r>
              <a:rPr kumimoji="0" lang="es-ES_tradnl" sz="800" b="1" i="0" u="none" strike="noStrike" kern="1200" cap="none" spc="0" normalizeH="0" baseline="0" noProof="0">
                <a:ln>
                  <a:noFill/>
                </a:ln>
                <a:solidFill>
                  <a:srgbClr val="404040"/>
                </a:solidFill>
                <a:effectLst/>
                <a:uLnTx/>
                <a:uFillTx/>
                <a:latin typeface="Segoe UI"/>
                <a:ea typeface="Calibri" panose="020F0502020204030204" pitchFamily="34" charset="0"/>
                <a:cs typeface="Times New Roman"/>
              </a:rPr>
              <a:t>Fuente: </a:t>
            </a:r>
            <a:r>
              <a:rPr kumimoji="0" lang="es-ES_tradnl" sz="800" b="0" i="0" u="none" strike="noStrike" kern="1200" cap="none" spc="0" normalizeH="0" baseline="0" noProof="0">
                <a:ln>
                  <a:noFill/>
                </a:ln>
                <a:solidFill>
                  <a:srgbClr val="404040"/>
                </a:solidFill>
                <a:effectLst/>
                <a:uLnTx/>
                <a:uFillTx/>
                <a:latin typeface="Segoe UI"/>
                <a:ea typeface="Calibri" panose="020F0502020204030204" pitchFamily="34" charset="0"/>
                <a:cs typeface="Times New Roman"/>
              </a:rPr>
              <a:t>DANE, Cuentas Nacionales de Transferencia</a:t>
            </a:r>
            <a:endParaRPr kumimoji="0" lang="es-419" sz="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A081117F-16C6-F7A2-93D6-E940083B4827}"/>
              </a:ext>
            </a:extLst>
          </p:cNvPr>
          <p:cNvSpPr txBox="1"/>
          <p:nvPr/>
        </p:nvSpPr>
        <p:spPr>
          <a:xfrm>
            <a:off x="6319937" y="1414493"/>
            <a:ext cx="2420026" cy="3046988"/>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
                <a:srgbClr val="8D143D"/>
              </a:buClr>
              <a:buSzTx/>
              <a:buFont typeface="Wingdings" panose="05000000000000000000" pitchFamily="2" charset="2"/>
              <a:buChar char="¤"/>
              <a:tabLst/>
              <a:defRPr/>
            </a:pPr>
            <a:r>
              <a:rPr kumimoji="0" lang="es-CO" sz="1200" b="0" i="0" u="none" strike="noStrike" kern="1200" cap="none" spc="0" normalizeH="0" baseline="0" noProof="0" dirty="0">
                <a:ln>
                  <a:noFill/>
                </a:ln>
                <a:solidFill>
                  <a:prstClr val="black"/>
                </a:solidFill>
                <a:effectLst/>
                <a:uLnTx/>
                <a:uFillTx/>
                <a:latin typeface="Segoe UI"/>
                <a:ea typeface="+mn-ea"/>
                <a:cs typeface="+mn-cs"/>
              </a:rPr>
              <a:t>Para 2021, el ciclo de vida económico para Colombia presenta su mayor punto de déficit (consumo mayor a los ingresos del trabajo) en la población de 90 años con $20,5 millones, mientras los 36 años es la edad con mayor superávit, con $5,1 millones pesos. </a:t>
            </a:r>
            <a:endParaRPr kumimoji="0" lang="es-ES" sz="12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457200" rtl="0" eaLnBrk="1" fontAlgn="auto" latinLnBrk="0" hangingPunct="1">
              <a:lnSpc>
                <a:spcPct val="100000"/>
              </a:lnSpc>
              <a:spcBef>
                <a:spcPts val="0"/>
              </a:spcBef>
              <a:spcAft>
                <a:spcPts val="0"/>
              </a:spcAft>
              <a:buClr>
                <a:srgbClr val="8D143D"/>
              </a:buClr>
              <a:buSzTx/>
              <a:buFont typeface="Wingdings" panose="05000000000000000000" pitchFamily="2" charset="2"/>
              <a:buChar char="¤"/>
              <a:tabLst/>
              <a:defRPr/>
            </a:pPr>
            <a:endParaRPr kumimoji="0" lang="es-ES" sz="12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457200" rtl="0" eaLnBrk="1" fontAlgn="auto" latinLnBrk="0" hangingPunct="1">
              <a:lnSpc>
                <a:spcPct val="100000"/>
              </a:lnSpc>
              <a:spcBef>
                <a:spcPts val="0"/>
              </a:spcBef>
              <a:spcAft>
                <a:spcPts val="0"/>
              </a:spcAft>
              <a:buClr>
                <a:srgbClr val="8D143D"/>
              </a:buClr>
              <a:buSzTx/>
              <a:buFont typeface="Wingdings" panose="05000000000000000000" pitchFamily="2" charset="2"/>
              <a:buChar char="¤"/>
              <a:tabLst/>
              <a:defRPr/>
            </a:pPr>
            <a:endParaRPr kumimoji="0" lang="es-ES"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
                <a:srgbClr val="8D143D"/>
              </a:buClr>
              <a:buSzTx/>
              <a:buFontTx/>
              <a:buNone/>
              <a:tabLst/>
              <a:defRPr/>
            </a:pPr>
            <a:endParaRPr kumimoji="0" lang="es-ES" sz="12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457200" rtl="0" eaLnBrk="1" fontAlgn="auto" latinLnBrk="0" hangingPunct="1">
              <a:lnSpc>
                <a:spcPct val="100000"/>
              </a:lnSpc>
              <a:spcBef>
                <a:spcPts val="0"/>
              </a:spcBef>
              <a:spcAft>
                <a:spcPts val="0"/>
              </a:spcAft>
              <a:buClr>
                <a:srgbClr val="8D143D"/>
              </a:buClr>
              <a:buSzTx/>
              <a:buFont typeface="Wingdings" panose="05000000000000000000" pitchFamily="2" charset="2"/>
              <a:buChar char="¤"/>
              <a:tabLst/>
              <a:defRPr/>
            </a:pPr>
            <a:r>
              <a:rPr kumimoji="0" lang="es-ES" sz="1200" b="0" i="0" u="none" strike="noStrike" kern="1200" cap="none" spc="0" normalizeH="0" baseline="0" noProof="0" dirty="0">
                <a:ln>
                  <a:noFill/>
                </a:ln>
                <a:solidFill>
                  <a:prstClr val="black"/>
                </a:solidFill>
                <a:effectLst/>
                <a:uLnTx/>
                <a:uFillTx/>
                <a:latin typeface="Segoe UI"/>
                <a:ea typeface="+mn-ea"/>
                <a:cs typeface="+mn-cs"/>
              </a:rPr>
              <a:t>Para 2021, se logra la transición al superávit en el rango de </a:t>
            </a:r>
            <a:r>
              <a:rPr kumimoji="0" lang="es-ES" sz="1200" b="1" i="0" u="none" strike="noStrike" kern="1200" cap="none" spc="0" normalizeH="0" baseline="0" noProof="0" dirty="0">
                <a:ln>
                  <a:noFill/>
                </a:ln>
                <a:solidFill>
                  <a:prstClr val="black"/>
                </a:solidFill>
                <a:effectLst/>
                <a:uLnTx/>
                <a:uFillTx/>
                <a:latin typeface="Segoe UI"/>
                <a:ea typeface="+mn-ea"/>
                <a:cs typeface="+mn-cs"/>
              </a:rPr>
              <a:t>29 a 52</a:t>
            </a:r>
            <a:r>
              <a:rPr kumimoji="0" lang="es-ES" sz="1200" b="0" i="0" u="none" strike="noStrike" kern="1200" cap="none" spc="0" normalizeH="0" baseline="0" noProof="0" dirty="0">
                <a:ln>
                  <a:noFill/>
                </a:ln>
                <a:solidFill>
                  <a:prstClr val="black"/>
                </a:solidFill>
                <a:effectLst/>
                <a:uLnTx/>
                <a:uFillTx/>
                <a:latin typeface="Segoe UI"/>
                <a:ea typeface="+mn-ea"/>
                <a:cs typeface="+mn-cs"/>
              </a:rPr>
              <a:t> años.</a:t>
            </a:r>
            <a:endParaRPr kumimoji="0" lang="es-ES" sz="12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6" name="Imagen 5" descr="Gráfico, Gráfico de líneas&#10;&#10;Descripción generada automáticamente">
            <a:extLst>
              <a:ext uri="{FF2B5EF4-FFF2-40B4-BE49-F238E27FC236}">
                <a16:creationId xmlns:a16="http://schemas.microsoft.com/office/drawing/2014/main" id="{1F1B4AC4-804C-3E33-4D93-CF7AE3673C80}"/>
              </a:ext>
            </a:extLst>
          </p:cNvPr>
          <p:cNvPicPr>
            <a:picLocks noChangeAspect="1"/>
          </p:cNvPicPr>
          <p:nvPr/>
        </p:nvPicPr>
        <p:blipFill>
          <a:blip r:embed="rId3"/>
          <a:stretch>
            <a:fillRect/>
          </a:stretch>
        </p:blipFill>
        <p:spPr>
          <a:xfrm>
            <a:off x="354406" y="1183757"/>
            <a:ext cx="5703999" cy="3564999"/>
          </a:xfrm>
          <a:prstGeom prst="rect">
            <a:avLst/>
          </a:prstGeom>
        </p:spPr>
      </p:pic>
      <p:sp>
        <p:nvSpPr>
          <p:cNvPr id="10" name="Elipse 9">
            <a:extLst>
              <a:ext uri="{FF2B5EF4-FFF2-40B4-BE49-F238E27FC236}">
                <a16:creationId xmlns:a16="http://schemas.microsoft.com/office/drawing/2014/main" id="{0D0C48A8-68E1-4ADA-A728-5321F27B4FAD}"/>
              </a:ext>
            </a:extLst>
          </p:cNvPr>
          <p:cNvSpPr/>
          <p:nvPr/>
        </p:nvSpPr>
        <p:spPr>
          <a:xfrm>
            <a:off x="7218083" y="896404"/>
            <a:ext cx="474896" cy="462141"/>
          </a:xfrm>
          <a:prstGeom prst="ellipse">
            <a:avLst/>
          </a:prstGeom>
          <a:solidFill>
            <a:srgbClr val="B6004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Segoe UI"/>
              <a:ea typeface="+mn-ea"/>
              <a:cs typeface="+mn-cs"/>
            </a:endParaRPr>
          </a:p>
        </p:txBody>
      </p:sp>
      <p:sp>
        <p:nvSpPr>
          <p:cNvPr id="12" name="Elipse 11">
            <a:extLst>
              <a:ext uri="{FF2B5EF4-FFF2-40B4-BE49-F238E27FC236}">
                <a16:creationId xmlns:a16="http://schemas.microsoft.com/office/drawing/2014/main" id="{4D7362A9-3A4C-40B0-8160-9455B209684C}"/>
              </a:ext>
            </a:extLst>
          </p:cNvPr>
          <p:cNvSpPr/>
          <p:nvPr/>
        </p:nvSpPr>
        <p:spPr>
          <a:xfrm>
            <a:off x="7203907" y="3334733"/>
            <a:ext cx="474896" cy="462141"/>
          </a:xfrm>
          <a:prstGeom prst="ellipse">
            <a:avLst/>
          </a:prstGeom>
          <a:solidFill>
            <a:srgbClr val="B6004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3" name="Imagen 12">
            <a:extLst>
              <a:ext uri="{FF2B5EF4-FFF2-40B4-BE49-F238E27FC236}">
                <a16:creationId xmlns:a16="http://schemas.microsoft.com/office/drawing/2014/main" id="{E1BD3844-E9EF-44AD-9876-8D3D2800338F}"/>
              </a:ext>
            </a:extLst>
          </p:cNvPr>
          <p:cNvPicPr>
            <a:picLocks noChangeAspect="1"/>
          </p:cNvPicPr>
          <p:nvPr/>
        </p:nvPicPr>
        <p:blipFill>
          <a:blip r:embed="rId4"/>
          <a:stretch>
            <a:fillRect/>
          </a:stretch>
        </p:blipFill>
        <p:spPr>
          <a:xfrm>
            <a:off x="7271888" y="931088"/>
            <a:ext cx="360429" cy="360429"/>
          </a:xfrm>
          <a:prstGeom prst="rect">
            <a:avLst/>
          </a:prstGeom>
        </p:spPr>
      </p:pic>
      <p:pic>
        <p:nvPicPr>
          <p:cNvPr id="15" name="Imagen 14">
            <a:extLst>
              <a:ext uri="{FF2B5EF4-FFF2-40B4-BE49-F238E27FC236}">
                <a16:creationId xmlns:a16="http://schemas.microsoft.com/office/drawing/2014/main" id="{EAC7758D-F4D1-43A7-907A-6FF1EF5A3BC2}"/>
              </a:ext>
            </a:extLst>
          </p:cNvPr>
          <p:cNvPicPr>
            <a:picLocks noChangeAspect="1"/>
          </p:cNvPicPr>
          <p:nvPr/>
        </p:nvPicPr>
        <p:blipFill>
          <a:blip r:embed="rId5"/>
          <a:stretch>
            <a:fillRect/>
          </a:stretch>
        </p:blipFill>
        <p:spPr>
          <a:xfrm>
            <a:off x="7230809" y="3334733"/>
            <a:ext cx="414234" cy="414234"/>
          </a:xfrm>
          <a:prstGeom prst="rect">
            <a:avLst/>
          </a:prstGeom>
        </p:spPr>
      </p:pic>
      <p:cxnSp>
        <p:nvCxnSpPr>
          <p:cNvPr id="11" name="Conector recto 10">
            <a:extLst>
              <a:ext uri="{FF2B5EF4-FFF2-40B4-BE49-F238E27FC236}">
                <a16:creationId xmlns:a16="http://schemas.microsoft.com/office/drawing/2014/main" id="{36E4C8B6-BB7C-4DE1-9660-EA6919666EA9}"/>
              </a:ext>
            </a:extLst>
          </p:cNvPr>
          <p:cNvCxnSpPr>
            <a:cxnSpLocks/>
          </p:cNvCxnSpPr>
          <p:nvPr/>
        </p:nvCxnSpPr>
        <p:spPr>
          <a:xfrm flipV="1">
            <a:off x="325831" y="414328"/>
            <a:ext cx="0" cy="579901"/>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7230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A5C34FA-2717-A332-F573-73FE07F0ABDD}"/>
              </a:ext>
            </a:extLst>
          </p:cNvPr>
          <p:cNvSpPr txBox="1"/>
          <p:nvPr/>
        </p:nvSpPr>
        <p:spPr>
          <a:xfrm>
            <a:off x="354406" y="357624"/>
            <a:ext cx="7768166" cy="684803"/>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a:ea typeface="+mn-ea"/>
                <a:cs typeface="Arial"/>
              </a:rPr>
              <a:t>Déficit de ciclo de vida económico per cápita, por edad y sexo</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prstClr val="black"/>
                </a:solidFill>
                <a:effectLst/>
                <a:uLnTx/>
                <a:uFillTx/>
                <a:latin typeface="Segoe UI"/>
                <a:ea typeface="+mn-ea"/>
                <a:cs typeface="Arial"/>
              </a:rPr>
              <a:t>Total nacional</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a:ea typeface="+mn-ea"/>
                <a:cs typeface="Arial"/>
              </a:rPr>
              <a:t>2021</a:t>
            </a:r>
            <a:endParaRPr kumimoji="0" lang="es-ES" sz="16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8" name="Imagen 7" descr="Gráfico, Gráfico de líneas, Histograma&#10;&#10;Descripción generada automáticamente">
            <a:extLst>
              <a:ext uri="{FF2B5EF4-FFF2-40B4-BE49-F238E27FC236}">
                <a16:creationId xmlns:a16="http://schemas.microsoft.com/office/drawing/2014/main" id="{CEC49EAD-6D0F-F3C2-F138-C6FBE70071CB}"/>
              </a:ext>
            </a:extLst>
          </p:cNvPr>
          <p:cNvPicPr>
            <a:picLocks noChangeAspect="1"/>
          </p:cNvPicPr>
          <p:nvPr/>
        </p:nvPicPr>
        <p:blipFill>
          <a:blip r:embed="rId2"/>
          <a:stretch>
            <a:fillRect/>
          </a:stretch>
        </p:blipFill>
        <p:spPr>
          <a:xfrm>
            <a:off x="354406" y="1082648"/>
            <a:ext cx="5713240" cy="3570775"/>
          </a:xfrm>
          <a:prstGeom prst="rect">
            <a:avLst/>
          </a:prstGeom>
        </p:spPr>
      </p:pic>
      <p:sp>
        <p:nvSpPr>
          <p:cNvPr id="9" name="CuadroTexto 8">
            <a:extLst>
              <a:ext uri="{FF2B5EF4-FFF2-40B4-BE49-F238E27FC236}">
                <a16:creationId xmlns:a16="http://schemas.microsoft.com/office/drawing/2014/main" id="{9B2117FC-E394-4D53-D023-3B2216C576A9}"/>
              </a:ext>
            </a:extLst>
          </p:cNvPr>
          <p:cNvSpPr txBox="1"/>
          <p:nvPr/>
        </p:nvSpPr>
        <p:spPr>
          <a:xfrm>
            <a:off x="6409124" y="1028636"/>
            <a:ext cx="2274146" cy="36009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Segoe UI"/>
                <a:ea typeface="+mn-ea"/>
                <a:cs typeface="+mn-cs"/>
              </a:rPr>
              <a:t>Mientras que para los hombres la etapa de superávit va desde los 26 a los 60 años, para las mujeres se encuentra entre los 33 y los 40 años.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Segoe UI"/>
                <a:ea typeface="+mn-ea"/>
                <a:cs typeface="+mn-cs"/>
              </a:rPr>
              <a:t>	Por otro lado, el mínimo 	déficit se presenta a los 	46 años para los 	hombres con $8,6 	millones.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Segoe UI"/>
                <a:ea typeface="+mn-ea"/>
                <a:cs typeface="+mn-cs"/>
              </a:rPr>
              <a:t> 	Para las mujeres el 		mínimo déficit se da a 	los 36 años con $2,5 	millones. </a:t>
            </a:r>
          </a:p>
        </p:txBody>
      </p:sp>
      <p:sp>
        <p:nvSpPr>
          <p:cNvPr id="2" name="CuadroTexto 1">
            <a:extLst>
              <a:ext uri="{FF2B5EF4-FFF2-40B4-BE49-F238E27FC236}">
                <a16:creationId xmlns:a16="http://schemas.microsoft.com/office/drawing/2014/main" id="{5D33F226-847A-2C4A-3BBC-E33C30AC4299}"/>
              </a:ext>
            </a:extLst>
          </p:cNvPr>
          <p:cNvSpPr txBox="1"/>
          <p:nvPr/>
        </p:nvSpPr>
        <p:spPr>
          <a:xfrm>
            <a:off x="354406" y="4780496"/>
            <a:ext cx="5965531" cy="21448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7000"/>
              </a:lnSpc>
              <a:spcBef>
                <a:spcPts val="0"/>
              </a:spcBef>
              <a:spcAft>
                <a:spcPts val="1200"/>
              </a:spcAft>
              <a:buClrTx/>
              <a:buSzTx/>
              <a:buFontTx/>
              <a:buNone/>
              <a:tabLst/>
              <a:defRPr/>
            </a:pPr>
            <a:r>
              <a:rPr kumimoji="0" lang="es-ES_tradnl" sz="800" b="1" i="0" u="none" strike="noStrike" kern="1200" cap="none" spc="0" normalizeH="0" baseline="0" noProof="0" dirty="0">
                <a:ln>
                  <a:noFill/>
                </a:ln>
                <a:solidFill>
                  <a:srgbClr val="404040"/>
                </a:solidFill>
                <a:effectLst/>
                <a:uLnTx/>
                <a:uFillTx/>
                <a:latin typeface="Segoe UI"/>
                <a:ea typeface="Calibri" panose="020F0502020204030204" pitchFamily="34" charset="0"/>
                <a:cs typeface="Times New Roman"/>
              </a:rPr>
              <a:t>Fuente: </a:t>
            </a:r>
            <a:r>
              <a:rPr kumimoji="0" lang="es-ES_tradnl" sz="800" b="0" i="0" u="none" strike="noStrike" kern="1200" cap="none" spc="0" normalizeH="0" baseline="0" noProof="0" dirty="0">
                <a:ln>
                  <a:noFill/>
                </a:ln>
                <a:solidFill>
                  <a:srgbClr val="404040"/>
                </a:solidFill>
                <a:effectLst/>
                <a:uLnTx/>
                <a:uFillTx/>
                <a:latin typeface="Segoe UI"/>
                <a:ea typeface="Calibri" panose="020F0502020204030204" pitchFamily="34" charset="0"/>
                <a:cs typeface="Times New Roman"/>
              </a:rPr>
              <a:t>DANE, Cuentas Nacionales de Transferencia</a:t>
            </a:r>
            <a:endParaRPr kumimoji="0" lang="es-419" sz="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 name="Rectángulo: esquinas redondeadas 2">
            <a:extLst>
              <a:ext uri="{FF2B5EF4-FFF2-40B4-BE49-F238E27FC236}">
                <a16:creationId xmlns:a16="http://schemas.microsoft.com/office/drawing/2014/main" id="{4E48F23D-0278-48C0-BEB2-FB80B0C64B35}"/>
              </a:ext>
            </a:extLst>
          </p:cNvPr>
          <p:cNvSpPr/>
          <p:nvPr/>
        </p:nvSpPr>
        <p:spPr>
          <a:xfrm>
            <a:off x="6305761" y="809077"/>
            <a:ext cx="2469657" cy="3954310"/>
          </a:xfrm>
          <a:prstGeom prst="roundRect">
            <a:avLst/>
          </a:prstGeom>
          <a:noFill/>
          <a:ln w="3175" cap="flat" cmpd="sng" algn="ctr">
            <a:solidFill>
              <a:srgbClr val="8D143D"/>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F81BD"/>
              </a:solidFill>
              <a:effectLst/>
              <a:uLnTx/>
              <a:uFillTx/>
              <a:latin typeface="Segoe UI"/>
              <a:ea typeface="+mn-ea"/>
              <a:cs typeface="+mn-cs"/>
            </a:endParaRPr>
          </a:p>
        </p:txBody>
      </p:sp>
      <p:sp>
        <p:nvSpPr>
          <p:cNvPr id="10" name="Elipse 9">
            <a:extLst>
              <a:ext uri="{FF2B5EF4-FFF2-40B4-BE49-F238E27FC236}">
                <a16:creationId xmlns:a16="http://schemas.microsoft.com/office/drawing/2014/main" id="{FBE17684-43CF-4056-BDAB-405ED79A33D6}"/>
              </a:ext>
            </a:extLst>
          </p:cNvPr>
          <p:cNvSpPr/>
          <p:nvPr/>
        </p:nvSpPr>
        <p:spPr>
          <a:xfrm>
            <a:off x="7310233" y="590973"/>
            <a:ext cx="474896" cy="462141"/>
          </a:xfrm>
          <a:prstGeom prst="ellipse">
            <a:avLst/>
          </a:prstGeom>
          <a:solidFill>
            <a:srgbClr val="B6004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Segoe UI"/>
              <a:ea typeface="+mn-ea"/>
              <a:cs typeface="+mn-cs"/>
            </a:endParaRPr>
          </a:p>
        </p:txBody>
      </p:sp>
      <p:pic>
        <p:nvPicPr>
          <p:cNvPr id="6" name="Imagen 5">
            <a:extLst>
              <a:ext uri="{FF2B5EF4-FFF2-40B4-BE49-F238E27FC236}">
                <a16:creationId xmlns:a16="http://schemas.microsoft.com/office/drawing/2014/main" id="{BA32B005-A8DC-4D93-9C2F-3E76C4ED8362}"/>
              </a:ext>
            </a:extLst>
          </p:cNvPr>
          <p:cNvPicPr>
            <a:picLocks noChangeAspect="1"/>
          </p:cNvPicPr>
          <p:nvPr/>
        </p:nvPicPr>
        <p:blipFill>
          <a:blip r:embed="rId3"/>
          <a:stretch>
            <a:fillRect/>
          </a:stretch>
        </p:blipFill>
        <p:spPr>
          <a:xfrm>
            <a:off x="7390011" y="656308"/>
            <a:ext cx="301163" cy="301163"/>
          </a:xfrm>
          <a:prstGeom prst="rect">
            <a:avLst/>
          </a:prstGeom>
        </p:spPr>
      </p:pic>
      <p:pic>
        <p:nvPicPr>
          <p:cNvPr id="16" name="Imagen 15">
            <a:extLst>
              <a:ext uri="{FF2B5EF4-FFF2-40B4-BE49-F238E27FC236}">
                <a16:creationId xmlns:a16="http://schemas.microsoft.com/office/drawing/2014/main" id="{F1070682-8053-4F04-9EB3-868E6E4F5026}"/>
              </a:ext>
            </a:extLst>
          </p:cNvPr>
          <p:cNvPicPr>
            <a:picLocks noChangeAspect="1"/>
          </p:cNvPicPr>
          <p:nvPr/>
        </p:nvPicPr>
        <p:blipFill>
          <a:blip r:embed="rId4"/>
          <a:stretch>
            <a:fillRect/>
          </a:stretch>
        </p:blipFill>
        <p:spPr>
          <a:xfrm>
            <a:off x="6479721" y="2687583"/>
            <a:ext cx="425874" cy="425874"/>
          </a:xfrm>
          <a:prstGeom prst="rect">
            <a:avLst/>
          </a:prstGeom>
        </p:spPr>
      </p:pic>
      <p:pic>
        <p:nvPicPr>
          <p:cNvPr id="18" name="Imagen 17">
            <a:extLst>
              <a:ext uri="{FF2B5EF4-FFF2-40B4-BE49-F238E27FC236}">
                <a16:creationId xmlns:a16="http://schemas.microsoft.com/office/drawing/2014/main" id="{D142AB1B-C4C2-4426-B2C6-E71047B0AC5D}"/>
              </a:ext>
            </a:extLst>
          </p:cNvPr>
          <p:cNvPicPr>
            <a:picLocks noChangeAspect="1"/>
          </p:cNvPicPr>
          <p:nvPr/>
        </p:nvPicPr>
        <p:blipFill>
          <a:blip r:embed="rId5"/>
          <a:stretch>
            <a:fillRect/>
          </a:stretch>
        </p:blipFill>
        <p:spPr>
          <a:xfrm>
            <a:off x="6479721" y="3908549"/>
            <a:ext cx="425874" cy="425874"/>
          </a:xfrm>
          <a:prstGeom prst="rect">
            <a:avLst/>
          </a:prstGeom>
        </p:spPr>
      </p:pic>
      <p:cxnSp>
        <p:nvCxnSpPr>
          <p:cNvPr id="12" name="Conector recto 11">
            <a:extLst>
              <a:ext uri="{FF2B5EF4-FFF2-40B4-BE49-F238E27FC236}">
                <a16:creationId xmlns:a16="http://schemas.microsoft.com/office/drawing/2014/main" id="{3BE12D38-9B5D-4405-A39C-34D489EF5C44}"/>
              </a:ext>
            </a:extLst>
          </p:cNvPr>
          <p:cNvCxnSpPr>
            <a:cxnSpLocks/>
          </p:cNvCxnSpPr>
          <p:nvPr/>
        </p:nvCxnSpPr>
        <p:spPr>
          <a:xfrm flipV="1">
            <a:off x="325831" y="414328"/>
            <a:ext cx="0" cy="614308"/>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9940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48547B21-E241-1C16-477C-D648F691C3F4}"/>
              </a:ext>
            </a:extLst>
          </p:cNvPr>
          <p:cNvSpPr txBox="1"/>
          <p:nvPr/>
        </p:nvSpPr>
        <p:spPr>
          <a:xfrm>
            <a:off x="354406" y="375330"/>
            <a:ext cx="7768166" cy="715581"/>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a:ea typeface="+mn-ea"/>
                <a:cs typeface="Arial"/>
              </a:rPr>
              <a:t>Transferencias públicas en pensiones, entradas, por edad y sexo </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prstClr val="black"/>
                </a:solidFill>
                <a:effectLst/>
                <a:uLnTx/>
                <a:uFillTx/>
                <a:latin typeface="Segoe UI"/>
                <a:ea typeface="+mn-ea"/>
                <a:cs typeface="Arial"/>
              </a:rPr>
              <a:t>Total nacional</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 normalizeH="0" baseline="0" noProof="0" dirty="0">
                <a:ln>
                  <a:noFill/>
                </a:ln>
                <a:solidFill>
                  <a:prstClr val="black"/>
                </a:solidFill>
                <a:effectLst/>
                <a:uLnTx/>
                <a:uFillTx/>
                <a:latin typeface="Segoe UI"/>
                <a:ea typeface="+mn-ea"/>
                <a:cs typeface="Arial"/>
              </a:rPr>
              <a:t>2021</a:t>
            </a:r>
            <a:endParaRPr kumimoji="0" lang="es-ES" sz="18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5" name="Imagen 4">
            <a:extLst>
              <a:ext uri="{FF2B5EF4-FFF2-40B4-BE49-F238E27FC236}">
                <a16:creationId xmlns:a16="http://schemas.microsoft.com/office/drawing/2014/main" id="{903B434D-33C7-D9E5-2F19-D3F16B49457B}"/>
              </a:ext>
            </a:extLst>
          </p:cNvPr>
          <p:cNvPicPr>
            <a:picLocks noChangeAspect="1"/>
          </p:cNvPicPr>
          <p:nvPr/>
        </p:nvPicPr>
        <p:blipFill>
          <a:blip r:embed="rId2"/>
          <a:srcRect/>
          <a:stretch/>
        </p:blipFill>
        <p:spPr>
          <a:xfrm>
            <a:off x="3070256" y="1284258"/>
            <a:ext cx="5719338" cy="3574586"/>
          </a:xfrm>
          <a:prstGeom prst="rect">
            <a:avLst/>
          </a:prstGeom>
        </p:spPr>
      </p:pic>
      <p:sp>
        <p:nvSpPr>
          <p:cNvPr id="7" name="CuadroTexto 6">
            <a:extLst>
              <a:ext uri="{FF2B5EF4-FFF2-40B4-BE49-F238E27FC236}">
                <a16:creationId xmlns:a16="http://schemas.microsoft.com/office/drawing/2014/main" id="{B299EF7B-112A-6418-A977-2E3F0D8B0529}"/>
              </a:ext>
            </a:extLst>
          </p:cNvPr>
          <p:cNvSpPr txBox="1"/>
          <p:nvPr/>
        </p:nvSpPr>
        <p:spPr>
          <a:xfrm>
            <a:off x="354406" y="1732723"/>
            <a:ext cx="2646556" cy="2677656"/>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
                <a:srgbClr val="8D143D"/>
              </a:buClr>
              <a:buSzTx/>
              <a:buFont typeface="Wingdings" panose="05000000000000000000" pitchFamily="2" charset="2"/>
              <a:buChar char="¤"/>
              <a:tabLst/>
              <a:defRPr/>
            </a:pPr>
            <a:r>
              <a:rPr kumimoji="0" lang="es-ES" sz="1200" b="0" i="0" u="none" strike="noStrike" kern="1200" cap="none" spc="0" normalizeH="0" baseline="0" noProof="0" dirty="0">
                <a:ln>
                  <a:noFill/>
                </a:ln>
                <a:solidFill>
                  <a:prstClr val="black"/>
                </a:solidFill>
                <a:effectLst/>
                <a:uLnTx/>
                <a:uFillTx/>
                <a:latin typeface="Segoe UI"/>
                <a:ea typeface="+mn-ea"/>
                <a:cs typeface="+mn-cs"/>
              </a:rPr>
              <a:t>Las transferencias por pensiones en el régimen de prima media para las mujeres son, en promedio, $1,8 millones menores que las de los hombres a lo largo del ciclo de vida.</a:t>
            </a:r>
          </a:p>
          <a:p>
            <a:pPr marL="171450" marR="0" lvl="0" indent="-171450" algn="l" defTabSz="457200" rtl="0" eaLnBrk="1" fontAlgn="auto" latinLnBrk="0" hangingPunct="1">
              <a:lnSpc>
                <a:spcPct val="100000"/>
              </a:lnSpc>
              <a:spcBef>
                <a:spcPts val="0"/>
              </a:spcBef>
              <a:spcAft>
                <a:spcPts val="0"/>
              </a:spcAft>
              <a:buClr>
                <a:srgbClr val="8D143D"/>
              </a:buClr>
              <a:buSzTx/>
              <a:buFont typeface="Wingdings" panose="05000000000000000000" pitchFamily="2" charset="2"/>
              <a:buChar char="¤"/>
              <a:tabLst/>
              <a:defRPr/>
            </a:pPr>
            <a:endParaRPr kumimoji="0" lang="es-CO" sz="12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457200" rtl="0" eaLnBrk="1" fontAlgn="auto" latinLnBrk="0" hangingPunct="1">
              <a:lnSpc>
                <a:spcPct val="100000"/>
              </a:lnSpc>
              <a:spcBef>
                <a:spcPts val="0"/>
              </a:spcBef>
              <a:spcAft>
                <a:spcPts val="0"/>
              </a:spcAft>
              <a:buClr>
                <a:srgbClr val="8D143D"/>
              </a:buClr>
              <a:buSzTx/>
              <a:buFont typeface="Wingdings" panose="05000000000000000000" pitchFamily="2" charset="2"/>
              <a:buChar char="¤"/>
              <a:tabLst/>
              <a:defRPr/>
            </a:pPr>
            <a:r>
              <a:rPr kumimoji="0" lang="es-CO" sz="1200" b="0" i="0" u="none" strike="noStrike" kern="1200" cap="none" spc="0" normalizeH="0" baseline="0" noProof="0" dirty="0">
                <a:ln>
                  <a:noFill/>
                </a:ln>
                <a:solidFill>
                  <a:prstClr val="black"/>
                </a:solidFill>
                <a:effectLst/>
                <a:uLnTx/>
                <a:uFillTx/>
                <a:latin typeface="Segoe UI"/>
                <a:ea typeface="+mn-ea"/>
                <a:cs typeface="+mn-cs"/>
              </a:rPr>
              <a:t>La mayor entrada de transferencias en pensiones para las mujeres se da a los 70 años con $8,2 millones. </a:t>
            </a:r>
          </a:p>
          <a:p>
            <a:pPr marL="171450" marR="0" lvl="0" indent="-171450" algn="l" defTabSz="457200" rtl="0" eaLnBrk="1" fontAlgn="auto" latinLnBrk="0" hangingPunct="1">
              <a:lnSpc>
                <a:spcPct val="100000"/>
              </a:lnSpc>
              <a:spcBef>
                <a:spcPts val="0"/>
              </a:spcBef>
              <a:spcAft>
                <a:spcPts val="0"/>
              </a:spcAft>
              <a:buClr>
                <a:srgbClr val="8D143D"/>
              </a:buClr>
              <a:buSzTx/>
              <a:buFont typeface="Wingdings" panose="05000000000000000000" pitchFamily="2" charset="2"/>
              <a:buChar char="¤"/>
              <a:tabLst/>
              <a:defRPr/>
            </a:pPr>
            <a:endParaRPr kumimoji="0" lang="es-CO" sz="12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457200" rtl="0" eaLnBrk="1" fontAlgn="auto" latinLnBrk="0" hangingPunct="1">
              <a:lnSpc>
                <a:spcPct val="100000"/>
              </a:lnSpc>
              <a:spcBef>
                <a:spcPts val="0"/>
              </a:spcBef>
              <a:spcAft>
                <a:spcPts val="0"/>
              </a:spcAft>
              <a:buClr>
                <a:srgbClr val="8D143D"/>
              </a:buClr>
              <a:buSzTx/>
              <a:buFont typeface="Wingdings" panose="05000000000000000000" pitchFamily="2" charset="2"/>
              <a:buChar char="¤"/>
              <a:tabLst/>
              <a:defRPr/>
            </a:pPr>
            <a:r>
              <a:rPr kumimoji="0" lang="es-CO" sz="1200" b="0" i="0" u="none" strike="noStrike" kern="1200" cap="none" spc="0" normalizeH="0" baseline="0" noProof="0" dirty="0">
                <a:ln>
                  <a:noFill/>
                </a:ln>
                <a:solidFill>
                  <a:prstClr val="black"/>
                </a:solidFill>
                <a:effectLst/>
                <a:uLnTx/>
                <a:uFillTx/>
                <a:latin typeface="Segoe UI"/>
                <a:ea typeface="+mn-ea"/>
                <a:cs typeface="+mn-cs"/>
              </a:rPr>
              <a:t>Para los hombres el máximo se da a los 90 años con $17,1 millones. </a:t>
            </a:r>
          </a:p>
        </p:txBody>
      </p:sp>
      <p:sp>
        <p:nvSpPr>
          <p:cNvPr id="4" name="CuadroTexto 3">
            <a:extLst>
              <a:ext uri="{FF2B5EF4-FFF2-40B4-BE49-F238E27FC236}">
                <a16:creationId xmlns:a16="http://schemas.microsoft.com/office/drawing/2014/main" id="{AA03837E-5FED-E7C0-DA42-8A08C385BF09}"/>
              </a:ext>
            </a:extLst>
          </p:cNvPr>
          <p:cNvSpPr txBox="1"/>
          <p:nvPr/>
        </p:nvSpPr>
        <p:spPr>
          <a:xfrm>
            <a:off x="354406" y="4751871"/>
            <a:ext cx="4804112" cy="21544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a:ln>
                  <a:noFill/>
                </a:ln>
                <a:solidFill>
                  <a:prstClr val="black"/>
                </a:solidFill>
                <a:effectLst/>
                <a:uLnTx/>
                <a:uFillTx/>
                <a:latin typeface="Segoe UI"/>
                <a:ea typeface="+mn-ea"/>
                <a:cs typeface="+mn-cs"/>
              </a:rPr>
              <a:t>Fuente: </a:t>
            </a:r>
            <a:r>
              <a:rPr kumimoji="0" lang="es-CO" sz="800" b="0" i="0" u="none" strike="noStrike" kern="1200" cap="none" spc="0" normalizeH="0" baseline="0" noProof="0">
                <a:ln>
                  <a:noFill/>
                </a:ln>
                <a:solidFill>
                  <a:prstClr val="black"/>
                </a:solidFill>
                <a:effectLst/>
                <a:uLnTx/>
                <a:uFillTx/>
                <a:latin typeface="Segoe UI"/>
                <a:ea typeface="+mn-ea"/>
                <a:cs typeface="+mn-cs"/>
              </a:rPr>
              <a:t>DANE, Cuentas Nacionales de Transferencia</a:t>
            </a:r>
            <a:endParaRPr kumimoji="0" lang="es-419" sz="800" b="0" i="0" u="none" strike="noStrike" kern="1200" cap="none" spc="0" normalizeH="0" baseline="0" noProof="0">
              <a:ln>
                <a:noFill/>
              </a:ln>
              <a:solidFill>
                <a:prstClr val="black"/>
              </a:solidFill>
              <a:effectLst/>
              <a:uLnTx/>
              <a:uFillTx/>
              <a:latin typeface="Segoe UI"/>
              <a:ea typeface="+mn-ea"/>
              <a:cs typeface="+mn-cs"/>
            </a:endParaRPr>
          </a:p>
        </p:txBody>
      </p:sp>
      <p:sp>
        <p:nvSpPr>
          <p:cNvPr id="8" name="Elipse 7">
            <a:extLst>
              <a:ext uri="{FF2B5EF4-FFF2-40B4-BE49-F238E27FC236}">
                <a16:creationId xmlns:a16="http://schemas.microsoft.com/office/drawing/2014/main" id="{60075B09-A5DD-4A0A-92C6-A8C54E301ACD}"/>
              </a:ext>
            </a:extLst>
          </p:cNvPr>
          <p:cNvSpPr/>
          <p:nvPr/>
        </p:nvSpPr>
        <p:spPr>
          <a:xfrm>
            <a:off x="1453814" y="1221157"/>
            <a:ext cx="460744" cy="425840"/>
          </a:xfrm>
          <a:prstGeom prst="ellipse">
            <a:avLst/>
          </a:prstGeom>
          <a:solidFill>
            <a:srgbClr val="8D143D"/>
          </a:solidFill>
          <a:ln>
            <a:solidFill>
              <a:srgbClr val="8D143D"/>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0" name="Imagen 9">
            <a:extLst>
              <a:ext uri="{FF2B5EF4-FFF2-40B4-BE49-F238E27FC236}">
                <a16:creationId xmlns:a16="http://schemas.microsoft.com/office/drawing/2014/main" id="{00FD3844-0E9F-4892-8229-EB0F54DA6507}"/>
              </a:ext>
            </a:extLst>
          </p:cNvPr>
          <p:cNvPicPr>
            <a:picLocks noChangeAspect="1"/>
          </p:cNvPicPr>
          <p:nvPr/>
        </p:nvPicPr>
        <p:blipFill>
          <a:blip r:embed="rId3"/>
          <a:stretch>
            <a:fillRect/>
          </a:stretch>
        </p:blipFill>
        <p:spPr>
          <a:xfrm>
            <a:off x="1523108" y="1263685"/>
            <a:ext cx="322156" cy="322156"/>
          </a:xfrm>
          <a:prstGeom prst="rect">
            <a:avLst/>
          </a:prstGeom>
        </p:spPr>
      </p:pic>
      <p:cxnSp>
        <p:nvCxnSpPr>
          <p:cNvPr id="9" name="Conector recto 8">
            <a:extLst>
              <a:ext uri="{FF2B5EF4-FFF2-40B4-BE49-F238E27FC236}">
                <a16:creationId xmlns:a16="http://schemas.microsoft.com/office/drawing/2014/main" id="{376E2887-7B23-4753-ACB0-C7F34AD46348}"/>
              </a:ext>
            </a:extLst>
          </p:cNvPr>
          <p:cNvCxnSpPr>
            <a:cxnSpLocks/>
          </p:cNvCxnSpPr>
          <p:nvPr/>
        </p:nvCxnSpPr>
        <p:spPr>
          <a:xfrm flipV="1">
            <a:off x="323850" y="423232"/>
            <a:ext cx="0" cy="600025"/>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281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48547B21-E241-1C16-477C-D648F691C3F4}"/>
              </a:ext>
            </a:extLst>
          </p:cNvPr>
          <p:cNvSpPr txBox="1"/>
          <p:nvPr/>
        </p:nvSpPr>
        <p:spPr>
          <a:xfrm>
            <a:off x="368359" y="333186"/>
            <a:ext cx="7768166" cy="715581"/>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a:ea typeface="+mn-ea"/>
                <a:cs typeface="Arial"/>
              </a:rPr>
              <a:t>Transferencias públicas en salud, entradas, por edad y sexo </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prstClr val="black"/>
                </a:solidFill>
                <a:effectLst/>
                <a:uLnTx/>
                <a:uFillTx/>
                <a:latin typeface="Segoe UI"/>
                <a:ea typeface="+mn-ea"/>
                <a:cs typeface="Arial"/>
              </a:rPr>
              <a:t>Total nacional</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5" normalizeH="0" baseline="0" noProof="0" dirty="0">
                <a:ln>
                  <a:noFill/>
                </a:ln>
                <a:solidFill>
                  <a:prstClr val="black"/>
                </a:solidFill>
                <a:effectLst/>
                <a:uLnTx/>
                <a:uFillTx/>
                <a:latin typeface="Segoe UI"/>
                <a:ea typeface="+mn-ea"/>
                <a:cs typeface="Arial"/>
              </a:rPr>
              <a:t>2021</a:t>
            </a:r>
            <a:endParaRPr kumimoji="0" lang="es-ES" sz="18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5" name="Imagen 4">
            <a:extLst>
              <a:ext uri="{FF2B5EF4-FFF2-40B4-BE49-F238E27FC236}">
                <a16:creationId xmlns:a16="http://schemas.microsoft.com/office/drawing/2014/main" id="{903B434D-33C7-D9E5-2F19-D3F16B49457B}"/>
              </a:ext>
            </a:extLst>
          </p:cNvPr>
          <p:cNvPicPr>
            <a:picLocks noChangeAspect="1"/>
          </p:cNvPicPr>
          <p:nvPr/>
        </p:nvPicPr>
        <p:blipFill>
          <a:blip r:embed="rId2"/>
          <a:srcRect/>
          <a:stretch/>
        </p:blipFill>
        <p:spPr>
          <a:xfrm>
            <a:off x="3023935" y="1261868"/>
            <a:ext cx="5612595" cy="3507872"/>
          </a:xfrm>
          <a:prstGeom prst="rect">
            <a:avLst/>
          </a:prstGeom>
        </p:spPr>
      </p:pic>
      <p:sp>
        <p:nvSpPr>
          <p:cNvPr id="4" name="CuadroTexto 3">
            <a:extLst>
              <a:ext uri="{FF2B5EF4-FFF2-40B4-BE49-F238E27FC236}">
                <a16:creationId xmlns:a16="http://schemas.microsoft.com/office/drawing/2014/main" id="{AA03837E-5FED-E7C0-DA42-8A08C385BF09}"/>
              </a:ext>
            </a:extLst>
          </p:cNvPr>
          <p:cNvSpPr txBox="1"/>
          <p:nvPr/>
        </p:nvSpPr>
        <p:spPr>
          <a:xfrm>
            <a:off x="323850" y="4769740"/>
            <a:ext cx="4804112" cy="21544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dirty="0">
                <a:ln>
                  <a:noFill/>
                </a:ln>
                <a:solidFill>
                  <a:prstClr val="black"/>
                </a:solidFill>
                <a:effectLst/>
                <a:uLnTx/>
                <a:uFillTx/>
                <a:latin typeface="Segoe UI"/>
                <a:ea typeface="+mn-ea"/>
                <a:cs typeface="+mn-cs"/>
              </a:rPr>
              <a:t>Fuente: </a:t>
            </a:r>
            <a:r>
              <a:rPr kumimoji="0" lang="es-CO" sz="800" b="0" i="0" u="none" strike="noStrike" kern="1200" cap="none" spc="0" normalizeH="0" baseline="0" noProof="0" dirty="0">
                <a:ln>
                  <a:noFill/>
                </a:ln>
                <a:solidFill>
                  <a:prstClr val="black"/>
                </a:solidFill>
                <a:effectLst/>
                <a:uLnTx/>
                <a:uFillTx/>
                <a:latin typeface="Segoe UI"/>
                <a:ea typeface="+mn-ea"/>
                <a:cs typeface="+mn-cs"/>
              </a:rPr>
              <a:t>DANE, Cuentas Nacionales de Transferencia</a:t>
            </a:r>
            <a:endParaRPr kumimoji="0" lang="es-419" sz="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9" name="CuadroTexto 8">
            <a:extLst>
              <a:ext uri="{FF2B5EF4-FFF2-40B4-BE49-F238E27FC236}">
                <a16:creationId xmlns:a16="http://schemas.microsoft.com/office/drawing/2014/main" id="{B987C62F-F77F-53A4-692D-60346E8221FC}"/>
              </a:ext>
            </a:extLst>
          </p:cNvPr>
          <p:cNvSpPr txBox="1"/>
          <p:nvPr/>
        </p:nvSpPr>
        <p:spPr>
          <a:xfrm>
            <a:off x="237974" y="2077838"/>
            <a:ext cx="2646556" cy="156966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Segoe UI"/>
                <a:ea typeface="+mn-ea"/>
                <a:cs typeface="+mn-cs"/>
              </a:rPr>
              <a:t>La mayor entrada de transferencias públicas en salud se registra para las niñas y niños menores de un año con $1,2 millones.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419" sz="1200" b="0" i="0" u="none" strike="noStrike" kern="1200" cap="none" spc="0" normalizeH="0" baseline="0" noProof="0" dirty="0">
              <a:ln>
                <a:noFill/>
              </a:ln>
              <a:solidFill>
                <a:prstClr val="black"/>
              </a:solidFill>
              <a:effectLst/>
              <a:uLnTx/>
              <a:uFillTx/>
              <a:latin typeface="Segoe UI"/>
              <a:ea typeface="+mn-ea"/>
              <a:cs typeface="+mn-cs"/>
            </a:endParaRPr>
          </a:p>
        </p:txBody>
      </p:sp>
      <p:cxnSp>
        <p:nvCxnSpPr>
          <p:cNvPr id="7" name="Conector recto 6">
            <a:extLst>
              <a:ext uri="{FF2B5EF4-FFF2-40B4-BE49-F238E27FC236}">
                <a16:creationId xmlns:a16="http://schemas.microsoft.com/office/drawing/2014/main" id="{0EBB6BF1-9FF8-4913-8E7F-B2FC78637FA3}"/>
              </a:ext>
            </a:extLst>
          </p:cNvPr>
          <p:cNvCxnSpPr>
            <a:cxnSpLocks/>
          </p:cNvCxnSpPr>
          <p:nvPr/>
        </p:nvCxnSpPr>
        <p:spPr>
          <a:xfrm flipV="1">
            <a:off x="323850" y="423232"/>
            <a:ext cx="0" cy="534711"/>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78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8B4AA51-6E2D-B576-7FC6-4DFF1E0E449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B75210E-B2B9-D05B-D8C8-2E5895C34410}"/>
              </a:ext>
            </a:extLst>
          </p:cNvPr>
          <p:cNvSpPr txBox="1"/>
          <p:nvPr/>
        </p:nvSpPr>
        <p:spPr>
          <a:xfrm>
            <a:off x="428858" y="336008"/>
            <a:ext cx="7768166" cy="881780"/>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lnSpc>
                <a:spcPct val="90000"/>
              </a:lnSpc>
              <a:defRPr/>
            </a:pPr>
            <a:r>
              <a:rPr lang="es-ES">
                <a:solidFill>
                  <a:srgbClr val="B6004C"/>
                </a:solidFill>
                <a:latin typeface="+mj-lt"/>
                <a:cs typeface="Arial"/>
              </a:rPr>
              <a:t>Productividad Total de los Factores (PTF)</a:t>
            </a:r>
          </a:p>
          <a:p>
            <a:pPr lvl="0">
              <a:lnSpc>
                <a:spcPct val="90000"/>
              </a:lnSpc>
              <a:defRPr/>
            </a:pPr>
            <a:r>
              <a:rPr lang="es-ES" sz="1400">
                <a:solidFill>
                  <a:schemeClr val="tx1">
                    <a:lumMod val="75000"/>
                    <a:lumOff val="25000"/>
                  </a:schemeClr>
                </a:solidFill>
                <a:latin typeface="+mj-lt"/>
                <a:cs typeface="Arial"/>
              </a:rPr>
              <a:t>Aporte de la PTF, servicios laborales y de capital al crecimiento del valor agregado</a:t>
            </a:r>
          </a:p>
          <a:p>
            <a:pPr lvl="0">
              <a:defRPr/>
            </a:pPr>
            <a:r>
              <a:rPr lang="es-ES" sz="1200">
                <a:solidFill>
                  <a:schemeClr val="tx1">
                    <a:lumMod val="75000"/>
                    <a:lumOff val="25000"/>
                  </a:schemeClr>
                </a:solidFill>
                <a:latin typeface="+mj-lt"/>
                <a:ea typeface="Roboto Medium" panose="02000000000000000000" pitchFamily="2" charset="0"/>
                <a:cs typeface="Arial"/>
              </a:rPr>
              <a:t>Total economía</a:t>
            </a:r>
          </a:p>
          <a:p>
            <a:pPr lvl="0">
              <a:defRPr/>
            </a:pPr>
            <a:r>
              <a:rPr lang="es-ES" sz="1200" b="0">
                <a:solidFill>
                  <a:schemeClr val="tx1">
                    <a:lumMod val="75000"/>
                    <a:lumOff val="25000"/>
                  </a:schemeClr>
                </a:solidFill>
                <a:latin typeface="+mj-lt"/>
                <a:ea typeface="Roboto Medium" panose="02000000000000000000" pitchFamily="2" charset="0"/>
                <a:cs typeface="Arial"/>
              </a:rPr>
              <a:t>Año corrido – III Trimestre 2025</a:t>
            </a:r>
            <a:r>
              <a:rPr lang="es-ES" sz="1200" b="0" baseline="30000">
                <a:solidFill>
                  <a:schemeClr val="tx1">
                    <a:lumMod val="75000"/>
                    <a:lumOff val="25000"/>
                  </a:schemeClr>
                </a:solidFill>
                <a:latin typeface="+mj-lt"/>
                <a:ea typeface="Roboto Medium" panose="02000000000000000000" pitchFamily="2" charset="0"/>
                <a:cs typeface="Arial"/>
              </a:rPr>
              <a:t>pr</a:t>
            </a:r>
          </a:p>
        </p:txBody>
      </p:sp>
      <p:pic>
        <p:nvPicPr>
          <p:cNvPr id="10" name="Imagen 9">
            <a:extLst>
              <a:ext uri="{FF2B5EF4-FFF2-40B4-BE49-F238E27FC236}">
                <a16:creationId xmlns:a16="http://schemas.microsoft.com/office/drawing/2014/main" id="{EA8EC0C3-BA50-CF61-BE00-F060C7EA45D9}"/>
              </a:ext>
            </a:extLst>
          </p:cNvPr>
          <p:cNvPicPr>
            <a:picLocks noChangeAspect="1"/>
          </p:cNvPicPr>
          <p:nvPr/>
        </p:nvPicPr>
        <p:blipFill>
          <a:blip r:embed="rId4"/>
          <a:stretch>
            <a:fillRect/>
          </a:stretch>
        </p:blipFill>
        <p:spPr>
          <a:xfrm>
            <a:off x="582908" y="1431401"/>
            <a:ext cx="7978183" cy="484191"/>
          </a:xfrm>
          <a:prstGeom prst="rect">
            <a:avLst/>
          </a:prstGeom>
          <a:effectLst/>
        </p:spPr>
      </p:pic>
      <p:sp>
        <p:nvSpPr>
          <p:cNvPr id="5" name="CuadroTexto 4">
            <a:extLst>
              <a:ext uri="{FF2B5EF4-FFF2-40B4-BE49-F238E27FC236}">
                <a16:creationId xmlns:a16="http://schemas.microsoft.com/office/drawing/2014/main" id="{131F5B04-1EB2-08C1-2FDE-E7622AE0490B}"/>
              </a:ext>
            </a:extLst>
          </p:cNvPr>
          <p:cNvSpPr txBox="1"/>
          <p:nvPr/>
        </p:nvSpPr>
        <p:spPr>
          <a:xfrm>
            <a:off x="323850" y="4720269"/>
            <a:ext cx="7978183" cy="338554"/>
          </a:xfrm>
          <a:prstGeom prst="rect">
            <a:avLst/>
          </a:prstGeom>
          <a:noFill/>
        </p:spPr>
        <p:txBody>
          <a:bodyPr wrap="square">
            <a:spAutoFit/>
          </a:bodyPr>
          <a:lstStyle/>
          <a:p>
            <a:r>
              <a:rPr lang="es-CO" sz="800" b="1"/>
              <a:t>Fuente:</a:t>
            </a:r>
            <a:r>
              <a:rPr lang="es-CO" sz="800"/>
              <a:t> DANE, Cuentas Nacionales</a:t>
            </a:r>
          </a:p>
          <a:p>
            <a:r>
              <a:rPr lang="es-CO" sz="800" baseline="30000" err="1"/>
              <a:t>Pr</a:t>
            </a:r>
            <a:r>
              <a:rPr lang="es-CO" sz="800" err="1"/>
              <a:t>Cifras</a:t>
            </a:r>
            <a:r>
              <a:rPr lang="es-CO" sz="800"/>
              <a:t> preliminares con información disponible año corrido 2025 (enero-septiembre). </a:t>
            </a:r>
          </a:p>
        </p:txBody>
      </p:sp>
      <p:graphicFrame>
        <p:nvGraphicFramePr>
          <p:cNvPr id="3" name="Gráfico 2">
            <a:extLst>
              <a:ext uri="{FF2B5EF4-FFF2-40B4-BE49-F238E27FC236}">
                <a16:creationId xmlns:a16="http://schemas.microsoft.com/office/drawing/2014/main" id="{9FDD8EE9-1A4F-1EFC-E7CD-3C0827188F00}"/>
              </a:ext>
            </a:extLst>
          </p:cNvPr>
          <p:cNvGraphicFramePr>
            <a:graphicFrameLocks/>
          </p:cNvGraphicFramePr>
          <p:nvPr>
            <p:extLst>
              <p:ext uri="{D42A27DB-BD31-4B8C-83A1-F6EECF244321}">
                <p14:modId xmlns:p14="http://schemas.microsoft.com/office/powerpoint/2010/main" val="2151613971"/>
              </p:ext>
            </p:extLst>
          </p:nvPr>
        </p:nvGraphicFramePr>
        <p:xfrm>
          <a:off x="841967" y="1760583"/>
          <a:ext cx="7569290" cy="3128963"/>
        </p:xfrm>
        <a:graphic>
          <a:graphicData uri="http://schemas.openxmlformats.org/drawingml/2006/chart">
            <c:chart xmlns:c="http://schemas.openxmlformats.org/drawingml/2006/chart" xmlns:r="http://schemas.openxmlformats.org/officeDocument/2006/relationships" r:id="rId5"/>
          </a:graphicData>
        </a:graphic>
      </p:graphicFrame>
      <p:cxnSp>
        <p:nvCxnSpPr>
          <p:cNvPr id="7" name="Conector recto 6">
            <a:extLst>
              <a:ext uri="{FF2B5EF4-FFF2-40B4-BE49-F238E27FC236}">
                <a16:creationId xmlns:a16="http://schemas.microsoft.com/office/drawing/2014/main" id="{9A3AE955-1518-47AE-8C4C-CC5445183062}"/>
              </a:ext>
            </a:extLst>
          </p:cNvPr>
          <p:cNvCxnSpPr>
            <a:cxnSpLocks/>
          </p:cNvCxnSpPr>
          <p:nvPr/>
        </p:nvCxnSpPr>
        <p:spPr>
          <a:xfrm flipV="1">
            <a:off x="323850" y="423231"/>
            <a:ext cx="0" cy="794557"/>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1570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53">
            <a:extLst>
              <a:ext uri="{FF2B5EF4-FFF2-40B4-BE49-F238E27FC236}">
                <a16:creationId xmlns:a16="http://schemas.microsoft.com/office/drawing/2014/main" id="{302ED584-1184-D24C-7F3E-924E65925B09}"/>
              </a:ext>
            </a:extLst>
          </p:cNvPr>
          <p:cNvSpPr txBox="1">
            <a:spLocks/>
          </p:cNvSpPr>
          <p:nvPr/>
        </p:nvSpPr>
        <p:spPr>
          <a:xfrm>
            <a:off x="432037" y="3151988"/>
            <a:ext cx="5028982" cy="939360"/>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s-ES" sz="2000" b="1" spc="-5" dirty="0">
                <a:solidFill>
                  <a:srgbClr val="7B2442"/>
                </a:solidFill>
                <a:latin typeface="+mj-lt"/>
                <a:cs typeface="Arial"/>
              </a:rPr>
              <a:t>Total nacional 			</a:t>
            </a:r>
          </a:p>
          <a:p>
            <a:pPr marL="0" indent="0">
              <a:spcBef>
                <a:spcPts val="0"/>
              </a:spcBef>
              <a:buNone/>
            </a:pPr>
            <a:r>
              <a:rPr lang="es-ES" sz="2000" b="1" spc="-5" dirty="0">
                <a:solidFill>
                  <a:srgbClr val="7B2442"/>
                </a:solidFill>
                <a:latin typeface="+mj-lt"/>
                <a:cs typeface="Arial"/>
              </a:rPr>
              <a:t>Total 13 ciudades y </a:t>
            </a:r>
          </a:p>
          <a:p>
            <a:pPr marL="0" indent="0">
              <a:spcBef>
                <a:spcPts val="0"/>
              </a:spcBef>
              <a:buNone/>
            </a:pPr>
            <a:r>
              <a:rPr lang="es-ES" sz="2000" b="1" spc="-5" dirty="0">
                <a:solidFill>
                  <a:srgbClr val="7B2442"/>
                </a:solidFill>
                <a:latin typeface="+mj-lt"/>
                <a:cs typeface="Arial"/>
              </a:rPr>
              <a:t>áreas metropolitanas</a:t>
            </a:r>
          </a:p>
        </p:txBody>
      </p:sp>
      <p:sp>
        <p:nvSpPr>
          <p:cNvPr id="2" name="CuadroTexto 1">
            <a:extLst>
              <a:ext uri="{FF2B5EF4-FFF2-40B4-BE49-F238E27FC236}">
                <a16:creationId xmlns:a16="http://schemas.microsoft.com/office/drawing/2014/main" id="{07007E6A-A23E-BEF8-07BA-6240142DAA76}"/>
              </a:ext>
            </a:extLst>
          </p:cNvPr>
          <p:cNvSpPr txBox="1"/>
          <p:nvPr/>
        </p:nvSpPr>
        <p:spPr>
          <a:xfrm>
            <a:off x="358972" y="1708323"/>
            <a:ext cx="3546101" cy="1175706"/>
          </a:xfrm>
          <a:prstGeom prst="rect">
            <a:avLst/>
          </a:prstGeom>
          <a:noFill/>
        </p:spPr>
        <p:txBody>
          <a:bodyPr wrap="square">
            <a:spAutoFit/>
          </a:bodyPr>
          <a:lstStyle/>
          <a:p>
            <a:pPr>
              <a:lnSpc>
                <a:spcPct val="80000"/>
              </a:lnSpc>
            </a:pPr>
            <a:r>
              <a:rPr lang="es-CO" sz="4400" dirty="0">
                <a:solidFill>
                  <a:srgbClr val="B6004C"/>
                </a:solidFill>
                <a:latin typeface="+mj-lt"/>
                <a:ea typeface="Roboto Condensed" panose="02000000000000000000" pitchFamily="2" charset="0"/>
              </a:rPr>
              <a:t>Mercado Laboral</a:t>
            </a:r>
          </a:p>
        </p:txBody>
      </p:sp>
      <p:sp>
        <p:nvSpPr>
          <p:cNvPr id="6" name="CuadroTexto 5">
            <a:extLst>
              <a:ext uri="{FF2B5EF4-FFF2-40B4-BE49-F238E27FC236}">
                <a16:creationId xmlns:a16="http://schemas.microsoft.com/office/drawing/2014/main" id="{D0ACF886-2C64-4C8E-B1DD-BB5F23568D72}"/>
              </a:ext>
            </a:extLst>
          </p:cNvPr>
          <p:cNvSpPr txBox="1"/>
          <p:nvPr/>
        </p:nvSpPr>
        <p:spPr>
          <a:xfrm>
            <a:off x="432037" y="470888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2123161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8"/>
          <p:cNvSpPr txBox="1"/>
          <p:nvPr/>
        </p:nvSpPr>
        <p:spPr>
          <a:xfrm>
            <a:off x="408137" y="4766325"/>
            <a:ext cx="8491876" cy="236283"/>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13" name="object 2"/>
          <p:cNvSpPr txBox="1"/>
          <p:nvPr/>
        </p:nvSpPr>
        <p:spPr>
          <a:xfrm>
            <a:off x="408137" y="423232"/>
            <a:ext cx="7599818"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Tasa global de participación – TGP,   Tasa de ocupación – TO  y Tasa de desocupación – TD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(2017 - 2025)</a:t>
            </a:r>
          </a:p>
        </p:txBody>
      </p:sp>
      <p:sp>
        <p:nvSpPr>
          <p:cNvPr id="2" name="CuadroTexto 1">
            <a:extLst>
              <a:ext uri="{FF2B5EF4-FFF2-40B4-BE49-F238E27FC236}">
                <a16:creationId xmlns:a16="http://schemas.microsoft.com/office/drawing/2014/main" id="{D0F2D657-15EA-98C7-833B-455CED12740C}"/>
              </a:ext>
            </a:extLst>
          </p:cNvPr>
          <p:cNvSpPr txBox="1"/>
          <p:nvPr/>
        </p:nvSpPr>
        <p:spPr>
          <a:xfrm>
            <a:off x="6165125" y="1174497"/>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graphicFrame>
        <p:nvGraphicFramePr>
          <p:cNvPr id="6" name="GRF_01">
            <a:extLst>
              <a:ext uri="{FF2B5EF4-FFF2-40B4-BE49-F238E27FC236}">
                <a16:creationId xmlns:a16="http://schemas.microsoft.com/office/drawing/2014/main" id="{2202A096-123B-431F-9985-B40E10BA0D95}"/>
              </a:ext>
            </a:extLst>
          </p:cNvPr>
          <p:cNvGraphicFramePr>
            <a:graphicFrameLocks/>
          </p:cNvGraphicFramePr>
          <p:nvPr>
            <p:extLst>
              <p:ext uri="{D42A27DB-BD31-4B8C-83A1-F6EECF244321}">
                <p14:modId xmlns:p14="http://schemas.microsoft.com/office/powerpoint/2010/main" val="3447492422"/>
              </p:ext>
            </p:extLst>
          </p:nvPr>
        </p:nvGraphicFramePr>
        <p:xfrm>
          <a:off x="323849" y="1506827"/>
          <a:ext cx="8491871" cy="3025983"/>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Conector recto 7">
            <a:extLst>
              <a:ext uri="{FF2B5EF4-FFF2-40B4-BE49-F238E27FC236}">
                <a16:creationId xmlns:a16="http://schemas.microsoft.com/office/drawing/2014/main" id="{79122B9B-A169-481D-895E-F2A608499BD6}"/>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8"/>
          <p:cNvSpPr txBox="1"/>
          <p:nvPr/>
        </p:nvSpPr>
        <p:spPr>
          <a:xfrm>
            <a:off x="323850" y="4468750"/>
            <a:ext cx="8491876" cy="480773"/>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13 ciudades y áreas metropolitanas incluye Bogotá D.C., Medellín A.M., Cali A.M., Barranquilla A.M., Bucaramanga A.M., Manizales A.M., Pereira A.M., Cúcuta A.M., Pasto, Ibagué, Montería, Cartagena y Villavicencio.</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Datos expandidos con proyecciones de población elaboradas con base en los resultados del Censo Nacional de Población y Vivienda 2018.</a:t>
            </a: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13" name="object 2"/>
          <p:cNvSpPr txBox="1"/>
          <p:nvPr/>
        </p:nvSpPr>
        <p:spPr>
          <a:xfrm>
            <a:off x="408137" y="434363"/>
            <a:ext cx="7599818"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Tasa global de participación – TGP,   Tasa de ocupación – TO, Tasa de desocupación – TD y Tasa de subocupación - 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graphicFrame>
        <p:nvGraphicFramePr>
          <p:cNvPr id="3" name="Tabla 2"/>
          <p:cNvGraphicFramePr>
            <a:graphicFrameLocks noGrp="1"/>
          </p:cNvGraphicFramePr>
          <p:nvPr>
            <p:extLst>
              <p:ext uri="{D42A27DB-BD31-4B8C-83A1-F6EECF244321}">
                <p14:modId xmlns:p14="http://schemas.microsoft.com/office/powerpoint/2010/main" val="530348474"/>
              </p:ext>
            </p:extLst>
          </p:nvPr>
        </p:nvGraphicFramePr>
        <p:xfrm>
          <a:off x="323850" y="1452296"/>
          <a:ext cx="8413747" cy="2742332"/>
        </p:xfrm>
        <a:graphic>
          <a:graphicData uri="http://schemas.openxmlformats.org/drawingml/2006/table">
            <a:tbl>
              <a:tblPr/>
              <a:tblGrid>
                <a:gridCol w="1257256">
                  <a:extLst>
                    <a:ext uri="{9D8B030D-6E8A-4147-A177-3AD203B41FA5}">
                      <a16:colId xmlns:a16="http://schemas.microsoft.com/office/drawing/2014/main" val="20000"/>
                    </a:ext>
                  </a:extLst>
                </a:gridCol>
                <a:gridCol w="1866831">
                  <a:extLst>
                    <a:ext uri="{9D8B030D-6E8A-4147-A177-3AD203B41FA5}">
                      <a16:colId xmlns:a16="http://schemas.microsoft.com/office/drawing/2014/main" val="20001"/>
                    </a:ext>
                  </a:extLst>
                </a:gridCol>
                <a:gridCol w="1738038">
                  <a:extLst>
                    <a:ext uri="{9D8B030D-6E8A-4147-A177-3AD203B41FA5}">
                      <a16:colId xmlns:a16="http://schemas.microsoft.com/office/drawing/2014/main" val="20002"/>
                    </a:ext>
                  </a:extLst>
                </a:gridCol>
                <a:gridCol w="1814092">
                  <a:extLst>
                    <a:ext uri="{9D8B030D-6E8A-4147-A177-3AD203B41FA5}">
                      <a16:colId xmlns:a16="http://schemas.microsoft.com/office/drawing/2014/main" val="20003"/>
                    </a:ext>
                  </a:extLst>
                </a:gridCol>
                <a:gridCol w="1737530">
                  <a:extLst>
                    <a:ext uri="{9D8B030D-6E8A-4147-A177-3AD203B41FA5}">
                      <a16:colId xmlns:a16="http://schemas.microsoft.com/office/drawing/2014/main" val="20004"/>
                    </a:ext>
                  </a:extLst>
                </a:gridCol>
              </a:tblGrid>
              <a:tr h="608012">
                <a:tc>
                  <a:txBody>
                    <a:bodyPr/>
                    <a:lstStyle/>
                    <a:p>
                      <a:pPr algn="ctr" rtl="0" fontAlgn="ctr"/>
                      <a:r>
                        <a:rPr lang="es-CO" sz="1200" b="1" i="0" u="none" strike="noStrike" dirty="0">
                          <a:solidFill>
                            <a:schemeClr val="bg1"/>
                          </a:solidFill>
                          <a:effectLst/>
                          <a:latin typeface="Segoe UI" panose="020B0502040204020203" pitchFamily="34" charset="0"/>
                        </a:rPr>
                        <a:t>Tasas</a:t>
                      </a:r>
                    </a:p>
                  </a:txBody>
                  <a:tcPr marL="9525" marR="9525" marT="9525" marB="0" anchor="ctr">
                    <a:lnL>
                      <a:noFill/>
                    </a:lnL>
                    <a:lnR>
                      <a:noFill/>
                    </a:lnR>
                    <a:lnT>
                      <a:noFill/>
                    </a:lnT>
                    <a:lnB>
                      <a:noFill/>
                    </a:lnB>
                    <a:solidFill>
                      <a:srgbClr val="6B1940"/>
                    </a:solidFill>
                  </a:tcPr>
                </a:tc>
                <a:tc gridSpan="2">
                  <a:txBody>
                    <a:bodyPr/>
                    <a:lstStyle/>
                    <a:p>
                      <a:pPr algn="ctr" rtl="0" fontAlgn="ctr"/>
                      <a:r>
                        <a:rPr lang="es-CO" sz="1200" b="1" i="0" u="none" strike="noStrike" dirty="0">
                          <a:solidFill>
                            <a:srgbClr val="FFFFFF"/>
                          </a:solidFill>
                          <a:effectLst/>
                          <a:latin typeface="Segoe UI" panose="020B0502040204020203" pitchFamily="34" charset="0"/>
                        </a:rPr>
                        <a:t>Total nacional</a:t>
                      </a:r>
                    </a:p>
                  </a:txBody>
                  <a:tcPr marL="9525" marR="9525" marT="9525" marB="0" anchor="ctr">
                    <a:lnL>
                      <a:noFill/>
                    </a:lnL>
                    <a:lnR>
                      <a:noFill/>
                    </a:lnR>
                    <a:lnT>
                      <a:noFill/>
                    </a:lnT>
                    <a:lnB>
                      <a:noFill/>
                    </a:lnB>
                    <a:solidFill>
                      <a:srgbClr val="EF3C6F"/>
                    </a:solidFill>
                  </a:tcPr>
                </a:tc>
                <a:tc hMerge="1">
                  <a:txBody>
                    <a:bodyPr/>
                    <a:lstStyle/>
                    <a:p>
                      <a:endParaRPr lang="es-CO"/>
                    </a:p>
                  </a:txBody>
                  <a:tcPr/>
                </a:tc>
                <a:tc gridSpan="2">
                  <a:txBody>
                    <a:bodyPr/>
                    <a:lstStyle/>
                    <a:p>
                      <a:pPr algn="ctr" rtl="0" fontAlgn="ctr"/>
                      <a:r>
                        <a:rPr lang="es-CO" sz="1200" b="1" i="0" u="none" strike="noStrike" dirty="0">
                          <a:solidFill>
                            <a:srgbClr val="FFFFFF"/>
                          </a:solidFill>
                          <a:effectLst/>
                          <a:latin typeface="Segoe UI" panose="020B0502040204020203" pitchFamily="34" charset="0"/>
                        </a:rPr>
                        <a:t>Total 13 ciudades y áreas metropolitanas</a:t>
                      </a:r>
                    </a:p>
                  </a:txBody>
                  <a:tcPr marL="9525" marR="9525" marT="9525" marB="0" anchor="ctr">
                    <a:lnL>
                      <a:noFill/>
                    </a:lnL>
                    <a:lnR>
                      <a:noFill/>
                    </a:lnR>
                    <a:lnT>
                      <a:noFill/>
                    </a:lnT>
                    <a:lnB>
                      <a:noFill/>
                    </a:lnB>
                    <a:solidFill>
                      <a:srgbClr val="B6004B"/>
                    </a:solidFill>
                  </a:tcPr>
                </a:tc>
                <a:tc hMerge="1">
                  <a:txBody>
                    <a:bodyPr/>
                    <a:lstStyle/>
                    <a:p>
                      <a:endParaRPr lang="es-CO"/>
                    </a:p>
                  </a:txBody>
                  <a:tcPr/>
                </a:tc>
                <a:extLst>
                  <a:ext uri="{0D108BD9-81ED-4DB2-BD59-A6C34878D82A}">
                    <a16:rowId xmlns:a16="http://schemas.microsoft.com/office/drawing/2014/main" val="10000"/>
                  </a:ext>
                </a:extLst>
              </a:tr>
              <a:tr h="588307">
                <a:tc>
                  <a:txBody>
                    <a:bodyPr/>
                    <a:lstStyle/>
                    <a:p>
                      <a:pPr algn="ctr" rtl="0" fontAlgn="ctr"/>
                      <a:r>
                        <a:rPr lang="es-CO" sz="1200" b="1" i="0" u="none" strike="noStrike" dirty="0">
                          <a:solidFill>
                            <a:schemeClr val="bg1"/>
                          </a:solidFill>
                          <a:effectLst/>
                          <a:latin typeface="Segoe UI" panose="020B0502040204020203" pitchFamily="34" charset="0"/>
                        </a:rPr>
                        <a:t>(%)</a:t>
                      </a:r>
                      <a:r>
                        <a:rPr lang="es-CO" sz="1200" b="1" i="0" u="none" strike="noStrike" dirty="0">
                          <a:solidFill>
                            <a:srgbClr val="262626"/>
                          </a:solidFill>
                          <a:effectLst/>
                          <a:latin typeface="Segoe UI" panose="020B0502040204020203" pitchFamily="34" charset="0"/>
                        </a:rPr>
                        <a:t> </a:t>
                      </a:r>
                    </a:p>
                  </a:txBody>
                  <a:tcPr marL="9525" marR="9525" marT="9525" marB="0" anchor="ctr">
                    <a:lnL>
                      <a:noFill/>
                    </a:lnL>
                    <a:lnR>
                      <a:noFill/>
                    </a:lnR>
                    <a:lnT>
                      <a:noFill/>
                    </a:lnT>
                    <a:lnB>
                      <a:noFill/>
                    </a:lnB>
                    <a:solidFill>
                      <a:srgbClr val="6B1940"/>
                    </a:solidFill>
                  </a:tcPr>
                </a:tc>
                <a:tc>
                  <a:txBody>
                    <a:bodyPr/>
                    <a:lstStyle/>
                    <a:p>
                      <a:pPr algn="ctr" rtl="0" fontAlgn="ctr">
                        <a:buNone/>
                      </a:pPr>
                      <a:r>
                        <a:rPr lang="es-CO" sz="1100" b="1" i="0" u="none" strike="noStrike" dirty="0">
                          <a:solidFill>
                            <a:srgbClr val="AD2750"/>
                          </a:solidFill>
                          <a:effectLst/>
                          <a:latin typeface="Segoe UI" panose="020B0502040204020203" pitchFamily="34" charset="0"/>
                        </a:rPr>
                        <a:t>Enero - octubre 2024</a:t>
                      </a:r>
                    </a:p>
                  </a:txBody>
                  <a:tcPr marL="7620" marR="7620" marT="7620" marB="0" anchor="ctr">
                    <a:lnL>
                      <a:noFill/>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rtl="0" fontAlgn="ctr">
                        <a:buNone/>
                      </a:pPr>
                      <a:r>
                        <a:rPr lang="es-CO" sz="1100" b="1" i="0" u="none" strike="noStrike" dirty="0">
                          <a:solidFill>
                            <a:srgbClr val="AD2750"/>
                          </a:solidFill>
                          <a:effectLst/>
                          <a:latin typeface="Segoe UI" panose="020B0502040204020203" pitchFamily="34" charset="0"/>
                        </a:rPr>
                        <a:t>Enero - octubre 2025</a:t>
                      </a:r>
                    </a:p>
                  </a:txBody>
                  <a:tcPr marL="7620" marR="7620" marT="7620" marB="0" anchor="ctr">
                    <a:lnL>
                      <a:noFill/>
                    </a:lnL>
                    <a:lnR>
                      <a:noFill/>
                    </a:lnR>
                    <a:lnT>
                      <a:noFill/>
                    </a:lnT>
                    <a:lnB w="6350" cap="flat" cmpd="sng" algn="ctr">
                      <a:solidFill>
                        <a:srgbClr val="595959"/>
                      </a:solidFill>
                      <a:prstDash val="solid"/>
                      <a:round/>
                      <a:headEnd type="none" w="med" len="med"/>
                      <a:tailEnd type="none" w="med" len="med"/>
                    </a:lnB>
                    <a:solidFill>
                      <a:srgbClr val="F7D9E1"/>
                    </a:solidFill>
                  </a:tcPr>
                </a:tc>
                <a:tc>
                  <a:txBody>
                    <a:bodyPr/>
                    <a:lstStyle/>
                    <a:p>
                      <a:pPr algn="ctr" rtl="0" fontAlgn="ctr">
                        <a:buNone/>
                      </a:pPr>
                      <a:r>
                        <a:rPr lang="es-CO" sz="1100" b="1" i="0" u="none" strike="noStrike" dirty="0">
                          <a:solidFill>
                            <a:srgbClr val="AD2750"/>
                          </a:solidFill>
                          <a:effectLst/>
                          <a:latin typeface="Segoe UI" panose="020B0502040204020203" pitchFamily="34" charset="0"/>
                        </a:rPr>
                        <a:t>Enero - octubre 2024</a:t>
                      </a:r>
                    </a:p>
                  </a:txBody>
                  <a:tcPr marL="7620" marR="7620" marT="7620" marB="0" anchor="ctr">
                    <a:lnL>
                      <a:noFill/>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rtl="0" fontAlgn="ctr">
                        <a:buNone/>
                      </a:pPr>
                      <a:r>
                        <a:rPr lang="es-CO" sz="1100" b="1" i="0" u="none" strike="noStrike" dirty="0">
                          <a:solidFill>
                            <a:srgbClr val="AD2750"/>
                          </a:solidFill>
                          <a:effectLst/>
                          <a:latin typeface="Segoe UI" panose="020B0502040204020203" pitchFamily="34" charset="0"/>
                        </a:rPr>
                        <a:t>Enero - octubre 2025</a:t>
                      </a:r>
                    </a:p>
                  </a:txBody>
                  <a:tcPr marL="7620" marR="7620" marT="7620" marB="0" anchor="ctr">
                    <a:lnL>
                      <a:noFill/>
                    </a:lnL>
                    <a:lnR>
                      <a:noFill/>
                    </a:lnR>
                    <a:lnT>
                      <a:noFill/>
                    </a:lnT>
                    <a:lnB w="6350" cap="flat" cmpd="sng" algn="ctr">
                      <a:solidFill>
                        <a:srgbClr val="595959"/>
                      </a:solidFill>
                      <a:prstDash val="solid"/>
                      <a:round/>
                      <a:headEnd type="none" w="med" len="med"/>
                      <a:tailEnd type="none" w="med" len="med"/>
                    </a:lnB>
                    <a:solidFill>
                      <a:srgbClr val="F7D9E1"/>
                    </a:solidFill>
                  </a:tcPr>
                </a:tc>
                <a:extLst>
                  <a:ext uri="{0D108BD9-81ED-4DB2-BD59-A6C34878D82A}">
                    <a16:rowId xmlns:a16="http://schemas.microsoft.com/office/drawing/2014/main" val="10001"/>
                  </a:ext>
                </a:extLst>
              </a:tr>
              <a:tr h="437810">
                <a:tc>
                  <a:txBody>
                    <a:bodyPr/>
                    <a:lstStyle/>
                    <a:p>
                      <a:pPr algn="ctr" rtl="0" fontAlgn="ctr"/>
                      <a:r>
                        <a:rPr lang="es-CO" sz="1200" b="1" i="0" u="none" strike="noStrike" dirty="0">
                          <a:solidFill>
                            <a:srgbClr val="262626"/>
                          </a:solidFill>
                          <a:effectLst/>
                          <a:latin typeface="Segoe UI" panose="020B0502040204020203" pitchFamily="34" charset="0"/>
                        </a:rPr>
                        <a:t>TGP</a:t>
                      </a:r>
                    </a:p>
                  </a:txBody>
                  <a:tcPr marL="9525" marR="9525" marT="9525" marB="0" anchor="ctr">
                    <a:lnL>
                      <a:noFill/>
                    </a:lnL>
                    <a:lnR>
                      <a:noFill/>
                    </a:lnR>
                    <a:lnT>
                      <a:noFill/>
                    </a:lnT>
                    <a:lnB>
                      <a:noFill/>
                    </a:lnB>
                    <a:solidFill>
                      <a:srgbClr val="D9D9D9"/>
                    </a:solidFill>
                  </a:tcPr>
                </a:tc>
                <a:tc>
                  <a:txBody>
                    <a:bodyPr/>
                    <a:lstStyle/>
                    <a:p>
                      <a:pPr algn="ctr" rtl="0" fontAlgn="ctr">
                        <a:buNone/>
                      </a:pPr>
                      <a:r>
                        <a:rPr lang="es-CO" sz="1200" b="0" i="0" u="none" strike="noStrike" dirty="0">
                          <a:solidFill>
                            <a:srgbClr val="404040"/>
                          </a:solidFill>
                          <a:effectLst/>
                          <a:latin typeface="Segoe UI" panose="020B0502040204020203" pitchFamily="34" charset="0"/>
                        </a:rPr>
                        <a:t>63,9</a:t>
                      </a:r>
                    </a:p>
                  </a:txBody>
                  <a:tcPr marL="7620" marR="7620" marT="7620" marB="0" anchor="ctr">
                    <a:lnL>
                      <a:noFill/>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64,3</a:t>
                      </a:r>
                    </a:p>
                  </a:txBody>
                  <a:tcPr marL="7620" marR="7620" marT="7620" marB="0" anchor="ctr">
                    <a:lnL>
                      <a:noFill/>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66,7</a:t>
                      </a:r>
                    </a:p>
                  </a:txBody>
                  <a:tcPr marL="7620" marR="7620" marT="7620" marB="0" anchor="ctr">
                    <a:lnL>
                      <a:noFill/>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66,7</a:t>
                      </a:r>
                    </a:p>
                  </a:txBody>
                  <a:tcPr marL="7620" marR="7620" marT="7620" marB="0" anchor="ctr">
                    <a:lnL>
                      <a:noFill/>
                    </a:lnL>
                    <a:lnR>
                      <a:noFill/>
                    </a:lnR>
                    <a:lnT w="6350" cap="flat" cmpd="sng" algn="ctr">
                      <a:solidFill>
                        <a:srgbClr val="595959"/>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0002"/>
                  </a:ext>
                </a:extLst>
              </a:tr>
              <a:tr h="369401">
                <a:tc>
                  <a:txBody>
                    <a:bodyPr/>
                    <a:lstStyle/>
                    <a:p>
                      <a:pPr algn="ctr" rtl="0" fontAlgn="ctr"/>
                      <a:r>
                        <a:rPr lang="es-CO" sz="1100" b="1" i="0" u="none" strike="noStrike">
                          <a:solidFill>
                            <a:srgbClr val="262626"/>
                          </a:solidFill>
                          <a:effectLst/>
                          <a:latin typeface="Segoe UI" panose="020B0502040204020203" pitchFamily="34" charset="0"/>
                        </a:rPr>
                        <a:t>TO</a:t>
                      </a:r>
                    </a:p>
                  </a:txBody>
                  <a:tcPr marL="9525" marR="9525" marT="9525" marB="0" anchor="ctr">
                    <a:lnL>
                      <a:noFill/>
                    </a:lnL>
                    <a:lnR>
                      <a:noFill/>
                    </a:lnR>
                    <a:lnT>
                      <a:noFill/>
                    </a:lnT>
                    <a:lnB>
                      <a:noFill/>
                    </a:lnB>
                    <a:solidFill>
                      <a:srgbClr val="FFFFFF"/>
                    </a:solidFill>
                  </a:tcPr>
                </a:tc>
                <a:tc>
                  <a:txBody>
                    <a:bodyPr/>
                    <a:lstStyle/>
                    <a:p>
                      <a:pPr algn="ctr" rtl="0" fontAlgn="ctr">
                        <a:buNone/>
                      </a:pPr>
                      <a:r>
                        <a:rPr lang="es-CO" sz="1200" b="0" i="0" u="none" strike="noStrike" dirty="0">
                          <a:solidFill>
                            <a:srgbClr val="404040"/>
                          </a:solidFill>
                          <a:effectLst/>
                          <a:latin typeface="Segoe UI" panose="020B0502040204020203" pitchFamily="34" charset="0"/>
                        </a:rPr>
                        <a:t>57,2</a:t>
                      </a:r>
                    </a:p>
                  </a:txBody>
                  <a:tcPr marL="7620" marR="7620" marT="7620" marB="0" anchor="ctr">
                    <a:lnL>
                      <a:noFill/>
                    </a:lnL>
                    <a:lnR>
                      <a:noFill/>
                    </a:lnR>
                    <a:lnT>
                      <a:noFill/>
                    </a:lnT>
                    <a:lnB>
                      <a:noFill/>
                    </a:lnB>
                    <a:solidFill>
                      <a:srgbClr val="FFFFFF"/>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58,4</a:t>
                      </a:r>
                    </a:p>
                  </a:txBody>
                  <a:tcPr marL="7620" marR="7620" marT="7620" marB="0" anchor="ctr">
                    <a:lnL>
                      <a:noFill/>
                    </a:lnL>
                    <a:lnR>
                      <a:noFill/>
                    </a:lnR>
                    <a:lnT>
                      <a:noFill/>
                    </a:lnT>
                    <a:lnB>
                      <a:noFill/>
                    </a:lnB>
                    <a:solidFill>
                      <a:srgbClr val="FFFFFF"/>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59,7</a:t>
                      </a:r>
                    </a:p>
                  </a:txBody>
                  <a:tcPr marL="7620" marR="7620" marT="7620" marB="0" anchor="ctr">
                    <a:lnL>
                      <a:noFill/>
                    </a:lnL>
                    <a:lnR>
                      <a:noFill/>
                    </a:lnR>
                    <a:lnT>
                      <a:noFill/>
                    </a:lnT>
                    <a:lnB>
                      <a:noFill/>
                    </a:lnB>
                    <a:solidFill>
                      <a:srgbClr val="FFFFFF"/>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60,7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369401">
                <a:tc>
                  <a:txBody>
                    <a:bodyPr/>
                    <a:lstStyle/>
                    <a:p>
                      <a:pPr algn="ctr" rtl="0" fontAlgn="ctr"/>
                      <a:r>
                        <a:rPr lang="es-CO" sz="1100" b="1" i="0" u="none" strike="noStrike">
                          <a:solidFill>
                            <a:srgbClr val="262626"/>
                          </a:solidFill>
                          <a:effectLst/>
                          <a:latin typeface="Segoe UI" panose="020B0502040204020203" pitchFamily="34" charset="0"/>
                        </a:rPr>
                        <a:t>TD</a:t>
                      </a:r>
                    </a:p>
                  </a:txBody>
                  <a:tcPr marL="9525" marR="9525" marT="9525"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10,5</a:t>
                      </a:r>
                    </a:p>
                  </a:txBody>
                  <a:tcPr marL="7620" marR="7620" marT="7620"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1" i="0" u="none" strike="noStrike" dirty="0">
                          <a:solidFill>
                            <a:srgbClr val="404040"/>
                          </a:solidFill>
                          <a:effectLst/>
                          <a:latin typeface="Segoe UI" panose="020B0502040204020203" pitchFamily="34" charset="0"/>
                        </a:rPr>
                        <a:t>9,2</a:t>
                      </a:r>
                    </a:p>
                  </a:txBody>
                  <a:tcPr marL="7620" marR="7620" marT="7620"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10,4</a:t>
                      </a:r>
                    </a:p>
                  </a:txBody>
                  <a:tcPr marL="7620" marR="7620" marT="7620"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8,9</a:t>
                      </a:r>
                    </a:p>
                  </a:txBody>
                  <a:tcPr marL="7620" marR="7620" marT="7620"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extLst>
                  <a:ext uri="{0D108BD9-81ED-4DB2-BD59-A6C34878D82A}">
                    <a16:rowId xmlns:a16="http://schemas.microsoft.com/office/drawing/2014/main" val="10004"/>
                  </a:ext>
                </a:extLst>
              </a:tr>
              <a:tr h="369401">
                <a:tc>
                  <a:txBody>
                    <a:bodyPr/>
                    <a:lstStyle/>
                    <a:p>
                      <a:pPr algn="ctr" rtl="0" fontAlgn="ctr"/>
                      <a:r>
                        <a:rPr lang="es-CO" sz="1100" b="1" i="0" u="none" strike="noStrike" dirty="0">
                          <a:solidFill>
                            <a:srgbClr val="262626"/>
                          </a:solidFill>
                          <a:effectLst/>
                          <a:latin typeface="Segoe UI" panose="020B0502040204020203" pitchFamily="34" charset="0"/>
                        </a:rPr>
                        <a:t>TS</a:t>
                      </a:r>
                    </a:p>
                  </a:txBody>
                  <a:tcPr marL="9525" marR="9525" marT="9525"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7,9</a:t>
                      </a:r>
                    </a:p>
                  </a:txBody>
                  <a:tcPr marL="7620" marR="7620" marT="762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CO" sz="1200" b="1" i="0" u="none" strike="noStrike" dirty="0">
                          <a:solidFill>
                            <a:srgbClr val="404040"/>
                          </a:solidFill>
                          <a:effectLst/>
                          <a:latin typeface="Segoe UI" panose="020B0502040204020203" pitchFamily="34" charset="0"/>
                        </a:rPr>
                        <a:t>7,3</a:t>
                      </a:r>
                    </a:p>
                  </a:txBody>
                  <a:tcPr marL="7620" marR="7620" marT="762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7,9</a:t>
                      </a:r>
                    </a:p>
                  </a:txBody>
                  <a:tcPr marL="7620" marR="7620" marT="762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CO" sz="1200" b="1" i="0" u="none" strike="noStrike" dirty="0">
                          <a:solidFill>
                            <a:srgbClr val="404040"/>
                          </a:solidFill>
                          <a:effectLst/>
                          <a:latin typeface="Segoe UI" panose="020B0502040204020203" pitchFamily="34" charset="0"/>
                        </a:rPr>
                        <a:t>7,0</a:t>
                      </a:r>
                    </a:p>
                  </a:txBody>
                  <a:tcPr marL="7620" marR="7620" marT="762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2" name="CuadroTexto 1">
            <a:extLst>
              <a:ext uri="{FF2B5EF4-FFF2-40B4-BE49-F238E27FC236}">
                <a16:creationId xmlns:a16="http://schemas.microsoft.com/office/drawing/2014/main" id="{5ACDE84E-C6BF-D72E-5084-3E63B2038F58}"/>
              </a:ext>
            </a:extLst>
          </p:cNvPr>
          <p:cNvSpPr txBox="1"/>
          <p:nvPr/>
        </p:nvSpPr>
        <p:spPr>
          <a:xfrm>
            <a:off x="6654962" y="767493"/>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8" name="Conector recto 7">
            <a:extLst>
              <a:ext uri="{FF2B5EF4-FFF2-40B4-BE49-F238E27FC236}">
                <a16:creationId xmlns:a16="http://schemas.microsoft.com/office/drawing/2014/main" id="{DBCE0C7B-8AD9-4020-962C-50ED3EAF76D5}"/>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8"/>
          <p:cNvSpPr txBox="1"/>
          <p:nvPr/>
        </p:nvSpPr>
        <p:spPr>
          <a:xfrm>
            <a:off x="326061" y="4558121"/>
            <a:ext cx="8491876" cy="480773"/>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13 ciudades y áreas metropolitanas incluye Bogotá D.C., Medellín A.M., Cali A.M., Barranquilla A.M., Bucaramanga A.M., Manizales A.M., Pereira A.M., Cúcuta A.M., Pasto, Ibagué, Montería, Cartagena y Villavicencio.</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Datos expandidos con proyecciones de población elaboradas con base en los resultados del Censo Nacional de Población y Vivienda 2018.</a:t>
            </a: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13" name="object 2"/>
          <p:cNvSpPr txBox="1"/>
          <p:nvPr/>
        </p:nvSpPr>
        <p:spPr>
          <a:xfrm>
            <a:off x="408137" y="423232"/>
            <a:ext cx="7599818"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Tasa global de participación – TGP,   Tasa de ocupación – TO, Tasa de desocupación – TD y Tasa de subocupación – TS según sexo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graphicFrame>
        <p:nvGraphicFramePr>
          <p:cNvPr id="3" name="Tabla 2"/>
          <p:cNvGraphicFramePr>
            <a:graphicFrameLocks noGrp="1"/>
          </p:cNvGraphicFramePr>
          <p:nvPr>
            <p:extLst>
              <p:ext uri="{D42A27DB-BD31-4B8C-83A1-F6EECF244321}">
                <p14:modId xmlns:p14="http://schemas.microsoft.com/office/powerpoint/2010/main" val="3466537191"/>
              </p:ext>
            </p:extLst>
          </p:nvPr>
        </p:nvGraphicFramePr>
        <p:xfrm>
          <a:off x="323850" y="1400989"/>
          <a:ext cx="8428256" cy="2968899"/>
        </p:xfrm>
        <a:graphic>
          <a:graphicData uri="http://schemas.openxmlformats.org/drawingml/2006/table">
            <a:tbl>
              <a:tblPr/>
              <a:tblGrid>
                <a:gridCol w="666984">
                  <a:extLst>
                    <a:ext uri="{9D8B030D-6E8A-4147-A177-3AD203B41FA5}">
                      <a16:colId xmlns:a16="http://schemas.microsoft.com/office/drawing/2014/main" val="20000"/>
                    </a:ext>
                  </a:extLst>
                </a:gridCol>
                <a:gridCol w="970159">
                  <a:extLst>
                    <a:ext uri="{9D8B030D-6E8A-4147-A177-3AD203B41FA5}">
                      <a16:colId xmlns:a16="http://schemas.microsoft.com/office/drawing/2014/main" val="20001"/>
                    </a:ext>
                  </a:extLst>
                </a:gridCol>
                <a:gridCol w="970159">
                  <a:extLst>
                    <a:ext uri="{9D8B030D-6E8A-4147-A177-3AD203B41FA5}">
                      <a16:colId xmlns:a16="http://schemas.microsoft.com/office/drawing/2014/main" val="20002"/>
                    </a:ext>
                  </a:extLst>
                </a:gridCol>
                <a:gridCol w="970159">
                  <a:extLst>
                    <a:ext uri="{9D8B030D-6E8A-4147-A177-3AD203B41FA5}">
                      <a16:colId xmlns:a16="http://schemas.microsoft.com/office/drawing/2014/main" val="20003"/>
                    </a:ext>
                  </a:extLst>
                </a:gridCol>
                <a:gridCol w="970159">
                  <a:extLst>
                    <a:ext uri="{9D8B030D-6E8A-4147-A177-3AD203B41FA5}">
                      <a16:colId xmlns:a16="http://schemas.microsoft.com/office/drawing/2014/main" val="20004"/>
                    </a:ext>
                  </a:extLst>
                </a:gridCol>
                <a:gridCol w="970159">
                  <a:extLst>
                    <a:ext uri="{9D8B030D-6E8A-4147-A177-3AD203B41FA5}">
                      <a16:colId xmlns:a16="http://schemas.microsoft.com/office/drawing/2014/main" val="20005"/>
                    </a:ext>
                  </a:extLst>
                </a:gridCol>
                <a:gridCol w="970159">
                  <a:extLst>
                    <a:ext uri="{9D8B030D-6E8A-4147-A177-3AD203B41FA5}">
                      <a16:colId xmlns:a16="http://schemas.microsoft.com/office/drawing/2014/main" val="20006"/>
                    </a:ext>
                  </a:extLst>
                </a:gridCol>
                <a:gridCol w="970159">
                  <a:extLst>
                    <a:ext uri="{9D8B030D-6E8A-4147-A177-3AD203B41FA5}">
                      <a16:colId xmlns:a16="http://schemas.microsoft.com/office/drawing/2014/main" val="20007"/>
                    </a:ext>
                  </a:extLst>
                </a:gridCol>
                <a:gridCol w="970159">
                  <a:extLst>
                    <a:ext uri="{9D8B030D-6E8A-4147-A177-3AD203B41FA5}">
                      <a16:colId xmlns:a16="http://schemas.microsoft.com/office/drawing/2014/main" val="20008"/>
                    </a:ext>
                  </a:extLst>
                </a:gridCol>
              </a:tblGrid>
              <a:tr h="437049">
                <a:tc rowSpan="2">
                  <a:txBody>
                    <a:bodyPr/>
                    <a:lstStyle/>
                    <a:p>
                      <a:pPr algn="ctr" rtl="0" fontAlgn="ctr"/>
                      <a:r>
                        <a:rPr lang="es-CO" sz="1100" b="1" i="0" u="none" strike="noStrike" dirty="0">
                          <a:solidFill>
                            <a:schemeClr val="bg1"/>
                          </a:solidFill>
                          <a:effectLst/>
                          <a:latin typeface="Segoe UI" panose="020B0502040204020203" pitchFamily="34" charset="0"/>
                        </a:rPr>
                        <a:t>Tasas</a:t>
                      </a:r>
                    </a:p>
                  </a:txBody>
                  <a:tcPr marL="7092" marR="7092" marT="7092" marB="0" anchor="ctr">
                    <a:lnL>
                      <a:noFill/>
                    </a:lnL>
                    <a:lnR>
                      <a:noFill/>
                    </a:lnR>
                    <a:lnT>
                      <a:noFill/>
                    </a:lnT>
                    <a:lnB>
                      <a:noFill/>
                    </a:lnB>
                    <a:solidFill>
                      <a:srgbClr val="6B1940"/>
                    </a:solidFill>
                  </a:tcPr>
                </a:tc>
                <a:tc gridSpan="4">
                  <a:txBody>
                    <a:bodyPr/>
                    <a:lstStyle/>
                    <a:p>
                      <a:pPr algn="ctr" rtl="0" fontAlgn="ctr"/>
                      <a:r>
                        <a:rPr lang="es-CO" sz="1100" b="1" i="0" u="none" strike="noStrike" dirty="0">
                          <a:solidFill>
                            <a:srgbClr val="FFFFFF"/>
                          </a:solidFill>
                          <a:effectLst/>
                          <a:latin typeface="Segoe UI" panose="020B0502040204020203" pitchFamily="34" charset="0"/>
                        </a:rPr>
                        <a:t>Total nacional</a:t>
                      </a:r>
                    </a:p>
                  </a:txBody>
                  <a:tcPr marL="7092" marR="7092" marT="7092" marB="0" anchor="ctr">
                    <a:lnL>
                      <a:noFill/>
                    </a:lnL>
                    <a:lnR w="6350" cap="flat" cmpd="sng" algn="ctr">
                      <a:solidFill>
                        <a:srgbClr val="DA9896"/>
                      </a:solidFill>
                      <a:prstDash val="solid"/>
                      <a:round/>
                      <a:headEnd type="none" w="med" len="med"/>
                      <a:tailEnd type="none" w="med" len="med"/>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rtl="0" fontAlgn="ctr"/>
                      <a:r>
                        <a:rPr lang="es-CO" sz="1100" b="1" i="0" u="none" strike="noStrike" dirty="0">
                          <a:solidFill>
                            <a:srgbClr val="FFFFFF"/>
                          </a:solidFill>
                          <a:effectLst/>
                          <a:latin typeface="Segoe UI" panose="020B0502040204020203" pitchFamily="34" charset="0"/>
                        </a:rPr>
                        <a:t>Total 13 ciudades y áreas metropolitanas</a:t>
                      </a:r>
                    </a:p>
                  </a:txBody>
                  <a:tcPr marL="7092" marR="7092" marT="7092" marB="0" anchor="ctr">
                    <a:lnL w="6350" cap="flat" cmpd="sng" algn="ctr">
                      <a:solidFill>
                        <a:srgbClr val="DA9896"/>
                      </a:solidFill>
                      <a:prstDash val="solid"/>
                      <a:round/>
                      <a:headEnd type="none" w="med" len="med"/>
                      <a:tailEnd type="none" w="med" len="med"/>
                    </a:lnL>
                    <a:lnR>
                      <a:noFill/>
                    </a:lnR>
                    <a:lnT>
                      <a:noFill/>
                    </a:lnT>
                    <a:lnB>
                      <a:noFill/>
                    </a:lnB>
                    <a:solidFill>
                      <a:srgbClr val="B6004B"/>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80524">
                <a:tc vMerge="1">
                  <a:txBody>
                    <a:bodyPr/>
                    <a:lstStyle/>
                    <a:p>
                      <a:endParaRPr lang="es-CO"/>
                    </a:p>
                  </a:txBody>
                  <a:tcPr/>
                </a:tc>
                <a:tc gridSpan="2">
                  <a:txBody>
                    <a:bodyPr/>
                    <a:lstStyle/>
                    <a:p>
                      <a:pPr algn="ctr" fontAlgn="ctr"/>
                      <a:r>
                        <a:rPr lang="es-CO" sz="1100" b="1" i="0" u="none" strike="noStrike" dirty="0">
                          <a:solidFill>
                            <a:srgbClr val="FFFFFF"/>
                          </a:solidFill>
                          <a:effectLst/>
                          <a:latin typeface="Segoe UI" panose="020B0502040204020203" pitchFamily="34" charset="0"/>
                        </a:rPr>
                        <a:t>Hombres</a:t>
                      </a:r>
                    </a:p>
                  </a:txBody>
                  <a:tcPr marL="7092" marR="7092" marT="7092" marB="0" anchor="ctr">
                    <a:lnL>
                      <a:noFill/>
                    </a:lnL>
                    <a:lnR>
                      <a:noFill/>
                    </a:lnR>
                    <a:lnT>
                      <a:noFill/>
                    </a:lnT>
                    <a:lnB>
                      <a:noFill/>
                    </a:lnB>
                    <a:solidFill>
                      <a:srgbClr val="B53C6F"/>
                    </a:solidFill>
                  </a:tcPr>
                </a:tc>
                <a:tc hMerge="1">
                  <a:txBody>
                    <a:bodyPr/>
                    <a:lstStyle/>
                    <a:p>
                      <a:endParaRPr lang="es-CO"/>
                    </a:p>
                  </a:txBody>
                  <a:tcPr/>
                </a:tc>
                <a:tc gridSpan="2">
                  <a:txBody>
                    <a:bodyPr/>
                    <a:lstStyle/>
                    <a:p>
                      <a:pPr algn="ctr" rtl="0" fontAlgn="ctr"/>
                      <a:r>
                        <a:rPr lang="es-CO" sz="1100" b="1" i="0" u="none" strike="noStrike" dirty="0">
                          <a:solidFill>
                            <a:srgbClr val="FFFFFF"/>
                          </a:solidFill>
                          <a:effectLst/>
                          <a:latin typeface="Segoe UI" panose="020B0502040204020203" pitchFamily="34" charset="0"/>
                        </a:rPr>
                        <a:t>Mujeres</a:t>
                      </a:r>
                    </a:p>
                  </a:txBody>
                  <a:tcPr marL="7092" marR="7092" marT="7092" marB="0" anchor="ctr">
                    <a:lnL>
                      <a:noFill/>
                    </a:lnL>
                    <a:lnR w="6350" cap="flat" cmpd="sng" algn="ctr">
                      <a:solidFill>
                        <a:srgbClr val="DA9896"/>
                      </a:solidFill>
                      <a:prstDash val="solid"/>
                      <a:round/>
                      <a:headEnd type="none" w="med" len="med"/>
                      <a:tailEnd type="none" w="med" len="med"/>
                    </a:lnR>
                    <a:lnT>
                      <a:noFill/>
                    </a:lnT>
                    <a:lnB>
                      <a:noFill/>
                    </a:lnB>
                    <a:solidFill>
                      <a:srgbClr val="B6004B"/>
                    </a:solidFill>
                  </a:tcPr>
                </a:tc>
                <a:tc hMerge="1">
                  <a:txBody>
                    <a:bodyPr/>
                    <a:lstStyle/>
                    <a:p>
                      <a:endParaRPr lang="es-CO"/>
                    </a:p>
                  </a:txBody>
                  <a:tcPr/>
                </a:tc>
                <a:tc gridSpan="2">
                  <a:txBody>
                    <a:bodyPr/>
                    <a:lstStyle/>
                    <a:p>
                      <a:pPr algn="ctr" fontAlgn="ctr"/>
                      <a:r>
                        <a:rPr lang="es-CO" sz="1100" b="1" i="0" u="none" strike="noStrike" dirty="0">
                          <a:solidFill>
                            <a:srgbClr val="FFFFFF"/>
                          </a:solidFill>
                          <a:effectLst/>
                          <a:latin typeface="Segoe UI" panose="020B0502040204020203" pitchFamily="34" charset="0"/>
                        </a:rPr>
                        <a:t>Hombres</a:t>
                      </a:r>
                    </a:p>
                  </a:txBody>
                  <a:tcPr marL="7092" marR="7092" marT="7092" marB="0" anchor="ctr">
                    <a:lnL w="6350" cap="flat" cmpd="sng" algn="ctr">
                      <a:solidFill>
                        <a:srgbClr val="DA9896"/>
                      </a:solidFill>
                      <a:prstDash val="solid"/>
                      <a:round/>
                      <a:headEnd type="none" w="med" len="med"/>
                      <a:tailEnd type="none" w="med" len="med"/>
                    </a:lnL>
                    <a:lnR>
                      <a:noFill/>
                    </a:lnR>
                    <a:lnT>
                      <a:noFill/>
                    </a:lnT>
                    <a:lnB>
                      <a:noFill/>
                    </a:lnB>
                    <a:solidFill>
                      <a:srgbClr val="B53C6F"/>
                    </a:solidFill>
                  </a:tcPr>
                </a:tc>
                <a:tc hMerge="1">
                  <a:txBody>
                    <a:bodyPr/>
                    <a:lstStyle/>
                    <a:p>
                      <a:endParaRPr lang="es-CO"/>
                    </a:p>
                  </a:txBody>
                  <a:tcPr/>
                </a:tc>
                <a:tc gridSpan="2">
                  <a:txBody>
                    <a:bodyPr/>
                    <a:lstStyle/>
                    <a:p>
                      <a:pPr algn="ctr" rtl="0" fontAlgn="ctr"/>
                      <a:r>
                        <a:rPr lang="es-CO" sz="1100" b="1" i="0" u="none" strike="noStrike" dirty="0">
                          <a:solidFill>
                            <a:srgbClr val="FFFFFF"/>
                          </a:solidFill>
                          <a:effectLst/>
                          <a:latin typeface="Segoe UI" panose="020B0502040204020203" pitchFamily="34" charset="0"/>
                        </a:rPr>
                        <a:t>Mujeres</a:t>
                      </a:r>
                    </a:p>
                  </a:txBody>
                  <a:tcPr marL="7092" marR="7092" marT="7092" marB="0" anchor="ctr">
                    <a:lnL>
                      <a:noFill/>
                    </a:lnL>
                    <a:lnR>
                      <a:noFill/>
                    </a:lnR>
                    <a:lnT>
                      <a:noFill/>
                    </a:lnT>
                    <a:lnB>
                      <a:noFill/>
                    </a:lnB>
                    <a:solidFill>
                      <a:srgbClr val="B6004B"/>
                    </a:solidFill>
                  </a:tcPr>
                </a:tc>
                <a:tc hMerge="1">
                  <a:txBody>
                    <a:bodyPr/>
                    <a:lstStyle/>
                    <a:p>
                      <a:endParaRPr lang="es-CO"/>
                    </a:p>
                  </a:txBody>
                  <a:tcPr/>
                </a:tc>
                <a:extLst>
                  <a:ext uri="{0D108BD9-81ED-4DB2-BD59-A6C34878D82A}">
                    <a16:rowId xmlns:a16="http://schemas.microsoft.com/office/drawing/2014/main" val="10001"/>
                  </a:ext>
                </a:extLst>
              </a:tr>
              <a:tr h="668592">
                <a:tc>
                  <a:txBody>
                    <a:bodyPr/>
                    <a:lstStyle/>
                    <a:p>
                      <a:pPr algn="ctr" rtl="0" fontAlgn="ctr"/>
                      <a:r>
                        <a:rPr lang="es-CO" sz="1100" b="1" i="0" u="none" strike="noStrike" dirty="0">
                          <a:solidFill>
                            <a:schemeClr val="bg1"/>
                          </a:solidFill>
                          <a:effectLst/>
                          <a:latin typeface="Segoe UI" panose="020B0502040204020203" pitchFamily="34" charset="0"/>
                        </a:rPr>
                        <a:t>(%) </a:t>
                      </a:r>
                    </a:p>
                  </a:txBody>
                  <a:tcPr marL="7092" marR="7092" marT="7092" marB="0" anchor="ctr">
                    <a:lnL>
                      <a:noFill/>
                    </a:lnL>
                    <a:lnR>
                      <a:noFill/>
                    </a:lnR>
                    <a:lnT>
                      <a:noFill/>
                    </a:lnT>
                    <a:lnB>
                      <a:noFill/>
                    </a:lnB>
                    <a:solidFill>
                      <a:srgbClr val="6B1940"/>
                    </a:solidFill>
                  </a:tcPr>
                </a:tc>
                <a:tc>
                  <a:txBody>
                    <a:bodyPr/>
                    <a:lstStyle/>
                    <a:p>
                      <a:pPr algn="ctr" rtl="0" fontAlgn="ctr">
                        <a:buNone/>
                      </a:pPr>
                      <a:r>
                        <a:rPr lang="es-CO" sz="900" b="1" i="0" u="none" strike="noStrike" dirty="0">
                          <a:solidFill>
                            <a:srgbClr val="AD2750"/>
                          </a:solidFill>
                          <a:effectLst/>
                          <a:latin typeface="Segoe UI" panose="020B0502040204020203" pitchFamily="34" charset="0"/>
                        </a:rPr>
                        <a:t>Enero - octubre 2024</a:t>
                      </a:r>
                    </a:p>
                  </a:txBody>
                  <a:tcPr marL="7620" marR="7620" marT="7620" marB="0" anchor="ctr">
                    <a:lnL>
                      <a:noFill/>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rtl="0" fontAlgn="ctr">
                        <a:buNone/>
                      </a:pPr>
                      <a:r>
                        <a:rPr lang="es-CO" sz="900" b="1" i="0" u="none" strike="noStrike" dirty="0">
                          <a:solidFill>
                            <a:srgbClr val="AD2750"/>
                          </a:solidFill>
                          <a:effectLst/>
                          <a:latin typeface="Segoe UI" panose="020B0502040204020203" pitchFamily="34" charset="0"/>
                        </a:rPr>
                        <a:t>Enero - octubre 2025</a:t>
                      </a:r>
                    </a:p>
                  </a:txBody>
                  <a:tcPr marL="7620" marR="7620" marT="7620" marB="0" anchor="ctr">
                    <a:lnL>
                      <a:noFill/>
                    </a:lnL>
                    <a:lnR>
                      <a:noFill/>
                    </a:lnR>
                    <a:lnT>
                      <a:noFill/>
                    </a:lnT>
                    <a:lnB w="6350" cap="flat" cmpd="sng" algn="ctr">
                      <a:solidFill>
                        <a:srgbClr val="595959"/>
                      </a:solidFill>
                      <a:prstDash val="solid"/>
                      <a:round/>
                      <a:headEnd type="none" w="med" len="med"/>
                      <a:tailEnd type="none" w="med" len="med"/>
                    </a:lnB>
                    <a:solidFill>
                      <a:srgbClr val="F7D9E1"/>
                    </a:solidFill>
                  </a:tcPr>
                </a:tc>
                <a:tc>
                  <a:txBody>
                    <a:bodyPr/>
                    <a:lstStyle/>
                    <a:p>
                      <a:pPr algn="ctr" rtl="0" fontAlgn="ctr">
                        <a:buNone/>
                      </a:pPr>
                      <a:r>
                        <a:rPr lang="es-CO" sz="900" b="1" i="0" u="none" strike="noStrike" dirty="0">
                          <a:solidFill>
                            <a:srgbClr val="AD2750"/>
                          </a:solidFill>
                          <a:effectLst/>
                          <a:latin typeface="Segoe UI" panose="020B0502040204020203" pitchFamily="34" charset="0"/>
                        </a:rPr>
                        <a:t>Enero - octubre 2024</a:t>
                      </a:r>
                    </a:p>
                  </a:txBody>
                  <a:tcPr marL="7620" marR="7620" marT="7620" marB="0" anchor="ctr">
                    <a:lnL>
                      <a:noFill/>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rtl="0" fontAlgn="ctr">
                        <a:buNone/>
                      </a:pPr>
                      <a:r>
                        <a:rPr lang="es-CO" sz="900" b="1" i="0" u="none" strike="noStrike" dirty="0">
                          <a:solidFill>
                            <a:srgbClr val="AD2750"/>
                          </a:solidFill>
                          <a:effectLst/>
                          <a:latin typeface="Segoe UI" panose="020B0502040204020203" pitchFamily="34" charset="0"/>
                        </a:rPr>
                        <a:t>Enero - octubre 2025</a:t>
                      </a:r>
                    </a:p>
                  </a:txBody>
                  <a:tcPr marL="7620" marR="7620" marT="7620" marB="0" anchor="ctr">
                    <a:lnL>
                      <a:noFill/>
                    </a:lnL>
                    <a:lnR w="6350" cap="flat" cmpd="sng" algn="ctr">
                      <a:solidFill>
                        <a:srgbClr val="DA9896"/>
                      </a:solidFill>
                      <a:prstDash val="solid"/>
                      <a:round/>
                      <a:headEnd type="none" w="med" len="med"/>
                      <a:tailEnd type="none" w="med" len="med"/>
                    </a:lnR>
                    <a:lnT>
                      <a:noFill/>
                    </a:lnT>
                    <a:lnB w="6350" cap="flat" cmpd="sng" algn="ctr">
                      <a:solidFill>
                        <a:srgbClr val="595959"/>
                      </a:solidFill>
                      <a:prstDash val="solid"/>
                      <a:round/>
                      <a:headEnd type="none" w="med" len="med"/>
                      <a:tailEnd type="none" w="med" len="med"/>
                    </a:lnB>
                    <a:solidFill>
                      <a:srgbClr val="F7D9E1"/>
                    </a:solidFill>
                  </a:tcPr>
                </a:tc>
                <a:tc>
                  <a:txBody>
                    <a:bodyPr/>
                    <a:lstStyle/>
                    <a:p>
                      <a:pPr algn="ctr" rtl="0" fontAlgn="ctr">
                        <a:buNone/>
                      </a:pPr>
                      <a:r>
                        <a:rPr lang="es-CO" sz="900" b="1" i="0" u="none" strike="noStrike" dirty="0">
                          <a:solidFill>
                            <a:srgbClr val="AD2750"/>
                          </a:solidFill>
                          <a:effectLst/>
                          <a:latin typeface="Segoe UI" panose="020B0502040204020203" pitchFamily="34" charset="0"/>
                        </a:rPr>
                        <a:t>Enero - octubre 2024</a:t>
                      </a:r>
                    </a:p>
                  </a:txBody>
                  <a:tcPr marL="7620" marR="7620" marT="7620" marB="0" anchor="ctr">
                    <a:lnL w="6350" cap="flat" cmpd="sng" algn="ctr">
                      <a:solidFill>
                        <a:srgbClr val="DA9896"/>
                      </a:solidFill>
                      <a:prstDash val="solid"/>
                      <a:round/>
                      <a:headEnd type="none" w="med" len="med"/>
                      <a:tailEnd type="none" w="med" len="med"/>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rtl="0" fontAlgn="ctr">
                        <a:buNone/>
                      </a:pPr>
                      <a:r>
                        <a:rPr lang="es-CO" sz="900" b="1" i="0" u="none" strike="noStrike" dirty="0">
                          <a:solidFill>
                            <a:srgbClr val="AD2750"/>
                          </a:solidFill>
                          <a:effectLst/>
                          <a:latin typeface="Segoe UI" panose="020B0502040204020203" pitchFamily="34" charset="0"/>
                        </a:rPr>
                        <a:t>Enero - octubre 2025</a:t>
                      </a:r>
                    </a:p>
                  </a:txBody>
                  <a:tcPr marL="7620" marR="7620" marT="7620" marB="0" anchor="ctr">
                    <a:lnL>
                      <a:noFill/>
                    </a:lnL>
                    <a:lnR>
                      <a:noFill/>
                    </a:lnR>
                    <a:lnT>
                      <a:noFill/>
                    </a:lnT>
                    <a:lnB w="6350" cap="flat" cmpd="sng" algn="ctr">
                      <a:solidFill>
                        <a:srgbClr val="595959"/>
                      </a:solidFill>
                      <a:prstDash val="solid"/>
                      <a:round/>
                      <a:headEnd type="none" w="med" len="med"/>
                      <a:tailEnd type="none" w="med" len="med"/>
                    </a:lnB>
                    <a:solidFill>
                      <a:srgbClr val="F7D9E1"/>
                    </a:solidFill>
                  </a:tcPr>
                </a:tc>
                <a:tc>
                  <a:txBody>
                    <a:bodyPr/>
                    <a:lstStyle/>
                    <a:p>
                      <a:pPr algn="ctr" rtl="0" fontAlgn="ctr">
                        <a:buNone/>
                      </a:pPr>
                      <a:r>
                        <a:rPr lang="es-CO" sz="900" b="1" i="0" u="none" strike="noStrike" dirty="0">
                          <a:solidFill>
                            <a:srgbClr val="AD2750"/>
                          </a:solidFill>
                          <a:effectLst/>
                          <a:latin typeface="Segoe UI" panose="020B0502040204020203" pitchFamily="34" charset="0"/>
                        </a:rPr>
                        <a:t>Enero - octubre 2024</a:t>
                      </a:r>
                    </a:p>
                  </a:txBody>
                  <a:tcPr marL="7620" marR="7620" marT="7620" marB="0" anchor="ctr">
                    <a:lnL>
                      <a:noFill/>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rtl="0" fontAlgn="ctr">
                        <a:buNone/>
                      </a:pPr>
                      <a:r>
                        <a:rPr lang="es-CO" sz="900" b="1" i="0" u="none" strike="noStrike" dirty="0">
                          <a:solidFill>
                            <a:srgbClr val="AD2750"/>
                          </a:solidFill>
                          <a:effectLst/>
                          <a:latin typeface="Segoe UI" panose="020B0502040204020203" pitchFamily="34" charset="0"/>
                        </a:rPr>
                        <a:t>Enero - octubre 2025</a:t>
                      </a:r>
                    </a:p>
                  </a:txBody>
                  <a:tcPr marL="7620" marR="7620" marT="7620" marB="0" anchor="ctr">
                    <a:lnL>
                      <a:noFill/>
                    </a:lnL>
                    <a:lnR>
                      <a:noFill/>
                    </a:lnR>
                    <a:lnT>
                      <a:noFill/>
                    </a:lnT>
                    <a:lnB w="6350" cap="flat" cmpd="sng" algn="ctr">
                      <a:solidFill>
                        <a:srgbClr val="595959"/>
                      </a:solidFill>
                      <a:prstDash val="solid"/>
                      <a:round/>
                      <a:headEnd type="none" w="med" len="med"/>
                      <a:tailEnd type="none" w="med" len="med"/>
                    </a:lnB>
                    <a:solidFill>
                      <a:srgbClr val="F7D9E1"/>
                    </a:solidFill>
                  </a:tcPr>
                </a:tc>
                <a:extLst>
                  <a:ext uri="{0D108BD9-81ED-4DB2-BD59-A6C34878D82A}">
                    <a16:rowId xmlns:a16="http://schemas.microsoft.com/office/drawing/2014/main" val="10002"/>
                  </a:ext>
                </a:extLst>
              </a:tr>
              <a:tr h="419888">
                <a:tc>
                  <a:txBody>
                    <a:bodyPr/>
                    <a:lstStyle/>
                    <a:p>
                      <a:pPr algn="ctr" rtl="0" fontAlgn="ctr"/>
                      <a:r>
                        <a:rPr lang="es-CO" sz="1100" b="1" i="0" u="none" strike="noStrike" dirty="0">
                          <a:solidFill>
                            <a:srgbClr val="262626"/>
                          </a:solidFill>
                          <a:effectLst/>
                          <a:latin typeface="Segoe UI" panose="020B0502040204020203" pitchFamily="34" charset="0"/>
                        </a:rPr>
                        <a:t>TGP</a:t>
                      </a:r>
                    </a:p>
                  </a:txBody>
                  <a:tcPr marL="7092" marR="7092" marT="7092" marB="0" anchor="ctr">
                    <a:lnL>
                      <a:noFill/>
                    </a:lnL>
                    <a:lnR w="6350" cap="flat" cmpd="sng" algn="ctr">
                      <a:solidFill>
                        <a:srgbClr val="B53C6F"/>
                      </a:solidFill>
                      <a:prstDash val="solid"/>
                      <a:round/>
                      <a:headEnd type="none" w="med" len="med"/>
                      <a:tailEnd type="none" w="med" len="med"/>
                    </a:lnR>
                    <a:lnT>
                      <a:noFill/>
                    </a:lnT>
                    <a:lnB>
                      <a:noFill/>
                    </a:lnB>
                    <a:solidFill>
                      <a:srgbClr val="D9D9D9"/>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76,4</a:t>
                      </a:r>
                    </a:p>
                  </a:txBody>
                  <a:tcPr marL="7620" marR="7620" marT="7620" marB="0" anchor="ctr">
                    <a:lnL w="6350" cap="flat" cmpd="sng" algn="ctr">
                      <a:solidFill>
                        <a:srgbClr val="B53C6F"/>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76,8</a:t>
                      </a:r>
                    </a:p>
                  </a:txBody>
                  <a:tcPr marL="7620" marR="7620" marT="7620" marB="0" anchor="ctr">
                    <a:lnL>
                      <a:noFill/>
                    </a:lnL>
                    <a:lnR w="6350" cap="flat" cmpd="sng" algn="ctr">
                      <a:solidFill>
                        <a:srgbClr val="DA9896"/>
                      </a:solidFill>
                      <a:prstDash val="solid"/>
                      <a:round/>
                      <a:headEnd type="none" w="med" len="med"/>
                      <a:tailEnd type="none" w="med" len="med"/>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52,3</a:t>
                      </a:r>
                    </a:p>
                  </a:txBody>
                  <a:tcPr marL="7620" marR="7620" marT="7620" marB="0" anchor="ctr">
                    <a:lnL w="6350" cap="flat" cmpd="sng" algn="ctr">
                      <a:solidFill>
                        <a:srgbClr val="DA9896"/>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52,7</a:t>
                      </a:r>
                    </a:p>
                  </a:txBody>
                  <a:tcPr marL="7620" marR="7620" marT="7620" marB="0" anchor="ctr">
                    <a:lnL>
                      <a:noFill/>
                    </a:lnL>
                    <a:lnR w="6350" cap="flat" cmpd="sng" algn="ctr">
                      <a:solidFill>
                        <a:srgbClr val="860036"/>
                      </a:solidFill>
                      <a:prstDash val="solid"/>
                      <a:round/>
                      <a:headEnd type="none" w="med" len="med"/>
                      <a:tailEnd type="none" w="med" len="med"/>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algn="ctr" rtl="0" fontAlgn="ctr">
                        <a:buNone/>
                      </a:pPr>
                      <a:r>
                        <a:rPr lang="es-CO" sz="1200" b="0" i="0" u="none" strike="noStrike" dirty="0">
                          <a:solidFill>
                            <a:srgbClr val="404040"/>
                          </a:solidFill>
                          <a:effectLst/>
                          <a:latin typeface="Segoe UI" panose="020B0502040204020203" pitchFamily="34" charset="0"/>
                        </a:rPr>
                        <a:t>76,4</a:t>
                      </a:r>
                    </a:p>
                  </a:txBody>
                  <a:tcPr marL="7620" marR="7620" marT="7620" marB="0" anchor="ctr">
                    <a:lnL w="6350" cap="flat" cmpd="sng" algn="ctr">
                      <a:solidFill>
                        <a:srgbClr val="860036"/>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76,2</a:t>
                      </a:r>
                    </a:p>
                  </a:txBody>
                  <a:tcPr marL="7620" marR="7620" marT="7620" marB="0" anchor="ctr">
                    <a:lnL>
                      <a:noFill/>
                    </a:lnL>
                    <a:lnR w="6350" cap="flat" cmpd="sng" algn="ctr">
                      <a:solidFill>
                        <a:srgbClr val="DA9896"/>
                      </a:solidFill>
                      <a:prstDash val="solid"/>
                      <a:round/>
                      <a:headEnd type="none" w="med" len="med"/>
                      <a:tailEnd type="none" w="med" len="med"/>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58,2</a:t>
                      </a:r>
                    </a:p>
                  </a:txBody>
                  <a:tcPr marL="7620" marR="7620" marT="7620" marB="0" anchor="ctr">
                    <a:lnL w="6350" cap="flat" cmpd="sng" algn="ctr">
                      <a:solidFill>
                        <a:srgbClr val="DA9896"/>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58,3</a:t>
                      </a:r>
                    </a:p>
                  </a:txBody>
                  <a:tcPr marL="7620" marR="7620" marT="7620" marB="0" anchor="ctr">
                    <a:lnL>
                      <a:noFill/>
                    </a:lnL>
                    <a:lnR>
                      <a:noFill/>
                    </a:lnR>
                    <a:lnT w="6350" cap="flat" cmpd="sng" algn="ctr">
                      <a:solidFill>
                        <a:srgbClr val="595959"/>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0003"/>
                  </a:ext>
                </a:extLst>
              </a:tr>
              <a:tr h="354282">
                <a:tc>
                  <a:txBody>
                    <a:bodyPr/>
                    <a:lstStyle/>
                    <a:p>
                      <a:pPr algn="ctr" rtl="0" fontAlgn="ctr"/>
                      <a:r>
                        <a:rPr lang="es-CO" sz="1100" b="1" i="0" u="none" strike="noStrike">
                          <a:solidFill>
                            <a:srgbClr val="262626"/>
                          </a:solidFill>
                          <a:effectLst/>
                          <a:latin typeface="Segoe UI" panose="020B0502040204020203" pitchFamily="34" charset="0"/>
                        </a:rPr>
                        <a:t>TO</a:t>
                      </a:r>
                    </a:p>
                  </a:txBody>
                  <a:tcPr marL="7092" marR="7092" marT="7092" marB="0" anchor="ctr">
                    <a:lnL>
                      <a:noFill/>
                    </a:lnL>
                    <a:lnR w="6350" cap="flat" cmpd="sng" algn="ctr">
                      <a:solidFill>
                        <a:srgbClr val="B53C6F"/>
                      </a:solidFill>
                      <a:prstDash val="solid"/>
                      <a:round/>
                      <a:headEnd type="none" w="med" len="med"/>
                      <a:tailEnd type="none" w="med" len="med"/>
                    </a:lnR>
                    <a:lnT>
                      <a:noFill/>
                    </a:lnT>
                    <a:lnB>
                      <a:noFill/>
                    </a:lnB>
                    <a:solidFill>
                      <a:srgbClr val="FFFFFF"/>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69,9</a:t>
                      </a:r>
                    </a:p>
                  </a:txBody>
                  <a:tcPr marL="7620" marR="7620" marT="7620" marB="0" anchor="ctr">
                    <a:lnL w="6350" cap="flat" cmpd="sng" algn="ctr">
                      <a:solidFill>
                        <a:srgbClr val="B53C6F"/>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71,2</a:t>
                      </a:r>
                    </a:p>
                  </a:txBody>
                  <a:tcPr marL="7620" marR="7620" marT="7620" marB="0" anchor="ctr">
                    <a:lnL>
                      <a:noFill/>
                    </a:lnL>
                    <a:lnR w="6350" cap="flat" cmpd="sng" algn="ctr">
                      <a:solidFill>
                        <a:srgbClr val="DA9896"/>
                      </a:solidFill>
                      <a:prstDash val="solid"/>
                      <a:round/>
                      <a:headEnd type="none" w="med" len="med"/>
                      <a:tailEnd type="none" w="med" len="med"/>
                    </a:lnR>
                    <a:lnT>
                      <a:noFill/>
                    </a:lnT>
                    <a:lnB>
                      <a:noFill/>
                    </a:lnB>
                    <a:solidFill>
                      <a:srgbClr val="FFFFFF"/>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45,5</a:t>
                      </a:r>
                    </a:p>
                  </a:txBody>
                  <a:tcPr marL="7620" marR="7620" marT="7620" marB="0" anchor="ctr">
                    <a:lnL w="6350" cap="flat" cmpd="sng" algn="ctr">
                      <a:solidFill>
                        <a:srgbClr val="DA9896"/>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46,5</a:t>
                      </a:r>
                    </a:p>
                  </a:txBody>
                  <a:tcPr marL="7620" marR="7620" marT="7620" marB="0" anchor="ctr">
                    <a:lnL>
                      <a:noFill/>
                    </a:lnL>
                    <a:lnR w="6350" cap="flat" cmpd="sng" algn="ctr">
                      <a:solidFill>
                        <a:srgbClr val="860036"/>
                      </a:solidFill>
                      <a:prstDash val="solid"/>
                      <a:round/>
                      <a:headEnd type="none" w="med" len="med"/>
                      <a:tailEnd type="none" w="med" len="med"/>
                    </a:lnR>
                    <a:lnT>
                      <a:noFill/>
                    </a:lnT>
                    <a:lnB>
                      <a:noFill/>
                    </a:lnB>
                    <a:solidFill>
                      <a:srgbClr val="FFFFFF"/>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69,3</a:t>
                      </a:r>
                    </a:p>
                  </a:txBody>
                  <a:tcPr marL="7620" marR="7620" marT="7620" marB="0" anchor="ctr">
                    <a:lnL w="6350" cap="flat" cmpd="sng" algn="ctr">
                      <a:solidFill>
                        <a:srgbClr val="860036"/>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70,4</a:t>
                      </a:r>
                    </a:p>
                  </a:txBody>
                  <a:tcPr marL="7620" marR="7620" marT="7620" marB="0" anchor="ctr">
                    <a:lnL>
                      <a:noFill/>
                    </a:lnL>
                    <a:lnR w="6350" cap="flat" cmpd="sng" algn="ctr">
                      <a:solidFill>
                        <a:srgbClr val="DA9896"/>
                      </a:solidFill>
                      <a:prstDash val="solid"/>
                      <a:round/>
                      <a:headEnd type="none" w="med" len="med"/>
                      <a:tailEnd type="none" w="med" len="med"/>
                    </a:lnR>
                    <a:lnT>
                      <a:noFill/>
                    </a:lnT>
                    <a:lnB>
                      <a:noFill/>
                    </a:lnB>
                    <a:solidFill>
                      <a:srgbClr val="FFFFFF"/>
                    </a:solidFill>
                  </a:tcPr>
                </a:tc>
                <a:tc>
                  <a:txBody>
                    <a:bodyPr/>
                    <a:lstStyle/>
                    <a:p>
                      <a:pPr algn="ctr" rtl="0" fontAlgn="ctr">
                        <a:buNone/>
                      </a:pPr>
                      <a:r>
                        <a:rPr lang="es-CO" sz="1200" b="0" i="0" u="none" strike="noStrike" dirty="0">
                          <a:solidFill>
                            <a:srgbClr val="404040"/>
                          </a:solidFill>
                          <a:effectLst/>
                          <a:latin typeface="Segoe UI" panose="020B0502040204020203" pitchFamily="34" charset="0"/>
                        </a:rPr>
                        <a:t>51,4</a:t>
                      </a:r>
                    </a:p>
                  </a:txBody>
                  <a:tcPr marL="7620" marR="7620" marT="7620" marB="0" anchor="ctr">
                    <a:lnL w="6350" cap="flat" cmpd="sng" algn="ctr">
                      <a:solidFill>
                        <a:srgbClr val="DA9896"/>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52,3</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354282">
                <a:tc>
                  <a:txBody>
                    <a:bodyPr/>
                    <a:lstStyle/>
                    <a:p>
                      <a:pPr algn="ctr" rtl="0" fontAlgn="ctr"/>
                      <a:r>
                        <a:rPr lang="es-CO" sz="1100" b="1" i="0" u="none" strike="noStrike">
                          <a:solidFill>
                            <a:srgbClr val="262626"/>
                          </a:solidFill>
                          <a:effectLst/>
                          <a:latin typeface="Segoe UI" panose="020B0502040204020203" pitchFamily="34" charset="0"/>
                        </a:rPr>
                        <a:t>TD</a:t>
                      </a:r>
                    </a:p>
                  </a:txBody>
                  <a:tcPr marL="7092" marR="7092" marT="7092" marB="0" anchor="ctr">
                    <a:lnL>
                      <a:noFill/>
                    </a:lnL>
                    <a:lnR w="6350" cap="flat" cmpd="sng" algn="ctr">
                      <a:solidFill>
                        <a:srgbClr val="B53C6F"/>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8,5</a:t>
                      </a:r>
                    </a:p>
                  </a:txBody>
                  <a:tcPr marL="7620" marR="7620" marT="7620" marB="0" anchor="ctr">
                    <a:lnL w="6350" cap="flat" cmpd="sng" algn="ctr">
                      <a:solidFill>
                        <a:srgbClr val="B53C6F"/>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7,2</a:t>
                      </a:r>
                    </a:p>
                  </a:txBody>
                  <a:tcPr marL="7620" marR="7620" marT="7620" marB="0" anchor="ctr">
                    <a:lnL>
                      <a:noFill/>
                    </a:lnL>
                    <a:lnR w="6350" cap="flat" cmpd="sng" algn="ctr">
                      <a:solidFill>
                        <a:srgbClr val="DA9896"/>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13,0</a:t>
                      </a:r>
                    </a:p>
                  </a:txBody>
                  <a:tcPr marL="7620" marR="7620" marT="7620" marB="0" anchor="ctr">
                    <a:lnL w="6350" cap="flat" cmpd="sng" algn="ctr">
                      <a:solidFill>
                        <a:srgbClr val="DA9896"/>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11,8</a:t>
                      </a:r>
                    </a:p>
                  </a:txBody>
                  <a:tcPr marL="7620" marR="7620" marT="7620" marB="0" anchor="ctr">
                    <a:lnL>
                      <a:noFill/>
                    </a:lnL>
                    <a:lnR w="6350" cap="flat" cmpd="sng" algn="ctr">
                      <a:solidFill>
                        <a:srgbClr val="860036"/>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9,3</a:t>
                      </a:r>
                    </a:p>
                  </a:txBody>
                  <a:tcPr marL="7620" marR="7620" marT="7620" marB="0" anchor="ctr">
                    <a:lnL w="6350" cap="flat" cmpd="sng" algn="ctr">
                      <a:solidFill>
                        <a:srgbClr val="860036"/>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7,7</a:t>
                      </a:r>
                    </a:p>
                  </a:txBody>
                  <a:tcPr marL="7620" marR="7620" marT="7620" marB="0" anchor="ctr">
                    <a:lnL>
                      <a:noFill/>
                    </a:lnL>
                    <a:lnR w="6350" cap="flat" cmpd="sng" algn="ctr">
                      <a:solidFill>
                        <a:srgbClr val="DA9896"/>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0" i="0" u="none" strike="noStrike" dirty="0">
                          <a:solidFill>
                            <a:srgbClr val="404040"/>
                          </a:solidFill>
                          <a:effectLst/>
                          <a:latin typeface="Segoe UI" panose="020B0502040204020203" pitchFamily="34" charset="0"/>
                        </a:rPr>
                        <a:t>11,7</a:t>
                      </a:r>
                    </a:p>
                  </a:txBody>
                  <a:tcPr marL="7620" marR="7620" marT="7620" marB="0" anchor="ctr">
                    <a:lnL w="6350" cap="flat" cmpd="sng" algn="ctr">
                      <a:solidFill>
                        <a:srgbClr val="DA9896"/>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algn="ctr" rtl="0" fontAlgn="ctr">
                        <a:buNone/>
                      </a:pPr>
                      <a:r>
                        <a:rPr lang="es-CO" sz="1200" b="1" i="0" u="none" strike="noStrike" dirty="0">
                          <a:solidFill>
                            <a:srgbClr val="404040"/>
                          </a:solidFill>
                          <a:effectLst/>
                          <a:latin typeface="Segoe UI" panose="020B0502040204020203" pitchFamily="34" charset="0"/>
                        </a:rPr>
                        <a:t>10,2</a:t>
                      </a:r>
                    </a:p>
                  </a:txBody>
                  <a:tcPr marL="7620" marR="7620" marT="7620"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extLst>
                  <a:ext uri="{0D108BD9-81ED-4DB2-BD59-A6C34878D82A}">
                    <a16:rowId xmlns:a16="http://schemas.microsoft.com/office/drawing/2014/main" val="10005"/>
                  </a:ext>
                </a:extLst>
              </a:tr>
              <a:tr h="354282">
                <a:tc>
                  <a:txBody>
                    <a:bodyPr/>
                    <a:lstStyle/>
                    <a:p>
                      <a:pPr algn="ctr" rtl="0" fontAlgn="ctr"/>
                      <a:r>
                        <a:rPr lang="es-CO" sz="1100" b="1" i="0" u="none" strike="noStrike">
                          <a:solidFill>
                            <a:srgbClr val="262626"/>
                          </a:solidFill>
                          <a:effectLst/>
                          <a:latin typeface="Segoe UI" panose="020B0502040204020203" pitchFamily="34" charset="0"/>
                        </a:rPr>
                        <a:t>TS</a:t>
                      </a:r>
                    </a:p>
                  </a:txBody>
                  <a:tcPr marL="7092" marR="7092" marT="7092" marB="0" anchor="ctr">
                    <a:lnL>
                      <a:noFill/>
                    </a:lnL>
                    <a:lnR w="6350" cap="flat" cmpd="sng" algn="ctr">
                      <a:solidFill>
                        <a:srgbClr val="B53C6F"/>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7,7</a:t>
                      </a:r>
                    </a:p>
                  </a:txBody>
                  <a:tcPr marL="7620" marR="7620" marT="7620" marB="0" anchor="ctr">
                    <a:lnL w="6350" cap="flat" cmpd="sng" algn="ctr">
                      <a:solidFill>
                        <a:srgbClr val="B53C6F"/>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B53C6F"/>
                      </a:solidFill>
                      <a:prstDash val="solid"/>
                      <a:round/>
                      <a:headEnd type="none" w="med" len="med"/>
                      <a:tailEnd type="none" w="med" len="med"/>
                    </a:lnB>
                    <a:solidFill>
                      <a:srgbClr val="FFFFFF"/>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7,1</a:t>
                      </a:r>
                    </a:p>
                  </a:txBody>
                  <a:tcPr marL="7620" marR="7620" marT="7620" marB="0" anchor="ctr">
                    <a:lnL>
                      <a:noFill/>
                    </a:lnL>
                    <a:lnR w="6350" cap="flat" cmpd="sng" algn="ctr">
                      <a:solidFill>
                        <a:srgbClr val="DA9896"/>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8,3</a:t>
                      </a:r>
                    </a:p>
                  </a:txBody>
                  <a:tcPr marL="7620" marR="7620" marT="7620" marB="0" anchor="ctr">
                    <a:lnL w="6350" cap="flat" cmpd="sng" algn="ctr">
                      <a:solidFill>
                        <a:srgbClr val="DA9896"/>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7,6</a:t>
                      </a:r>
                    </a:p>
                  </a:txBody>
                  <a:tcPr marL="7620" marR="7620" marT="7620" marB="0" anchor="ctr">
                    <a:lnL>
                      <a:noFill/>
                    </a:lnL>
                    <a:lnR w="6350" cap="flat" cmpd="sng" algn="ctr">
                      <a:solidFill>
                        <a:srgbClr val="860036"/>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7,4</a:t>
                      </a:r>
                    </a:p>
                  </a:txBody>
                  <a:tcPr marL="7620" marR="7620" marT="7620" marB="0" anchor="ctr">
                    <a:lnL w="6350" cap="flat" cmpd="sng" algn="ctr">
                      <a:solidFill>
                        <a:srgbClr val="860036"/>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860036"/>
                      </a:solidFill>
                      <a:prstDash val="solid"/>
                      <a:round/>
                      <a:headEnd type="none" w="med" len="med"/>
                      <a:tailEnd type="none" w="med" len="med"/>
                    </a:lnB>
                    <a:solidFill>
                      <a:srgbClr val="FFFFFF"/>
                    </a:solidFill>
                  </a:tcPr>
                </a:tc>
                <a:tc>
                  <a:txBody>
                    <a:bodyPr/>
                    <a:lstStyle/>
                    <a:p>
                      <a:pPr algn="ctr" rtl="0" fontAlgn="ctr">
                        <a:buNone/>
                      </a:pPr>
                      <a:r>
                        <a:rPr lang="es-CO" sz="1200" b="1" i="0" u="none" strike="noStrike">
                          <a:solidFill>
                            <a:srgbClr val="404040"/>
                          </a:solidFill>
                          <a:effectLst/>
                          <a:latin typeface="Segoe UI" panose="020B0502040204020203" pitchFamily="34" charset="0"/>
                        </a:rPr>
                        <a:t>6,9</a:t>
                      </a:r>
                    </a:p>
                  </a:txBody>
                  <a:tcPr marL="7620" marR="7620" marT="7620" marB="0" anchor="ctr">
                    <a:lnL>
                      <a:noFill/>
                    </a:lnL>
                    <a:lnR w="6350" cap="flat" cmpd="sng" algn="ctr">
                      <a:solidFill>
                        <a:srgbClr val="DA9896"/>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CO" sz="1200" b="0" i="0" u="none" strike="noStrike">
                          <a:solidFill>
                            <a:srgbClr val="404040"/>
                          </a:solidFill>
                          <a:effectLst/>
                          <a:latin typeface="Segoe UI" panose="020B0502040204020203" pitchFamily="34" charset="0"/>
                        </a:rPr>
                        <a:t>8,3</a:t>
                      </a:r>
                    </a:p>
                  </a:txBody>
                  <a:tcPr marL="7620" marR="7620" marT="7620" marB="0" anchor="ctr">
                    <a:lnL w="6350" cap="flat" cmpd="sng" algn="ctr">
                      <a:solidFill>
                        <a:srgbClr val="DA9896"/>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s-CO" sz="1200" b="1" i="0" u="none" strike="noStrike" dirty="0">
                          <a:solidFill>
                            <a:srgbClr val="404040"/>
                          </a:solidFill>
                          <a:effectLst/>
                          <a:latin typeface="Segoe UI" panose="020B0502040204020203" pitchFamily="34" charset="0"/>
                        </a:rPr>
                        <a:t>7,2</a:t>
                      </a:r>
                    </a:p>
                  </a:txBody>
                  <a:tcPr marL="7620" marR="7620" marT="762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2" name="CuadroTexto 1">
            <a:extLst>
              <a:ext uri="{FF2B5EF4-FFF2-40B4-BE49-F238E27FC236}">
                <a16:creationId xmlns:a16="http://schemas.microsoft.com/office/drawing/2014/main" id="{5CDCEE9A-858C-E120-CBA1-FC1AE71F70B2}"/>
              </a:ext>
            </a:extLst>
          </p:cNvPr>
          <p:cNvSpPr txBox="1"/>
          <p:nvPr/>
        </p:nvSpPr>
        <p:spPr>
          <a:xfrm>
            <a:off x="6654962" y="773611"/>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6" name="Conector recto 5">
            <a:extLst>
              <a:ext uri="{FF2B5EF4-FFF2-40B4-BE49-F238E27FC236}">
                <a16:creationId xmlns:a16="http://schemas.microsoft.com/office/drawing/2014/main" id="{1DE653C8-3433-40B2-8559-8800DCF9D2BA}"/>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08137" y="517023"/>
            <a:ext cx="8741460" cy="469359"/>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ocupada, desocupada y fuera de la fuerza de trabajo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7" name="object 18"/>
          <p:cNvSpPr txBox="1"/>
          <p:nvPr/>
        </p:nvSpPr>
        <p:spPr>
          <a:xfrm>
            <a:off x="408137" y="4312940"/>
            <a:ext cx="8713401" cy="730456"/>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Los resultados de la variación absoluta pueden diferir por los valores aproximados a mil.</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Los datos de las poblaciones están en miles de personas.</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13 ciudades y áreas metropolitanas incluye Bogotá D.C., Medellín A.M., Cali A.M., Barranquilla A.M., Bucaramanga A.M., Manizales A.M., Pereira A.M., Cúcuta A.M., Pasto, Ibagué, Montería, Cartagena y Villavicencio.</a:t>
            </a: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graphicFrame>
        <p:nvGraphicFramePr>
          <p:cNvPr id="5" name="Tabla 4"/>
          <p:cNvGraphicFramePr>
            <a:graphicFrameLocks noGrp="1"/>
          </p:cNvGraphicFramePr>
          <p:nvPr/>
        </p:nvGraphicFramePr>
        <p:xfrm>
          <a:off x="408137" y="1435870"/>
          <a:ext cx="4000577" cy="2275941"/>
        </p:xfrm>
        <a:graphic>
          <a:graphicData uri="http://schemas.openxmlformats.org/drawingml/2006/table">
            <a:tbl>
              <a:tblPr/>
              <a:tblGrid>
                <a:gridCol w="1185437">
                  <a:extLst>
                    <a:ext uri="{9D8B030D-6E8A-4147-A177-3AD203B41FA5}">
                      <a16:colId xmlns:a16="http://schemas.microsoft.com/office/drawing/2014/main" val="20000"/>
                    </a:ext>
                  </a:extLst>
                </a:gridCol>
                <a:gridCol w="1045123">
                  <a:extLst>
                    <a:ext uri="{9D8B030D-6E8A-4147-A177-3AD203B41FA5}">
                      <a16:colId xmlns:a16="http://schemas.microsoft.com/office/drawing/2014/main" val="20001"/>
                    </a:ext>
                  </a:extLst>
                </a:gridCol>
                <a:gridCol w="992777">
                  <a:extLst>
                    <a:ext uri="{9D8B030D-6E8A-4147-A177-3AD203B41FA5}">
                      <a16:colId xmlns:a16="http://schemas.microsoft.com/office/drawing/2014/main" val="20002"/>
                    </a:ext>
                  </a:extLst>
                </a:gridCol>
                <a:gridCol w="777240">
                  <a:extLst>
                    <a:ext uri="{9D8B030D-6E8A-4147-A177-3AD203B41FA5}">
                      <a16:colId xmlns:a16="http://schemas.microsoft.com/office/drawing/2014/main" val="20003"/>
                    </a:ext>
                  </a:extLst>
                </a:gridCol>
              </a:tblGrid>
              <a:tr h="235459">
                <a:tc rowSpan="2">
                  <a:txBody>
                    <a:bodyPr/>
                    <a:lstStyle/>
                    <a:p>
                      <a:pPr algn="ctr" fontAlgn="ctr"/>
                      <a:r>
                        <a:rPr lang="es-CO" sz="1000" b="1" i="0" u="none" strike="noStrike" dirty="0">
                          <a:solidFill>
                            <a:schemeClr val="bg1"/>
                          </a:solidFill>
                          <a:effectLst/>
                          <a:latin typeface="Segoe UI" panose="020B0502040204020203" pitchFamily="34" charset="0"/>
                        </a:rPr>
                        <a:t>Miles de personas</a:t>
                      </a:r>
                    </a:p>
                  </a:txBody>
                  <a:tcPr marL="9525" marR="9525" marT="9525" marB="0" anchor="ctr">
                    <a:lnL>
                      <a:noFill/>
                    </a:lnL>
                    <a:lnR>
                      <a:noFill/>
                    </a:lnR>
                    <a:lnT>
                      <a:noFill/>
                    </a:lnT>
                    <a:lnB>
                      <a:noFill/>
                    </a:lnB>
                    <a:solidFill>
                      <a:srgbClr val="6B1940"/>
                    </a:solidFill>
                  </a:tcPr>
                </a:tc>
                <a:tc gridSpan="3">
                  <a:txBody>
                    <a:bodyPr/>
                    <a:lstStyle/>
                    <a:p>
                      <a:pPr algn="ctr" fontAlgn="ctr"/>
                      <a:r>
                        <a:rPr lang="es-CO" sz="1000" b="1" i="0" u="none" strike="noStrike" dirty="0">
                          <a:solidFill>
                            <a:srgbClr val="FFFFFF"/>
                          </a:solidFill>
                          <a:effectLst/>
                          <a:latin typeface="Segoe UI" panose="020B0502040204020203" pitchFamily="34" charset="0"/>
                        </a:rPr>
                        <a:t>Total nacional</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495267">
                <a:tc vMerge="1">
                  <a:txBody>
                    <a:bodyPr/>
                    <a:lstStyle/>
                    <a:p>
                      <a:endParaRPr lang="es-CO"/>
                    </a:p>
                  </a:txBody>
                  <a:tcPr/>
                </a:tc>
                <a:tc>
                  <a:txBody>
                    <a:bodyPr/>
                    <a:lstStyle/>
                    <a:p>
                      <a:pPr algn="ctr" rtl="0" fontAlgn="ctr">
                        <a:buNone/>
                      </a:pPr>
                      <a:r>
                        <a:rPr lang="es-CO" sz="1000" b="1" i="0" u="none" strike="noStrike" dirty="0">
                          <a:solidFill>
                            <a:srgbClr val="AD2750"/>
                          </a:solidFill>
                          <a:effectLst/>
                          <a:latin typeface="Segoe UI" panose="020B0502040204020203" pitchFamily="34" charset="0"/>
                        </a:rPr>
                        <a:t>Enero - octubre 2024</a:t>
                      </a:r>
                    </a:p>
                  </a:txBody>
                  <a:tcPr marL="7620" marR="7620" marT="7620" marB="0" anchor="ctr">
                    <a:lnL>
                      <a:noFill/>
                    </a:lnL>
                    <a:lnR>
                      <a:noFill/>
                    </a:lnR>
                    <a:lnT>
                      <a:noFill/>
                    </a:lnT>
                    <a:lnB>
                      <a:noFill/>
                    </a:lnB>
                    <a:solidFill>
                      <a:srgbClr val="E691AA"/>
                    </a:solidFill>
                  </a:tcPr>
                </a:tc>
                <a:tc>
                  <a:txBody>
                    <a:bodyPr/>
                    <a:lstStyle/>
                    <a:p>
                      <a:pPr algn="ctr" rtl="0" fontAlgn="ctr">
                        <a:buNone/>
                      </a:pPr>
                      <a:r>
                        <a:rPr lang="es-CO" sz="1000" b="1" i="0" u="none" strike="noStrike" dirty="0">
                          <a:solidFill>
                            <a:srgbClr val="AD2750"/>
                          </a:solidFill>
                          <a:effectLst/>
                          <a:latin typeface="Segoe UI" panose="020B0502040204020203" pitchFamily="34" charset="0"/>
                        </a:rPr>
                        <a:t>Enero - octubre 2025</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dirty="0">
                          <a:solidFill>
                            <a:srgbClr val="AD2750"/>
                          </a:solidFill>
                          <a:effectLst/>
                          <a:latin typeface="Segoe UI" panose="020B0502040204020203" pitchFamily="34" charset="0"/>
                        </a:rPr>
                        <a:t>Variación</a:t>
                      </a:r>
                      <a:br>
                        <a:rPr lang="es-CO" sz="1000" b="1" i="0" u="none" strike="noStrike" dirty="0">
                          <a:solidFill>
                            <a:srgbClr val="AD2750"/>
                          </a:solidFill>
                          <a:effectLst/>
                          <a:latin typeface="Segoe UI" panose="020B0502040204020203" pitchFamily="34" charset="0"/>
                        </a:rPr>
                      </a:br>
                      <a:r>
                        <a:rPr lang="es-CO" sz="1000" b="1" i="0" u="none" strike="noStrike" dirty="0">
                          <a:solidFill>
                            <a:srgbClr val="AD2750"/>
                          </a:solidFill>
                          <a:effectLst/>
                          <a:latin typeface="Segoe UI" panose="020B0502040204020203" pitchFamily="34" charset="0"/>
                        </a:rPr>
                        <a:t>absoluta</a:t>
                      </a:r>
                    </a:p>
                  </a:txBody>
                  <a:tcPr marL="9525" marR="9525" marT="9525" marB="0" anchor="ctr">
                    <a:lnL>
                      <a:noFill/>
                    </a:lnL>
                    <a:lnR>
                      <a:noFill/>
                    </a:lnR>
                    <a:lnT>
                      <a:noFill/>
                    </a:lnT>
                    <a:lnB>
                      <a:noFill/>
                    </a:lnB>
                    <a:solidFill>
                      <a:srgbClr val="E691AA"/>
                    </a:solidFill>
                  </a:tcPr>
                </a:tc>
                <a:extLst>
                  <a:ext uri="{0D108BD9-81ED-4DB2-BD59-A6C34878D82A}">
                    <a16:rowId xmlns:a16="http://schemas.microsoft.com/office/drawing/2014/main" val="10001"/>
                  </a:ext>
                </a:extLst>
              </a:tr>
              <a:tr h="409545">
                <a:tc>
                  <a:txBody>
                    <a:bodyPr/>
                    <a:lstStyle/>
                    <a:p>
                      <a:pPr algn="ctr" rtl="0" fontAlgn="ctr"/>
                      <a:r>
                        <a:rPr lang="es-CO" sz="1000" b="1" i="0" u="none" strike="noStrike">
                          <a:solidFill>
                            <a:srgbClr val="000000"/>
                          </a:solidFill>
                          <a:effectLst/>
                          <a:latin typeface="Segoe UI" panose="020B0502040204020203" pitchFamily="34" charset="0"/>
                        </a:rPr>
                        <a:t>Población</a:t>
                      </a:r>
                      <a:br>
                        <a:rPr lang="es-CO" sz="1000" b="1" i="0" u="none" strike="noStrike">
                          <a:solidFill>
                            <a:srgbClr val="000000"/>
                          </a:solidFill>
                          <a:effectLst/>
                          <a:latin typeface="Segoe UI" panose="020B0502040204020203" pitchFamily="34" charset="0"/>
                        </a:rPr>
                      </a:br>
                      <a:r>
                        <a:rPr lang="es-CO" sz="1000" b="1" i="0" u="none" strike="noStrike">
                          <a:solidFill>
                            <a:srgbClr val="000000"/>
                          </a:solidFill>
                          <a:effectLst/>
                          <a:latin typeface="Segoe UI" panose="020B0502040204020203" pitchFamily="34" charset="0"/>
                        </a:rPr>
                        <a:t>ocupada</a:t>
                      </a:r>
                    </a:p>
                  </a:txBody>
                  <a:tcPr marL="9525" marR="9525" marT="9525" marB="0" anchor="ctr">
                    <a:lnL>
                      <a:noFill/>
                    </a:lnL>
                    <a:lnR>
                      <a:noFill/>
                    </a:lnR>
                    <a:lnT>
                      <a:noFill/>
                    </a:lnT>
                    <a:lnB>
                      <a:noFill/>
                    </a:lnB>
                    <a:solidFill>
                      <a:srgbClr val="D9D9D9"/>
                    </a:solidFill>
                  </a:tcPr>
                </a:tc>
                <a:tc>
                  <a:txBody>
                    <a:bodyPr/>
                    <a:lstStyle/>
                    <a:p>
                      <a:pPr algn="ctr" rtl="0" fontAlgn="ctr">
                        <a:buNone/>
                      </a:pPr>
                      <a:r>
                        <a:rPr lang="es-CO" sz="1000" b="0" i="0" u="none" strike="noStrike" dirty="0">
                          <a:solidFill>
                            <a:srgbClr val="000000"/>
                          </a:solidFill>
                          <a:effectLst/>
                          <a:latin typeface="Segoe UI" panose="020B0502040204020203" pitchFamily="34" charset="0"/>
                        </a:rPr>
                        <a:t>22.921</a:t>
                      </a:r>
                    </a:p>
                  </a:txBody>
                  <a:tcPr marL="7620" marR="7620" marT="7620" marB="0" anchor="ctr">
                    <a:lnL>
                      <a:noFill/>
                    </a:lnL>
                    <a:lnR>
                      <a:noFill/>
                    </a:lnR>
                    <a:lnT>
                      <a:noFill/>
                    </a:lnT>
                    <a:lnB>
                      <a:noFill/>
                    </a:lnB>
                    <a:solidFill>
                      <a:srgbClr val="D9D9D9"/>
                    </a:solidFill>
                  </a:tcPr>
                </a:tc>
                <a:tc>
                  <a:txBody>
                    <a:bodyPr/>
                    <a:lstStyle/>
                    <a:p>
                      <a:pPr algn="ctr" rtl="0" fontAlgn="ctr">
                        <a:buNone/>
                      </a:pPr>
                      <a:r>
                        <a:rPr lang="es-CO" sz="1000" b="1" i="0" u="none" strike="noStrike" dirty="0">
                          <a:solidFill>
                            <a:srgbClr val="000000"/>
                          </a:solidFill>
                          <a:effectLst/>
                          <a:latin typeface="Segoe UI" panose="020B0502040204020203" pitchFamily="34" charset="0"/>
                        </a:rPr>
                        <a:t>23.711</a:t>
                      </a:r>
                    </a:p>
                  </a:txBody>
                  <a:tcPr marL="7620" marR="7620" marT="7620" marB="0" anchor="ctr">
                    <a:lnL>
                      <a:noFill/>
                    </a:lnL>
                    <a:lnR>
                      <a:noFill/>
                    </a:lnR>
                    <a:lnT>
                      <a:noFill/>
                    </a:lnT>
                    <a:lnB>
                      <a:noFill/>
                    </a:lnB>
                    <a:solidFill>
                      <a:srgbClr val="D9D9D9"/>
                    </a:solidFill>
                  </a:tcPr>
                </a:tc>
                <a:tc>
                  <a:txBody>
                    <a:bodyPr/>
                    <a:lstStyle/>
                    <a:p>
                      <a:pPr algn="ctr" rtl="0" fontAlgn="ctr">
                        <a:buNone/>
                      </a:pPr>
                      <a:r>
                        <a:rPr lang="es-CO" sz="1000" b="0" i="0" u="none" strike="noStrike" dirty="0">
                          <a:solidFill>
                            <a:srgbClr val="000000"/>
                          </a:solidFill>
                          <a:effectLst/>
                          <a:latin typeface="Segoe UI" panose="020B0502040204020203" pitchFamily="34" charset="0"/>
                        </a:rPr>
                        <a:t>+790</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0002"/>
                  </a:ext>
                </a:extLst>
              </a:tr>
              <a:tr h="433635">
                <a:tc>
                  <a:txBody>
                    <a:bodyPr/>
                    <a:lstStyle/>
                    <a:p>
                      <a:pPr algn="ctr" rtl="0" fontAlgn="ctr"/>
                      <a:r>
                        <a:rPr lang="es-CO" sz="1000" b="1" i="0" u="none" strike="noStrike">
                          <a:solidFill>
                            <a:srgbClr val="000000"/>
                          </a:solidFill>
                          <a:effectLst/>
                          <a:latin typeface="Segoe UI" panose="020B0502040204020203" pitchFamily="34" charset="0"/>
                        </a:rPr>
                        <a:t>Población desocupada</a:t>
                      </a:r>
                    </a:p>
                  </a:txBody>
                  <a:tcPr marL="9525" marR="9525" marT="9525" marB="0" anchor="ctr">
                    <a:lnL>
                      <a:noFill/>
                    </a:lnL>
                    <a:lnR>
                      <a:noFill/>
                    </a:lnR>
                    <a:lnT>
                      <a:noFill/>
                    </a:lnT>
                    <a:lnB>
                      <a:noFill/>
                    </a:lnB>
                  </a:tcPr>
                </a:tc>
                <a:tc>
                  <a:txBody>
                    <a:bodyPr/>
                    <a:lstStyle/>
                    <a:p>
                      <a:pPr algn="ctr" rtl="0" fontAlgn="ctr">
                        <a:buNone/>
                      </a:pPr>
                      <a:r>
                        <a:rPr lang="es-CO" sz="1000" b="0" i="0" u="none" strike="noStrike">
                          <a:solidFill>
                            <a:srgbClr val="000000"/>
                          </a:solidFill>
                          <a:effectLst/>
                          <a:latin typeface="Segoe UI" panose="020B0502040204020203" pitchFamily="34" charset="0"/>
                        </a:rPr>
                        <a:t>2.678</a:t>
                      </a:r>
                    </a:p>
                  </a:txBody>
                  <a:tcPr marL="7620" marR="7620" marT="7620" marB="0" anchor="ctr">
                    <a:lnL>
                      <a:noFill/>
                    </a:lnL>
                    <a:lnR>
                      <a:noFill/>
                    </a:lnR>
                    <a:lnT>
                      <a:noFill/>
                    </a:lnT>
                    <a:lnB>
                      <a:noFill/>
                    </a:lnB>
                  </a:tcPr>
                </a:tc>
                <a:tc>
                  <a:txBody>
                    <a:bodyPr/>
                    <a:lstStyle/>
                    <a:p>
                      <a:pPr algn="ctr" rtl="0" fontAlgn="ctr">
                        <a:buNone/>
                      </a:pPr>
                      <a:r>
                        <a:rPr lang="es-CO" sz="1000" b="1" i="0" u="none" strike="noStrike" dirty="0">
                          <a:solidFill>
                            <a:srgbClr val="000000"/>
                          </a:solidFill>
                          <a:effectLst/>
                          <a:latin typeface="Segoe UI" panose="020B0502040204020203" pitchFamily="34" charset="0"/>
                        </a:rPr>
                        <a:t>2.395</a:t>
                      </a:r>
                    </a:p>
                  </a:txBody>
                  <a:tcPr marL="7620" marR="7620" marT="7620" marB="0" anchor="ctr">
                    <a:lnL>
                      <a:noFill/>
                    </a:lnL>
                    <a:lnR>
                      <a:noFill/>
                    </a:lnR>
                    <a:lnT>
                      <a:noFill/>
                    </a:lnT>
                    <a:lnB>
                      <a:noFill/>
                    </a:lnB>
                  </a:tcPr>
                </a:tc>
                <a:tc>
                  <a:txBody>
                    <a:bodyPr/>
                    <a:lstStyle/>
                    <a:p>
                      <a:pPr algn="ctr" rtl="0" fontAlgn="ctr">
                        <a:buNone/>
                      </a:pPr>
                      <a:r>
                        <a:rPr lang="es-CO" sz="1000" b="0" i="0" u="none" strike="noStrike" dirty="0">
                          <a:solidFill>
                            <a:srgbClr val="000000"/>
                          </a:solidFill>
                          <a:effectLst/>
                          <a:latin typeface="Segoe UI" panose="020B0502040204020203" pitchFamily="34" charset="0"/>
                        </a:rPr>
                        <a:t>-283</a:t>
                      </a:r>
                    </a:p>
                  </a:txBody>
                  <a:tcPr marL="7620" marR="7620" marT="7620" marB="0" anchor="ctr">
                    <a:lnL>
                      <a:noFill/>
                    </a:lnL>
                    <a:lnR>
                      <a:noFill/>
                    </a:lnR>
                    <a:lnT>
                      <a:noFill/>
                    </a:lnT>
                    <a:lnB>
                      <a:noFill/>
                    </a:lnB>
                  </a:tcPr>
                </a:tc>
                <a:extLst>
                  <a:ext uri="{0D108BD9-81ED-4DB2-BD59-A6C34878D82A}">
                    <a16:rowId xmlns:a16="http://schemas.microsoft.com/office/drawing/2014/main" val="10003"/>
                  </a:ext>
                </a:extLst>
              </a:tr>
              <a:tr h="702035">
                <a:tc>
                  <a:txBody>
                    <a:bodyPr/>
                    <a:lstStyle/>
                    <a:p>
                      <a:pPr algn="ctr" rtl="0" fontAlgn="ctr"/>
                      <a:r>
                        <a:rPr lang="es-CO" sz="1000" b="1" i="0" u="none" strike="noStrike" dirty="0">
                          <a:solidFill>
                            <a:srgbClr val="000000"/>
                          </a:solidFill>
                          <a:effectLst/>
                          <a:latin typeface="Segoe UI" panose="020B0502040204020203" pitchFamily="34" charset="0"/>
                        </a:rPr>
                        <a:t>Población</a:t>
                      </a:r>
                      <a:br>
                        <a:rPr lang="es-CO" sz="1000" b="1" i="0" u="none" strike="noStrike" dirty="0">
                          <a:solidFill>
                            <a:srgbClr val="000000"/>
                          </a:solidFill>
                          <a:effectLst/>
                          <a:latin typeface="Segoe UI" panose="020B0502040204020203" pitchFamily="34" charset="0"/>
                        </a:rPr>
                      </a:br>
                      <a:r>
                        <a:rPr lang="es-CO" sz="1000" b="1" i="0" u="none" strike="noStrike" dirty="0">
                          <a:solidFill>
                            <a:srgbClr val="000000"/>
                          </a:solidFill>
                          <a:effectLst/>
                          <a:latin typeface="Segoe UI" panose="020B0502040204020203" pitchFamily="34" charset="0"/>
                        </a:rPr>
                        <a:t>fuera de la fuerza de</a:t>
                      </a:r>
                      <a:r>
                        <a:rPr lang="es-CO" sz="1000" b="1" i="0" u="none" strike="noStrike" baseline="0" dirty="0">
                          <a:solidFill>
                            <a:srgbClr val="000000"/>
                          </a:solidFill>
                          <a:effectLst/>
                          <a:latin typeface="Segoe UI" panose="020B0502040204020203" pitchFamily="34" charset="0"/>
                        </a:rPr>
                        <a:t> trabajo</a:t>
                      </a:r>
                      <a:endParaRPr lang="es-CO" sz="1000" b="1" i="0" u="none" strike="noStrike" dirty="0">
                        <a:solidFill>
                          <a:srgbClr val="000000"/>
                        </a:solidFill>
                        <a:effectLst/>
                        <a:latin typeface="Segoe UI" panose="020B0502040204020203" pitchFamily="34" charset="0"/>
                      </a:endParaRPr>
                    </a:p>
                  </a:txBody>
                  <a:tcPr marL="9525" marR="9525" marT="9525" marB="0" anchor="ctr">
                    <a:lnL>
                      <a:noFill/>
                    </a:lnL>
                    <a:lnR>
                      <a:noFill/>
                    </a:lnR>
                    <a:lnT>
                      <a:noFill/>
                    </a:lnT>
                    <a:lnB>
                      <a:noFill/>
                    </a:lnB>
                    <a:solidFill>
                      <a:srgbClr val="D9D9D9"/>
                    </a:solidFill>
                  </a:tcPr>
                </a:tc>
                <a:tc>
                  <a:txBody>
                    <a:bodyPr/>
                    <a:lstStyle/>
                    <a:p>
                      <a:pPr algn="ctr" rtl="0" fontAlgn="ctr">
                        <a:buNone/>
                      </a:pPr>
                      <a:r>
                        <a:rPr lang="es-CO" sz="1000" b="0" i="0" u="none" strike="noStrike">
                          <a:solidFill>
                            <a:srgbClr val="000000"/>
                          </a:solidFill>
                          <a:effectLst/>
                          <a:latin typeface="Segoe UI" panose="020B0502040204020203" pitchFamily="34" charset="0"/>
                        </a:rPr>
                        <a:t>14.474</a:t>
                      </a:r>
                    </a:p>
                  </a:txBody>
                  <a:tcPr marL="7620" marR="7620" marT="7620" marB="0" anchor="ctr">
                    <a:lnL>
                      <a:noFill/>
                    </a:lnL>
                    <a:lnR>
                      <a:noFill/>
                    </a:lnR>
                    <a:lnT>
                      <a:noFill/>
                    </a:lnT>
                    <a:lnB>
                      <a:noFill/>
                    </a:lnB>
                    <a:solidFill>
                      <a:srgbClr val="D9D9D9"/>
                    </a:solidFill>
                  </a:tcPr>
                </a:tc>
                <a:tc>
                  <a:txBody>
                    <a:bodyPr/>
                    <a:lstStyle/>
                    <a:p>
                      <a:pPr algn="ctr" rtl="0" fontAlgn="ctr">
                        <a:buNone/>
                      </a:pPr>
                      <a:r>
                        <a:rPr lang="es-CO" sz="1000" b="1" i="0" u="none" strike="noStrike" dirty="0">
                          <a:solidFill>
                            <a:srgbClr val="000000"/>
                          </a:solidFill>
                          <a:effectLst/>
                          <a:latin typeface="Segoe UI" panose="020B0502040204020203" pitchFamily="34" charset="0"/>
                        </a:rPr>
                        <a:t>14.522</a:t>
                      </a:r>
                    </a:p>
                  </a:txBody>
                  <a:tcPr marL="7620" marR="7620" marT="7620" marB="0" anchor="ctr">
                    <a:lnL>
                      <a:noFill/>
                    </a:lnL>
                    <a:lnR>
                      <a:noFill/>
                    </a:lnR>
                    <a:lnT>
                      <a:noFill/>
                    </a:lnT>
                    <a:lnB>
                      <a:noFill/>
                    </a:lnB>
                    <a:solidFill>
                      <a:srgbClr val="D9D9D9"/>
                    </a:solidFill>
                  </a:tcPr>
                </a:tc>
                <a:tc>
                  <a:txBody>
                    <a:bodyPr/>
                    <a:lstStyle/>
                    <a:p>
                      <a:pPr algn="ctr" rtl="0" fontAlgn="ctr">
                        <a:buNone/>
                      </a:pPr>
                      <a:r>
                        <a:rPr lang="es-CO" sz="1000" b="0" i="0" u="none" strike="noStrike" dirty="0">
                          <a:solidFill>
                            <a:srgbClr val="000000"/>
                          </a:solidFill>
                          <a:effectLst/>
                          <a:latin typeface="Segoe UI" panose="020B0502040204020203" pitchFamily="34" charset="0"/>
                        </a:rPr>
                        <a:t>+48</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0004"/>
                  </a:ext>
                </a:extLst>
              </a:tr>
            </a:tbl>
          </a:graphicData>
        </a:graphic>
      </p:graphicFrame>
      <p:graphicFrame>
        <p:nvGraphicFramePr>
          <p:cNvPr id="11" name="Tabla 10"/>
          <p:cNvGraphicFramePr>
            <a:graphicFrameLocks noGrp="1"/>
          </p:cNvGraphicFramePr>
          <p:nvPr/>
        </p:nvGraphicFramePr>
        <p:xfrm>
          <a:off x="4764837" y="1436611"/>
          <a:ext cx="3904202" cy="2275200"/>
        </p:xfrm>
        <a:graphic>
          <a:graphicData uri="http://schemas.openxmlformats.org/drawingml/2006/table">
            <a:tbl>
              <a:tblPr/>
              <a:tblGrid>
                <a:gridCol w="1103674">
                  <a:extLst>
                    <a:ext uri="{9D8B030D-6E8A-4147-A177-3AD203B41FA5}">
                      <a16:colId xmlns:a16="http://schemas.microsoft.com/office/drawing/2014/main" val="20000"/>
                    </a:ext>
                  </a:extLst>
                </a:gridCol>
                <a:gridCol w="991322">
                  <a:extLst>
                    <a:ext uri="{9D8B030D-6E8A-4147-A177-3AD203B41FA5}">
                      <a16:colId xmlns:a16="http://schemas.microsoft.com/office/drawing/2014/main" val="20001"/>
                    </a:ext>
                  </a:extLst>
                </a:gridCol>
                <a:gridCol w="1110343">
                  <a:extLst>
                    <a:ext uri="{9D8B030D-6E8A-4147-A177-3AD203B41FA5}">
                      <a16:colId xmlns:a16="http://schemas.microsoft.com/office/drawing/2014/main" val="20002"/>
                    </a:ext>
                  </a:extLst>
                </a:gridCol>
                <a:gridCol w="698863">
                  <a:extLst>
                    <a:ext uri="{9D8B030D-6E8A-4147-A177-3AD203B41FA5}">
                      <a16:colId xmlns:a16="http://schemas.microsoft.com/office/drawing/2014/main" val="20003"/>
                    </a:ext>
                  </a:extLst>
                </a:gridCol>
              </a:tblGrid>
              <a:tr h="299963">
                <a:tc rowSpan="2">
                  <a:txBody>
                    <a:bodyPr/>
                    <a:lstStyle/>
                    <a:p>
                      <a:pPr algn="ctr" fontAlgn="ctr"/>
                      <a:r>
                        <a:rPr lang="es-CO" sz="1000" b="1" i="0" u="none" strike="noStrike" dirty="0">
                          <a:solidFill>
                            <a:schemeClr val="bg1"/>
                          </a:solidFill>
                          <a:effectLst/>
                          <a:latin typeface="Segoe UI" panose="020B0502040204020203" pitchFamily="34" charset="0"/>
                        </a:rPr>
                        <a:t>Miles de personas</a:t>
                      </a:r>
                    </a:p>
                  </a:txBody>
                  <a:tcPr marL="9525" marR="9525" marT="9525" marB="0" anchor="ctr">
                    <a:lnL>
                      <a:noFill/>
                    </a:lnL>
                    <a:lnR>
                      <a:noFill/>
                    </a:lnR>
                    <a:lnT>
                      <a:noFill/>
                    </a:lnT>
                    <a:lnB>
                      <a:noFill/>
                    </a:lnB>
                    <a:solidFill>
                      <a:srgbClr val="6B1940"/>
                    </a:solidFill>
                  </a:tcPr>
                </a:tc>
                <a:tc gridSpan="3">
                  <a:txBody>
                    <a:bodyPr/>
                    <a:lstStyle/>
                    <a:p>
                      <a:pPr algn="ctr" fontAlgn="ctr"/>
                      <a:r>
                        <a:rPr lang="es-CO" sz="1000" b="1" i="0" u="none" strike="noStrike" dirty="0">
                          <a:solidFill>
                            <a:srgbClr val="FFFFFF"/>
                          </a:solidFill>
                          <a:effectLst/>
                          <a:latin typeface="Segoe UI" panose="020B0502040204020203" pitchFamily="34" charset="0"/>
                        </a:rPr>
                        <a:t>Total 13 ciudades y áreas metropolitanas</a:t>
                      </a:r>
                    </a:p>
                  </a:txBody>
                  <a:tcPr marL="9525" marR="9525" marT="9525" marB="0" anchor="ctr">
                    <a:lnL>
                      <a:noFill/>
                    </a:lnL>
                    <a:lnR>
                      <a:noFill/>
                    </a:lnR>
                    <a:lnT>
                      <a:noFill/>
                    </a:lnT>
                    <a:lnB>
                      <a:noFill/>
                    </a:lnB>
                    <a:solidFill>
                      <a:srgbClr val="B6004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461988">
                <a:tc vMerge="1">
                  <a:txBody>
                    <a:bodyPr/>
                    <a:lstStyle/>
                    <a:p>
                      <a:endParaRPr lang="es-CO"/>
                    </a:p>
                  </a:txBody>
                  <a:tcPr/>
                </a:tc>
                <a:tc>
                  <a:txBody>
                    <a:bodyPr/>
                    <a:lstStyle/>
                    <a:p>
                      <a:pPr algn="ctr" rtl="0" fontAlgn="ctr">
                        <a:buNone/>
                      </a:pPr>
                      <a:r>
                        <a:rPr lang="es-CO" sz="1000" b="1" i="0" u="none" strike="noStrike" dirty="0">
                          <a:solidFill>
                            <a:srgbClr val="AD2750"/>
                          </a:solidFill>
                          <a:effectLst/>
                          <a:latin typeface="Segoe UI" panose="020B0502040204020203" pitchFamily="34" charset="0"/>
                        </a:rPr>
                        <a:t>Enero - octubre 2024</a:t>
                      </a:r>
                    </a:p>
                  </a:txBody>
                  <a:tcPr marL="7620" marR="7620" marT="7620" marB="0" anchor="ctr">
                    <a:lnL>
                      <a:noFill/>
                    </a:lnL>
                    <a:lnR>
                      <a:noFill/>
                    </a:lnR>
                    <a:lnT>
                      <a:noFill/>
                    </a:lnT>
                    <a:lnB>
                      <a:noFill/>
                    </a:lnB>
                    <a:solidFill>
                      <a:srgbClr val="E691AA"/>
                    </a:solidFill>
                  </a:tcPr>
                </a:tc>
                <a:tc>
                  <a:txBody>
                    <a:bodyPr/>
                    <a:lstStyle/>
                    <a:p>
                      <a:pPr algn="ctr" rtl="0" fontAlgn="ctr">
                        <a:buNone/>
                      </a:pPr>
                      <a:r>
                        <a:rPr lang="es-CO" sz="1000" b="1" i="0" u="none" strike="noStrike" dirty="0">
                          <a:solidFill>
                            <a:srgbClr val="AD2750"/>
                          </a:solidFill>
                          <a:effectLst/>
                          <a:latin typeface="Segoe UI" panose="020B0502040204020203" pitchFamily="34" charset="0"/>
                        </a:rPr>
                        <a:t>Enero - octubre 2025</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dirty="0">
                          <a:solidFill>
                            <a:srgbClr val="AD2750"/>
                          </a:solidFill>
                          <a:effectLst/>
                          <a:latin typeface="Segoe UI" panose="020B0502040204020203" pitchFamily="34" charset="0"/>
                        </a:rPr>
                        <a:t>Variación</a:t>
                      </a:r>
                      <a:br>
                        <a:rPr lang="es-CO" sz="1000" b="1" i="0" u="none" strike="noStrike" dirty="0">
                          <a:solidFill>
                            <a:srgbClr val="AD2750"/>
                          </a:solidFill>
                          <a:effectLst/>
                          <a:latin typeface="Segoe UI" panose="020B0502040204020203" pitchFamily="34" charset="0"/>
                        </a:rPr>
                      </a:br>
                      <a:r>
                        <a:rPr lang="es-CO" sz="1000" b="1" i="0" u="none" strike="noStrike" dirty="0">
                          <a:solidFill>
                            <a:srgbClr val="AD2750"/>
                          </a:solidFill>
                          <a:effectLst/>
                          <a:latin typeface="Segoe UI" panose="020B0502040204020203" pitchFamily="34" charset="0"/>
                        </a:rPr>
                        <a:t>absoluta</a:t>
                      </a:r>
                    </a:p>
                  </a:txBody>
                  <a:tcPr marL="9525" marR="9525" marT="9525" marB="0" anchor="ctr">
                    <a:lnL>
                      <a:noFill/>
                    </a:lnL>
                    <a:lnR>
                      <a:noFill/>
                    </a:lnR>
                    <a:lnT>
                      <a:noFill/>
                    </a:lnT>
                    <a:lnB>
                      <a:noFill/>
                    </a:lnB>
                    <a:solidFill>
                      <a:srgbClr val="E691AA"/>
                    </a:solidFill>
                  </a:tcPr>
                </a:tc>
                <a:extLst>
                  <a:ext uri="{0D108BD9-81ED-4DB2-BD59-A6C34878D82A}">
                    <a16:rowId xmlns:a16="http://schemas.microsoft.com/office/drawing/2014/main" val="10001"/>
                  </a:ext>
                </a:extLst>
              </a:tr>
              <a:tr h="407678">
                <a:tc>
                  <a:txBody>
                    <a:bodyPr/>
                    <a:lstStyle/>
                    <a:p>
                      <a:pPr algn="ctr" rtl="0" fontAlgn="ctr"/>
                      <a:r>
                        <a:rPr lang="es-CO" sz="1000" b="1" i="0" u="none" strike="noStrike">
                          <a:solidFill>
                            <a:srgbClr val="000000"/>
                          </a:solidFill>
                          <a:effectLst/>
                          <a:latin typeface="Segoe UI" panose="020B0502040204020203" pitchFamily="34" charset="0"/>
                        </a:rPr>
                        <a:t>Población</a:t>
                      </a:r>
                      <a:br>
                        <a:rPr lang="es-CO" sz="1000" b="1" i="0" u="none" strike="noStrike">
                          <a:solidFill>
                            <a:srgbClr val="000000"/>
                          </a:solidFill>
                          <a:effectLst/>
                          <a:latin typeface="Segoe UI" panose="020B0502040204020203" pitchFamily="34" charset="0"/>
                        </a:rPr>
                      </a:br>
                      <a:r>
                        <a:rPr lang="es-CO" sz="1000" b="1" i="0" u="none" strike="noStrike">
                          <a:solidFill>
                            <a:srgbClr val="000000"/>
                          </a:solidFill>
                          <a:effectLst/>
                          <a:latin typeface="Segoe UI" panose="020B0502040204020203" pitchFamily="34" charset="0"/>
                        </a:rPr>
                        <a:t>ocupada</a:t>
                      </a:r>
                    </a:p>
                  </a:txBody>
                  <a:tcPr marL="9525" marR="9525" marT="9525" marB="0" anchor="ctr">
                    <a:lnL>
                      <a:noFill/>
                    </a:lnL>
                    <a:lnR>
                      <a:noFill/>
                    </a:lnR>
                    <a:lnT>
                      <a:noFill/>
                    </a:lnT>
                    <a:lnB>
                      <a:noFill/>
                    </a:lnB>
                    <a:solidFill>
                      <a:srgbClr val="D9D9D9"/>
                    </a:solidFill>
                  </a:tcPr>
                </a:tc>
                <a:tc>
                  <a:txBody>
                    <a:bodyPr/>
                    <a:lstStyle/>
                    <a:p>
                      <a:pPr algn="ctr" rtl="0" fontAlgn="ctr">
                        <a:buNone/>
                      </a:pPr>
                      <a:r>
                        <a:rPr lang="es-CO" sz="1000" b="0" i="0" u="none" strike="noStrike" dirty="0">
                          <a:solidFill>
                            <a:srgbClr val="000000"/>
                          </a:solidFill>
                          <a:effectLst/>
                          <a:latin typeface="Segoe UI" panose="020B0502040204020203" pitchFamily="34" charset="0"/>
                        </a:rPr>
                        <a:t>10.969</a:t>
                      </a:r>
                    </a:p>
                  </a:txBody>
                  <a:tcPr marL="7620" marR="7620" marT="7620" marB="0" anchor="ctr">
                    <a:lnL>
                      <a:noFill/>
                    </a:lnL>
                    <a:lnR>
                      <a:noFill/>
                    </a:lnR>
                    <a:lnT>
                      <a:noFill/>
                    </a:lnT>
                    <a:lnB>
                      <a:noFill/>
                    </a:lnB>
                    <a:solidFill>
                      <a:srgbClr val="D9D9D9"/>
                    </a:solidFill>
                  </a:tcPr>
                </a:tc>
                <a:tc>
                  <a:txBody>
                    <a:bodyPr/>
                    <a:lstStyle/>
                    <a:p>
                      <a:pPr marL="0" algn="ctr" defTabSz="914400" rtl="0" eaLnBrk="1" fontAlgn="ctr" latinLnBrk="0" hangingPunct="1">
                        <a:buNone/>
                      </a:pPr>
                      <a:r>
                        <a:rPr lang="es-CO" sz="1000" b="1" i="0" u="none" strike="noStrike" kern="1200" dirty="0">
                          <a:solidFill>
                            <a:srgbClr val="000000"/>
                          </a:solidFill>
                          <a:effectLst/>
                          <a:latin typeface="Segoe UI" panose="020B0502040204020203" pitchFamily="34" charset="0"/>
                          <a:ea typeface="+mn-ea"/>
                          <a:cs typeface="+mn-cs"/>
                        </a:rPr>
                        <a:t>11.299</a:t>
                      </a:r>
                    </a:p>
                  </a:txBody>
                  <a:tcPr marL="7620" marR="7620" marT="7620" marB="0" anchor="ctr">
                    <a:lnL>
                      <a:noFill/>
                    </a:lnL>
                    <a:lnR>
                      <a:noFill/>
                    </a:lnR>
                    <a:lnT>
                      <a:noFill/>
                    </a:lnT>
                    <a:lnB>
                      <a:noFill/>
                    </a:lnB>
                    <a:solidFill>
                      <a:srgbClr val="D9D9D9"/>
                    </a:solidFill>
                  </a:tcPr>
                </a:tc>
                <a:tc>
                  <a:txBody>
                    <a:bodyPr/>
                    <a:lstStyle/>
                    <a:p>
                      <a:pPr algn="ctr" rtl="0" fontAlgn="ctr">
                        <a:buNone/>
                      </a:pPr>
                      <a:r>
                        <a:rPr lang="es-CO" sz="1000" b="0" i="0" u="none" strike="noStrike" dirty="0">
                          <a:solidFill>
                            <a:srgbClr val="000000"/>
                          </a:solidFill>
                          <a:effectLst/>
                          <a:latin typeface="Segoe UI" panose="020B0502040204020203" pitchFamily="34" charset="0"/>
                        </a:rPr>
                        <a:t>+330</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0002"/>
                  </a:ext>
                </a:extLst>
              </a:tr>
              <a:tr h="407678">
                <a:tc>
                  <a:txBody>
                    <a:bodyPr/>
                    <a:lstStyle/>
                    <a:p>
                      <a:pPr algn="ctr" rtl="0" fontAlgn="ctr"/>
                      <a:r>
                        <a:rPr lang="es-CO" sz="1000" b="1" i="0" u="none" strike="noStrike">
                          <a:solidFill>
                            <a:srgbClr val="000000"/>
                          </a:solidFill>
                          <a:effectLst/>
                          <a:latin typeface="Segoe UI" panose="020B0502040204020203" pitchFamily="34" charset="0"/>
                        </a:rPr>
                        <a:t>Población desocupada</a:t>
                      </a:r>
                    </a:p>
                  </a:txBody>
                  <a:tcPr marL="9525" marR="9525" marT="9525" marB="0" anchor="ctr">
                    <a:lnL>
                      <a:noFill/>
                    </a:lnL>
                    <a:lnR>
                      <a:noFill/>
                    </a:lnR>
                    <a:lnT>
                      <a:noFill/>
                    </a:lnT>
                    <a:lnB>
                      <a:noFill/>
                    </a:lnB>
                  </a:tcPr>
                </a:tc>
                <a:tc>
                  <a:txBody>
                    <a:bodyPr/>
                    <a:lstStyle/>
                    <a:p>
                      <a:pPr algn="ctr" rtl="0" fontAlgn="ctr">
                        <a:buNone/>
                      </a:pPr>
                      <a:r>
                        <a:rPr lang="es-CO" sz="1000" b="0" i="0" u="none" strike="noStrike">
                          <a:solidFill>
                            <a:srgbClr val="000000"/>
                          </a:solidFill>
                          <a:effectLst/>
                          <a:latin typeface="Segoe UI" panose="020B0502040204020203" pitchFamily="34" charset="0"/>
                        </a:rPr>
                        <a:t>1.279</a:t>
                      </a:r>
                    </a:p>
                  </a:txBody>
                  <a:tcPr marL="7620" marR="7620" marT="7620" marB="0" anchor="ctr">
                    <a:lnL>
                      <a:noFill/>
                    </a:lnL>
                    <a:lnR>
                      <a:noFill/>
                    </a:lnR>
                    <a:lnT>
                      <a:noFill/>
                    </a:lnT>
                    <a:lnB>
                      <a:noFill/>
                    </a:lnB>
                  </a:tcPr>
                </a:tc>
                <a:tc>
                  <a:txBody>
                    <a:bodyPr/>
                    <a:lstStyle/>
                    <a:p>
                      <a:pPr marL="0" algn="ctr" defTabSz="914400" rtl="0" eaLnBrk="1" fontAlgn="ctr" latinLnBrk="0" hangingPunct="1">
                        <a:buNone/>
                      </a:pPr>
                      <a:r>
                        <a:rPr lang="es-CO" sz="1000" b="1" i="0" u="none" strike="noStrike" kern="1200" dirty="0">
                          <a:solidFill>
                            <a:srgbClr val="000000"/>
                          </a:solidFill>
                          <a:effectLst/>
                          <a:latin typeface="Segoe UI" panose="020B0502040204020203" pitchFamily="34" charset="0"/>
                          <a:ea typeface="+mn-ea"/>
                          <a:cs typeface="+mn-cs"/>
                        </a:rPr>
                        <a:t>1.099</a:t>
                      </a:r>
                    </a:p>
                  </a:txBody>
                  <a:tcPr marL="7620" marR="7620" marT="7620" marB="0" anchor="ctr">
                    <a:lnL>
                      <a:noFill/>
                    </a:lnL>
                    <a:lnR>
                      <a:noFill/>
                    </a:lnR>
                    <a:lnT>
                      <a:noFill/>
                    </a:lnT>
                    <a:lnB>
                      <a:noFill/>
                    </a:lnB>
                  </a:tcPr>
                </a:tc>
                <a:tc>
                  <a:txBody>
                    <a:bodyPr/>
                    <a:lstStyle/>
                    <a:p>
                      <a:pPr algn="ctr" rtl="0" fontAlgn="ctr">
                        <a:buNone/>
                      </a:pPr>
                      <a:r>
                        <a:rPr lang="es-CO" sz="1000" b="0" i="0" u="none" strike="noStrike" dirty="0">
                          <a:solidFill>
                            <a:srgbClr val="000000"/>
                          </a:solidFill>
                          <a:effectLst/>
                          <a:latin typeface="Segoe UI" panose="020B0502040204020203" pitchFamily="34" charset="0"/>
                        </a:rPr>
                        <a:t>-180</a:t>
                      </a:r>
                    </a:p>
                  </a:txBody>
                  <a:tcPr marL="7620" marR="7620" marT="7620" marB="0" anchor="ctr">
                    <a:lnL>
                      <a:noFill/>
                    </a:lnL>
                    <a:lnR>
                      <a:noFill/>
                    </a:lnR>
                    <a:lnT>
                      <a:noFill/>
                    </a:lnT>
                    <a:lnB>
                      <a:noFill/>
                    </a:lnB>
                  </a:tcPr>
                </a:tc>
                <a:extLst>
                  <a:ext uri="{0D108BD9-81ED-4DB2-BD59-A6C34878D82A}">
                    <a16:rowId xmlns:a16="http://schemas.microsoft.com/office/drawing/2014/main" val="10003"/>
                  </a:ext>
                </a:extLst>
              </a:tr>
              <a:tr h="697893">
                <a:tc>
                  <a:txBody>
                    <a:bodyPr/>
                    <a:lstStyle/>
                    <a:p>
                      <a:pPr algn="ctr" rtl="0" fontAlgn="ctr"/>
                      <a:r>
                        <a:rPr lang="es-CO" sz="1000" b="1" i="0" u="none" strike="noStrike" dirty="0">
                          <a:solidFill>
                            <a:srgbClr val="000000"/>
                          </a:solidFill>
                          <a:effectLst/>
                          <a:latin typeface="Segoe UI" panose="020B0502040204020203" pitchFamily="34" charset="0"/>
                        </a:rPr>
                        <a:t>Población</a:t>
                      </a:r>
                      <a:br>
                        <a:rPr lang="es-CO" sz="1000" b="1" i="0" u="none" strike="noStrike" dirty="0">
                          <a:solidFill>
                            <a:srgbClr val="000000"/>
                          </a:solidFill>
                          <a:effectLst/>
                          <a:latin typeface="Segoe UI" panose="020B0502040204020203" pitchFamily="34" charset="0"/>
                        </a:rPr>
                      </a:br>
                      <a:r>
                        <a:rPr lang="es-CO" sz="1000" b="1" i="0" u="none" strike="noStrike" dirty="0">
                          <a:solidFill>
                            <a:srgbClr val="000000"/>
                          </a:solidFill>
                          <a:effectLst/>
                          <a:latin typeface="Segoe UI" panose="020B0502040204020203" pitchFamily="34" charset="0"/>
                        </a:rPr>
                        <a:t>fuera de la fuerza de</a:t>
                      </a:r>
                      <a:r>
                        <a:rPr lang="es-CO" sz="1000" b="1" i="0" u="none" strike="noStrike" baseline="0" dirty="0">
                          <a:solidFill>
                            <a:srgbClr val="000000"/>
                          </a:solidFill>
                          <a:effectLst/>
                          <a:latin typeface="Segoe UI" panose="020B0502040204020203" pitchFamily="34" charset="0"/>
                        </a:rPr>
                        <a:t> trabajo</a:t>
                      </a:r>
                      <a:endParaRPr lang="es-CO" sz="1000" b="1" i="0" u="none" strike="noStrike" dirty="0">
                        <a:solidFill>
                          <a:srgbClr val="000000"/>
                        </a:solidFill>
                        <a:effectLst/>
                        <a:latin typeface="Segoe UI" panose="020B0502040204020203" pitchFamily="34" charset="0"/>
                      </a:endParaRPr>
                    </a:p>
                  </a:txBody>
                  <a:tcPr marL="9525" marR="9525" marT="9525" marB="0" anchor="ctr">
                    <a:lnL>
                      <a:noFill/>
                    </a:lnL>
                    <a:lnR>
                      <a:noFill/>
                    </a:lnR>
                    <a:lnT>
                      <a:noFill/>
                    </a:lnT>
                    <a:lnB>
                      <a:noFill/>
                    </a:lnB>
                    <a:solidFill>
                      <a:srgbClr val="D9D9D9"/>
                    </a:solidFill>
                  </a:tcPr>
                </a:tc>
                <a:tc>
                  <a:txBody>
                    <a:bodyPr/>
                    <a:lstStyle/>
                    <a:p>
                      <a:pPr algn="ctr" rtl="0" fontAlgn="ctr">
                        <a:buNone/>
                      </a:pPr>
                      <a:r>
                        <a:rPr lang="es-CO" sz="1000" b="0" i="0" u="none" strike="noStrike">
                          <a:solidFill>
                            <a:srgbClr val="000000"/>
                          </a:solidFill>
                          <a:effectLst/>
                          <a:latin typeface="Segoe UI" panose="020B0502040204020203" pitchFamily="34" charset="0"/>
                        </a:rPr>
                        <a:t>6.110</a:t>
                      </a:r>
                    </a:p>
                  </a:txBody>
                  <a:tcPr marL="7620" marR="7620" marT="7620" marB="0" anchor="ctr">
                    <a:lnL>
                      <a:noFill/>
                    </a:lnL>
                    <a:lnR>
                      <a:noFill/>
                    </a:lnR>
                    <a:lnT>
                      <a:noFill/>
                    </a:lnT>
                    <a:lnB>
                      <a:noFill/>
                    </a:lnB>
                    <a:solidFill>
                      <a:srgbClr val="D9D9D9"/>
                    </a:solidFill>
                  </a:tcPr>
                </a:tc>
                <a:tc>
                  <a:txBody>
                    <a:bodyPr/>
                    <a:lstStyle/>
                    <a:p>
                      <a:pPr marL="0" algn="ctr" defTabSz="914400" rtl="0" eaLnBrk="1" fontAlgn="ctr" latinLnBrk="0" hangingPunct="1">
                        <a:buNone/>
                      </a:pPr>
                      <a:r>
                        <a:rPr lang="es-CO" sz="1000" b="1" i="0" u="none" strike="noStrike" kern="1200" dirty="0">
                          <a:solidFill>
                            <a:srgbClr val="000000"/>
                          </a:solidFill>
                          <a:effectLst/>
                          <a:latin typeface="Segoe UI" panose="020B0502040204020203" pitchFamily="34" charset="0"/>
                          <a:ea typeface="+mn-ea"/>
                          <a:cs typeface="+mn-cs"/>
                        </a:rPr>
                        <a:t>6.202</a:t>
                      </a:r>
                    </a:p>
                  </a:txBody>
                  <a:tcPr marL="7620" marR="7620" marT="7620" marB="0" anchor="ctr">
                    <a:lnL>
                      <a:noFill/>
                    </a:lnL>
                    <a:lnR>
                      <a:noFill/>
                    </a:lnR>
                    <a:lnT>
                      <a:noFill/>
                    </a:lnT>
                    <a:lnB>
                      <a:noFill/>
                    </a:lnB>
                    <a:solidFill>
                      <a:srgbClr val="D9D9D9"/>
                    </a:solidFill>
                  </a:tcPr>
                </a:tc>
                <a:tc>
                  <a:txBody>
                    <a:bodyPr/>
                    <a:lstStyle/>
                    <a:p>
                      <a:pPr algn="ctr" rtl="0" fontAlgn="ctr">
                        <a:buNone/>
                      </a:pPr>
                      <a:r>
                        <a:rPr lang="es-CO" sz="1000" b="0" i="0" u="none" strike="noStrike" dirty="0">
                          <a:solidFill>
                            <a:srgbClr val="000000"/>
                          </a:solidFill>
                          <a:effectLst/>
                          <a:latin typeface="Segoe UI" panose="020B0502040204020203" pitchFamily="34" charset="0"/>
                        </a:rPr>
                        <a:t>+92</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0004"/>
                  </a:ext>
                </a:extLst>
              </a:tr>
            </a:tbl>
          </a:graphicData>
        </a:graphic>
      </p:graphicFrame>
      <p:sp>
        <p:nvSpPr>
          <p:cNvPr id="2" name="CuadroTexto 1">
            <a:extLst>
              <a:ext uri="{FF2B5EF4-FFF2-40B4-BE49-F238E27FC236}">
                <a16:creationId xmlns:a16="http://schemas.microsoft.com/office/drawing/2014/main" id="{FC5CA92F-74D3-0AD7-9EA1-116DB54D8C83}"/>
              </a:ext>
            </a:extLst>
          </p:cNvPr>
          <p:cNvSpPr txBox="1"/>
          <p:nvPr/>
        </p:nvSpPr>
        <p:spPr>
          <a:xfrm>
            <a:off x="6654962" y="751703"/>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8" name="Conector recto 7">
            <a:extLst>
              <a:ext uri="{FF2B5EF4-FFF2-40B4-BE49-F238E27FC236}">
                <a16:creationId xmlns:a16="http://schemas.microsoft.com/office/drawing/2014/main" id="{19E039BA-6C5E-45B1-8E99-504B5F80333E}"/>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14158" y="461421"/>
            <a:ext cx="8241963" cy="53091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a:t>
            </a:r>
            <a:r>
              <a:rPr kumimoji="0" lang="es-ES" sz="18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ocupada</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 según rama de actividad</a:t>
            </a:r>
            <a:endPar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6" name="object 18"/>
          <p:cNvSpPr txBox="1"/>
          <p:nvPr/>
        </p:nvSpPr>
        <p:spPr>
          <a:xfrm>
            <a:off x="323850" y="4218954"/>
            <a:ext cx="8491876" cy="847668"/>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Suministro de electricidad, gas, agua y gestión de desechos^ </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incluye la rama de Explotación de minas y canteras.</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Por efecto de redondeo y la no inclusión de la categoría “No informa”, las sumas de las poblaciones, distribuciones, variaciones absolutas y contribuciones pueden diferir del total.</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Los datos de las poblaciones están en miles de personas. </a:t>
            </a:r>
            <a:endParaRPr lang="es-ES" sz="700" spc="15" dirty="0">
              <a:latin typeface="Segoe UI" panose="020B0502040204020203" pitchFamily="34" charset="0"/>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lang="es-ES" sz="700" spc="15" dirty="0">
                <a:latin typeface="Segoe UI" panose="020B0502040204020203" pitchFamily="34" charset="0"/>
                <a:cs typeface="Segoe UI" panose="020B0502040204020203" pitchFamily="34" charset="0"/>
              </a:rPr>
              <a:t>            </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L</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as ramas de actividad económica están definidas con base en la Clasificación Industrial Internacional Uniforme -CIIU Rev. 4 A.C. (2022). Este documento se puede consultar en el siguiente enlace: https://www.dane.gov.co/files/sen/nomenclatura/ciiu/CIIU_Rev_4_AC2022.pdf </a:t>
            </a:r>
            <a:endPar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graphicFrame>
        <p:nvGraphicFramePr>
          <p:cNvPr id="5" name="Tabla 4"/>
          <p:cNvGraphicFramePr>
            <a:graphicFrameLocks noGrp="1"/>
          </p:cNvGraphicFramePr>
          <p:nvPr>
            <p:extLst>
              <p:ext uri="{D42A27DB-BD31-4B8C-83A1-F6EECF244321}">
                <p14:modId xmlns:p14="http://schemas.microsoft.com/office/powerpoint/2010/main" val="57449197"/>
              </p:ext>
            </p:extLst>
          </p:nvPr>
        </p:nvGraphicFramePr>
        <p:xfrm>
          <a:off x="342780" y="1184235"/>
          <a:ext cx="8491876" cy="2969649"/>
        </p:xfrm>
        <a:graphic>
          <a:graphicData uri="http://schemas.openxmlformats.org/drawingml/2006/table">
            <a:tbl>
              <a:tblPr/>
              <a:tblGrid>
                <a:gridCol w="5114101">
                  <a:extLst>
                    <a:ext uri="{9D8B030D-6E8A-4147-A177-3AD203B41FA5}">
                      <a16:colId xmlns:a16="http://schemas.microsoft.com/office/drawing/2014/main" val="20000"/>
                    </a:ext>
                  </a:extLst>
                </a:gridCol>
                <a:gridCol w="1125925">
                  <a:extLst>
                    <a:ext uri="{9D8B030D-6E8A-4147-A177-3AD203B41FA5}">
                      <a16:colId xmlns:a16="http://schemas.microsoft.com/office/drawing/2014/main" val="20001"/>
                    </a:ext>
                  </a:extLst>
                </a:gridCol>
                <a:gridCol w="1125925">
                  <a:extLst>
                    <a:ext uri="{9D8B030D-6E8A-4147-A177-3AD203B41FA5}">
                      <a16:colId xmlns:a16="http://schemas.microsoft.com/office/drawing/2014/main" val="20002"/>
                    </a:ext>
                  </a:extLst>
                </a:gridCol>
                <a:gridCol w="1125925">
                  <a:extLst>
                    <a:ext uri="{9D8B030D-6E8A-4147-A177-3AD203B41FA5}">
                      <a16:colId xmlns:a16="http://schemas.microsoft.com/office/drawing/2014/main" val="20003"/>
                    </a:ext>
                  </a:extLst>
                </a:gridCol>
              </a:tblGrid>
              <a:tr h="240098">
                <a:tc rowSpan="2">
                  <a:txBody>
                    <a:bodyPr/>
                    <a:lstStyle/>
                    <a:p>
                      <a:pPr algn="ctr" fontAlgn="ctr"/>
                      <a:r>
                        <a:rPr lang="es-CO" sz="900" b="1" i="0" u="none" strike="noStrike" dirty="0">
                          <a:solidFill>
                            <a:schemeClr val="bg1"/>
                          </a:solidFill>
                          <a:effectLst/>
                          <a:latin typeface="Segoe UI" panose="020B0502040204020203" pitchFamily="34" charset="0"/>
                        </a:rPr>
                        <a:t>Rama de actividad</a:t>
                      </a:r>
                    </a:p>
                  </a:txBody>
                  <a:tcPr marL="6967" marR="6967" marT="6967" marB="0" anchor="ctr">
                    <a:lnL>
                      <a:noFill/>
                    </a:lnL>
                    <a:lnR>
                      <a:noFill/>
                    </a:lnR>
                    <a:lnT>
                      <a:noFill/>
                    </a:lnT>
                    <a:lnB>
                      <a:noFill/>
                    </a:lnB>
                    <a:solidFill>
                      <a:srgbClr val="6B1940"/>
                    </a:solidFill>
                  </a:tcPr>
                </a:tc>
                <a:tc gridSpan="3">
                  <a:txBody>
                    <a:bodyPr/>
                    <a:lstStyle/>
                    <a:p>
                      <a:pPr algn="ctr" fontAlgn="ctr"/>
                      <a:r>
                        <a:rPr lang="es-CO" sz="900" b="1" i="0" u="none" strike="noStrike" dirty="0">
                          <a:solidFill>
                            <a:srgbClr val="FFFFFF"/>
                          </a:solidFill>
                          <a:effectLst/>
                          <a:latin typeface="Segoe UI" panose="020B0502040204020203" pitchFamily="34" charset="0"/>
                        </a:rPr>
                        <a:t>Total nacional</a:t>
                      </a:r>
                    </a:p>
                  </a:txBody>
                  <a:tcPr marL="6967" marR="6967" marT="6967"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82591">
                <a:tc vMerge="1">
                  <a:txBody>
                    <a:bodyPr/>
                    <a:lstStyle/>
                    <a:p>
                      <a:endParaRPr lang="es-CO"/>
                    </a:p>
                  </a:txBody>
                  <a:tcPr/>
                </a:tc>
                <a:tc>
                  <a:txBody>
                    <a:bodyPr/>
                    <a:lstStyle/>
                    <a:p>
                      <a:pPr marL="0" algn="ctr" defTabSz="914400" rtl="0" eaLnBrk="1" fontAlgn="ctr" latinLnBrk="0" hangingPunct="1">
                        <a:buNone/>
                      </a:pPr>
                      <a:r>
                        <a:rPr lang="es-CO" sz="900" b="1" i="0" u="none" strike="noStrike" kern="1200" dirty="0">
                          <a:solidFill>
                            <a:srgbClr val="AD2750"/>
                          </a:solidFill>
                          <a:effectLst/>
                          <a:latin typeface="Segoe UI" panose="020B0502040204020203" pitchFamily="34" charset="0"/>
                          <a:ea typeface="+mn-ea"/>
                          <a:cs typeface="+mn-cs"/>
                        </a:rPr>
                        <a:t>Enero - octubre 2024</a:t>
                      </a:r>
                    </a:p>
                  </a:txBody>
                  <a:tcPr marL="7620" marR="7620" marT="7620" marB="0" anchor="ctr">
                    <a:lnL>
                      <a:noFill/>
                    </a:lnL>
                    <a:lnR>
                      <a:noFill/>
                    </a:lnR>
                    <a:lnT>
                      <a:noFill/>
                    </a:lnT>
                    <a:lnB>
                      <a:noFill/>
                    </a:lnB>
                    <a:solidFill>
                      <a:srgbClr val="E691AA"/>
                    </a:solidFill>
                  </a:tcPr>
                </a:tc>
                <a:tc>
                  <a:txBody>
                    <a:bodyPr/>
                    <a:lstStyle/>
                    <a:p>
                      <a:pPr marL="0" algn="ctr" defTabSz="914400" rtl="0" eaLnBrk="1" fontAlgn="ctr" latinLnBrk="0" hangingPunct="1">
                        <a:buNone/>
                      </a:pPr>
                      <a:r>
                        <a:rPr lang="es-CO" sz="900" b="1" i="0" u="none" strike="noStrike" kern="1200" dirty="0">
                          <a:solidFill>
                            <a:srgbClr val="AD2750"/>
                          </a:solidFill>
                          <a:effectLst/>
                          <a:latin typeface="Segoe UI" panose="020B0502040204020203" pitchFamily="34" charset="0"/>
                          <a:ea typeface="+mn-ea"/>
                          <a:cs typeface="+mn-cs"/>
                        </a:rPr>
                        <a:t>Enero - octubre 2025</a:t>
                      </a:r>
                    </a:p>
                  </a:txBody>
                  <a:tcPr marL="7620" marR="7620" marT="7620" marB="0" anchor="ctr">
                    <a:lnL>
                      <a:noFill/>
                    </a:lnL>
                    <a:lnR>
                      <a:noFill/>
                    </a:lnR>
                    <a:lnT>
                      <a:noFill/>
                    </a:lnT>
                    <a:lnB>
                      <a:noFill/>
                    </a:lnB>
                    <a:solidFill>
                      <a:srgbClr val="F7D9E1"/>
                    </a:solidFill>
                  </a:tcPr>
                </a:tc>
                <a:tc>
                  <a:txBody>
                    <a:bodyPr/>
                    <a:lstStyle/>
                    <a:p>
                      <a:pPr algn="ctr" fontAlgn="ctr"/>
                      <a:r>
                        <a:rPr lang="es-CO" sz="900" b="1" i="0" u="none" strike="noStrike" dirty="0">
                          <a:solidFill>
                            <a:srgbClr val="AD2750"/>
                          </a:solidFill>
                          <a:effectLst/>
                          <a:latin typeface="Segoe UI" panose="020B0502040204020203" pitchFamily="34" charset="0"/>
                        </a:rPr>
                        <a:t>Variación absoluta</a:t>
                      </a:r>
                    </a:p>
                  </a:txBody>
                  <a:tcPr marL="6967" marR="6967" marT="6967" marB="0" anchor="ctr">
                    <a:lnL>
                      <a:noFill/>
                    </a:lnL>
                    <a:lnR>
                      <a:noFill/>
                    </a:lnR>
                    <a:lnT>
                      <a:noFill/>
                    </a:lnT>
                    <a:lnB>
                      <a:noFill/>
                    </a:lnB>
                    <a:solidFill>
                      <a:srgbClr val="D692B2"/>
                    </a:solidFill>
                  </a:tcPr>
                </a:tc>
                <a:extLst>
                  <a:ext uri="{0D108BD9-81ED-4DB2-BD59-A6C34878D82A}">
                    <a16:rowId xmlns:a16="http://schemas.microsoft.com/office/drawing/2014/main" val="10001"/>
                  </a:ext>
                </a:extLst>
              </a:tr>
              <a:tr h="158179">
                <a:tc>
                  <a:txBody>
                    <a:bodyPr/>
                    <a:lstStyle/>
                    <a:p>
                      <a:pPr marL="0" marR="0" lvl="0" indent="0" algn="l" defTabSz="457200" rtl="0" eaLnBrk="1" fontAlgn="t" latinLnBrk="0" hangingPunct="1">
                        <a:lnSpc>
                          <a:spcPct val="100000"/>
                        </a:lnSpc>
                        <a:spcBef>
                          <a:spcPts val="0"/>
                        </a:spcBef>
                        <a:spcAft>
                          <a:spcPts val="0"/>
                        </a:spcAft>
                        <a:buClrTx/>
                        <a:buSzTx/>
                        <a:buFontTx/>
                        <a:buNone/>
                        <a:defRPr/>
                      </a:pPr>
                      <a:r>
                        <a:rPr lang="es-CO" sz="900" b="1" i="0" u="none" strike="noStrike" kern="1200" dirty="0">
                          <a:solidFill>
                            <a:srgbClr val="000000"/>
                          </a:solidFill>
                          <a:effectLst/>
                          <a:latin typeface="+mj-lt"/>
                          <a:ea typeface="+mn-ea"/>
                          <a:cs typeface="+mn-cs"/>
                        </a:rPr>
                        <a:t>Población ocupada</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22.921</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23.711</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+790</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2"/>
                  </a:ext>
                </a:extLst>
              </a:tr>
              <a:tr h="158179">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Alojamiento y servicios de comida</a:t>
                      </a:r>
                    </a:p>
                  </a:txBody>
                  <a:tcPr marL="7620" marR="7620" marT="762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1.671</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1.819</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+148</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solidFill>
                      <a:srgbClr val="FFFFFF"/>
                    </a:solidFill>
                  </a:tcPr>
                </a:tc>
                <a:extLst>
                  <a:ext uri="{0D108BD9-81ED-4DB2-BD59-A6C34878D82A}">
                    <a16:rowId xmlns:a16="http://schemas.microsoft.com/office/drawing/2014/main" val="10003"/>
                  </a:ext>
                </a:extLst>
              </a:tr>
              <a:tr h="158179">
                <a:tc>
                  <a:txBody>
                    <a:bodyPr/>
                    <a:lstStyle/>
                    <a:p>
                      <a:pPr algn="l" fontAlgn="b">
                        <a:buNone/>
                      </a:pPr>
                      <a:r>
                        <a:rPr lang="es-CO" sz="800" b="0" i="0" u="none" strike="noStrike">
                          <a:solidFill>
                            <a:srgbClr val="000000"/>
                          </a:solidFill>
                          <a:effectLst/>
                          <a:latin typeface="Segoe UI" panose="020B0502040204020203" pitchFamily="34" charset="0"/>
                          <a:cs typeface="Segoe UI" panose="020B0502040204020203" pitchFamily="34" charset="0"/>
                        </a:rPr>
                        <a:t>Industria manufacturera</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2.470</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2.600</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+130</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04"/>
                  </a:ext>
                </a:extLst>
              </a:tr>
              <a:tr h="158179">
                <a:tc>
                  <a:txBody>
                    <a:bodyPr/>
                    <a:lstStyle/>
                    <a:p>
                      <a:pPr algn="l" fontAlgn="b">
                        <a:buNone/>
                      </a:pPr>
                      <a:r>
                        <a:rPr lang="es-CO" sz="800" b="0" i="0" u="none" strike="noStrike">
                          <a:solidFill>
                            <a:srgbClr val="000000"/>
                          </a:solidFill>
                          <a:effectLst/>
                          <a:latin typeface="Segoe UI" panose="020B0502040204020203" pitchFamily="34" charset="0"/>
                          <a:cs typeface="Segoe UI" panose="020B0502040204020203" pitchFamily="34" charset="0"/>
                        </a:rPr>
                        <a:t>Transporte y almacenamiento</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1.701</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1" i="0" u="none" strike="noStrike">
                          <a:solidFill>
                            <a:srgbClr val="000000"/>
                          </a:solidFill>
                          <a:effectLst/>
                          <a:latin typeface="Segoe UI" panose="020B0502040204020203" pitchFamily="34" charset="0"/>
                          <a:cs typeface="Segoe UI" panose="020B0502040204020203" pitchFamily="34" charset="0"/>
                        </a:rPr>
                        <a:t>1.823</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+122</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158179">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Administración pública y defensa, educación y atención de la salud humana</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2.750</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a:solidFill>
                            <a:srgbClr val="000000"/>
                          </a:solidFill>
                          <a:effectLst/>
                          <a:latin typeface="Segoe UI" panose="020B0502040204020203" pitchFamily="34" charset="0"/>
                          <a:cs typeface="Segoe UI" panose="020B0502040204020203" pitchFamily="34" charset="0"/>
                        </a:rPr>
                        <a:t>2.869</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+119</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06"/>
                  </a:ext>
                </a:extLst>
              </a:tr>
              <a:tr h="158179">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Agricultura, pesca, ganadería, caza y silvicultura</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3.296</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3.393</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+97</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007"/>
                  </a:ext>
                </a:extLst>
              </a:tr>
              <a:tr h="158179">
                <a:tc>
                  <a:txBody>
                    <a:bodyPr/>
                    <a:lstStyle/>
                    <a:p>
                      <a:pPr algn="l" fontAlgn="b">
                        <a:buNone/>
                      </a:pPr>
                      <a:r>
                        <a:rPr lang="es-CO" sz="800" b="0" i="0" u="none" strike="noStrike">
                          <a:solidFill>
                            <a:srgbClr val="000000"/>
                          </a:solidFill>
                          <a:effectLst/>
                          <a:latin typeface="Segoe UI" panose="020B0502040204020203" pitchFamily="34" charset="0"/>
                          <a:cs typeface="Segoe UI" panose="020B0502040204020203" pitchFamily="34" charset="0"/>
                        </a:rPr>
                        <a:t>Construcción</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1.535</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a:solidFill>
                            <a:srgbClr val="000000"/>
                          </a:solidFill>
                          <a:effectLst/>
                          <a:latin typeface="Segoe UI" panose="020B0502040204020203" pitchFamily="34" charset="0"/>
                          <a:cs typeface="Segoe UI" panose="020B0502040204020203" pitchFamily="34" charset="0"/>
                        </a:rPr>
                        <a:t>1.595</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+60</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08"/>
                  </a:ext>
                </a:extLst>
              </a:tr>
              <a:tr h="158179">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Comercio y reparación de vehículos</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4.033</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4.085</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+52</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009"/>
                  </a:ext>
                </a:extLst>
              </a:tr>
              <a:tr h="158179">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Actividades financieras y de seguros</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418</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437</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+19</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10"/>
                  </a:ext>
                </a:extLst>
              </a:tr>
              <a:tr h="158179">
                <a:tc>
                  <a:txBody>
                    <a:bodyPr/>
                    <a:lstStyle/>
                    <a:p>
                      <a:pPr algn="l" fontAlgn="b">
                        <a:buNone/>
                      </a:pPr>
                      <a:r>
                        <a:rPr lang="es-CO" sz="800" b="0" i="0" u="none" strike="noStrike">
                          <a:solidFill>
                            <a:srgbClr val="000000"/>
                          </a:solidFill>
                          <a:effectLst/>
                          <a:latin typeface="Segoe UI" panose="020B0502040204020203" pitchFamily="34" charset="0"/>
                          <a:cs typeface="Segoe UI" panose="020B0502040204020203" pitchFamily="34" charset="0"/>
                        </a:rPr>
                        <a:t>Actividades Inmobiliarias</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298</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1" i="0" u="none" strike="noStrike">
                          <a:solidFill>
                            <a:srgbClr val="000000"/>
                          </a:solidFill>
                          <a:effectLst/>
                          <a:latin typeface="Segoe UI" panose="020B0502040204020203" pitchFamily="34" charset="0"/>
                          <a:cs typeface="Segoe UI" panose="020B0502040204020203" pitchFamily="34" charset="0"/>
                        </a:rPr>
                        <a:t>317</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+19</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011"/>
                  </a:ext>
                </a:extLst>
              </a:tr>
              <a:tr h="158179">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Suministro de electricidad gas y agua^</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597</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615</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+18</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12"/>
                  </a:ext>
                </a:extLst>
              </a:tr>
              <a:tr h="158179">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Actividades profesionales, científicas, técnicas y servicios administrativos</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1.783</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1.798</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+15</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013"/>
                  </a:ext>
                </a:extLst>
              </a:tr>
              <a:tr h="158179">
                <a:tc>
                  <a:txBody>
                    <a:bodyPr/>
                    <a:lstStyle/>
                    <a:p>
                      <a:pPr algn="l" fontAlgn="b">
                        <a:buNone/>
                      </a:pPr>
                      <a:r>
                        <a:rPr lang="es-CO" sz="800" b="0" i="0" u="none" strike="noStrike">
                          <a:solidFill>
                            <a:srgbClr val="000000"/>
                          </a:solidFill>
                          <a:effectLst/>
                          <a:latin typeface="Segoe UI" panose="020B0502040204020203" pitchFamily="34" charset="0"/>
                          <a:cs typeface="Segoe UI" panose="020B0502040204020203" pitchFamily="34" charset="0"/>
                        </a:rPr>
                        <a:t>Información y telecomunicaciones</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396</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398</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+2</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14"/>
                  </a:ext>
                </a:extLst>
              </a:tr>
              <a:tr h="158179">
                <a:tc>
                  <a:txBody>
                    <a:bodyPr/>
                    <a:lstStyle/>
                    <a:p>
                      <a:pPr algn="l" fontAlgn="b">
                        <a:buNone/>
                      </a:pPr>
                      <a:r>
                        <a:rPr lang="es-MX" sz="800" b="0" i="0" u="none" strike="noStrike" dirty="0">
                          <a:solidFill>
                            <a:srgbClr val="000000"/>
                          </a:solidFill>
                          <a:effectLst/>
                          <a:latin typeface="Segoe UI" panose="020B0502040204020203" pitchFamily="34" charset="0"/>
                          <a:cs typeface="Segoe UI" panose="020B0502040204020203" pitchFamily="34" charset="0"/>
                        </a:rPr>
                        <a:t>Actividades artísticas, entretenimiento, recreación y otras actividades de servicios</a:t>
                      </a:r>
                    </a:p>
                  </a:txBody>
                  <a:tcPr marL="7620" marR="7620" marT="7620" marB="0" anchor="ctr">
                    <a:lnL>
                      <a:noFill/>
                    </a:lnL>
                    <a:lnR>
                      <a:noFill/>
                    </a:lnR>
                    <a:lnT>
                      <a:noFill/>
                    </a:lnT>
                    <a:lnB>
                      <a:noFill/>
                    </a:lnB>
                    <a:no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1.972</a:t>
                      </a:r>
                    </a:p>
                  </a:txBody>
                  <a:tcPr marL="7620" marR="7620" marT="7620" marB="0" anchor="b">
                    <a:lnL>
                      <a:noFill/>
                    </a:lnL>
                    <a:lnR>
                      <a:noFill/>
                    </a:lnR>
                    <a:lnT>
                      <a:noFill/>
                    </a:lnT>
                    <a:lnB>
                      <a:noFill/>
                    </a:lnB>
                    <a:no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1.962</a:t>
                      </a:r>
                    </a:p>
                  </a:txBody>
                  <a:tcPr marL="7620" marR="7620" marT="7620" marB="0" anchor="b">
                    <a:lnL>
                      <a:noFill/>
                    </a:lnL>
                    <a:lnR>
                      <a:noFill/>
                    </a:lnR>
                    <a:lnT>
                      <a:noFill/>
                    </a:lnT>
                    <a:lnB>
                      <a:noFill/>
                    </a:lnB>
                    <a:no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-10</a:t>
                      </a:r>
                    </a:p>
                  </a:txBody>
                  <a:tcPr marL="7620" marR="7620" marT="7620" marB="0" anchor="b">
                    <a:lnL>
                      <a:noFill/>
                    </a:lnL>
                    <a:lnR>
                      <a:noFill/>
                    </a:lnR>
                    <a:lnT>
                      <a:noFill/>
                    </a:lnT>
                    <a:lnB>
                      <a:noFill/>
                    </a:lnB>
                    <a:noFill/>
                  </a:tcPr>
                </a:tc>
                <a:extLst>
                  <a:ext uri="{0D108BD9-81ED-4DB2-BD59-A6C34878D82A}">
                    <a16:rowId xmlns:a16="http://schemas.microsoft.com/office/drawing/2014/main" val="10015"/>
                  </a:ext>
                </a:extLst>
              </a:tr>
            </a:tbl>
          </a:graphicData>
        </a:graphic>
      </p:graphicFrame>
      <p:sp>
        <p:nvSpPr>
          <p:cNvPr id="4" name="CuadroTexto 3"/>
          <p:cNvSpPr txBox="1"/>
          <p:nvPr/>
        </p:nvSpPr>
        <p:spPr>
          <a:xfrm>
            <a:off x="6654962" y="636403"/>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7" name="Conector recto 6">
            <a:extLst>
              <a:ext uri="{FF2B5EF4-FFF2-40B4-BE49-F238E27FC236}">
                <a16:creationId xmlns:a16="http://schemas.microsoft.com/office/drawing/2014/main" id="{8BEA418B-3B37-4317-B09A-174EFB1E3E6E}"/>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30546" y="346369"/>
            <a:ext cx="8241963" cy="74635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a:t>
            </a:r>
            <a:r>
              <a:rPr kumimoji="0" lang="es-ES" sz="18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ocupada</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 según rama de actividad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(2015 - 2025)</a:t>
            </a:r>
          </a:p>
        </p:txBody>
      </p:sp>
      <p:sp>
        <p:nvSpPr>
          <p:cNvPr id="8" name="CuadroTexto 7">
            <a:extLst>
              <a:ext uri="{FF2B5EF4-FFF2-40B4-BE49-F238E27FC236}">
                <a16:creationId xmlns:a16="http://schemas.microsoft.com/office/drawing/2014/main" id="{58DB5044-7E55-98AA-4BEC-2637221D748C}"/>
              </a:ext>
            </a:extLst>
          </p:cNvPr>
          <p:cNvSpPr txBox="1"/>
          <p:nvPr/>
        </p:nvSpPr>
        <p:spPr>
          <a:xfrm>
            <a:off x="323850" y="4624210"/>
            <a:ext cx="8138202" cy="433580"/>
          </a:xfrm>
          <a:prstGeom prst="rect">
            <a:avLst/>
          </a:prstGeom>
          <a:noFill/>
        </p:spPr>
        <p:txBody>
          <a:bodyPr wrap="square">
            <a:spAutoFit/>
          </a:bodyPr>
          <a:lstStyle/>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las ramas de actividad económica están definidas con base en la Clasificación Industrial Internacional Uniforme -CIIU Rev. 4 A.C. (2022). Este documento se puede consultar en el siguiente enlace: https://www.dane.gov.co/files/sen/nomenclatura/ciiu/CIIU_Rev_4_AC2022.pdf </a:t>
            </a:r>
            <a:endPar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p:txBody>
      </p:sp>
      <p:sp>
        <p:nvSpPr>
          <p:cNvPr id="5" name="CuadroTexto 4">
            <a:extLst>
              <a:ext uri="{FF2B5EF4-FFF2-40B4-BE49-F238E27FC236}">
                <a16:creationId xmlns:a16="http://schemas.microsoft.com/office/drawing/2014/main" id="{4207E750-E5D8-F762-6F5C-1B2FA50ECE99}"/>
              </a:ext>
            </a:extLst>
          </p:cNvPr>
          <p:cNvSpPr txBox="1"/>
          <p:nvPr/>
        </p:nvSpPr>
        <p:spPr>
          <a:xfrm>
            <a:off x="6654962" y="723730"/>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pic>
        <p:nvPicPr>
          <p:cNvPr id="6" name="Gráfico 5">
            <a:extLst>
              <a:ext uri="{FF2B5EF4-FFF2-40B4-BE49-F238E27FC236}">
                <a16:creationId xmlns:a16="http://schemas.microsoft.com/office/drawing/2014/main" id="{B2306FD7-6681-4CCD-A87C-E592DF5489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313" y="1119166"/>
            <a:ext cx="7086871" cy="3550121"/>
          </a:xfrm>
          <a:prstGeom prst="rect">
            <a:avLst/>
          </a:prstGeom>
        </p:spPr>
      </p:pic>
      <p:cxnSp>
        <p:nvCxnSpPr>
          <p:cNvPr id="7" name="Conector recto 6">
            <a:extLst>
              <a:ext uri="{FF2B5EF4-FFF2-40B4-BE49-F238E27FC236}">
                <a16:creationId xmlns:a16="http://schemas.microsoft.com/office/drawing/2014/main" id="{97A213A9-6EDA-4707-BA69-82C47605B6CB}"/>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0B40C-2314-35F4-7E6E-862900F99F54}"/>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F9A32C37-10F7-F217-8653-B9257E31CC7D}"/>
              </a:ext>
            </a:extLst>
          </p:cNvPr>
          <p:cNvSpPr txBox="1"/>
          <p:nvPr/>
        </p:nvSpPr>
        <p:spPr>
          <a:xfrm>
            <a:off x="399138" y="372808"/>
            <a:ext cx="8241963" cy="74635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a:t>
            </a:r>
            <a:r>
              <a:rPr kumimoji="0" lang="es-ES" sz="18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ocupada</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 según rama de actividad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(2015 - 2025)</a:t>
            </a:r>
          </a:p>
        </p:txBody>
      </p:sp>
      <p:sp>
        <p:nvSpPr>
          <p:cNvPr id="6" name="CuadroTexto 5">
            <a:extLst>
              <a:ext uri="{FF2B5EF4-FFF2-40B4-BE49-F238E27FC236}">
                <a16:creationId xmlns:a16="http://schemas.microsoft.com/office/drawing/2014/main" id="{D6298339-B8C8-5B14-C218-65993DBAC0AE}"/>
              </a:ext>
            </a:extLst>
          </p:cNvPr>
          <p:cNvSpPr txBox="1"/>
          <p:nvPr/>
        </p:nvSpPr>
        <p:spPr>
          <a:xfrm>
            <a:off x="6654962" y="627550"/>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graphicFrame>
        <p:nvGraphicFramePr>
          <p:cNvPr id="7" name="Gráfico 6">
            <a:extLst>
              <a:ext uri="{FF2B5EF4-FFF2-40B4-BE49-F238E27FC236}">
                <a16:creationId xmlns:a16="http://schemas.microsoft.com/office/drawing/2014/main" id="{00000000-0008-0000-0100-000006000000}"/>
              </a:ext>
            </a:extLst>
          </p:cNvPr>
          <p:cNvGraphicFramePr>
            <a:graphicFrameLocks/>
          </p:cNvGraphicFramePr>
          <p:nvPr>
            <p:extLst>
              <p:ext uri="{D42A27DB-BD31-4B8C-83A1-F6EECF244321}">
                <p14:modId xmlns:p14="http://schemas.microsoft.com/office/powerpoint/2010/main" val="1757052843"/>
              </p:ext>
            </p:extLst>
          </p:nvPr>
        </p:nvGraphicFramePr>
        <p:xfrm>
          <a:off x="323849" y="1240970"/>
          <a:ext cx="8464543" cy="3290791"/>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3C7131FF-7B93-4C05-903A-40C2B0CD5DBC}"/>
              </a:ext>
            </a:extLst>
          </p:cNvPr>
          <p:cNvSpPr txBox="1"/>
          <p:nvPr/>
        </p:nvSpPr>
        <p:spPr>
          <a:xfrm>
            <a:off x="270670" y="4653565"/>
            <a:ext cx="8138202" cy="433580"/>
          </a:xfrm>
          <a:prstGeom prst="rect">
            <a:avLst/>
          </a:prstGeom>
          <a:noFill/>
        </p:spPr>
        <p:txBody>
          <a:bodyPr wrap="square">
            <a:spAutoFit/>
          </a:bodyPr>
          <a:lstStyle/>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las ramas de actividad económica están definidas con base en la Clasificación Industrial Internacional Uniforme -CIIU Rev. 4 A.C. (2022). Este documento se puede consultar en el siguiente enlace: https://www.dane.gov.co/files/sen/nomenclatura/ciiu/CIIU_Rev_4_AC2022.pdf </a:t>
            </a:r>
            <a:endPar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p:txBody>
      </p:sp>
      <p:cxnSp>
        <p:nvCxnSpPr>
          <p:cNvPr id="9" name="Conector recto 8">
            <a:extLst>
              <a:ext uri="{FF2B5EF4-FFF2-40B4-BE49-F238E27FC236}">
                <a16:creationId xmlns:a16="http://schemas.microsoft.com/office/drawing/2014/main" id="{60025F8C-CC2E-4959-8E32-25CE4E1199D3}"/>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242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DA1D-9291-17D8-93AC-F9EBD559CDCC}"/>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E6F09646-1EF0-1DE7-20FD-B13FAF92EAD3}"/>
              </a:ext>
            </a:extLst>
          </p:cNvPr>
          <p:cNvSpPr txBox="1"/>
          <p:nvPr/>
        </p:nvSpPr>
        <p:spPr>
          <a:xfrm>
            <a:off x="399138" y="372808"/>
            <a:ext cx="8241963" cy="74635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a:t>
            </a:r>
            <a:r>
              <a:rPr kumimoji="0" lang="es-ES" sz="18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ocupada</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 según rama de actividad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(2015 - 2025)</a:t>
            </a:r>
          </a:p>
        </p:txBody>
      </p:sp>
      <p:sp>
        <p:nvSpPr>
          <p:cNvPr id="6" name="CuadroTexto 5">
            <a:extLst>
              <a:ext uri="{FF2B5EF4-FFF2-40B4-BE49-F238E27FC236}">
                <a16:creationId xmlns:a16="http://schemas.microsoft.com/office/drawing/2014/main" id="{4FB548A3-F83D-7ABE-7659-35F405B343EF}"/>
              </a:ext>
            </a:extLst>
          </p:cNvPr>
          <p:cNvSpPr txBox="1"/>
          <p:nvPr/>
        </p:nvSpPr>
        <p:spPr>
          <a:xfrm>
            <a:off x="6654962" y="677916"/>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graphicFrame>
        <p:nvGraphicFramePr>
          <p:cNvPr id="7" name="Gráfico 6">
            <a:extLst>
              <a:ext uri="{FF2B5EF4-FFF2-40B4-BE49-F238E27FC236}">
                <a16:creationId xmlns:a16="http://schemas.microsoft.com/office/drawing/2014/main" id="{00000000-0008-0000-0100-000007000000}"/>
              </a:ext>
            </a:extLst>
          </p:cNvPr>
          <p:cNvGraphicFramePr>
            <a:graphicFrameLocks/>
          </p:cNvGraphicFramePr>
          <p:nvPr>
            <p:extLst>
              <p:ext uri="{D42A27DB-BD31-4B8C-83A1-F6EECF244321}">
                <p14:modId xmlns:p14="http://schemas.microsoft.com/office/powerpoint/2010/main" val="3055119934"/>
              </p:ext>
            </p:extLst>
          </p:nvPr>
        </p:nvGraphicFramePr>
        <p:xfrm>
          <a:off x="399138" y="1260023"/>
          <a:ext cx="8421011" cy="3417444"/>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AE2E22B3-2EC9-4DCB-86E8-BDC93D516830}"/>
              </a:ext>
            </a:extLst>
          </p:cNvPr>
          <p:cNvSpPr txBox="1"/>
          <p:nvPr/>
        </p:nvSpPr>
        <p:spPr>
          <a:xfrm>
            <a:off x="323850" y="4601534"/>
            <a:ext cx="8138202" cy="433580"/>
          </a:xfrm>
          <a:prstGeom prst="rect">
            <a:avLst/>
          </a:prstGeom>
          <a:noFill/>
        </p:spPr>
        <p:txBody>
          <a:bodyPr wrap="square">
            <a:spAutoFit/>
          </a:bodyPr>
          <a:lstStyle/>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las ramas de actividad económica están definidas con base en la Clasificación Industrial Internacional Uniforme -CIIU Rev. 4 A.C. (2022). Este documento se puede consultar en el siguiente enlace: https://www.dane.gov.co/files/sen/nomenclatura/ciiu/CIIU_Rev_4_AC2022.pdf </a:t>
            </a:r>
            <a:endPar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p:txBody>
      </p:sp>
      <p:cxnSp>
        <p:nvCxnSpPr>
          <p:cNvPr id="9" name="Conector recto 8">
            <a:extLst>
              <a:ext uri="{FF2B5EF4-FFF2-40B4-BE49-F238E27FC236}">
                <a16:creationId xmlns:a16="http://schemas.microsoft.com/office/drawing/2014/main" id="{C528114E-BBDC-498F-9EBD-7B800E0CBE41}"/>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221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943642-FDB0-220D-6BB8-632BE484F41E}"/>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A4387F53-7909-A8A5-6523-4F486E884CDE}"/>
              </a:ext>
            </a:extLst>
          </p:cNvPr>
          <p:cNvSpPr txBox="1"/>
          <p:nvPr/>
        </p:nvSpPr>
        <p:spPr>
          <a:xfrm>
            <a:off x="451018" y="485480"/>
            <a:ext cx="8241963" cy="53091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a:t>
            </a:r>
            <a:r>
              <a:rPr kumimoji="0" lang="es-ES" sz="18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ocupada</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 según rama de actividad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6" name="object 18">
            <a:extLst>
              <a:ext uri="{FF2B5EF4-FFF2-40B4-BE49-F238E27FC236}">
                <a16:creationId xmlns:a16="http://schemas.microsoft.com/office/drawing/2014/main" id="{969DA6C7-9025-D38C-D471-CCB52DE783D0}"/>
              </a:ext>
            </a:extLst>
          </p:cNvPr>
          <p:cNvSpPr txBox="1"/>
          <p:nvPr/>
        </p:nvSpPr>
        <p:spPr>
          <a:xfrm>
            <a:off x="323850" y="3988797"/>
            <a:ext cx="8491876" cy="1084528"/>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Otras ramas^: </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Agricultura, pesca, ganadería, caza y silvicultura; Explotación de minas y canteras; Suministro de electricidad, gas, agua y gestión de desechos.</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13 ciudades y áreas metropolitanas incluye Bogotá D.C., Medellín A.M., Cali A.M., Barranquilla A.M., Bucaramanga A.M., Manizales A.M., Pereira A.M., Cúcuta A.M., Pasto, Ibagué, Montería, Cartagena y Villavicencio.</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Por efecto de redondeo y la no inclusión de la categoría “No informa”, las sumas de las poblaciones, distribuciones, variaciones absolutas y contribuciones pueden diferir del total.</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lang="es-ES" sz="700" spc="15" dirty="0">
                <a:latin typeface="Segoe UI" panose="020B0502040204020203" pitchFamily="34" charset="0"/>
                <a:cs typeface="Segoe UI" panose="020B0502040204020203" pitchFamily="34" charset="0"/>
              </a:rPr>
              <a:t>            </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L</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as ramas de actividad económica están definidas con base en la Clasificación Industrial Internacional Uniforme -CIIU Rev. 4 A.C. (2022). Este documento se puede consultar en el siguiente enlace: https://www.dane.gov.co/files/sen/nomenclatura/ciiu/CIIU_Rev_4_AC2022.pdf </a:t>
            </a:r>
            <a:endPar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Los datos de las poblaciones están en miles de personas. </a:t>
            </a: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graphicFrame>
        <p:nvGraphicFramePr>
          <p:cNvPr id="5" name="Tabla 4">
            <a:extLst>
              <a:ext uri="{FF2B5EF4-FFF2-40B4-BE49-F238E27FC236}">
                <a16:creationId xmlns:a16="http://schemas.microsoft.com/office/drawing/2014/main" id="{FA744890-961F-6302-7207-CF74B895D367}"/>
              </a:ext>
            </a:extLst>
          </p:cNvPr>
          <p:cNvGraphicFramePr>
            <a:graphicFrameLocks noGrp="1"/>
          </p:cNvGraphicFramePr>
          <p:nvPr>
            <p:extLst>
              <p:ext uri="{D42A27DB-BD31-4B8C-83A1-F6EECF244321}">
                <p14:modId xmlns:p14="http://schemas.microsoft.com/office/powerpoint/2010/main" val="1563188373"/>
              </p:ext>
            </p:extLst>
          </p:nvPr>
        </p:nvGraphicFramePr>
        <p:xfrm>
          <a:off x="323850" y="1200270"/>
          <a:ext cx="8542043" cy="2661570"/>
        </p:xfrm>
        <a:graphic>
          <a:graphicData uri="http://schemas.openxmlformats.org/drawingml/2006/table">
            <a:tbl>
              <a:tblPr/>
              <a:tblGrid>
                <a:gridCol w="5214227">
                  <a:extLst>
                    <a:ext uri="{9D8B030D-6E8A-4147-A177-3AD203B41FA5}">
                      <a16:colId xmlns:a16="http://schemas.microsoft.com/office/drawing/2014/main" val="20000"/>
                    </a:ext>
                  </a:extLst>
                </a:gridCol>
                <a:gridCol w="1109272">
                  <a:extLst>
                    <a:ext uri="{9D8B030D-6E8A-4147-A177-3AD203B41FA5}">
                      <a16:colId xmlns:a16="http://schemas.microsoft.com/office/drawing/2014/main" val="20001"/>
                    </a:ext>
                  </a:extLst>
                </a:gridCol>
                <a:gridCol w="1109272">
                  <a:extLst>
                    <a:ext uri="{9D8B030D-6E8A-4147-A177-3AD203B41FA5}">
                      <a16:colId xmlns:a16="http://schemas.microsoft.com/office/drawing/2014/main" val="20002"/>
                    </a:ext>
                  </a:extLst>
                </a:gridCol>
                <a:gridCol w="1109272">
                  <a:extLst>
                    <a:ext uri="{9D8B030D-6E8A-4147-A177-3AD203B41FA5}">
                      <a16:colId xmlns:a16="http://schemas.microsoft.com/office/drawing/2014/main" val="20003"/>
                    </a:ext>
                  </a:extLst>
                </a:gridCol>
              </a:tblGrid>
              <a:tr h="113427">
                <a:tc rowSpan="2">
                  <a:txBody>
                    <a:bodyPr/>
                    <a:lstStyle/>
                    <a:p>
                      <a:pPr algn="ctr" fontAlgn="ctr"/>
                      <a:r>
                        <a:rPr lang="es-CO" sz="900" b="1" i="0" u="none" strike="noStrike" dirty="0">
                          <a:solidFill>
                            <a:schemeClr val="bg1"/>
                          </a:solidFill>
                          <a:effectLst/>
                          <a:latin typeface="Segoe UI" panose="020B0502040204020203" pitchFamily="34" charset="0"/>
                        </a:rPr>
                        <a:t>Rama de actividad</a:t>
                      </a:r>
                    </a:p>
                  </a:txBody>
                  <a:tcPr marL="7092" marR="7092" marT="7092" marB="0" anchor="ctr">
                    <a:lnL>
                      <a:noFill/>
                    </a:lnL>
                    <a:lnR>
                      <a:noFill/>
                    </a:lnR>
                    <a:lnT>
                      <a:noFill/>
                    </a:lnT>
                    <a:lnB>
                      <a:noFill/>
                    </a:lnB>
                    <a:solidFill>
                      <a:srgbClr val="6B1940"/>
                    </a:solidFill>
                  </a:tcPr>
                </a:tc>
                <a:tc gridSpan="3">
                  <a:txBody>
                    <a:bodyPr/>
                    <a:lstStyle/>
                    <a:p>
                      <a:pPr algn="ctr" fontAlgn="ctr"/>
                      <a:r>
                        <a:rPr lang="es-CO" sz="900" b="1" i="0" u="none" strike="noStrike" dirty="0">
                          <a:solidFill>
                            <a:srgbClr val="FFFFFF"/>
                          </a:solidFill>
                          <a:effectLst/>
                          <a:latin typeface="Segoe UI" panose="020B0502040204020203" pitchFamily="34" charset="0"/>
                        </a:rPr>
                        <a:t>13 ciudades y A.M.</a:t>
                      </a:r>
                    </a:p>
                  </a:txBody>
                  <a:tcPr marL="7092" marR="7092" marT="7092"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37998">
                <a:tc vMerge="1">
                  <a:txBody>
                    <a:bodyPr/>
                    <a:lstStyle/>
                    <a:p>
                      <a:endParaRPr lang="es-CO"/>
                    </a:p>
                  </a:txBody>
                  <a:tcPr/>
                </a:tc>
                <a:tc>
                  <a:txBody>
                    <a:bodyPr/>
                    <a:lstStyle/>
                    <a:p>
                      <a:pPr marL="0" algn="ctr" defTabSz="914400" rtl="0" eaLnBrk="1" fontAlgn="ctr" latinLnBrk="0" hangingPunct="1">
                        <a:buNone/>
                      </a:pPr>
                      <a:r>
                        <a:rPr lang="es-CO" sz="900" b="1" i="0" u="none" strike="noStrike" kern="1200" dirty="0">
                          <a:solidFill>
                            <a:srgbClr val="AD2750"/>
                          </a:solidFill>
                          <a:effectLst/>
                          <a:latin typeface="Segoe UI" panose="020B0502040204020203" pitchFamily="34" charset="0"/>
                          <a:ea typeface="+mn-ea"/>
                          <a:cs typeface="+mn-cs"/>
                        </a:rPr>
                        <a:t>Enero - octubre 2024</a:t>
                      </a:r>
                    </a:p>
                  </a:txBody>
                  <a:tcPr marL="7620" marR="7620" marT="7620" marB="0" anchor="ctr">
                    <a:lnL>
                      <a:noFill/>
                    </a:lnL>
                    <a:lnR>
                      <a:noFill/>
                    </a:lnR>
                    <a:lnT>
                      <a:noFill/>
                    </a:lnT>
                    <a:lnB>
                      <a:noFill/>
                    </a:lnB>
                    <a:solidFill>
                      <a:srgbClr val="E691AA"/>
                    </a:solidFill>
                  </a:tcPr>
                </a:tc>
                <a:tc>
                  <a:txBody>
                    <a:bodyPr/>
                    <a:lstStyle/>
                    <a:p>
                      <a:pPr marL="0" algn="ctr" defTabSz="914400" rtl="0" eaLnBrk="1" fontAlgn="ctr" latinLnBrk="0" hangingPunct="1">
                        <a:buNone/>
                      </a:pPr>
                      <a:r>
                        <a:rPr lang="es-CO" sz="900" b="1" i="0" u="none" strike="noStrike" kern="1200" dirty="0">
                          <a:solidFill>
                            <a:srgbClr val="AD2750"/>
                          </a:solidFill>
                          <a:effectLst/>
                          <a:latin typeface="Segoe UI" panose="020B0502040204020203" pitchFamily="34" charset="0"/>
                          <a:ea typeface="+mn-ea"/>
                          <a:cs typeface="+mn-cs"/>
                        </a:rPr>
                        <a:t>Enero - octubre 2025</a:t>
                      </a:r>
                    </a:p>
                  </a:txBody>
                  <a:tcPr marL="7620" marR="7620" marT="7620" marB="0" anchor="ctr">
                    <a:lnL>
                      <a:noFill/>
                    </a:lnL>
                    <a:lnR>
                      <a:noFill/>
                    </a:lnR>
                    <a:lnT>
                      <a:noFill/>
                    </a:lnT>
                    <a:lnB>
                      <a:noFill/>
                    </a:lnB>
                    <a:solidFill>
                      <a:srgbClr val="F7D9E1"/>
                    </a:solidFill>
                  </a:tcPr>
                </a:tc>
                <a:tc>
                  <a:txBody>
                    <a:bodyPr/>
                    <a:lstStyle/>
                    <a:p>
                      <a:pPr algn="ctr" fontAlgn="ctr"/>
                      <a:r>
                        <a:rPr lang="es-CO" sz="900" b="1" i="0" u="none" strike="noStrike" dirty="0">
                          <a:solidFill>
                            <a:srgbClr val="AD2750"/>
                          </a:solidFill>
                          <a:effectLst/>
                          <a:latin typeface="Segoe UI" panose="020B0502040204020203" pitchFamily="34" charset="0"/>
                        </a:rPr>
                        <a:t>Variación absoluta</a:t>
                      </a:r>
                    </a:p>
                  </a:txBody>
                  <a:tcPr marL="7092" marR="7092" marT="7092" marB="0" anchor="ctr">
                    <a:lnL>
                      <a:noFill/>
                    </a:lnL>
                    <a:lnR>
                      <a:noFill/>
                    </a:lnR>
                    <a:lnT>
                      <a:noFill/>
                    </a:lnT>
                    <a:lnB>
                      <a:noFill/>
                    </a:lnB>
                    <a:solidFill>
                      <a:srgbClr val="E691AA"/>
                    </a:solidFill>
                  </a:tcPr>
                </a:tc>
                <a:extLst>
                  <a:ext uri="{0D108BD9-81ED-4DB2-BD59-A6C34878D82A}">
                    <a16:rowId xmlns:a16="http://schemas.microsoft.com/office/drawing/2014/main" val="10001"/>
                  </a:ext>
                </a:extLst>
              </a:tr>
              <a:tr h="131817">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s-CO" sz="900" b="1" i="0" u="none" strike="noStrike" kern="1200" dirty="0">
                          <a:solidFill>
                            <a:srgbClr val="000000"/>
                          </a:solidFill>
                          <a:effectLst/>
                          <a:latin typeface="Segoe UI" panose="020B0502040204020203" pitchFamily="34" charset="0"/>
                          <a:ea typeface="+mn-ea"/>
                          <a:cs typeface="Segoe UI" panose="020B0502040204020203" pitchFamily="34" charset="0"/>
                        </a:rPr>
                        <a:t>Población ocupada</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10.969</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11.299</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+330</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2"/>
                  </a:ext>
                </a:extLst>
              </a:tr>
              <a:tr h="131817">
                <a:tc>
                  <a:txBody>
                    <a:bodyPr/>
                    <a:lstStyle/>
                    <a:p>
                      <a:pPr algn="l" fontAlgn="b">
                        <a:buNone/>
                      </a:pPr>
                      <a:r>
                        <a:rPr lang="es-CO" sz="800" b="0" i="0" u="none" strike="noStrike" dirty="0">
                          <a:solidFill>
                            <a:srgbClr val="000000"/>
                          </a:solidFill>
                          <a:effectLst/>
                          <a:latin typeface="Segoe UI" panose="020B0502040204020203" pitchFamily="34" charset="0"/>
                          <a:cs typeface="Segoe UI" panose="020B0502040204020203" pitchFamily="34" charset="0"/>
                        </a:rPr>
                        <a:t>Industria manufacturera</a:t>
                      </a:r>
                    </a:p>
                  </a:txBody>
                  <a:tcPr marL="7620" marR="7620" marT="7620"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1.418</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1.536</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+118</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solidFill>
                      <a:srgbClr val="FFFFFF"/>
                    </a:solidFill>
                  </a:tcPr>
                </a:tc>
                <a:extLst>
                  <a:ext uri="{0D108BD9-81ED-4DB2-BD59-A6C34878D82A}">
                    <a16:rowId xmlns:a16="http://schemas.microsoft.com/office/drawing/2014/main" val="10003"/>
                  </a:ext>
                </a:extLst>
              </a:tr>
              <a:tr h="131817">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Alojamiento y servicios de comida</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779</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a:solidFill>
                            <a:srgbClr val="000000"/>
                          </a:solidFill>
                          <a:effectLst/>
                          <a:latin typeface="Segoe UI" panose="020B0502040204020203" pitchFamily="34" charset="0"/>
                          <a:cs typeface="Segoe UI" panose="020B0502040204020203" pitchFamily="34" charset="0"/>
                        </a:rPr>
                        <a:t>857</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+78</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04"/>
                  </a:ext>
                </a:extLst>
              </a:tr>
              <a:tr h="131817">
                <a:tc>
                  <a:txBody>
                    <a:bodyPr/>
                    <a:lstStyle/>
                    <a:p>
                      <a:pPr algn="l" fontAlgn="b">
                        <a:buNone/>
                      </a:pPr>
                      <a:r>
                        <a:rPr lang="es-CO" sz="800" b="0" i="0" u="none" strike="noStrike">
                          <a:solidFill>
                            <a:srgbClr val="000000"/>
                          </a:solidFill>
                          <a:effectLst/>
                          <a:latin typeface="Segoe UI" panose="020B0502040204020203" pitchFamily="34" charset="0"/>
                          <a:cs typeface="Segoe UI" panose="020B0502040204020203" pitchFamily="34" charset="0"/>
                        </a:rPr>
                        <a:t>Transporte y almacenamiento</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930</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974</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+44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131817">
                <a:tc>
                  <a:txBody>
                    <a:bodyPr/>
                    <a:lstStyle/>
                    <a:p>
                      <a:pPr algn="l" fontAlgn="b">
                        <a:buNone/>
                      </a:pPr>
                      <a:r>
                        <a:rPr lang="es-CO" sz="800" b="0" i="0" u="none" strike="noStrike">
                          <a:solidFill>
                            <a:srgbClr val="000000"/>
                          </a:solidFill>
                          <a:effectLst/>
                          <a:latin typeface="Segoe UI" panose="020B0502040204020203" pitchFamily="34" charset="0"/>
                          <a:cs typeface="Segoe UI" panose="020B0502040204020203" pitchFamily="34" charset="0"/>
                        </a:rPr>
                        <a:t>Construcción</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705</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a:solidFill>
                            <a:srgbClr val="000000"/>
                          </a:solidFill>
                          <a:effectLst/>
                          <a:latin typeface="Segoe UI" panose="020B0502040204020203" pitchFamily="34" charset="0"/>
                          <a:cs typeface="Segoe UI" panose="020B0502040204020203" pitchFamily="34" charset="0"/>
                        </a:rPr>
                        <a:t>741</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+36</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06"/>
                  </a:ext>
                </a:extLst>
              </a:tr>
              <a:tr h="151166">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Actividades financieras y de seguros</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303</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1" i="0" u="none" strike="noStrike">
                          <a:solidFill>
                            <a:srgbClr val="000000"/>
                          </a:solidFill>
                          <a:effectLst/>
                          <a:latin typeface="Segoe UI" panose="020B0502040204020203" pitchFamily="34" charset="0"/>
                          <a:cs typeface="Segoe UI" panose="020B0502040204020203" pitchFamily="34" charset="0"/>
                        </a:rPr>
                        <a:t>321</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+18</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007"/>
                  </a:ext>
                </a:extLst>
              </a:tr>
              <a:tr h="131817">
                <a:tc>
                  <a:txBody>
                    <a:bodyPr/>
                    <a:lstStyle/>
                    <a:p>
                      <a:pPr algn="l" fontAlgn="b">
                        <a:buNone/>
                      </a:pPr>
                      <a:r>
                        <a:rPr lang="es-CO" sz="800" b="0" i="0" u="none" strike="noStrike">
                          <a:solidFill>
                            <a:srgbClr val="000000"/>
                          </a:solidFill>
                          <a:effectLst/>
                          <a:latin typeface="Segoe UI" panose="020B0502040204020203" pitchFamily="34" charset="0"/>
                          <a:cs typeface="Segoe UI" panose="020B0502040204020203" pitchFamily="34" charset="0"/>
                        </a:rPr>
                        <a:t>Otras ramas^</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281</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298</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+17</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08"/>
                  </a:ext>
                </a:extLst>
              </a:tr>
              <a:tr h="131817">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Administración pública y defensa, educación y atención de la salud humana</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1.626</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1" i="0" u="none" strike="noStrike">
                          <a:solidFill>
                            <a:srgbClr val="000000"/>
                          </a:solidFill>
                          <a:effectLst/>
                          <a:latin typeface="Segoe UI" panose="020B0502040204020203" pitchFamily="34" charset="0"/>
                          <a:cs typeface="Segoe UI" panose="020B0502040204020203" pitchFamily="34" charset="0"/>
                        </a:rPr>
                        <a:t>1.642</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+16</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009"/>
                  </a:ext>
                </a:extLst>
              </a:tr>
              <a:tr h="131817">
                <a:tc>
                  <a:txBody>
                    <a:bodyPr/>
                    <a:lstStyle/>
                    <a:p>
                      <a:pPr algn="l" fontAlgn="b">
                        <a:buNone/>
                      </a:pPr>
                      <a:r>
                        <a:rPr lang="es-CO" sz="800" b="0" i="0" u="none" strike="noStrike">
                          <a:solidFill>
                            <a:srgbClr val="000000"/>
                          </a:solidFill>
                          <a:effectLst/>
                          <a:latin typeface="Segoe UI" panose="020B0502040204020203" pitchFamily="34" charset="0"/>
                          <a:cs typeface="Segoe UI" panose="020B0502040204020203" pitchFamily="34" charset="0"/>
                        </a:rPr>
                        <a:t>Información y telecomunicaciones</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300</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306</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+6</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10"/>
                  </a:ext>
                </a:extLst>
              </a:tr>
              <a:tr h="131817">
                <a:tc>
                  <a:txBody>
                    <a:bodyPr/>
                    <a:lstStyle/>
                    <a:p>
                      <a:pPr algn="l" fontAlgn="b">
                        <a:buNone/>
                      </a:pPr>
                      <a:r>
                        <a:rPr lang="es-CO" sz="800" b="0" i="0" u="none" strike="noStrike">
                          <a:solidFill>
                            <a:srgbClr val="000000"/>
                          </a:solidFill>
                          <a:effectLst/>
                          <a:latin typeface="Segoe UI" panose="020B0502040204020203" pitchFamily="34" charset="0"/>
                          <a:cs typeface="Segoe UI" panose="020B0502040204020203" pitchFamily="34" charset="0"/>
                        </a:rPr>
                        <a:t>Actividades Inmobiliarias</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223</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228</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+5</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011"/>
                  </a:ext>
                </a:extLst>
              </a:tr>
              <a:tr h="131817">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Comercio y reparación de vehículos</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2.181</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2.183</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+2</a:t>
                      </a:r>
                    </a:p>
                  </a:txBody>
                  <a:tcPr marL="7620" marR="7620" marT="7620" marB="0" anchor="b">
                    <a:lnL>
                      <a:noFill/>
                    </a:lnL>
                    <a:lnR>
                      <a:noFill/>
                    </a:lnR>
                    <a:lnT>
                      <a:noFill/>
                    </a:lnT>
                    <a:lnB>
                      <a:noFill/>
                    </a:lnB>
                    <a:solidFill>
                      <a:srgbClr val="D9D9D9"/>
                    </a:solidFill>
                  </a:tcPr>
                </a:tc>
                <a:extLst>
                  <a:ext uri="{0D108BD9-81ED-4DB2-BD59-A6C34878D82A}">
                    <a16:rowId xmlns:a16="http://schemas.microsoft.com/office/drawing/2014/main" val="10012"/>
                  </a:ext>
                </a:extLst>
              </a:tr>
              <a:tr h="131817">
                <a:tc>
                  <a:txBody>
                    <a:bodyPr/>
                    <a:lstStyle/>
                    <a:p>
                      <a:pPr algn="l" fontAlgn="b">
                        <a:buNone/>
                      </a:pPr>
                      <a:r>
                        <a:rPr lang="es-MX" sz="800" b="0" i="0" u="none" strike="noStrike">
                          <a:solidFill>
                            <a:srgbClr val="000000"/>
                          </a:solidFill>
                          <a:effectLst/>
                          <a:latin typeface="Segoe UI" panose="020B0502040204020203" pitchFamily="34" charset="0"/>
                          <a:cs typeface="Segoe UI" panose="020B0502040204020203" pitchFamily="34" charset="0"/>
                        </a:rPr>
                        <a:t>Actividades artísticas, entretenimiento, recreación y otras actividades de servicios</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1.008</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1.004</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013"/>
                  </a:ext>
                </a:extLst>
              </a:tr>
              <a:tr h="131817">
                <a:tc>
                  <a:txBody>
                    <a:bodyPr/>
                    <a:lstStyle/>
                    <a:p>
                      <a:pPr algn="l" fontAlgn="b">
                        <a:buNone/>
                      </a:pPr>
                      <a:r>
                        <a:rPr lang="es-MX" sz="800" b="0" i="0" u="none" strike="noStrike" dirty="0">
                          <a:solidFill>
                            <a:srgbClr val="000000"/>
                          </a:solidFill>
                          <a:effectLst/>
                          <a:latin typeface="Segoe UI" panose="020B0502040204020203" pitchFamily="34" charset="0"/>
                          <a:cs typeface="Segoe UI" panose="020B0502040204020203" pitchFamily="34" charset="0"/>
                        </a:rPr>
                        <a:t>Actividades profesionales, científicas, técnicas y servicios administrativos</a:t>
                      </a:r>
                    </a:p>
                  </a:txBody>
                  <a:tcPr marL="7620" marR="7620" marT="7620" marB="0" anchor="ctr">
                    <a:lnL>
                      <a:noFill/>
                    </a:lnL>
                    <a:lnR>
                      <a:noFill/>
                    </a:lnR>
                    <a:lnT>
                      <a:noFill/>
                    </a:lnT>
                    <a:lnB>
                      <a:noFill/>
                    </a:lnB>
                    <a:solidFill>
                      <a:schemeClr val="bg1">
                        <a:lumMod val="85000"/>
                      </a:schemeClr>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1.214</a:t>
                      </a:r>
                    </a:p>
                  </a:txBody>
                  <a:tcPr marL="7620" marR="7620" marT="7620" marB="0" anchor="b">
                    <a:lnL>
                      <a:noFill/>
                    </a:lnL>
                    <a:lnR>
                      <a:noFill/>
                    </a:lnR>
                    <a:lnT>
                      <a:noFill/>
                    </a:lnT>
                    <a:lnB>
                      <a:noFill/>
                    </a:lnB>
                    <a:solidFill>
                      <a:schemeClr val="bg1">
                        <a:lumMod val="85000"/>
                      </a:schemeClr>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1.209</a:t>
                      </a:r>
                    </a:p>
                  </a:txBody>
                  <a:tcPr marL="7620" marR="7620" marT="7620" marB="0" anchor="b">
                    <a:lnL>
                      <a:noFill/>
                    </a:lnL>
                    <a:lnR>
                      <a:noFill/>
                    </a:lnR>
                    <a:lnT>
                      <a:noFill/>
                    </a:lnT>
                    <a:lnB>
                      <a:noFill/>
                    </a:lnB>
                    <a:solidFill>
                      <a:schemeClr val="bg1">
                        <a:lumMod val="85000"/>
                      </a:schemeClr>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-5</a:t>
                      </a:r>
                    </a:p>
                  </a:txBody>
                  <a:tcPr marL="7620" marR="7620" marT="762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14"/>
                  </a:ext>
                </a:extLst>
              </a:tr>
            </a:tbl>
          </a:graphicData>
        </a:graphic>
      </p:graphicFrame>
      <p:sp>
        <p:nvSpPr>
          <p:cNvPr id="2" name="CuadroTexto 1">
            <a:extLst>
              <a:ext uri="{FF2B5EF4-FFF2-40B4-BE49-F238E27FC236}">
                <a16:creationId xmlns:a16="http://schemas.microsoft.com/office/drawing/2014/main" id="{FEA341E1-975D-E41E-3183-31CACF288966}"/>
              </a:ext>
            </a:extLst>
          </p:cNvPr>
          <p:cNvSpPr txBox="1"/>
          <p:nvPr/>
        </p:nvSpPr>
        <p:spPr>
          <a:xfrm>
            <a:off x="6654962" y="612439"/>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7" name="Conector recto 6">
            <a:extLst>
              <a:ext uri="{FF2B5EF4-FFF2-40B4-BE49-F238E27FC236}">
                <a16:creationId xmlns:a16="http://schemas.microsoft.com/office/drawing/2014/main" id="{A5FE8076-E888-415F-A317-6B80D1669C3A}"/>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693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274A079-A700-EE06-E823-A044E611C608}"/>
              </a:ext>
            </a:extLst>
          </p:cNvPr>
          <p:cNvSpPr txBox="1"/>
          <p:nvPr/>
        </p:nvSpPr>
        <p:spPr>
          <a:xfrm>
            <a:off x="390513" y="379619"/>
            <a:ext cx="8353359" cy="881780"/>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lnSpc>
                <a:spcPct val="90000"/>
              </a:lnSpc>
              <a:defRPr/>
            </a:pPr>
            <a:r>
              <a:rPr lang="es-ES" dirty="0">
                <a:solidFill>
                  <a:srgbClr val="B6004C"/>
                </a:solidFill>
                <a:latin typeface="+mj-lt"/>
                <a:cs typeface="Arial"/>
              </a:rPr>
              <a:t>Productividad Total de los Factores (PTF)</a:t>
            </a:r>
          </a:p>
          <a:p>
            <a:pPr lvl="0">
              <a:lnSpc>
                <a:spcPct val="90000"/>
              </a:lnSpc>
              <a:defRPr/>
            </a:pPr>
            <a:r>
              <a:rPr lang="es-ES" sz="1400" dirty="0">
                <a:solidFill>
                  <a:schemeClr val="tx1">
                    <a:lumMod val="75000"/>
                    <a:lumOff val="25000"/>
                  </a:schemeClr>
                </a:solidFill>
                <a:latin typeface="+mj-lt"/>
                <a:cs typeface="Arial"/>
              </a:rPr>
              <a:t>Aporte de la PTF, servicios laborales y de capital al crecimiento del valor agregado (desagregada)</a:t>
            </a:r>
          </a:p>
          <a:p>
            <a:pPr lvl="0">
              <a:defRPr/>
            </a:pPr>
            <a:r>
              <a:rPr lang="es-ES" sz="1200" dirty="0">
                <a:solidFill>
                  <a:schemeClr val="tx1">
                    <a:lumMod val="75000"/>
                    <a:lumOff val="25000"/>
                  </a:schemeClr>
                </a:solidFill>
                <a:latin typeface="+mj-lt"/>
                <a:ea typeface="Roboto Medium" panose="02000000000000000000" pitchFamily="2" charset="0"/>
                <a:cs typeface="Arial"/>
              </a:rPr>
              <a:t>Total economía</a:t>
            </a:r>
          </a:p>
          <a:p>
            <a:pPr lvl="0">
              <a:defRPr/>
            </a:pPr>
            <a:r>
              <a:rPr lang="es-ES" sz="1200" b="0" dirty="0">
                <a:solidFill>
                  <a:schemeClr val="tx1">
                    <a:lumMod val="75000"/>
                    <a:lumOff val="25000"/>
                  </a:schemeClr>
                </a:solidFill>
                <a:latin typeface="+mj-lt"/>
                <a:ea typeface="Roboto Medium" panose="02000000000000000000" pitchFamily="2" charset="0"/>
                <a:cs typeface="Arial"/>
              </a:rPr>
              <a:t>Año corrido – III Trimestre 2025</a:t>
            </a:r>
            <a:r>
              <a:rPr lang="es-ES" sz="1200" b="0" baseline="30000" dirty="0">
                <a:solidFill>
                  <a:schemeClr val="tx1">
                    <a:lumMod val="75000"/>
                    <a:lumOff val="25000"/>
                  </a:schemeClr>
                </a:solidFill>
                <a:latin typeface="+mj-lt"/>
                <a:ea typeface="Roboto Medium" panose="02000000000000000000" pitchFamily="2" charset="0"/>
                <a:cs typeface="Arial"/>
              </a:rPr>
              <a:t>pr</a:t>
            </a:r>
          </a:p>
        </p:txBody>
      </p:sp>
      <p:pic>
        <p:nvPicPr>
          <p:cNvPr id="4" name="Imagen 3">
            <a:extLst>
              <a:ext uri="{FF2B5EF4-FFF2-40B4-BE49-F238E27FC236}">
                <a16:creationId xmlns:a16="http://schemas.microsoft.com/office/drawing/2014/main" id="{2EA7183E-2014-B487-8EDE-C43A8388EDFE}"/>
              </a:ext>
            </a:extLst>
          </p:cNvPr>
          <p:cNvPicPr>
            <a:picLocks noChangeAspect="1"/>
          </p:cNvPicPr>
          <p:nvPr/>
        </p:nvPicPr>
        <p:blipFill>
          <a:blip r:embed="rId3"/>
          <a:stretch>
            <a:fillRect/>
          </a:stretch>
        </p:blipFill>
        <p:spPr>
          <a:xfrm>
            <a:off x="506491" y="1350352"/>
            <a:ext cx="8121402" cy="490085"/>
          </a:xfrm>
          <a:prstGeom prst="rect">
            <a:avLst/>
          </a:prstGeom>
        </p:spPr>
      </p:pic>
      <p:sp>
        <p:nvSpPr>
          <p:cNvPr id="7" name="CuadroTexto 6">
            <a:extLst>
              <a:ext uri="{FF2B5EF4-FFF2-40B4-BE49-F238E27FC236}">
                <a16:creationId xmlns:a16="http://schemas.microsoft.com/office/drawing/2014/main" id="{C64CD983-0527-1647-CC69-228198F8A080}"/>
              </a:ext>
            </a:extLst>
          </p:cNvPr>
          <p:cNvSpPr txBox="1"/>
          <p:nvPr/>
        </p:nvSpPr>
        <p:spPr>
          <a:xfrm>
            <a:off x="390513" y="4683875"/>
            <a:ext cx="7978183" cy="338554"/>
          </a:xfrm>
          <a:prstGeom prst="rect">
            <a:avLst/>
          </a:prstGeom>
          <a:noFill/>
        </p:spPr>
        <p:txBody>
          <a:bodyPr wrap="square">
            <a:spAutoFit/>
          </a:bodyPr>
          <a:lstStyle/>
          <a:p>
            <a:r>
              <a:rPr lang="es-CO" sz="800" b="1" dirty="0"/>
              <a:t>Fuente:</a:t>
            </a:r>
            <a:r>
              <a:rPr lang="es-CO" sz="800" dirty="0"/>
              <a:t> DANE, Cuentas Nacionales</a:t>
            </a:r>
          </a:p>
          <a:p>
            <a:r>
              <a:rPr lang="es-CO" sz="800" baseline="30000" dirty="0" err="1"/>
              <a:t>Pr</a:t>
            </a:r>
            <a:r>
              <a:rPr lang="es-CO" sz="800" dirty="0" err="1"/>
              <a:t>Cifras</a:t>
            </a:r>
            <a:r>
              <a:rPr lang="es-CO" sz="800" dirty="0"/>
              <a:t> preliminares con información disponible año corrido 2025 (enero-septiembre). </a:t>
            </a:r>
          </a:p>
        </p:txBody>
      </p:sp>
      <p:graphicFrame>
        <p:nvGraphicFramePr>
          <p:cNvPr id="3" name="Gráfico 2">
            <a:extLst>
              <a:ext uri="{FF2B5EF4-FFF2-40B4-BE49-F238E27FC236}">
                <a16:creationId xmlns:a16="http://schemas.microsoft.com/office/drawing/2014/main" id="{5CEEE7CE-D58B-B473-10BF-0CF780F4DF3C}"/>
              </a:ext>
            </a:extLst>
          </p:cNvPr>
          <p:cNvGraphicFramePr>
            <a:graphicFrameLocks/>
          </p:cNvGraphicFramePr>
          <p:nvPr>
            <p:extLst>
              <p:ext uri="{D42A27DB-BD31-4B8C-83A1-F6EECF244321}">
                <p14:modId xmlns:p14="http://schemas.microsoft.com/office/powerpoint/2010/main" val="332202826"/>
              </p:ext>
            </p:extLst>
          </p:nvPr>
        </p:nvGraphicFramePr>
        <p:xfrm>
          <a:off x="580320" y="1748971"/>
          <a:ext cx="7978183" cy="2966023"/>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Conector recto 7">
            <a:extLst>
              <a:ext uri="{FF2B5EF4-FFF2-40B4-BE49-F238E27FC236}">
                <a16:creationId xmlns:a16="http://schemas.microsoft.com/office/drawing/2014/main" id="{B9AB7C01-73B9-405D-A7D6-17B4B2BD9677}"/>
              </a:ext>
            </a:extLst>
          </p:cNvPr>
          <p:cNvCxnSpPr>
            <a:cxnSpLocks/>
          </p:cNvCxnSpPr>
          <p:nvPr/>
        </p:nvCxnSpPr>
        <p:spPr>
          <a:xfrm flipV="1">
            <a:off x="323850" y="423231"/>
            <a:ext cx="0" cy="794557"/>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561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51018" y="452399"/>
            <a:ext cx="8241963" cy="53091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a:t>
            </a:r>
            <a:r>
              <a:rPr kumimoji="0" lang="es-ES" sz="18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ocupada</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 según posición ocupacional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endPar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6" name="object 18"/>
          <p:cNvSpPr txBox="1"/>
          <p:nvPr/>
        </p:nvSpPr>
        <p:spPr>
          <a:xfrm>
            <a:off x="323850" y="4358854"/>
            <a:ext cx="8713401" cy="722827"/>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Por efecto de redondeo y la no inclusión de la categoría “Otro”, la sumas de las distribuciones, variaciones absolutas y contribuciones pueden diferir del total.</a:t>
            </a:r>
          </a:p>
          <a:p>
            <a:pPr marL="450850" marR="5080" indent="-438150">
              <a:lnSpc>
                <a:spcPct val="104000"/>
              </a:lnSpc>
              <a:spcBef>
                <a:spcPts val="55"/>
              </a:spcBef>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as posiciones ocupacionales se definen a partir de la Clasificación Internacional de la Situación en el Empleo CISE-93. Las definiciones de las posiciones ocupacionales se pueden consultar en el Manual de recolección y conceptos básicos de la GEIH en el siguiente enlace: https://microdatos.dane.gov.co/index.php/catalog/853/related-materials (páginas 88 a 92).</a:t>
            </a:r>
            <a:endPar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Los datos de las poblaciones están en miles de personas. </a:t>
            </a: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graphicFrame>
        <p:nvGraphicFramePr>
          <p:cNvPr id="4" name="Tabla 3"/>
          <p:cNvGraphicFramePr>
            <a:graphicFrameLocks noGrp="1"/>
          </p:cNvGraphicFramePr>
          <p:nvPr>
            <p:extLst>
              <p:ext uri="{D42A27DB-BD31-4B8C-83A1-F6EECF244321}">
                <p14:modId xmlns:p14="http://schemas.microsoft.com/office/powerpoint/2010/main" val="2161436338"/>
              </p:ext>
            </p:extLst>
          </p:nvPr>
        </p:nvGraphicFramePr>
        <p:xfrm>
          <a:off x="323850" y="1378377"/>
          <a:ext cx="8297629" cy="2788562"/>
        </p:xfrm>
        <a:graphic>
          <a:graphicData uri="http://schemas.openxmlformats.org/drawingml/2006/table">
            <a:tbl>
              <a:tblPr/>
              <a:tblGrid>
                <a:gridCol w="3647716">
                  <a:extLst>
                    <a:ext uri="{9D8B030D-6E8A-4147-A177-3AD203B41FA5}">
                      <a16:colId xmlns:a16="http://schemas.microsoft.com/office/drawing/2014/main" val="20000"/>
                    </a:ext>
                  </a:extLst>
                </a:gridCol>
                <a:gridCol w="1549971">
                  <a:extLst>
                    <a:ext uri="{9D8B030D-6E8A-4147-A177-3AD203B41FA5}">
                      <a16:colId xmlns:a16="http://schemas.microsoft.com/office/drawing/2014/main" val="20001"/>
                    </a:ext>
                  </a:extLst>
                </a:gridCol>
                <a:gridCol w="1549971">
                  <a:extLst>
                    <a:ext uri="{9D8B030D-6E8A-4147-A177-3AD203B41FA5}">
                      <a16:colId xmlns:a16="http://schemas.microsoft.com/office/drawing/2014/main" val="20002"/>
                    </a:ext>
                  </a:extLst>
                </a:gridCol>
                <a:gridCol w="1549971">
                  <a:extLst>
                    <a:ext uri="{9D8B030D-6E8A-4147-A177-3AD203B41FA5}">
                      <a16:colId xmlns:a16="http://schemas.microsoft.com/office/drawing/2014/main" val="20003"/>
                    </a:ext>
                  </a:extLst>
                </a:gridCol>
              </a:tblGrid>
              <a:tr h="302892">
                <a:tc rowSpan="2">
                  <a:txBody>
                    <a:bodyPr/>
                    <a:lstStyle/>
                    <a:p>
                      <a:pPr algn="ctr" fontAlgn="ctr"/>
                      <a:r>
                        <a:rPr lang="es-CO" sz="1100" b="1" i="0" u="none" strike="noStrike" dirty="0">
                          <a:solidFill>
                            <a:schemeClr val="bg1"/>
                          </a:solidFill>
                          <a:effectLst/>
                          <a:latin typeface="+mj-lt"/>
                        </a:rPr>
                        <a:t>Posición ocupacional</a:t>
                      </a:r>
                    </a:p>
                  </a:txBody>
                  <a:tcPr marL="8724" marR="8724" marT="8724" marB="0" anchor="ctr">
                    <a:lnL>
                      <a:noFill/>
                    </a:lnL>
                    <a:lnR>
                      <a:noFill/>
                    </a:lnR>
                    <a:lnT>
                      <a:noFill/>
                    </a:lnT>
                    <a:lnB>
                      <a:noFill/>
                    </a:lnB>
                    <a:solidFill>
                      <a:srgbClr val="6B1940"/>
                    </a:solidFill>
                  </a:tcPr>
                </a:tc>
                <a:tc gridSpan="3">
                  <a:txBody>
                    <a:bodyPr/>
                    <a:lstStyle/>
                    <a:p>
                      <a:pPr algn="ctr" fontAlgn="ctr"/>
                      <a:r>
                        <a:rPr lang="es-CO" sz="1100" b="1" i="0" u="none" strike="noStrike" dirty="0">
                          <a:solidFill>
                            <a:srgbClr val="FFFFFF"/>
                          </a:solidFill>
                          <a:effectLst/>
                          <a:latin typeface="+mj-lt"/>
                        </a:rPr>
                        <a:t>Total nacional</a:t>
                      </a:r>
                    </a:p>
                  </a:txBody>
                  <a:tcPr marL="8724" marR="8724" marT="8724"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551382">
                <a:tc vMerge="1">
                  <a:txBody>
                    <a:bodyPr/>
                    <a:lstStyle/>
                    <a:p>
                      <a:endParaRPr lang="es-CO"/>
                    </a:p>
                  </a:txBody>
                  <a:tcPr/>
                </a:tc>
                <a:tc>
                  <a:txBody>
                    <a:bodyPr/>
                    <a:lstStyle/>
                    <a:p>
                      <a:pPr marL="0" algn="ctr" defTabSz="914400" rtl="0" eaLnBrk="1" fontAlgn="ctr" latinLnBrk="0" hangingPunct="1">
                        <a:buNone/>
                      </a:pPr>
                      <a:r>
                        <a:rPr lang="es-CO" sz="1000" b="1" i="0" u="none" strike="noStrike" kern="1200" dirty="0">
                          <a:solidFill>
                            <a:srgbClr val="AD2750"/>
                          </a:solidFill>
                          <a:effectLst/>
                          <a:latin typeface="Segoe UI" panose="020B0502040204020203" pitchFamily="34" charset="0"/>
                          <a:ea typeface="+mn-ea"/>
                          <a:cs typeface="+mn-cs"/>
                        </a:rPr>
                        <a:t>Enero - octubre 2024</a:t>
                      </a:r>
                    </a:p>
                  </a:txBody>
                  <a:tcPr marL="7620" marR="7620" marT="7620" marB="0" anchor="ctr">
                    <a:lnL>
                      <a:noFill/>
                    </a:lnL>
                    <a:lnR>
                      <a:noFill/>
                    </a:lnR>
                    <a:lnT>
                      <a:noFill/>
                    </a:lnT>
                    <a:lnB>
                      <a:noFill/>
                    </a:lnB>
                    <a:solidFill>
                      <a:srgbClr val="E691AA"/>
                    </a:solidFill>
                  </a:tcPr>
                </a:tc>
                <a:tc>
                  <a:txBody>
                    <a:bodyPr/>
                    <a:lstStyle/>
                    <a:p>
                      <a:pPr marL="0" algn="ctr" defTabSz="914400" rtl="0" eaLnBrk="1" fontAlgn="ctr" latinLnBrk="0" hangingPunct="1">
                        <a:buNone/>
                      </a:pPr>
                      <a:r>
                        <a:rPr lang="es-CO" sz="1000" b="1" i="0" u="none" strike="noStrike" kern="1200" dirty="0">
                          <a:solidFill>
                            <a:srgbClr val="AD2750"/>
                          </a:solidFill>
                          <a:effectLst/>
                          <a:latin typeface="Segoe UI" panose="020B0502040204020203" pitchFamily="34" charset="0"/>
                          <a:ea typeface="+mn-ea"/>
                          <a:cs typeface="+mn-cs"/>
                        </a:rPr>
                        <a:t>Enero - octubre 2025</a:t>
                      </a:r>
                    </a:p>
                  </a:txBody>
                  <a:tcPr marL="7620" marR="7620" marT="7620" marB="0" anchor="ctr">
                    <a:lnL>
                      <a:noFill/>
                    </a:lnL>
                    <a:lnR>
                      <a:noFill/>
                    </a:lnR>
                    <a:lnT>
                      <a:noFill/>
                    </a:lnT>
                    <a:lnB>
                      <a:noFill/>
                    </a:lnB>
                    <a:solidFill>
                      <a:srgbClr val="F7D9E1"/>
                    </a:solidFill>
                  </a:tcPr>
                </a:tc>
                <a:tc>
                  <a:txBody>
                    <a:bodyPr/>
                    <a:lstStyle/>
                    <a:p>
                      <a:pPr algn="ctr" fontAlgn="ctr"/>
                      <a:r>
                        <a:rPr lang="es-CO" sz="1100" b="1" i="0" u="none" strike="noStrike" dirty="0">
                          <a:solidFill>
                            <a:srgbClr val="AD2750"/>
                          </a:solidFill>
                          <a:effectLst/>
                          <a:latin typeface="+mj-lt"/>
                        </a:rPr>
                        <a:t>Variación absoluta</a:t>
                      </a:r>
                    </a:p>
                  </a:txBody>
                  <a:tcPr marL="8724" marR="8724" marT="8724" marB="0" anchor="ctr">
                    <a:lnL>
                      <a:noFill/>
                    </a:lnL>
                    <a:lnR>
                      <a:noFill/>
                    </a:lnR>
                    <a:lnT>
                      <a:noFill/>
                    </a:lnT>
                    <a:lnB>
                      <a:noFill/>
                    </a:lnB>
                    <a:solidFill>
                      <a:srgbClr val="E691AA"/>
                    </a:solidFill>
                  </a:tcPr>
                </a:tc>
                <a:extLst>
                  <a:ext uri="{0D108BD9-81ED-4DB2-BD59-A6C34878D82A}">
                    <a16:rowId xmlns:a16="http://schemas.microsoft.com/office/drawing/2014/main" val="10001"/>
                  </a:ext>
                </a:extLst>
              </a:tr>
              <a:tr h="24178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s-CO" sz="1000" b="1" i="0" u="none" strike="noStrike" dirty="0">
                          <a:solidFill>
                            <a:srgbClr val="000000"/>
                          </a:solidFill>
                          <a:effectLst/>
                          <a:latin typeface="Segoe UI" panose="020B0502040204020203" pitchFamily="34" charset="0"/>
                          <a:cs typeface="Segoe UI" panose="020B0502040204020203" pitchFamily="34" charset="0"/>
                        </a:rPr>
                        <a:t>Población ocupada</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22.921</a:t>
                      </a:r>
                    </a:p>
                  </a:txBody>
                  <a:tcPr marL="7620" marR="7620" marT="762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23.711</a:t>
                      </a:r>
                    </a:p>
                  </a:txBody>
                  <a:tcPr marL="7620" marR="7620" marT="762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+790</a:t>
                      </a:r>
                    </a:p>
                  </a:txBody>
                  <a:tcPr marL="7620" marR="7620" marT="762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2"/>
                  </a:ext>
                </a:extLst>
              </a:tr>
              <a:tr h="241786">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Trabajador por cuenta propia </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9.366</a:t>
                      </a:r>
                    </a:p>
                  </a:txBody>
                  <a:tcPr marL="7620" marR="7620" marT="7620"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9.822</a:t>
                      </a:r>
                    </a:p>
                  </a:txBody>
                  <a:tcPr marL="7620" marR="7620" marT="7620"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+456</a:t>
                      </a:r>
                    </a:p>
                  </a:txBody>
                  <a:tcPr marL="7620" marR="7620" marT="7620"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extLst>
                  <a:ext uri="{0D108BD9-81ED-4DB2-BD59-A6C34878D82A}">
                    <a16:rowId xmlns:a16="http://schemas.microsoft.com/office/drawing/2014/main" val="10003"/>
                  </a:ext>
                </a:extLst>
              </a:tr>
              <a:tr h="241786">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Obrero, empleado particular </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10.135</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1" i="0" u="none" strike="noStrike">
                          <a:solidFill>
                            <a:srgbClr val="000000"/>
                          </a:solidFill>
                          <a:effectLst/>
                          <a:latin typeface="Segoe UI" panose="020B0502040204020203" pitchFamily="34" charset="0"/>
                          <a:cs typeface="Segoe UI" panose="020B0502040204020203" pitchFamily="34" charset="0"/>
                        </a:rPr>
                        <a:t>10.497</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+362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41786">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Jornalero o Peón</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739</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795</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+56</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0005"/>
                  </a:ext>
                </a:extLst>
              </a:tr>
              <a:tr h="241786">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Empleado doméstico</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701</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710</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9</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41786">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Obrero, empleado del gobierno </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892</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867</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-25</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0007"/>
                  </a:ext>
                </a:extLst>
              </a:tr>
              <a:tr h="241786">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Trabajador familiar sin remuneración </a:t>
                      </a:r>
                    </a:p>
                  </a:txBody>
                  <a:tcPr marL="7620" marR="7620" marT="7620" marB="0" anchor="b">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466</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438</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-28</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41786">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Patrón o empleador</a:t>
                      </a:r>
                    </a:p>
                  </a:txBody>
                  <a:tcPr marL="7620" marR="7620" marT="7620" marB="0" anchor="b">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610</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573</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-37</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0009"/>
                  </a:ext>
                </a:extLst>
              </a:tr>
            </a:tbl>
          </a:graphicData>
        </a:graphic>
      </p:graphicFrame>
      <p:sp>
        <p:nvSpPr>
          <p:cNvPr id="2" name="CuadroTexto 1">
            <a:extLst>
              <a:ext uri="{FF2B5EF4-FFF2-40B4-BE49-F238E27FC236}">
                <a16:creationId xmlns:a16="http://schemas.microsoft.com/office/drawing/2014/main" id="{865C1AEC-3EA1-C44A-FC35-BA9AC5F57CBD}"/>
              </a:ext>
            </a:extLst>
          </p:cNvPr>
          <p:cNvSpPr txBox="1"/>
          <p:nvPr/>
        </p:nvSpPr>
        <p:spPr>
          <a:xfrm>
            <a:off x="6654962" y="655550"/>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7" name="Conector recto 6">
            <a:extLst>
              <a:ext uri="{FF2B5EF4-FFF2-40B4-BE49-F238E27FC236}">
                <a16:creationId xmlns:a16="http://schemas.microsoft.com/office/drawing/2014/main" id="{7AB5C365-646B-49BC-90B8-C0502D722C0D}"/>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385704" y="444977"/>
            <a:ext cx="8241963" cy="53091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a:t>
            </a:r>
            <a:r>
              <a:rPr kumimoji="0" lang="es-ES" sz="18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ocupada</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 según posición ocupacional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2" name="object 18"/>
          <p:cNvSpPr txBox="1"/>
          <p:nvPr/>
        </p:nvSpPr>
        <p:spPr>
          <a:xfrm>
            <a:off x="385704" y="4018887"/>
            <a:ext cx="8491876" cy="959686"/>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Obrero,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empleado particular ^ incluye la posición ocupacional Jornalero o Peón.</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Por efecto de redondeo y la no inclusión de la categoría “Otro”, la sumas de las distribuciones, variaciones absolutas y contribuciones pueden diferir del total".</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as posiciones ocupacionales se definen a partir de la Clasificación Internacional de la Situación en el Empleo CISE-93. Las definiciones de las posiciones ocupacionales se pueden consultar en el Manual de recolección y conceptos básicos de la GEIH en el siguiente enlace: https://microdatos.dane.gov.co/index.php/catalog/853/related-materials (páginas 88 a 92).</a:t>
            </a:r>
            <a:endPar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13 ciudades y áreas metropolitanas incluye Bogotá D.C., Medellín A.M., Cali A.M., Barranquilla A.M., Bucaramanga A.M., Manizales A.M., Pereira A.M., Cúcuta A.M., Pasto, Ibagué, Montería, Cartagena y Villavicencio.</a:t>
            </a:r>
          </a:p>
          <a:p>
            <a:pPr marL="450850" marR="5080" lvl="0" indent="-438150" algn="l" defTabSz="457200" rtl="0" eaLnBrk="1" fontAlgn="auto" latinLnBrk="0" hangingPunct="1">
              <a:lnSpc>
                <a:spcPct val="104000"/>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Los datos de las poblaciones están en miles de personas. ᛫ Datos expandidos con proyecciones de población elaboradas con base en los resultados del Censo Nacional de Población y Vivienda 2018.</a:t>
            </a:r>
          </a:p>
          <a:p>
            <a:pPr marL="12700" marR="5080" lvl="0" indent="0" algn="l" defTabSz="457200" rtl="0" eaLnBrk="1" fontAlgn="auto" latinLnBrk="0" hangingPunct="1">
              <a:lnSpc>
                <a:spcPct val="104000"/>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graphicFrame>
        <p:nvGraphicFramePr>
          <p:cNvPr id="5" name="Tabla 4"/>
          <p:cNvGraphicFramePr>
            <a:graphicFrameLocks noGrp="1"/>
          </p:cNvGraphicFramePr>
          <p:nvPr>
            <p:extLst>
              <p:ext uri="{D42A27DB-BD31-4B8C-83A1-F6EECF244321}">
                <p14:modId xmlns:p14="http://schemas.microsoft.com/office/powerpoint/2010/main" val="2994951692"/>
              </p:ext>
            </p:extLst>
          </p:nvPr>
        </p:nvGraphicFramePr>
        <p:xfrm>
          <a:off x="323849" y="1313542"/>
          <a:ext cx="8406484" cy="2510969"/>
        </p:xfrm>
        <a:graphic>
          <a:graphicData uri="http://schemas.openxmlformats.org/drawingml/2006/table">
            <a:tbl>
              <a:tblPr/>
              <a:tblGrid>
                <a:gridCol w="3366421">
                  <a:extLst>
                    <a:ext uri="{9D8B030D-6E8A-4147-A177-3AD203B41FA5}">
                      <a16:colId xmlns:a16="http://schemas.microsoft.com/office/drawing/2014/main" val="20000"/>
                    </a:ext>
                  </a:extLst>
                </a:gridCol>
                <a:gridCol w="1644954">
                  <a:extLst>
                    <a:ext uri="{9D8B030D-6E8A-4147-A177-3AD203B41FA5}">
                      <a16:colId xmlns:a16="http://schemas.microsoft.com/office/drawing/2014/main" val="20001"/>
                    </a:ext>
                  </a:extLst>
                </a:gridCol>
                <a:gridCol w="1644954">
                  <a:extLst>
                    <a:ext uri="{9D8B030D-6E8A-4147-A177-3AD203B41FA5}">
                      <a16:colId xmlns:a16="http://schemas.microsoft.com/office/drawing/2014/main" val="20002"/>
                    </a:ext>
                  </a:extLst>
                </a:gridCol>
                <a:gridCol w="1750155">
                  <a:extLst>
                    <a:ext uri="{9D8B030D-6E8A-4147-A177-3AD203B41FA5}">
                      <a16:colId xmlns:a16="http://schemas.microsoft.com/office/drawing/2014/main" val="20003"/>
                    </a:ext>
                  </a:extLst>
                </a:gridCol>
              </a:tblGrid>
              <a:tr h="208272">
                <a:tc rowSpan="2">
                  <a:txBody>
                    <a:bodyPr/>
                    <a:lstStyle/>
                    <a:p>
                      <a:pPr algn="ctr" fontAlgn="ctr"/>
                      <a:r>
                        <a:rPr lang="es-CO" sz="1050" b="1" i="0" u="none" strike="noStrike" dirty="0">
                          <a:solidFill>
                            <a:schemeClr val="bg1"/>
                          </a:solidFill>
                          <a:effectLst/>
                          <a:latin typeface="Segoe UI" panose="020B0502040204020203" pitchFamily="34" charset="0"/>
                        </a:rPr>
                        <a:t>Posición ocupacional</a:t>
                      </a:r>
                    </a:p>
                  </a:txBody>
                  <a:tcPr marL="9525" marR="9525" marT="9525" marB="0" anchor="ctr">
                    <a:lnL>
                      <a:noFill/>
                    </a:lnL>
                    <a:lnR>
                      <a:noFill/>
                    </a:lnR>
                    <a:lnT>
                      <a:noFill/>
                    </a:lnT>
                    <a:lnB>
                      <a:noFill/>
                    </a:lnB>
                    <a:solidFill>
                      <a:srgbClr val="6B1940"/>
                    </a:solidFill>
                  </a:tcPr>
                </a:tc>
                <a:tc gridSpan="3">
                  <a:txBody>
                    <a:bodyPr/>
                    <a:lstStyle/>
                    <a:p>
                      <a:pPr algn="ctr" fontAlgn="ctr"/>
                      <a:r>
                        <a:rPr lang="es-CO" sz="1050" b="1" i="0" u="none" strike="noStrike" dirty="0">
                          <a:solidFill>
                            <a:srgbClr val="FFFFFF"/>
                          </a:solidFill>
                          <a:effectLst/>
                          <a:latin typeface="Segoe UI" panose="020B0502040204020203" pitchFamily="34" charset="0"/>
                        </a:rPr>
                        <a:t>Total 13 ciudades y A.M.</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542274">
                <a:tc vMerge="1">
                  <a:txBody>
                    <a:bodyPr/>
                    <a:lstStyle/>
                    <a:p>
                      <a:endParaRPr lang="es-CO"/>
                    </a:p>
                  </a:txBody>
                  <a:tcPr/>
                </a:tc>
                <a:tc>
                  <a:txBody>
                    <a:bodyPr/>
                    <a:lstStyle/>
                    <a:p>
                      <a:pPr marL="0" algn="ctr" defTabSz="914400" rtl="0" eaLnBrk="1" fontAlgn="ctr" latinLnBrk="0" hangingPunct="1">
                        <a:buNone/>
                      </a:pPr>
                      <a:r>
                        <a:rPr lang="es-CO" sz="1050" b="1" i="0" u="none" strike="noStrike" kern="1200" dirty="0">
                          <a:solidFill>
                            <a:srgbClr val="AD2750"/>
                          </a:solidFill>
                          <a:effectLst/>
                          <a:latin typeface="Segoe UI" panose="020B0502040204020203" pitchFamily="34" charset="0"/>
                          <a:ea typeface="+mn-ea"/>
                          <a:cs typeface="+mn-cs"/>
                        </a:rPr>
                        <a:t>Enero - octubre 2024</a:t>
                      </a:r>
                    </a:p>
                  </a:txBody>
                  <a:tcPr marL="7620" marR="7620" marT="7620" marB="0" anchor="ctr">
                    <a:lnL>
                      <a:noFill/>
                    </a:lnL>
                    <a:lnR>
                      <a:noFill/>
                    </a:lnR>
                    <a:lnT>
                      <a:noFill/>
                    </a:lnT>
                    <a:lnB>
                      <a:noFill/>
                    </a:lnB>
                    <a:solidFill>
                      <a:srgbClr val="E691AA"/>
                    </a:solidFill>
                  </a:tcPr>
                </a:tc>
                <a:tc>
                  <a:txBody>
                    <a:bodyPr/>
                    <a:lstStyle/>
                    <a:p>
                      <a:pPr marL="0" algn="ctr" defTabSz="914400" rtl="0" eaLnBrk="1" fontAlgn="ctr" latinLnBrk="0" hangingPunct="1">
                        <a:buNone/>
                      </a:pPr>
                      <a:r>
                        <a:rPr lang="es-CO" sz="1050" b="1" i="0" u="none" strike="noStrike" kern="1200" dirty="0">
                          <a:solidFill>
                            <a:srgbClr val="AD2750"/>
                          </a:solidFill>
                          <a:effectLst/>
                          <a:latin typeface="Segoe UI" panose="020B0502040204020203" pitchFamily="34" charset="0"/>
                          <a:ea typeface="+mn-ea"/>
                          <a:cs typeface="+mn-cs"/>
                        </a:rPr>
                        <a:t>Enero - octubre 2025</a:t>
                      </a:r>
                    </a:p>
                  </a:txBody>
                  <a:tcPr marL="7620" marR="7620" marT="7620" marB="0" anchor="ctr">
                    <a:lnL>
                      <a:noFill/>
                    </a:lnL>
                    <a:lnR>
                      <a:noFill/>
                    </a:lnR>
                    <a:lnT>
                      <a:noFill/>
                    </a:lnT>
                    <a:lnB>
                      <a:noFill/>
                    </a:lnB>
                    <a:solidFill>
                      <a:srgbClr val="F7D9E1"/>
                    </a:solidFill>
                  </a:tcPr>
                </a:tc>
                <a:tc>
                  <a:txBody>
                    <a:bodyPr/>
                    <a:lstStyle/>
                    <a:p>
                      <a:pPr algn="ctr" fontAlgn="ctr"/>
                      <a:r>
                        <a:rPr lang="es-CO" sz="1050" b="1" i="0" u="none" strike="noStrike" dirty="0">
                          <a:solidFill>
                            <a:srgbClr val="AD2750"/>
                          </a:solidFill>
                          <a:effectLst/>
                          <a:latin typeface="Segoe UI" panose="020B0502040204020203" pitchFamily="34" charset="0"/>
                        </a:rPr>
                        <a:t>Variación absoluta</a:t>
                      </a:r>
                    </a:p>
                  </a:txBody>
                  <a:tcPr marL="9525" marR="9525" marT="9525" marB="0" anchor="ctr">
                    <a:lnL>
                      <a:noFill/>
                    </a:lnL>
                    <a:lnR>
                      <a:noFill/>
                    </a:lnR>
                    <a:lnT>
                      <a:noFill/>
                    </a:lnT>
                    <a:lnB>
                      <a:noFill/>
                    </a:lnB>
                    <a:solidFill>
                      <a:srgbClr val="E691AA"/>
                    </a:solidFill>
                  </a:tcPr>
                </a:tc>
                <a:extLst>
                  <a:ext uri="{0D108BD9-81ED-4DB2-BD59-A6C34878D82A}">
                    <a16:rowId xmlns:a16="http://schemas.microsoft.com/office/drawing/2014/main" val="10001"/>
                  </a:ext>
                </a:extLst>
              </a:tr>
              <a:tr h="251489">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s-CO" sz="1050" b="1" i="0" u="none" strike="noStrike" dirty="0">
                          <a:solidFill>
                            <a:srgbClr val="000000"/>
                          </a:solidFill>
                          <a:effectLst/>
                          <a:latin typeface="Segoe UI" panose="020B0502040204020203" pitchFamily="34" charset="0"/>
                          <a:cs typeface="Segoe UI" panose="020B0502040204020203" pitchFamily="34" charset="0"/>
                        </a:rPr>
                        <a:t>Población ocupada</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10.969</a:t>
                      </a:r>
                    </a:p>
                  </a:txBody>
                  <a:tcPr marL="7620" marR="7620" marT="762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11.299</a:t>
                      </a:r>
                    </a:p>
                  </a:txBody>
                  <a:tcPr marL="7620" marR="7620" marT="762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+330</a:t>
                      </a:r>
                    </a:p>
                  </a:txBody>
                  <a:tcPr marL="7620" marR="7620" marT="7620"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2"/>
                  </a:ext>
                </a:extLst>
              </a:tr>
              <a:tr h="25148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1050" b="0" i="0" u="none" strike="noStrike" dirty="0">
                          <a:solidFill>
                            <a:srgbClr val="000000"/>
                          </a:solidFill>
                          <a:effectLst/>
                          <a:latin typeface="Segoe UI" panose="020B0502040204020203" pitchFamily="34" charset="0"/>
                          <a:cs typeface="Segoe UI" panose="020B0502040204020203" pitchFamily="34" charset="0"/>
                        </a:rPr>
                        <a:t>Obrero, empleado particular^</a:t>
                      </a:r>
                    </a:p>
                  </a:txBody>
                  <a:tcPr marL="7620" marR="7620" marT="7620"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6.001</a:t>
                      </a:r>
                    </a:p>
                  </a:txBody>
                  <a:tcPr marL="7620" marR="7620" marT="7620"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6.215</a:t>
                      </a:r>
                    </a:p>
                  </a:txBody>
                  <a:tcPr marL="7620" marR="7620" marT="7620"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+214</a:t>
                      </a:r>
                    </a:p>
                  </a:txBody>
                  <a:tcPr marL="7620" marR="7620" marT="7620"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extLst>
                  <a:ext uri="{0D108BD9-81ED-4DB2-BD59-A6C34878D82A}">
                    <a16:rowId xmlns:a16="http://schemas.microsoft.com/office/drawing/2014/main" val="10003"/>
                  </a:ext>
                </a:extLst>
              </a:tr>
              <a:tr h="251489">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Trabajador por cuenta propia </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3.772</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3.912</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+140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51489">
                <a:tc>
                  <a:txBody>
                    <a:bodyPr/>
                    <a:lstStyle/>
                    <a:p>
                      <a:pPr algn="l" fontAlgn="b">
                        <a:buNone/>
                      </a:pPr>
                      <a:r>
                        <a:rPr lang="es-CO" sz="1050" b="0" i="0" u="none" strike="noStrike">
                          <a:solidFill>
                            <a:srgbClr val="000000"/>
                          </a:solidFill>
                          <a:effectLst/>
                          <a:latin typeface="Segoe UI" panose="020B0502040204020203" pitchFamily="34" charset="0"/>
                          <a:cs typeface="Segoe UI" panose="020B0502040204020203" pitchFamily="34" charset="0"/>
                        </a:rPr>
                        <a:t>Empleado doméstico</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314</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330</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+16</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0005"/>
                  </a:ext>
                </a:extLst>
              </a:tr>
              <a:tr h="251489">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Trabajador familiar sin remuneración </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107</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105</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51489">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Obrero, empleado del gobierno</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453</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435</a:t>
                      </a:r>
                    </a:p>
                  </a:txBody>
                  <a:tcPr marL="7620" marR="7620" marT="7620" marB="0" anchor="ctr">
                    <a:lnL>
                      <a:noFill/>
                    </a:lnL>
                    <a:lnR>
                      <a:noFill/>
                    </a:lnR>
                    <a:lnT>
                      <a:noFill/>
                    </a:lnT>
                    <a:lnB>
                      <a:noFill/>
                    </a:lnB>
                    <a:solidFill>
                      <a:srgbClr val="D9D9D9"/>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-18</a:t>
                      </a:r>
                    </a:p>
                  </a:txBody>
                  <a:tcPr marL="7620" marR="7620" marT="7620" marB="0" anchor="ctr">
                    <a:lnL>
                      <a:noFill/>
                    </a:lnL>
                    <a:lnR>
                      <a:noFill/>
                    </a:lnR>
                    <a:lnT>
                      <a:noFill/>
                    </a:lnT>
                    <a:lnB>
                      <a:noFill/>
                    </a:lnB>
                    <a:solidFill>
                      <a:srgbClr val="D9D9D9"/>
                    </a:solidFill>
                  </a:tcPr>
                </a:tc>
                <a:extLst>
                  <a:ext uri="{0D108BD9-81ED-4DB2-BD59-A6C34878D82A}">
                    <a16:rowId xmlns:a16="http://schemas.microsoft.com/office/drawing/2014/main" val="10007"/>
                  </a:ext>
                </a:extLst>
              </a:tr>
              <a:tr h="251489">
                <a:tc>
                  <a:txBody>
                    <a:bodyPr/>
                    <a:lstStyle/>
                    <a:p>
                      <a:pPr algn="l"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Patrón o empleador</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a:solidFill>
                            <a:srgbClr val="000000"/>
                          </a:solidFill>
                          <a:effectLst/>
                          <a:latin typeface="Segoe UI" panose="020B0502040204020203" pitchFamily="34" charset="0"/>
                          <a:cs typeface="Segoe UI" panose="020B0502040204020203" pitchFamily="34" charset="0"/>
                        </a:rPr>
                        <a:t>319</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1" i="0" u="none" strike="noStrike" dirty="0">
                          <a:solidFill>
                            <a:srgbClr val="000000"/>
                          </a:solidFill>
                          <a:effectLst/>
                          <a:latin typeface="Segoe UI" panose="020B0502040204020203" pitchFamily="34" charset="0"/>
                          <a:cs typeface="Segoe UI" panose="020B0502040204020203" pitchFamily="34" charset="0"/>
                        </a:rPr>
                        <a:t>298</a:t>
                      </a:r>
                    </a:p>
                  </a:txBody>
                  <a:tcPr marL="7620" marR="7620" marT="7620" marB="0" anchor="ctr">
                    <a:lnL>
                      <a:noFill/>
                    </a:lnL>
                    <a:lnR>
                      <a:noFill/>
                    </a:lnR>
                    <a:lnT>
                      <a:noFill/>
                    </a:lnT>
                    <a:lnB>
                      <a:noFill/>
                    </a:lnB>
                    <a:solidFill>
                      <a:srgbClr val="FFFFFF"/>
                    </a:solidFill>
                  </a:tcPr>
                </a:tc>
                <a:tc>
                  <a:txBody>
                    <a:bodyPr/>
                    <a:lstStyle/>
                    <a:p>
                      <a:pPr algn="ctr" fontAlgn="b">
                        <a:buNone/>
                      </a:pPr>
                      <a:r>
                        <a:rPr lang="es-CO" sz="1050" b="0" i="0" u="none" strike="noStrike" dirty="0">
                          <a:solidFill>
                            <a:srgbClr val="000000"/>
                          </a:solidFill>
                          <a:effectLst/>
                          <a:latin typeface="Segoe UI" panose="020B0502040204020203" pitchFamily="34" charset="0"/>
                          <a:cs typeface="Segoe UI" panose="020B0502040204020203" pitchFamily="34" charset="0"/>
                        </a:rPr>
                        <a:t>-21</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bl>
          </a:graphicData>
        </a:graphic>
      </p:graphicFrame>
      <p:sp>
        <p:nvSpPr>
          <p:cNvPr id="2" name="CuadroTexto 1">
            <a:extLst>
              <a:ext uri="{FF2B5EF4-FFF2-40B4-BE49-F238E27FC236}">
                <a16:creationId xmlns:a16="http://schemas.microsoft.com/office/drawing/2014/main" id="{EF69AD4F-07CD-1768-D81F-1404637A9053}"/>
              </a:ext>
            </a:extLst>
          </p:cNvPr>
          <p:cNvSpPr txBox="1"/>
          <p:nvPr/>
        </p:nvSpPr>
        <p:spPr>
          <a:xfrm>
            <a:off x="6654962" y="624711"/>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6" name="Conector recto 5">
            <a:extLst>
              <a:ext uri="{FF2B5EF4-FFF2-40B4-BE49-F238E27FC236}">
                <a16:creationId xmlns:a16="http://schemas.microsoft.com/office/drawing/2014/main" id="{85ACFEF5-0459-434E-A7B4-ABA4DCBDA57B}"/>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A1A8398E-7A25-35BE-D685-F99F6FA96236}"/>
              </a:ext>
            </a:extLst>
          </p:cNvPr>
          <p:cNvSpPr txBox="1"/>
          <p:nvPr/>
        </p:nvSpPr>
        <p:spPr>
          <a:xfrm>
            <a:off x="359578" y="423232"/>
            <a:ext cx="8241963"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Proporción de población ocupada informal*</a:t>
            </a:r>
          </a:p>
          <a:p>
            <a:pPr marL="0" marR="0" lvl="0" indent="0" algn="l" defTabSz="457200" rtl="0" eaLnBrk="1" fontAlgn="auto" latinLnBrk="0" hangingPunct="1">
              <a:lnSpc>
                <a:spcPct val="100000"/>
              </a:lnSpc>
              <a:spcBef>
                <a:spcPts val="0"/>
              </a:spcBef>
              <a:spcAft>
                <a:spcPts val="0"/>
              </a:spcAft>
              <a:buClrTx/>
              <a:buSzTx/>
              <a:buFontTx/>
              <a:buNone/>
              <a:tabLst/>
              <a:defRPr/>
            </a:pPr>
            <a:r>
              <a:rPr lang="es-MX" sz="1200" dirty="0">
                <a:solidFill>
                  <a:prstClr val="black"/>
                </a:solidFill>
              </a:rPr>
              <a:t>Total nacional, total 13 y 23 ciudades y áreas metropolitanas y centros poblados y rural disperso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(2021 - 2025)</a:t>
            </a:r>
          </a:p>
        </p:txBody>
      </p:sp>
      <p:graphicFrame>
        <p:nvGraphicFramePr>
          <p:cNvPr id="9" name="Gráfico 8">
            <a:extLst>
              <a:ext uri="{FF2B5EF4-FFF2-40B4-BE49-F238E27FC236}">
                <a16:creationId xmlns:a16="http://schemas.microsoft.com/office/drawing/2014/main" id="{9024EA65-B958-3BCC-8760-97B5B2A14693}"/>
              </a:ext>
            </a:extLst>
          </p:cNvPr>
          <p:cNvGraphicFramePr>
            <a:graphicFrameLocks/>
          </p:cNvGraphicFramePr>
          <p:nvPr>
            <p:extLst>
              <p:ext uri="{D42A27DB-BD31-4B8C-83A1-F6EECF244321}">
                <p14:modId xmlns:p14="http://schemas.microsoft.com/office/powerpoint/2010/main" val="197139502"/>
              </p:ext>
            </p:extLst>
          </p:nvPr>
        </p:nvGraphicFramePr>
        <p:xfrm>
          <a:off x="323850" y="1204686"/>
          <a:ext cx="8460572" cy="3130871"/>
        </p:xfrm>
        <a:graphic>
          <a:graphicData uri="http://schemas.openxmlformats.org/drawingml/2006/chart">
            <c:chart xmlns:c="http://schemas.openxmlformats.org/drawingml/2006/chart" xmlns:r="http://schemas.openxmlformats.org/officeDocument/2006/relationships" r:id="rId2"/>
          </a:graphicData>
        </a:graphic>
      </p:graphicFrame>
      <p:sp>
        <p:nvSpPr>
          <p:cNvPr id="10" name="object 18">
            <a:extLst>
              <a:ext uri="{FF2B5EF4-FFF2-40B4-BE49-F238E27FC236}">
                <a16:creationId xmlns:a16="http://schemas.microsoft.com/office/drawing/2014/main" id="{55A87514-5A56-1348-4D5D-0BE7D9AFB932}"/>
              </a:ext>
            </a:extLst>
          </p:cNvPr>
          <p:cNvSpPr txBox="1"/>
          <p:nvPr/>
        </p:nvSpPr>
        <p:spPr>
          <a:xfrm>
            <a:off x="359578" y="4335557"/>
            <a:ext cx="8627668" cy="721009"/>
          </a:xfrm>
          <a:prstGeom prst="rect">
            <a:avLst/>
          </a:prstGeom>
        </p:spPr>
        <p:txBody>
          <a:bodyPr vert="horz" wrap="square" lIns="0" tIns="9313" rIns="0" bIns="0" rtlCol="0" anchor="b">
            <a:spAutoFit/>
          </a:bodyPr>
          <a:lstStyle/>
          <a:p>
            <a:pPr marL="16933" marR="6773">
              <a:lnSpc>
                <a:spcPct val="104000"/>
              </a:lnSpc>
              <a:spcBef>
                <a:spcPts val="73"/>
              </a:spcBef>
            </a:pPr>
            <a:r>
              <a:rPr lang="es-CO" sz="500" b="1" spc="20" dirty="0">
                <a:latin typeface="Segoe UI" panose="020B0502040204020203" pitchFamily="34" charset="0"/>
                <a:cs typeface="Segoe UI" panose="020B0502040204020203" pitchFamily="34" charset="0"/>
              </a:rPr>
              <a:t>Fuente: </a:t>
            </a:r>
            <a:r>
              <a:rPr lang="es-CO" sz="500" spc="20" dirty="0">
                <a:latin typeface="Segoe UI" panose="020B0502040204020203" pitchFamily="34" charset="0"/>
                <a:cs typeface="Segoe UI" panose="020B0502040204020203" pitchFamily="34" charset="0"/>
              </a:rPr>
              <a:t>DANE, GEIH.</a:t>
            </a:r>
          </a:p>
          <a:p>
            <a:pPr marL="16933" marR="6773">
              <a:lnSpc>
                <a:spcPct val="104000"/>
              </a:lnSpc>
              <a:spcBef>
                <a:spcPts val="73"/>
              </a:spcBef>
            </a:pPr>
            <a:r>
              <a:rPr lang="es-ES" sz="500" spc="20" dirty="0">
                <a:latin typeface="Segoe UI" panose="020B0502040204020203" pitchFamily="34" charset="0"/>
                <a:cs typeface="Segoe UI" panose="020B0502040204020203" pitchFamily="34" charset="0"/>
              </a:rPr>
              <a:t>* </a:t>
            </a:r>
            <a:r>
              <a:rPr lang="es-CO" sz="500" spc="20" dirty="0">
                <a:latin typeface="Segoe UI" panose="020B0502040204020203" pitchFamily="34" charset="0"/>
                <a:cs typeface="Segoe UI" panose="020B0502040204020203" pitchFamily="34" charset="0"/>
              </a:rPr>
              <a:t>La definición adoptada por el DANE para la medición de la ocupación informal, se basa en la resolución de la 17ª CIET de la OIT (2003) y de las recomendaciones del grupo de DELHI sobre las estadísticas</a:t>
            </a:r>
          </a:p>
          <a:p>
            <a:pPr marL="601118" marR="6773" indent="-584185">
              <a:lnSpc>
                <a:spcPct val="104000"/>
              </a:lnSpc>
              <a:spcBef>
                <a:spcPts val="73"/>
              </a:spcBef>
            </a:pPr>
            <a:r>
              <a:rPr lang="es-CO" sz="500" spc="20" dirty="0">
                <a:latin typeface="Segoe UI" panose="020B0502040204020203" pitchFamily="34" charset="0"/>
                <a:cs typeface="Segoe UI" panose="020B0502040204020203" pitchFamily="34" charset="0"/>
              </a:rPr>
              <a:t>del sector informal. En esta se indica que la ocupación informal se mide teniendo en cuenta, tanto a la empresa (sector) para los independientes, como la condición del puesto de trabajo para asalariados.</a:t>
            </a:r>
          </a:p>
          <a:p>
            <a:pPr marL="601118" marR="6773" indent="-584185">
              <a:lnSpc>
                <a:spcPct val="104000"/>
              </a:lnSpc>
              <a:spcBef>
                <a:spcPts val="73"/>
              </a:spcBef>
            </a:pPr>
            <a:r>
              <a:rPr lang="es-CO" sz="500" spc="20" dirty="0">
                <a:latin typeface="Segoe UI" panose="020B0502040204020203" pitchFamily="34" charset="0"/>
                <a:cs typeface="Segoe UI" panose="020B0502040204020203" pitchFamily="34" charset="0"/>
              </a:rPr>
              <a:t>También son ocupados Informales, por definición,  todos los Trabajadores sin remuneración y la categoría “Otro”.  La nota metodológica de la nueva medición de informalidad se puede consultar en el siguiente enlace: </a:t>
            </a:r>
            <a:r>
              <a:rPr lang="es-CO" sz="500" spc="20" dirty="0">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https://www.dane.gov.co/files/investigaciones/boletines/ech/ech/Nueva_medicion_informalidad.pdf</a:t>
            </a:r>
            <a:endParaRPr lang="es-CO" sz="500" spc="20" dirty="0">
              <a:latin typeface="Segoe UI" panose="020B0502040204020203" pitchFamily="34" charset="0"/>
              <a:cs typeface="Segoe UI" panose="020B0502040204020203" pitchFamily="34" charset="0"/>
            </a:endParaRPr>
          </a:p>
          <a:p>
            <a:pPr marL="601118" marR="6773" indent="-584185">
              <a:lnSpc>
                <a:spcPct val="104000"/>
              </a:lnSpc>
              <a:spcBef>
                <a:spcPts val="73"/>
              </a:spcBef>
            </a:pPr>
            <a:r>
              <a:rPr lang="es-ES" sz="500" b="1" spc="20" dirty="0">
                <a:latin typeface="Segoe UI" panose="020B0502040204020203" pitchFamily="34" charset="0"/>
                <a:cs typeface="Segoe UI" panose="020B0502040204020203" pitchFamily="34" charset="0"/>
              </a:rPr>
              <a:t>Notas:</a:t>
            </a:r>
            <a:r>
              <a:rPr lang="es-ES" sz="500" spc="20" dirty="0">
                <a:latin typeface="Segoe UI" panose="020B0502040204020203" pitchFamily="34" charset="0"/>
                <a:cs typeface="Segoe UI" panose="020B0502040204020203" pitchFamily="34" charset="0"/>
              </a:rPr>
              <a:t> ᛫ 13 ciudades y áreas metropolitanas incluye Bogotá D.C., Medellín A.M., Cali A.M., Barranquilla A.M., Bucaramanga A.M., Manizales A.M., Pereira A.M., Cúcuta A.M., Pasto, Ibagué, Montería, Cartagena y Villavicencio.</a:t>
            </a:r>
          </a:p>
          <a:p>
            <a:pPr marL="601118" marR="6773" indent="-584185">
              <a:lnSpc>
                <a:spcPct val="104000"/>
              </a:lnSpc>
              <a:spcBef>
                <a:spcPts val="73"/>
              </a:spcBef>
            </a:pPr>
            <a:r>
              <a:rPr lang="es-ES" sz="500" spc="20" dirty="0">
                <a:latin typeface="Segoe UI" panose="020B0502040204020203" pitchFamily="34" charset="0"/>
                <a:cs typeface="Segoe UI" panose="020B0502040204020203" pitchFamily="34" charset="0"/>
              </a:rPr>
              <a:t>            ᛫ 23 ciudades incluye 13 ciudades y áreas metropolitanas más Tunja, Florencia, Popayán, Valledupar, Quibdó, Neiva, Riohacha, Santa Marta, Armenia y Sincelejo. </a:t>
            </a:r>
          </a:p>
          <a:p>
            <a:pPr marL="601118" marR="6773" indent="-584185">
              <a:lnSpc>
                <a:spcPct val="104000"/>
              </a:lnSpc>
              <a:spcBef>
                <a:spcPts val="73"/>
              </a:spcBef>
            </a:pPr>
            <a:r>
              <a:rPr lang="es-ES" sz="500" spc="20" dirty="0">
                <a:latin typeface="Segoe UI" panose="020B0502040204020203" pitchFamily="34" charset="0"/>
                <a:cs typeface="Segoe UI" panose="020B0502040204020203" pitchFamily="34" charset="0"/>
              </a:rPr>
              <a:t>            ᛫ Por efectos de redondeo, las cifras de las variaciones pueden diferir ligeramente con la diferencia calculada.</a:t>
            </a:r>
          </a:p>
        </p:txBody>
      </p:sp>
      <p:cxnSp>
        <p:nvCxnSpPr>
          <p:cNvPr id="5" name="Conector recto 4">
            <a:extLst>
              <a:ext uri="{FF2B5EF4-FFF2-40B4-BE49-F238E27FC236}">
                <a16:creationId xmlns:a16="http://schemas.microsoft.com/office/drawing/2014/main" id="{B16210DD-540D-497C-A4AF-395473271A7C}"/>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327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C01B44C-E8BF-7FE3-546D-69E70C2312F5}"/>
              </a:ext>
            </a:extLst>
          </p:cNvPr>
          <p:cNvSpPr txBox="1"/>
          <p:nvPr/>
        </p:nvSpPr>
        <p:spPr>
          <a:xfrm>
            <a:off x="381350" y="417854"/>
            <a:ext cx="8241963"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Proporción de población ocupada informal* según rama de actividad económica</a:t>
            </a:r>
          </a:p>
          <a:p>
            <a:pPr marL="0" marR="0" lvl="0" indent="0" algn="l" defTabSz="457200" rtl="0" eaLnBrk="1" fontAlgn="auto" latinLnBrk="0" hangingPunct="1">
              <a:lnSpc>
                <a:spcPct val="100000"/>
              </a:lnSpc>
              <a:spcBef>
                <a:spcPts val="0"/>
              </a:spcBef>
              <a:spcAft>
                <a:spcPts val="0"/>
              </a:spcAft>
              <a:buClrTx/>
              <a:buSzTx/>
              <a:buFontTx/>
              <a:buNone/>
              <a:tabLst/>
              <a:defRPr/>
            </a:pPr>
            <a:r>
              <a:rPr lang="es-MX" sz="1200" dirty="0">
                <a:solidFill>
                  <a:prstClr val="black"/>
                </a:solidFill>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(2021 - 2025)</a:t>
            </a:r>
          </a:p>
        </p:txBody>
      </p:sp>
      <p:sp>
        <p:nvSpPr>
          <p:cNvPr id="3" name="object 18">
            <a:extLst>
              <a:ext uri="{FF2B5EF4-FFF2-40B4-BE49-F238E27FC236}">
                <a16:creationId xmlns:a16="http://schemas.microsoft.com/office/drawing/2014/main" id="{9343E20B-FF93-8882-E67C-D34D998C7FA1}"/>
              </a:ext>
            </a:extLst>
          </p:cNvPr>
          <p:cNvSpPr txBox="1"/>
          <p:nvPr/>
        </p:nvSpPr>
        <p:spPr>
          <a:xfrm>
            <a:off x="271632" y="4401805"/>
            <a:ext cx="8719968" cy="625812"/>
          </a:xfrm>
          <a:prstGeom prst="rect">
            <a:avLst/>
          </a:prstGeom>
        </p:spPr>
        <p:txBody>
          <a:bodyPr vert="horz" wrap="square" lIns="0" tIns="6985" rIns="0" bIns="0" rtlCol="0" anchor="b">
            <a:spAutoFit/>
          </a:bodyPr>
          <a:lstStyle/>
          <a:p>
            <a:pPr marL="450850" marR="5080" indent="-438150">
              <a:lnSpc>
                <a:spcPct val="104000"/>
              </a:lnSpc>
              <a:spcBef>
                <a:spcPts val="55"/>
              </a:spcBef>
            </a:pPr>
            <a:r>
              <a:rPr lang="es-CO" sz="500" b="1" spc="15" dirty="0">
                <a:latin typeface="Segoe UI" panose="020B0502040204020203" pitchFamily="34" charset="0"/>
                <a:cs typeface="Segoe UI" panose="020B0502040204020203" pitchFamily="34" charset="0"/>
              </a:rPr>
              <a:t>Fuente: </a:t>
            </a:r>
            <a:r>
              <a:rPr lang="es-CO" sz="500" spc="15" dirty="0">
                <a:latin typeface="Segoe UI" panose="020B0502040204020203" pitchFamily="34" charset="0"/>
                <a:cs typeface="Segoe UI" panose="020B0502040204020203" pitchFamily="34" charset="0"/>
              </a:rPr>
              <a:t>DANE, GEIH.</a:t>
            </a:r>
          </a:p>
          <a:p>
            <a:pPr marL="450850" marR="5080" indent="-438150">
              <a:lnSpc>
                <a:spcPct val="104000"/>
              </a:lnSpc>
              <a:spcBef>
                <a:spcPts val="55"/>
              </a:spcBef>
            </a:pPr>
            <a:r>
              <a:rPr lang="es-ES" sz="500" spc="15" dirty="0">
                <a:latin typeface="Segoe UI" panose="020B0502040204020203" pitchFamily="34" charset="0"/>
                <a:cs typeface="Segoe UI" panose="020B0502040204020203" pitchFamily="34" charset="0"/>
              </a:rPr>
              <a:t>^ </a:t>
            </a:r>
            <a:r>
              <a:rPr lang="es-CO" sz="500" spc="15" dirty="0">
                <a:latin typeface="Segoe UI" panose="020B0502040204020203" pitchFamily="34" charset="0"/>
                <a:cs typeface="Segoe UI" panose="020B0502040204020203" pitchFamily="34" charset="0"/>
              </a:rPr>
              <a:t>La definición adoptada por el DANE para la medición de la ocupación informal, se basa en la resolución de la 17ª CIET de la OIT (2003) y de las recomendaciones del grupo de DELHI sobre las estadísticas</a:t>
            </a:r>
          </a:p>
          <a:p>
            <a:pPr marL="450850" marR="5080" indent="-438150">
              <a:lnSpc>
                <a:spcPct val="104000"/>
              </a:lnSpc>
              <a:spcBef>
                <a:spcPts val="55"/>
              </a:spcBef>
            </a:pPr>
            <a:r>
              <a:rPr lang="es-CO" sz="500" spc="15" dirty="0">
                <a:latin typeface="Segoe UI" panose="020B0502040204020203" pitchFamily="34" charset="0"/>
                <a:cs typeface="Segoe UI" panose="020B0502040204020203" pitchFamily="34" charset="0"/>
              </a:rPr>
              <a:t>del sector informal. En esta se indica que la ocupación informal se mide teniendo en cuenta, tanto a la empresa (sector) para los independientes, como la condición del puesto de trabajo para asalariados.</a:t>
            </a:r>
          </a:p>
          <a:p>
            <a:pPr marL="450850" marR="5080" indent="-438150">
              <a:lnSpc>
                <a:spcPct val="104000"/>
              </a:lnSpc>
              <a:spcBef>
                <a:spcPts val="55"/>
              </a:spcBef>
            </a:pPr>
            <a:r>
              <a:rPr lang="es-CO" sz="500" spc="15" dirty="0">
                <a:latin typeface="Segoe UI" panose="020B0502040204020203" pitchFamily="34" charset="0"/>
                <a:cs typeface="Segoe UI" panose="020B0502040204020203" pitchFamily="34" charset="0"/>
              </a:rPr>
              <a:t>También son ocupados Informales, por definición,  todos los Trabajadores sin remuneración y la categoría “Otro”. La nota metodológica de la nueva medición de informalidad se puede consultar en el siguiente enlace: https://www.dane.gov.co/files/investigaciones/boletines/ech/ech/Nueva_medicion_informalidad.pdf</a:t>
            </a:r>
          </a:p>
          <a:p>
            <a:pPr marL="450850" marR="5080" indent="-438150">
              <a:lnSpc>
                <a:spcPct val="104000"/>
              </a:lnSpc>
              <a:spcBef>
                <a:spcPts val="55"/>
              </a:spcBef>
            </a:pPr>
            <a:r>
              <a:rPr lang="es-ES" sz="500" b="1" spc="15" dirty="0">
                <a:latin typeface="Segoe UI" panose="020B0502040204020203" pitchFamily="34" charset="0"/>
                <a:cs typeface="Segoe UI" panose="020B0502040204020203" pitchFamily="34" charset="0"/>
              </a:rPr>
              <a:t>Notas:</a:t>
            </a:r>
          </a:p>
          <a:p>
            <a:pPr marL="450850" marR="5080" indent="-438150">
              <a:lnSpc>
                <a:spcPct val="104000"/>
              </a:lnSpc>
              <a:spcBef>
                <a:spcPts val="55"/>
              </a:spcBef>
            </a:pPr>
            <a:r>
              <a:rPr lang="es-ES" sz="500" spc="15" dirty="0">
                <a:latin typeface="Segoe UI" panose="020B0502040204020203" pitchFamily="34" charset="0"/>
                <a:cs typeface="Segoe UI" panose="020B0502040204020203" pitchFamily="34" charset="0"/>
              </a:rPr>
              <a:t>᛫</a:t>
            </a:r>
            <a:r>
              <a:rPr lang="es-MX" sz="500" spc="15" dirty="0">
                <a:latin typeface="Segoe UI" panose="020B0502040204020203" pitchFamily="34" charset="0"/>
                <a:cs typeface="Segoe UI" panose="020B0502040204020203" pitchFamily="34" charset="0"/>
              </a:rPr>
              <a:t> Las ramas de actividad económica están definidas con base en la Clasificación Industrial Internacional Uniforme -CIIU Rev. 4 A.C. (2022). El gráfico presenta las 3 ramas de actividad con mayor proporción de informalidad y las 3 ramas de actividad con menor proporción de informalidad.</a:t>
            </a:r>
            <a:endParaRPr lang="es-ES" sz="500" spc="15" dirty="0">
              <a:latin typeface="Segoe UI" panose="020B0502040204020203" pitchFamily="34" charset="0"/>
              <a:cs typeface="Segoe UI" panose="020B0502040204020203" pitchFamily="34" charset="0"/>
            </a:endParaRPr>
          </a:p>
        </p:txBody>
      </p:sp>
      <p:graphicFrame>
        <p:nvGraphicFramePr>
          <p:cNvPr id="4" name="Gráfico 3">
            <a:extLst>
              <a:ext uri="{FF2B5EF4-FFF2-40B4-BE49-F238E27FC236}">
                <a16:creationId xmlns:a16="http://schemas.microsoft.com/office/drawing/2014/main" id="{82F624D8-4409-BA41-2C15-5B97A01F7DB7}"/>
              </a:ext>
            </a:extLst>
          </p:cNvPr>
          <p:cNvGraphicFramePr>
            <a:graphicFrameLocks/>
          </p:cNvGraphicFramePr>
          <p:nvPr>
            <p:extLst>
              <p:ext uri="{D42A27DB-BD31-4B8C-83A1-F6EECF244321}">
                <p14:modId xmlns:p14="http://schemas.microsoft.com/office/powerpoint/2010/main" val="1768692250"/>
              </p:ext>
            </p:extLst>
          </p:nvPr>
        </p:nvGraphicFramePr>
        <p:xfrm>
          <a:off x="323850" y="1178730"/>
          <a:ext cx="8202896" cy="3163511"/>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Conector recto 4">
            <a:extLst>
              <a:ext uri="{FF2B5EF4-FFF2-40B4-BE49-F238E27FC236}">
                <a16:creationId xmlns:a16="http://schemas.microsoft.com/office/drawing/2014/main" id="{B29C1AA2-DDB3-45AA-86D5-CB08D5A9DD48}"/>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9118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A2F0D7E-5564-4421-B9E2-B49C85D5FA50}"/>
              </a:ext>
            </a:extLst>
          </p:cNvPr>
          <p:cNvSpPr txBox="1"/>
          <p:nvPr/>
        </p:nvSpPr>
        <p:spPr>
          <a:xfrm>
            <a:off x="427988" y="305687"/>
            <a:ext cx="7965605" cy="931024"/>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ocupada que está afiliada o hace parte de una asociación gremial o sindical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según sexo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7" name="object 18">
            <a:extLst>
              <a:ext uri="{FF2B5EF4-FFF2-40B4-BE49-F238E27FC236}">
                <a16:creationId xmlns:a16="http://schemas.microsoft.com/office/drawing/2014/main" id="{4B8C79B8-DB65-42F1-88B1-CE9A15BF6615}"/>
              </a:ext>
            </a:extLst>
          </p:cNvPr>
          <p:cNvSpPr txBox="1"/>
          <p:nvPr/>
        </p:nvSpPr>
        <p:spPr>
          <a:xfrm>
            <a:off x="427988" y="4651353"/>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8" name="CuadroTexto 7">
            <a:extLst>
              <a:ext uri="{FF2B5EF4-FFF2-40B4-BE49-F238E27FC236}">
                <a16:creationId xmlns:a16="http://schemas.microsoft.com/office/drawing/2014/main" id="{08343445-D48A-4E8A-8EE3-7928588349D2}"/>
              </a:ext>
            </a:extLst>
          </p:cNvPr>
          <p:cNvSpPr txBox="1"/>
          <p:nvPr/>
        </p:nvSpPr>
        <p:spPr>
          <a:xfrm>
            <a:off x="6657052" y="667595"/>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9" name="Tabla 8">
            <a:extLst>
              <a:ext uri="{FF2B5EF4-FFF2-40B4-BE49-F238E27FC236}">
                <a16:creationId xmlns:a16="http://schemas.microsoft.com/office/drawing/2014/main" id="{D17A60BB-D68B-497F-A5B2-38A900BDF27D}"/>
              </a:ext>
            </a:extLst>
          </p:cNvPr>
          <p:cNvGraphicFramePr>
            <a:graphicFrameLocks noGrp="1"/>
          </p:cNvGraphicFramePr>
          <p:nvPr>
            <p:extLst>
              <p:ext uri="{D42A27DB-BD31-4B8C-83A1-F6EECF244321}">
                <p14:modId xmlns:p14="http://schemas.microsoft.com/office/powerpoint/2010/main" val="382832917"/>
              </p:ext>
            </p:extLst>
          </p:nvPr>
        </p:nvGraphicFramePr>
        <p:xfrm>
          <a:off x="323851" y="1306502"/>
          <a:ext cx="8450310" cy="3169402"/>
        </p:xfrm>
        <a:graphic>
          <a:graphicData uri="http://schemas.openxmlformats.org/drawingml/2006/table">
            <a:tbl>
              <a:tblPr/>
              <a:tblGrid>
                <a:gridCol w="1313621">
                  <a:extLst>
                    <a:ext uri="{9D8B030D-6E8A-4147-A177-3AD203B41FA5}">
                      <a16:colId xmlns:a16="http://schemas.microsoft.com/office/drawing/2014/main" val="2226580118"/>
                    </a:ext>
                  </a:extLst>
                </a:gridCol>
                <a:gridCol w="1058740">
                  <a:extLst>
                    <a:ext uri="{9D8B030D-6E8A-4147-A177-3AD203B41FA5}">
                      <a16:colId xmlns:a16="http://schemas.microsoft.com/office/drawing/2014/main" val="3853448714"/>
                    </a:ext>
                  </a:extLst>
                </a:gridCol>
                <a:gridCol w="1666534">
                  <a:extLst>
                    <a:ext uri="{9D8B030D-6E8A-4147-A177-3AD203B41FA5}">
                      <a16:colId xmlns:a16="http://schemas.microsoft.com/office/drawing/2014/main" val="1078020816"/>
                    </a:ext>
                  </a:extLst>
                </a:gridCol>
                <a:gridCol w="1341069">
                  <a:extLst>
                    <a:ext uri="{9D8B030D-6E8A-4147-A177-3AD203B41FA5}">
                      <a16:colId xmlns:a16="http://schemas.microsoft.com/office/drawing/2014/main" val="995330681"/>
                    </a:ext>
                  </a:extLst>
                </a:gridCol>
                <a:gridCol w="1705747">
                  <a:extLst>
                    <a:ext uri="{9D8B030D-6E8A-4147-A177-3AD203B41FA5}">
                      <a16:colId xmlns:a16="http://schemas.microsoft.com/office/drawing/2014/main" val="4059815791"/>
                    </a:ext>
                  </a:extLst>
                </a:gridCol>
                <a:gridCol w="1364599">
                  <a:extLst>
                    <a:ext uri="{9D8B030D-6E8A-4147-A177-3AD203B41FA5}">
                      <a16:colId xmlns:a16="http://schemas.microsoft.com/office/drawing/2014/main" val="2855144324"/>
                    </a:ext>
                  </a:extLst>
                </a:gridCol>
              </a:tblGrid>
              <a:tr h="268919">
                <a:tc rowSpan="2" gridSpan="2">
                  <a:txBody>
                    <a:bodyPr/>
                    <a:lstStyle/>
                    <a:p>
                      <a:pPr algn="ctr" fontAlgn="ctr"/>
                      <a:r>
                        <a:rPr lang="es-CO" sz="1000" b="1" i="0" u="none" strike="noStrike" dirty="0">
                          <a:solidFill>
                            <a:srgbClr val="F8F8F8"/>
                          </a:solidFill>
                          <a:effectLst/>
                          <a:latin typeface="Segoe UI" panose="020B0502040204020203" pitchFamily="34" charset="0"/>
                        </a:rPr>
                        <a:t>Población ocupada</a:t>
                      </a:r>
                    </a:p>
                  </a:txBody>
                  <a:tcPr marL="7620" marR="7620" marT="762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761201274"/>
                  </a:ext>
                </a:extLst>
              </a:tr>
              <a:tr h="480212">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3610078804"/>
                  </a:ext>
                </a:extLst>
              </a:tr>
              <a:tr h="268919">
                <a:tc rowSpan="3">
                  <a:txBody>
                    <a:bodyPr/>
                    <a:lstStyle/>
                    <a:p>
                      <a:pPr algn="ctr" fontAlgn="ctr"/>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22.921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23.711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416085861"/>
                  </a:ext>
                </a:extLst>
              </a:tr>
              <a:tr h="268919">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812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3,5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863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3,6</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271556686"/>
                  </a:ext>
                </a:extLst>
              </a:tr>
              <a:tr h="268919">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22.109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22.848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2429844"/>
                  </a:ext>
                </a:extLst>
              </a:tr>
              <a:tr h="268919">
                <a:tc rowSpan="3">
                  <a:txBody>
                    <a:bodyPr/>
                    <a:lstStyle/>
                    <a:p>
                      <a:pPr algn="ctr" fontAlgn="ctr"/>
                      <a:r>
                        <a:rPr lang="es-CO" sz="1000" b="1" i="0" u="none" strike="noStrike">
                          <a:solidFill>
                            <a:srgbClr val="000000"/>
                          </a:solidFill>
                          <a:effectLst/>
                          <a:latin typeface="Segoe UI" panose="020B0502040204020203" pitchFamily="34" charset="0"/>
                        </a:rPr>
                        <a:t>Hombres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13.443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13.880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10160034"/>
                  </a:ext>
                </a:extLst>
              </a:tr>
              <a:tr h="268919">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458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483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3,5</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865826732"/>
                  </a:ext>
                </a:extLst>
              </a:tr>
              <a:tr h="268919">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12.985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13.397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177226"/>
                  </a:ext>
                </a:extLst>
              </a:tr>
              <a:tr h="268919">
                <a:tc rowSpan="3">
                  <a:txBody>
                    <a:bodyPr/>
                    <a:lstStyle/>
                    <a:p>
                      <a:pPr algn="ctr" fontAlgn="ctr"/>
                      <a:r>
                        <a:rPr lang="es-CO" sz="1000" b="1" i="0" u="none" strike="noStrike">
                          <a:solidFill>
                            <a:srgbClr val="000000"/>
                          </a:solidFill>
                          <a:effectLst/>
                          <a:latin typeface="Segoe UI" panose="020B0502040204020203" pitchFamily="34" charset="0"/>
                        </a:rPr>
                        <a:t>Mujeres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9.477</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9.831</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86439802"/>
                  </a:ext>
                </a:extLst>
              </a:tr>
              <a:tr h="268919">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354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379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3,9</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798841595"/>
                  </a:ext>
                </a:extLst>
              </a:tr>
              <a:tr h="268919">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9.124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9.451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96,1</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0218876"/>
                  </a:ext>
                </a:extLst>
              </a:tr>
            </a:tbl>
          </a:graphicData>
        </a:graphic>
      </p:graphicFrame>
      <p:cxnSp>
        <p:nvCxnSpPr>
          <p:cNvPr id="6" name="Conector recto 5">
            <a:extLst>
              <a:ext uri="{FF2B5EF4-FFF2-40B4-BE49-F238E27FC236}">
                <a16:creationId xmlns:a16="http://schemas.microsoft.com/office/drawing/2014/main" id="{1AF63898-DF43-422D-A7AD-D72F371ADD1A}"/>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4746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53">
            <a:extLst>
              <a:ext uri="{FF2B5EF4-FFF2-40B4-BE49-F238E27FC236}">
                <a16:creationId xmlns:a16="http://schemas.microsoft.com/office/drawing/2014/main" id="{0F47D18A-A18A-4B63-B908-173EA34D45F5}"/>
              </a:ext>
            </a:extLst>
          </p:cNvPr>
          <p:cNvSpPr txBox="1">
            <a:spLocks/>
          </p:cNvSpPr>
          <p:nvPr/>
        </p:nvSpPr>
        <p:spPr>
          <a:xfrm>
            <a:off x="392931" y="3716539"/>
            <a:ext cx="3351687" cy="323807"/>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5"/>
              </a:spcBef>
              <a:buNone/>
            </a:pPr>
            <a:r>
              <a:rPr lang="es-ES" sz="2000" spc="-5" dirty="0">
                <a:solidFill>
                  <a:srgbClr val="8D053F"/>
                </a:solidFill>
                <a:latin typeface="Segoe UI" panose="020B0502040204020203" pitchFamily="34" charset="0"/>
                <a:cs typeface="Segoe UI" panose="020B0502040204020203" pitchFamily="34" charset="0"/>
              </a:rPr>
              <a:t>Total nacional</a:t>
            </a:r>
          </a:p>
        </p:txBody>
      </p:sp>
      <p:sp>
        <p:nvSpPr>
          <p:cNvPr id="9" name="CuadroTexto 8">
            <a:extLst>
              <a:ext uri="{FF2B5EF4-FFF2-40B4-BE49-F238E27FC236}">
                <a16:creationId xmlns:a16="http://schemas.microsoft.com/office/drawing/2014/main" id="{F6496259-A9C1-4228-BE0F-4E33E2A7BFF4}"/>
              </a:ext>
            </a:extLst>
          </p:cNvPr>
          <p:cNvSpPr txBox="1"/>
          <p:nvPr/>
        </p:nvSpPr>
        <p:spPr>
          <a:xfrm>
            <a:off x="295723" y="1281461"/>
            <a:ext cx="3546101" cy="2062103"/>
          </a:xfrm>
          <a:prstGeom prst="rect">
            <a:avLst/>
          </a:prstGeom>
          <a:noFill/>
        </p:spPr>
        <p:txBody>
          <a:bodyPr wrap="square">
            <a:spAutoFit/>
          </a:bodyPr>
          <a:lstStyle/>
          <a:p>
            <a:pPr>
              <a:lnSpc>
                <a:spcPct val="80000"/>
              </a:lnSpc>
            </a:pPr>
            <a:r>
              <a:rPr lang="es-MX" sz="3200" dirty="0">
                <a:solidFill>
                  <a:srgbClr val="B6004C"/>
                </a:solidFill>
                <a:latin typeface="Segoe UI" panose="020B0502040204020203" pitchFamily="34" charset="0"/>
                <a:ea typeface="Roboto Condensed" panose="02000000000000000000" pitchFamily="2" charset="0"/>
                <a:cs typeface="Segoe UI" panose="020B0502040204020203" pitchFamily="34" charset="0"/>
              </a:rPr>
              <a:t>Población ocupada según rango de ingresos </a:t>
            </a:r>
          </a:p>
          <a:p>
            <a:pPr>
              <a:lnSpc>
                <a:spcPct val="80000"/>
              </a:lnSpc>
            </a:pPr>
            <a:r>
              <a:rPr lang="es-MX" sz="3200" dirty="0">
                <a:solidFill>
                  <a:srgbClr val="B6004C"/>
                </a:solidFill>
                <a:latin typeface="Segoe UI" panose="020B0502040204020203" pitchFamily="34" charset="0"/>
                <a:ea typeface="Roboto Condensed" panose="02000000000000000000" pitchFamily="2" charset="0"/>
                <a:cs typeface="Segoe UI" panose="020B0502040204020203" pitchFamily="34" charset="0"/>
              </a:rPr>
              <a:t>(ganancias y salarios laborales)</a:t>
            </a:r>
          </a:p>
        </p:txBody>
      </p:sp>
      <p:sp>
        <p:nvSpPr>
          <p:cNvPr id="2" name="CuadroTexto 1">
            <a:extLst>
              <a:ext uri="{FF2B5EF4-FFF2-40B4-BE49-F238E27FC236}">
                <a16:creationId xmlns:a16="http://schemas.microsoft.com/office/drawing/2014/main" id="{718960A1-161D-C97E-133A-FF4B5BBE0767}"/>
              </a:ext>
            </a:extLst>
          </p:cNvPr>
          <p:cNvSpPr txBox="1"/>
          <p:nvPr/>
        </p:nvSpPr>
        <p:spPr>
          <a:xfrm>
            <a:off x="0" y="445960"/>
            <a:ext cx="3022066" cy="338554"/>
          </a:xfrm>
          <a:prstGeom prst="rect">
            <a:avLst/>
          </a:prstGeom>
          <a:solidFill>
            <a:schemeClr val="bg1">
              <a:lumMod val="50000"/>
            </a:schemeClr>
          </a:solidFill>
        </p:spPr>
        <p:txBody>
          <a:bodyPr wrap="square" rtlCol="0">
            <a:spAutoFit/>
          </a:bodyPr>
          <a:lstStyle/>
          <a:p>
            <a:r>
              <a:rPr lang="es-CO" sz="1600" dirty="0">
                <a:solidFill>
                  <a:schemeClr val="bg1">
                    <a:lumMod val="95000"/>
                  </a:schemeClr>
                </a:solidFill>
              </a:rPr>
              <a:t>Documento interno de trabajo</a:t>
            </a:r>
          </a:p>
        </p:txBody>
      </p:sp>
      <p:sp>
        <p:nvSpPr>
          <p:cNvPr id="7" name="CuadroTexto 6">
            <a:extLst>
              <a:ext uri="{FF2B5EF4-FFF2-40B4-BE49-F238E27FC236}">
                <a16:creationId xmlns:a16="http://schemas.microsoft.com/office/drawing/2014/main" id="{36B70423-6E7D-4342-B247-CF396DAFEA4F}"/>
              </a:ext>
            </a:extLst>
          </p:cNvPr>
          <p:cNvSpPr txBox="1"/>
          <p:nvPr/>
        </p:nvSpPr>
        <p:spPr>
          <a:xfrm>
            <a:off x="540658" y="470888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1179809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21059" y="430465"/>
            <a:ext cx="6501405"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200"/>
            <a:r>
              <a:rPr lang="es-MX" sz="1400" dirty="0">
                <a:solidFill>
                  <a:srgbClr val="B6004B"/>
                </a:solidFill>
              </a:rPr>
              <a:t>Población ocupada según rango de ingresos (ganancias y salarios laborales)</a:t>
            </a:r>
          </a:p>
          <a:p>
            <a:pPr defTabSz="457200"/>
            <a:r>
              <a:rPr lang="es-ES" sz="1400" dirty="0">
                <a:solidFill>
                  <a:schemeClr val="tx1"/>
                </a:solidFill>
              </a:rPr>
              <a:t>Total Nacional </a:t>
            </a:r>
          </a:p>
          <a:p>
            <a:pPr defTabSz="457200"/>
            <a:r>
              <a:rPr lang="es-ES" sz="1200" b="0" dirty="0">
                <a:solidFill>
                  <a:schemeClr val="tx1"/>
                </a:solidFill>
              </a:rPr>
              <a:t>Enero - octubre (2024 - 2025)</a:t>
            </a:r>
          </a:p>
        </p:txBody>
      </p:sp>
      <p:sp>
        <p:nvSpPr>
          <p:cNvPr id="13" name="object 18"/>
          <p:cNvSpPr txBox="1"/>
          <p:nvPr/>
        </p:nvSpPr>
        <p:spPr>
          <a:xfrm>
            <a:off x="323850" y="4407631"/>
            <a:ext cx="8450313" cy="610808"/>
          </a:xfrm>
          <a:prstGeom prst="rect">
            <a:avLst/>
          </a:prstGeom>
        </p:spPr>
        <p:txBody>
          <a:bodyPr vert="horz" wrap="square" lIns="0" tIns="6985" rIns="0" bIns="0" rtlCol="0" anchor="b">
            <a:spAutoFit/>
          </a:bodyPr>
          <a:lstStyle/>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Notas: </a:t>
            </a:r>
            <a:r>
              <a:rPr lang="es-MX" sz="700" spc="15" dirty="0">
                <a:latin typeface="Segoe UI" panose="020B0502040204020203" pitchFamily="34" charset="0"/>
                <a:cs typeface="Segoe UI" panose="020B0502040204020203" pitchFamily="34" charset="0"/>
              </a:rPr>
              <a:t>᛫ Datos expandidos con proyecciones de población elaboradas con base en los resultados del Censo Nacional de Población y Vivienda 2018.</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Las ganancias y salarios laborales corresponden a los ingresos monetarios de la primera actividad.</a:t>
            </a:r>
          </a:p>
          <a:p>
            <a:pPr marL="450850" marR="5080" indent="-438150">
              <a:lnSpc>
                <a:spcPct val="104000"/>
              </a:lnSpc>
              <a:spcBef>
                <a:spcPts val="55"/>
              </a:spcBef>
            </a:pPr>
            <a:r>
              <a:rPr lang="es-MX" sz="700" spc="15" dirty="0">
                <a:latin typeface="Segoe UI" panose="020B0502040204020203" pitchFamily="34" charset="0"/>
                <a:cs typeface="Segoe UI" panose="020B0502040204020203" pitchFamily="34" charset="0"/>
              </a:rPr>
              <a:t>            ᛫ Se excluye la categoría trabajador familiar sin remuneración.</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El total ocupados corresponde aquellos que reportan ingresos, es decir, asalariados e independientes, por tal razón puede diferir de los totales mostrados en las diapositivas anteriores.</a:t>
            </a:r>
          </a:p>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Fuente: </a:t>
            </a:r>
            <a:r>
              <a:rPr lang="es-MX" sz="700" spc="15" dirty="0">
                <a:latin typeface="Segoe UI" panose="020B0502040204020203" pitchFamily="34" charset="0"/>
                <a:cs typeface="Segoe UI" panose="020B0502040204020203" pitchFamily="34" charset="0"/>
              </a:rPr>
              <a:t>DANE, GEIH.</a:t>
            </a:r>
          </a:p>
        </p:txBody>
      </p:sp>
      <p:sp>
        <p:nvSpPr>
          <p:cNvPr id="4" name="CuadroTexto 3">
            <a:extLst>
              <a:ext uri="{FF2B5EF4-FFF2-40B4-BE49-F238E27FC236}">
                <a16:creationId xmlns:a16="http://schemas.microsoft.com/office/drawing/2014/main" id="{23DBA73A-470B-3E1B-02D8-06A47F9C2EFC}"/>
              </a:ext>
            </a:extLst>
          </p:cNvPr>
          <p:cNvSpPr txBox="1"/>
          <p:nvPr/>
        </p:nvSpPr>
        <p:spPr>
          <a:xfrm>
            <a:off x="6654962" y="706659"/>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2" name="Tabla 1">
            <a:extLst>
              <a:ext uri="{FF2B5EF4-FFF2-40B4-BE49-F238E27FC236}">
                <a16:creationId xmlns:a16="http://schemas.microsoft.com/office/drawing/2014/main" id="{B6547B9E-8B28-48AD-AEA5-D2A34D50DBEB}"/>
              </a:ext>
            </a:extLst>
          </p:cNvPr>
          <p:cNvGraphicFramePr>
            <a:graphicFrameLocks noGrp="1"/>
          </p:cNvGraphicFramePr>
          <p:nvPr>
            <p:extLst>
              <p:ext uri="{D42A27DB-BD31-4B8C-83A1-F6EECF244321}">
                <p14:modId xmlns:p14="http://schemas.microsoft.com/office/powerpoint/2010/main" val="487414692"/>
              </p:ext>
            </p:extLst>
          </p:nvPr>
        </p:nvGraphicFramePr>
        <p:xfrm>
          <a:off x="323850" y="1452379"/>
          <a:ext cx="8508089" cy="1371644"/>
        </p:xfrm>
        <a:graphic>
          <a:graphicData uri="http://schemas.openxmlformats.org/drawingml/2006/table">
            <a:tbl>
              <a:tblPr/>
              <a:tblGrid>
                <a:gridCol w="2190326">
                  <a:extLst>
                    <a:ext uri="{9D8B030D-6E8A-4147-A177-3AD203B41FA5}">
                      <a16:colId xmlns:a16="http://schemas.microsoft.com/office/drawing/2014/main" val="1917114283"/>
                    </a:ext>
                  </a:extLst>
                </a:gridCol>
                <a:gridCol w="1088833">
                  <a:extLst>
                    <a:ext uri="{9D8B030D-6E8A-4147-A177-3AD203B41FA5}">
                      <a16:colId xmlns:a16="http://schemas.microsoft.com/office/drawing/2014/main" val="1337266378"/>
                    </a:ext>
                  </a:extLst>
                </a:gridCol>
                <a:gridCol w="1088833">
                  <a:extLst>
                    <a:ext uri="{9D8B030D-6E8A-4147-A177-3AD203B41FA5}">
                      <a16:colId xmlns:a16="http://schemas.microsoft.com/office/drawing/2014/main" val="1392891168"/>
                    </a:ext>
                  </a:extLst>
                </a:gridCol>
                <a:gridCol w="1088833">
                  <a:extLst>
                    <a:ext uri="{9D8B030D-6E8A-4147-A177-3AD203B41FA5}">
                      <a16:colId xmlns:a16="http://schemas.microsoft.com/office/drawing/2014/main" val="640324583"/>
                    </a:ext>
                  </a:extLst>
                </a:gridCol>
                <a:gridCol w="1088833">
                  <a:extLst>
                    <a:ext uri="{9D8B030D-6E8A-4147-A177-3AD203B41FA5}">
                      <a16:colId xmlns:a16="http://schemas.microsoft.com/office/drawing/2014/main" val="1006981993"/>
                    </a:ext>
                  </a:extLst>
                </a:gridCol>
                <a:gridCol w="1088833">
                  <a:extLst>
                    <a:ext uri="{9D8B030D-6E8A-4147-A177-3AD203B41FA5}">
                      <a16:colId xmlns:a16="http://schemas.microsoft.com/office/drawing/2014/main" val="4054262519"/>
                    </a:ext>
                  </a:extLst>
                </a:gridCol>
                <a:gridCol w="873598">
                  <a:extLst>
                    <a:ext uri="{9D8B030D-6E8A-4147-A177-3AD203B41FA5}">
                      <a16:colId xmlns:a16="http://schemas.microsoft.com/office/drawing/2014/main" val="3296422794"/>
                    </a:ext>
                  </a:extLst>
                </a:gridCol>
              </a:tblGrid>
              <a:tr h="286612">
                <a:tc rowSpan="2">
                  <a:txBody>
                    <a:bodyPr/>
                    <a:lstStyle/>
                    <a:p>
                      <a:pPr algn="ctr" rtl="0" fontAlgn="ctr"/>
                      <a:r>
                        <a:rPr lang="es-CO" sz="900" b="1" i="0" u="none" strike="noStrike" dirty="0">
                          <a:solidFill>
                            <a:srgbClr val="FFFFFF"/>
                          </a:solidFill>
                          <a:effectLst/>
                          <a:latin typeface="Segoe UI" panose="020B0502040204020203" pitchFamily="34" charset="0"/>
                        </a:rPr>
                        <a:t>Miles de personas</a:t>
                      </a:r>
                    </a:p>
                  </a:txBody>
                  <a:tcPr marL="6868" marR="6868" marT="6868" marB="0" anchor="ctr">
                    <a:lnL>
                      <a:noFill/>
                    </a:lnL>
                    <a:lnR>
                      <a:noFill/>
                    </a:lnR>
                    <a:lnT>
                      <a:noFill/>
                    </a:lnT>
                    <a:lnB>
                      <a:noFill/>
                    </a:lnB>
                    <a:solidFill>
                      <a:srgbClr val="6B1940"/>
                    </a:solidFill>
                  </a:tcPr>
                </a:tc>
                <a:tc gridSpan="6">
                  <a:txBody>
                    <a:bodyPr/>
                    <a:lstStyle/>
                    <a:p>
                      <a:pPr algn="ctr" rtl="0" fontAlgn="ctr"/>
                      <a:r>
                        <a:rPr lang="es-CO" sz="900" b="1" i="0" u="none" strike="noStrike">
                          <a:solidFill>
                            <a:srgbClr val="FFFFFF"/>
                          </a:solidFill>
                          <a:effectLst/>
                          <a:latin typeface="Segoe UI" panose="020B0502040204020203" pitchFamily="34" charset="0"/>
                        </a:rPr>
                        <a:t>Total nacional</a:t>
                      </a:r>
                    </a:p>
                  </a:txBody>
                  <a:tcPr marL="6868" marR="6868" marT="6868"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803871527"/>
                  </a:ext>
                </a:extLst>
              </a:tr>
              <a:tr h="511808">
                <a:tc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Menos de 1 smmlv</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dirty="0">
                          <a:solidFill>
                            <a:srgbClr val="AD2750"/>
                          </a:solidFill>
                          <a:effectLst/>
                          <a:latin typeface="Segoe UI" panose="020B0502040204020203" pitchFamily="34" charset="0"/>
                        </a:rPr>
                        <a:t>1 </a:t>
                      </a:r>
                      <a:r>
                        <a:rPr lang="es-CO" sz="900" b="1" i="0" u="none" strike="noStrike" dirty="0" err="1">
                          <a:solidFill>
                            <a:srgbClr val="AD2750"/>
                          </a:solidFill>
                          <a:effectLst/>
                          <a:latin typeface="Segoe UI" panose="020B0502040204020203" pitchFamily="34" charset="0"/>
                        </a:rPr>
                        <a:t>smmlv</a:t>
                      </a:r>
                      <a:endParaRPr lang="es-CO" sz="900" b="1" i="0" u="none" strike="noStrike" dirty="0">
                        <a:solidFill>
                          <a:srgbClr val="AD2750"/>
                        </a:solidFill>
                        <a:effectLst/>
                        <a:latin typeface="Segoe UI" panose="020B0502040204020203" pitchFamily="34" charset="0"/>
                      </a:endParaRPr>
                    </a:p>
                  </a:txBody>
                  <a:tcPr marL="6868" marR="6868" marT="6868" marB="0" anchor="ctr">
                    <a:lnL>
                      <a:noFill/>
                    </a:lnL>
                    <a:lnR>
                      <a:noFill/>
                    </a:lnR>
                    <a:lnT>
                      <a:noFill/>
                    </a:lnT>
                    <a:lnB>
                      <a:noFill/>
                    </a:lnB>
                    <a:solidFill>
                      <a:srgbClr val="F7D9E1"/>
                    </a:solidFill>
                  </a:tcPr>
                </a:tc>
                <a:tc>
                  <a:txBody>
                    <a:bodyPr/>
                    <a:lstStyle/>
                    <a:p>
                      <a:pPr algn="ctr" fontAlgn="ctr"/>
                      <a:r>
                        <a:rPr lang="es-MX" sz="900" b="1" i="0" u="none" strike="noStrike" dirty="0">
                          <a:solidFill>
                            <a:srgbClr val="AD2750"/>
                          </a:solidFill>
                          <a:effectLst/>
                          <a:latin typeface="Segoe UI" panose="020B0502040204020203" pitchFamily="34" charset="0"/>
                        </a:rPr>
                        <a:t>Más de 1 </a:t>
                      </a:r>
                      <a:r>
                        <a:rPr lang="es-MX" sz="900" b="1" i="0" u="none" strike="noStrike" dirty="0" err="1">
                          <a:solidFill>
                            <a:srgbClr val="AD2750"/>
                          </a:solidFill>
                          <a:effectLst/>
                          <a:latin typeface="Segoe UI" panose="020B0502040204020203" pitchFamily="34" charset="0"/>
                        </a:rPr>
                        <a:t>smmlv</a:t>
                      </a:r>
                      <a:r>
                        <a:rPr lang="es-MX" sz="900" b="1" i="0" u="none" strike="noStrike" dirty="0">
                          <a:solidFill>
                            <a:srgbClr val="AD2750"/>
                          </a:solidFill>
                          <a:effectLst/>
                          <a:latin typeface="Segoe UI" panose="020B0502040204020203" pitchFamily="34" charset="0"/>
                        </a:rPr>
                        <a:t> a 2 </a:t>
                      </a:r>
                      <a:r>
                        <a:rPr lang="es-MX" sz="900" b="1" i="0" u="none" strike="noStrike" dirty="0" err="1">
                          <a:solidFill>
                            <a:srgbClr val="AD2750"/>
                          </a:solidFill>
                          <a:effectLst/>
                          <a:latin typeface="Segoe UI" panose="020B0502040204020203" pitchFamily="34" charset="0"/>
                        </a:rPr>
                        <a:t>smmlv</a:t>
                      </a:r>
                      <a:endParaRPr lang="es-MX" sz="900" b="1" i="0" u="none" strike="noStrike" dirty="0">
                        <a:solidFill>
                          <a:srgbClr val="AD2750"/>
                        </a:solidFill>
                        <a:effectLst/>
                        <a:latin typeface="Segoe UI" panose="020B0502040204020203" pitchFamily="34" charset="0"/>
                      </a:endParaRPr>
                    </a:p>
                  </a:txBody>
                  <a:tcPr marL="6868" marR="6868" marT="6868" marB="0" anchor="ctr">
                    <a:lnL>
                      <a:noFill/>
                    </a:lnL>
                    <a:lnR>
                      <a:noFill/>
                    </a:lnR>
                    <a:lnT>
                      <a:noFill/>
                    </a:lnT>
                    <a:lnB>
                      <a:noFill/>
                    </a:lnB>
                    <a:solidFill>
                      <a:srgbClr val="E691AA"/>
                    </a:solidFill>
                  </a:tcPr>
                </a:tc>
                <a:tc>
                  <a:txBody>
                    <a:bodyPr/>
                    <a:lstStyle/>
                    <a:p>
                      <a:pPr algn="ctr" fontAlgn="ctr"/>
                      <a:r>
                        <a:rPr lang="es-MX" sz="900" b="1" i="0" u="none" strike="noStrike">
                          <a:solidFill>
                            <a:srgbClr val="AD2750"/>
                          </a:solidFill>
                          <a:effectLst/>
                          <a:latin typeface="Segoe UI" panose="020B0502040204020203" pitchFamily="34" charset="0"/>
                        </a:rPr>
                        <a:t>Más de 2 smmlv a 3 smmlv</a:t>
                      </a:r>
                    </a:p>
                  </a:txBody>
                  <a:tcPr marL="6868" marR="6868" marT="6868"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Más de 3 smmlv</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No informa</a:t>
                      </a:r>
                    </a:p>
                  </a:txBody>
                  <a:tcPr marL="6868" marR="6868" marT="6868" marB="0" anchor="ctr">
                    <a:lnL>
                      <a:noFill/>
                    </a:lnL>
                    <a:lnR>
                      <a:noFill/>
                    </a:lnR>
                    <a:lnT>
                      <a:noFill/>
                    </a:lnT>
                    <a:lnB>
                      <a:noFill/>
                    </a:lnB>
                    <a:solidFill>
                      <a:srgbClr val="F7D9E1"/>
                    </a:solidFill>
                  </a:tcPr>
                </a:tc>
                <a:extLst>
                  <a:ext uri="{0D108BD9-81ED-4DB2-BD59-A6C34878D82A}">
                    <a16:rowId xmlns:a16="http://schemas.microsoft.com/office/drawing/2014/main" val="1527028992"/>
                  </a:ext>
                </a:extLst>
              </a:tr>
              <a:tr h="286612">
                <a:tc>
                  <a:txBody>
                    <a:bodyPr/>
                    <a:lstStyle/>
                    <a:p>
                      <a:pPr algn="l" fontAlgn="t"/>
                      <a:r>
                        <a:rPr lang="es-CO" sz="900" b="1" i="0" u="none" strike="noStrike" dirty="0">
                          <a:solidFill>
                            <a:srgbClr val="000000"/>
                          </a:solidFill>
                          <a:effectLst/>
                          <a:latin typeface="Segoe UI" panose="020B0502040204020203" pitchFamily="34" charset="0"/>
                        </a:rPr>
                        <a:t>Enero - octubre 2024</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10.150</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3.716</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5.004</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1.213</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1.652</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720</a:t>
                      </a:r>
                    </a:p>
                  </a:txBody>
                  <a:tcPr marL="6868" marR="6868" marT="6868" marB="0" anchor="ctr">
                    <a:lnL>
                      <a:noFill/>
                    </a:lnL>
                    <a:lnR>
                      <a:noFill/>
                    </a:lnR>
                    <a:lnT>
                      <a:noFill/>
                    </a:lnT>
                    <a:lnB>
                      <a:noFill/>
                    </a:lnB>
                    <a:solidFill>
                      <a:srgbClr val="B9B9B9"/>
                    </a:solidFill>
                  </a:tcPr>
                </a:tc>
                <a:extLst>
                  <a:ext uri="{0D108BD9-81ED-4DB2-BD59-A6C34878D82A}">
                    <a16:rowId xmlns:a16="http://schemas.microsoft.com/office/drawing/2014/main" val="2996450012"/>
                  </a:ext>
                </a:extLst>
              </a:tr>
              <a:tr h="286612">
                <a:tc>
                  <a:txBody>
                    <a:bodyPr/>
                    <a:lstStyle/>
                    <a:p>
                      <a:pPr algn="l" fontAlgn="t"/>
                      <a:r>
                        <a:rPr lang="es-CO" sz="900" b="1" i="0" u="none" strike="noStrike" dirty="0">
                          <a:solidFill>
                            <a:srgbClr val="000000"/>
                          </a:solidFill>
                          <a:effectLst/>
                          <a:latin typeface="Segoe UI" panose="020B0502040204020203" pitchFamily="34" charset="0"/>
                        </a:rPr>
                        <a:t>Enero - octubre 2025</a:t>
                      </a:r>
                    </a:p>
                  </a:txBody>
                  <a:tcPr marL="6868" marR="6868" marT="6868" marB="0" anchor="ctr">
                    <a:lnL>
                      <a:noFill/>
                    </a:lnL>
                    <a:lnR>
                      <a:noFill/>
                    </a:lnR>
                    <a:lnT>
                      <a:noFill/>
                    </a:lnT>
                    <a:lnB>
                      <a:noFill/>
                    </a:lnB>
                  </a:tcPr>
                </a:tc>
                <a:tc>
                  <a:txBody>
                    <a:bodyPr/>
                    <a:lstStyle/>
                    <a:p>
                      <a:pPr algn="ctr" fontAlgn="b"/>
                      <a:r>
                        <a:rPr lang="es-CO" sz="900" b="0" i="0" u="none" strike="noStrike">
                          <a:solidFill>
                            <a:srgbClr val="000000"/>
                          </a:solidFill>
                          <a:effectLst/>
                          <a:latin typeface="Segoe UI" panose="020B0502040204020203" pitchFamily="34" charset="0"/>
                        </a:rPr>
                        <a:t>11.387</a:t>
                      </a:r>
                    </a:p>
                  </a:txBody>
                  <a:tcPr marL="6868" marR="6868" marT="6868" marB="0" anchor="ctr">
                    <a:lnL>
                      <a:noFill/>
                    </a:lnL>
                    <a:lnR>
                      <a:noFill/>
                    </a:lnR>
                    <a:lnT>
                      <a:noFill/>
                    </a:lnT>
                    <a:lnB>
                      <a:noFill/>
                    </a:lnB>
                  </a:tcPr>
                </a:tc>
                <a:tc>
                  <a:txBody>
                    <a:bodyPr/>
                    <a:lstStyle/>
                    <a:p>
                      <a:pPr algn="ctr" fontAlgn="b"/>
                      <a:r>
                        <a:rPr lang="es-CO" sz="900" b="0" i="0" u="none" strike="noStrike" dirty="0">
                          <a:solidFill>
                            <a:srgbClr val="000000"/>
                          </a:solidFill>
                          <a:effectLst/>
                          <a:latin typeface="Segoe UI" panose="020B0502040204020203" pitchFamily="34" charset="0"/>
                        </a:rPr>
                        <a:t>2.408</a:t>
                      </a:r>
                    </a:p>
                  </a:txBody>
                  <a:tcPr marL="6868" marR="6868" marT="6868" marB="0" anchor="ctr">
                    <a:lnL>
                      <a:noFill/>
                    </a:lnL>
                    <a:lnR>
                      <a:noFill/>
                    </a:lnR>
                    <a:lnT>
                      <a:noFill/>
                    </a:lnT>
                    <a:lnB>
                      <a:noFill/>
                    </a:lnB>
                  </a:tcPr>
                </a:tc>
                <a:tc>
                  <a:txBody>
                    <a:bodyPr/>
                    <a:lstStyle/>
                    <a:p>
                      <a:pPr algn="ctr" fontAlgn="b"/>
                      <a:r>
                        <a:rPr lang="es-CO" sz="900" b="0" i="0" u="none" strike="noStrike" dirty="0">
                          <a:solidFill>
                            <a:srgbClr val="000000"/>
                          </a:solidFill>
                          <a:effectLst/>
                          <a:latin typeface="Segoe UI" panose="020B0502040204020203" pitchFamily="34" charset="0"/>
                        </a:rPr>
                        <a:t>6.081</a:t>
                      </a:r>
                    </a:p>
                  </a:txBody>
                  <a:tcPr marL="6868" marR="6868" marT="6868" marB="0" anchor="ctr">
                    <a:lnL>
                      <a:noFill/>
                    </a:lnL>
                    <a:lnR>
                      <a:noFill/>
                    </a:lnR>
                    <a:lnT>
                      <a:noFill/>
                    </a:lnT>
                    <a:lnB>
                      <a:noFill/>
                    </a:lnB>
                  </a:tcPr>
                </a:tc>
                <a:tc>
                  <a:txBody>
                    <a:bodyPr/>
                    <a:lstStyle/>
                    <a:p>
                      <a:pPr algn="ctr" fontAlgn="b"/>
                      <a:r>
                        <a:rPr lang="es-CO" sz="900" b="0" i="0" u="none" strike="noStrike">
                          <a:solidFill>
                            <a:srgbClr val="000000"/>
                          </a:solidFill>
                          <a:effectLst/>
                          <a:latin typeface="Segoe UI" panose="020B0502040204020203" pitchFamily="34" charset="0"/>
                        </a:rPr>
                        <a:t>1.590</a:t>
                      </a:r>
                    </a:p>
                  </a:txBody>
                  <a:tcPr marL="6868" marR="6868" marT="6868" marB="0" anchor="ctr">
                    <a:lnL>
                      <a:noFill/>
                    </a:lnL>
                    <a:lnR>
                      <a:noFill/>
                    </a:lnR>
                    <a:lnT>
                      <a:noFill/>
                    </a:lnT>
                    <a:lnB>
                      <a:noFill/>
                    </a:lnB>
                  </a:tcPr>
                </a:tc>
                <a:tc>
                  <a:txBody>
                    <a:bodyPr/>
                    <a:lstStyle/>
                    <a:p>
                      <a:pPr algn="ctr" fontAlgn="b"/>
                      <a:r>
                        <a:rPr lang="es-CO" sz="900" b="0" i="0" u="none" strike="noStrike">
                          <a:solidFill>
                            <a:srgbClr val="000000"/>
                          </a:solidFill>
                          <a:effectLst/>
                          <a:latin typeface="Segoe UI" panose="020B0502040204020203" pitchFamily="34" charset="0"/>
                        </a:rPr>
                        <a:t>1.558 </a:t>
                      </a:r>
                    </a:p>
                  </a:txBody>
                  <a:tcPr marL="6868" marR="6868" marT="6868" marB="0" anchor="ctr">
                    <a:lnL>
                      <a:noFill/>
                    </a:lnL>
                    <a:lnR>
                      <a:noFill/>
                    </a:lnR>
                    <a:lnT>
                      <a:noFill/>
                    </a:lnT>
                    <a:lnB>
                      <a:noFill/>
                    </a:lnB>
                  </a:tcPr>
                </a:tc>
                <a:tc>
                  <a:txBody>
                    <a:bodyPr/>
                    <a:lstStyle/>
                    <a:p>
                      <a:pPr algn="ctr" fontAlgn="b"/>
                      <a:r>
                        <a:rPr lang="es-CO" sz="900" b="0" i="0" u="none" strike="noStrike" dirty="0">
                          <a:solidFill>
                            <a:srgbClr val="000000"/>
                          </a:solidFill>
                          <a:effectLst/>
                          <a:latin typeface="Segoe UI" panose="020B0502040204020203" pitchFamily="34" charset="0"/>
                        </a:rPr>
                        <a:t>248</a:t>
                      </a:r>
                    </a:p>
                  </a:txBody>
                  <a:tcPr marL="6868" marR="6868" marT="6868" marB="0" anchor="ctr">
                    <a:lnL>
                      <a:noFill/>
                    </a:lnL>
                    <a:lnR>
                      <a:noFill/>
                    </a:lnR>
                    <a:lnT>
                      <a:noFill/>
                    </a:lnT>
                    <a:lnB>
                      <a:noFill/>
                    </a:lnB>
                  </a:tcPr>
                </a:tc>
                <a:extLst>
                  <a:ext uri="{0D108BD9-81ED-4DB2-BD59-A6C34878D82A}">
                    <a16:rowId xmlns:a16="http://schemas.microsoft.com/office/drawing/2014/main" val="1601308835"/>
                  </a:ext>
                </a:extLst>
              </a:tr>
            </a:tbl>
          </a:graphicData>
        </a:graphic>
      </p:graphicFrame>
      <p:graphicFrame>
        <p:nvGraphicFramePr>
          <p:cNvPr id="7" name="Tabla 6">
            <a:extLst>
              <a:ext uri="{FF2B5EF4-FFF2-40B4-BE49-F238E27FC236}">
                <a16:creationId xmlns:a16="http://schemas.microsoft.com/office/drawing/2014/main" id="{82F11BF8-65C6-4794-A43B-B16686F1EDF8}"/>
              </a:ext>
            </a:extLst>
          </p:cNvPr>
          <p:cNvGraphicFramePr>
            <a:graphicFrameLocks noGrp="1"/>
          </p:cNvGraphicFramePr>
          <p:nvPr>
            <p:extLst>
              <p:ext uri="{D42A27DB-BD31-4B8C-83A1-F6EECF244321}">
                <p14:modId xmlns:p14="http://schemas.microsoft.com/office/powerpoint/2010/main" val="3462748137"/>
              </p:ext>
            </p:extLst>
          </p:nvPr>
        </p:nvGraphicFramePr>
        <p:xfrm>
          <a:off x="323850" y="2959531"/>
          <a:ext cx="8508090" cy="1312591"/>
        </p:xfrm>
        <a:graphic>
          <a:graphicData uri="http://schemas.openxmlformats.org/drawingml/2006/table">
            <a:tbl>
              <a:tblPr/>
              <a:tblGrid>
                <a:gridCol w="2190327">
                  <a:extLst>
                    <a:ext uri="{9D8B030D-6E8A-4147-A177-3AD203B41FA5}">
                      <a16:colId xmlns:a16="http://schemas.microsoft.com/office/drawing/2014/main" val="2818082247"/>
                    </a:ext>
                  </a:extLst>
                </a:gridCol>
                <a:gridCol w="1088833">
                  <a:extLst>
                    <a:ext uri="{9D8B030D-6E8A-4147-A177-3AD203B41FA5}">
                      <a16:colId xmlns:a16="http://schemas.microsoft.com/office/drawing/2014/main" val="1160960184"/>
                    </a:ext>
                  </a:extLst>
                </a:gridCol>
                <a:gridCol w="1088833">
                  <a:extLst>
                    <a:ext uri="{9D8B030D-6E8A-4147-A177-3AD203B41FA5}">
                      <a16:colId xmlns:a16="http://schemas.microsoft.com/office/drawing/2014/main" val="892980246"/>
                    </a:ext>
                  </a:extLst>
                </a:gridCol>
                <a:gridCol w="1088833">
                  <a:extLst>
                    <a:ext uri="{9D8B030D-6E8A-4147-A177-3AD203B41FA5}">
                      <a16:colId xmlns:a16="http://schemas.microsoft.com/office/drawing/2014/main" val="2066179874"/>
                    </a:ext>
                  </a:extLst>
                </a:gridCol>
                <a:gridCol w="1088833">
                  <a:extLst>
                    <a:ext uri="{9D8B030D-6E8A-4147-A177-3AD203B41FA5}">
                      <a16:colId xmlns:a16="http://schemas.microsoft.com/office/drawing/2014/main" val="370699652"/>
                    </a:ext>
                  </a:extLst>
                </a:gridCol>
                <a:gridCol w="1088833">
                  <a:extLst>
                    <a:ext uri="{9D8B030D-6E8A-4147-A177-3AD203B41FA5}">
                      <a16:colId xmlns:a16="http://schemas.microsoft.com/office/drawing/2014/main" val="3237203671"/>
                    </a:ext>
                  </a:extLst>
                </a:gridCol>
                <a:gridCol w="873598">
                  <a:extLst>
                    <a:ext uri="{9D8B030D-6E8A-4147-A177-3AD203B41FA5}">
                      <a16:colId xmlns:a16="http://schemas.microsoft.com/office/drawing/2014/main" val="2314201018"/>
                    </a:ext>
                  </a:extLst>
                </a:gridCol>
              </a:tblGrid>
              <a:tr h="274272">
                <a:tc rowSpan="2">
                  <a:txBody>
                    <a:bodyPr/>
                    <a:lstStyle/>
                    <a:p>
                      <a:pPr algn="ctr" rtl="0" fontAlgn="ctr"/>
                      <a:r>
                        <a:rPr lang="es-CO" sz="900" b="1" i="0" u="none" strike="noStrike" dirty="0">
                          <a:solidFill>
                            <a:srgbClr val="FFFFFF"/>
                          </a:solidFill>
                          <a:effectLst/>
                          <a:latin typeface="Segoe UI" panose="020B0502040204020203" pitchFamily="34" charset="0"/>
                        </a:rPr>
                        <a:t>Distribución porcentual</a:t>
                      </a:r>
                    </a:p>
                  </a:txBody>
                  <a:tcPr marL="6868" marR="6868" marT="6868" marB="0" anchor="ctr">
                    <a:lnL>
                      <a:noFill/>
                    </a:lnL>
                    <a:lnR>
                      <a:noFill/>
                    </a:lnR>
                    <a:lnT>
                      <a:noFill/>
                    </a:lnT>
                    <a:lnB>
                      <a:noFill/>
                    </a:lnB>
                    <a:solidFill>
                      <a:srgbClr val="6B1940"/>
                    </a:solidFill>
                  </a:tcPr>
                </a:tc>
                <a:tc gridSpan="6">
                  <a:txBody>
                    <a:bodyPr/>
                    <a:lstStyle/>
                    <a:p>
                      <a:pPr algn="ctr" rtl="0" fontAlgn="ctr"/>
                      <a:r>
                        <a:rPr lang="es-CO" sz="900" b="1" i="0" u="none" strike="noStrike" dirty="0">
                          <a:solidFill>
                            <a:srgbClr val="FFFFFF"/>
                          </a:solidFill>
                          <a:effectLst/>
                          <a:latin typeface="Segoe UI" panose="020B0502040204020203" pitchFamily="34" charset="0"/>
                        </a:rPr>
                        <a:t>Total nacional</a:t>
                      </a:r>
                    </a:p>
                  </a:txBody>
                  <a:tcPr marL="6868" marR="6868" marT="6868"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97890875"/>
                  </a:ext>
                </a:extLst>
              </a:tr>
              <a:tr h="489775">
                <a:tc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Menos de 1 smmlv</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dirty="0">
                          <a:solidFill>
                            <a:srgbClr val="AD2750"/>
                          </a:solidFill>
                          <a:effectLst/>
                          <a:latin typeface="Segoe UI" panose="020B0502040204020203" pitchFamily="34" charset="0"/>
                        </a:rPr>
                        <a:t>1 </a:t>
                      </a:r>
                      <a:r>
                        <a:rPr lang="es-CO" sz="900" b="1" i="0" u="none" strike="noStrike" dirty="0" err="1">
                          <a:solidFill>
                            <a:srgbClr val="AD2750"/>
                          </a:solidFill>
                          <a:effectLst/>
                          <a:latin typeface="Segoe UI" panose="020B0502040204020203" pitchFamily="34" charset="0"/>
                        </a:rPr>
                        <a:t>smmlv</a:t>
                      </a:r>
                      <a:endParaRPr lang="es-CO" sz="900" b="1" i="0" u="none" strike="noStrike" dirty="0">
                        <a:solidFill>
                          <a:srgbClr val="AD2750"/>
                        </a:solidFill>
                        <a:effectLst/>
                        <a:latin typeface="Segoe UI" panose="020B0502040204020203" pitchFamily="34" charset="0"/>
                      </a:endParaRPr>
                    </a:p>
                  </a:txBody>
                  <a:tcPr marL="6868" marR="6868" marT="6868" marB="0" anchor="ctr">
                    <a:lnL>
                      <a:noFill/>
                    </a:lnL>
                    <a:lnR>
                      <a:noFill/>
                    </a:lnR>
                    <a:lnT>
                      <a:noFill/>
                    </a:lnT>
                    <a:lnB>
                      <a:noFill/>
                    </a:lnB>
                    <a:solidFill>
                      <a:srgbClr val="F7D9E1"/>
                    </a:solidFill>
                  </a:tcPr>
                </a:tc>
                <a:tc>
                  <a:txBody>
                    <a:bodyPr/>
                    <a:lstStyle/>
                    <a:p>
                      <a:pPr algn="ctr" fontAlgn="ctr"/>
                      <a:r>
                        <a:rPr lang="es-MX" sz="900" b="1" i="0" u="none" strike="noStrike">
                          <a:solidFill>
                            <a:srgbClr val="AD2750"/>
                          </a:solidFill>
                          <a:effectLst/>
                          <a:latin typeface="Segoe UI" panose="020B0502040204020203" pitchFamily="34" charset="0"/>
                        </a:rPr>
                        <a:t>Más de 1 smmlv a 2 smmlv</a:t>
                      </a:r>
                    </a:p>
                  </a:txBody>
                  <a:tcPr marL="6868" marR="6868" marT="6868" marB="0" anchor="ctr">
                    <a:lnL>
                      <a:noFill/>
                    </a:lnL>
                    <a:lnR>
                      <a:noFill/>
                    </a:lnR>
                    <a:lnT>
                      <a:noFill/>
                    </a:lnT>
                    <a:lnB>
                      <a:noFill/>
                    </a:lnB>
                    <a:solidFill>
                      <a:srgbClr val="E691AA"/>
                    </a:solidFill>
                  </a:tcPr>
                </a:tc>
                <a:tc>
                  <a:txBody>
                    <a:bodyPr/>
                    <a:lstStyle/>
                    <a:p>
                      <a:pPr algn="ctr" fontAlgn="ctr"/>
                      <a:r>
                        <a:rPr lang="es-MX" sz="900" b="1" i="0" u="none" strike="noStrike">
                          <a:solidFill>
                            <a:srgbClr val="AD2750"/>
                          </a:solidFill>
                          <a:effectLst/>
                          <a:latin typeface="Segoe UI" panose="020B0502040204020203" pitchFamily="34" charset="0"/>
                        </a:rPr>
                        <a:t>Más de 2 smmlv a 3 smmlv</a:t>
                      </a:r>
                    </a:p>
                  </a:txBody>
                  <a:tcPr marL="6868" marR="6868" marT="6868"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Más de 3 smmlv</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No informa</a:t>
                      </a:r>
                    </a:p>
                  </a:txBody>
                  <a:tcPr marL="6868" marR="6868" marT="6868" marB="0" anchor="ctr">
                    <a:lnL>
                      <a:noFill/>
                    </a:lnL>
                    <a:lnR>
                      <a:noFill/>
                    </a:lnR>
                    <a:lnT>
                      <a:noFill/>
                    </a:lnT>
                    <a:lnB>
                      <a:noFill/>
                    </a:lnB>
                    <a:solidFill>
                      <a:srgbClr val="F7D9E1"/>
                    </a:solidFill>
                  </a:tcPr>
                </a:tc>
                <a:extLst>
                  <a:ext uri="{0D108BD9-81ED-4DB2-BD59-A6C34878D82A}">
                    <a16:rowId xmlns:a16="http://schemas.microsoft.com/office/drawing/2014/main" val="3263922598"/>
                  </a:ext>
                </a:extLst>
              </a:tr>
              <a:tr h="274272">
                <a:tc>
                  <a:txBody>
                    <a:bodyPr/>
                    <a:lstStyle/>
                    <a:p>
                      <a:pPr algn="l" fontAlgn="t"/>
                      <a:r>
                        <a:rPr lang="es-CO" sz="900" b="1" i="0" u="none" strike="noStrike" dirty="0">
                          <a:solidFill>
                            <a:srgbClr val="000000"/>
                          </a:solidFill>
                          <a:effectLst/>
                          <a:latin typeface="Segoe UI" panose="020B0502040204020203" pitchFamily="34" charset="0"/>
                        </a:rPr>
                        <a:t>Enero - octubre 2024</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45,2</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16,5</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22,3</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5,4</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7,4</a:t>
                      </a:r>
                    </a:p>
                  </a:txBody>
                  <a:tcPr marL="6868" marR="6868" marT="6868" marB="0" anchor="ctr">
                    <a:lnL>
                      <a:noFill/>
                    </a:lnL>
                    <a:lnR>
                      <a:noFill/>
                    </a:lnR>
                    <a:lnT>
                      <a:noFill/>
                    </a:lnT>
                    <a:lnB>
                      <a:noFill/>
                    </a:lnB>
                    <a:solidFill>
                      <a:srgbClr val="B9B9B9"/>
                    </a:solidFill>
                  </a:tcPr>
                </a:tc>
                <a:tc>
                  <a:txBody>
                    <a:bodyPr/>
                    <a:lstStyle/>
                    <a:p>
                      <a:pPr algn="ctr" fontAlgn="b"/>
                      <a:r>
                        <a:rPr lang="es-CO" sz="900" b="0" i="0" u="none" strike="noStrike">
                          <a:solidFill>
                            <a:srgbClr val="000000"/>
                          </a:solidFill>
                          <a:effectLst/>
                          <a:latin typeface="Segoe UI" panose="020B0502040204020203" pitchFamily="34" charset="0"/>
                        </a:rPr>
                        <a:t>3,2</a:t>
                      </a:r>
                    </a:p>
                  </a:txBody>
                  <a:tcPr marL="6868" marR="6868" marT="6868" marB="0" anchor="ctr">
                    <a:lnL>
                      <a:noFill/>
                    </a:lnL>
                    <a:lnR>
                      <a:noFill/>
                    </a:lnR>
                    <a:lnT>
                      <a:noFill/>
                    </a:lnT>
                    <a:lnB>
                      <a:noFill/>
                    </a:lnB>
                    <a:solidFill>
                      <a:srgbClr val="B9B9B9"/>
                    </a:solidFill>
                  </a:tcPr>
                </a:tc>
                <a:extLst>
                  <a:ext uri="{0D108BD9-81ED-4DB2-BD59-A6C34878D82A}">
                    <a16:rowId xmlns:a16="http://schemas.microsoft.com/office/drawing/2014/main" val="3835860125"/>
                  </a:ext>
                </a:extLst>
              </a:tr>
              <a:tr h="274272">
                <a:tc>
                  <a:txBody>
                    <a:bodyPr/>
                    <a:lstStyle/>
                    <a:p>
                      <a:pPr algn="l" fontAlgn="t"/>
                      <a:r>
                        <a:rPr lang="es-CO" sz="900" b="1" i="0" u="none" strike="noStrike" dirty="0">
                          <a:solidFill>
                            <a:srgbClr val="000000"/>
                          </a:solidFill>
                          <a:effectLst/>
                          <a:latin typeface="Segoe UI" panose="020B0502040204020203" pitchFamily="34" charset="0"/>
                        </a:rPr>
                        <a:t>Enero - octubre 2025</a:t>
                      </a:r>
                    </a:p>
                  </a:txBody>
                  <a:tcPr marL="6868" marR="6868" marT="6868" marB="0" anchor="ctr">
                    <a:lnL>
                      <a:noFill/>
                    </a:lnL>
                    <a:lnR>
                      <a:noFill/>
                    </a:lnR>
                    <a:lnT>
                      <a:noFill/>
                    </a:lnT>
                    <a:lnB>
                      <a:noFill/>
                    </a:lnB>
                  </a:tcPr>
                </a:tc>
                <a:tc>
                  <a:txBody>
                    <a:bodyPr/>
                    <a:lstStyle/>
                    <a:p>
                      <a:pPr algn="ctr" fontAlgn="b"/>
                      <a:r>
                        <a:rPr lang="es-CO" sz="900" b="0" i="0" u="none" strike="noStrike">
                          <a:solidFill>
                            <a:srgbClr val="000000"/>
                          </a:solidFill>
                          <a:effectLst/>
                          <a:latin typeface="Segoe UI" panose="020B0502040204020203" pitchFamily="34" charset="0"/>
                        </a:rPr>
                        <a:t>48,9</a:t>
                      </a:r>
                    </a:p>
                  </a:txBody>
                  <a:tcPr marL="6868" marR="6868" marT="6868" marB="0" anchor="ctr">
                    <a:lnL>
                      <a:noFill/>
                    </a:lnL>
                    <a:lnR>
                      <a:noFill/>
                    </a:lnR>
                    <a:lnT>
                      <a:noFill/>
                    </a:lnT>
                    <a:lnB>
                      <a:noFill/>
                    </a:lnB>
                  </a:tcPr>
                </a:tc>
                <a:tc>
                  <a:txBody>
                    <a:bodyPr/>
                    <a:lstStyle/>
                    <a:p>
                      <a:pPr algn="ctr" fontAlgn="b"/>
                      <a:r>
                        <a:rPr lang="es-CO" sz="900" b="0" i="0" u="none" strike="noStrike">
                          <a:solidFill>
                            <a:srgbClr val="000000"/>
                          </a:solidFill>
                          <a:effectLst/>
                          <a:latin typeface="Segoe UI" panose="020B0502040204020203" pitchFamily="34" charset="0"/>
                        </a:rPr>
                        <a:t>10,3</a:t>
                      </a:r>
                    </a:p>
                  </a:txBody>
                  <a:tcPr marL="6868" marR="6868" marT="6868" marB="0" anchor="ctr">
                    <a:lnL>
                      <a:noFill/>
                    </a:lnL>
                    <a:lnR>
                      <a:noFill/>
                    </a:lnR>
                    <a:lnT>
                      <a:noFill/>
                    </a:lnT>
                    <a:lnB>
                      <a:noFill/>
                    </a:lnB>
                  </a:tcPr>
                </a:tc>
                <a:tc>
                  <a:txBody>
                    <a:bodyPr/>
                    <a:lstStyle/>
                    <a:p>
                      <a:pPr algn="ctr" fontAlgn="b"/>
                      <a:r>
                        <a:rPr lang="es-CO" sz="900" b="0" i="0" u="none" strike="noStrike">
                          <a:solidFill>
                            <a:srgbClr val="000000"/>
                          </a:solidFill>
                          <a:effectLst/>
                          <a:latin typeface="Segoe UI" panose="020B0502040204020203" pitchFamily="34" charset="0"/>
                        </a:rPr>
                        <a:t>26,1</a:t>
                      </a:r>
                    </a:p>
                  </a:txBody>
                  <a:tcPr marL="6868" marR="6868" marT="6868" marB="0" anchor="ctr">
                    <a:lnL>
                      <a:noFill/>
                    </a:lnL>
                    <a:lnR>
                      <a:noFill/>
                    </a:lnR>
                    <a:lnT>
                      <a:noFill/>
                    </a:lnT>
                    <a:lnB>
                      <a:noFill/>
                    </a:lnB>
                  </a:tcPr>
                </a:tc>
                <a:tc>
                  <a:txBody>
                    <a:bodyPr/>
                    <a:lstStyle/>
                    <a:p>
                      <a:pPr algn="ctr" fontAlgn="b"/>
                      <a:r>
                        <a:rPr lang="es-CO" sz="900" b="0" i="0" u="none" strike="noStrike">
                          <a:solidFill>
                            <a:srgbClr val="000000"/>
                          </a:solidFill>
                          <a:effectLst/>
                          <a:latin typeface="Segoe UI" panose="020B0502040204020203" pitchFamily="34" charset="0"/>
                        </a:rPr>
                        <a:t>6,8</a:t>
                      </a:r>
                    </a:p>
                  </a:txBody>
                  <a:tcPr marL="6868" marR="6868" marT="6868" marB="0" anchor="ctr">
                    <a:lnL>
                      <a:noFill/>
                    </a:lnL>
                    <a:lnR>
                      <a:noFill/>
                    </a:lnR>
                    <a:lnT>
                      <a:noFill/>
                    </a:lnT>
                    <a:lnB>
                      <a:noFill/>
                    </a:lnB>
                  </a:tcPr>
                </a:tc>
                <a:tc>
                  <a:txBody>
                    <a:bodyPr/>
                    <a:lstStyle/>
                    <a:p>
                      <a:pPr algn="ctr" fontAlgn="b"/>
                      <a:r>
                        <a:rPr lang="es-CO" sz="900" b="0" i="0" u="none" strike="noStrike">
                          <a:solidFill>
                            <a:srgbClr val="000000"/>
                          </a:solidFill>
                          <a:effectLst/>
                          <a:latin typeface="Segoe UI" panose="020B0502040204020203" pitchFamily="34" charset="0"/>
                        </a:rPr>
                        <a:t>6,7</a:t>
                      </a:r>
                    </a:p>
                  </a:txBody>
                  <a:tcPr marL="6868" marR="6868" marT="6868" marB="0" anchor="ctr">
                    <a:lnL>
                      <a:noFill/>
                    </a:lnL>
                    <a:lnR>
                      <a:noFill/>
                    </a:lnR>
                    <a:lnT>
                      <a:noFill/>
                    </a:lnT>
                    <a:lnB>
                      <a:noFill/>
                    </a:lnB>
                  </a:tcPr>
                </a:tc>
                <a:tc>
                  <a:txBody>
                    <a:bodyPr/>
                    <a:lstStyle/>
                    <a:p>
                      <a:pPr algn="ctr" fontAlgn="b"/>
                      <a:r>
                        <a:rPr lang="es-CO" sz="900" b="0" i="0" u="none" strike="noStrike" dirty="0">
                          <a:solidFill>
                            <a:srgbClr val="000000"/>
                          </a:solidFill>
                          <a:effectLst/>
                          <a:latin typeface="Segoe UI" panose="020B0502040204020203" pitchFamily="34" charset="0"/>
                        </a:rPr>
                        <a:t>1,1</a:t>
                      </a:r>
                    </a:p>
                  </a:txBody>
                  <a:tcPr marL="6868" marR="6868" marT="6868" marB="0" anchor="ctr">
                    <a:lnL>
                      <a:noFill/>
                    </a:lnL>
                    <a:lnR>
                      <a:noFill/>
                    </a:lnR>
                    <a:lnT>
                      <a:noFill/>
                    </a:lnT>
                    <a:lnB>
                      <a:noFill/>
                    </a:lnB>
                  </a:tcPr>
                </a:tc>
                <a:extLst>
                  <a:ext uri="{0D108BD9-81ED-4DB2-BD59-A6C34878D82A}">
                    <a16:rowId xmlns:a16="http://schemas.microsoft.com/office/drawing/2014/main" val="783762166"/>
                  </a:ext>
                </a:extLst>
              </a:tr>
            </a:tbl>
          </a:graphicData>
        </a:graphic>
      </p:graphicFrame>
      <p:cxnSp>
        <p:nvCxnSpPr>
          <p:cNvPr id="8" name="Conector recto 7">
            <a:extLst>
              <a:ext uri="{FF2B5EF4-FFF2-40B4-BE49-F238E27FC236}">
                <a16:creationId xmlns:a16="http://schemas.microsoft.com/office/drawing/2014/main" id="{2C182352-5271-450C-8866-C7B748E40907}"/>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02540" y="391521"/>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200"/>
            <a:r>
              <a:rPr lang="es-MX" sz="1400" dirty="0">
                <a:solidFill>
                  <a:srgbClr val="B6004B"/>
                </a:solidFill>
              </a:rPr>
              <a:t>Población ocupada según rango de ingresos, situación en la ocupación y sexo</a:t>
            </a:r>
          </a:p>
          <a:p>
            <a:pPr defTabSz="457200"/>
            <a:r>
              <a:rPr lang="es-ES" sz="1400" dirty="0">
                <a:solidFill>
                  <a:schemeClr val="tx1"/>
                </a:solidFill>
              </a:rPr>
              <a:t>Total Nacional </a:t>
            </a:r>
          </a:p>
          <a:p>
            <a:pPr defTabSz="457200"/>
            <a:r>
              <a:rPr lang="es-ES" sz="1400" b="0" dirty="0">
                <a:solidFill>
                  <a:schemeClr val="tx1"/>
                </a:solidFill>
              </a:rPr>
              <a:t>Enero - octubre (2024 - 2025)</a:t>
            </a:r>
          </a:p>
        </p:txBody>
      </p:sp>
      <p:sp>
        <p:nvSpPr>
          <p:cNvPr id="13" name="object 18"/>
          <p:cNvSpPr txBox="1"/>
          <p:nvPr/>
        </p:nvSpPr>
        <p:spPr>
          <a:xfrm>
            <a:off x="346841" y="4332846"/>
            <a:ext cx="8450313" cy="735651"/>
          </a:xfrm>
          <a:prstGeom prst="rect">
            <a:avLst/>
          </a:prstGeom>
        </p:spPr>
        <p:txBody>
          <a:bodyPr vert="horz" wrap="square" lIns="0" tIns="6985" rIns="0" bIns="0" rtlCol="0" anchor="b">
            <a:spAutoFit/>
          </a:bodyPr>
          <a:lstStyle/>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Notas: </a:t>
            </a:r>
            <a:r>
              <a:rPr lang="es-MX" sz="700" spc="15" dirty="0">
                <a:latin typeface="Segoe UI" panose="020B0502040204020203" pitchFamily="34" charset="0"/>
                <a:cs typeface="Segoe UI" panose="020B0502040204020203" pitchFamily="34" charset="0"/>
              </a:rPr>
              <a:t>᛫ Poblaciones en miles.</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Se excluye la categoría trabajador familiar sin remuneración.</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Las ganancias y salarios laborales corresponden a los ingresos monetarios de la primera actividad. </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El total ocupados corresponde aquellos que reportan ingresos, es decir, asalariados e independientes, por tal razón puede diferir de los totales mostrados en las diapositivas anteriores.</a:t>
            </a:r>
          </a:p>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Fuente: </a:t>
            </a:r>
            <a:r>
              <a:rPr lang="es-MX" sz="700" spc="15" dirty="0">
                <a:latin typeface="Segoe UI" panose="020B0502040204020203" pitchFamily="34" charset="0"/>
                <a:cs typeface="Segoe UI" panose="020B0502040204020203" pitchFamily="34" charset="0"/>
              </a:rPr>
              <a:t>DANE, GEIH.</a:t>
            </a:r>
          </a:p>
        </p:txBody>
      </p:sp>
      <p:sp>
        <p:nvSpPr>
          <p:cNvPr id="5" name="CuadroTexto 4">
            <a:extLst>
              <a:ext uri="{FF2B5EF4-FFF2-40B4-BE49-F238E27FC236}">
                <a16:creationId xmlns:a16="http://schemas.microsoft.com/office/drawing/2014/main" id="{5914D673-0462-D3F3-CB79-8C629D50DC9F}"/>
              </a:ext>
            </a:extLst>
          </p:cNvPr>
          <p:cNvSpPr txBox="1"/>
          <p:nvPr/>
        </p:nvSpPr>
        <p:spPr>
          <a:xfrm>
            <a:off x="6654962" y="629479"/>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7" name="Tabla 6">
            <a:extLst>
              <a:ext uri="{FF2B5EF4-FFF2-40B4-BE49-F238E27FC236}">
                <a16:creationId xmlns:a16="http://schemas.microsoft.com/office/drawing/2014/main" id="{B7BAD6A7-CB9F-48E0-8413-FCE697D42E79}"/>
              </a:ext>
            </a:extLst>
          </p:cNvPr>
          <p:cNvGraphicFramePr>
            <a:graphicFrameLocks noGrp="1"/>
          </p:cNvGraphicFramePr>
          <p:nvPr>
            <p:extLst>
              <p:ext uri="{D42A27DB-BD31-4B8C-83A1-F6EECF244321}">
                <p14:modId xmlns:p14="http://schemas.microsoft.com/office/powerpoint/2010/main" val="4228911859"/>
              </p:ext>
            </p:extLst>
          </p:nvPr>
        </p:nvGraphicFramePr>
        <p:xfrm>
          <a:off x="323850" y="1248228"/>
          <a:ext cx="8473302" cy="3018720"/>
        </p:xfrm>
        <a:graphic>
          <a:graphicData uri="http://schemas.openxmlformats.org/drawingml/2006/table">
            <a:tbl>
              <a:tblPr/>
              <a:tblGrid>
                <a:gridCol w="1498639">
                  <a:extLst>
                    <a:ext uri="{9D8B030D-6E8A-4147-A177-3AD203B41FA5}">
                      <a16:colId xmlns:a16="http://schemas.microsoft.com/office/drawing/2014/main" val="609725352"/>
                    </a:ext>
                  </a:extLst>
                </a:gridCol>
                <a:gridCol w="1061036">
                  <a:extLst>
                    <a:ext uri="{9D8B030D-6E8A-4147-A177-3AD203B41FA5}">
                      <a16:colId xmlns:a16="http://schemas.microsoft.com/office/drawing/2014/main" val="411881582"/>
                    </a:ext>
                  </a:extLst>
                </a:gridCol>
                <a:gridCol w="1019074">
                  <a:extLst>
                    <a:ext uri="{9D8B030D-6E8A-4147-A177-3AD203B41FA5}">
                      <a16:colId xmlns:a16="http://schemas.microsoft.com/office/drawing/2014/main" val="567188206"/>
                    </a:ext>
                  </a:extLst>
                </a:gridCol>
                <a:gridCol w="1019074">
                  <a:extLst>
                    <a:ext uri="{9D8B030D-6E8A-4147-A177-3AD203B41FA5}">
                      <a16:colId xmlns:a16="http://schemas.microsoft.com/office/drawing/2014/main" val="1698890349"/>
                    </a:ext>
                  </a:extLst>
                </a:gridCol>
                <a:gridCol w="1019074">
                  <a:extLst>
                    <a:ext uri="{9D8B030D-6E8A-4147-A177-3AD203B41FA5}">
                      <a16:colId xmlns:a16="http://schemas.microsoft.com/office/drawing/2014/main" val="3632708359"/>
                    </a:ext>
                  </a:extLst>
                </a:gridCol>
                <a:gridCol w="1019074">
                  <a:extLst>
                    <a:ext uri="{9D8B030D-6E8A-4147-A177-3AD203B41FA5}">
                      <a16:colId xmlns:a16="http://schemas.microsoft.com/office/drawing/2014/main" val="1850559060"/>
                    </a:ext>
                  </a:extLst>
                </a:gridCol>
                <a:gridCol w="1019074">
                  <a:extLst>
                    <a:ext uri="{9D8B030D-6E8A-4147-A177-3AD203B41FA5}">
                      <a16:colId xmlns:a16="http://schemas.microsoft.com/office/drawing/2014/main" val="3889386772"/>
                    </a:ext>
                  </a:extLst>
                </a:gridCol>
                <a:gridCol w="818257">
                  <a:extLst>
                    <a:ext uri="{9D8B030D-6E8A-4147-A177-3AD203B41FA5}">
                      <a16:colId xmlns:a16="http://schemas.microsoft.com/office/drawing/2014/main" val="2406966878"/>
                    </a:ext>
                  </a:extLst>
                </a:gridCol>
              </a:tblGrid>
              <a:tr h="226730">
                <a:tc rowSpan="3" gridSpan="2">
                  <a:txBody>
                    <a:bodyPr/>
                    <a:lstStyle/>
                    <a:p>
                      <a:pPr algn="ctr" rtl="0" fontAlgn="ctr"/>
                      <a:r>
                        <a:rPr lang="es-MX" sz="1050" b="1" i="0" u="none" strike="noStrike">
                          <a:solidFill>
                            <a:srgbClr val="FFFFFF"/>
                          </a:solidFill>
                          <a:effectLst/>
                          <a:latin typeface="Segoe UI" panose="020B0502040204020203" pitchFamily="34" charset="0"/>
                        </a:rPr>
                        <a:t>Rango de ingresos/Situación en la ocupación</a:t>
                      </a:r>
                    </a:p>
                  </a:txBody>
                  <a:tcPr marL="7620" marR="7620" marT="7620" marB="0" anchor="ctr">
                    <a:lnL>
                      <a:noFill/>
                    </a:lnL>
                    <a:lnR>
                      <a:noFill/>
                    </a:lnR>
                    <a:lnT>
                      <a:noFill/>
                    </a:lnT>
                    <a:lnB>
                      <a:noFill/>
                    </a:lnB>
                    <a:solidFill>
                      <a:srgbClr val="6B1940"/>
                    </a:solidFill>
                  </a:tcPr>
                </a:tc>
                <a:tc rowSpan="3" hMerge="1">
                  <a:txBody>
                    <a:bodyPr/>
                    <a:lstStyle/>
                    <a:p>
                      <a:endParaRPr lang="es-CO"/>
                    </a:p>
                  </a:txBody>
                  <a:tcPr/>
                </a:tc>
                <a:tc gridSpan="6">
                  <a:txBody>
                    <a:bodyPr/>
                    <a:lstStyle/>
                    <a:p>
                      <a:pPr algn="ctr" rtl="0" fontAlgn="ctr"/>
                      <a:r>
                        <a:rPr lang="es-CO" sz="1050" b="1" i="0" u="none" strike="noStrike" dirty="0">
                          <a:solidFill>
                            <a:srgbClr val="FFFFFF"/>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1830988"/>
                  </a:ext>
                </a:extLst>
              </a:tr>
              <a:tr h="226730">
                <a:tc gridSpan="2" vMerge="1">
                  <a:txBody>
                    <a:bodyPr/>
                    <a:lstStyle/>
                    <a:p>
                      <a:endParaRPr lang="es-CO"/>
                    </a:p>
                  </a:txBody>
                  <a:tcPr/>
                </a:tc>
                <a:tc hMerge="1" vMerge="1">
                  <a:txBody>
                    <a:bodyPr/>
                    <a:lstStyle/>
                    <a:p>
                      <a:endParaRPr lang="es-CO"/>
                    </a:p>
                  </a:txBody>
                  <a:tcPr/>
                </a:tc>
                <a:tc gridSpan="3">
                  <a:txBody>
                    <a:bodyPr/>
                    <a:lstStyle/>
                    <a:p>
                      <a:pPr algn="ctr" fontAlgn="ctr"/>
                      <a:r>
                        <a:rPr lang="es-CO" sz="1050" b="1" i="0" u="none" strike="noStrike">
                          <a:solidFill>
                            <a:srgbClr val="F8F8F8"/>
                          </a:solidFill>
                          <a:effectLst/>
                          <a:latin typeface="Segoe UI" panose="020B0502040204020203" pitchFamily="34" charset="0"/>
                        </a:rPr>
                        <a:t>Ene - oct 2024</a:t>
                      </a:r>
                    </a:p>
                  </a:txBody>
                  <a:tcPr marL="7620" marR="7620" marT="7620"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gridSpan="3">
                  <a:txBody>
                    <a:bodyPr/>
                    <a:lstStyle/>
                    <a:p>
                      <a:pPr algn="ctr" fontAlgn="ctr"/>
                      <a:r>
                        <a:rPr lang="es-CO" sz="1050" b="1" i="0" u="none" strike="noStrike">
                          <a:solidFill>
                            <a:srgbClr val="F8F8F8"/>
                          </a:solidFill>
                          <a:effectLst/>
                          <a:latin typeface="Segoe UI" panose="020B0502040204020203" pitchFamily="34" charset="0"/>
                        </a:rPr>
                        <a:t>Ene - oct 2025</a:t>
                      </a:r>
                    </a:p>
                  </a:txBody>
                  <a:tcPr marL="7620" marR="7620" marT="7620"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087901646"/>
                  </a:ext>
                </a:extLst>
              </a:tr>
              <a:tr h="226730">
                <a:tc gridSpan="2" vMerge="1">
                  <a:txBody>
                    <a:bodyPr/>
                    <a:lstStyle/>
                    <a:p>
                      <a:endParaRPr lang="es-CO"/>
                    </a:p>
                  </a:txBody>
                  <a:tcPr/>
                </a:tc>
                <a:tc hMerge="1" vMerge="1">
                  <a:txBody>
                    <a:bodyPr/>
                    <a:lstStyle/>
                    <a:p>
                      <a:endParaRPr lang="es-CO"/>
                    </a:p>
                  </a:txBody>
                  <a:tcPr/>
                </a:tc>
                <a:tc>
                  <a:txBody>
                    <a:bodyPr/>
                    <a:lstStyle/>
                    <a:p>
                      <a:pPr algn="ctr" fontAlgn="ctr"/>
                      <a:r>
                        <a:rPr lang="es-CO" sz="1050" b="1" i="0" u="none" strike="noStrike">
                          <a:solidFill>
                            <a:srgbClr val="AD2750"/>
                          </a:solidFill>
                          <a:effectLst/>
                          <a:latin typeface="Segoe UI" panose="020B0502040204020203" pitchFamily="34" charset="0"/>
                        </a:rPr>
                        <a:t>Total  </a:t>
                      </a:r>
                    </a:p>
                  </a:txBody>
                  <a:tcPr marL="7620" marR="7620" marT="7620" marB="0" anchor="ctr">
                    <a:lnL>
                      <a:noFill/>
                    </a:lnL>
                    <a:lnR>
                      <a:noFill/>
                    </a:lnR>
                    <a:lnT>
                      <a:noFill/>
                    </a:lnT>
                    <a:lnB>
                      <a:noFill/>
                    </a:lnB>
                    <a:solidFill>
                      <a:srgbClr val="E691AA"/>
                    </a:solidFill>
                  </a:tcPr>
                </a:tc>
                <a:tc>
                  <a:txBody>
                    <a:bodyPr/>
                    <a:lstStyle/>
                    <a:p>
                      <a:pPr algn="ctr" fontAlgn="ctr"/>
                      <a:r>
                        <a:rPr lang="es-CO" sz="1050" b="1" i="0" u="none" strike="noStrike">
                          <a:solidFill>
                            <a:srgbClr val="AD2750"/>
                          </a:solidFill>
                          <a:effectLst/>
                          <a:latin typeface="Segoe UI" panose="020B0502040204020203" pitchFamily="34" charset="0"/>
                        </a:rPr>
                        <a:t>Hombres</a:t>
                      </a:r>
                    </a:p>
                  </a:txBody>
                  <a:tcPr marL="7620" marR="7620" marT="7620" marB="0" anchor="ctr">
                    <a:lnL>
                      <a:noFill/>
                    </a:lnL>
                    <a:lnR>
                      <a:noFill/>
                    </a:lnR>
                    <a:lnT>
                      <a:noFill/>
                    </a:lnT>
                    <a:lnB>
                      <a:noFill/>
                    </a:lnB>
                    <a:solidFill>
                      <a:srgbClr val="F7D9E1"/>
                    </a:solidFill>
                  </a:tcPr>
                </a:tc>
                <a:tc>
                  <a:txBody>
                    <a:bodyPr/>
                    <a:lstStyle/>
                    <a:p>
                      <a:pPr algn="ctr" fontAlgn="ctr"/>
                      <a:r>
                        <a:rPr lang="es-CO" sz="1050" b="1" i="0" u="none" strike="noStrike">
                          <a:solidFill>
                            <a:srgbClr val="AD2750"/>
                          </a:solidFill>
                          <a:effectLst/>
                          <a:latin typeface="Segoe UI" panose="020B0502040204020203" pitchFamily="34" charset="0"/>
                        </a:rPr>
                        <a:t>Mujeres</a:t>
                      </a:r>
                    </a:p>
                  </a:txBody>
                  <a:tcPr marL="7620" marR="7620" marT="7620" marB="0" anchor="ctr">
                    <a:lnL>
                      <a:noFill/>
                    </a:lnL>
                    <a:lnR>
                      <a:noFill/>
                    </a:lnR>
                    <a:lnT>
                      <a:noFill/>
                    </a:lnT>
                    <a:lnB>
                      <a:noFill/>
                    </a:lnB>
                    <a:solidFill>
                      <a:srgbClr val="E691AA"/>
                    </a:solidFill>
                  </a:tcPr>
                </a:tc>
                <a:tc>
                  <a:txBody>
                    <a:bodyPr/>
                    <a:lstStyle/>
                    <a:p>
                      <a:pPr algn="ctr" fontAlgn="ctr"/>
                      <a:r>
                        <a:rPr lang="es-CO" sz="1050" b="1" i="0" u="none" strike="noStrike">
                          <a:solidFill>
                            <a:srgbClr val="AD2750"/>
                          </a:solidFill>
                          <a:effectLst/>
                          <a:latin typeface="Segoe UI" panose="020B0502040204020203" pitchFamily="34" charset="0"/>
                        </a:rPr>
                        <a:t>Total  </a:t>
                      </a:r>
                    </a:p>
                  </a:txBody>
                  <a:tcPr marL="7620" marR="7620" marT="7620" marB="0" anchor="ctr">
                    <a:lnL>
                      <a:noFill/>
                    </a:lnL>
                    <a:lnR>
                      <a:noFill/>
                    </a:lnR>
                    <a:lnT>
                      <a:noFill/>
                    </a:lnT>
                    <a:lnB>
                      <a:noFill/>
                    </a:lnB>
                    <a:solidFill>
                      <a:srgbClr val="F7D9E1"/>
                    </a:solidFill>
                  </a:tcPr>
                </a:tc>
                <a:tc>
                  <a:txBody>
                    <a:bodyPr/>
                    <a:lstStyle/>
                    <a:p>
                      <a:pPr algn="ctr" fontAlgn="ctr"/>
                      <a:r>
                        <a:rPr lang="es-CO" sz="1050" b="1" i="0" u="none" strike="noStrike">
                          <a:solidFill>
                            <a:srgbClr val="AD2750"/>
                          </a:solidFill>
                          <a:effectLst/>
                          <a:latin typeface="Segoe UI" panose="020B0502040204020203" pitchFamily="34" charset="0"/>
                        </a:rPr>
                        <a:t>Hombres</a:t>
                      </a:r>
                    </a:p>
                  </a:txBody>
                  <a:tcPr marL="7620" marR="7620" marT="7620" marB="0" anchor="ctr">
                    <a:lnL>
                      <a:noFill/>
                    </a:lnL>
                    <a:lnR>
                      <a:noFill/>
                    </a:lnR>
                    <a:lnT>
                      <a:noFill/>
                    </a:lnT>
                    <a:lnB>
                      <a:noFill/>
                    </a:lnB>
                    <a:solidFill>
                      <a:srgbClr val="E691AA"/>
                    </a:solidFill>
                  </a:tcPr>
                </a:tc>
                <a:tc>
                  <a:txBody>
                    <a:bodyPr/>
                    <a:lstStyle/>
                    <a:p>
                      <a:pPr algn="ctr" fontAlgn="ctr"/>
                      <a:r>
                        <a:rPr lang="es-CO" sz="1050" b="1" i="0" u="none" strike="noStrike">
                          <a:solidFill>
                            <a:srgbClr val="AD2750"/>
                          </a:solidFill>
                          <a:effectLst/>
                          <a:latin typeface="Segoe UI" panose="020B0502040204020203" pitchFamily="34" charset="0"/>
                        </a:rPr>
                        <a:t>Mujeres</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4035484338"/>
                  </a:ext>
                </a:extLst>
              </a:tr>
              <a:tr h="223243">
                <a:tc rowSpan="4">
                  <a:txBody>
                    <a:bodyPr/>
                    <a:lstStyle/>
                    <a:p>
                      <a:pPr algn="ctr" fontAlgn="ctr"/>
                      <a:r>
                        <a:rPr lang="es-CO" sz="1050" b="0" i="0" u="none" strike="noStrike" dirty="0">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CO" sz="1050" b="0"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22.921</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13.443</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9.477</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23.711</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13.880</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9.831</a:t>
                      </a:r>
                    </a:p>
                  </a:txBody>
                  <a:tcPr marL="7620" marR="7620" marT="7620" marB="0" anchor="ctr">
                    <a:lnL>
                      <a:noFill/>
                    </a:lnL>
                    <a:lnR>
                      <a:noFill/>
                    </a:lnR>
                    <a:lnT>
                      <a:noFill/>
                    </a:lnT>
                    <a:lnB>
                      <a:noFill/>
                    </a:lnB>
                  </a:tcPr>
                </a:tc>
                <a:extLst>
                  <a:ext uri="{0D108BD9-81ED-4DB2-BD59-A6C34878D82A}">
                    <a16:rowId xmlns:a16="http://schemas.microsoft.com/office/drawing/2014/main" val="2526148463"/>
                  </a:ext>
                </a:extLst>
              </a:tr>
              <a:tr h="223243">
                <a:tc vMerge="1">
                  <a:txBody>
                    <a:bodyPr/>
                    <a:lstStyle/>
                    <a:p>
                      <a:endParaRPr lang="es-CO"/>
                    </a:p>
                  </a:txBody>
                  <a:tcPr/>
                </a:tc>
                <a:tc>
                  <a:txBody>
                    <a:bodyPr/>
                    <a:lstStyle/>
                    <a:p>
                      <a:pPr algn="l" fontAlgn="ctr"/>
                      <a:r>
                        <a:rPr lang="es-CO" sz="1050" b="0" i="0" u="none" strike="noStrike" dirty="0">
                          <a:solidFill>
                            <a:srgbClr val="000000"/>
                          </a:solidFill>
                          <a:effectLst/>
                          <a:latin typeface="Segoe UI" panose="020B0502040204020203" pitchFamily="34" charset="0"/>
                        </a:rPr>
                        <a:t>Asalariado</a:t>
                      </a:r>
                    </a:p>
                  </a:txBody>
                  <a:tcPr marL="7620" marR="7620" marT="7620" marB="0" anchor="ctr">
                    <a:lnL>
                      <a:noFill/>
                    </a:lnL>
                    <a:lnR>
                      <a:noFill/>
                    </a:lnR>
                    <a:lnT>
                      <a:noFill/>
                    </a:lnT>
                    <a:lnB>
                      <a:noFill/>
                    </a:lnB>
                  </a:tcPr>
                </a:tc>
                <a:tc>
                  <a:txBody>
                    <a:bodyPr/>
                    <a:lstStyle/>
                    <a:p>
                      <a:pPr algn="ctr" fontAlgn="ctr"/>
                      <a:r>
                        <a:rPr lang="es-CO" sz="1050" b="0" i="0" u="none" strike="noStrike" dirty="0">
                          <a:solidFill>
                            <a:srgbClr val="404040"/>
                          </a:solidFill>
                          <a:effectLst/>
                          <a:latin typeface="Segoe UI" panose="020B0502040204020203" pitchFamily="34" charset="0"/>
                        </a:rPr>
                        <a:t>12.468</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7.034</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5.434</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12.869</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7.193</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5.676</a:t>
                      </a:r>
                    </a:p>
                  </a:txBody>
                  <a:tcPr marL="7620" marR="7620" marT="7620" marB="0" anchor="ctr">
                    <a:lnL>
                      <a:noFill/>
                    </a:lnL>
                    <a:lnR>
                      <a:noFill/>
                    </a:lnR>
                    <a:lnT>
                      <a:noFill/>
                    </a:lnT>
                    <a:lnB>
                      <a:noFill/>
                    </a:lnB>
                  </a:tcPr>
                </a:tc>
                <a:extLst>
                  <a:ext uri="{0D108BD9-81ED-4DB2-BD59-A6C34878D82A}">
                    <a16:rowId xmlns:a16="http://schemas.microsoft.com/office/drawing/2014/main" val="2800885311"/>
                  </a:ext>
                </a:extLst>
              </a:tr>
              <a:tr h="223243">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Independiente</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9.987</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6.244</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3.743</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10.404</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6.526</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3.877</a:t>
                      </a:r>
                    </a:p>
                  </a:txBody>
                  <a:tcPr marL="7620" marR="7620" marT="7620" marB="0" anchor="ctr">
                    <a:lnL>
                      <a:noFill/>
                    </a:lnL>
                    <a:lnR>
                      <a:noFill/>
                    </a:lnR>
                    <a:lnT>
                      <a:noFill/>
                    </a:lnT>
                    <a:lnB>
                      <a:noFill/>
                    </a:lnB>
                  </a:tcPr>
                </a:tc>
                <a:extLst>
                  <a:ext uri="{0D108BD9-81ED-4DB2-BD59-A6C34878D82A}">
                    <a16:rowId xmlns:a16="http://schemas.microsoft.com/office/drawing/2014/main" val="3951962352"/>
                  </a:ext>
                </a:extLst>
              </a:tr>
              <a:tr h="329343">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Sin remuneración</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466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166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300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438</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160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278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453200"/>
                  </a:ext>
                </a:extLst>
              </a:tr>
              <a:tr h="223243">
                <a:tc rowSpan="3">
                  <a:txBody>
                    <a:bodyPr/>
                    <a:lstStyle/>
                    <a:p>
                      <a:pPr algn="ctr" fontAlgn="ctr"/>
                      <a:r>
                        <a:rPr lang="es-CO" sz="1050" b="0" i="0" u="none" strike="noStrike">
                          <a:solidFill>
                            <a:srgbClr val="000000"/>
                          </a:solidFill>
                          <a:effectLst/>
                          <a:latin typeface="Segoe UI" panose="020B0502040204020203" pitchFamily="34" charset="0"/>
                        </a:rPr>
                        <a:t>Menos de 1 smmlv</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50" b="0" i="0" u="none" strike="noStrike">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10.150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5.840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4.310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11.387</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6.529</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4.858</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63212441"/>
                  </a:ext>
                </a:extLst>
              </a:tr>
              <a:tr h="223243">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Asalariado</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3.329</a:t>
                      </a:r>
                    </a:p>
                  </a:txBody>
                  <a:tcPr marL="7620" marR="7620" marT="7620" marB="0" anchor="ctr">
                    <a:lnL>
                      <a:noFill/>
                    </a:lnL>
                    <a:lnR>
                      <a:noFill/>
                    </a:lnR>
                    <a:lnT>
                      <a:noFill/>
                    </a:lnT>
                    <a:lnB>
                      <a:noFill/>
                    </a:lnB>
                  </a:tcPr>
                </a:tc>
                <a:tc>
                  <a:txBody>
                    <a:bodyPr/>
                    <a:lstStyle/>
                    <a:p>
                      <a:pPr algn="ctr" fontAlgn="ctr"/>
                      <a:r>
                        <a:rPr lang="es-CO" sz="1050" b="0" i="0" u="none" strike="noStrike" dirty="0">
                          <a:solidFill>
                            <a:srgbClr val="404040"/>
                          </a:solidFill>
                          <a:effectLst/>
                          <a:latin typeface="Segoe UI" panose="020B0502040204020203" pitchFamily="34" charset="0"/>
                        </a:rPr>
                        <a:t>1.736</a:t>
                      </a:r>
                    </a:p>
                  </a:txBody>
                  <a:tcPr marL="7620" marR="7620" marT="7620" marB="0" anchor="ctr">
                    <a:lnL>
                      <a:noFill/>
                    </a:lnL>
                    <a:lnR>
                      <a:noFill/>
                    </a:lnR>
                    <a:lnT>
                      <a:noFill/>
                    </a:lnT>
                    <a:lnB>
                      <a:noFill/>
                    </a:lnB>
                  </a:tcPr>
                </a:tc>
                <a:tc>
                  <a:txBody>
                    <a:bodyPr/>
                    <a:lstStyle/>
                    <a:p>
                      <a:pPr algn="ctr" fontAlgn="ctr"/>
                      <a:r>
                        <a:rPr lang="es-CO" sz="1050" b="0" i="0" u="none" strike="noStrike" dirty="0">
                          <a:solidFill>
                            <a:srgbClr val="404040"/>
                          </a:solidFill>
                          <a:effectLst/>
                          <a:latin typeface="Segoe UI" panose="020B0502040204020203" pitchFamily="34" charset="0"/>
                        </a:rPr>
                        <a:t>1.593</a:t>
                      </a:r>
                    </a:p>
                  </a:txBody>
                  <a:tcPr marL="7620" marR="7620" marT="7620" marB="0" anchor="ctr">
                    <a:lnL>
                      <a:noFill/>
                    </a:lnL>
                    <a:lnR>
                      <a:noFill/>
                    </a:lnR>
                    <a:lnT>
                      <a:noFill/>
                    </a:lnT>
                    <a:lnB>
                      <a:noFill/>
                    </a:lnB>
                  </a:tcPr>
                </a:tc>
                <a:tc>
                  <a:txBody>
                    <a:bodyPr/>
                    <a:lstStyle/>
                    <a:p>
                      <a:pPr algn="ctr" fontAlgn="ctr"/>
                      <a:r>
                        <a:rPr lang="es-CO" sz="1050" b="0" i="0" u="none" strike="noStrike" dirty="0">
                          <a:solidFill>
                            <a:srgbClr val="404040"/>
                          </a:solidFill>
                          <a:effectLst/>
                          <a:latin typeface="Segoe UI" panose="020B0502040204020203" pitchFamily="34" charset="0"/>
                        </a:rPr>
                        <a:t>4.157</a:t>
                      </a:r>
                    </a:p>
                  </a:txBody>
                  <a:tcPr marL="7620" marR="7620" marT="7620" marB="0" anchor="ctr">
                    <a:lnL>
                      <a:noFill/>
                    </a:lnL>
                    <a:lnR>
                      <a:noFill/>
                    </a:lnR>
                    <a:lnT>
                      <a:noFill/>
                    </a:lnT>
                    <a:lnB>
                      <a:noFill/>
                    </a:lnB>
                  </a:tcPr>
                </a:tc>
                <a:tc>
                  <a:txBody>
                    <a:bodyPr/>
                    <a:lstStyle/>
                    <a:p>
                      <a:pPr algn="ctr" fontAlgn="ctr"/>
                      <a:r>
                        <a:rPr lang="es-CO" sz="1050" b="0" i="0" u="none" strike="noStrike" dirty="0">
                          <a:solidFill>
                            <a:srgbClr val="404040"/>
                          </a:solidFill>
                          <a:effectLst/>
                          <a:latin typeface="Segoe UI" panose="020B0502040204020203" pitchFamily="34" charset="0"/>
                        </a:rPr>
                        <a:t>2.173</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1.984</a:t>
                      </a:r>
                    </a:p>
                  </a:txBody>
                  <a:tcPr marL="7620" marR="7620" marT="7620" marB="0" anchor="ctr">
                    <a:lnL>
                      <a:noFill/>
                    </a:lnL>
                    <a:lnR>
                      <a:noFill/>
                    </a:lnR>
                    <a:lnT>
                      <a:noFill/>
                    </a:lnT>
                    <a:lnB>
                      <a:noFill/>
                    </a:lnB>
                  </a:tcPr>
                </a:tc>
                <a:extLst>
                  <a:ext uri="{0D108BD9-81ED-4DB2-BD59-A6C34878D82A}">
                    <a16:rowId xmlns:a16="http://schemas.microsoft.com/office/drawing/2014/main" val="863435816"/>
                  </a:ext>
                </a:extLst>
              </a:tr>
              <a:tr h="223243">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Independiente</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1" i="0" u="none" strike="noStrike" dirty="0">
                          <a:solidFill>
                            <a:srgbClr val="FF0000"/>
                          </a:solidFill>
                          <a:effectLst/>
                          <a:latin typeface="Segoe UI" panose="020B0502040204020203" pitchFamily="34" charset="0"/>
                        </a:rPr>
                        <a:t>6.822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4.104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dirty="0">
                          <a:solidFill>
                            <a:srgbClr val="404040"/>
                          </a:solidFill>
                          <a:effectLst/>
                          <a:latin typeface="Segoe UI" panose="020B0502040204020203" pitchFamily="34" charset="0"/>
                        </a:rPr>
                        <a:t>2.718</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1" i="0" u="none" strike="noStrike" dirty="0">
                          <a:solidFill>
                            <a:srgbClr val="FF0000"/>
                          </a:solidFill>
                          <a:effectLst/>
                          <a:latin typeface="Segoe UI" panose="020B0502040204020203" pitchFamily="34" charset="0"/>
                        </a:rPr>
                        <a:t>7.230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dirty="0">
                          <a:solidFill>
                            <a:srgbClr val="404040"/>
                          </a:solidFill>
                          <a:effectLst/>
                          <a:latin typeface="Segoe UI" panose="020B0502040204020203" pitchFamily="34" charset="0"/>
                        </a:rPr>
                        <a:t>4.357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dirty="0">
                          <a:solidFill>
                            <a:srgbClr val="404040"/>
                          </a:solidFill>
                          <a:effectLst/>
                          <a:latin typeface="Segoe UI" panose="020B0502040204020203" pitchFamily="34" charset="0"/>
                        </a:rPr>
                        <a:t>2.873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111736"/>
                  </a:ext>
                </a:extLst>
              </a:tr>
              <a:tr h="223243">
                <a:tc rowSpan="3">
                  <a:txBody>
                    <a:bodyPr/>
                    <a:lstStyle/>
                    <a:p>
                      <a:pPr algn="ctr" fontAlgn="ctr"/>
                      <a:r>
                        <a:rPr lang="es-CO" sz="1050" b="0" i="0" u="none" strike="noStrike" dirty="0">
                          <a:solidFill>
                            <a:srgbClr val="000000"/>
                          </a:solidFill>
                          <a:effectLst/>
                          <a:latin typeface="Segoe UI" panose="020B0502040204020203" pitchFamily="34" charset="0"/>
                        </a:rPr>
                        <a:t>1 </a:t>
                      </a:r>
                      <a:r>
                        <a:rPr lang="es-CO" sz="1050" b="0" i="0" u="none" strike="noStrike" dirty="0" err="1">
                          <a:solidFill>
                            <a:srgbClr val="000000"/>
                          </a:solidFill>
                          <a:effectLst/>
                          <a:latin typeface="Segoe UI" panose="020B0502040204020203" pitchFamily="34" charset="0"/>
                        </a:rPr>
                        <a:t>smmlv</a:t>
                      </a:r>
                      <a:endParaRPr lang="es-CO" sz="1050" b="0" i="0" u="none" strike="noStrike" dirty="0">
                        <a:solidFill>
                          <a:srgbClr val="000000"/>
                        </a:solidFill>
                        <a:effectLst/>
                        <a:latin typeface="Segoe UI" panose="020B0502040204020203"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50" b="0" i="0" u="none" strike="noStrike">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3.716</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2.162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1.553</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2.408</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1.368</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1.040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82316151"/>
                  </a:ext>
                </a:extLst>
              </a:tr>
              <a:tr h="223243">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Asalariado</a:t>
                      </a:r>
                    </a:p>
                  </a:txBody>
                  <a:tcPr marL="7620" marR="7620" marT="7620" marB="0" anchor="ctr">
                    <a:lnL>
                      <a:noFill/>
                    </a:lnL>
                    <a:lnR>
                      <a:noFill/>
                    </a:lnR>
                    <a:lnT>
                      <a:noFill/>
                    </a:lnT>
                    <a:lnB>
                      <a:noFill/>
                    </a:lnB>
                  </a:tcPr>
                </a:tc>
                <a:tc>
                  <a:txBody>
                    <a:bodyPr/>
                    <a:lstStyle/>
                    <a:p>
                      <a:pPr algn="ctr" fontAlgn="ctr"/>
                      <a:r>
                        <a:rPr lang="es-CO" sz="1050" b="1" i="0" u="none" strike="noStrike" dirty="0">
                          <a:solidFill>
                            <a:srgbClr val="FF0000"/>
                          </a:solidFill>
                          <a:effectLst/>
                          <a:latin typeface="Segoe UI" panose="020B0502040204020203" pitchFamily="34" charset="0"/>
                        </a:rPr>
                        <a:t>3.359</a:t>
                      </a:r>
                    </a:p>
                  </a:txBody>
                  <a:tcPr marL="7620" marR="7620" marT="7620" marB="0" anchor="ctr">
                    <a:lnL>
                      <a:noFill/>
                    </a:lnL>
                    <a:lnR>
                      <a:noFill/>
                    </a:lnR>
                    <a:lnT>
                      <a:noFill/>
                    </a:lnT>
                    <a:lnB>
                      <a:noFill/>
                    </a:lnB>
                  </a:tcPr>
                </a:tc>
                <a:tc>
                  <a:txBody>
                    <a:bodyPr/>
                    <a:lstStyle/>
                    <a:p>
                      <a:pPr algn="ctr" fontAlgn="ctr"/>
                      <a:r>
                        <a:rPr lang="es-CO" sz="1050" b="0" i="0" u="none" strike="noStrike" dirty="0">
                          <a:solidFill>
                            <a:srgbClr val="404040"/>
                          </a:solidFill>
                          <a:effectLst/>
                          <a:latin typeface="Segoe UI" panose="020B0502040204020203" pitchFamily="34" charset="0"/>
                        </a:rPr>
                        <a:t>1.912</a:t>
                      </a:r>
                    </a:p>
                  </a:txBody>
                  <a:tcPr marL="7620" marR="7620" marT="7620" marB="0" anchor="ctr">
                    <a:lnL>
                      <a:noFill/>
                    </a:lnL>
                    <a:lnR>
                      <a:noFill/>
                    </a:lnR>
                    <a:lnT>
                      <a:noFill/>
                    </a:lnT>
                    <a:lnB>
                      <a:noFill/>
                    </a:lnB>
                  </a:tcPr>
                </a:tc>
                <a:tc>
                  <a:txBody>
                    <a:bodyPr/>
                    <a:lstStyle/>
                    <a:p>
                      <a:pPr algn="ctr" fontAlgn="ctr"/>
                      <a:r>
                        <a:rPr lang="es-CO" sz="1050" b="0" i="0" u="none" strike="noStrike" dirty="0">
                          <a:solidFill>
                            <a:srgbClr val="404040"/>
                          </a:solidFill>
                          <a:effectLst/>
                          <a:latin typeface="Segoe UI" panose="020B0502040204020203" pitchFamily="34" charset="0"/>
                        </a:rPr>
                        <a:t>1.447</a:t>
                      </a:r>
                    </a:p>
                  </a:txBody>
                  <a:tcPr marL="7620" marR="7620" marT="7620" marB="0" anchor="ctr">
                    <a:lnL>
                      <a:noFill/>
                    </a:lnL>
                    <a:lnR>
                      <a:noFill/>
                    </a:lnR>
                    <a:lnT>
                      <a:noFill/>
                    </a:lnT>
                    <a:lnB>
                      <a:noFill/>
                    </a:lnB>
                  </a:tcPr>
                </a:tc>
                <a:tc>
                  <a:txBody>
                    <a:bodyPr/>
                    <a:lstStyle/>
                    <a:p>
                      <a:pPr algn="ctr" fontAlgn="ctr"/>
                      <a:r>
                        <a:rPr lang="es-CO" sz="1050" b="1" i="0" u="none" strike="noStrike" dirty="0">
                          <a:solidFill>
                            <a:srgbClr val="FF0000"/>
                          </a:solidFill>
                          <a:effectLst/>
                          <a:latin typeface="Segoe UI" panose="020B0502040204020203" pitchFamily="34" charset="0"/>
                        </a:rPr>
                        <a:t>2.349</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1.332</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1.017</a:t>
                      </a:r>
                    </a:p>
                  </a:txBody>
                  <a:tcPr marL="7620" marR="7620" marT="7620" marB="0" anchor="ctr">
                    <a:lnL>
                      <a:noFill/>
                    </a:lnL>
                    <a:lnR>
                      <a:noFill/>
                    </a:lnR>
                    <a:lnT>
                      <a:noFill/>
                    </a:lnT>
                    <a:lnB>
                      <a:noFill/>
                    </a:lnB>
                  </a:tcPr>
                </a:tc>
                <a:extLst>
                  <a:ext uri="{0D108BD9-81ED-4DB2-BD59-A6C34878D82A}">
                    <a16:rowId xmlns:a16="http://schemas.microsoft.com/office/drawing/2014/main" val="3818860535"/>
                  </a:ext>
                </a:extLst>
              </a:tr>
              <a:tr h="223243">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Independiente</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dirty="0">
                          <a:solidFill>
                            <a:srgbClr val="404040"/>
                          </a:solidFill>
                          <a:effectLst/>
                          <a:latin typeface="Segoe UI" panose="020B0502040204020203" pitchFamily="34" charset="0"/>
                        </a:rPr>
                        <a:t>357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1" i="0" u="none" strike="noStrike" dirty="0">
                          <a:solidFill>
                            <a:srgbClr val="FF0000"/>
                          </a:solidFill>
                          <a:effectLst/>
                          <a:latin typeface="Segoe UI" panose="020B0502040204020203" pitchFamily="34" charset="0"/>
                        </a:rPr>
                        <a:t>250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1" i="0" u="none" strike="noStrike" dirty="0">
                          <a:solidFill>
                            <a:srgbClr val="FF0000"/>
                          </a:solidFill>
                          <a:effectLst/>
                          <a:latin typeface="Segoe UI" panose="020B0502040204020203" pitchFamily="34" charset="0"/>
                        </a:rPr>
                        <a:t>106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dirty="0">
                          <a:solidFill>
                            <a:srgbClr val="404040"/>
                          </a:solidFill>
                          <a:effectLst/>
                          <a:latin typeface="Segoe UI" panose="020B0502040204020203" pitchFamily="34" charset="0"/>
                        </a:rPr>
                        <a:t>59</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1" i="0" u="none" strike="noStrike" dirty="0">
                          <a:solidFill>
                            <a:srgbClr val="FF0000"/>
                          </a:solidFill>
                          <a:effectLst/>
                          <a:latin typeface="Segoe UI" panose="020B0502040204020203" pitchFamily="34" charset="0"/>
                        </a:rPr>
                        <a:t>36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1" i="0" u="none" strike="noStrike" dirty="0">
                          <a:solidFill>
                            <a:srgbClr val="FF0000"/>
                          </a:solidFill>
                          <a:effectLst/>
                          <a:latin typeface="Segoe UI" panose="020B0502040204020203" pitchFamily="34" charset="0"/>
                        </a:rPr>
                        <a:t>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0849179"/>
                  </a:ext>
                </a:extLst>
              </a:tr>
            </a:tbl>
          </a:graphicData>
        </a:graphic>
      </p:graphicFrame>
      <p:sp>
        <p:nvSpPr>
          <p:cNvPr id="9" name="CuadroTexto 8">
            <a:extLst>
              <a:ext uri="{FF2B5EF4-FFF2-40B4-BE49-F238E27FC236}">
                <a16:creationId xmlns:a16="http://schemas.microsoft.com/office/drawing/2014/main" id="{1B6F3B64-25E5-450D-9759-2233F1200E89}"/>
              </a:ext>
            </a:extLst>
          </p:cNvPr>
          <p:cNvSpPr txBox="1"/>
          <p:nvPr/>
        </p:nvSpPr>
        <p:spPr>
          <a:xfrm>
            <a:off x="7103664" y="4266944"/>
            <a:ext cx="2040336" cy="261610"/>
          </a:xfrm>
          <a:prstGeom prst="rect">
            <a:avLst/>
          </a:prstGeom>
          <a:noFill/>
        </p:spPr>
        <p:txBody>
          <a:bodyPr wrap="square" rtlCol="0">
            <a:spAutoFit/>
          </a:bodyPr>
          <a:lstStyle/>
          <a:p>
            <a:r>
              <a:rPr lang="es-ES" sz="1050" i="1" dirty="0"/>
              <a:t>Continúa siguiente diapositiva </a:t>
            </a:r>
            <a:endParaRPr lang="es-CO" sz="1050" i="1" dirty="0"/>
          </a:p>
        </p:txBody>
      </p:sp>
      <p:cxnSp>
        <p:nvCxnSpPr>
          <p:cNvPr id="8" name="Conector recto 7">
            <a:extLst>
              <a:ext uri="{FF2B5EF4-FFF2-40B4-BE49-F238E27FC236}">
                <a16:creationId xmlns:a16="http://schemas.microsoft.com/office/drawing/2014/main" id="{660FADA4-A79E-47F9-89AA-8CACBB335EC3}"/>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02540" y="349220"/>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200"/>
            <a:r>
              <a:rPr lang="es-MX" sz="1400" dirty="0">
                <a:solidFill>
                  <a:srgbClr val="B6004B"/>
                </a:solidFill>
              </a:rPr>
              <a:t>Población ocupada según rango de ingresos, situación en la ocupación y sexo</a:t>
            </a:r>
          </a:p>
          <a:p>
            <a:pPr defTabSz="457200"/>
            <a:r>
              <a:rPr lang="es-ES" sz="1400" dirty="0">
                <a:solidFill>
                  <a:schemeClr val="tx1"/>
                </a:solidFill>
              </a:rPr>
              <a:t>Total Nacional </a:t>
            </a:r>
          </a:p>
          <a:p>
            <a:pPr defTabSz="457200"/>
            <a:r>
              <a:rPr lang="es-ES" sz="1400" b="0" dirty="0">
                <a:solidFill>
                  <a:schemeClr val="tx1"/>
                </a:solidFill>
              </a:rPr>
              <a:t>Enero - octubre (2024 - 2025)</a:t>
            </a:r>
          </a:p>
        </p:txBody>
      </p:sp>
      <p:sp>
        <p:nvSpPr>
          <p:cNvPr id="4" name="CuadroTexto 3">
            <a:extLst>
              <a:ext uri="{FF2B5EF4-FFF2-40B4-BE49-F238E27FC236}">
                <a16:creationId xmlns:a16="http://schemas.microsoft.com/office/drawing/2014/main" id="{C7A18FC5-6A4D-BDDA-1FC8-DEE6054295E2}"/>
              </a:ext>
            </a:extLst>
          </p:cNvPr>
          <p:cNvSpPr txBox="1"/>
          <p:nvPr/>
        </p:nvSpPr>
        <p:spPr>
          <a:xfrm>
            <a:off x="6654962" y="634440"/>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sp>
        <p:nvSpPr>
          <p:cNvPr id="7" name="object 18">
            <a:extLst>
              <a:ext uri="{FF2B5EF4-FFF2-40B4-BE49-F238E27FC236}">
                <a16:creationId xmlns:a16="http://schemas.microsoft.com/office/drawing/2014/main" id="{DDDF7162-CEA7-9D7F-BCAE-D687851B7142}"/>
              </a:ext>
            </a:extLst>
          </p:cNvPr>
          <p:cNvSpPr txBox="1"/>
          <p:nvPr/>
        </p:nvSpPr>
        <p:spPr>
          <a:xfrm>
            <a:off x="323850" y="4277305"/>
            <a:ext cx="8450313" cy="735651"/>
          </a:xfrm>
          <a:prstGeom prst="rect">
            <a:avLst/>
          </a:prstGeom>
        </p:spPr>
        <p:txBody>
          <a:bodyPr vert="horz" wrap="square" lIns="0" tIns="6985" rIns="0" bIns="0" rtlCol="0" anchor="b">
            <a:spAutoFit/>
          </a:bodyPr>
          <a:lstStyle/>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Notas: </a:t>
            </a:r>
            <a:r>
              <a:rPr lang="es-MX" sz="700" spc="15" dirty="0">
                <a:latin typeface="Segoe UI" panose="020B0502040204020203" pitchFamily="34" charset="0"/>
                <a:cs typeface="Segoe UI" panose="020B0502040204020203" pitchFamily="34" charset="0"/>
              </a:rPr>
              <a:t>᛫ Poblaciones en miles.</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50" marR="5080" indent="-438150">
              <a:lnSpc>
                <a:spcPct val="104000"/>
              </a:lnSpc>
              <a:spcBef>
                <a:spcPts val="55"/>
              </a:spcBef>
            </a:pPr>
            <a:r>
              <a:rPr lang="es-MX" sz="700" spc="15" dirty="0">
                <a:latin typeface="Segoe UI" panose="020B0502040204020203" pitchFamily="34" charset="0"/>
                <a:cs typeface="Segoe UI" panose="020B0502040204020203" pitchFamily="34" charset="0"/>
              </a:rPr>
              <a:t>            ᛫ Se excluye la categoría trabajador familiar sin remuneración.</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Las ganancias y salarios laborales corresponden a los ingresos monetarios de la primera actividad. </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El total ocupados corresponde aquellos que reportan ingresos, es decir, asalariados e independientes, por tal razón puede diferir de los totales mostrados en las diapositivas anteriores.</a:t>
            </a:r>
          </a:p>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Fuente: </a:t>
            </a:r>
            <a:r>
              <a:rPr lang="es-MX" sz="700" spc="15" dirty="0">
                <a:latin typeface="Segoe UI" panose="020B0502040204020203" pitchFamily="34" charset="0"/>
                <a:cs typeface="Segoe UI" panose="020B0502040204020203" pitchFamily="34" charset="0"/>
              </a:rPr>
              <a:t>DANE, GEIH.</a:t>
            </a:r>
          </a:p>
        </p:txBody>
      </p:sp>
      <p:graphicFrame>
        <p:nvGraphicFramePr>
          <p:cNvPr id="9" name="Tabla 8">
            <a:extLst>
              <a:ext uri="{FF2B5EF4-FFF2-40B4-BE49-F238E27FC236}">
                <a16:creationId xmlns:a16="http://schemas.microsoft.com/office/drawing/2014/main" id="{65C6FE9E-AEF8-4E2E-BB2A-CCAAF83709DB}"/>
              </a:ext>
            </a:extLst>
          </p:cNvPr>
          <p:cNvGraphicFramePr>
            <a:graphicFrameLocks noGrp="1"/>
          </p:cNvGraphicFramePr>
          <p:nvPr>
            <p:extLst>
              <p:ext uri="{D42A27DB-BD31-4B8C-83A1-F6EECF244321}">
                <p14:modId xmlns:p14="http://schemas.microsoft.com/office/powerpoint/2010/main" val="1565449849"/>
              </p:ext>
            </p:extLst>
          </p:nvPr>
        </p:nvGraphicFramePr>
        <p:xfrm>
          <a:off x="323849" y="1350020"/>
          <a:ext cx="8450308" cy="2779566"/>
        </p:xfrm>
        <a:graphic>
          <a:graphicData uri="http://schemas.openxmlformats.org/drawingml/2006/table">
            <a:tbl>
              <a:tblPr/>
              <a:tblGrid>
                <a:gridCol w="1494571">
                  <a:extLst>
                    <a:ext uri="{9D8B030D-6E8A-4147-A177-3AD203B41FA5}">
                      <a16:colId xmlns:a16="http://schemas.microsoft.com/office/drawing/2014/main" val="1071288938"/>
                    </a:ext>
                  </a:extLst>
                </a:gridCol>
                <a:gridCol w="1058156">
                  <a:extLst>
                    <a:ext uri="{9D8B030D-6E8A-4147-A177-3AD203B41FA5}">
                      <a16:colId xmlns:a16="http://schemas.microsoft.com/office/drawing/2014/main" val="3586173312"/>
                    </a:ext>
                  </a:extLst>
                </a:gridCol>
                <a:gridCol w="1016309">
                  <a:extLst>
                    <a:ext uri="{9D8B030D-6E8A-4147-A177-3AD203B41FA5}">
                      <a16:colId xmlns:a16="http://schemas.microsoft.com/office/drawing/2014/main" val="1780386408"/>
                    </a:ext>
                  </a:extLst>
                </a:gridCol>
                <a:gridCol w="1016309">
                  <a:extLst>
                    <a:ext uri="{9D8B030D-6E8A-4147-A177-3AD203B41FA5}">
                      <a16:colId xmlns:a16="http://schemas.microsoft.com/office/drawing/2014/main" val="2803354813"/>
                    </a:ext>
                  </a:extLst>
                </a:gridCol>
                <a:gridCol w="1016309">
                  <a:extLst>
                    <a:ext uri="{9D8B030D-6E8A-4147-A177-3AD203B41FA5}">
                      <a16:colId xmlns:a16="http://schemas.microsoft.com/office/drawing/2014/main" val="1583239527"/>
                    </a:ext>
                  </a:extLst>
                </a:gridCol>
                <a:gridCol w="1016309">
                  <a:extLst>
                    <a:ext uri="{9D8B030D-6E8A-4147-A177-3AD203B41FA5}">
                      <a16:colId xmlns:a16="http://schemas.microsoft.com/office/drawing/2014/main" val="3799032021"/>
                    </a:ext>
                  </a:extLst>
                </a:gridCol>
                <a:gridCol w="1016309">
                  <a:extLst>
                    <a:ext uri="{9D8B030D-6E8A-4147-A177-3AD203B41FA5}">
                      <a16:colId xmlns:a16="http://schemas.microsoft.com/office/drawing/2014/main" val="496482688"/>
                    </a:ext>
                  </a:extLst>
                </a:gridCol>
                <a:gridCol w="816036">
                  <a:extLst>
                    <a:ext uri="{9D8B030D-6E8A-4147-A177-3AD203B41FA5}">
                      <a16:colId xmlns:a16="http://schemas.microsoft.com/office/drawing/2014/main" val="1607599448"/>
                    </a:ext>
                  </a:extLst>
                </a:gridCol>
              </a:tblGrid>
              <a:tr h="195960">
                <a:tc rowSpan="3" gridSpan="2">
                  <a:txBody>
                    <a:bodyPr/>
                    <a:lstStyle/>
                    <a:p>
                      <a:pPr algn="ctr" rtl="0" fontAlgn="ctr"/>
                      <a:r>
                        <a:rPr lang="es-MX" sz="1050" b="1" i="0" u="none" strike="noStrike" dirty="0">
                          <a:solidFill>
                            <a:srgbClr val="FFFFFF"/>
                          </a:solidFill>
                          <a:effectLst/>
                          <a:latin typeface="Segoe UI" panose="020B0502040204020203" pitchFamily="34" charset="0"/>
                        </a:rPr>
                        <a:t>Rango de ingresos/Situación en la ocupación</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3" hMerge="1">
                  <a:txBody>
                    <a:bodyPr/>
                    <a:lstStyle/>
                    <a:p>
                      <a:endParaRPr lang="es-CO"/>
                    </a:p>
                  </a:txBody>
                  <a:tcPr/>
                </a:tc>
                <a:tc gridSpan="6">
                  <a:txBody>
                    <a:bodyPr/>
                    <a:lstStyle/>
                    <a:p>
                      <a:pPr algn="ctr" rtl="0" fontAlgn="ctr"/>
                      <a:r>
                        <a:rPr lang="es-CO" sz="1050" b="1" i="0" u="none" strike="noStrike">
                          <a:solidFill>
                            <a:srgbClr val="FFFFFF"/>
                          </a:solidFill>
                          <a:effectLst/>
                          <a:latin typeface="Segoe UI" panose="020B0502040204020203" pitchFamily="34" charset="0"/>
                        </a:rPr>
                        <a:t>Total nacional</a:t>
                      </a:r>
                    </a:p>
                  </a:txBody>
                  <a:tcPr marL="6828" marR="6828" marT="6828"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977292306"/>
                  </a:ext>
                </a:extLst>
              </a:tr>
              <a:tr h="195960">
                <a:tc gridSpan="2" vMerge="1">
                  <a:txBody>
                    <a:bodyPr/>
                    <a:lstStyle/>
                    <a:p>
                      <a:endParaRPr lang="es-CO"/>
                    </a:p>
                  </a:txBody>
                  <a:tcPr/>
                </a:tc>
                <a:tc hMerge="1" vMerge="1">
                  <a:txBody>
                    <a:bodyPr/>
                    <a:lstStyle/>
                    <a:p>
                      <a:endParaRPr lang="es-CO"/>
                    </a:p>
                  </a:txBody>
                  <a:tcPr/>
                </a:tc>
                <a:tc gridSpan="3">
                  <a:txBody>
                    <a:bodyPr/>
                    <a:lstStyle/>
                    <a:p>
                      <a:pPr algn="ctr" fontAlgn="ctr"/>
                      <a:r>
                        <a:rPr lang="es-CO" sz="1050" b="1" i="0" u="none" strike="noStrike">
                          <a:solidFill>
                            <a:srgbClr val="F8F8F8"/>
                          </a:solidFill>
                          <a:effectLst/>
                          <a:latin typeface="Segoe UI" panose="020B0502040204020203" pitchFamily="34" charset="0"/>
                        </a:rPr>
                        <a:t>Ene - oct 2024</a:t>
                      </a:r>
                    </a:p>
                  </a:txBody>
                  <a:tcPr marL="6828" marR="6828" marT="6828"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gridSpan="3">
                  <a:txBody>
                    <a:bodyPr/>
                    <a:lstStyle/>
                    <a:p>
                      <a:pPr algn="ctr" fontAlgn="ctr"/>
                      <a:r>
                        <a:rPr lang="es-CO" sz="1050" b="1" i="0" u="none" strike="noStrike">
                          <a:solidFill>
                            <a:srgbClr val="F8F8F8"/>
                          </a:solidFill>
                          <a:effectLst/>
                          <a:latin typeface="Segoe UI" panose="020B0502040204020203" pitchFamily="34" charset="0"/>
                        </a:rPr>
                        <a:t>Ene - oct 2025</a:t>
                      </a:r>
                    </a:p>
                  </a:txBody>
                  <a:tcPr marL="6828" marR="6828" marT="6828"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33369405"/>
                  </a:ext>
                </a:extLst>
              </a:tr>
              <a:tr h="195960">
                <a:tc gridSpan="2" vMerge="1">
                  <a:txBody>
                    <a:bodyPr/>
                    <a:lstStyle/>
                    <a:p>
                      <a:endParaRPr lang="es-CO"/>
                    </a:p>
                  </a:txBody>
                  <a:tcPr/>
                </a:tc>
                <a:tc hMerge="1" vMerge="1">
                  <a:txBody>
                    <a:bodyPr/>
                    <a:lstStyle/>
                    <a:p>
                      <a:endParaRPr lang="es-CO"/>
                    </a:p>
                  </a:txBody>
                  <a:tcPr/>
                </a:tc>
                <a:tc>
                  <a:txBody>
                    <a:bodyPr/>
                    <a:lstStyle/>
                    <a:p>
                      <a:pPr algn="ctr" fontAlgn="ctr"/>
                      <a:r>
                        <a:rPr lang="es-CO" sz="1050" b="1" i="0" u="none" strike="noStrike">
                          <a:solidFill>
                            <a:srgbClr val="AD2750"/>
                          </a:solidFill>
                          <a:effectLst/>
                          <a:latin typeface="Segoe UI" panose="020B0502040204020203" pitchFamily="34" charset="0"/>
                        </a:rPr>
                        <a:t>Total  </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solidFill>
                      <a:srgbClr val="E691AA"/>
                    </a:solidFill>
                  </a:tcPr>
                </a:tc>
                <a:tc>
                  <a:txBody>
                    <a:bodyPr/>
                    <a:lstStyle/>
                    <a:p>
                      <a:pPr algn="ctr" fontAlgn="ctr"/>
                      <a:r>
                        <a:rPr lang="es-CO" sz="1050" b="1" i="0" u="none" strike="noStrike">
                          <a:solidFill>
                            <a:srgbClr val="AD2750"/>
                          </a:solidFill>
                          <a:effectLst/>
                          <a:latin typeface="Segoe UI" panose="020B0502040204020203" pitchFamily="34" charset="0"/>
                        </a:rPr>
                        <a:t>Hombres</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solidFill>
                      <a:srgbClr val="F7D9E1"/>
                    </a:solidFill>
                  </a:tcPr>
                </a:tc>
                <a:tc>
                  <a:txBody>
                    <a:bodyPr/>
                    <a:lstStyle/>
                    <a:p>
                      <a:pPr algn="ctr" fontAlgn="ctr"/>
                      <a:r>
                        <a:rPr lang="es-CO" sz="1050" b="1" i="0" u="none" strike="noStrike">
                          <a:solidFill>
                            <a:srgbClr val="AD2750"/>
                          </a:solidFill>
                          <a:effectLst/>
                          <a:latin typeface="Segoe UI" panose="020B0502040204020203" pitchFamily="34" charset="0"/>
                        </a:rPr>
                        <a:t>Mujeres</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solidFill>
                      <a:srgbClr val="E691AA"/>
                    </a:solidFill>
                  </a:tcPr>
                </a:tc>
                <a:tc>
                  <a:txBody>
                    <a:bodyPr/>
                    <a:lstStyle/>
                    <a:p>
                      <a:pPr algn="ctr" fontAlgn="ctr"/>
                      <a:r>
                        <a:rPr lang="es-CO" sz="1050" b="1" i="0" u="none" strike="noStrike">
                          <a:solidFill>
                            <a:srgbClr val="AD2750"/>
                          </a:solidFill>
                          <a:effectLst/>
                          <a:latin typeface="Segoe UI" panose="020B0502040204020203" pitchFamily="34" charset="0"/>
                        </a:rPr>
                        <a:t>Total  </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solidFill>
                      <a:srgbClr val="F7D9E1"/>
                    </a:solidFill>
                  </a:tcPr>
                </a:tc>
                <a:tc>
                  <a:txBody>
                    <a:bodyPr/>
                    <a:lstStyle/>
                    <a:p>
                      <a:pPr algn="ctr" fontAlgn="ctr"/>
                      <a:r>
                        <a:rPr lang="es-CO" sz="1050" b="1" i="0" u="none" strike="noStrike">
                          <a:solidFill>
                            <a:srgbClr val="AD2750"/>
                          </a:solidFill>
                          <a:effectLst/>
                          <a:latin typeface="Segoe UI" panose="020B0502040204020203" pitchFamily="34" charset="0"/>
                        </a:rPr>
                        <a:t>Hombres</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solidFill>
                      <a:srgbClr val="E691AA"/>
                    </a:solidFill>
                  </a:tcPr>
                </a:tc>
                <a:tc>
                  <a:txBody>
                    <a:bodyPr/>
                    <a:lstStyle/>
                    <a:p>
                      <a:pPr algn="ctr" fontAlgn="ctr"/>
                      <a:r>
                        <a:rPr lang="es-CO" sz="1050" b="1" i="0" u="none" strike="noStrike">
                          <a:solidFill>
                            <a:srgbClr val="AD2750"/>
                          </a:solidFill>
                          <a:effectLst/>
                          <a:latin typeface="Segoe UI" panose="020B0502040204020203" pitchFamily="34" charset="0"/>
                        </a:rPr>
                        <a:t>Mujeres</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solidFill>
                      <a:srgbClr val="F7D9E1"/>
                    </a:solidFill>
                  </a:tcPr>
                </a:tc>
                <a:extLst>
                  <a:ext uri="{0D108BD9-81ED-4DB2-BD59-A6C34878D82A}">
                    <a16:rowId xmlns:a16="http://schemas.microsoft.com/office/drawing/2014/main" val="1418697612"/>
                  </a:ext>
                </a:extLst>
              </a:tr>
              <a:tr h="164026">
                <a:tc rowSpan="3">
                  <a:txBody>
                    <a:bodyPr/>
                    <a:lstStyle/>
                    <a:p>
                      <a:pPr algn="ctr" fontAlgn="ctr"/>
                      <a:r>
                        <a:rPr lang="es-MX" sz="1050" b="0" i="0" u="none" strike="noStrike">
                          <a:solidFill>
                            <a:srgbClr val="000000"/>
                          </a:solidFill>
                          <a:effectLst/>
                          <a:latin typeface="Segoe UI" panose="020B0502040204020203" pitchFamily="34" charset="0"/>
                        </a:rPr>
                        <a:t>Más de 1 smmlv a 2 smmlv</a:t>
                      </a:r>
                    </a:p>
                  </a:txBody>
                  <a:tcPr marL="6828" marR="6828" marT="68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50" b="0" i="0" u="none" strike="noStrike">
                          <a:solidFill>
                            <a:srgbClr val="000000"/>
                          </a:solidFill>
                          <a:effectLst/>
                          <a:latin typeface="Segoe UI" panose="020B0502040204020203" pitchFamily="34" charset="0"/>
                        </a:rPr>
                        <a:t>Total</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5.004</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3.195</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1.810</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6.081</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3.885</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2.196</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20786969"/>
                  </a:ext>
                </a:extLst>
              </a:tr>
              <a:tr h="185799">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Asalariado</a:t>
                      </a:r>
                    </a:p>
                  </a:txBody>
                  <a:tcPr marL="6828" marR="6828" marT="6828" marB="0" anchor="ctr">
                    <a:lnL>
                      <a:noFill/>
                    </a:lnL>
                    <a:lnR>
                      <a:noFill/>
                    </a:lnR>
                    <a:lnT>
                      <a:noFill/>
                    </a:lnT>
                    <a:lnB>
                      <a:noFill/>
                    </a:lnB>
                  </a:tcPr>
                </a:tc>
                <a:tc>
                  <a:txBody>
                    <a:bodyPr/>
                    <a:lstStyle/>
                    <a:p>
                      <a:pPr algn="ctr" fontAlgn="ctr"/>
                      <a:r>
                        <a:rPr lang="es-CO" sz="1050" b="0" i="0" u="none" strike="noStrike" dirty="0">
                          <a:solidFill>
                            <a:srgbClr val="404040"/>
                          </a:solidFill>
                          <a:effectLst/>
                          <a:latin typeface="Segoe UI" panose="020B0502040204020203" pitchFamily="34" charset="0"/>
                        </a:rPr>
                        <a:t>3.513</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2.148</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1.366</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4.117</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2.486</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1.631</a:t>
                      </a:r>
                    </a:p>
                  </a:txBody>
                  <a:tcPr marL="6828" marR="6828" marT="6828" marB="0" anchor="ctr">
                    <a:lnL>
                      <a:noFill/>
                    </a:lnL>
                    <a:lnR>
                      <a:noFill/>
                    </a:lnR>
                    <a:lnT>
                      <a:noFill/>
                    </a:lnT>
                    <a:lnB>
                      <a:noFill/>
                    </a:lnB>
                  </a:tcPr>
                </a:tc>
                <a:extLst>
                  <a:ext uri="{0D108BD9-81ED-4DB2-BD59-A6C34878D82A}">
                    <a16:rowId xmlns:a16="http://schemas.microsoft.com/office/drawing/2014/main" val="2561745452"/>
                  </a:ext>
                </a:extLst>
              </a:tr>
              <a:tr h="185799">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Independiente</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1.491</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1.047</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444</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1.965</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1.399</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566</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8310733"/>
                  </a:ext>
                </a:extLst>
              </a:tr>
              <a:tr h="164026">
                <a:tc rowSpan="3">
                  <a:txBody>
                    <a:bodyPr/>
                    <a:lstStyle/>
                    <a:p>
                      <a:pPr algn="ctr" fontAlgn="ctr"/>
                      <a:r>
                        <a:rPr lang="es-MX" sz="1050" b="0" i="0" u="none" strike="noStrike" dirty="0">
                          <a:solidFill>
                            <a:srgbClr val="000000"/>
                          </a:solidFill>
                          <a:effectLst/>
                          <a:latin typeface="Segoe UI" panose="020B0502040204020203" pitchFamily="34" charset="0"/>
                        </a:rPr>
                        <a:t>Más de 2 </a:t>
                      </a:r>
                      <a:r>
                        <a:rPr lang="es-MX" sz="1050" b="0" i="0" u="none" strike="noStrike" dirty="0" err="1">
                          <a:solidFill>
                            <a:srgbClr val="000000"/>
                          </a:solidFill>
                          <a:effectLst/>
                          <a:latin typeface="Segoe UI" panose="020B0502040204020203" pitchFamily="34" charset="0"/>
                        </a:rPr>
                        <a:t>smmlv</a:t>
                      </a:r>
                      <a:r>
                        <a:rPr lang="es-MX" sz="1050" b="0" i="0" u="none" strike="noStrike" dirty="0">
                          <a:solidFill>
                            <a:srgbClr val="000000"/>
                          </a:solidFill>
                          <a:effectLst/>
                          <a:latin typeface="Segoe UI" panose="020B0502040204020203" pitchFamily="34" charset="0"/>
                        </a:rPr>
                        <a:t> a 3 </a:t>
                      </a:r>
                      <a:r>
                        <a:rPr lang="es-MX" sz="1050" b="0" i="0" u="none" strike="noStrike" dirty="0" err="1">
                          <a:solidFill>
                            <a:srgbClr val="000000"/>
                          </a:solidFill>
                          <a:effectLst/>
                          <a:latin typeface="Segoe UI" panose="020B0502040204020203" pitchFamily="34" charset="0"/>
                        </a:rPr>
                        <a:t>smmlv</a:t>
                      </a:r>
                      <a:endParaRPr lang="es-MX" sz="1050" b="0" i="0" u="none" strike="noStrike" dirty="0">
                        <a:solidFill>
                          <a:srgbClr val="000000"/>
                        </a:solidFill>
                        <a:effectLst/>
                        <a:latin typeface="Segoe UI" panose="020B0502040204020203" pitchFamily="34" charset="0"/>
                      </a:endParaRPr>
                    </a:p>
                  </a:txBody>
                  <a:tcPr marL="6828" marR="6828" marT="68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50" b="0" i="0" u="none" strike="noStrike">
                          <a:solidFill>
                            <a:srgbClr val="000000"/>
                          </a:solidFill>
                          <a:effectLst/>
                          <a:latin typeface="Segoe UI" panose="020B0502040204020203" pitchFamily="34" charset="0"/>
                        </a:rPr>
                        <a:t>Total</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1.213</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678</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535</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1.590</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898</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693</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0734119"/>
                  </a:ext>
                </a:extLst>
              </a:tr>
              <a:tr h="185799">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Asalariado</a:t>
                      </a:r>
                    </a:p>
                  </a:txBody>
                  <a:tcPr marL="6828" marR="6828" marT="6828" marB="0" anchor="ctr">
                    <a:lnL>
                      <a:noFill/>
                    </a:lnL>
                    <a:lnR>
                      <a:noFill/>
                    </a:lnR>
                    <a:lnT>
                      <a:noFill/>
                    </a:lnT>
                    <a:lnB>
                      <a:noFill/>
                    </a:lnB>
                  </a:tcPr>
                </a:tc>
                <a:tc>
                  <a:txBody>
                    <a:bodyPr/>
                    <a:lstStyle/>
                    <a:p>
                      <a:pPr algn="ctr" fontAlgn="ctr"/>
                      <a:r>
                        <a:rPr lang="es-CO" sz="1050" b="1" i="0" u="none" strike="noStrike" dirty="0">
                          <a:solidFill>
                            <a:srgbClr val="FF0000"/>
                          </a:solidFill>
                          <a:effectLst/>
                          <a:latin typeface="Segoe UI" panose="020B0502040204020203" pitchFamily="34" charset="0"/>
                        </a:rPr>
                        <a:t>832</a:t>
                      </a:r>
                    </a:p>
                  </a:txBody>
                  <a:tcPr marL="6828" marR="6828" marT="6828" marB="0" anchor="ctr">
                    <a:lnL>
                      <a:noFill/>
                    </a:lnL>
                    <a:lnR>
                      <a:noFill/>
                    </a:lnR>
                    <a:lnT>
                      <a:noFill/>
                    </a:lnT>
                    <a:lnB>
                      <a:noFill/>
                    </a:lnB>
                  </a:tcPr>
                </a:tc>
                <a:tc>
                  <a:txBody>
                    <a:bodyPr/>
                    <a:lstStyle/>
                    <a:p>
                      <a:pPr algn="ctr" fontAlgn="ctr"/>
                      <a:r>
                        <a:rPr lang="es-CO" sz="1050" b="1" i="0" u="none" strike="noStrike" dirty="0">
                          <a:solidFill>
                            <a:srgbClr val="FF0000"/>
                          </a:solidFill>
                          <a:effectLst/>
                          <a:latin typeface="Segoe UI" panose="020B0502040204020203" pitchFamily="34" charset="0"/>
                        </a:rPr>
                        <a:t>443</a:t>
                      </a:r>
                    </a:p>
                  </a:txBody>
                  <a:tcPr marL="6828" marR="6828" marT="6828" marB="0" anchor="ctr">
                    <a:lnL>
                      <a:noFill/>
                    </a:lnL>
                    <a:lnR>
                      <a:noFill/>
                    </a:lnR>
                    <a:lnT>
                      <a:noFill/>
                    </a:lnT>
                    <a:lnB>
                      <a:noFill/>
                    </a:lnB>
                  </a:tcPr>
                </a:tc>
                <a:tc>
                  <a:txBody>
                    <a:bodyPr/>
                    <a:lstStyle/>
                    <a:p>
                      <a:pPr algn="ctr" fontAlgn="ctr"/>
                      <a:r>
                        <a:rPr lang="es-CO" sz="1050" b="1" i="0" u="none" strike="noStrike" dirty="0">
                          <a:solidFill>
                            <a:srgbClr val="FF0000"/>
                          </a:solidFill>
                          <a:effectLst/>
                          <a:latin typeface="Segoe UI" panose="020B0502040204020203" pitchFamily="34" charset="0"/>
                        </a:rPr>
                        <a:t>389</a:t>
                      </a:r>
                    </a:p>
                  </a:txBody>
                  <a:tcPr marL="6828" marR="6828" marT="6828" marB="0" anchor="ctr">
                    <a:lnL>
                      <a:noFill/>
                    </a:lnL>
                    <a:lnR>
                      <a:noFill/>
                    </a:lnR>
                    <a:lnT>
                      <a:noFill/>
                    </a:lnT>
                    <a:lnB>
                      <a:noFill/>
                    </a:lnB>
                  </a:tcPr>
                </a:tc>
                <a:tc>
                  <a:txBody>
                    <a:bodyPr/>
                    <a:lstStyle/>
                    <a:p>
                      <a:pPr algn="ctr" fontAlgn="ctr"/>
                      <a:r>
                        <a:rPr lang="es-CO" sz="1050" b="1" i="0" u="none" strike="noStrike" dirty="0">
                          <a:solidFill>
                            <a:srgbClr val="FF0000"/>
                          </a:solidFill>
                          <a:effectLst/>
                          <a:latin typeface="Segoe UI" panose="020B0502040204020203" pitchFamily="34" charset="0"/>
                        </a:rPr>
                        <a:t>1.045</a:t>
                      </a:r>
                    </a:p>
                  </a:txBody>
                  <a:tcPr marL="6828" marR="6828" marT="6828" marB="0" anchor="ctr">
                    <a:lnL>
                      <a:noFill/>
                    </a:lnL>
                    <a:lnR>
                      <a:noFill/>
                    </a:lnR>
                    <a:lnT>
                      <a:noFill/>
                    </a:lnT>
                    <a:lnB>
                      <a:noFill/>
                    </a:lnB>
                  </a:tcPr>
                </a:tc>
                <a:tc>
                  <a:txBody>
                    <a:bodyPr/>
                    <a:lstStyle/>
                    <a:p>
                      <a:pPr algn="ctr" fontAlgn="ctr"/>
                      <a:r>
                        <a:rPr lang="es-CO" sz="1050" b="1" i="0" u="none" strike="noStrike" dirty="0">
                          <a:solidFill>
                            <a:srgbClr val="FF0000"/>
                          </a:solidFill>
                          <a:effectLst/>
                          <a:latin typeface="Segoe UI" panose="020B0502040204020203" pitchFamily="34" charset="0"/>
                        </a:rPr>
                        <a:t>546</a:t>
                      </a:r>
                    </a:p>
                  </a:txBody>
                  <a:tcPr marL="6828" marR="6828" marT="6828" marB="0" anchor="ctr">
                    <a:lnL>
                      <a:noFill/>
                    </a:lnL>
                    <a:lnR>
                      <a:noFill/>
                    </a:lnR>
                    <a:lnT>
                      <a:noFill/>
                    </a:lnT>
                    <a:lnB>
                      <a:noFill/>
                    </a:lnB>
                  </a:tcPr>
                </a:tc>
                <a:tc>
                  <a:txBody>
                    <a:bodyPr/>
                    <a:lstStyle/>
                    <a:p>
                      <a:pPr algn="ctr" fontAlgn="ctr"/>
                      <a:r>
                        <a:rPr lang="es-CO" sz="1050" b="1" i="0" u="none" strike="noStrike" dirty="0">
                          <a:solidFill>
                            <a:srgbClr val="FF0000"/>
                          </a:solidFill>
                          <a:effectLst/>
                          <a:latin typeface="Segoe UI" panose="020B0502040204020203" pitchFamily="34" charset="0"/>
                        </a:rPr>
                        <a:t>498</a:t>
                      </a:r>
                    </a:p>
                  </a:txBody>
                  <a:tcPr marL="6828" marR="6828" marT="6828" marB="0" anchor="ctr">
                    <a:lnL>
                      <a:noFill/>
                    </a:lnL>
                    <a:lnR>
                      <a:noFill/>
                    </a:lnR>
                    <a:lnT>
                      <a:noFill/>
                    </a:lnT>
                    <a:lnB>
                      <a:noFill/>
                    </a:lnB>
                  </a:tcPr>
                </a:tc>
                <a:extLst>
                  <a:ext uri="{0D108BD9-81ED-4DB2-BD59-A6C34878D82A}">
                    <a16:rowId xmlns:a16="http://schemas.microsoft.com/office/drawing/2014/main" val="582199788"/>
                  </a:ext>
                </a:extLst>
              </a:tr>
              <a:tr h="185799">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Independiente</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381</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235</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146</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546</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351</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195</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248645"/>
                  </a:ext>
                </a:extLst>
              </a:tr>
              <a:tr h="185799">
                <a:tc rowSpan="3">
                  <a:txBody>
                    <a:bodyPr/>
                    <a:lstStyle/>
                    <a:p>
                      <a:pPr algn="ctr" fontAlgn="ctr"/>
                      <a:r>
                        <a:rPr lang="es-CO" sz="1050" b="0" i="0" u="none" strike="noStrike">
                          <a:solidFill>
                            <a:srgbClr val="000000"/>
                          </a:solidFill>
                          <a:effectLst/>
                          <a:latin typeface="Segoe UI" panose="020B0502040204020203" pitchFamily="34" charset="0"/>
                        </a:rPr>
                        <a:t>Más de 3 smmlv</a:t>
                      </a:r>
                    </a:p>
                  </a:txBody>
                  <a:tcPr marL="6828" marR="6828" marT="68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50" b="0" i="0" u="none" strike="noStrike">
                          <a:solidFill>
                            <a:srgbClr val="000000"/>
                          </a:solidFill>
                          <a:effectLst/>
                          <a:latin typeface="Segoe UI" panose="020B0502040204020203" pitchFamily="34" charset="0"/>
                        </a:rPr>
                        <a:t>Total</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1.652</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933</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718</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1.558</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880</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678</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09851251"/>
                  </a:ext>
                </a:extLst>
              </a:tr>
              <a:tr h="185799">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Asalariado</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1.139</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618</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521</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1.093</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593</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500</a:t>
                      </a:r>
                    </a:p>
                  </a:txBody>
                  <a:tcPr marL="6828" marR="6828" marT="6828" marB="0" anchor="ctr">
                    <a:lnL>
                      <a:noFill/>
                    </a:lnL>
                    <a:lnR>
                      <a:noFill/>
                    </a:lnR>
                    <a:lnT>
                      <a:noFill/>
                    </a:lnT>
                    <a:lnB>
                      <a:noFill/>
                    </a:lnB>
                  </a:tcPr>
                </a:tc>
                <a:extLst>
                  <a:ext uri="{0D108BD9-81ED-4DB2-BD59-A6C34878D82A}">
                    <a16:rowId xmlns:a16="http://schemas.microsoft.com/office/drawing/2014/main" val="3374254745"/>
                  </a:ext>
                </a:extLst>
              </a:tr>
              <a:tr h="185799">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Independiente</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513</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315</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198</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464</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287</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178 </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030787"/>
                  </a:ext>
                </a:extLst>
              </a:tr>
              <a:tr h="185799">
                <a:tc rowSpan="3">
                  <a:txBody>
                    <a:bodyPr/>
                    <a:lstStyle/>
                    <a:p>
                      <a:pPr algn="ctr" fontAlgn="ctr"/>
                      <a:r>
                        <a:rPr lang="es-CO" sz="1050" b="0" i="0" u="none" strike="noStrike">
                          <a:solidFill>
                            <a:srgbClr val="000000"/>
                          </a:solidFill>
                          <a:effectLst/>
                          <a:latin typeface="Segoe UI" panose="020B0502040204020203" pitchFamily="34" charset="0"/>
                        </a:rPr>
                        <a:t>No informa</a:t>
                      </a:r>
                    </a:p>
                  </a:txBody>
                  <a:tcPr marL="6828" marR="6828" marT="68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50" b="0" i="0" u="none" strike="noStrike">
                          <a:solidFill>
                            <a:srgbClr val="000000"/>
                          </a:solidFill>
                          <a:effectLst/>
                          <a:latin typeface="Segoe UI" panose="020B0502040204020203" pitchFamily="34" charset="0"/>
                        </a:rPr>
                        <a:t>Total</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1" i="0" u="none" strike="noStrike" dirty="0">
                          <a:solidFill>
                            <a:srgbClr val="FF0000"/>
                          </a:solidFill>
                          <a:effectLst/>
                          <a:latin typeface="Segoe UI" panose="020B0502040204020203" pitchFamily="34" charset="0"/>
                        </a:rPr>
                        <a:t>720</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dirty="0">
                          <a:solidFill>
                            <a:srgbClr val="404040"/>
                          </a:solidFill>
                          <a:effectLst/>
                          <a:latin typeface="Segoe UI" panose="020B0502040204020203" pitchFamily="34" charset="0"/>
                        </a:rPr>
                        <a:t>469</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dirty="0">
                          <a:solidFill>
                            <a:srgbClr val="404040"/>
                          </a:solidFill>
                          <a:effectLst/>
                          <a:latin typeface="Segoe UI" panose="020B0502040204020203" pitchFamily="34" charset="0"/>
                        </a:rPr>
                        <a:t>251</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1" i="0" u="none" strike="noStrike" dirty="0">
                          <a:solidFill>
                            <a:srgbClr val="FF0000"/>
                          </a:solidFill>
                          <a:effectLst/>
                          <a:latin typeface="Segoe UI" panose="020B0502040204020203" pitchFamily="34" charset="0"/>
                        </a:rPr>
                        <a:t>248</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160</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88</a:t>
                      </a:r>
                    </a:p>
                  </a:txBody>
                  <a:tcPr marL="6828" marR="6828" marT="6828"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54577510"/>
                  </a:ext>
                </a:extLst>
              </a:tr>
              <a:tr h="185799">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Asalariado</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296</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177</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119</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108</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63</a:t>
                      </a:r>
                    </a:p>
                  </a:txBody>
                  <a:tcPr marL="6828" marR="6828" marT="6828"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45</a:t>
                      </a:r>
                    </a:p>
                  </a:txBody>
                  <a:tcPr marL="6828" marR="6828" marT="6828" marB="0" anchor="ctr">
                    <a:lnL>
                      <a:noFill/>
                    </a:lnL>
                    <a:lnR>
                      <a:noFill/>
                    </a:lnR>
                    <a:lnT>
                      <a:noFill/>
                    </a:lnT>
                    <a:lnB>
                      <a:noFill/>
                    </a:lnB>
                  </a:tcPr>
                </a:tc>
                <a:extLst>
                  <a:ext uri="{0D108BD9-81ED-4DB2-BD59-A6C34878D82A}">
                    <a16:rowId xmlns:a16="http://schemas.microsoft.com/office/drawing/2014/main" val="3155546394"/>
                  </a:ext>
                </a:extLst>
              </a:tr>
              <a:tr h="185799">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Independiente</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423</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292</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131</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140</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97</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dirty="0">
                          <a:solidFill>
                            <a:srgbClr val="404040"/>
                          </a:solidFill>
                          <a:effectLst/>
                          <a:latin typeface="Segoe UI" panose="020B0502040204020203" pitchFamily="34" charset="0"/>
                        </a:rPr>
                        <a:t>43</a:t>
                      </a:r>
                    </a:p>
                  </a:txBody>
                  <a:tcPr marL="6828" marR="6828" marT="682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022594"/>
                  </a:ext>
                </a:extLst>
              </a:tr>
            </a:tbl>
          </a:graphicData>
        </a:graphic>
      </p:graphicFrame>
      <p:cxnSp>
        <p:nvCxnSpPr>
          <p:cNvPr id="6" name="Conector recto 5">
            <a:extLst>
              <a:ext uri="{FF2B5EF4-FFF2-40B4-BE49-F238E27FC236}">
                <a16:creationId xmlns:a16="http://schemas.microsoft.com/office/drawing/2014/main" id="{0DE51791-DAE3-4D95-9A72-EEB5DA17D417}"/>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346843" y="459575"/>
            <a:ext cx="8027951" cy="62324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200"/>
            <a:r>
              <a:rPr lang="es-MX" sz="1200" dirty="0">
                <a:solidFill>
                  <a:srgbClr val="B6004B"/>
                </a:solidFill>
              </a:rPr>
              <a:t>Distribución porcentual de la población ocupada según rango de ingresos, situación en la ocupación y sexo</a:t>
            </a:r>
          </a:p>
          <a:p>
            <a:pPr defTabSz="457200"/>
            <a:r>
              <a:rPr lang="es-ES" sz="1200" dirty="0">
                <a:solidFill>
                  <a:schemeClr val="tx1"/>
                </a:solidFill>
              </a:rPr>
              <a:t>Total Nacional </a:t>
            </a:r>
          </a:p>
          <a:p>
            <a:pPr defTabSz="457200"/>
            <a:r>
              <a:rPr lang="es-ES" sz="1200" b="0" dirty="0">
                <a:solidFill>
                  <a:schemeClr val="tx1"/>
                </a:solidFill>
              </a:rPr>
              <a:t>Enero - octubre (2024 - 2025)</a:t>
            </a:r>
          </a:p>
        </p:txBody>
      </p:sp>
      <p:sp>
        <p:nvSpPr>
          <p:cNvPr id="5" name="CuadroTexto 4">
            <a:extLst>
              <a:ext uri="{FF2B5EF4-FFF2-40B4-BE49-F238E27FC236}">
                <a16:creationId xmlns:a16="http://schemas.microsoft.com/office/drawing/2014/main" id="{77877277-4F04-BDA7-77FA-A063A30E62F8}"/>
              </a:ext>
            </a:extLst>
          </p:cNvPr>
          <p:cNvSpPr txBox="1"/>
          <p:nvPr/>
        </p:nvSpPr>
        <p:spPr>
          <a:xfrm>
            <a:off x="6654962" y="805824"/>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sp>
        <p:nvSpPr>
          <p:cNvPr id="6" name="object 18">
            <a:extLst>
              <a:ext uri="{FF2B5EF4-FFF2-40B4-BE49-F238E27FC236}">
                <a16:creationId xmlns:a16="http://schemas.microsoft.com/office/drawing/2014/main" id="{3DDD7263-F70D-3618-2B52-524B032941F8}"/>
              </a:ext>
            </a:extLst>
          </p:cNvPr>
          <p:cNvSpPr txBox="1"/>
          <p:nvPr/>
        </p:nvSpPr>
        <p:spPr>
          <a:xfrm>
            <a:off x="346843" y="4401669"/>
            <a:ext cx="8450313" cy="610808"/>
          </a:xfrm>
          <a:prstGeom prst="rect">
            <a:avLst/>
          </a:prstGeom>
        </p:spPr>
        <p:txBody>
          <a:bodyPr vert="horz" wrap="square" lIns="0" tIns="6985" rIns="0" bIns="0" rtlCol="0" anchor="b">
            <a:spAutoFit/>
          </a:bodyPr>
          <a:lstStyle/>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Notas: </a:t>
            </a:r>
            <a:r>
              <a:rPr lang="es-MX" sz="700" spc="15" dirty="0">
                <a:latin typeface="Segoe UI" panose="020B0502040204020203" pitchFamily="34" charset="0"/>
                <a:cs typeface="Segoe UI" panose="020B0502040204020203" pitchFamily="34" charset="0"/>
              </a:rPr>
              <a:t>᛫ Datos expandidos con proyecciones de población elaboradas con base en los resultados del Censo Nacional de Población y Vivienda 2018.</a:t>
            </a:r>
          </a:p>
          <a:p>
            <a:pPr marL="450850" marR="5080" indent="-438150">
              <a:lnSpc>
                <a:spcPct val="104000"/>
              </a:lnSpc>
              <a:spcBef>
                <a:spcPts val="55"/>
              </a:spcBef>
            </a:pPr>
            <a:r>
              <a:rPr lang="es-MX" sz="700" spc="15" dirty="0">
                <a:latin typeface="Segoe UI" panose="020B0502040204020203" pitchFamily="34" charset="0"/>
                <a:cs typeface="Segoe UI" panose="020B0502040204020203" pitchFamily="34" charset="0"/>
              </a:rPr>
              <a:t>            ᛫ Se excluye la categoría trabajador familiar sin remuneración.</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Las ganancias y salarios laborales corresponden a los ingresos monetarios de la primera actividad. </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El total ocupados corresponde aquellos que reportan ingresos, es decir, asalariados e independientes, por tal razón puede diferir de los totales mostrados en las diapositivas anteriores.</a:t>
            </a:r>
          </a:p>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Fuente: </a:t>
            </a:r>
            <a:r>
              <a:rPr lang="es-MX" sz="700" spc="15" dirty="0">
                <a:latin typeface="Segoe UI" panose="020B0502040204020203" pitchFamily="34" charset="0"/>
                <a:cs typeface="Segoe UI" panose="020B0502040204020203" pitchFamily="34" charset="0"/>
              </a:rPr>
              <a:t>DANE, GEIH.</a:t>
            </a:r>
          </a:p>
        </p:txBody>
      </p:sp>
      <p:graphicFrame>
        <p:nvGraphicFramePr>
          <p:cNvPr id="2" name="Tabla 1">
            <a:extLst>
              <a:ext uri="{FF2B5EF4-FFF2-40B4-BE49-F238E27FC236}">
                <a16:creationId xmlns:a16="http://schemas.microsoft.com/office/drawing/2014/main" id="{8F52FE06-3953-4A01-A4E9-0484F12304C4}"/>
              </a:ext>
            </a:extLst>
          </p:cNvPr>
          <p:cNvGraphicFramePr>
            <a:graphicFrameLocks noGrp="1"/>
          </p:cNvGraphicFramePr>
          <p:nvPr>
            <p:extLst>
              <p:ext uri="{D42A27DB-BD31-4B8C-83A1-F6EECF244321}">
                <p14:modId xmlns:p14="http://schemas.microsoft.com/office/powerpoint/2010/main" val="1110211084"/>
              </p:ext>
            </p:extLst>
          </p:nvPr>
        </p:nvGraphicFramePr>
        <p:xfrm>
          <a:off x="346843" y="1284514"/>
          <a:ext cx="8347214" cy="2856908"/>
        </p:xfrm>
        <a:graphic>
          <a:graphicData uri="http://schemas.openxmlformats.org/drawingml/2006/table">
            <a:tbl>
              <a:tblPr/>
              <a:tblGrid>
                <a:gridCol w="1476337">
                  <a:extLst>
                    <a:ext uri="{9D8B030D-6E8A-4147-A177-3AD203B41FA5}">
                      <a16:colId xmlns:a16="http://schemas.microsoft.com/office/drawing/2014/main" val="565319619"/>
                    </a:ext>
                  </a:extLst>
                </a:gridCol>
                <a:gridCol w="1045246">
                  <a:extLst>
                    <a:ext uri="{9D8B030D-6E8A-4147-A177-3AD203B41FA5}">
                      <a16:colId xmlns:a16="http://schemas.microsoft.com/office/drawing/2014/main" val="973216701"/>
                    </a:ext>
                  </a:extLst>
                </a:gridCol>
                <a:gridCol w="1003910">
                  <a:extLst>
                    <a:ext uri="{9D8B030D-6E8A-4147-A177-3AD203B41FA5}">
                      <a16:colId xmlns:a16="http://schemas.microsoft.com/office/drawing/2014/main" val="2157161700"/>
                    </a:ext>
                  </a:extLst>
                </a:gridCol>
                <a:gridCol w="1003910">
                  <a:extLst>
                    <a:ext uri="{9D8B030D-6E8A-4147-A177-3AD203B41FA5}">
                      <a16:colId xmlns:a16="http://schemas.microsoft.com/office/drawing/2014/main" val="2350802813"/>
                    </a:ext>
                  </a:extLst>
                </a:gridCol>
                <a:gridCol w="1003910">
                  <a:extLst>
                    <a:ext uri="{9D8B030D-6E8A-4147-A177-3AD203B41FA5}">
                      <a16:colId xmlns:a16="http://schemas.microsoft.com/office/drawing/2014/main" val="3792944837"/>
                    </a:ext>
                  </a:extLst>
                </a:gridCol>
                <a:gridCol w="1003910">
                  <a:extLst>
                    <a:ext uri="{9D8B030D-6E8A-4147-A177-3AD203B41FA5}">
                      <a16:colId xmlns:a16="http://schemas.microsoft.com/office/drawing/2014/main" val="36506784"/>
                    </a:ext>
                  </a:extLst>
                </a:gridCol>
                <a:gridCol w="1003910">
                  <a:extLst>
                    <a:ext uri="{9D8B030D-6E8A-4147-A177-3AD203B41FA5}">
                      <a16:colId xmlns:a16="http://schemas.microsoft.com/office/drawing/2014/main" val="780622083"/>
                    </a:ext>
                  </a:extLst>
                </a:gridCol>
                <a:gridCol w="806081">
                  <a:extLst>
                    <a:ext uri="{9D8B030D-6E8A-4147-A177-3AD203B41FA5}">
                      <a16:colId xmlns:a16="http://schemas.microsoft.com/office/drawing/2014/main" val="1059014743"/>
                    </a:ext>
                  </a:extLst>
                </a:gridCol>
              </a:tblGrid>
              <a:tr h="202070">
                <a:tc rowSpan="3" gridSpan="2">
                  <a:txBody>
                    <a:bodyPr/>
                    <a:lstStyle/>
                    <a:p>
                      <a:pPr algn="ctr" rtl="0" fontAlgn="ctr"/>
                      <a:r>
                        <a:rPr lang="es-MX" sz="1050" b="1" i="0" u="none" strike="noStrike">
                          <a:solidFill>
                            <a:srgbClr val="FFFFFF"/>
                          </a:solidFill>
                          <a:effectLst/>
                          <a:latin typeface="Segoe UI" panose="020B0502040204020203" pitchFamily="34" charset="0"/>
                        </a:rPr>
                        <a:t>Rango de ingresos/Situación en la ocupación</a:t>
                      </a:r>
                    </a:p>
                  </a:txBody>
                  <a:tcPr marL="7620" marR="7620" marT="7620" marB="0" anchor="ctr">
                    <a:lnL>
                      <a:noFill/>
                    </a:lnL>
                    <a:lnR>
                      <a:noFill/>
                    </a:lnR>
                    <a:lnT>
                      <a:noFill/>
                    </a:lnT>
                    <a:lnB>
                      <a:noFill/>
                    </a:lnB>
                    <a:solidFill>
                      <a:srgbClr val="6B1940"/>
                    </a:solidFill>
                  </a:tcPr>
                </a:tc>
                <a:tc rowSpan="3" hMerge="1">
                  <a:txBody>
                    <a:bodyPr/>
                    <a:lstStyle/>
                    <a:p>
                      <a:endParaRPr lang="es-CO"/>
                    </a:p>
                  </a:txBody>
                  <a:tcPr/>
                </a:tc>
                <a:tc gridSpan="6">
                  <a:txBody>
                    <a:bodyPr/>
                    <a:lstStyle/>
                    <a:p>
                      <a:pPr algn="ctr" rtl="0" fontAlgn="ctr"/>
                      <a:r>
                        <a:rPr lang="es-CO" sz="1050" b="1" i="0" u="none" strike="noStrike">
                          <a:solidFill>
                            <a:srgbClr val="FFFFFF"/>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5258460"/>
                  </a:ext>
                </a:extLst>
              </a:tr>
              <a:tr h="202070">
                <a:tc gridSpan="2" vMerge="1">
                  <a:txBody>
                    <a:bodyPr/>
                    <a:lstStyle/>
                    <a:p>
                      <a:endParaRPr lang="es-CO"/>
                    </a:p>
                  </a:txBody>
                  <a:tcPr/>
                </a:tc>
                <a:tc hMerge="1" vMerge="1">
                  <a:txBody>
                    <a:bodyPr/>
                    <a:lstStyle/>
                    <a:p>
                      <a:endParaRPr lang="es-CO"/>
                    </a:p>
                  </a:txBody>
                  <a:tcPr/>
                </a:tc>
                <a:tc gridSpan="3">
                  <a:txBody>
                    <a:bodyPr/>
                    <a:lstStyle/>
                    <a:p>
                      <a:pPr algn="ctr" fontAlgn="ctr"/>
                      <a:r>
                        <a:rPr lang="es-CO" sz="1050" b="1" i="0" u="none" strike="noStrike">
                          <a:solidFill>
                            <a:srgbClr val="F8F8F8"/>
                          </a:solidFill>
                          <a:effectLst/>
                          <a:latin typeface="Segoe UI" panose="020B0502040204020203" pitchFamily="34" charset="0"/>
                        </a:rPr>
                        <a:t>Ene - oct 2024</a:t>
                      </a:r>
                    </a:p>
                  </a:txBody>
                  <a:tcPr marL="7620" marR="7620" marT="7620"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gridSpan="3">
                  <a:txBody>
                    <a:bodyPr/>
                    <a:lstStyle/>
                    <a:p>
                      <a:pPr algn="ctr" fontAlgn="ctr"/>
                      <a:r>
                        <a:rPr lang="es-CO" sz="1050" b="1" i="0" u="none" strike="noStrike">
                          <a:solidFill>
                            <a:srgbClr val="F8F8F8"/>
                          </a:solidFill>
                          <a:effectLst/>
                          <a:latin typeface="Segoe UI" panose="020B0502040204020203" pitchFamily="34" charset="0"/>
                        </a:rPr>
                        <a:t>Ene - oct 2025</a:t>
                      </a:r>
                    </a:p>
                  </a:txBody>
                  <a:tcPr marL="7620" marR="7620" marT="7620"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92475224"/>
                  </a:ext>
                </a:extLst>
              </a:tr>
              <a:tr h="235748">
                <a:tc gridSpan="2" vMerge="1">
                  <a:txBody>
                    <a:bodyPr/>
                    <a:lstStyle/>
                    <a:p>
                      <a:endParaRPr lang="es-CO"/>
                    </a:p>
                  </a:txBody>
                  <a:tcPr/>
                </a:tc>
                <a:tc hMerge="1" vMerge="1">
                  <a:txBody>
                    <a:bodyPr/>
                    <a:lstStyle/>
                    <a:p>
                      <a:endParaRPr lang="es-CO"/>
                    </a:p>
                  </a:txBody>
                  <a:tcPr/>
                </a:tc>
                <a:tc>
                  <a:txBody>
                    <a:bodyPr/>
                    <a:lstStyle/>
                    <a:p>
                      <a:pPr algn="ctr" fontAlgn="ctr"/>
                      <a:r>
                        <a:rPr lang="es-CO" sz="1050" b="1" i="0" u="none" strike="noStrike">
                          <a:solidFill>
                            <a:srgbClr val="AD2750"/>
                          </a:solidFill>
                          <a:effectLst/>
                          <a:latin typeface="Segoe UI" panose="020B0502040204020203" pitchFamily="34" charset="0"/>
                        </a:rPr>
                        <a:t>Total  </a:t>
                      </a:r>
                    </a:p>
                  </a:txBody>
                  <a:tcPr marL="7620" marR="7620" marT="7620" marB="0" anchor="ctr">
                    <a:lnL>
                      <a:noFill/>
                    </a:lnL>
                    <a:lnR>
                      <a:noFill/>
                    </a:lnR>
                    <a:lnT>
                      <a:noFill/>
                    </a:lnT>
                    <a:lnB>
                      <a:noFill/>
                    </a:lnB>
                    <a:solidFill>
                      <a:srgbClr val="E691AA"/>
                    </a:solidFill>
                  </a:tcPr>
                </a:tc>
                <a:tc>
                  <a:txBody>
                    <a:bodyPr/>
                    <a:lstStyle/>
                    <a:p>
                      <a:pPr algn="ctr" fontAlgn="ctr"/>
                      <a:r>
                        <a:rPr lang="es-CO" sz="1050" b="1" i="0" u="none" strike="noStrike">
                          <a:solidFill>
                            <a:srgbClr val="AD2750"/>
                          </a:solidFill>
                          <a:effectLst/>
                          <a:latin typeface="Segoe UI" panose="020B0502040204020203" pitchFamily="34" charset="0"/>
                        </a:rPr>
                        <a:t>Hombres</a:t>
                      </a:r>
                    </a:p>
                  </a:txBody>
                  <a:tcPr marL="7620" marR="7620" marT="7620" marB="0" anchor="ctr">
                    <a:lnL>
                      <a:noFill/>
                    </a:lnL>
                    <a:lnR>
                      <a:noFill/>
                    </a:lnR>
                    <a:lnT>
                      <a:noFill/>
                    </a:lnT>
                    <a:lnB>
                      <a:noFill/>
                    </a:lnB>
                    <a:solidFill>
                      <a:srgbClr val="F7D9E1"/>
                    </a:solidFill>
                  </a:tcPr>
                </a:tc>
                <a:tc>
                  <a:txBody>
                    <a:bodyPr/>
                    <a:lstStyle/>
                    <a:p>
                      <a:pPr algn="ctr" fontAlgn="ctr"/>
                      <a:r>
                        <a:rPr lang="es-CO" sz="1050" b="1" i="0" u="none" strike="noStrike">
                          <a:solidFill>
                            <a:srgbClr val="AD2750"/>
                          </a:solidFill>
                          <a:effectLst/>
                          <a:latin typeface="Segoe UI" panose="020B0502040204020203" pitchFamily="34" charset="0"/>
                        </a:rPr>
                        <a:t>Mujeres</a:t>
                      </a:r>
                    </a:p>
                  </a:txBody>
                  <a:tcPr marL="7620" marR="7620" marT="7620" marB="0" anchor="ctr">
                    <a:lnL>
                      <a:noFill/>
                    </a:lnL>
                    <a:lnR>
                      <a:noFill/>
                    </a:lnR>
                    <a:lnT>
                      <a:noFill/>
                    </a:lnT>
                    <a:lnB>
                      <a:noFill/>
                    </a:lnB>
                    <a:solidFill>
                      <a:srgbClr val="E691AA"/>
                    </a:solidFill>
                  </a:tcPr>
                </a:tc>
                <a:tc>
                  <a:txBody>
                    <a:bodyPr/>
                    <a:lstStyle/>
                    <a:p>
                      <a:pPr algn="ctr" fontAlgn="ctr"/>
                      <a:r>
                        <a:rPr lang="es-CO" sz="1050" b="1" i="0" u="none" strike="noStrike">
                          <a:solidFill>
                            <a:srgbClr val="AD2750"/>
                          </a:solidFill>
                          <a:effectLst/>
                          <a:latin typeface="Segoe UI" panose="020B0502040204020203" pitchFamily="34" charset="0"/>
                        </a:rPr>
                        <a:t>Total  </a:t>
                      </a:r>
                    </a:p>
                  </a:txBody>
                  <a:tcPr marL="7620" marR="7620" marT="7620" marB="0" anchor="ctr">
                    <a:lnL>
                      <a:noFill/>
                    </a:lnL>
                    <a:lnR>
                      <a:noFill/>
                    </a:lnR>
                    <a:lnT>
                      <a:noFill/>
                    </a:lnT>
                    <a:lnB>
                      <a:noFill/>
                    </a:lnB>
                    <a:solidFill>
                      <a:srgbClr val="F7D9E1"/>
                    </a:solidFill>
                  </a:tcPr>
                </a:tc>
                <a:tc>
                  <a:txBody>
                    <a:bodyPr/>
                    <a:lstStyle/>
                    <a:p>
                      <a:pPr algn="ctr" fontAlgn="ctr"/>
                      <a:r>
                        <a:rPr lang="es-CO" sz="1050" b="1" i="0" u="none" strike="noStrike">
                          <a:solidFill>
                            <a:srgbClr val="AD2750"/>
                          </a:solidFill>
                          <a:effectLst/>
                          <a:latin typeface="Segoe UI" panose="020B0502040204020203" pitchFamily="34" charset="0"/>
                        </a:rPr>
                        <a:t>Hombres</a:t>
                      </a:r>
                    </a:p>
                  </a:txBody>
                  <a:tcPr marL="7620" marR="7620" marT="7620" marB="0" anchor="ctr">
                    <a:lnL>
                      <a:noFill/>
                    </a:lnL>
                    <a:lnR>
                      <a:noFill/>
                    </a:lnR>
                    <a:lnT>
                      <a:noFill/>
                    </a:lnT>
                    <a:lnB>
                      <a:noFill/>
                    </a:lnB>
                    <a:solidFill>
                      <a:srgbClr val="E691AA"/>
                    </a:solidFill>
                  </a:tcPr>
                </a:tc>
                <a:tc>
                  <a:txBody>
                    <a:bodyPr/>
                    <a:lstStyle/>
                    <a:p>
                      <a:pPr algn="ctr" fontAlgn="ctr"/>
                      <a:r>
                        <a:rPr lang="es-CO" sz="1050" b="1" i="0" u="none" strike="noStrike">
                          <a:solidFill>
                            <a:srgbClr val="AD2750"/>
                          </a:solidFill>
                          <a:effectLst/>
                          <a:latin typeface="Segoe UI" panose="020B0502040204020203" pitchFamily="34" charset="0"/>
                        </a:rPr>
                        <a:t>Mujeres</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124589448"/>
                  </a:ext>
                </a:extLst>
              </a:tr>
              <a:tr h="215542">
                <a:tc rowSpan="3">
                  <a:txBody>
                    <a:bodyPr/>
                    <a:lstStyle/>
                    <a:p>
                      <a:pPr algn="ctr" fontAlgn="ctr"/>
                      <a:r>
                        <a:rPr lang="es-CO" sz="1050" b="0"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a:noFill/>
                    </a:lnB>
                  </a:tcPr>
                </a:tc>
                <a:tc>
                  <a:txBody>
                    <a:bodyPr/>
                    <a:lstStyle/>
                    <a:p>
                      <a:pPr algn="l" fontAlgn="ctr"/>
                      <a:r>
                        <a:rPr lang="es-CO" sz="1050" b="0"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100,0</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58,7</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41,3</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100,0</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58,5</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41,5</a:t>
                      </a:r>
                    </a:p>
                  </a:txBody>
                  <a:tcPr marL="7620" marR="7620" marT="7620" marB="0" anchor="ctr">
                    <a:lnL>
                      <a:noFill/>
                    </a:lnL>
                    <a:lnR>
                      <a:noFill/>
                    </a:lnR>
                    <a:lnT>
                      <a:noFill/>
                    </a:lnT>
                    <a:lnB>
                      <a:noFill/>
                    </a:lnB>
                  </a:tcPr>
                </a:tc>
                <a:extLst>
                  <a:ext uri="{0D108BD9-81ED-4DB2-BD59-A6C34878D82A}">
                    <a16:rowId xmlns:a16="http://schemas.microsoft.com/office/drawing/2014/main" val="365418302"/>
                  </a:ext>
                </a:extLst>
              </a:tr>
              <a:tr h="215542">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Asalariado</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54,4</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56,4</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000000"/>
                          </a:solidFill>
                          <a:effectLst/>
                          <a:latin typeface="Segoe UI" panose="020B0502040204020203" pitchFamily="34" charset="0"/>
                        </a:rPr>
                        <a:t>43,6</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54,3</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55,9</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000000"/>
                          </a:solidFill>
                          <a:effectLst/>
                          <a:latin typeface="Segoe UI" panose="020B0502040204020203" pitchFamily="34" charset="0"/>
                        </a:rPr>
                        <a:t>44,1</a:t>
                      </a:r>
                    </a:p>
                  </a:txBody>
                  <a:tcPr marL="7620" marR="7620" marT="7620" marB="0" anchor="ctr">
                    <a:lnL>
                      <a:noFill/>
                    </a:lnL>
                    <a:lnR>
                      <a:noFill/>
                    </a:lnR>
                    <a:lnT>
                      <a:noFill/>
                    </a:lnT>
                    <a:lnB>
                      <a:noFill/>
                    </a:lnB>
                  </a:tcPr>
                </a:tc>
                <a:extLst>
                  <a:ext uri="{0D108BD9-81ED-4DB2-BD59-A6C34878D82A}">
                    <a16:rowId xmlns:a16="http://schemas.microsoft.com/office/drawing/2014/main" val="582219158"/>
                  </a:ext>
                </a:extLst>
              </a:tr>
              <a:tr h="215542">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Independiente</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43,6</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62,5</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000000"/>
                          </a:solidFill>
                          <a:effectLst/>
                          <a:latin typeface="Segoe UI" panose="020B0502040204020203" pitchFamily="34" charset="0"/>
                        </a:rPr>
                        <a:t>37,5</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43,9</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62,7</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000000"/>
                          </a:solidFill>
                          <a:effectLst/>
                          <a:latin typeface="Segoe UI" panose="020B0502040204020203" pitchFamily="34" charset="0"/>
                        </a:rPr>
                        <a:t>37,3</a:t>
                      </a:r>
                    </a:p>
                  </a:txBody>
                  <a:tcPr marL="7620" marR="7620" marT="7620" marB="0" anchor="ctr">
                    <a:lnL>
                      <a:noFill/>
                    </a:lnL>
                    <a:lnR>
                      <a:noFill/>
                    </a:lnR>
                    <a:lnT>
                      <a:noFill/>
                    </a:lnT>
                    <a:lnB>
                      <a:noFill/>
                    </a:lnB>
                  </a:tcPr>
                </a:tc>
                <a:extLst>
                  <a:ext uri="{0D108BD9-81ED-4DB2-BD59-A6C34878D82A}">
                    <a16:rowId xmlns:a16="http://schemas.microsoft.com/office/drawing/2014/main" val="1786515605"/>
                  </a:ext>
                </a:extLst>
              </a:tr>
              <a:tr h="326301">
                <a:tc>
                  <a:txBody>
                    <a:bodyPr/>
                    <a:lstStyle/>
                    <a:p>
                      <a:pPr algn="ctr" fontAlgn="ctr"/>
                      <a:r>
                        <a:rPr lang="es-CO" sz="1050" b="0" i="0" u="none" strike="noStrike">
                          <a:solidFill>
                            <a:srgbClr val="000000"/>
                          </a:solidFill>
                          <a:effectLst/>
                          <a:latin typeface="Segoe UI" panose="020B0502040204020203" pitchFamily="34" charset="0"/>
                        </a:rPr>
                        <a:t>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CO" sz="1050" b="0" i="0" u="none" strike="noStrike" dirty="0">
                          <a:solidFill>
                            <a:srgbClr val="000000"/>
                          </a:solidFill>
                          <a:effectLst/>
                          <a:latin typeface="Segoe UI" panose="020B0502040204020203" pitchFamily="34" charset="0"/>
                        </a:rPr>
                        <a:t>Sin remuneración</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2,0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35,6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000000"/>
                          </a:solidFill>
                          <a:effectLst/>
                          <a:latin typeface="Segoe UI" panose="020B0502040204020203" pitchFamily="34" charset="0"/>
                        </a:rPr>
                        <a:t>64,4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1,8</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36,6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000000"/>
                          </a:solidFill>
                          <a:effectLst/>
                          <a:latin typeface="Segoe UI" panose="020B0502040204020203" pitchFamily="34" charset="0"/>
                        </a:rPr>
                        <a:t>63,4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15329"/>
                  </a:ext>
                </a:extLst>
              </a:tr>
              <a:tr h="190283">
                <a:tc rowSpan="3">
                  <a:txBody>
                    <a:bodyPr/>
                    <a:lstStyle/>
                    <a:p>
                      <a:pPr algn="ctr" fontAlgn="ctr"/>
                      <a:r>
                        <a:rPr lang="es-CO" sz="1050" b="0" i="0" u="none" strike="noStrike">
                          <a:solidFill>
                            <a:srgbClr val="000000"/>
                          </a:solidFill>
                          <a:effectLst/>
                          <a:latin typeface="Segoe UI" panose="020B0502040204020203" pitchFamily="34" charset="0"/>
                        </a:rPr>
                        <a:t>Menos de 1 smmlv</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50" b="0" i="0" u="none" strike="noStrike">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57,5</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42,5</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57,3</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42,7</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66703148"/>
                  </a:ext>
                </a:extLst>
              </a:tr>
              <a:tr h="215542">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Asalariado</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32,8</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52,2</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000000"/>
                          </a:solidFill>
                          <a:effectLst/>
                          <a:latin typeface="Segoe UI" panose="020B0502040204020203" pitchFamily="34" charset="0"/>
                        </a:rPr>
                        <a:t>47,8</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36,5</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52,3</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000000"/>
                          </a:solidFill>
                          <a:effectLst/>
                          <a:latin typeface="Segoe UI" panose="020B0502040204020203" pitchFamily="34" charset="0"/>
                        </a:rPr>
                        <a:t>47,7</a:t>
                      </a:r>
                    </a:p>
                  </a:txBody>
                  <a:tcPr marL="7620" marR="7620" marT="7620" marB="0" anchor="ctr">
                    <a:lnL>
                      <a:noFill/>
                    </a:lnL>
                    <a:lnR>
                      <a:noFill/>
                    </a:lnR>
                    <a:lnT>
                      <a:noFill/>
                    </a:lnT>
                    <a:lnB>
                      <a:noFill/>
                    </a:lnB>
                  </a:tcPr>
                </a:tc>
                <a:extLst>
                  <a:ext uri="{0D108BD9-81ED-4DB2-BD59-A6C34878D82A}">
                    <a16:rowId xmlns:a16="http://schemas.microsoft.com/office/drawing/2014/main" val="1218297927"/>
                  </a:ext>
                </a:extLst>
              </a:tr>
              <a:tr h="215542">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Independiente</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67,2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60,2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000000"/>
                          </a:solidFill>
                          <a:effectLst/>
                          <a:latin typeface="Segoe UI" panose="020B0502040204020203" pitchFamily="34" charset="0"/>
                        </a:rPr>
                        <a:t>39,8</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63,5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60,3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000000"/>
                          </a:solidFill>
                          <a:effectLst/>
                          <a:latin typeface="Segoe UI" panose="020B0502040204020203" pitchFamily="34" charset="0"/>
                        </a:rPr>
                        <a:t>39,7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5330850"/>
                  </a:ext>
                </a:extLst>
              </a:tr>
              <a:tr h="190283">
                <a:tc rowSpan="3">
                  <a:txBody>
                    <a:bodyPr/>
                    <a:lstStyle/>
                    <a:p>
                      <a:pPr algn="ctr" fontAlgn="ctr"/>
                      <a:r>
                        <a:rPr lang="es-CO" sz="1050" b="0" i="0" u="none" strike="noStrike">
                          <a:solidFill>
                            <a:srgbClr val="000000"/>
                          </a:solidFill>
                          <a:effectLst/>
                          <a:latin typeface="Segoe UI" panose="020B0502040204020203" pitchFamily="34" charset="0"/>
                        </a:rPr>
                        <a:t>1 smmlv</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050" b="0" i="0" u="none" strike="noStrike">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58,2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41,8</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56,8</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1050" b="0" i="0" u="none" strike="noStrike">
                          <a:solidFill>
                            <a:srgbClr val="404040"/>
                          </a:solidFill>
                          <a:effectLst/>
                          <a:latin typeface="Segoe UI" panose="020B0502040204020203" pitchFamily="34" charset="0"/>
                        </a:rPr>
                        <a:t>43,2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26413719"/>
                  </a:ext>
                </a:extLst>
              </a:tr>
              <a:tr h="215542">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Asalariado</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90,4</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56,9</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000000"/>
                          </a:solidFill>
                          <a:effectLst/>
                          <a:latin typeface="Segoe UI" panose="020B0502040204020203" pitchFamily="34" charset="0"/>
                        </a:rPr>
                        <a:t>43,1</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97,6</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404040"/>
                          </a:solidFill>
                          <a:effectLst/>
                          <a:latin typeface="Segoe UI" panose="020B0502040204020203" pitchFamily="34" charset="0"/>
                        </a:rPr>
                        <a:t>56,7</a:t>
                      </a:r>
                    </a:p>
                  </a:txBody>
                  <a:tcPr marL="7620" marR="7620" marT="7620" marB="0" anchor="ctr">
                    <a:lnL>
                      <a:noFill/>
                    </a:lnL>
                    <a:lnR>
                      <a:noFill/>
                    </a:lnR>
                    <a:lnT>
                      <a:noFill/>
                    </a:lnT>
                    <a:lnB>
                      <a:noFill/>
                    </a:lnB>
                  </a:tcPr>
                </a:tc>
                <a:tc>
                  <a:txBody>
                    <a:bodyPr/>
                    <a:lstStyle/>
                    <a:p>
                      <a:pPr algn="ctr" fontAlgn="ctr"/>
                      <a:r>
                        <a:rPr lang="es-CO" sz="1050" b="0" i="0" u="none" strike="noStrike">
                          <a:solidFill>
                            <a:srgbClr val="000000"/>
                          </a:solidFill>
                          <a:effectLst/>
                          <a:latin typeface="Segoe UI" panose="020B0502040204020203" pitchFamily="34" charset="0"/>
                        </a:rPr>
                        <a:t>43,3</a:t>
                      </a:r>
                    </a:p>
                  </a:txBody>
                  <a:tcPr marL="7620" marR="7620" marT="7620" marB="0" anchor="ctr">
                    <a:lnL>
                      <a:noFill/>
                    </a:lnL>
                    <a:lnR>
                      <a:noFill/>
                    </a:lnR>
                    <a:lnT>
                      <a:noFill/>
                    </a:lnT>
                    <a:lnB>
                      <a:noFill/>
                    </a:lnB>
                  </a:tcPr>
                </a:tc>
                <a:extLst>
                  <a:ext uri="{0D108BD9-81ED-4DB2-BD59-A6C34878D82A}">
                    <a16:rowId xmlns:a16="http://schemas.microsoft.com/office/drawing/2014/main" val="4174062282"/>
                  </a:ext>
                </a:extLst>
              </a:tr>
              <a:tr h="215542">
                <a:tc vMerge="1">
                  <a:txBody>
                    <a:bodyPr/>
                    <a:lstStyle/>
                    <a:p>
                      <a:endParaRPr lang="es-CO"/>
                    </a:p>
                  </a:txBody>
                  <a:tcPr/>
                </a:tc>
                <a:tc>
                  <a:txBody>
                    <a:bodyPr/>
                    <a:lstStyle/>
                    <a:p>
                      <a:pPr algn="l" fontAlgn="ctr"/>
                      <a:r>
                        <a:rPr lang="es-CO" sz="1050" b="0" i="0" u="none" strike="noStrike">
                          <a:solidFill>
                            <a:srgbClr val="000000"/>
                          </a:solidFill>
                          <a:effectLst/>
                          <a:latin typeface="Segoe UI" panose="020B0502040204020203" pitchFamily="34" charset="0"/>
                        </a:rPr>
                        <a:t>Independiente</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9,6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70,2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000000"/>
                          </a:solidFill>
                          <a:effectLst/>
                          <a:latin typeface="Segoe UI" panose="020B0502040204020203" pitchFamily="34" charset="0"/>
                        </a:rPr>
                        <a:t>29,8</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2,4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a:solidFill>
                            <a:srgbClr val="404040"/>
                          </a:solidFill>
                          <a:effectLst/>
                          <a:latin typeface="Segoe UI" panose="020B0502040204020203" pitchFamily="34" charset="0"/>
                        </a:rPr>
                        <a:t>61,6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50" b="0" i="0" u="none" strike="noStrike" dirty="0">
                          <a:solidFill>
                            <a:srgbClr val="000000"/>
                          </a:solidFill>
                          <a:effectLst/>
                          <a:latin typeface="Segoe UI" panose="020B0502040204020203" pitchFamily="34" charset="0"/>
                        </a:rPr>
                        <a:t>38,4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194840"/>
                  </a:ext>
                </a:extLst>
              </a:tr>
            </a:tbl>
          </a:graphicData>
        </a:graphic>
      </p:graphicFrame>
      <p:sp>
        <p:nvSpPr>
          <p:cNvPr id="8" name="CuadroTexto 7">
            <a:extLst>
              <a:ext uri="{FF2B5EF4-FFF2-40B4-BE49-F238E27FC236}">
                <a16:creationId xmlns:a16="http://schemas.microsoft.com/office/drawing/2014/main" id="{6684F12D-D87A-4639-B42D-3A21FDDA367E}"/>
              </a:ext>
            </a:extLst>
          </p:cNvPr>
          <p:cNvSpPr txBox="1"/>
          <p:nvPr/>
        </p:nvSpPr>
        <p:spPr>
          <a:xfrm>
            <a:off x="7103664" y="4140059"/>
            <a:ext cx="2040336" cy="261610"/>
          </a:xfrm>
          <a:prstGeom prst="rect">
            <a:avLst/>
          </a:prstGeom>
          <a:noFill/>
        </p:spPr>
        <p:txBody>
          <a:bodyPr wrap="square" rtlCol="0">
            <a:spAutoFit/>
          </a:bodyPr>
          <a:lstStyle/>
          <a:p>
            <a:r>
              <a:rPr lang="es-ES" sz="1100" i="1" dirty="0"/>
              <a:t>Continúa siguiente diapositiva </a:t>
            </a:r>
            <a:endParaRPr lang="es-CO" sz="1100" i="1" dirty="0"/>
          </a:p>
        </p:txBody>
      </p:sp>
      <p:cxnSp>
        <p:nvCxnSpPr>
          <p:cNvPr id="7" name="Conector recto 6">
            <a:extLst>
              <a:ext uri="{FF2B5EF4-FFF2-40B4-BE49-F238E27FC236}">
                <a16:creationId xmlns:a16="http://schemas.microsoft.com/office/drawing/2014/main" id="{606C7667-19F0-4E3D-9B58-6CC3720B7A97}"/>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BDFC33C3-DFCB-4251-D588-A806708AF1E4}"/>
              </a:ext>
            </a:extLst>
          </p:cNvPr>
          <p:cNvSpPr txBox="1"/>
          <p:nvPr/>
        </p:nvSpPr>
        <p:spPr>
          <a:xfrm>
            <a:off x="407256" y="437027"/>
            <a:ext cx="7768166" cy="51244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lnSpc>
                <a:spcPct val="90000"/>
              </a:lnSpc>
              <a:defRPr/>
            </a:pPr>
            <a:r>
              <a:rPr lang="es-ES" dirty="0">
                <a:solidFill>
                  <a:srgbClr val="B6004C"/>
                </a:solidFill>
                <a:latin typeface="+mj-lt"/>
                <a:cs typeface="Arial"/>
              </a:rPr>
              <a:t>Productividad laboral por hora trabajada</a:t>
            </a:r>
          </a:p>
          <a:p>
            <a:pPr lvl="0">
              <a:lnSpc>
                <a:spcPct val="90000"/>
              </a:lnSpc>
              <a:defRPr/>
            </a:pPr>
            <a:r>
              <a:rPr lang="es-ES" sz="1400" dirty="0">
                <a:solidFill>
                  <a:schemeClr val="tx1">
                    <a:lumMod val="75000"/>
                    <a:lumOff val="25000"/>
                  </a:schemeClr>
                </a:solidFill>
                <a:latin typeface="+mj-lt"/>
                <a:cs typeface="Arial"/>
              </a:rPr>
              <a:t>Productividad Total de los Factores - PTF</a:t>
            </a:r>
          </a:p>
        </p:txBody>
      </p:sp>
      <p:sp>
        <p:nvSpPr>
          <p:cNvPr id="7" name="CuadroTexto 6">
            <a:extLst>
              <a:ext uri="{FF2B5EF4-FFF2-40B4-BE49-F238E27FC236}">
                <a16:creationId xmlns:a16="http://schemas.microsoft.com/office/drawing/2014/main" id="{26451A0B-D9C1-024E-AD28-98833845A3B5}"/>
              </a:ext>
            </a:extLst>
          </p:cNvPr>
          <p:cNvSpPr txBox="1"/>
          <p:nvPr/>
        </p:nvSpPr>
        <p:spPr>
          <a:xfrm>
            <a:off x="323850" y="1255558"/>
            <a:ext cx="8531660" cy="446276"/>
          </a:xfrm>
          <a:prstGeom prst="rect">
            <a:avLst/>
          </a:prstGeom>
          <a:noFill/>
        </p:spPr>
        <p:txBody>
          <a:bodyPr wrap="square">
            <a:spAutoFit/>
          </a:bodyPr>
          <a:lstStyle/>
          <a:p>
            <a:r>
              <a:rPr lang="es-ES" sz="1100" b="1" dirty="0"/>
              <a:t>Corresponde a la contribución de la eficiencia con la que se producen bienes y servicios en relación con las horas de trabajo; está influenciada por el capital, el trabajo y otros factores de producción</a:t>
            </a:r>
            <a:r>
              <a:rPr lang="es-ES" sz="1100" b="1" baseline="30000" dirty="0"/>
              <a:t>8</a:t>
            </a:r>
            <a:r>
              <a:rPr lang="es-ES" sz="1100" b="1" dirty="0"/>
              <a:t>.</a:t>
            </a:r>
          </a:p>
        </p:txBody>
      </p:sp>
      <p:sp>
        <p:nvSpPr>
          <p:cNvPr id="8" name="Rectángulo: esquinas redondeadas 7">
            <a:extLst>
              <a:ext uri="{FF2B5EF4-FFF2-40B4-BE49-F238E27FC236}">
                <a16:creationId xmlns:a16="http://schemas.microsoft.com/office/drawing/2014/main" id="{D86000D4-D9DE-AAC3-2CEB-F61CE27C9072}"/>
              </a:ext>
            </a:extLst>
          </p:cNvPr>
          <p:cNvSpPr/>
          <p:nvPr/>
        </p:nvSpPr>
        <p:spPr>
          <a:xfrm>
            <a:off x="407256" y="1068153"/>
            <a:ext cx="3296159" cy="202794"/>
          </a:xfrm>
          <a:prstGeom prst="roundRect">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r>
              <a:rPr lang="es-CO" sz="1200" b="1" dirty="0"/>
              <a:t>Productividad laboral por hora trabajada</a:t>
            </a:r>
            <a:r>
              <a:rPr lang="es-CO" sz="1200" b="1" baseline="30000" dirty="0"/>
              <a:t>7</a:t>
            </a:r>
          </a:p>
        </p:txBody>
      </p:sp>
      <p:sp>
        <p:nvSpPr>
          <p:cNvPr id="9" name="CuadroTexto 8">
            <a:extLst>
              <a:ext uri="{FF2B5EF4-FFF2-40B4-BE49-F238E27FC236}">
                <a16:creationId xmlns:a16="http://schemas.microsoft.com/office/drawing/2014/main" id="{0C6D1E5B-17DA-8F41-8D53-B34A34B9B9A9}"/>
              </a:ext>
            </a:extLst>
          </p:cNvPr>
          <p:cNvSpPr txBox="1"/>
          <p:nvPr/>
        </p:nvSpPr>
        <p:spPr>
          <a:xfrm>
            <a:off x="323850" y="1737483"/>
            <a:ext cx="8480983" cy="430887"/>
          </a:xfrm>
          <a:prstGeom prst="rect">
            <a:avLst/>
          </a:prstGeom>
          <a:noFill/>
        </p:spPr>
        <p:txBody>
          <a:bodyPr wrap="square">
            <a:spAutoFit/>
          </a:bodyPr>
          <a:lstStyle/>
          <a:p>
            <a:pPr marL="128588" indent="-128588" algn="just">
              <a:buClr>
                <a:schemeClr val="tx1"/>
              </a:buClr>
              <a:buFont typeface="Arial" panose="020B0604020202020204" pitchFamily="34" charset="0"/>
              <a:buChar char="•"/>
            </a:pPr>
            <a:r>
              <a:rPr lang="es-MX" sz="1100"/>
              <a:t>La productividad laboral se propone a partir de la medición de la PTF al tener en cuenta más variables asociadas, por lo tanto,  se constituye como un cálculo más robusto.</a:t>
            </a:r>
          </a:p>
        </p:txBody>
      </p:sp>
      <p:sp>
        <p:nvSpPr>
          <p:cNvPr id="10" name="CuadroTexto 9">
            <a:extLst>
              <a:ext uri="{FF2B5EF4-FFF2-40B4-BE49-F238E27FC236}">
                <a16:creationId xmlns:a16="http://schemas.microsoft.com/office/drawing/2014/main" id="{DE46936B-1C40-F260-ED40-832970CF4148}"/>
              </a:ext>
            </a:extLst>
          </p:cNvPr>
          <p:cNvSpPr txBox="1"/>
          <p:nvPr/>
        </p:nvSpPr>
        <p:spPr>
          <a:xfrm>
            <a:off x="323850" y="2208541"/>
            <a:ext cx="8389470" cy="430887"/>
          </a:xfrm>
          <a:prstGeom prst="rect">
            <a:avLst/>
          </a:prstGeom>
          <a:noFill/>
        </p:spPr>
        <p:txBody>
          <a:bodyPr wrap="square">
            <a:spAutoFit/>
          </a:bodyPr>
          <a:lstStyle>
            <a:defPPr>
              <a:defRPr lang="es-ES"/>
            </a:defPPr>
            <a:lvl1pPr marL="128588" indent="-128588" algn="just">
              <a:buClr>
                <a:schemeClr val="tx1"/>
              </a:buClr>
              <a:buFont typeface="Arial" panose="020B0604020202020204" pitchFamily="34" charset="0"/>
              <a:buChar char="•"/>
              <a:defRPr sz="1200"/>
            </a:lvl1pPr>
          </a:lstStyle>
          <a:p>
            <a:r>
              <a:rPr lang="es-CO" sz="1100" dirty="0"/>
              <a:t>A partir de la ecuación PTF, se puede derivar las </a:t>
            </a:r>
            <a:r>
              <a:rPr lang="es-MX" sz="1100" b="1" dirty="0"/>
              <a:t>Contribuciones al crecimiento de la productividad laboral por hora trabajada</a:t>
            </a:r>
            <a:r>
              <a:rPr lang="es-MX" sz="1100" dirty="0"/>
              <a:t> de la siguiente forma:</a:t>
            </a:r>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414084CB-CCDA-08C9-5F58-362B252480F7}"/>
                  </a:ext>
                </a:extLst>
              </p:cNvPr>
              <p:cNvSpPr txBox="1"/>
              <p:nvPr/>
            </p:nvSpPr>
            <p:spPr>
              <a:xfrm>
                <a:off x="767774" y="2711255"/>
                <a:ext cx="7643812" cy="347724"/>
              </a:xfrm>
              <a:prstGeom prst="rect">
                <a:avLst/>
              </a:prstGeom>
              <a:noFill/>
            </p:spPr>
            <p:txBody>
              <a:bodyPr wrap="square">
                <a:spAutoFit/>
              </a:bodyPr>
              <a:lstStyle/>
              <a:p>
                <a:pPr algn="just">
                  <a:buClr>
                    <a:srgbClr val="B7024D"/>
                  </a:buClr>
                </a:pPr>
                <a14:m>
                  <m:oMathPara xmlns:m="http://schemas.openxmlformats.org/officeDocument/2006/math">
                    <m:oMathParaPr>
                      <m:jc m:val="centerGroup"/>
                    </m:oMathParaPr>
                    <m:oMath xmlns:m="http://schemas.openxmlformats.org/officeDocument/2006/math">
                      <m:r>
                        <a:rPr lang="es-MX" sz="1400" b="1" smtClean="0">
                          <a:solidFill>
                            <a:srgbClr val="B6004C"/>
                          </a:solidFill>
                          <a:latin typeface="Cambria Math" panose="02040503050406030204" pitchFamily="18" charset="0"/>
                        </a:rPr>
                        <m:t>∆</m:t>
                      </m:r>
                      <m:func>
                        <m:funcPr>
                          <m:ctrlPr>
                            <a:rPr lang="es-MX" sz="1400" b="1" i="1">
                              <a:solidFill>
                                <a:srgbClr val="B6004C"/>
                              </a:solidFill>
                              <a:latin typeface="Cambria Math" panose="02040503050406030204" pitchFamily="18" charset="0"/>
                            </a:rPr>
                          </m:ctrlPr>
                        </m:funcPr>
                        <m:fName>
                          <m:r>
                            <a:rPr lang="es-MX" sz="1400" b="1" i="1">
                              <a:solidFill>
                                <a:srgbClr val="B6004C"/>
                              </a:solidFill>
                              <a:latin typeface="Cambria Math" panose="02040503050406030204" pitchFamily="18" charset="0"/>
                            </a:rPr>
                            <m:t>𝒍𝒏</m:t>
                          </m:r>
                        </m:fName>
                        <m:e>
                          <m:d>
                            <m:dPr>
                              <m:ctrlPr>
                                <a:rPr lang="es-MX" sz="1400" b="1" i="1">
                                  <a:solidFill>
                                    <a:srgbClr val="B6004C"/>
                                  </a:solidFill>
                                  <a:latin typeface="Cambria Math" panose="02040503050406030204" pitchFamily="18" charset="0"/>
                                </a:rPr>
                              </m:ctrlPr>
                            </m:dPr>
                            <m:e>
                              <m:sSub>
                                <m:sSubPr>
                                  <m:ctrlPr>
                                    <a:rPr lang="es-MX" sz="1400" b="1" i="1">
                                      <a:solidFill>
                                        <a:srgbClr val="B6004C"/>
                                      </a:solidFill>
                                      <a:latin typeface="Cambria Math" panose="02040503050406030204" pitchFamily="18" charset="0"/>
                                    </a:rPr>
                                  </m:ctrlPr>
                                </m:sSubPr>
                                <m:e>
                                  <m:r>
                                    <a:rPr lang="es-MX" sz="1400" b="1" i="1">
                                      <a:solidFill>
                                        <a:srgbClr val="B6004C"/>
                                      </a:solidFill>
                                      <a:latin typeface="Cambria Math" panose="02040503050406030204" pitchFamily="18" charset="0"/>
                                    </a:rPr>
                                    <m:t>𝑽</m:t>
                                  </m:r>
                                </m:e>
                                <m:sub>
                                  <m:r>
                                    <a:rPr lang="es-MX" sz="1400" b="1" i="1">
                                      <a:solidFill>
                                        <a:srgbClr val="B6004C"/>
                                      </a:solidFill>
                                      <a:latin typeface="Cambria Math" panose="02040503050406030204" pitchFamily="18" charset="0"/>
                                    </a:rPr>
                                    <m:t>𝒋</m:t>
                                  </m:r>
                                </m:sub>
                              </m:sSub>
                            </m:e>
                          </m:d>
                        </m:e>
                      </m:func>
                      <m:r>
                        <a:rPr lang="es-MX" sz="1400" b="1" i="1">
                          <a:solidFill>
                            <a:srgbClr val="B6004C"/>
                          </a:solidFill>
                          <a:latin typeface="Cambria Math" panose="02040503050406030204" pitchFamily="18" charset="0"/>
                        </a:rPr>
                        <m:t>− ∆</m:t>
                      </m:r>
                      <m:r>
                        <a:rPr lang="es-MX" sz="1400" b="1" i="1">
                          <a:solidFill>
                            <a:srgbClr val="B6004C"/>
                          </a:solidFill>
                          <a:latin typeface="Cambria Math" panose="02040503050406030204" pitchFamily="18" charset="0"/>
                        </a:rPr>
                        <m:t>𝒍𝒏</m:t>
                      </m:r>
                      <m:r>
                        <a:rPr lang="es-MX" sz="1400" b="1" i="1">
                          <a:solidFill>
                            <a:srgbClr val="B6004C"/>
                          </a:solidFill>
                          <a:latin typeface="Cambria Math" panose="02040503050406030204" pitchFamily="18" charset="0"/>
                        </a:rPr>
                        <m:t> </m:t>
                      </m:r>
                      <m:d>
                        <m:dPr>
                          <m:ctrlPr>
                            <a:rPr lang="es-MX" sz="1400" b="1" i="1">
                              <a:solidFill>
                                <a:srgbClr val="B6004C"/>
                              </a:solidFill>
                              <a:latin typeface="Cambria Math" panose="02040503050406030204" pitchFamily="18" charset="0"/>
                            </a:rPr>
                          </m:ctrlPr>
                        </m:dPr>
                        <m:e>
                          <m:sSub>
                            <m:sSubPr>
                              <m:ctrlPr>
                                <a:rPr lang="es-MX" sz="1400" b="1" i="1">
                                  <a:solidFill>
                                    <a:srgbClr val="B6004C"/>
                                  </a:solidFill>
                                  <a:latin typeface="Cambria Math" panose="02040503050406030204" pitchFamily="18" charset="0"/>
                                </a:rPr>
                              </m:ctrlPr>
                            </m:sSubPr>
                            <m:e>
                              <m:r>
                                <a:rPr lang="es-MX" sz="1400" b="1" i="1">
                                  <a:solidFill>
                                    <a:srgbClr val="B6004C"/>
                                  </a:solidFill>
                                  <a:latin typeface="Cambria Math" panose="02040503050406030204" pitchFamily="18" charset="0"/>
                                </a:rPr>
                                <m:t>𝑯</m:t>
                              </m:r>
                            </m:e>
                            <m:sub>
                              <m:r>
                                <a:rPr lang="es-MX" sz="1400" b="1" i="1">
                                  <a:solidFill>
                                    <a:srgbClr val="B6004C"/>
                                  </a:solidFill>
                                  <a:latin typeface="Cambria Math" panose="02040503050406030204" pitchFamily="18" charset="0"/>
                                </a:rPr>
                                <m:t>𝒋</m:t>
                              </m:r>
                            </m:sub>
                          </m:sSub>
                        </m:e>
                      </m:d>
                      <m:r>
                        <a:rPr lang="es-MX" sz="1400" b="1">
                          <a:solidFill>
                            <a:srgbClr val="B6004C"/>
                          </a:solidFill>
                          <a:latin typeface="Cambria Math" panose="02040503050406030204" pitchFamily="18" charset="0"/>
                        </a:rPr>
                        <m:t>=</m:t>
                      </m:r>
                      <m:r>
                        <a:rPr lang="es-MX" sz="1400" b="0">
                          <a:solidFill>
                            <a:schemeClr val="tx1"/>
                          </a:solidFill>
                          <a:latin typeface="Cambria Math" panose="02040503050406030204" pitchFamily="18" charset="0"/>
                        </a:rPr>
                        <m:t>∆</m:t>
                      </m:r>
                      <m:func>
                        <m:funcPr>
                          <m:ctrlPr>
                            <a:rPr lang="es-MX" sz="1400" i="1">
                              <a:solidFill>
                                <a:schemeClr val="tx1"/>
                              </a:solidFill>
                              <a:latin typeface="Cambria Math" panose="02040503050406030204" pitchFamily="18" charset="0"/>
                            </a:rPr>
                          </m:ctrlPr>
                        </m:funcPr>
                        <m:fName>
                          <m:r>
                            <a:rPr lang="es-MX" sz="1400" b="0" i="1">
                              <a:solidFill>
                                <a:schemeClr val="tx1"/>
                              </a:solidFill>
                              <a:latin typeface="Cambria Math" panose="02040503050406030204" pitchFamily="18" charset="0"/>
                            </a:rPr>
                            <m:t>𝑙𝑛</m:t>
                          </m:r>
                        </m:fName>
                        <m:e>
                          <m:d>
                            <m:dPr>
                              <m:ctrlPr>
                                <a:rPr lang="es-MX" sz="1400" i="1">
                                  <a:solidFill>
                                    <a:schemeClr val="tx1"/>
                                  </a:solidFill>
                                  <a:latin typeface="Cambria Math" panose="02040503050406030204" pitchFamily="18" charset="0"/>
                                </a:rPr>
                              </m:ctrlPr>
                            </m:dPr>
                            <m:e>
                              <m:sSub>
                                <m:sSubPr>
                                  <m:ctrlPr>
                                    <a:rPr lang="es-MX" sz="1400" i="1">
                                      <a:solidFill>
                                        <a:schemeClr val="tx1"/>
                                      </a:solidFill>
                                      <a:latin typeface="Cambria Math" panose="02040503050406030204" pitchFamily="18" charset="0"/>
                                    </a:rPr>
                                  </m:ctrlPr>
                                </m:sSubPr>
                                <m:e>
                                  <m:r>
                                    <a:rPr lang="es-MX" sz="1400" b="0" i="1" smtClean="0">
                                      <a:solidFill>
                                        <a:schemeClr val="tx1"/>
                                      </a:solidFill>
                                      <a:latin typeface="Cambria Math" panose="02040503050406030204" pitchFamily="18" charset="0"/>
                                    </a:rPr>
                                    <m:t>𝐴</m:t>
                                  </m:r>
                                </m:e>
                                <m:sub>
                                  <m:r>
                                    <a:rPr lang="es-MX" sz="1400" b="0" i="1">
                                      <a:solidFill>
                                        <a:schemeClr val="tx1"/>
                                      </a:solidFill>
                                      <a:latin typeface="Cambria Math" panose="02040503050406030204" pitchFamily="18" charset="0"/>
                                    </a:rPr>
                                    <m:t>𝑗</m:t>
                                  </m:r>
                                </m:sub>
                              </m:sSub>
                            </m:e>
                          </m:d>
                        </m:e>
                      </m:func>
                      <m:r>
                        <a:rPr lang="es-MX" sz="1400" b="0">
                          <a:solidFill>
                            <a:schemeClr val="tx1"/>
                          </a:solidFill>
                          <a:latin typeface="Cambria Math" panose="02040503050406030204" pitchFamily="18" charset="0"/>
                        </a:rPr>
                        <m:t>+</m:t>
                      </m:r>
                      <m:sSubSup>
                        <m:sSubSupPr>
                          <m:ctrlPr>
                            <a:rPr lang="es-MX" sz="1400" i="1">
                              <a:solidFill>
                                <a:schemeClr val="tx1"/>
                              </a:solidFill>
                              <a:latin typeface="Cambria Math" panose="02040503050406030204" pitchFamily="18" charset="0"/>
                            </a:rPr>
                          </m:ctrlPr>
                        </m:sSubSupPr>
                        <m:e>
                          <m:r>
                            <a:rPr lang="es-MX" sz="1400" b="0" i="1">
                              <a:solidFill>
                                <a:schemeClr val="tx1"/>
                              </a:solidFill>
                              <a:latin typeface="Cambria Math" panose="02040503050406030204" pitchFamily="18" charset="0"/>
                            </a:rPr>
                            <m:t>𝑤</m:t>
                          </m:r>
                        </m:e>
                        <m:sub>
                          <m:r>
                            <a:rPr lang="es-MX" sz="1400" b="0" i="1">
                              <a:solidFill>
                                <a:schemeClr val="tx1"/>
                              </a:solidFill>
                              <a:latin typeface="Cambria Math" panose="02040503050406030204" pitchFamily="18" charset="0"/>
                            </a:rPr>
                            <m:t>𝑗</m:t>
                          </m:r>
                        </m:sub>
                        <m:sup>
                          <m:r>
                            <a:rPr lang="es-MX" sz="1400" b="0" i="1">
                              <a:solidFill>
                                <a:schemeClr val="tx1"/>
                              </a:solidFill>
                              <a:latin typeface="Cambria Math" panose="02040503050406030204" pitchFamily="18" charset="0"/>
                            </a:rPr>
                            <m:t>𝐾</m:t>
                          </m:r>
                        </m:sup>
                      </m:sSubSup>
                      <m:r>
                        <a:rPr lang="es-MX" sz="1400" b="0">
                          <a:solidFill>
                            <a:schemeClr val="tx1"/>
                          </a:solidFill>
                          <a:latin typeface="Cambria Math" panose="02040503050406030204" pitchFamily="18" charset="0"/>
                        </a:rPr>
                        <m:t>(∆</m:t>
                      </m:r>
                      <m:func>
                        <m:funcPr>
                          <m:ctrlPr>
                            <a:rPr lang="es-MX" sz="1400" i="1">
                              <a:solidFill>
                                <a:schemeClr val="tx1"/>
                              </a:solidFill>
                              <a:latin typeface="Cambria Math" panose="02040503050406030204" pitchFamily="18" charset="0"/>
                            </a:rPr>
                          </m:ctrlPr>
                        </m:funcPr>
                        <m:fName>
                          <m:r>
                            <a:rPr lang="es-MX" sz="1400" b="0" i="1">
                              <a:solidFill>
                                <a:schemeClr val="tx1"/>
                              </a:solidFill>
                              <a:latin typeface="Cambria Math" panose="02040503050406030204" pitchFamily="18" charset="0"/>
                            </a:rPr>
                            <m:t>𝑙𝑛</m:t>
                          </m:r>
                        </m:fName>
                        <m:e>
                          <m:d>
                            <m:dPr>
                              <m:ctrlPr>
                                <a:rPr lang="es-MX" sz="1400" i="1">
                                  <a:solidFill>
                                    <a:schemeClr val="tx1"/>
                                  </a:solidFill>
                                  <a:latin typeface="Cambria Math" panose="02040503050406030204" pitchFamily="18" charset="0"/>
                                </a:rPr>
                              </m:ctrlPr>
                            </m:dPr>
                            <m:e>
                              <m:sSub>
                                <m:sSubPr>
                                  <m:ctrlPr>
                                    <a:rPr lang="es-MX" sz="1400" i="1">
                                      <a:solidFill>
                                        <a:schemeClr val="tx1"/>
                                      </a:solidFill>
                                      <a:latin typeface="Cambria Math" panose="02040503050406030204" pitchFamily="18" charset="0"/>
                                    </a:rPr>
                                  </m:ctrlPr>
                                </m:sSubPr>
                                <m:e>
                                  <m:r>
                                    <a:rPr lang="es-MX" sz="1400" b="0" i="1">
                                      <a:solidFill>
                                        <a:schemeClr val="tx1"/>
                                      </a:solidFill>
                                      <a:latin typeface="Cambria Math" panose="02040503050406030204" pitchFamily="18" charset="0"/>
                                    </a:rPr>
                                    <m:t>𝐾</m:t>
                                  </m:r>
                                </m:e>
                                <m:sub>
                                  <m:r>
                                    <a:rPr lang="es-MX" sz="1400" b="0" i="1">
                                      <a:solidFill>
                                        <a:schemeClr val="tx1"/>
                                      </a:solidFill>
                                      <a:latin typeface="Cambria Math" panose="02040503050406030204" pitchFamily="18" charset="0"/>
                                    </a:rPr>
                                    <m:t>𝑗</m:t>
                                  </m:r>
                                </m:sub>
                              </m:sSub>
                            </m:e>
                          </m:d>
                          <m:r>
                            <a:rPr lang="es-MX" sz="1400" b="0" i="1">
                              <a:solidFill>
                                <a:schemeClr val="tx1"/>
                              </a:solidFill>
                              <a:latin typeface="Cambria Math" panose="02040503050406030204" pitchFamily="18" charset="0"/>
                            </a:rPr>
                            <m:t>−∆</m:t>
                          </m:r>
                          <m:r>
                            <m:rPr>
                              <m:sty m:val="p"/>
                            </m:rPr>
                            <a:rPr lang="es-MX" sz="1400" b="0">
                              <a:solidFill>
                                <a:schemeClr val="tx1"/>
                              </a:solidFill>
                              <a:latin typeface="Cambria Math" panose="02040503050406030204" pitchFamily="18" charset="0"/>
                            </a:rPr>
                            <m:t>ln</m:t>
                          </m:r>
                          <m:r>
                            <a:rPr lang="es-MX" sz="1400" b="0">
                              <a:solidFill>
                                <a:schemeClr val="tx1"/>
                              </a:solidFill>
                              <a:latin typeface="Cambria Math" panose="02040503050406030204" pitchFamily="18" charset="0"/>
                            </a:rPr>
                            <m:t>⁡</m:t>
                          </m:r>
                          <m:r>
                            <a:rPr lang="es-MX" sz="1400" b="0" i="1">
                              <a:solidFill>
                                <a:schemeClr val="tx1"/>
                              </a:solidFill>
                              <a:latin typeface="Cambria Math" panose="02040503050406030204" pitchFamily="18" charset="0"/>
                            </a:rPr>
                            <m:t>(</m:t>
                          </m:r>
                          <m:sSub>
                            <m:sSubPr>
                              <m:ctrlPr>
                                <a:rPr lang="es-MX" sz="1400" i="1">
                                  <a:solidFill>
                                    <a:schemeClr val="tx1"/>
                                  </a:solidFill>
                                  <a:latin typeface="Cambria Math" panose="02040503050406030204" pitchFamily="18" charset="0"/>
                                </a:rPr>
                              </m:ctrlPr>
                            </m:sSubPr>
                            <m:e>
                              <m:r>
                                <a:rPr lang="es-MX" sz="1400" b="0" i="1">
                                  <a:solidFill>
                                    <a:schemeClr val="tx1"/>
                                  </a:solidFill>
                                  <a:latin typeface="Cambria Math" panose="02040503050406030204" pitchFamily="18" charset="0"/>
                                </a:rPr>
                                <m:t>𝐻</m:t>
                              </m:r>
                            </m:e>
                            <m:sub>
                              <m:r>
                                <a:rPr lang="es-MX" sz="1400" b="0" i="1">
                                  <a:solidFill>
                                    <a:schemeClr val="tx1"/>
                                  </a:solidFill>
                                  <a:latin typeface="Cambria Math" panose="02040503050406030204" pitchFamily="18" charset="0"/>
                                </a:rPr>
                                <m:t>𝑗</m:t>
                              </m:r>
                            </m:sub>
                          </m:sSub>
                          <m:r>
                            <a:rPr lang="es-MX" sz="1400" b="0">
                              <a:solidFill>
                                <a:schemeClr val="tx1"/>
                              </a:solidFill>
                              <a:latin typeface="Cambria Math" panose="02040503050406030204" pitchFamily="18" charset="0"/>
                            </a:rPr>
                            <m:t>)</m:t>
                          </m:r>
                          <m:r>
                            <a:rPr lang="es-MX" sz="1400" b="0" i="1">
                              <a:solidFill>
                                <a:schemeClr val="tx1"/>
                              </a:solidFill>
                              <a:latin typeface="Cambria Math" panose="02040503050406030204" pitchFamily="18" charset="0"/>
                            </a:rPr>
                            <m:t>)</m:t>
                          </m:r>
                        </m:e>
                      </m:func>
                      <m:r>
                        <a:rPr lang="es-MX" sz="1400" b="0">
                          <a:solidFill>
                            <a:schemeClr val="tx1"/>
                          </a:solidFill>
                          <a:latin typeface="Cambria Math" panose="02040503050406030204" pitchFamily="18" charset="0"/>
                        </a:rPr>
                        <m:t>+</m:t>
                      </m:r>
                      <m:sSubSup>
                        <m:sSubSupPr>
                          <m:ctrlPr>
                            <a:rPr lang="es-MX" sz="1400" i="1">
                              <a:solidFill>
                                <a:schemeClr val="tx1"/>
                              </a:solidFill>
                              <a:latin typeface="Cambria Math" panose="02040503050406030204" pitchFamily="18" charset="0"/>
                            </a:rPr>
                          </m:ctrlPr>
                        </m:sSubSupPr>
                        <m:e>
                          <m:r>
                            <a:rPr lang="es-MX" sz="1400" b="0" i="1">
                              <a:solidFill>
                                <a:schemeClr val="tx1"/>
                              </a:solidFill>
                              <a:latin typeface="Cambria Math" panose="02040503050406030204" pitchFamily="18" charset="0"/>
                            </a:rPr>
                            <m:t>𝑤</m:t>
                          </m:r>
                        </m:e>
                        <m:sub>
                          <m:r>
                            <a:rPr lang="es-MX" sz="1400" b="0" i="1">
                              <a:solidFill>
                                <a:schemeClr val="tx1"/>
                              </a:solidFill>
                              <a:latin typeface="Cambria Math" panose="02040503050406030204" pitchFamily="18" charset="0"/>
                            </a:rPr>
                            <m:t>𝑗</m:t>
                          </m:r>
                        </m:sub>
                        <m:sup>
                          <m:r>
                            <a:rPr lang="es-MX" sz="1400" b="0" i="1">
                              <a:solidFill>
                                <a:schemeClr val="tx1"/>
                              </a:solidFill>
                              <a:latin typeface="Cambria Math" panose="02040503050406030204" pitchFamily="18" charset="0"/>
                            </a:rPr>
                            <m:t>𝐿</m:t>
                          </m:r>
                        </m:sup>
                      </m:sSubSup>
                      <m:r>
                        <a:rPr lang="es-MX" sz="1400" b="0" i="1">
                          <a:solidFill>
                            <a:schemeClr val="tx1"/>
                          </a:solidFill>
                          <a:latin typeface="Cambria Math" panose="02040503050406030204" pitchFamily="18" charset="0"/>
                        </a:rPr>
                        <m:t>∆</m:t>
                      </m:r>
                      <m:r>
                        <a:rPr lang="es-MX" sz="1400" b="0" i="1">
                          <a:solidFill>
                            <a:schemeClr val="tx1"/>
                          </a:solidFill>
                          <a:latin typeface="Cambria Math" panose="02040503050406030204" pitchFamily="18" charset="0"/>
                        </a:rPr>
                        <m:t>𝑙𝑛</m:t>
                      </m:r>
                      <m:sSub>
                        <m:sSubPr>
                          <m:ctrlPr>
                            <a:rPr lang="es-MX" sz="1400" i="1">
                              <a:solidFill>
                                <a:schemeClr val="tx1"/>
                              </a:solidFill>
                              <a:latin typeface="Cambria Math" panose="02040503050406030204" pitchFamily="18" charset="0"/>
                            </a:rPr>
                          </m:ctrlPr>
                        </m:sSubPr>
                        <m:e>
                          <m:r>
                            <a:rPr lang="es-MX" sz="1400" b="0" i="1">
                              <a:solidFill>
                                <a:schemeClr val="tx1"/>
                              </a:solidFill>
                              <a:latin typeface="Cambria Math" panose="02040503050406030204" pitchFamily="18" charset="0"/>
                            </a:rPr>
                            <m:t>(</m:t>
                          </m:r>
                          <m:r>
                            <a:rPr lang="es-MX" sz="1400" b="0" i="1">
                              <a:solidFill>
                                <a:schemeClr val="tx1"/>
                              </a:solidFill>
                              <a:latin typeface="Cambria Math" panose="02040503050406030204" pitchFamily="18" charset="0"/>
                            </a:rPr>
                            <m:t>𝐿𝐶</m:t>
                          </m:r>
                        </m:e>
                        <m:sub>
                          <m:r>
                            <a:rPr lang="es-MX" sz="1400" b="0" i="1">
                              <a:solidFill>
                                <a:schemeClr val="tx1"/>
                              </a:solidFill>
                              <a:latin typeface="Cambria Math" panose="02040503050406030204" pitchFamily="18" charset="0"/>
                            </a:rPr>
                            <m:t>𝑗</m:t>
                          </m:r>
                        </m:sub>
                      </m:sSub>
                      <m:r>
                        <a:rPr lang="es-MX" sz="1400" b="0" i="1">
                          <a:solidFill>
                            <a:schemeClr val="tx1"/>
                          </a:solidFill>
                          <a:latin typeface="Cambria Math" panose="02040503050406030204" pitchFamily="18" charset="0"/>
                        </a:rPr>
                        <m:t>)</m:t>
                      </m:r>
                    </m:oMath>
                  </m:oMathPara>
                </a14:m>
                <a:endParaRPr lang="es-MX" sz="1400">
                  <a:solidFill>
                    <a:schemeClr val="tx1"/>
                  </a:solidFill>
                  <a:latin typeface="Arial" panose="020B0604020202020204" pitchFamily="34" charset="0"/>
                </a:endParaRPr>
              </a:p>
            </p:txBody>
          </p:sp>
        </mc:Choice>
        <mc:Fallback xmlns="">
          <p:sp>
            <p:nvSpPr>
              <p:cNvPr id="11" name="CuadroTexto 10">
                <a:extLst>
                  <a:ext uri="{FF2B5EF4-FFF2-40B4-BE49-F238E27FC236}">
                    <a16:creationId xmlns:a16="http://schemas.microsoft.com/office/drawing/2014/main" id="{414084CB-CCDA-08C9-5F58-362B252480F7}"/>
                  </a:ext>
                </a:extLst>
              </p:cNvPr>
              <p:cNvSpPr txBox="1">
                <a:spLocks noRot="1" noChangeAspect="1" noMove="1" noResize="1" noEditPoints="1" noAdjustHandles="1" noChangeArrowheads="1" noChangeShapeType="1" noTextEdit="1"/>
              </p:cNvSpPr>
              <p:nvPr/>
            </p:nvSpPr>
            <p:spPr>
              <a:xfrm>
                <a:off x="767774" y="2711255"/>
                <a:ext cx="7643812" cy="347724"/>
              </a:xfrm>
              <a:prstGeom prst="rect">
                <a:avLst/>
              </a:prstGeom>
              <a:blipFill>
                <a:blip r:embed="rId4"/>
                <a:stretch>
                  <a:fillRect b="-3509"/>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2" name="Rectángulo: esquinas redondeadas 11">
                <a:extLst>
                  <a:ext uri="{FF2B5EF4-FFF2-40B4-BE49-F238E27FC236}">
                    <a16:creationId xmlns:a16="http://schemas.microsoft.com/office/drawing/2014/main" id="{4D06080B-54FA-AB5B-86EF-147A175AEBF5}"/>
                  </a:ext>
                </a:extLst>
              </p:cNvPr>
              <p:cNvSpPr/>
              <p:nvPr/>
            </p:nvSpPr>
            <p:spPr>
              <a:xfrm>
                <a:off x="467983" y="3174532"/>
                <a:ext cx="1541249" cy="243392"/>
              </a:xfrm>
              <a:prstGeom prst="round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MX" sz="1100" b="1">
                          <a:solidFill>
                            <a:schemeClr val="tx1"/>
                          </a:solidFill>
                          <a:latin typeface="Cambria Math" panose="02040503050406030204" pitchFamily="18" charset="0"/>
                        </a:rPr>
                        <m:t>∆</m:t>
                      </m:r>
                      <m:func>
                        <m:funcPr>
                          <m:ctrlPr>
                            <a:rPr lang="es-MX" sz="1100" b="1" i="1">
                              <a:solidFill>
                                <a:schemeClr val="tx1"/>
                              </a:solidFill>
                              <a:latin typeface="Cambria Math" panose="02040503050406030204" pitchFamily="18" charset="0"/>
                            </a:rPr>
                          </m:ctrlPr>
                        </m:funcPr>
                        <m:fName>
                          <m:r>
                            <a:rPr lang="es-MX" sz="1100" b="1" i="1">
                              <a:solidFill>
                                <a:schemeClr val="tx1"/>
                              </a:solidFill>
                              <a:latin typeface="Cambria Math" panose="02040503050406030204" pitchFamily="18" charset="0"/>
                            </a:rPr>
                            <m:t>𝒍𝒏</m:t>
                          </m:r>
                        </m:fName>
                        <m:e>
                          <m:d>
                            <m:dPr>
                              <m:ctrlPr>
                                <a:rPr lang="es-MX" sz="1100" b="1" i="1">
                                  <a:solidFill>
                                    <a:schemeClr val="tx1"/>
                                  </a:solidFill>
                                  <a:latin typeface="Cambria Math" panose="02040503050406030204" pitchFamily="18" charset="0"/>
                                </a:rPr>
                              </m:ctrlPr>
                            </m:dPr>
                            <m:e>
                              <m:sSub>
                                <m:sSubPr>
                                  <m:ctrlPr>
                                    <a:rPr lang="es-MX" sz="1100" b="1" i="1">
                                      <a:solidFill>
                                        <a:schemeClr val="tx1"/>
                                      </a:solidFill>
                                      <a:latin typeface="Cambria Math" panose="02040503050406030204" pitchFamily="18" charset="0"/>
                                    </a:rPr>
                                  </m:ctrlPr>
                                </m:sSubPr>
                                <m:e>
                                  <m:r>
                                    <a:rPr lang="es-MX" sz="1100" b="1" i="1">
                                      <a:solidFill>
                                        <a:schemeClr val="tx1"/>
                                      </a:solidFill>
                                      <a:latin typeface="Cambria Math" panose="02040503050406030204" pitchFamily="18" charset="0"/>
                                    </a:rPr>
                                    <m:t>𝑽</m:t>
                                  </m:r>
                                </m:e>
                                <m:sub>
                                  <m:r>
                                    <a:rPr lang="es-MX" sz="1100" b="1" i="1">
                                      <a:solidFill>
                                        <a:schemeClr val="tx1"/>
                                      </a:solidFill>
                                      <a:latin typeface="Cambria Math" panose="02040503050406030204" pitchFamily="18" charset="0"/>
                                    </a:rPr>
                                    <m:t>𝒋</m:t>
                                  </m:r>
                                </m:sub>
                              </m:sSub>
                            </m:e>
                          </m:d>
                        </m:e>
                      </m:func>
                      <m:r>
                        <a:rPr lang="es-MX" sz="1100" b="1" i="1">
                          <a:solidFill>
                            <a:schemeClr val="tx1"/>
                          </a:solidFill>
                          <a:latin typeface="Cambria Math" panose="02040503050406030204" pitchFamily="18" charset="0"/>
                        </a:rPr>
                        <m:t>− ∆</m:t>
                      </m:r>
                      <m:r>
                        <a:rPr lang="es-MX" sz="1100" b="1" i="1">
                          <a:solidFill>
                            <a:schemeClr val="tx1"/>
                          </a:solidFill>
                          <a:latin typeface="Cambria Math" panose="02040503050406030204" pitchFamily="18" charset="0"/>
                        </a:rPr>
                        <m:t>𝒍𝒏</m:t>
                      </m:r>
                      <m:r>
                        <a:rPr lang="es-MX" sz="1100" b="1" i="1">
                          <a:solidFill>
                            <a:schemeClr val="tx1"/>
                          </a:solidFill>
                          <a:latin typeface="Cambria Math" panose="02040503050406030204" pitchFamily="18" charset="0"/>
                        </a:rPr>
                        <m:t> </m:t>
                      </m:r>
                      <m:d>
                        <m:dPr>
                          <m:ctrlPr>
                            <a:rPr lang="es-MX" sz="1100" b="1" i="1">
                              <a:solidFill>
                                <a:schemeClr val="tx1"/>
                              </a:solidFill>
                              <a:latin typeface="Cambria Math" panose="02040503050406030204" pitchFamily="18" charset="0"/>
                            </a:rPr>
                          </m:ctrlPr>
                        </m:dPr>
                        <m:e>
                          <m:sSub>
                            <m:sSubPr>
                              <m:ctrlPr>
                                <a:rPr lang="es-MX" sz="1100" b="1" i="1">
                                  <a:solidFill>
                                    <a:schemeClr val="tx1"/>
                                  </a:solidFill>
                                  <a:latin typeface="Cambria Math" panose="02040503050406030204" pitchFamily="18" charset="0"/>
                                </a:rPr>
                              </m:ctrlPr>
                            </m:sSubPr>
                            <m:e>
                              <m:r>
                                <a:rPr lang="es-MX" sz="1100" b="1" i="1">
                                  <a:solidFill>
                                    <a:schemeClr val="tx1"/>
                                  </a:solidFill>
                                  <a:latin typeface="Cambria Math" panose="02040503050406030204" pitchFamily="18" charset="0"/>
                                </a:rPr>
                                <m:t>𝑯</m:t>
                              </m:r>
                            </m:e>
                            <m:sub>
                              <m:r>
                                <a:rPr lang="es-MX" sz="1100" b="1" i="1">
                                  <a:solidFill>
                                    <a:schemeClr val="tx1"/>
                                  </a:solidFill>
                                  <a:latin typeface="Cambria Math" panose="02040503050406030204" pitchFamily="18" charset="0"/>
                                </a:rPr>
                                <m:t>𝒋</m:t>
                              </m:r>
                            </m:sub>
                          </m:sSub>
                        </m:e>
                      </m:d>
                    </m:oMath>
                  </m:oMathPara>
                </a14:m>
                <a:endParaRPr lang="es-CO" sz="1100" b="1">
                  <a:solidFill>
                    <a:schemeClr val="bg1"/>
                  </a:solidFill>
                </a:endParaRPr>
              </a:p>
            </p:txBody>
          </p:sp>
        </mc:Choice>
        <mc:Fallback xmlns="">
          <p:sp>
            <p:nvSpPr>
              <p:cNvPr id="12" name="Rectángulo: esquinas redondeadas 11">
                <a:extLst>
                  <a:ext uri="{FF2B5EF4-FFF2-40B4-BE49-F238E27FC236}">
                    <a16:creationId xmlns:a16="http://schemas.microsoft.com/office/drawing/2014/main" id="{4D06080B-54FA-AB5B-86EF-147A175AEBF5}"/>
                  </a:ext>
                </a:extLst>
              </p:cNvPr>
              <p:cNvSpPr>
                <a:spLocks noRot="1" noChangeAspect="1" noMove="1" noResize="1" noEditPoints="1" noAdjustHandles="1" noChangeArrowheads="1" noChangeShapeType="1" noTextEdit="1"/>
              </p:cNvSpPr>
              <p:nvPr/>
            </p:nvSpPr>
            <p:spPr>
              <a:xfrm>
                <a:off x="467983" y="3174532"/>
                <a:ext cx="1541249" cy="243392"/>
              </a:xfrm>
              <a:prstGeom prst="roundRect">
                <a:avLst/>
              </a:prstGeom>
              <a:blipFill>
                <a:blip r:embed="rId5"/>
                <a:stretch>
                  <a:fillRect/>
                </a:stretch>
              </a:blipFill>
              <a:ln>
                <a:solidFill>
                  <a:schemeClr val="bg1">
                    <a:lumMod val="75000"/>
                  </a:schemeClr>
                </a:solidFill>
              </a:ln>
            </p:spPr>
            <p:txBody>
              <a:bodyPr/>
              <a:lstStyle/>
              <a:p>
                <a:r>
                  <a:rPr lang="es-CO">
                    <a:noFill/>
                  </a:rPr>
                  <a:t> </a:t>
                </a:r>
              </a:p>
            </p:txBody>
          </p:sp>
        </mc:Fallback>
      </mc:AlternateContent>
      <p:sp>
        <p:nvSpPr>
          <p:cNvPr id="13" name="Rectángulo: esquinas redondeadas 12">
            <a:extLst>
              <a:ext uri="{FF2B5EF4-FFF2-40B4-BE49-F238E27FC236}">
                <a16:creationId xmlns:a16="http://schemas.microsoft.com/office/drawing/2014/main" id="{AFAF1E86-F771-A28A-E592-444A541728B7}"/>
              </a:ext>
            </a:extLst>
          </p:cNvPr>
          <p:cNvSpPr/>
          <p:nvPr/>
        </p:nvSpPr>
        <p:spPr>
          <a:xfrm>
            <a:off x="467983" y="3502952"/>
            <a:ext cx="1541249" cy="434340"/>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100">
                <a:solidFill>
                  <a:schemeClr val="tx1"/>
                </a:solidFill>
                <a:latin typeface="Segoe UI (Cuerpo)"/>
              </a:rPr>
              <a:t>Productividad laboral por hora</a:t>
            </a:r>
            <a:r>
              <a:rPr lang="es-CO" sz="1100" baseline="30000">
                <a:solidFill>
                  <a:schemeClr val="tx1"/>
                </a:solidFill>
                <a:latin typeface="Segoe UI (Cuerpo)"/>
              </a:rPr>
              <a:t>9</a:t>
            </a:r>
          </a:p>
        </p:txBody>
      </p:sp>
      <p:sp>
        <p:nvSpPr>
          <p:cNvPr id="14" name="Es igual a 13">
            <a:extLst>
              <a:ext uri="{FF2B5EF4-FFF2-40B4-BE49-F238E27FC236}">
                <a16:creationId xmlns:a16="http://schemas.microsoft.com/office/drawing/2014/main" id="{32AF9EB0-38D1-A511-E967-4DF7C8E927E6}"/>
              </a:ext>
            </a:extLst>
          </p:cNvPr>
          <p:cNvSpPr/>
          <p:nvPr/>
        </p:nvSpPr>
        <p:spPr>
          <a:xfrm>
            <a:off x="2225536" y="3375868"/>
            <a:ext cx="260356" cy="254168"/>
          </a:xfrm>
          <a:prstGeom prst="mathEqual">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endParaRPr>
          </a:p>
        </p:txBody>
      </p:sp>
      <p:sp>
        <p:nvSpPr>
          <p:cNvPr id="15" name="Rectángulo: esquinas redondeadas 14">
            <a:extLst>
              <a:ext uri="{FF2B5EF4-FFF2-40B4-BE49-F238E27FC236}">
                <a16:creationId xmlns:a16="http://schemas.microsoft.com/office/drawing/2014/main" id="{0898ECA3-5C9B-21A5-7E5B-8925D41D8477}"/>
              </a:ext>
            </a:extLst>
          </p:cNvPr>
          <p:cNvSpPr/>
          <p:nvPr/>
        </p:nvSpPr>
        <p:spPr>
          <a:xfrm>
            <a:off x="2702196" y="3502952"/>
            <a:ext cx="1541249" cy="434340"/>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100">
                <a:solidFill>
                  <a:schemeClr val="tx1"/>
                </a:solidFill>
                <a:latin typeface="Segoe UI (Cuerpo)"/>
              </a:rPr>
              <a:t>PTF</a:t>
            </a:r>
          </a:p>
        </p:txBody>
      </p:sp>
      <mc:AlternateContent xmlns:mc="http://schemas.openxmlformats.org/markup-compatibility/2006" xmlns:a14="http://schemas.microsoft.com/office/drawing/2010/main">
        <mc:Choice Requires="a14">
          <p:sp>
            <p:nvSpPr>
              <p:cNvPr id="16" name="Rectángulo: esquinas redondeadas 15">
                <a:extLst>
                  <a:ext uri="{FF2B5EF4-FFF2-40B4-BE49-F238E27FC236}">
                    <a16:creationId xmlns:a16="http://schemas.microsoft.com/office/drawing/2014/main" id="{62C39776-2B98-BD25-C66F-065CEA9D45F7}"/>
                  </a:ext>
                </a:extLst>
              </p:cNvPr>
              <p:cNvSpPr/>
              <p:nvPr/>
            </p:nvSpPr>
            <p:spPr>
              <a:xfrm>
                <a:off x="2702195" y="3174532"/>
                <a:ext cx="1541249" cy="243392"/>
              </a:xfrm>
              <a:prstGeom prst="round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MX" sz="1100" b="1">
                          <a:solidFill>
                            <a:schemeClr val="tx1"/>
                          </a:solidFill>
                          <a:latin typeface="Cambria Math" panose="02040503050406030204" pitchFamily="18" charset="0"/>
                        </a:rPr>
                        <m:t>∆</m:t>
                      </m:r>
                      <m:func>
                        <m:funcPr>
                          <m:ctrlPr>
                            <a:rPr lang="es-MX" sz="1100" b="1" i="1">
                              <a:solidFill>
                                <a:schemeClr val="tx1"/>
                              </a:solidFill>
                              <a:latin typeface="Cambria Math" panose="02040503050406030204" pitchFamily="18" charset="0"/>
                            </a:rPr>
                          </m:ctrlPr>
                        </m:funcPr>
                        <m:fName>
                          <m:r>
                            <a:rPr lang="es-MX" sz="1100" b="1" i="1">
                              <a:solidFill>
                                <a:schemeClr val="tx1"/>
                              </a:solidFill>
                              <a:latin typeface="Cambria Math" panose="02040503050406030204" pitchFamily="18" charset="0"/>
                            </a:rPr>
                            <m:t>𝒍𝒏</m:t>
                          </m:r>
                        </m:fName>
                        <m:e>
                          <m:d>
                            <m:dPr>
                              <m:ctrlPr>
                                <a:rPr lang="es-MX" sz="1100" b="1" i="1">
                                  <a:solidFill>
                                    <a:schemeClr val="tx1"/>
                                  </a:solidFill>
                                  <a:latin typeface="Cambria Math" panose="02040503050406030204" pitchFamily="18" charset="0"/>
                                </a:rPr>
                              </m:ctrlPr>
                            </m:dPr>
                            <m:e>
                              <m:sSub>
                                <m:sSubPr>
                                  <m:ctrlPr>
                                    <a:rPr lang="es-MX" sz="1100" b="1" i="1">
                                      <a:solidFill>
                                        <a:schemeClr val="tx1"/>
                                      </a:solidFill>
                                      <a:latin typeface="Cambria Math" panose="02040503050406030204" pitchFamily="18" charset="0"/>
                                    </a:rPr>
                                  </m:ctrlPr>
                                </m:sSubPr>
                                <m:e>
                                  <m:r>
                                    <a:rPr lang="es-MX" sz="1100" b="1" i="1">
                                      <a:solidFill>
                                        <a:schemeClr val="tx1"/>
                                      </a:solidFill>
                                      <a:latin typeface="Cambria Math" panose="02040503050406030204" pitchFamily="18" charset="0"/>
                                    </a:rPr>
                                    <m:t>𝑨</m:t>
                                  </m:r>
                                </m:e>
                                <m:sub>
                                  <m:r>
                                    <a:rPr lang="es-MX" sz="1100" b="1" i="1">
                                      <a:solidFill>
                                        <a:schemeClr val="tx1"/>
                                      </a:solidFill>
                                      <a:latin typeface="Cambria Math" panose="02040503050406030204" pitchFamily="18" charset="0"/>
                                    </a:rPr>
                                    <m:t>𝒋</m:t>
                                  </m:r>
                                </m:sub>
                              </m:sSub>
                            </m:e>
                          </m:d>
                        </m:e>
                      </m:func>
                    </m:oMath>
                  </m:oMathPara>
                </a14:m>
                <a:endParaRPr lang="es-CO" sz="1100" b="1">
                  <a:solidFill>
                    <a:schemeClr val="bg1"/>
                  </a:solidFill>
                </a:endParaRPr>
              </a:p>
            </p:txBody>
          </p:sp>
        </mc:Choice>
        <mc:Fallback xmlns="">
          <p:sp>
            <p:nvSpPr>
              <p:cNvPr id="16" name="Rectángulo: esquinas redondeadas 15">
                <a:extLst>
                  <a:ext uri="{FF2B5EF4-FFF2-40B4-BE49-F238E27FC236}">
                    <a16:creationId xmlns:a16="http://schemas.microsoft.com/office/drawing/2014/main" id="{62C39776-2B98-BD25-C66F-065CEA9D45F7}"/>
                  </a:ext>
                </a:extLst>
              </p:cNvPr>
              <p:cNvSpPr>
                <a:spLocks noRot="1" noChangeAspect="1" noMove="1" noResize="1" noEditPoints="1" noAdjustHandles="1" noChangeArrowheads="1" noChangeShapeType="1" noTextEdit="1"/>
              </p:cNvSpPr>
              <p:nvPr/>
            </p:nvSpPr>
            <p:spPr>
              <a:xfrm>
                <a:off x="2702195" y="3174532"/>
                <a:ext cx="1541249" cy="243392"/>
              </a:xfrm>
              <a:prstGeom prst="roundRect">
                <a:avLst/>
              </a:prstGeom>
              <a:blipFill>
                <a:blip r:embed="rId6"/>
                <a:stretch>
                  <a:fillRect/>
                </a:stretch>
              </a:blipFill>
              <a:ln>
                <a:solidFill>
                  <a:schemeClr val="bg1">
                    <a:lumMod val="75000"/>
                  </a:schemeClr>
                </a:solidFill>
              </a:ln>
            </p:spPr>
            <p:txBody>
              <a:bodyPr/>
              <a:lstStyle/>
              <a:p>
                <a:r>
                  <a:rPr lang="es-CO">
                    <a:noFill/>
                  </a:rPr>
                  <a:t> </a:t>
                </a:r>
              </a:p>
            </p:txBody>
          </p:sp>
        </mc:Fallback>
      </mc:AlternateContent>
      <p:sp>
        <p:nvSpPr>
          <p:cNvPr id="17" name="Signo más 16">
            <a:extLst>
              <a:ext uri="{FF2B5EF4-FFF2-40B4-BE49-F238E27FC236}">
                <a16:creationId xmlns:a16="http://schemas.microsoft.com/office/drawing/2014/main" id="{16E8EF2E-7E72-3A9A-99DA-DCF7ADDEB0F9}"/>
              </a:ext>
            </a:extLst>
          </p:cNvPr>
          <p:cNvSpPr/>
          <p:nvPr/>
        </p:nvSpPr>
        <p:spPr>
          <a:xfrm>
            <a:off x="4462787" y="3317701"/>
            <a:ext cx="281923" cy="312335"/>
          </a:xfrm>
          <a:prstGeom prst="mathPlus">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AF9C9831-C24B-7C67-737E-B7EAD85FEE71}"/>
              </a:ext>
            </a:extLst>
          </p:cNvPr>
          <p:cNvSpPr/>
          <p:nvPr/>
        </p:nvSpPr>
        <p:spPr>
          <a:xfrm>
            <a:off x="4964052" y="3502952"/>
            <a:ext cx="1541249" cy="434340"/>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100">
                <a:solidFill>
                  <a:schemeClr val="tx1"/>
                </a:solidFill>
                <a:latin typeface="Segoe UI (Cuerpo)"/>
              </a:rPr>
              <a:t>Contribución del Capital por Hora</a:t>
            </a:r>
          </a:p>
        </p:txBody>
      </p:sp>
      <mc:AlternateContent xmlns:mc="http://schemas.openxmlformats.org/markup-compatibility/2006" xmlns:a14="http://schemas.microsoft.com/office/drawing/2010/main">
        <mc:Choice Requires="a14">
          <p:sp>
            <p:nvSpPr>
              <p:cNvPr id="19" name="Rectángulo: esquinas redondeadas 18">
                <a:extLst>
                  <a:ext uri="{FF2B5EF4-FFF2-40B4-BE49-F238E27FC236}">
                    <a16:creationId xmlns:a16="http://schemas.microsoft.com/office/drawing/2014/main" id="{1F36C413-71C2-E0F0-EEDF-9760F9728F10}"/>
                  </a:ext>
                </a:extLst>
              </p:cNvPr>
              <p:cNvSpPr/>
              <p:nvPr/>
            </p:nvSpPr>
            <p:spPr>
              <a:xfrm>
                <a:off x="4964051" y="3174532"/>
                <a:ext cx="1541249" cy="243392"/>
              </a:xfrm>
              <a:prstGeom prst="round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CO" sz="1100" b="1" i="1" smtClean="0">
                          <a:solidFill>
                            <a:schemeClr val="tx1"/>
                          </a:solidFill>
                          <a:latin typeface="Cambria Math" panose="02040503050406030204" pitchFamily="18" charset="0"/>
                        </a:rPr>
                        <m:t>  </m:t>
                      </m:r>
                      <m:sSubSup>
                        <m:sSubSupPr>
                          <m:ctrlPr>
                            <a:rPr lang="es-MX" sz="1100" b="1" i="1" smtClean="0">
                              <a:solidFill>
                                <a:schemeClr val="tx1"/>
                              </a:solidFill>
                              <a:latin typeface="Cambria Math" panose="02040503050406030204" pitchFamily="18" charset="0"/>
                            </a:rPr>
                          </m:ctrlPr>
                        </m:sSubSupPr>
                        <m:e>
                          <m:r>
                            <a:rPr lang="es-MX" sz="1100" b="1" i="1">
                              <a:solidFill>
                                <a:schemeClr val="tx1"/>
                              </a:solidFill>
                              <a:latin typeface="Cambria Math" panose="02040503050406030204" pitchFamily="18" charset="0"/>
                            </a:rPr>
                            <m:t>𝒘</m:t>
                          </m:r>
                        </m:e>
                        <m:sub>
                          <m:r>
                            <a:rPr lang="es-MX" sz="1100" b="1" i="1">
                              <a:solidFill>
                                <a:schemeClr val="tx1"/>
                              </a:solidFill>
                              <a:latin typeface="Cambria Math" panose="02040503050406030204" pitchFamily="18" charset="0"/>
                            </a:rPr>
                            <m:t>𝒋</m:t>
                          </m:r>
                        </m:sub>
                        <m:sup>
                          <m:r>
                            <a:rPr lang="es-MX" sz="1100" b="1" i="1">
                              <a:solidFill>
                                <a:schemeClr val="tx1"/>
                              </a:solidFill>
                              <a:latin typeface="Cambria Math" panose="02040503050406030204" pitchFamily="18" charset="0"/>
                            </a:rPr>
                            <m:t>𝑲</m:t>
                          </m:r>
                        </m:sup>
                      </m:sSubSup>
                      <m:r>
                        <a:rPr lang="es-MX" sz="1100" b="1">
                          <a:solidFill>
                            <a:schemeClr val="tx1"/>
                          </a:solidFill>
                          <a:latin typeface="Cambria Math" panose="02040503050406030204" pitchFamily="18" charset="0"/>
                        </a:rPr>
                        <m:t>(∆</m:t>
                      </m:r>
                      <m:func>
                        <m:funcPr>
                          <m:ctrlPr>
                            <a:rPr lang="es-MX" sz="1100" b="1" i="1">
                              <a:solidFill>
                                <a:schemeClr val="tx1"/>
                              </a:solidFill>
                              <a:latin typeface="Cambria Math" panose="02040503050406030204" pitchFamily="18" charset="0"/>
                            </a:rPr>
                          </m:ctrlPr>
                        </m:funcPr>
                        <m:fName>
                          <m:r>
                            <a:rPr lang="es-MX" sz="1100" b="1" i="1">
                              <a:solidFill>
                                <a:schemeClr val="tx1"/>
                              </a:solidFill>
                              <a:latin typeface="Cambria Math" panose="02040503050406030204" pitchFamily="18" charset="0"/>
                            </a:rPr>
                            <m:t>𝒍𝒏</m:t>
                          </m:r>
                        </m:fName>
                        <m:e>
                          <m:d>
                            <m:dPr>
                              <m:ctrlPr>
                                <a:rPr lang="es-MX" sz="1100" b="1" i="1">
                                  <a:solidFill>
                                    <a:schemeClr val="tx1"/>
                                  </a:solidFill>
                                  <a:latin typeface="Cambria Math" panose="02040503050406030204" pitchFamily="18" charset="0"/>
                                </a:rPr>
                              </m:ctrlPr>
                            </m:dPr>
                            <m:e>
                              <m:sSub>
                                <m:sSubPr>
                                  <m:ctrlPr>
                                    <a:rPr lang="es-MX" sz="1100" b="1" i="1">
                                      <a:solidFill>
                                        <a:schemeClr val="tx1"/>
                                      </a:solidFill>
                                      <a:latin typeface="Cambria Math" panose="02040503050406030204" pitchFamily="18" charset="0"/>
                                    </a:rPr>
                                  </m:ctrlPr>
                                </m:sSubPr>
                                <m:e>
                                  <m:r>
                                    <a:rPr lang="es-MX" sz="1100" b="1" i="1">
                                      <a:solidFill>
                                        <a:schemeClr val="tx1"/>
                                      </a:solidFill>
                                      <a:latin typeface="Cambria Math" panose="02040503050406030204" pitchFamily="18" charset="0"/>
                                    </a:rPr>
                                    <m:t>𝑲</m:t>
                                  </m:r>
                                </m:e>
                                <m:sub>
                                  <m:r>
                                    <a:rPr lang="es-MX" sz="1100" b="1" i="1">
                                      <a:solidFill>
                                        <a:schemeClr val="tx1"/>
                                      </a:solidFill>
                                      <a:latin typeface="Cambria Math" panose="02040503050406030204" pitchFamily="18" charset="0"/>
                                    </a:rPr>
                                    <m:t>𝒋</m:t>
                                  </m:r>
                                </m:sub>
                              </m:sSub>
                            </m:e>
                          </m:d>
                          <m:r>
                            <a:rPr lang="es-MX" sz="1100" b="1" i="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𝐥𝐧</m:t>
                          </m:r>
                          <m:r>
                            <a:rPr lang="es-MX" sz="1100" b="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m:t>
                          </m:r>
                          <m:sSub>
                            <m:sSubPr>
                              <m:ctrlPr>
                                <a:rPr lang="es-MX" sz="1100" b="1" i="1">
                                  <a:solidFill>
                                    <a:schemeClr val="tx1"/>
                                  </a:solidFill>
                                  <a:latin typeface="Cambria Math" panose="02040503050406030204" pitchFamily="18" charset="0"/>
                                </a:rPr>
                              </m:ctrlPr>
                            </m:sSubPr>
                            <m:e>
                              <m:r>
                                <a:rPr lang="es-MX" sz="1100" b="1" i="1">
                                  <a:solidFill>
                                    <a:schemeClr val="tx1"/>
                                  </a:solidFill>
                                  <a:latin typeface="Cambria Math" panose="02040503050406030204" pitchFamily="18" charset="0"/>
                                </a:rPr>
                                <m:t>𝑯</m:t>
                              </m:r>
                            </m:e>
                            <m:sub>
                              <m:r>
                                <a:rPr lang="es-MX" sz="1100" b="1" i="1">
                                  <a:solidFill>
                                    <a:schemeClr val="tx1"/>
                                  </a:solidFill>
                                  <a:latin typeface="Cambria Math" panose="02040503050406030204" pitchFamily="18" charset="0"/>
                                </a:rPr>
                                <m:t>𝒋</m:t>
                              </m:r>
                            </m:sub>
                          </m:sSub>
                          <m:r>
                            <a:rPr lang="es-MX" sz="1100" b="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m:t>
                          </m:r>
                        </m:e>
                      </m:func>
                    </m:oMath>
                  </m:oMathPara>
                </a14:m>
                <a:endParaRPr lang="es-CO" sz="1100" b="1">
                  <a:solidFill>
                    <a:schemeClr val="bg1"/>
                  </a:solidFill>
                </a:endParaRPr>
              </a:p>
            </p:txBody>
          </p:sp>
        </mc:Choice>
        <mc:Fallback xmlns="">
          <p:sp>
            <p:nvSpPr>
              <p:cNvPr id="19" name="Rectángulo: esquinas redondeadas 18">
                <a:extLst>
                  <a:ext uri="{FF2B5EF4-FFF2-40B4-BE49-F238E27FC236}">
                    <a16:creationId xmlns:a16="http://schemas.microsoft.com/office/drawing/2014/main" id="{1F36C413-71C2-E0F0-EEDF-9760F9728F10}"/>
                  </a:ext>
                </a:extLst>
              </p:cNvPr>
              <p:cNvSpPr>
                <a:spLocks noRot="1" noChangeAspect="1" noMove="1" noResize="1" noEditPoints="1" noAdjustHandles="1" noChangeArrowheads="1" noChangeShapeType="1" noTextEdit="1"/>
              </p:cNvSpPr>
              <p:nvPr/>
            </p:nvSpPr>
            <p:spPr>
              <a:xfrm>
                <a:off x="4964051" y="3174532"/>
                <a:ext cx="1541249" cy="243392"/>
              </a:xfrm>
              <a:prstGeom prst="roundRect">
                <a:avLst/>
              </a:prstGeom>
              <a:blipFill>
                <a:blip r:embed="rId7"/>
                <a:stretch>
                  <a:fillRect/>
                </a:stretch>
              </a:blipFill>
              <a:ln>
                <a:solidFill>
                  <a:schemeClr val="bg1">
                    <a:lumMod val="75000"/>
                  </a:schemeClr>
                </a:solidFill>
              </a:ln>
            </p:spPr>
            <p:txBody>
              <a:bodyPr/>
              <a:lstStyle/>
              <a:p>
                <a:r>
                  <a:rPr lang="es-CO">
                    <a:noFill/>
                  </a:rPr>
                  <a:t> </a:t>
                </a:r>
              </a:p>
            </p:txBody>
          </p:sp>
        </mc:Fallback>
      </mc:AlternateContent>
      <p:sp>
        <p:nvSpPr>
          <p:cNvPr id="20" name="Rectángulo: esquinas redondeadas 19">
            <a:extLst>
              <a:ext uri="{FF2B5EF4-FFF2-40B4-BE49-F238E27FC236}">
                <a16:creationId xmlns:a16="http://schemas.microsoft.com/office/drawing/2014/main" id="{C508873D-D85D-7EEC-B6A3-A16C9C50E043}"/>
              </a:ext>
            </a:extLst>
          </p:cNvPr>
          <p:cNvSpPr/>
          <p:nvPr/>
        </p:nvSpPr>
        <p:spPr>
          <a:xfrm>
            <a:off x="7225907" y="3502952"/>
            <a:ext cx="1541249" cy="434340"/>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100">
                <a:solidFill>
                  <a:schemeClr val="tx1"/>
                </a:solidFill>
                <a:latin typeface="Segoe UI (Cuerpo)"/>
              </a:rPr>
              <a:t>Contribución del factor trabajo</a:t>
            </a:r>
          </a:p>
        </p:txBody>
      </p:sp>
      <mc:AlternateContent xmlns:mc="http://schemas.openxmlformats.org/markup-compatibility/2006" xmlns:a14="http://schemas.microsoft.com/office/drawing/2010/main">
        <mc:Choice Requires="a14">
          <p:sp>
            <p:nvSpPr>
              <p:cNvPr id="21" name="Rectángulo: esquinas redondeadas 20">
                <a:extLst>
                  <a:ext uri="{FF2B5EF4-FFF2-40B4-BE49-F238E27FC236}">
                    <a16:creationId xmlns:a16="http://schemas.microsoft.com/office/drawing/2014/main" id="{1F260029-6B6B-5FEC-5051-AF704E5C77EC}"/>
                  </a:ext>
                </a:extLst>
              </p:cNvPr>
              <p:cNvSpPr/>
              <p:nvPr/>
            </p:nvSpPr>
            <p:spPr>
              <a:xfrm>
                <a:off x="7225906" y="3174532"/>
                <a:ext cx="1541249" cy="243392"/>
              </a:xfrm>
              <a:prstGeom prst="round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s-MX" sz="1100" b="1" i="1" smtClean="0">
                              <a:solidFill>
                                <a:schemeClr val="tx1"/>
                              </a:solidFill>
                              <a:latin typeface="Cambria Math" panose="02040503050406030204" pitchFamily="18" charset="0"/>
                            </a:rPr>
                          </m:ctrlPr>
                        </m:sSubSupPr>
                        <m:e>
                          <m:r>
                            <a:rPr lang="es-MX" sz="1100" b="1" i="1">
                              <a:solidFill>
                                <a:schemeClr val="tx1"/>
                              </a:solidFill>
                              <a:latin typeface="Cambria Math" panose="02040503050406030204" pitchFamily="18" charset="0"/>
                            </a:rPr>
                            <m:t>𝒘</m:t>
                          </m:r>
                        </m:e>
                        <m:sub>
                          <m:r>
                            <a:rPr lang="es-MX" sz="1100" b="1" i="1">
                              <a:solidFill>
                                <a:schemeClr val="tx1"/>
                              </a:solidFill>
                              <a:latin typeface="Cambria Math" panose="02040503050406030204" pitchFamily="18" charset="0"/>
                            </a:rPr>
                            <m:t>𝒋</m:t>
                          </m:r>
                        </m:sub>
                        <m:sup>
                          <m:r>
                            <a:rPr lang="es-MX" sz="1100" b="1" i="1">
                              <a:solidFill>
                                <a:schemeClr val="tx1"/>
                              </a:solidFill>
                              <a:latin typeface="Cambria Math" panose="02040503050406030204" pitchFamily="18" charset="0"/>
                            </a:rPr>
                            <m:t>𝑳</m:t>
                          </m:r>
                        </m:sup>
                      </m:sSubSup>
                      <m:r>
                        <a:rPr lang="es-MX" sz="1100" b="1" i="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𝒍𝒏</m:t>
                      </m:r>
                      <m:sSub>
                        <m:sSubPr>
                          <m:ctrlPr>
                            <a:rPr lang="es-MX" sz="1100" b="1" i="1">
                              <a:solidFill>
                                <a:schemeClr val="tx1"/>
                              </a:solidFill>
                              <a:latin typeface="Cambria Math" panose="02040503050406030204" pitchFamily="18" charset="0"/>
                            </a:rPr>
                          </m:ctrlPr>
                        </m:sSubPr>
                        <m:e>
                          <m:r>
                            <a:rPr lang="es-MX" sz="1100" b="1" i="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𝑳𝑪</m:t>
                          </m:r>
                        </m:e>
                        <m:sub>
                          <m:r>
                            <a:rPr lang="es-MX" sz="1100" b="1" i="1">
                              <a:solidFill>
                                <a:schemeClr val="tx1"/>
                              </a:solidFill>
                              <a:latin typeface="Cambria Math" panose="02040503050406030204" pitchFamily="18" charset="0"/>
                            </a:rPr>
                            <m:t>𝒋</m:t>
                          </m:r>
                        </m:sub>
                      </m:sSub>
                      <m:r>
                        <a:rPr lang="es-MX" sz="1100" b="1" i="1">
                          <a:solidFill>
                            <a:schemeClr val="tx1"/>
                          </a:solidFill>
                          <a:latin typeface="Cambria Math" panose="02040503050406030204" pitchFamily="18" charset="0"/>
                        </a:rPr>
                        <m:t>)</m:t>
                      </m:r>
                    </m:oMath>
                  </m:oMathPara>
                </a14:m>
                <a:endParaRPr lang="es-CO" sz="1100" b="1">
                  <a:solidFill>
                    <a:schemeClr val="bg1"/>
                  </a:solidFill>
                </a:endParaRPr>
              </a:p>
            </p:txBody>
          </p:sp>
        </mc:Choice>
        <mc:Fallback xmlns="">
          <p:sp>
            <p:nvSpPr>
              <p:cNvPr id="21" name="Rectángulo: esquinas redondeadas 20">
                <a:extLst>
                  <a:ext uri="{FF2B5EF4-FFF2-40B4-BE49-F238E27FC236}">
                    <a16:creationId xmlns:a16="http://schemas.microsoft.com/office/drawing/2014/main" id="{1F260029-6B6B-5FEC-5051-AF704E5C77EC}"/>
                  </a:ext>
                </a:extLst>
              </p:cNvPr>
              <p:cNvSpPr>
                <a:spLocks noRot="1" noChangeAspect="1" noMove="1" noResize="1" noEditPoints="1" noAdjustHandles="1" noChangeArrowheads="1" noChangeShapeType="1" noTextEdit="1"/>
              </p:cNvSpPr>
              <p:nvPr/>
            </p:nvSpPr>
            <p:spPr>
              <a:xfrm>
                <a:off x="7225906" y="3174532"/>
                <a:ext cx="1541249" cy="243392"/>
              </a:xfrm>
              <a:prstGeom prst="roundRect">
                <a:avLst/>
              </a:prstGeom>
              <a:blipFill>
                <a:blip r:embed="rId8"/>
                <a:stretch>
                  <a:fillRect/>
                </a:stretch>
              </a:blipFill>
              <a:ln>
                <a:solidFill>
                  <a:schemeClr val="bg1">
                    <a:lumMod val="75000"/>
                  </a:schemeClr>
                </a:solidFill>
              </a:ln>
            </p:spPr>
            <p:txBody>
              <a:bodyPr/>
              <a:lstStyle/>
              <a:p>
                <a:r>
                  <a:rPr lang="es-CO">
                    <a:noFill/>
                  </a:rPr>
                  <a:t> </a:t>
                </a:r>
              </a:p>
            </p:txBody>
          </p:sp>
        </mc:Fallback>
      </mc:AlternateContent>
      <p:sp>
        <p:nvSpPr>
          <p:cNvPr id="22" name="Signo más 21">
            <a:extLst>
              <a:ext uri="{FF2B5EF4-FFF2-40B4-BE49-F238E27FC236}">
                <a16:creationId xmlns:a16="http://schemas.microsoft.com/office/drawing/2014/main" id="{838AC33F-2E44-03AD-0ED6-186FCBF1F4CD}"/>
              </a:ext>
            </a:extLst>
          </p:cNvPr>
          <p:cNvSpPr/>
          <p:nvPr/>
        </p:nvSpPr>
        <p:spPr>
          <a:xfrm>
            <a:off x="6710821" y="3317701"/>
            <a:ext cx="281923" cy="312335"/>
          </a:xfrm>
          <a:prstGeom prst="mathPlus">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ED3781BE-BD05-18EF-E148-C5F0BD701805}"/>
                  </a:ext>
                </a:extLst>
              </p:cNvPr>
              <p:cNvSpPr txBox="1"/>
              <p:nvPr/>
            </p:nvSpPr>
            <p:spPr>
              <a:xfrm>
                <a:off x="327087" y="4085185"/>
                <a:ext cx="8480983" cy="601318"/>
              </a:xfrm>
              <a:prstGeom prst="rect">
                <a:avLst/>
              </a:prstGeom>
              <a:noFill/>
            </p:spPr>
            <p:txBody>
              <a:bodyPr wrap="square">
                <a:spAutoFit/>
              </a:bodyPr>
              <a:lstStyle>
                <a:defPPr>
                  <a:defRPr lang="es-ES"/>
                </a:defPPr>
                <a:lvl1pPr marL="128588" indent="-128588" algn="just">
                  <a:buClr>
                    <a:schemeClr val="tx1"/>
                  </a:buClr>
                  <a:buFont typeface="Arial" panose="020B0604020202020204" pitchFamily="34" charset="0"/>
                  <a:buChar char="•"/>
                  <a:defRPr sz="1200"/>
                </a:lvl1pPr>
              </a:lstStyle>
              <a:p>
                <a:pPr marL="0" indent="0">
                  <a:buNone/>
                </a:pPr>
                <a14:m>
                  <m:oMath xmlns:m="http://schemas.openxmlformats.org/officeDocument/2006/math">
                    <m:sSub>
                      <m:sSubPr>
                        <m:ctrlPr>
                          <a:rPr lang="es-MX" sz="1000" b="1" i="1" smtClean="0">
                            <a:latin typeface="Cambria Math" panose="02040503050406030204" pitchFamily="18" charset="0"/>
                          </a:rPr>
                        </m:ctrlPr>
                      </m:sSubPr>
                      <m:e>
                        <m:r>
                          <a:rPr lang="es-MX" sz="1000" b="1" i="1">
                            <a:latin typeface="Cambria Math" panose="02040503050406030204" pitchFamily="18" charset="0"/>
                          </a:rPr>
                          <m:t>𝐕</m:t>
                        </m:r>
                      </m:e>
                      <m:sub>
                        <m:r>
                          <a:rPr lang="es-MX" sz="1000" b="1" i="1">
                            <a:latin typeface="Cambria Math" panose="02040503050406030204" pitchFamily="18" charset="0"/>
                          </a:rPr>
                          <m:t>𝐣</m:t>
                        </m:r>
                      </m:sub>
                    </m:sSub>
                    <m:r>
                      <a:rPr lang="es-MX" sz="1000" b="1">
                        <a:latin typeface="Cambria Math" panose="02040503050406030204" pitchFamily="18" charset="0"/>
                      </a:rPr>
                      <m:t> </m:t>
                    </m:r>
                  </m:oMath>
                </a14:m>
                <a:r>
                  <a:rPr lang="es-MX" sz="1000" b="1">
                    <a:latin typeface="Segoe UI (Cuerpo)"/>
                    <a:cs typeface="Segoe UI" panose="020B0502040204020203" pitchFamily="34" charset="0"/>
                  </a:rPr>
                  <a:t> </a:t>
                </a:r>
                <a:r>
                  <a:rPr lang="es-MX" sz="1000">
                    <a:latin typeface="Segoe UI (Cuerpo)"/>
                    <a:cs typeface="Segoe UI" panose="020B0502040204020203" pitchFamily="34" charset="0"/>
                  </a:rPr>
                  <a:t>valor agregado , horas efectivamente trabajadas </a:t>
                </a:r>
                <a14:m>
                  <m:oMath xmlns:m="http://schemas.openxmlformats.org/officeDocument/2006/math">
                    <m:sSub>
                      <m:sSubPr>
                        <m:ctrlPr>
                          <a:rPr lang="es-MX" sz="1000" b="1" i="1">
                            <a:latin typeface="Cambria Math" panose="02040503050406030204" pitchFamily="18" charset="0"/>
                          </a:rPr>
                        </m:ctrlPr>
                      </m:sSubPr>
                      <m:e>
                        <m:r>
                          <a:rPr lang="es-MX" sz="1000" b="1" i="1">
                            <a:latin typeface="Cambria Math" panose="02040503050406030204" pitchFamily="18" charset="0"/>
                          </a:rPr>
                          <m:t>𝐇</m:t>
                        </m:r>
                      </m:e>
                      <m:sub>
                        <m:r>
                          <a:rPr lang="es-MX" sz="1000" b="1" i="1">
                            <a:latin typeface="Cambria Math" panose="02040503050406030204" pitchFamily="18" charset="0"/>
                          </a:rPr>
                          <m:t>𝐣</m:t>
                        </m:r>
                      </m:sub>
                    </m:sSub>
                  </m:oMath>
                </a14:m>
                <a:r>
                  <a:rPr lang="es-MX" sz="1000">
                    <a:latin typeface="Segoe UI (Cuerpo)"/>
                    <a:cs typeface="Segoe UI" panose="020B0502040204020203" pitchFamily="34" charset="0"/>
                  </a:rPr>
                  <a:t>, productividad total de los factores </a:t>
                </a:r>
                <a14:m>
                  <m:oMath xmlns:m="http://schemas.openxmlformats.org/officeDocument/2006/math">
                    <m:sSub>
                      <m:sSubPr>
                        <m:ctrlPr>
                          <a:rPr lang="es-MX" sz="1000" b="1" i="1">
                            <a:latin typeface="Cambria Math" panose="02040503050406030204" pitchFamily="18" charset="0"/>
                          </a:rPr>
                        </m:ctrlPr>
                      </m:sSubPr>
                      <m:e>
                        <m:r>
                          <a:rPr lang="es-MX" sz="1000" b="1" i="1" smtClean="0">
                            <a:latin typeface="Cambria Math" panose="02040503050406030204" pitchFamily="18" charset="0"/>
                          </a:rPr>
                          <m:t>𝐀</m:t>
                        </m:r>
                      </m:e>
                      <m:sub>
                        <m:r>
                          <a:rPr lang="es-MX" sz="1000" b="1" i="1">
                            <a:latin typeface="Cambria Math" panose="02040503050406030204" pitchFamily="18" charset="0"/>
                          </a:rPr>
                          <m:t>𝐣</m:t>
                        </m:r>
                      </m:sub>
                    </m:sSub>
                  </m:oMath>
                </a14:m>
                <a:r>
                  <a:rPr lang="es-MX" sz="1000">
                    <a:latin typeface="Segoe UI (Cuerpo)"/>
                    <a:cs typeface="Segoe UI" panose="020B0502040204020203" pitchFamily="34" charset="0"/>
                  </a:rPr>
                  <a:t>, servicios de capital </a:t>
                </a:r>
                <a14:m>
                  <m:oMath xmlns:m="http://schemas.openxmlformats.org/officeDocument/2006/math">
                    <m:sSub>
                      <m:sSubPr>
                        <m:ctrlPr>
                          <a:rPr lang="es-MX" sz="1000" b="1" i="1">
                            <a:latin typeface="Cambria Math" panose="02040503050406030204" pitchFamily="18" charset="0"/>
                          </a:rPr>
                        </m:ctrlPr>
                      </m:sSubPr>
                      <m:e>
                        <m:r>
                          <a:rPr lang="es-MX" sz="1000" b="1" i="1">
                            <a:latin typeface="Cambria Math" panose="02040503050406030204" pitchFamily="18" charset="0"/>
                          </a:rPr>
                          <m:t>𝐊</m:t>
                        </m:r>
                      </m:e>
                      <m:sub>
                        <m:r>
                          <a:rPr lang="es-MX" sz="1000" b="1" i="1">
                            <a:latin typeface="Cambria Math" panose="02040503050406030204" pitchFamily="18" charset="0"/>
                          </a:rPr>
                          <m:t>𝐣</m:t>
                        </m:r>
                      </m:sub>
                    </m:sSub>
                  </m:oMath>
                </a14:m>
                <a:r>
                  <a:rPr lang="es-MX" sz="1000">
                    <a:latin typeface="Segoe UI (Cuerpo)"/>
                    <a:cs typeface="Segoe UI" panose="020B0502040204020203" pitchFamily="34" charset="0"/>
                  </a:rPr>
                  <a:t>, composición laboral </a:t>
                </a:r>
                <a14:m>
                  <m:oMath xmlns:m="http://schemas.openxmlformats.org/officeDocument/2006/math">
                    <m:sSub>
                      <m:sSubPr>
                        <m:ctrlPr>
                          <a:rPr lang="es-MX" sz="1000" b="1" i="1">
                            <a:latin typeface="Cambria Math" panose="02040503050406030204" pitchFamily="18" charset="0"/>
                          </a:rPr>
                        </m:ctrlPr>
                      </m:sSubPr>
                      <m:e>
                        <m:r>
                          <a:rPr lang="es-MX" sz="1000" b="1" i="1">
                            <a:latin typeface="Cambria Math" panose="02040503050406030204" pitchFamily="18" charset="0"/>
                          </a:rPr>
                          <m:t>𝐋𝐂</m:t>
                        </m:r>
                      </m:e>
                      <m:sub>
                        <m:r>
                          <a:rPr lang="es-MX" sz="1000" b="1" i="1">
                            <a:latin typeface="Cambria Math" panose="02040503050406030204" pitchFamily="18" charset="0"/>
                          </a:rPr>
                          <m:t>𝐣</m:t>
                        </m:r>
                      </m:sub>
                    </m:sSub>
                  </m:oMath>
                </a14:m>
                <a:r>
                  <a:rPr lang="es-MX" sz="1000">
                    <a:latin typeface="Segoe UI (Cuerpo)"/>
                    <a:cs typeface="Segoe UI" panose="020B0502040204020203" pitchFamily="34" charset="0"/>
                  </a:rPr>
                  <a:t>, las participaciones </a:t>
                </a:r>
                <a14:m>
                  <m:oMath xmlns:m="http://schemas.openxmlformats.org/officeDocument/2006/math">
                    <m:sSubSup>
                      <m:sSubSupPr>
                        <m:ctrlPr>
                          <a:rPr lang="es-MX" sz="1000" b="1" i="1">
                            <a:latin typeface="Cambria Math" panose="02040503050406030204" pitchFamily="18" charset="0"/>
                          </a:rPr>
                        </m:ctrlPr>
                      </m:sSubSupPr>
                      <m:e>
                        <m:r>
                          <a:rPr lang="es-MX" sz="1000" b="1" i="1">
                            <a:latin typeface="Cambria Math" panose="02040503050406030204" pitchFamily="18" charset="0"/>
                          </a:rPr>
                          <m:t>𝐰</m:t>
                        </m:r>
                      </m:e>
                      <m:sub>
                        <m:r>
                          <a:rPr lang="es-MX" sz="1000" b="1" i="1">
                            <a:latin typeface="Cambria Math" panose="02040503050406030204" pitchFamily="18" charset="0"/>
                          </a:rPr>
                          <m:t>𝐣</m:t>
                        </m:r>
                      </m:sub>
                      <m:sup>
                        <m:r>
                          <a:rPr lang="es-MX" sz="1000" b="1" i="1">
                            <a:latin typeface="Cambria Math" panose="02040503050406030204" pitchFamily="18" charset="0"/>
                          </a:rPr>
                          <m:t>𝐤</m:t>
                        </m:r>
                      </m:sup>
                    </m:sSubSup>
                  </m:oMath>
                </a14:m>
                <a:r>
                  <a:rPr lang="es-MX" sz="1000">
                    <a:latin typeface="Segoe UI (Cuerpo)"/>
                    <a:cs typeface="Segoe UI" panose="020B0502040204020203" pitchFamily="34" charset="0"/>
                  </a:rPr>
                  <a:t> y </a:t>
                </a:r>
                <a14:m>
                  <m:oMath xmlns:m="http://schemas.openxmlformats.org/officeDocument/2006/math">
                    <m:sSubSup>
                      <m:sSubSupPr>
                        <m:ctrlPr>
                          <a:rPr lang="es-MX" sz="1000" b="1" i="1">
                            <a:latin typeface="Cambria Math" panose="02040503050406030204" pitchFamily="18" charset="0"/>
                          </a:rPr>
                        </m:ctrlPr>
                      </m:sSubSupPr>
                      <m:e>
                        <m:r>
                          <a:rPr lang="es-MX" sz="1000" b="1" i="1">
                            <a:latin typeface="Cambria Math" panose="02040503050406030204" pitchFamily="18" charset="0"/>
                          </a:rPr>
                          <m:t>𝐰</m:t>
                        </m:r>
                      </m:e>
                      <m:sub>
                        <m:r>
                          <a:rPr lang="es-MX" sz="1000" b="1" i="1">
                            <a:latin typeface="Cambria Math" panose="02040503050406030204" pitchFamily="18" charset="0"/>
                          </a:rPr>
                          <m:t>𝐣</m:t>
                        </m:r>
                      </m:sub>
                      <m:sup>
                        <m:r>
                          <a:rPr lang="es-MX" sz="1000" b="1" i="1">
                            <a:latin typeface="Cambria Math" panose="02040503050406030204" pitchFamily="18" charset="0"/>
                          </a:rPr>
                          <m:t>𝐥</m:t>
                        </m:r>
                      </m:sup>
                    </m:sSubSup>
                  </m:oMath>
                </a14:m>
                <a:r>
                  <a:rPr lang="es-MX" sz="1000">
                    <a:latin typeface="Segoe UI (Cuerpo)"/>
                    <a:cs typeface="Segoe UI" panose="020B0502040204020203" pitchFamily="34" charset="0"/>
                  </a:rPr>
                  <a:t> corresponden a los pesos de los factores de producción capital y trabajo (respectivamente) y  </a:t>
                </a:r>
                <a:r>
                  <a:rPr lang="es-MX" sz="1000" b="1">
                    <a:latin typeface="Segoe UI (Cuerpo)"/>
                    <a:cs typeface="Segoe UI" panose="020B0502040204020203" pitchFamily="34" charset="0"/>
                  </a:rPr>
                  <a:t>j</a:t>
                </a:r>
                <a:r>
                  <a:rPr lang="es-MX" sz="1000">
                    <a:latin typeface="Segoe UI (Cuerpo)"/>
                    <a:cs typeface="Segoe UI" panose="020B0502040204020203" pitchFamily="34" charset="0"/>
                  </a:rPr>
                  <a:t> representan las actividades económicas. </a:t>
                </a:r>
              </a:p>
            </p:txBody>
          </p:sp>
        </mc:Choice>
        <mc:Fallback xmlns="">
          <p:sp>
            <p:nvSpPr>
              <p:cNvPr id="23" name="CuadroTexto 22">
                <a:extLst>
                  <a:ext uri="{FF2B5EF4-FFF2-40B4-BE49-F238E27FC236}">
                    <a16:creationId xmlns:a16="http://schemas.microsoft.com/office/drawing/2014/main" id="{ED3781BE-BD05-18EF-E148-C5F0BD701805}"/>
                  </a:ext>
                </a:extLst>
              </p:cNvPr>
              <p:cNvSpPr txBox="1">
                <a:spLocks noRot="1" noChangeAspect="1" noMove="1" noResize="1" noEditPoints="1" noAdjustHandles="1" noChangeArrowheads="1" noChangeShapeType="1" noTextEdit="1"/>
              </p:cNvSpPr>
              <p:nvPr/>
            </p:nvSpPr>
            <p:spPr>
              <a:xfrm>
                <a:off x="327087" y="4085185"/>
                <a:ext cx="8480983" cy="601318"/>
              </a:xfrm>
              <a:prstGeom prst="rect">
                <a:avLst/>
              </a:prstGeom>
              <a:blipFill>
                <a:blip r:embed="rId9"/>
                <a:stretch>
                  <a:fillRect b="-4040"/>
                </a:stretch>
              </a:blipFill>
            </p:spPr>
            <p:txBody>
              <a:bodyPr/>
              <a:lstStyle/>
              <a:p>
                <a:r>
                  <a:rPr lang="es-CO">
                    <a:noFill/>
                  </a:rPr>
                  <a:t> </a:t>
                </a:r>
              </a:p>
            </p:txBody>
          </p:sp>
        </mc:Fallback>
      </mc:AlternateContent>
      <p:sp>
        <p:nvSpPr>
          <p:cNvPr id="24" name="CuadroTexto 23">
            <a:extLst>
              <a:ext uri="{FF2B5EF4-FFF2-40B4-BE49-F238E27FC236}">
                <a16:creationId xmlns:a16="http://schemas.microsoft.com/office/drawing/2014/main" id="{3267452C-5E64-D71B-CDDA-1672D51455C9}"/>
              </a:ext>
            </a:extLst>
          </p:cNvPr>
          <p:cNvSpPr txBox="1"/>
          <p:nvPr/>
        </p:nvSpPr>
        <p:spPr>
          <a:xfrm>
            <a:off x="213871" y="4686503"/>
            <a:ext cx="8817588" cy="369332"/>
          </a:xfrm>
          <a:prstGeom prst="rect">
            <a:avLst/>
          </a:prstGeom>
          <a:noFill/>
        </p:spPr>
        <p:txBody>
          <a:bodyPr wrap="square" rtlCol="0">
            <a:spAutoFit/>
          </a:bodyPr>
          <a:lstStyle/>
          <a:p>
            <a:pPr defTabSz="342900">
              <a:defRPr/>
            </a:pPr>
            <a:r>
              <a:rPr lang="en-US" sz="600" baseline="30000">
                <a:solidFill>
                  <a:prstClr val="black"/>
                </a:solidFill>
                <a:latin typeface="Segoe UI"/>
              </a:rPr>
              <a:t>7</a:t>
            </a:r>
            <a:r>
              <a:rPr lang="en-US" sz="600">
                <a:solidFill>
                  <a:prstClr val="black"/>
                </a:solidFill>
                <a:latin typeface="Segoe UI"/>
              </a:rPr>
              <a:t>Para </a:t>
            </a:r>
            <a:r>
              <a:rPr lang="en-US" sz="600" err="1">
                <a:solidFill>
                  <a:prstClr val="black"/>
                </a:solidFill>
                <a:latin typeface="Segoe UI"/>
              </a:rPr>
              <a:t>más</a:t>
            </a:r>
            <a:r>
              <a:rPr lang="en-US" sz="600">
                <a:solidFill>
                  <a:prstClr val="black"/>
                </a:solidFill>
                <a:latin typeface="Segoe UI"/>
              </a:rPr>
              <a:t> </a:t>
            </a:r>
            <a:r>
              <a:rPr lang="en-US" sz="600" err="1">
                <a:solidFill>
                  <a:prstClr val="black"/>
                </a:solidFill>
                <a:latin typeface="Segoe UI"/>
              </a:rPr>
              <a:t>información</a:t>
            </a:r>
            <a:r>
              <a:rPr lang="en-US" sz="600">
                <a:solidFill>
                  <a:prstClr val="black"/>
                </a:solidFill>
                <a:latin typeface="Segoe UI"/>
              </a:rPr>
              <a:t> </a:t>
            </a:r>
            <a:r>
              <a:rPr lang="en-US" sz="600" err="1">
                <a:solidFill>
                  <a:prstClr val="black"/>
                </a:solidFill>
                <a:latin typeface="Segoe UI"/>
              </a:rPr>
              <a:t>consultar</a:t>
            </a:r>
            <a:r>
              <a:rPr lang="en-US" sz="600">
                <a:solidFill>
                  <a:prstClr val="black"/>
                </a:solidFill>
                <a:latin typeface="Segoe UI"/>
              </a:rPr>
              <a:t> </a:t>
            </a:r>
            <a:r>
              <a:rPr lang="en-US" sz="600" err="1">
                <a:solidFill>
                  <a:prstClr val="black"/>
                </a:solidFill>
                <a:latin typeface="Segoe UI"/>
              </a:rPr>
              <a:t>el</a:t>
            </a:r>
            <a:r>
              <a:rPr lang="en-US" sz="600">
                <a:solidFill>
                  <a:prstClr val="black"/>
                </a:solidFill>
                <a:latin typeface="Segoe UI"/>
              </a:rPr>
              <a:t> manual de LAKLEMS disponible </a:t>
            </a:r>
            <a:r>
              <a:rPr lang="en-US" sz="600" err="1">
                <a:solidFill>
                  <a:prstClr val="black"/>
                </a:solidFill>
                <a:latin typeface="Segoe UI"/>
              </a:rPr>
              <a:t>en</a:t>
            </a:r>
            <a:r>
              <a:rPr lang="en-US" sz="600">
                <a:solidFill>
                  <a:prstClr val="black"/>
                </a:solidFill>
                <a:latin typeface="Segoe UI"/>
              </a:rPr>
              <a:t>: </a:t>
            </a:r>
            <a:r>
              <a:rPr lang="en-US" sz="600">
                <a:solidFill>
                  <a:prstClr val="black"/>
                </a:solidFill>
                <a:latin typeface="Segoe UI"/>
                <a:hlinkClick r:id="rId10"/>
              </a:rPr>
              <a:t>http://laklems.net/docs/Documento_Metodologia_y_base_de_datos_-_LAKLEMS.pdf</a:t>
            </a:r>
            <a:r>
              <a:rPr lang="en-US" sz="600">
                <a:solidFill>
                  <a:prstClr val="black"/>
                </a:solidFill>
                <a:latin typeface="Segoe UI"/>
              </a:rPr>
              <a:t>   </a:t>
            </a:r>
            <a:r>
              <a:rPr lang="en-US" sz="600" err="1">
                <a:solidFill>
                  <a:prstClr val="black"/>
                </a:solidFill>
                <a:latin typeface="Segoe UI"/>
              </a:rPr>
              <a:t>en</a:t>
            </a:r>
            <a:r>
              <a:rPr lang="en-US" sz="600">
                <a:solidFill>
                  <a:prstClr val="black"/>
                </a:solidFill>
                <a:latin typeface="Segoe UI"/>
              </a:rPr>
              <a:t> las </a:t>
            </a:r>
            <a:r>
              <a:rPr lang="en-US" sz="600" err="1">
                <a:solidFill>
                  <a:prstClr val="black"/>
                </a:solidFill>
                <a:latin typeface="Segoe UI"/>
              </a:rPr>
              <a:t>secciones</a:t>
            </a:r>
            <a:r>
              <a:rPr lang="en-US" sz="600">
                <a:solidFill>
                  <a:prstClr val="black"/>
                </a:solidFill>
                <a:latin typeface="Segoe UI"/>
              </a:rPr>
              <a:t> 3.2  y 3.3 o “</a:t>
            </a:r>
            <a:r>
              <a:rPr lang="es-CO" sz="600" err="1">
                <a:solidFill>
                  <a:prstClr val="black"/>
                </a:solidFill>
                <a:latin typeface="Segoe UI"/>
              </a:rPr>
              <a:t>Measuring</a:t>
            </a:r>
            <a:r>
              <a:rPr lang="es-CO" sz="600">
                <a:solidFill>
                  <a:prstClr val="black"/>
                </a:solidFill>
                <a:latin typeface="Segoe UI"/>
              </a:rPr>
              <a:t> </a:t>
            </a:r>
            <a:r>
              <a:rPr lang="es-CO" sz="600" err="1">
                <a:solidFill>
                  <a:prstClr val="black"/>
                </a:solidFill>
                <a:latin typeface="Segoe UI"/>
              </a:rPr>
              <a:t>Productivity</a:t>
            </a:r>
            <a:r>
              <a:rPr lang="es-CO" sz="600">
                <a:solidFill>
                  <a:prstClr val="black"/>
                </a:solidFill>
                <a:latin typeface="Segoe UI"/>
              </a:rPr>
              <a:t> OECD Manual</a:t>
            </a:r>
            <a:r>
              <a:rPr lang="es-MX" sz="600">
                <a:solidFill>
                  <a:prstClr val="black"/>
                </a:solidFill>
                <a:latin typeface="Segoe UI"/>
              </a:rPr>
              <a:t> Capítulo 3</a:t>
            </a:r>
            <a:r>
              <a:rPr lang="en-US" sz="600">
                <a:solidFill>
                  <a:prstClr val="black"/>
                </a:solidFill>
                <a:latin typeface="Segoe UI"/>
              </a:rPr>
              <a:t>”</a:t>
            </a:r>
          </a:p>
          <a:p>
            <a:pPr defTabSz="342900">
              <a:defRPr/>
            </a:pPr>
            <a:r>
              <a:rPr lang="es-CO" sz="600" baseline="30000">
                <a:solidFill>
                  <a:prstClr val="black"/>
                </a:solidFill>
                <a:latin typeface="Segoe UI"/>
              </a:rPr>
              <a:t>8</a:t>
            </a:r>
            <a:r>
              <a:rPr lang="es-CO" sz="600"/>
              <a:t>DANE, Sistema de Consulta de Conceptos Estandarizados 2025.  </a:t>
            </a:r>
            <a:endParaRPr lang="en-US" sz="600" baseline="30000">
              <a:solidFill>
                <a:prstClr val="black"/>
              </a:solidFill>
            </a:endParaRPr>
          </a:p>
          <a:p>
            <a:pPr defTabSz="342900">
              <a:defRPr/>
            </a:pPr>
            <a:r>
              <a:rPr lang="es-CO" sz="600" baseline="30000"/>
              <a:t>9</a:t>
            </a:r>
            <a:r>
              <a:rPr lang="es-ES" sz="600"/>
              <a:t>En caso de que la productividad laboral por hora trabajada sea negativa, esto refleja que no se está generando aprovechamiento del valor agregado por cada hora de trabajo.</a:t>
            </a:r>
            <a:endParaRPr lang="es-CO" sz="600">
              <a:solidFill>
                <a:prstClr val="black"/>
              </a:solidFill>
              <a:latin typeface="Segoe UI"/>
            </a:endParaRPr>
          </a:p>
        </p:txBody>
      </p:sp>
      <p:cxnSp>
        <p:nvCxnSpPr>
          <p:cNvPr id="25" name="Conector recto 24">
            <a:extLst>
              <a:ext uri="{FF2B5EF4-FFF2-40B4-BE49-F238E27FC236}">
                <a16:creationId xmlns:a16="http://schemas.microsoft.com/office/drawing/2014/main" id="{2FB799E9-B73C-4C64-BBC1-36B587A5DF70}"/>
              </a:ext>
            </a:extLst>
          </p:cNvPr>
          <p:cNvCxnSpPr>
            <a:cxnSpLocks/>
          </p:cNvCxnSpPr>
          <p:nvPr/>
        </p:nvCxnSpPr>
        <p:spPr>
          <a:xfrm flipV="1">
            <a:off x="323850" y="423232"/>
            <a:ext cx="0" cy="599006"/>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1990537"/>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txBox="1"/>
          <p:nvPr/>
        </p:nvSpPr>
        <p:spPr>
          <a:xfrm>
            <a:off x="396719" y="459575"/>
            <a:ext cx="8027951" cy="62324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200"/>
            <a:r>
              <a:rPr lang="es-MX" sz="1200" dirty="0">
                <a:solidFill>
                  <a:srgbClr val="B6004B"/>
                </a:solidFill>
              </a:rPr>
              <a:t>Distribución porcentual de la población ocupada según rango de ingresos, situación en la ocupación y sexo</a:t>
            </a:r>
          </a:p>
          <a:p>
            <a:pPr defTabSz="457200"/>
            <a:r>
              <a:rPr lang="es-ES" sz="1200" dirty="0">
                <a:solidFill>
                  <a:schemeClr val="tx1"/>
                </a:solidFill>
              </a:rPr>
              <a:t>Total Nacional </a:t>
            </a:r>
          </a:p>
          <a:p>
            <a:pPr defTabSz="457200"/>
            <a:r>
              <a:rPr lang="es-ES" sz="1200" b="0" dirty="0">
                <a:solidFill>
                  <a:schemeClr val="tx1"/>
                </a:solidFill>
              </a:rPr>
              <a:t>Enero - octubre (2024 - 2025)</a:t>
            </a:r>
          </a:p>
        </p:txBody>
      </p:sp>
      <p:sp>
        <p:nvSpPr>
          <p:cNvPr id="5" name="CuadroTexto 4">
            <a:extLst>
              <a:ext uri="{FF2B5EF4-FFF2-40B4-BE49-F238E27FC236}">
                <a16:creationId xmlns:a16="http://schemas.microsoft.com/office/drawing/2014/main" id="{DA01A11E-4BD6-DA37-5802-AF200AD25995}"/>
              </a:ext>
            </a:extLst>
          </p:cNvPr>
          <p:cNvSpPr txBox="1"/>
          <p:nvPr/>
        </p:nvSpPr>
        <p:spPr>
          <a:xfrm>
            <a:off x="6654962" y="859093"/>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sp>
        <p:nvSpPr>
          <p:cNvPr id="7" name="object 18">
            <a:extLst>
              <a:ext uri="{FF2B5EF4-FFF2-40B4-BE49-F238E27FC236}">
                <a16:creationId xmlns:a16="http://schemas.microsoft.com/office/drawing/2014/main" id="{E33346F6-EB5E-754D-4D8C-07D48314B773}"/>
              </a:ext>
            </a:extLst>
          </p:cNvPr>
          <p:cNvSpPr txBox="1"/>
          <p:nvPr/>
        </p:nvSpPr>
        <p:spPr>
          <a:xfrm>
            <a:off x="434520" y="4405984"/>
            <a:ext cx="8450313" cy="610808"/>
          </a:xfrm>
          <a:prstGeom prst="rect">
            <a:avLst/>
          </a:prstGeom>
        </p:spPr>
        <p:txBody>
          <a:bodyPr vert="horz" wrap="square" lIns="0" tIns="6985" rIns="0" bIns="0" rtlCol="0" anchor="b">
            <a:spAutoFit/>
          </a:bodyPr>
          <a:lstStyle/>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Notas: </a:t>
            </a:r>
            <a:r>
              <a:rPr lang="es-MX" sz="700" spc="15" dirty="0">
                <a:latin typeface="Segoe UI" panose="020B0502040204020203" pitchFamily="34" charset="0"/>
                <a:cs typeface="Segoe UI" panose="020B0502040204020203" pitchFamily="34" charset="0"/>
              </a:rPr>
              <a:t>᛫ Datos expandidos con proyecciones de población elaboradas con base en los resultados del Censo Nacional de Población y Vivienda 2018.</a:t>
            </a:r>
          </a:p>
          <a:p>
            <a:pPr marL="450850" marR="5080" indent="-438150">
              <a:lnSpc>
                <a:spcPct val="104000"/>
              </a:lnSpc>
              <a:spcBef>
                <a:spcPts val="55"/>
              </a:spcBef>
            </a:pPr>
            <a:r>
              <a:rPr lang="es-MX" sz="700" spc="15" dirty="0">
                <a:latin typeface="Segoe UI" panose="020B0502040204020203" pitchFamily="34" charset="0"/>
                <a:cs typeface="Segoe UI" panose="020B0502040204020203" pitchFamily="34" charset="0"/>
              </a:rPr>
              <a:t>            ᛫ Se excluye la categoría trabajador familiar sin remuneración.</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Las ganancias y salarios laborales corresponden a los ingresos monetarios de la primera actividad. </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El total ocupados corresponde aquellos que reportan ingresos, es decir, asalariados e independientes, por tal razón puede diferir de los totales mostrados en las diapositivas anteriores.</a:t>
            </a:r>
          </a:p>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Fuente: </a:t>
            </a:r>
            <a:r>
              <a:rPr lang="es-MX" sz="700" spc="15" dirty="0">
                <a:latin typeface="Segoe UI" panose="020B0502040204020203" pitchFamily="34" charset="0"/>
                <a:cs typeface="Segoe UI" panose="020B0502040204020203" pitchFamily="34" charset="0"/>
              </a:rPr>
              <a:t>DANE, GEIH.</a:t>
            </a:r>
          </a:p>
        </p:txBody>
      </p:sp>
      <p:graphicFrame>
        <p:nvGraphicFramePr>
          <p:cNvPr id="4" name="Tabla 3">
            <a:extLst>
              <a:ext uri="{FF2B5EF4-FFF2-40B4-BE49-F238E27FC236}">
                <a16:creationId xmlns:a16="http://schemas.microsoft.com/office/drawing/2014/main" id="{DDF9DA82-F7E5-4FBF-97BD-8254D5694B53}"/>
              </a:ext>
            </a:extLst>
          </p:cNvPr>
          <p:cNvGraphicFramePr>
            <a:graphicFrameLocks noGrp="1"/>
          </p:cNvGraphicFramePr>
          <p:nvPr>
            <p:extLst>
              <p:ext uri="{D42A27DB-BD31-4B8C-83A1-F6EECF244321}">
                <p14:modId xmlns:p14="http://schemas.microsoft.com/office/powerpoint/2010/main" val="202354141"/>
              </p:ext>
            </p:extLst>
          </p:nvPr>
        </p:nvGraphicFramePr>
        <p:xfrm>
          <a:off x="323849" y="1307890"/>
          <a:ext cx="8450305" cy="2940570"/>
        </p:xfrm>
        <a:graphic>
          <a:graphicData uri="http://schemas.openxmlformats.org/drawingml/2006/table">
            <a:tbl>
              <a:tblPr/>
              <a:tblGrid>
                <a:gridCol w="1494572">
                  <a:extLst>
                    <a:ext uri="{9D8B030D-6E8A-4147-A177-3AD203B41FA5}">
                      <a16:colId xmlns:a16="http://schemas.microsoft.com/office/drawing/2014/main" val="2824315321"/>
                    </a:ext>
                  </a:extLst>
                </a:gridCol>
                <a:gridCol w="1058155">
                  <a:extLst>
                    <a:ext uri="{9D8B030D-6E8A-4147-A177-3AD203B41FA5}">
                      <a16:colId xmlns:a16="http://schemas.microsoft.com/office/drawing/2014/main" val="1453161057"/>
                    </a:ext>
                  </a:extLst>
                </a:gridCol>
                <a:gridCol w="1016308">
                  <a:extLst>
                    <a:ext uri="{9D8B030D-6E8A-4147-A177-3AD203B41FA5}">
                      <a16:colId xmlns:a16="http://schemas.microsoft.com/office/drawing/2014/main" val="1152423457"/>
                    </a:ext>
                  </a:extLst>
                </a:gridCol>
                <a:gridCol w="1016308">
                  <a:extLst>
                    <a:ext uri="{9D8B030D-6E8A-4147-A177-3AD203B41FA5}">
                      <a16:colId xmlns:a16="http://schemas.microsoft.com/office/drawing/2014/main" val="1547014686"/>
                    </a:ext>
                  </a:extLst>
                </a:gridCol>
                <a:gridCol w="1016308">
                  <a:extLst>
                    <a:ext uri="{9D8B030D-6E8A-4147-A177-3AD203B41FA5}">
                      <a16:colId xmlns:a16="http://schemas.microsoft.com/office/drawing/2014/main" val="1426273388"/>
                    </a:ext>
                  </a:extLst>
                </a:gridCol>
                <a:gridCol w="1016308">
                  <a:extLst>
                    <a:ext uri="{9D8B030D-6E8A-4147-A177-3AD203B41FA5}">
                      <a16:colId xmlns:a16="http://schemas.microsoft.com/office/drawing/2014/main" val="3880644110"/>
                    </a:ext>
                  </a:extLst>
                </a:gridCol>
                <a:gridCol w="1016308">
                  <a:extLst>
                    <a:ext uri="{9D8B030D-6E8A-4147-A177-3AD203B41FA5}">
                      <a16:colId xmlns:a16="http://schemas.microsoft.com/office/drawing/2014/main" val="4046270192"/>
                    </a:ext>
                  </a:extLst>
                </a:gridCol>
                <a:gridCol w="816038">
                  <a:extLst>
                    <a:ext uri="{9D8B030D-6E8A-4147-A177-3AD203B41FA5}">
                      <a16:colId xmlns:a16="http://schemas.microsoft.com/office/drawing/2014/main" val="2768594985"/>
                    </a:ext>
                  </a:extLst>
                </a:gridCol>
              </a:tblGrid>
              <a:tr h="219672">
                <a:tc rowSpan="3" gridSpan="2">
                  <a:txBody>
                    <a:bodyPr/>
                    <a:lstStyle/>
                    <a:p>
                      <a:pPr algn="ctr" rtl="0" fontAlgn="ctr"/>
                      <a:r>
                        <a:rPr lang="es-MX" sz="900" b="1" i="0" u="none" strike="noStrike" dirty="0">
                          <a:solidFill>
                            <a:srgbClr val="FFFFFF"/>
                          </a:solidFill>
                          <a:effectLst/>
                          <a:latin typeface="Segoe UI" panose="020B0502040204020203" pitchFamily="34" charset="0"/>
                        </a:rPr>
                        <a:t>Rango de ingresos/Situación en la ocupación</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3" hMerge="1">
                  <a:txBody>
                    <a:bodyPr/>
                    <a:lstStyle/>
                    <a:p>
                      <a:endParaRPr lang="es-CO"/>
                    </a:p>
                  </a:txBody>
                  <a:tcPr/>
                </a:tc>
                <a:tc gridSpan="6">
                  <a:txBody>
                    <a:bodyPr/>
                    <a:lstStyle/>
                    <a:p>
                      <a:pPr algn="ctr" rtl="0" fontAlgn="ctr"/>
                      <a:r>
                        <a:rPr lang="es-CO" sz="900" b="1" i="0" u="none" strike="noStrike" dirty="0">
                          <a:solidFill>
                            <a:srgbClr val="FFFFFF"/>
                          </a:solidFill>
                          <a:effectLst/>
                          <a:latin typeface="Segoe UI" panose="020B0502040204020203" pitchFamily="34" charset="0"/>
                        </a:rPr>
                        <a:t>Total nacional</a:t>
                      </a:r>
                    </a:p>
                  </a:txBody>
                  <a:tcPr marL="6723" marR="6723" marT="6723"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709276205"/>
                  </a:ext>
                </a:extLst>
              </a:tr>
              <a:tr h="219672">
                <a:tc gridSpan="2" vMerge="1">
                  <a:txBody>
                    <a:bodyPr/>
                    <a:lstStyle/>
                    <a:p>
                      <a:endParaRPr lang="es-CO"/>
                    </a:p>
                  </a:txBody>
                  <a:tcPr/>
                </a:tc>
                <a:tc hMerge="1" vMerge="1">
                  <a:txBody>
                    <a:bodyPr/>
                    <a:lstStyle/>
                    <a:p>
                      <a:endParaRPr lang="es-CO"/>
                    </a:p>
                  </a:txBody>
                  <a:tcPr/>
                </a:tc>
                <a:tc gridSpan="3">
                  <a:txBody>
                    <a:bodyPr/>
                    <a:lstStyle/>
                    <a:p>
                      <a:pPr algn="ctr" fontAlgn="ctr"/>
                      <a:r>
                        <a:rPr lang="es-CO" sz="900" b="1" i="0" u="none" strike="noStrike">
                          <a:solidFill>
                            <a:srgbClr val="F8F8F8"/>
                          </a:solidFill>
                          <a:effectLst/>
                          <a:latin typeface="Segoe UI" panose="020B0502040204020203" pitchFamily="34" charset="0"/>
                        </a:rPr>
                        <a:t>Ene - oct 2024</a:t>
                      </a:r>
                    </a:p>
                  </a:txBody>
                  <a:tcPr marL="6723" marR="6723" marT="6723"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gridSpan="3">
                  <a:txBody>
                    <a:bodyPr/>
                    <a:lstStyle/>
                    <a:p>
                      <a:pPr algn="ctr" fontAlgn="ctr"/>
                      <a:r>
                        <a:rPr lang="es-CO" sz="900" b="1" i="0" u="none" strike="noStrike">
                          <a:solidFill>
                            <a:srgbClr val="F8F8F8"/>
                          </a:solidFill>
                          <a:effectLst/>
                          <a:latin typeface="Segoe UI" panose="020B0502040204020203" pitchFamily="34" charset="0"/>
                        </a:rPr>
                        <a:t>Ene - oct 2025</a:t>
                      </a:r>
                    </a:p>
                  </a:txBody>
                  <a:tcPr marL="6723" marR="6723" marT="6723"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1818020"/>
                  </a:ext>
                </a:extLst>
              </a:tr>
              <a:tr h="219672">
                <a:tc gridSpan="2" vMerge="1">
                  <a:txBody>
                    <a:bodyPr/>
                    <a:lstStyle/>
                    <a:p>
                      <a:endParaRPr lang="es-CO"/>
                    </a:p>
                  </a:txBody>
                  <a:tcPr/>
                </a:tc>
                <a:tc hMerge="1"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Total  </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Hombres</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Mujeres</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Total  </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Hombres</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Mujeres</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solidFill>
                      <a:srgbClr val="F7D9E1"/>
                    </a:solidFill>
                  </a:tcPr>
                </a:tc>
                <a:extLst>
                  <a:ext uri="{0D108BD9-81ED-4DB2-BD59-A6C34878D82A}">
                    <a16:rowId xmlns:a16="http://schemas.microsoft.com/office/drawing/2014/main" val="2289998352"/>
                  </a:ext>
                </a:extLst>
              </a:tr>
              <a:tr h="171192">
                <a:tc rowSpan="3">
                  <a:txBody>
                    <a:bodyPr/>
                    <a:lstStyle/>
                    <a:p>
                      <a:pPr algn="ctr" fontAlgn="ctr"/>
                      <a:r>
                        <a:rPr lang="es-MX" sz="900" b="0" i="0" u="none" strike="noStrike">
                          <a:solidFill>
                            <a:srgbClr val="000000"/>
                          </a:solidFill>
                          <a:effectLst/>
                          <a:latin typeface="Segoe UI" panose="020B0502040204020203" pitchFamily="34" charset="0"/>
                        </a:rPr>
                        <a:t>Más de 1 smmlv a 2 smmlv</a:t>
                      </a:r>
                    </a:p>
                  </a:txBody>
                  <a:tcPr marL="6723" marR="6723" marT="6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63,8</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36,2</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63,9</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36,1</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68655618"/>
                  </a:ext>
                </a:extLst>
              </a:tr>
              <a:tr h="193917">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70,2</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61,1</a:t>
                      </a:r>
                    </a:p>
                  </a:txBody>
                  <a:tcPr marL="6723" marR="6723" marT="6723"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38,9</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67,7</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60,4</a:t>
                      </a:r>
                    </a:p>
                  </a:txBody>
                  <a:tcPr marL="6723" marR="6723" marT="6723"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39,6</a:t>
                      </a:r>
                    </a:p>
                  </a:txBody>
                  <a:tcPr marL="6723" marR="6723" marT="6723" marB="0" anchor="ctr">
                    <a:lnL>
                      <a:noFill/>
                    </a:lnL>
                    <a:lnR>
                      <a:noFill/>
                    </a:lnR>
                    <a:lnT>
                      <a:noFill/>
                    </a:lnT>
                    <a:lnB>
                      <a:noFill/>
                    </a:lnB>
                  </a:tcPr>
                </a:tc>
                <a:extLst>
                  <a:ext uri="{0D108BD9-81ED-4DB2-BD59-A6C34878D82A}">
                    <a16:rowId xmlns:a16="http://schemas.microsoft.com/office/drawing/2014/main" val="2850406527"/>
                  </a:ext>
                </a:extLst>
              </a:tr>
              <a:tr h="193917">
                <a:tc vMerge="1">
                  <a:txBody>
                    <a:bodyPr/>
                    <a:lstStyle/>
                    <a:p>
                      <a:endParaRPr lang="es-CO"/>
                    </a:p>
                  </a:txBody>
                  <a:tcPr/>
                </a:tc>
                <a:tc>
                  <a:txBody>
                    <a:bodyPr/>
                    <a:lstStyle/>
                    <a:p>
                      <a:pPr algn="l" fontAlgn="ctr"/>
                      <a:r>
                        <a:rPr lang="es-CO" sz="900" b="0" i="0" u="none" strike="noStrike" dirty="0">
                          <a:solidFill>
                            <a:srgbClr val="000000"/>
                          </a:solidFill>
                          <a:effectLst/>
                          <a:latin typeface="Segoe UI" panose="020B0502040204020203" pitchFamily="34" charset="0"/>
                        </a:rPr>
                        <a:t>Independiente</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29,8</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70,2</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29,8</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32,3</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71,2</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28,8</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3302261"/>
                  </a:ext>
                </a:extLst>
              </a:tr>
              <a:tr h="171192">
                <a:tc rowSpan="3">
                  <a:txBody>
                    <a:bodyPr/>
                    <a:lstStyle/>
                    <a:p>
                      <a:pPr algn="ctr" fontAlgn="ctr"/>
                      <a:r>
                        <a:rPr lang="es-MX" sz="900" b="0" i="0" u="none" strike="noStrike">
                          <a:solidFill>
                            <a:srgbClr val="000000"/>
                          </a:solidFill>
                          <a:effectLst/>
                          <a:latin typeface="Segoe UI" panose="020B0502040204020203" pitchFamily="34" charset="0"/>
                        </a:rPr>
                        <a:t>Más de 2 smmlv a 3 smmlv</a:t>
                      </a:r>
                    </a:p>
                  </a:txBody>
                  <a:tcPr marL="6723" marR="6723" marT="6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55,9</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44,1</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56,4</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43,6</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09066183"/>
                  </a:ext>
                </a:extLst>
              </a:tr>
              <a:tr h="193917">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68,6</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53,3</a:t>
                      </a:r>
                    </a:p>
                  </a:txBody>
                  <a:tcPr marL="6723" marR="6723" marT="6723"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46,7</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65,7</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52,3</a:t>
                      </a:r>
                    </a:p>
                  </a:txBody>
                  <a:tcPr marL="6723" marR="6723" marT="6723"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47,7</a:t>
                      </a:r>
                    </a:p>
                  </a:txBody>
                  <a:tcPr marL="6723" marR="6723" marT="6723" marB="0" anchor="ctr">
                    <a:lnL>
                      <a:noFill/>
                    </a:lnL>
                    <a:lnR>
                      <a:noFill/>
                    </a:lnR>
                    <a:lnT>
                      <a:noFill/>
                    </a:lnT>
                    <a:lnB>
                      <a:noFill/>
                    </a:lnB>
                  </a:tcPr>
                </a:tc>
                <a:extLst>
                  <a:ext uri="{0D108BD9-81ED-4DB2-BD59-A6C34878D82A}">
                    <a16:rowId xmlns:a16="http://schemas.microsoft.com/office/drawing/2014/main" val="785287392"/>
                  </a:ext>
                </a:extLst>
              </a:tr>
              <a:tr h="193917">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31,4</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61,6</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38,4</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34,3</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64,3</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35,7</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3655006"/>
                  </a:ext>
                </a:extLst>
              </a:tr>
              <a:tr h="193917">
                <a:tc rowSpan="3">
                  <a:txBody>
                    <a:bodyPr/>
                    <a:lstStyle/>
                    <a:p>
                      <a:pPr algn="ctr" fontAlgn="ctr"/>
                      <a:r>
                        <a:rPr lang="es-CO" sz="900" b="0" i="0" u="none" strike="noStrike">
                          <a:solidFill>
                            <a:srgbClr val="000000"/>
                          </a:solidFill>
                          <a:effectLst/>
                          <a:latin typeface="Segoe UI" panose="020B0502040204020203" pitchFamily="34" charset="0"/>
                        </a:rPr>
                        <a:t>Más de 3 smmlv</a:t>
                      </a:r>
                    </a:p>
                  </a:txBody>
                  <a:tcPr marL="6723" marR="6723" marT="6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56,5</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43,5</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56,5</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43,5</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53925749"/>
                  </a:ext>
                </a:extLst>
              </a:tr>
              <a:tr h="193917">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69,0</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54,3</a:t>
                      </a:r>
                    </a:p>
                  </a:txBody>
                  <a:tcPr marL="6723" marR="6723" marT="6723"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45,7</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70,2</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54,2</a:t>
                      </a:r>
                    </a:p>
                  </a:txBody>
                  <a:tcPr marL="6723" marR="6723" marT="6723"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45,8</a:t>
                      </a:r>
                    </a:p>
                  </a:txBody>
                  <a:tcPr marL="6723" marR="6723" marT="6723" marB="0" anchor="ctr">
                    <a:lnL>
                      <a:noFill/>
                    </a:lnL>
                    <a:lnR>
                      <a:noFill/>
                    </a:lnR>
                    <a:lnT>
                      <a:noFill/>
                    </a:lnT>
                    <a:lnB>
                      <a:noFill/>
                    </a:lnB>
                  </a:tcPr>
                </a:tc>
                <a:extLst>
                  <a:ext uri="{0D108BD9-81ED-4DB2-BD59-A6C34878D82A}">
                    <a16:rowId xmlns:a16="http://schemas.microsoft.com/office/drawing/2014/main" val="2312312016"/>
                  </a:ext>
                </a:extLst>
              </a:tr>
              <a:tr h="193917">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31,0</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61,5</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38,5</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29,8</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61,7</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38,3</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0442748"/>
                  </a:ext>
                </a:extLst>
              </a:tr>
              <a:tr h="193917">
                <a:tc rowSpan="3">
                  <a:txBody>
                    <a:bodyPr/>
                    <a:lstStyle/>
                    <a:p>
                      <a:pPr algn="ctr" fontAlgn="ctr"/>
                      <a:r>
                        <a:rPr lang="es-CO" sz="900" b="0" i="0" u="none" strike="noStrike">
                          <a:solidFill>
                            <a:srgbClr val="000000"/>
                          </a:solidFill>
                          <a:effectLst/>
                          <a:latin typeface="Segoe UI" panose="020B0502040204020203" pitchFamily="34" charset="0"/>
                        </a:rPr>
                        <a:t>No informa</a:t>
                      </a:r>
                    </a:p>
                  </a:txBody>
                  <a:tcPr marL="6723" marR="6723" marT="67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65,2</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34,8</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64,5</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35,5</a:t>
                      </a:r>
                    </a:p>
                  </a:txBody>
                  <a:tcPr marL="6723" marR="6723" marT="6723"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38948518"/>
                  </a:ext>
                </a:extLst>
              </a:tr>
              <a:tr h="193917">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41,2</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59,7</a:t>
                      </a:r>
                    </a:p>
                  </a:txBody>
                  <a:tcPr marL="6723" marR="6723" marT="6723"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40,3</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43,5</a:t>
                      </a:r>
                    </a:p>
                  </a:txBody>
                  <a:tcPr marL="6723" marR="6723" marT="6723"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58,7</a:t>
                      </a:r>
                    </a:p>
                  </a:txBody>
                  <a:tcPr marL="6723" marR="6723" marT="6723"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41,3</a:t>
                      </a:r>
                    </a:p>
                  </a:txBody>
                  <a:tcPr marL="6723" marR="6723" marT="6723" marB="0" anchor="ctr">
                    <a:lnL>
                      <a:noFill/>
                    </a:lnL>
                    <a:lnR>
                      <a:noFill/>
                    </a:lnR>
                    <a:lnT>
                      <a:noFill/>
                    </a:lnT>
                    <a:lnB>
                      <a:noFill/>
                    </a:lnB>
                  </a:tcPr>
                </a:tc>
                <a:extLst>
                  <a:ext uri="{0D108BD9-81ED-4DB2-BD59-A6C34878D82A}">
                    <a16:rowId xmlns:a16="http://schemas.microsoft.com/office/drawing/2014/main" val="3297319891"/>
                  </a:ext>
                </a:extLst>
              </a:tr>
              <a:tr h="193917">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58,8</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69,0</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31,0</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56,5</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69,0</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dirty="0">
                          <a:solidFill>
                            <a:srgbClr val="000000"/>
                          </a:solidFill>
                          <a:effectLst/>
                          <a:latin typeface="Segoe UI" panose="020B0502040204020203" pitchFamily="34" charset="0"/>
                        </a:rPr>
                        <a:t>31,0</a:t>
                      </a:r>
                    </a:p>
                  </a:txBody>
                  <a:tcPr marL="6723" marR="6723" marT="6723"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115673"/>
                  </a:ext>
                </a:extLst>
              </a:tr>
            </a:tbl>
          </a:graphicData>
        </a:graphic>
      </p:graphicFrame>
      <p:cxnSp>
        <p:nvCxnSpPr>
          <p:cNvPr id="6" name="Conector recto 5">
            <a:extLst>
              <a:ext uri="{FF2B5EF4-FFF2-40B4-BE49-F238E27FC236}">
                <a16:creationId xmlns:a16="http://schemas.microsoft.com/office/drawing/2014/main" id="{443000CA-0C2D-46D9-80D4-66800357B0F2}"/>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txBox="1"/>
          <p:nvPr/>
        </p:nvSpPr>
        <p:spPr>
          <a:xfrm>
            <a:off x="402540" y="455487"/>
            <a:ext cx="8741460" cy="62324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200"/>
            <a:r>
              <a:rPr lang="es-MX" sz="1200" dirty="0">
                <a:solidFill>
                  <a:srgbClr val="B6004B"/>
                </a:solidFill>
              </a:rPr>
              <a:t>Población ocupada según rango de ingresos, situación en la ocupación y rangos de edad</a:t>
            </a:r>
          </a:p>
          <a:p>
            <a:pPr defTabSz="457200"/>
            <a:r>
              <a:rPr lang="es-ES" sz="1200" dirty="0">
                <a:solidFill>
                  <a:schemeClr val="tx1"/>
                </a:solidFill>
              </a:rPr>
              <a:t>Total Nacional </a:t>
            </a:r>
          </a:p>
          <a:p>
            <a:pPr defTabSz="457200"/>
            <a:r>
              <a:rPr lang="es-ES" sz="1200" b="0" dirty="0">
                <a:solidFill>
                  <a:schemeClr val="tx1"/>
                </a:solidFill>
              </a:rPr>
              <a:t>Enero - octubre (2024 - 2025)</a:t>
            </a:r>
          </a:p>
        </p:txBody>
      </p:sp>
      <p:sp>
        <p:nvSpPr>
          <p:cNvPr id="5" name="CuadroTexto 4">
            <a:extLst>
              <a:ext uri="{FF2B5EF4-FFF2-40B4-BE49-F238E27FC236}">
                <a16:creationId xmlns:a16="http://schemas.microsoft.com/office/drawing/2014/main" id="{D5520846-9553-743D-327E-D56DCD7D5395}"/>
              </a:ext>
            </a:extLst>
          </p:cNvPr>
          <p:cNvSpPr txBox="1"/>
          <p:nvPr/>
        </p:nvSpPr>
        <p:spPr>
          <a:xfrm>
            <a:off x="6654962" y="689672"/>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sp>
        <p:nvSpPr>
          <p:cNvPr id="6" name="object 18">
            <a:extLst>
              <a:ext uri="{FF2B5EF4-FFF2-40B4-BE49-F238E27FC236}">
                <a16:creationId xmlns:a16="http://schemas.microsoft.com/office/drawing/2014/main" id="{ABED2CBC-42DA-EC36-D1EE-65EBC073E083}"/>
              </a:ext>
            </a:extLst>
          </p:cNvPr>
          <p:cNvSpPr txBox="1"/>
          <p:nvPr/>
        </p:nvSpPr>
        <p:spPr>
          <a:xfrm>
            <a:off x="427987" y="4276826"/>
            <a:ext cx="8450313" cy="735651"/>
          </a:xfrm>
          <a:prstGeom prst="rect">
            <a:avLst/>
          </a:prstGeom>
        </p:spPr>
        <p:txBody>
          <a:bodyPr vert="horz" wrap="square" lIns="0" tIns="6985" rIns="0" bIns="0" rtlCol="0" anchor="b">
            <a:spAutoFit/>
          </a:bodyPr>
          <a:lstStyle/>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Notas: </a:t>
            </a:r>
            <a:r>
              <a:rPr lang="es-MX" sz="700" spc="15" dirty="0">
                <a:latin typeface="Segoe UI" panose="020B0502040204020203" pitchFamily="34" charset="0"/>
                <a:cs typeface="Segoe UI" panose="020B0502040204020203" pitchFamily="34" charset="0"/>
              </a:rPr>
              <a:t>᛫ Poblaciones en miles.</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50" marR="5080" indent="-438150">
              <a:lnSpc>
                <a:spcPct val="104000"/>
              </a:lnSpc>
              <a:spcBef>
                <a:spcPts val="55"/>
              </a:spcBef>
            </a:pPr>
            <a:r>
              <a:rPr lang="es-MX" sz="700" spc="15" dirty="0">
                <a:latin typeface="Segoe UI" panose="020B0502040204020203" pitchFamily="34" charset="0"/>
                <a:cs typeface="Segoe UI" panose="020B0502040204020203" pitchFamily="34" charset="0"/>
              </a:rPr>
              <a:t>            ᛫ Se excluye la categoría trabajador familiar sin remuneración.</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Las ganancias y salarios laborales corresponden a los ingresos monetarios de la primera actividad. </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El total ocupados corresponde aquellos que reportan ingresos, es decir, asalariados e independientes, por tal razón puede diferir de los totales mostrados en las diapositivas anteriores.</a:t>
            </a:r>
          </a:p>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Fuente: </a:t>
            </a:r>
            <a:r>
              <a:rPr lang="es-MX" sz="700" spc="15" dirty="0">
                <a:latin typeface="Segoe UI" panose="020B0502040204020203" pitchFamily="34" charset="0"/>
                <a:cs typeface="Segoe UI" panose="020B0502040204020203" pitchFamily="34" charset="0"/>
              </a:rPr>
              <a:t>DANE, GEIH.</a:t>
            </a:r>
          </a:p>
        </p:txBody>
      </p:sp>
      <p:graphicFrame>
        <p:nvGraphicFramePr>
          <p:cNvPr id="2" name="Tabla 1">
            <a:extLst>
              <a:ext uri="{FF2B5EF4-FFF2-40B4-BE49-F238E27FC236}">
                <a16:creationId xmlns:a16="http://schemas.microsoft.com/office/drawing/2014/main" id="{1E455038-6A82-43C0-9A3D-A7A0A5CE79FE}"/>
              </a:ext>
            </a:extLst>
          </p:cNvPr>
          <p:cNvGraphicFramePr>
            <a:graphicFrameLocks noGrp="1"/>
          </p:cNvGraphicFramePr>
          <p:nvPr>
            <p:extLst>
              <p:ext uri="{D42A27DB-BD31-4B8C-83A1-F6EECF244321}">
                <p14:modId xmlns:p14="http://schemas.microsoft.com/office/powerpoint/2010/main" val="1293073843"/>
              </p:ext>
            </p:extLst>
          </p:nvPr>
        </p:nvGraphicFramePr>
        <p:xfrm>
          <a:off x="323850" y="1353351"/>
          <a:ext cx="8450314" cy="2658546"/>
        </p:xfrm>
        <a:graphic>
          <a:graphicData uri="http://schemas.openxmlformats.org/drawingml/2006/table">
            <a:tbl>
              <a:tblPr/>
              <a:tblGrid>
                <a:gridCol w="886315">
                  <a:extLst>
                    <a:ext uri="{9D8B030D-6E8A-4147-A177-3AD203B41FA5}">
                      <a16:colId xmlns:a16="http://schemas.microsoft.com/office/drawing/2014/main" val="3574863166"/>
                    </a:ext>
                  </a:extLst>
                </a:gridCol>
                <a:gridCol w="825672">
                  <a:extLst>
                    <a:ext uri="{9D8B030D-6E8A-4147-A177-3AD203B41FA5}">
                      <a16:colId xmlns:a16="http://schemas.microsoft.com/office/drawing/2014/main" val="63798973"/>
                    </a:ext>
                  </a:extLst>
                </a:gridCol>
                <a:gridCol w="886315">
                  <a:extLst>
                    <a:ext uri="{9D8B030D-6E8A-4147-A177-3AD203B41FA5}">
                      <a16:colId xmlns:a16="http://schemas.microsoft.com/office/drawing/2014/main" val="1427952821"/>
                    </a:ext>
                  </a:extLst>
                </a:gridCol>
                <a:gridCol w="886315">
                  <a:extLst>
                    <a:ext uri="{9D8B030D-6E8A-4147-A177-3AD203B41FA5}">
                      <a16:colId xmlns:a16="http://schemas.microsoft.com/office/drawing/2014/main" val="1878528158"/>
                    </a:ext>
                  </a:extLst>
                </a:gridCol>
                <a:gridCol w="886315">
                  <a:extLst>
                    <a:ext uri="{9D8B030D-6E8A-4147-A177-3AD203B41FA5}">
                      <a16:colId xmlns:a16="http://schemas.microsoft.com/office/drawing/2014/main" val="3181387686"/>
                    </a:ext>
                  </a:extLst>
                </a:gridCol>
                <a:gridCol w="886315">
                  <a:extLst>
                    <a:ext uri="{9D8B030D-6E8A-4147-A177-3AD203B41FA5}">
                      <a16:colId xmlns:a16="http://schemas.microsoft.com/office/drawing/2014/main" val="1282737835"/>
                    </a:ext>
                  </a:extLst>
                </a:gridCol>
                <a:gridCol w="886315">
                  <a:extLst>
                    <a:ext uri="{9D8B030D-6E8A-4147-A177-3AD203B41FA5}">
                      <a16:colId xmlns:a16="http://schemas.microsoft.com/office/drawing/2014/main" val="1915995082"/>
                    </a:ext>
                  </a:extLst>
                </a:gridCol>
                <a:gridCol w="769695">
                  <a:extLst>
                    <a:ext uri="{9D8B030D-6E8A-4147-A177-3AD203B41FA5}">
                      <a16:colId xmlns:a16="http://schemas.microsoft.com/office/drawing/2014/main" val="2466477464"/>
                    </a:ext>
                  </a:extLst>
                </a:gridCol>
                <a:gridCol w="851329">
                  <a:extLst>
                    <a:ext uri="{9D8B030D-6E8A-4147-A177-3AD203B41FA5}">
                      <a16:colId xmlns:a16="http://schemas.microsoft.com/office/drawing/2014/main" val="190429890"/>
                    </a:ext>
                  </a:extLst>
                </a:gridCol>
                <a:gridCol w="685728">
                  <a:extLst>
                    <a:ext uri="{9D8B030D-6E8A-4147-A177-3AD203B41FA5}">
                      <a16:colId xmlns:a16="http://schemas.microsoft.com/office/drawing/2014/main" val="2006294274"/>
                    </a:ext>
                  </a:extLst>
                </a:gridCol>
              </a:tblGrid>
              <a:tr h="192594">
                <a:tc rowSpan="3" gridSpan="2">
                  <a:txBody>
                    <a:bodyPr/>
                    <a:lstStyle/>
                    <a:p>
                      <a:pPr algn="ctr" rtl="0" fontAlgn="ctr"/>
                      <a:r>
                        <a:rPr lang="es-MX" sz="900" b="1" i="0" u="none" strike="noStrike" dirty="0">
                          <a:solidFill>
                            <a:srgbClr val="FFFFFF"/>
                          </a:solidFill>
                          <a:effectLst/>
                          <a:latin typeface="Segoe UI" panose="020B0502040204020203" pitchFamily="34" charset="0"/>
                        </a:rPr>
                        <a:t>Rango de ingresos/Situación en la ocupación</a:t>
                      </a:r>
                    </a:p>
                  </a:txBody>
                  <a:tcPr marL="6235" marR="6235" marT="6235" marB="0" anchor="ctr">
                    <a:lnL>
                      <a:noFill/>
                    </a:lnL>
                    <a:lnR>
                      <a:noFill/>
                    </a:lnR>
                    <a:lnT>
                      <a:noFill/>
                    </a:lnT>
                    <a:lnB>
                      <a:noFill/>
                    </a:lnB>
                    <a:solidFill>
                      <a:srgbClr val="6B1940"/>
                    </a:solidFill>
                  </a:tcPr>
                </a:tc>
                <a:tc rowSpan="3" hMerge="1">
                  <a:txBody>
                    <a:bodyPr/>
                    <a:lstStyle/>
                    <a:p>
                      <a:endParaRPr lang="es-CO"/>
                    </a:p>
                  </a:txBody>
                  <a:tcPr/>
                </a:tc>
                <a:tc gridSpan="8">
                  <a:txBody>
                    <a:bodyPr/>
                    <a:lstStyle/>
                    <a:p>
                      <a:pPr algn="ctr" fontAlgn="ctr"/>
                      <a:r>
                        <a:rPr lang="es-CO" sz="900" b="1" i="0" u="none" strike="noStrike">
                          <a:solidFill>
                            <a:srgbClr val="F8F8F8"/>
                          </a:solidFill>
                          <a:effectLst/>
                          <a:latin typeface="Segoe UI" panose="020B0502040204020203" pitchFamily="34" charset="0"/>
                        </a:rPr>
                        <a:t>Total nacional</a:t>
                      </a:r>
                    </a:p>
                  </a:txBody>
                  <a:tcPr marL="6235" marR="6235" marT="623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89299559"/>
                  </a:ext>
                </a:extLst>
              </a:tr>
              <a:tr h="192594">
                <a:tc gridSpan="2" vMerge="1">
                  <a:txBody>
                    <a:bodyPr/>
                    <a:lstStyle/>
                    <a:p>
                      <a:endParaRPr lang="es-CO"/>
                    </a:p>
                  </a:txBody>
                  <a:tcPr/>
                </a:tc>
                <a:tc hMerge="1" v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Ene - oct 2024</a:t>
                      </a:r>
                    </a:p>
                  </a:txBody>
                  <a:tcPr marL="6235" marR="6235" marT="6235"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Ene - oct 2025</a:t>
                      </a:r>
                    </a:p>
                  </a:txBody>
                  <a:tcPr marL="6235" marR="6235" marT="6235"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224715194"/>
                  </a:ext>
                </a:extLst>
              </a:tr>
              <a:tr h="283344">
                <a:tc gridSpan="2" vMerge="1">
                  <a:txBody>
                    <a:bodyPr/>
                    <a:lstStyle/>
                    <a:p>
                      <a:endParaRPr lang="es-CO"/>
                    </a:p>
                  </a:txBody>
                  <a:tcPr/>
                </a:tc>
                <a:tc hMerge="1"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Total  </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15 a 24 años</a:t>
                      </a:r>
                    </a:p>
                  </a:txBody>
                  <a:tcPr marL="6235" marR="6235" marT="6235"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25 a 54 años</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55 años y más</a:t>
                      </a:r>
                    </a:p>
                  </a:txBody>
                  <a:tcPr marL="6235" marR="6235" marT="6235"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Total  </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15 a 24 años</a:t>
                      </a:r>
                    </a:p>
                  </a:txBody>
                  <a:tcPr marL="6235" marR="6235" marT="6235"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25 a 54 años</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55 años y más</a:t>
                      </a:r>
                    </a:p>
                  </a:txBody>
                  <a:tcPr marL="6235" marR="6235" marT="6235" marB="0" anchor="ctr">
                    <a:lnL>
                      <a:noFill/>
                    </a:lnL>
                    <a:lnR>
                      <a:noFill/>
                    </a:lnR>
                    <a:lnT>
                      <a:noFill/>
                    </a:lnT>
                    <a:lnB>
                      <a:noFill/>
                    </a:lnB>
                    <a:solidFill>
                      <a:srgbClr val="F7D9E1"/>
                    </a:solidFill>
                  </a:tcPr>
                </a:tc>
                <a:extLst>
                  <a:ext uri="{0D108BD9-81ED-4DB2-BD59-A6C34878D82A}">
                    <a16:rowId xmlns:a16="http://schemas.microsoft.com/office/drawing/2014/main" val="1341183391"/>
                  </a:ext>
                </a:extLst>
              </a:tr>
              <a:tr h="189630">
                <a:tc rowSpan="4">
                  <a:txBody>
                    <a:bodyPr/>
                    <a:lstStyle/>
                    <a:p>
                      <a:pPr algn="ctr"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22.921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2.813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15.933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4.175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23.711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2.864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16.482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4.365</a:t>
                      </a:r>
                    </a:p>
                  </a:txBody>
                  <a:tcPr marL="6235" marR="6235" marT="6235" marB="0" anchor="ctr">
                    <a:lnL>
                      <a:noFill/>
                    </a:lnL>
                    <a:lnR>
                      <a:noFill/>
                    </a:lnR>
                    <a:lnT>
                      <a:noFill/>
                    </a:lnT>
                    <a:lnB>
                      <a:noFill/>
                    </a:lnB>
                  </a:tcPr>
                </a:tc>
                <a:extLst>
                  <a:ext uri="{0D108BD9-81ED-4DB2-BD59-A6C34878D82A}">
                    <a16:rowId xmlns:a16="http://schemas.microsoft.com/office/drawing/2014/main" val="2618035515"/>
                  </a:ext>
                </a:extLst>
              </a:tr>
              <a:tr h="189630">
                <a:tc vMerge="1">
                  <a:txBody>
                    <a:bodyPr/>
                    <a:lstStyle/>
                    <a:p>
                      <a:endParaRPr lang="es-CO"/>
                    </a:p>
                  </a:txBody>
                  <a:tcPr/>
                </a:tc>
                <a:tc>
                  <a:txBody>
                    <a:bodyPr/>
                    <a:lstStyle/>
                    <a:p>
                      <a:pPr algn="l" fontAlgn="ctr"/>
                      <a:r>
                        <a:rPr lang="es-CO" sz="900" b="0" i="0" u="none" strike="noStrike" dirty="0">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dirty="0">
                          <a:solidFill>
                            <a:srgbClr val="404040"/>
                          </a:solidFill>
                          <a:effectLst/>
                          <a:latin typeface="Segoe UI" panose="020B0502040204020203" pitchFamily="34" charset="0"/>
                        </a:rPr>
                        <a:t>12.468</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1.761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9.189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1.517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12.869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1.800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9.521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1.548</a:t>
                      </a:r>
                    </a:p>
                  </a:txBody>
                  <a:tcPr marL="6235" marR="6235" marT="6235" marB="0" anchor="ctr">
                    <a:lnL>
                      <a:noFill/>
                    </a:lnL>
                    <a:lnR>
                      <a:noFill/>
                    </a:lnR>
                    <a:lnT>
                      <a:noFill/>
                    </a:lnT>
                    <a:lnB>
                      <a:noFill/>
                    </a:lnB>
                  </a:tcPr>
                </a:tc>
                <a:extLst>
                  <a:ext uri="{0D108BD9-81ED-4DB2-BD59-A6C34878D82A}">
                    <a16:rowId xmlns:a16="http://schemas.microsoft.com/office/drawing/2014/main" val="1921962166"/>
                  </a:ext>
                </a:extLst>
              </a:tr>
              <a:tr h="189630">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9.987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900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6.516</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2.571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10.404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934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6.748</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2.721</a:t>
                      </a:r>
                    </a:p>
                  </a:txBody>
                  <a:tcPr marL="6235" marR="6235" marT="6235" marB="0" anchor="ctr">
                    <a:lnL>
                      <a:noFill/>
                    </a:lnL>
                    <a:lnR>
                      <a:noFill/>
                    </a:lnR>
                    <a:lnT>
                      <a:noFill/>
                    </a:lnT>
                    <a:lnB>
                      <a:noFill/>
                    </a:lnB>
                  </a:tcPr>
                </a:tc>
                <a:extLst>
                  <a:ext uri="{0D108BD9-81ED-4DB2-BD59-A6C34878D82A}">
                    <a16:rowId xmlns:a16="http://schemas.microsoft.com/office/drawing/2014/main" val="2854121366"/>
                  </a:ext>
                </a:extLst>
              </a:tr>
              <a:tr h="283344">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Sin remuneración</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466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151</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228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87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438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130</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213</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96 </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109533"/>
                  </a:ext>
                </a:extLst>
              </a:tr>
              <a:tr h="189630">
                <a:tc rowSpan="3">
                  <a:txBody>
                    <a:bodyPr/>
                    <a:lstStyle/>
                    <a:p>
                      <a:pPr algn="ctr" fontAlgn="ctr"/>
                      <a:r>
                        <a:rPr lang="es-CO" sz="900" b="0" i="0" u="none" strike="noStrike">
                          <a:solidFill>
                            <a:srgbClr val="000000"/>
                          </a:solidFill>
                          <a:effectLst/>
                          <a:latin typeface="Segoe UI" panose="020B0502040204020203" pitchFamily="34" charset="0"/>
                        </a:rPr>
                        <a:t>Menos de 1 smmlv</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10.150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1.459</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6.276</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2.415</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11.387</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1.642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7.068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2.677</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803525"/>
                  </a:ext>
                </a:extLst>
              </a:tr>
              <a:tr h="189630">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3.329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722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2.075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532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4.157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870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2.668</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620</a:t>
                      </a:r>
                    </a:p>
                  </a:txBody>
                  <a:tcPr marL="6235" marR="6235" marT="6235" marB="0" anchor="ctr">
                    <a:lnL>
                      <a:noFill/>
                    </a:lnL>
                    <a:lnR>
                      <a:noFill/>
                    </a:lnR>
                    <a:lnT>
                      <a:noFill/>
                    </a:lnT>
                    <a:lnB>
                      <a:noFill/>
                    </a:lnB>
                  </a:tcPr>
                </a:tc>
                <a:extLst>
                  <a:ext uri="{0D108BD9-81ED-4DB2-BD59-A6C34878D82A}">
                    <a16:rowId xmlns:a16="http://schemas.microsoft.com/office/drawing/2014/main" val="3319175296"/>
                  </a:ext>
                </a:extLst>
              </a:tr>
              <a:tr h="189630">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6.822</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737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4.201</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1.883</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7.230</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772</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4.400</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2.057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945819"/>
                  </a:ext>
                </a:extLst>
              </a:tr>
              <a:tr h="189630">
                <a:tc rowSpan="3">
                  <a:txBody>
                    <a:bodyPr/>
                    <a:lstStyle/>
                    <a:p>
                      <a:pPr algn="ctr" fontAlgn="ctr"/>
                      <a:r>
                        <a:rPr lang="es-CO" sz="900" b="0" i="0" u="none" strike="noStrike">
                          <a:solidFill>
                            <a:srgbClr val="000000"/>
                          </a:solidFill>
                          <a:effectLst/>
                          <a:latin typeface="Segoe UI" panose="020B0502040204020203" pitchFamily="34" charset="0"/>
                        </a:rPr>
                        <a:t>1 smmlv</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3.716</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581</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2.749</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385</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2.408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366</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1.798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244</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65187066"/>
                  </a:ext>
                </a:extLst>
              </a:tr>
              <a:tr h="189630">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3.359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552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2.488</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319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2.349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362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1.754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234</a:t>
                      </a:r>
                    </a:p>
                  </a:txBody>
                  <a:tcPr marL="6235" marR="6235" marT="6235" marB="0" anchor="ctr">
                    <a:lnL>
                      <a:noFill/>
                    </a:lnL>
                    <a:lnR>
                      <a:noFill/>
                    </a:lnR>
                    <a:lnT>
                      <a:noFill/>
                    </a:lnT>
                    <a:lnB>
                      <a:noFill/>
                    </a:lnB>
                  </a:tcPr>
                </a:tc>
                <a:extLst>
                  <a:ext uri="{0D108BD9-81ED-4DB2-BD59-A6C34878D82A}">
                    <a16:rowId xmlns:a16="http://schemas.microsoft.com/office/drawing/2014/main" val="2057844694"/>
                  </a:ext>
                </a:extLst>
              </a:tr>
              <a:tr h="189630">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357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261</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59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dirty="0">
                          <a:solidFill>
                            <a:srgbClr val="404040"/>
                          </a:solidFill>
                          <a:effectLst/>
                          <a:latin typeface="Segoe UI" panose="020B0502040204020203" pitchFamily="34" charset="0"/>
                        </a:rPr>
                        <a:t>10</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790982"/>
                  </a:ext>
                </a:extLst>
              </a:tr>
            </a:tbl>
          </a:graphicData>
        </a:graphic>
      </p:graphicFrame>
      <p:sp>
        <p:nvSpPr>
          <p:cNvPr id="8" name="CuadroTexto 7">
            <a:extLst>
              <a:ext uri="{FF2B5EF4-FFF2-40B4-BE49-F238E27FC236}">
                <a16:creationId xmlns:a16="http://schemas.microsoft.com/office/drawing/2014/main" id="{588E352C-B6D3-4089-80B2-E9FEA22D830F}"/>
              </a:ext>
            </a:extLst>
          </p:cNvPr>
          <p:cNvSpPr txBox="1"/>
          <p:nvPr/>
        </p:nvSpPr>
        <p:spPr>
          <a:xfrm>
            <a:off x="7103664" y="4123957"/>
            <a:ext cx="2040336" cy="261610"/>
          </a:xfrm>
          <a:prstGeom prst="rect">
            <a:avLst/>
          </a:prstGeom>
          <a:noFill/>
        </p:spPr>
        <p:txBody>
          <a:bodyPr wrap="square" rtlCol="0">
            <a:spAutoFit/>
          </a:bodyPr>
          <a:lstStyle/>
          <a:p>
            <a:r>
              <a:rPr lang="es-ES" sz="1100" i="1" dirty="0"/>
              <a:t>Continúa siguiente diapositiva </a:t>
            </a:r>
            <a:endParaRPr lang="es-CO" sz="1100" i="1" dirty="0"/>
          </a:p>
        </p:txBody>
      </p:sp>
      <p:cxnSp>
        <p:nvCxnSpPr>
          <p:cNvPr id="7" name="Conector recto 6">
            <a:extLst>
              <a:ext uri="{FF2B5EF4-FFF2-40B4-BE49-F238E27FC236}">
                <a16:creationId xmlns:a16="http://schemas.microsoft.com/office/drawing/2014/main" id="{94468EB6-DAE4-4FFB-8D8D-2DCADD6C1F74}"/>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12348D-7D27-D842-2B53-13F652ADCF81}"/>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89A7FFA8-715D-1CCD-782B-663D3F582AEE}"/>
              </a:ext>
            </a:extLst>
          </p:cNvPr>
          <p:cNvSpPr txBox="1"/>
          <p:nvPr/>
        </p:nvSpPr>
        <p:spPr>
          <a:xfrm>
            <a:off x="402540" y="484374"/>
            <a:ext cx="8741460" cy="62324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200"/>
            <a:r>
              <a:rPr lang="es-MX" sz="1200" dirty="0">
                <a:solidFill>
                  <a:srgbClr val="B6004B"/>
                </a:solidFill>
              </a:rPr>
              <a:t>Población ocupada según rango de ingresos, situación en la ocupación y rangos de edad</a:t>
            </a:r>
          </a:p>
          <a:p>
            <a:pPr defTabSz="457200"/>
            <a:r>
              <a:rPr lang="es-ES" sz="1200" dirty="0">
                <a:solidFill>
                  <a:schemeClr val="tx1"/>
                </a:solidFill>
              </a:rPr>
              <a:t>Total Nacional </a:t>
            </a:r>
          </a:p>
          <a:p>
            <a:pPr defTabSz="457200"/>
            <a:r>
              <a:rPr lang="es-ES" sz="1200" b="0" dirty="0">
                <a:solidFill>
                  <a:schemeClr val="tx1"/>
                </a:solidFill>
              </a:rPr>
              <a:t>Enero - octubre (2024 - 2025)</a:t>
            </a:r>
          </a:p>
        </p:txBody>
      </p:sp>
      <p:sp>
        <p:nvSpPr>
          <p:cNvPr id="5" name="CuadroTexto 4">
            <a:extLst>
              <a:ext uri="{FF2B5EF4-FFF2-40B4-BE49-F238E27FC236}">
                <a16:creationId xmlns:a16="http://schemas.microsoft.com/office/drawing/2014/main" id="{C28768E9-5AFD-8074-9E86-8F81E47B8B8F}"/>
              </a:ext>
            </a:extLst>
          </p:cNvPr>
          <p:cNvSpPr txBox="1"/>
          <p:nvPr/>
        </p:nvSpPr>
        <p:spPr>
          <a:xfrm>
            <a:off x="6654962" y="654035"/>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sp>
        <p:nvSpPr>
          <p:cNvPr id="6" name="object 18">
            <a:extLst>
              <a:ext uri="{FF2B5EF4-FFF2-40B4-BE49-F238E27FC236}">
                <a16:creationId xmlns:a16="http://schemas.microsoft.com/office/drawing/2014/main" id="{1CBF6ED2-793D-4351-068D-C9FBD0C4900B}"/>
              </a:ext>
            </a:extLst>
          </p:cNvPr>
          <p:cNvSpPr txBox="1"/>
          <p:nvPr/>
        </p:nvSpPr>
        <p:spPr>
          <a:xfrm>
            <a:off x="427988" y="4276826"/>
            <a:ext cx="8450313" cy="735651"/>
          </a:xfrm>
          <a:prstGeom prst="rect">
            <a:avLst/>
          </a:prstGeom>
        </p:spPr>
        <p:txBody>
          <a:bodyPr vert="horz" wrap="square" lIns="0" tIns="6985" rIns="0" bIns="0" rtlCol="0" anchor="b">
            <a:spAutoFit/>
          </a:bodyPr>
          <a:lstStyle/>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Notas: </a:t>
            </a:r>
            <a:r>
              <a:rPr lang="es-MX" sz="700" spc="15" dirty="0">
                <a:latin typeface="Segoe UI" panose="020B0502040204020203" pitchFamily="34" charset="0"/>
                <a:cs typeface="Segoe UI" panose="020B0502040204020203" pitchFamily="34" charset="0"/>
              </a:rPr>
              <a:t>᛫ Poblaciones en miles.</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50" marR="5080" indent="-438150">
              <a:lnSpc>
                <a:spcPct val="104000"/>
              </a:lnSpc>
              <a:spcBef>
                <a:spcPts val="55"/>
              </a:spcBef>
            </a:pPr>
            <a:r>
              <a:rPr lang="es-MX" sz="700" spc="15" dirty="0">
                <a:latin typeface="Segoe UI" panose="020B0502040204020203" pitchFamily="34" charset="0"/>
                <a:cs typeface="Segoe UI" panose="020B0502040204020203" pitchFamily="34" charset="0"/>
              </a:rPr>
              <a:t>            ᛫ Se excluye la categoría trabajador familiar sin remuneración.</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Las ganancias y salarios laborales corresponden a los ingresos monetarios de la primera actividad. </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El total ocupados corresponde aquellos que reportan ingresos, es decir, asalariados e independientes, por tal razón puede diferir de los totales mostrados en las diapositivas anteriores.</a:t>
            </a:r>
          </a:p>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Fuente: </a:t>
            </a:r>
            <a:r>
              <a:rPr lang="es-MX" sz="700" spc="15" dirty="0">
                <a:latin typeface="Segoe UI" panose="020B0502040204020203" pitchFamily="34" charset="0"/>
                <a:cs typeface="Segoe UI" panose="020B0502040204020203" pitchFamily="34" charset="0"/>
              </a:rPr>
              <a:t>DANE, GEIH.</a:t>
            </a:r>
          </a:p>
        </p:txBody>
      </p:sp>
      <p:graphicFrame>
        <p:nvGraphicFramePr>
          <p:cNvPr id="4" name="Tabla 3">
            <a:extLst>
              <a:ext uri="{FF2B5EF4-FFF2-40B4-BE49-F238E27FC236}">
                <a16:creationId xmlns:a16="http://schemas.microsoft.com/office/drawing/2014/main" id="{6B4A2DB3-BE14-4B88-9624-689A3E3C05D7}"/>
              </a:ext>
            </a:extLst>
          </p:cNvPr>
          <p:cNvGraphicFramePr>
            <a:graphicFrameLocks noGrp="1"/>
          </p:cNvGraphicFramePr>
          <p:nvPr>
            <p:extLst>
              <p:ext uri="{D42A27DB-BD31-4B8C-83A1-F6EECF244321}">
                <p14:modId xmlns:p14="http://schemas.microsoft.com/office/powerpoint/2010/main" val="3071265012"/>
              </p:ext>
            </p:extLst>
          </p:nvPr>
        </p:nvGraphicFramePr>
        <p:xfrm>
          <a:off x="402539" y="1277283"/>
          <a:ext cx="8450314" cy="2851289"/>
        </p:xfrm>
        <a:graphic>
          <a:graphicData uri="http://schemas.openxmlformats.org/drawingml/2006/table">
            <a:tbl>
              <a:tblPr/>
              <a:tblGrid>
                <a:gridCol w="886315">
                  <a:extLst>
                    <a:ext uri="{9D8B030D-6E8A-4147-A177-3AD203B41FA5}">
                      <a16:colId xmlns:a16="http://schemas.microsoft.com/office/drawing/2014/main" val="1843315666"/>
                    </a:ext>
                  </a:extLst>
                </a:gridCol>
                <a:gridCol w="825672">
                  <a:extLst>
                    <a:ext uri="{9D8B030D-6E8A-4147-A177-3AD203B41FA5}">
                      <a16:colId xmlns:a16="http://schemas.microsoft.com/office/drawing/2014/main" val="2870554479"/>
                    </a:ext>
                  </a:extLst>
                </a:gridCol>
                <a:gridCol w="886315">
                  <a:extLst>
                    <a:ext uri="{9D8B030D-6E8A-4147-A177-3AD203B41FA5}">
                      <a16:colId xmlns:a16="http://schemas.microsoft.com/office/drawing/2014/main" val="1242953945"/>
                    </a:ext>
                  </a:extLst>
                </a:gridCol>
                <a:gridCol w="886315">
                  <a:extLst>
                    <a:ext uri="{9D8B030D-6E8A-4147-A177-3AD203B41FA5}">
                      <a16:colId xmlns:a16="http://schemas.microsoft.com/office/drawing/2014/main" val="1456349059"/>
                    </a:ext>
                  </a:extLst>
                </a:gridCol>
                <a:gridCol w="886315">
                  <a:extLst>
                    <a:ext uri="{9D8B030D-6E8A-4147-A177-3AD203B41FA5}">
                      <a16:colId xmlns:a16="http://schemas.microsoft.com/office/drawing/2014/main" val="2366588107"/>
                    </a:ext>
                  </a:extLst>
                </a:gridCol>
                <a:gridCol w="886315">
                  <a:extLst>
                    <a:ext uri="{9D8B030D-6E8A-4147-A177-3AD203B41FA5}">
                      <a16:colId xmlns:a16="http://schemas.microsoft.com/office/drawing/2014/main" val="18222348"/>
                    </a:ext>
                  </a:extLst>
                </a:gridCol>
                <a:gridCol w="886315">
                  <a:extLst>
                    <a:ext uri="{9D8B030D-6E8A-4147-A177-3AD203B41FA5}">
                      <a16:colId xmlns:a16="http://schemas.microsoft.com/office/drawing/2014/main" val="2773765141"/>
                    </a:ext>
                  </a:extLst>
                </a:gridCol>
                <a:gridCol w="769695">
                  <a:extLst>
                    <a:ext uri="{9D8B030D-6E8A-4147-A177-3AD203B41FA5}">
                      <a16:colId xmlns:a16="http://schemas.microsoft.com/office/drawing/2014/main" val="2135532479"/>
                    </a:ext>
                  </a:extLst>
                </a:gridCol>
                <a:gridCol w="851329">
                  <a:extLst>
                    <a:ext uri="{9D8B030D-6E8A-4147-A177-3AD203B41FA5}">
                      <a16:colId xmlns:a16="http://schemas.microsoft.com/office/drawing/2014/main" val="279431798"/>
                    </a:ext>
                  </a:extLst>
                </a:gridCol>
                <a:gridCol w="685728">
                  <a:extLst>
                    <a:ext uri="{9D8B030D-6E8A-4147-A177-3AD203B41FA5}">
                      <a16:colId xmlns:a16="http://schemas.microsoft.com/office/drawing/2014/main" val="3433339409"/>
                    </a:ext>
                  </a:extLst>
                </a:gridCol>
              </a:tblGrid>
              <a:tr h="195411">
                <a:tc rowSpan="3" gridSpan="2">
                  <a:txBody>
                    <a:bodyPr/>
                    <a:lstStyle/>
                    <a:p>
                      <a:pPr algn="ctr" rtl="0" fontAlgn="ctr"/>
                      <a:r>
                        <a:rPr lang="es-MX" sz="900" b="1" i="0" u="none" strike="noStrike" dirty="0">
                          <a:solidFill>
                            <a:srgbClr val="FFFFFF"/>
                          </a:solidFill>
                          <a:effectLst/>
                          <a:latin typeface="Segoe UI" panose="020B0502040204020203" pitchFamily="34" charset="0"/>
                        </a:rPr>
                        <a:t>Rango de ingresos/Situación en la ocupación</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3" hMerge="1">
                  <a:txBody>
                    <a:bodyPr/>
                    <a:lstStyle/>
                    <a:p>
                      <a:endParaRPr lang="es-CO"/>
                    </a:p>
                  </a:txBody>
                  <a:tcPr/>
                </a:tc>
                <a:tc gridSpan="8">
                  <a:txBody>
                    <a:bodyPr/>
                    <a:lstStyle/>
                    <a:p>
                      <a:pPr algn="ctr" fontAlgn="ctr"/>
                      <a:r>
                        <a:rPr lang="es-CO" sz="900" b="1" i="0" u="none" strike="noStrike">
                          <a:solidFill>
                            <a:srgbClr val="F8F8F8"/>
                          </a:solidFill>
                          <a:effectLst/>
                          <a:latin typeface="Segoe UI" panose="020B0502040204020203" pitchFamily="34" charset="0"/>
                        </a:rPr>
                        <a:t>Total nacional</a:t>
                      </a:r>
                    </a:p>
                  </a:txBody>
                  <a:tcPr marL="6235" marR="6235" marT="623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70253418"/>
                  </a:ext>
                </a:extLst>
              </a:tr>
              <a:tr h="195411">
                <a:tc gridSpan="2" vMerge="1">
                  <a:txBody>
                    <a:bodyPr/>
                    <a:lstStyle/>
                    <a:p>
                      <a:endParaRPr lang="es-CO"/>
                    </a:p>
                  </a:txBody>
                  <a:tcPr/>
                </a:tc>
                <a:tc hMerge="1" v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Ene - oct 2024</a:t>
                      </a:r>
                    </a:p>
                  </a:txBody>
                  <a:tcPr marL="6235" marR="6235" marT="6235"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Ene - oct 2025</a:t>
                      </a:r>
                    </a:p>
                  </a:txBody>
                  <a:tcPr marL="6235" marR="6235" marT="6235"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244337871"/>
                  </a:ext>
                </a:extLst>
              </a:tr>
              <a:tr h="260548">
                <a:tc gridSpan="2" vMerge="1">
                  <a:txBody>
                    <a:bodyPr/>
                    <a:lstStyle/>
                    <a:p>
                      <a:endParaRPr lang="es-CO"/>
                    </a:p>
                  </a:txBody>
                  <a:tcPr/>
                </a:tc>
                <a:tc hMerge="1"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Total  </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15 a 24 años</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25 a 54 años</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55 años y más</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Total  </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15 a 24 años</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25 a 54 años</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55 años y más</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solidFill>
                      <a:srgbClr val="F7D9E1"/>
                    </a:solidFill>
                  </a:tcPr>
                </a:tc>
                <a:extLst>
                  <a:ext uri="{0D108BD9-81ED-4DB2-BD59-A6C34878D82A}">
                    <a16:rowId xmlns:a16="http://schemas.microsoft.com/office/drawing/2014/main" val="794080801"/>
                  </a:ext>
                </a:extLst>
              </a:tr>
              <a:tr h="163566">
                <a:tc rowSpan="3">
                  <a:txBody>
                    <a:bodyPr/>
                    <a:lstStyle/>
                    <a:p>
                      <a:pPr algn="ctr" fontAlgn="ctr"/>
                      <a:r>
                        <a:rPr lang="es-MX" sz="900" b="0" i="0" u="none" strike="noStrike">
                          <a:solidFill>
                            <a:srgbClr val="000000"/>
                          </a:solidFill>
                          <a:effectLst/>
                          <a:latin typeface="Segoe UI" panose="020B0502040204020203" pitchFamily="34" charset="0"/>
                        </a:rPr>
                        <a:t>Más de 1 smmlv a 2 smmlv</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dirty="0">
                          <a:solidFill>
                            <a:srgbClr val="404040"/>
                          </a:solidFill>
                          <a:effectLst/>
                          <a:latin typeface="Segoe UI" panose="020B0502040204020203" pitchFamily="34" charset="0"/>
                        </a:rPr>
                        <a:t>5.004</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503</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3.869</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632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6.081</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632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4.658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792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53129919"/>
                  </a:ext>
                </a:extLst>
              </a:tr>
              <a:tr h="185278">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dirty="0">
                          <a:solidFill>
                            <a:srgbClr val="404040"/>
                          </a:solidFill>
                          <a:effectLst/>
                          <a:latin typeface="Segoe UI" panose="020B0502040204020203" pitchFamily="34" charset="0"/>
                        </a:rPr>
                        <a:t>3.513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415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2.771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327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4.117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505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3.227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385</a:t>
                      </a:r>
                    </a:p>
                  </a:txBody>
                  <a:tcPr marL="6235" marR="6235" marT="6235" marB="0" anchor="ctr">
                    <a:lnL>
                      <a:noFill/>
                    </a:lnL>
                    <a:lnR>
                      <a:noFill/>
                    </a:lnR>
                    <a:lnT>
                      <a:noFill/>
                    </a:lnT>
                    <a:lnB>
                      <a:noFill/>
                    </a:lnB>
                  </a:tcPr>
                </a:tc>
                <a:extLst>
                  <a:ext uri="{0D108BD9-81ED-4DB2-BD59-A6C34878D82A}">
                    <a16:rowId xmlns:a16="http://schemas.microsoft.com/office/drawing/2014/main" val="711997504"/>
                  </a:ext>
                </a:extLst>
              </a:tr>
              <a:tr h="185278">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1.491</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87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1.098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306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1.965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127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1.431</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407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3569134"/>
                  </a:ext>
                </a:extLst>
              </a:tr>
              <a:tr h="163566">
                <a:tc rowSpan="3">
                  <a:txBody>
                    <a:bodyPr/>
                    <a:lstStyle/>
                    <a:p>
                      <a:pPr algn="ctr" fontAlgn="ctr"/>
                      <a:r>
                        <a:rPr lang="es-MX" sz="900" b="0" i="0" u="none" strike="noStrike">
                          <a:solidFill>
                            <a:srgbClr val="000000"/>
                          </a:solidFill>
                          <a:effectLst/>
                          <a:latin typeface="Segoe UI" panose="020B0502040204020203" pitchFamily="34" charset="0"/>
                        </a:rPr>
                        <a:t>Más de 2 smmlv a 3 smmlv</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1.213</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52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1.003</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157</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1.590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64</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1.307</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220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98457009"/>
                  </a:ext>
                </a:extLst>
              </a:tr>
              <a:tr h="185278">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832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38</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702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1.045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887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110</a:t>
                      </a:r>
                    </a:p>
                  </a:txBody>
                  <a:tcPr marL="6235" marR="6235" marT="6235" marB="0" anchor="ctr">
                    <a:lnL>
                      <a:noFill/>
                    </a:lnL>
                    <a:lnR>
                      <a:noFill/>
                    </a:lnR>
                    <a:lnT>
                      <a:noFill/>
                    </a:lnT>
                    <a:lnB>
                      <a:noFill/>
                    </a:lnB>
                  </a:tcPr>
                </a:tc>
                <a:extLst>
                  <a:ext uri="{0D108BD9-81ED-4DB2-BD59-A6C34878D82A}">
                    <a16:rowId xmlns:a16="http://schemas.microsoft.com/office/drawing/2014/main" val="996123084"/>
                  </a:ext>
                </a:extLst>
              </a:tr>
              <a:tr h="185278">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381</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302</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546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419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110</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674332"/>
                  </a:ext>
                </a:extLst>
              </a:tr>
              <a:tr h="185278">
                <a:tc rowSpan="3">
                  <a:txBody>
                    <a:bodyPr/>
                    <a:lstStyle/>
                    <a:p>
                      <a:pPr algn="ctr" fontAlgn="ctr"/>
                      <a:r>
                        <a:rPr lang="es-CO" sz="900" b="0" i="0" u="none" strike="noStrike">
                          <a:solidFill>
                            <a:srgbClr val="000000"/>
                          </a:solidFill>
                          <a:effectLst/>
                          <a:latin typeface="Segoe UI" panose="020B0502040204020203" pitchFamily="34" charset="0"/>
                        </a:rPr>
                        <a:t>Más de 3 smmlv</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1.652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27</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1.325</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1.558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21</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1.266</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270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55605233"/>
                  </a:ext>
                </a:extLst>
              </a:tr>
              <a:tr h="185278">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1.139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931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194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1.093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900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181</a:t>
                      </a:r>
                    </a:p>
                  </a:txBody>
                  <a:tcPr marL="6235" marR="6235" marT="6235" marB="0" anchor="ctr">
                    <a:lnL>
                      <a:noFill/>
                    </a:lnL>
                    <a:lnR>
                      <a:noFill/>
                    </a:lnR>
                    <a:lnT>
                      <a:noFill/>
                    </a:lnT>
                    <a:lnB>
                      <a:noFill/>
                    </a:lnB>
                  </a:tcPr>
                </a:tc>
                <a:extLst>
                  <a:ext uri="{0D108BD9-81ED-4DB2-BD59-A6C34878D82A}">
                    <a16:rowId xmlns:a16="http://schemas.microsoft.com/office/drawing/2014/main" val="3192522635"/>
                  </a:ext>
                </a:extLst>
              </a:tr>
              <a:tr h="185278">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513</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13</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394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106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464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366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89 </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490643"/>
                  </a:ext>
                </a:extLst>
              </a:tr>
              <a:tr h="185278">
                <a:tc rowSpan="3">
                  <a:txBody>
                    <a:bodyPr/>
                    <a:lstStyle/>
                    <a:p>
                      <a:pPr algn="ctr" fontAlgn="ctr"/>
                      <a:r>
                        <a:rPr lang="es-CO" sz="900" b="0" i="0" u="none" strike="noStrike">
                          <a:solidFill>
                            <a:srgbClr val="000000"/>
                          </a:solidFill>
                          <a:effectLst/>
                          <a:latin typeface="Segoe UI" panose="020B0502040204020203" pitchFamily="34" charset="0"/>
                        </a:rPr>
                        <a:t>No informa</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720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483</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198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248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9</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172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66</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45271178"/>
                  </a:ext>
                </a:extLst>
              </a:tr>
              <a:tr h="185278">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296</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223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108</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85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18</a:t>
                      </a:r>
                    </a:p>
                  </a:txBody>
                  <a:tcPr marL="6235" marR="6235" marT="6235" marB="0" anchor="ctr">
                    <a:lnL>
                      <a:noFill/>
                    </a:lnL>
                    <a:lnR>
                      <a:noFill/>
                    </a:lnR>
                    <a:lnT>
                      <a:noFill/>
                    </a:lnT>
                    <a:lnB>
                      <a:noFill/>
                    </a:lnB>
                  </a:tcPr>
                </a:tc>
                <a:extLst>
                  <a:ext uri="{0D108BD9-81ED-4DB2-BD59-A6C34878D82A}">
                    <a16:rowId xmlns:a16="http://schemas.microsoft.com/office/drawing/2014/main" val="2939968248"/>
                  </a:ext>
                </a:extLst>
              </a:tr>
              <a:tr h="185278">
                <a:tc vMerge="1">
                  <a:txBody>
                    <a:bodyPr/>
                    <a:lstStyle/>
                    <a:p>
                      <a:endParaRPr lang="es-CO"/>
                    </a:p>
                  </a:txBody>
                  <a:tcPr/>
                </a:tc>
                <a:tc>
                  <a:txBody>
                    <a:bodyPr/>
                    <a:lstStyle/>
                    <a:p>
                      <a:pPr algn="l" fontAlgn="ctr"/>
                      <a:r>
                        <a:rPr lang="es-CO" sz="900" b="0" i="0" u="none" strike="noStrike" dirty="0">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423</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260</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144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140</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87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dirty="0">
                          <a:solidFill>
                            <a:srgbClr val="404040"/>
                          </a:solidFill>
                          <a:effectLst/>
                          <a:latin typeface="Segoe UI" panose="020B0502040204020203" pitchFamily="34" charset="0"/>
                        </a:rPr>
                        <a:t>48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6502511"/>
                  </a:ext>
                </a:extLst>
              </a:tr>
            </a:tbl>
          </a:graphicData>
        </a:graphic>
      </p:graphicFrame>
      <p:cxnSp>
        <p:nvCxnSpPr>
          <p:cNvPr id="7" name="Conector recto 6">
            <a:extLst>
              <a:ext uri="{FF2B5EF4-FFF2-40B4-BE49-F238E27FC236}">
                <a16:creationId xmlns:a16="http://schemas.microsoft.com/office/drawing/2014/main" id="{2944FF2B-3982-4952-9679-7FD31878DE9C}"/>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221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txBox="1"/>
          <p:nvPr/>
        </p:nvSpPr>
        <p:spPr>
          <a:xfrm>
            <a:off x="427988" y="346053"/>
            <a:ext cx="7737005" cy="80791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200"/>
            <a:r>
              <a:rPr lang="es-MX" sz="1200" dirty="0">
                <a:solidFill>
                  <a:srgbClr val="B6004B"/>
                </a:solidFill>
              </a:rPr>
              <a:t>Distribución porcentual de la población ocupada según rango de ingresos, situación en la ocupación y rangos de edad</a:t>
            </a:r>
          </a:p>
          <a:p>
            <a:pPr defTabSz="457200"/>
            <a:r>
              <a:rPr lang="es-ES" sz="1200" dirty="0">
                <a:solidFill>
                  <a:schemeClr val="tx1"/>
                </a:solidFill>
              </a:rPr>
              <a:t>Total Nacional </a:t>
            </a:r>
          </a:p>
          <a:p>
            <a:pPr defTabSz="457200"/>
            <a:r>
              <a:rPr lang="es-ES" sz="1200" b="0" dirty="0">
                <a:solidFill>
                  <a:schemeClr val="tx1"/>
                </a:solidFill>
              </a:rPr>
              <a:t>Enero - octubre (2024 - 2025)</a:t>
            </a:r>
          </a:p>
        </p:txBody>
      </p:sp>
      <p:sp>
        <p:nvSpPr>
          <p:cNvPr id="5" name="CuadroTexto 4">
            <a:extLst>
              <a:ext uri="{FF2B5EF4-FFF2-40B4-BE49-F238E27FC236}">
                <a16:creationId xmlns:a16="http://schemas.microsoft.com/office/drawing/2014/main" id="{F9FFD471-C5AA-A73B-8C37-5B308BEA5224}"/>
              </a:ext>
            </a:extLst>
          </p:cNvPr>
          <p:cNvSpPr txBox="1"/>
          <p:nvPr/>
        </p:nvSpPr>
        <p:spPr>
          <a:xfrm>
            <a:off x="6654962" y="750010"/>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sp>
        <p:nvSpPr>
          <p:cNvPr id="6" name="object 18">
            <a:extLst>
              <a:ext uri="{FF2B5EF4-FFF2-40B4-BE49-F238E27FC236}">
                <a16:creationId xmlns:a16="http://schemas.microsoft.com/office/drawing/2014/main" id="{64ABB0E8-6410-7381-79AF-33FE9B2AF43F}"/>
              </a:ext>
            </a:extLst>
          </p:cNvPr>
          <p:cNvSpPr txBox="1"/>
          <p:nvPr/>
        </p:nvSpPr>
        <p:spPr>
          <a:xfrm>
            <a:off x="427988" y="4401669"/>
            <a:ext cx="8450313" cy="610808"/>
          </a:xfrm>
          <a:prstGeom prst="rect">
            <a:avLst/>
          </a:prstGeom>
        </p:spPr>
        <p:txBody>
          <a:bodyPr vert="horz" wrap="square" lIns="0" tIns="6985" rIns="0" bIns="0" rtlCol="0" anchor="b">
            <a:spAutoFit/>
          </a:bodyPr>
          <a:lstStyle/>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Notas: </a:t>
            </a:r>
            <a:r>
              <a:rPr lang="es-MX" sz="700" spc="15" dirty="0">
                <a:latin typeface="Segoe UI" panose="020B0502040204020203" pitchFamily="34" charset="0"/>
                <a:cs typeface="Segoe UI" panose="020B0502040204020203" pitchFamily="34" charset="0"/>
              </a:rPr>
              <a:t>᛫ Datos expandidos con proyecciones de población elaboradas con base en los resultados del Censo Nacional de Población y Vivienda 2018.</a:t>
            </a:r>
          </a:p>
          <a:p>
            <a:pPr marL="450850" marR="5080" indent="-438150">
              <a:lnSpc>
                <a:spcPct val="104000"/>
              </a:lnSpc>
              <a:spcBef>
                <a:spcPts val="55"/>
              </a:spcBef>
            </a:pPr>
            <a:r>
              <a:rPr lang="es-MX" sz="700" spc="15" dirty="0">
                <a:latin typeface="Segoe UI" panose="020B0502040204020203" pitchFamily="34" charset="0"/>
                <a:cs typeface="Segoe UI" panose="020B0502040204020203" pitchFamily="34" charset="0"/>
              </a:rPr>
              <a:t>            ᛫ Se excluye la categoría trabajador familiar sin remuneración.</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Las ganancias y salarios laborales corresponden a los ingresos monetarios de la primera actividad. </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El total ocupados corresponde aquellos que reportan ingresos, es decir, asalariados e independientes, por tal razón puede diferir de los totales mostrados en las diapositivas anteriores.</a:t>
            </a:r>
          </a:p>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Fuente: </a:t>
            </a:r>
            <a:r>
              <a:rPr lang="es-MX" sz="700" spc="15" dirty="0">
                <a:latin typeface="Segoe UI" panose="020B0502040204020203" pitchFamily="34" charset="0"/>
                <a:cs typeface="Segoe UI" panose="020B0502040204020203" pitchFamily="34" charset="0"/>
              </a:rPr>
              <a:t>DANE, GEIH.</a:t>
            </a:r>
          </a:p>
        </p:txBody>
      </p:sp>
      <p:graphicFrame>
        <p:nvGraphicFramePr>
          <p:cNvPr id="4" name="Tabla 3">
            <a:extLst>
              <a:ext uri="{FF2B5EF4-FFF2-40B4-BE49-F238E27FC236}">
                <a16:creationId xmlns:a16="http://schemas.microsoft.com/office/drawing/2014/main" id="{940937CF-97CA-43E1-962A-91CB6AD0E9D0}"/>
              </a:ext>
            </a:extLst>
          </p:cNvPr>
          <p:cNvGraphicFramePr>
            <a:graphicFrameLocks noGrp="1"/>
          </p:cNvGraphicFramePr>
          <p:nvPr>
            <p:extLst>
              <p:ext uri="{D42A27DB-BD31-4B8C-83A1-F6EECF244321}">
                <p14:modId xmlns:p14="http://schemas.microsoft.com/office/powerpoint/2010/main" val="3680335901"/>
              </p:ext>
            </p:extLst>
          </p:nvPr>
        </p:nvGraphicFramePr>
        <p:xfrm>
          <a:off x="323849" y="1430966"/>
          <a:ext cx="8450307" cy="2580958"/>
        </p:xfrm>
        <a:graphic>
          <a:graphicData uri="http://schemas.openxmlformats.org/drawingml/2006/table">
            <a:tbl>
              <a:tblPr/>
              <a:tblGrid>
                <a:gridCol w="886314">
                  <a:extLst>
                    <a:ext uri="{9D8B030D-6E8A-4147-A177-3AD203B41FA5}">
                      <a16:colId xmlns:a16="http://schemas.microsoft.com/office/drawing/2014/main" val="2786399814"/>
                    </a:ext>
                  </a:extLst>
                </a:gridCol>
                <a:gridCol w="825672">
                  <a:extLst>
                    <a:ext uri="{9D8B030D-6E8A-4147-A177-3AD203B41FA5}">
                      <a16:colId xmlns:a16="http://schemas.microsoft.com/office/drawing/2014/main" val="253177381"/>
                    </a:ext>
                  </a:extLst>
                </a:gridCol>
                <a:gridCol w="886314">
                  <a:extLst>
                    <a:ext uri="{9D8B030D-6E8A-4147-A177-3AD203B41FA5}">
                      <a16:colId xmlns:a16="http://schemas.microsoft.com/office/drawing/2014/main" val="4002937223"/>
                    </a:ext>
                  </a:extLst>
                </a:gridCol>
                <a:gridCol w="886314">
                  <a:extLst>
                    <a:ext uri="{9D8B030D-6E8A-4147-A177-3AD203B41FA5}">
                      <a16:colId xmlns:a16="http://schemas.microsoft.com/office/drawing/2014/main" val="1798592444"/>
                    </a:ext>
                  </a:extLst>
                </a:gridCol>
                <a:gridCol w="886314">
                  <a:extLst>
                    <a:ext uri="{9D8B030D-6E8A-4147-A177-3AD203B41FA5}">
                      <a16:colId xmlns:a16="http://schemas.microsoft.com/office/drawing/2014/main" val="1465763145"/>
                    </a:ext>
                  </a:extLst>
                </a:gridCol>
                <a:gridCol w="886314">
                  <a:extLst>
                    <a:ext uri="{9D8B030D-6E8A-4147-A177-3AD203B41FA5}">
                      <a16:colId xmlns:a16="http://schemas.microsoft.com/office/drawing/2014/main" val="511144233"/>
                    </a:ext>
                  </a:extLst>
                </a:gridCol>
                <a:gridCol w="886314">
                  <a:extLst>
                    <a:ext uri="{9D8B030D-6E8A-4147-A177-3AD203B41FA5}">
                      <a16:colId xmlns:a16="http://schemas.microsoft.com/office/drawing/2014/main" val="2789898130"/>
                    </a:ext>
                  </a:extLst>
                </a:gridCol>
                <a:gridCol w="769694">
                  <a:extLst>
                    <a:ext uri="{9D8B030D-6E8A-4147-A177-3AD203B41FA5}">
                      <a16:colId xmlns:a16="http://schemas.microsoft.com/office/drawing/2014/main" val="2954600699"/>
                    </a:ext>
                  </a:extLst>
                </a:gridCol>
                <a:gridCol w="851329">
                  <a:extLst>
                    <a:ext uri="{9D8B030D-6E8A-4147-A177-3AD203B41FA5}">
                      <a16:colId xmlns:a16="http://schemas.microsoft.com/office/drawing/2014/main" val="2524197782"/>
                    </a:ext>
                  </a:extLst>
                </a:gridCol>
                <a:gridCol w="685728">
                  <a:extLst>
                    <a:ext uri="{9D8B030D-6E8A-4147-A177-3AD203B41FA5}">
                      <a16:colId xmlns:a16="http://schemas.microsoft.com/office/drawing/2014/main" val="494542133"/>
                    </a:ext>
                  </a:extLst>
                </a:gridCol>
              </a:tblGrid>
              <a:tr h="177960">
                <a:tc rowSpan="3" gridSpan="2">
                  <a:txBody>
                    <a:bodyPr/>
                    <a:lstStyle/>
                    <a:p>
                      <a:pPr algn="ctr" rtl="0" fontAlgn="ctr"/>
                      <a:r>
                        <a:rPr lang="es-MX" sz="900" b="1" i="0" u="none" strike="noStrike" dirty="0">
                          <a:solidFill>
                            <a:srgbClr val="FFFFFF"/>
                          </a:solidFill>
                          <a:effectLst/>
                          <a:latin typeface="Segoe UI" panose="020B0502040204020203" pitchFamily="34" charset="0"/>
                        </a:rPr>
                        <a:t>Rango de ingresos/Situación en la ocupación</a:t>
                      </a:r>
                    </a:p>
                  </a:txBody>
                  <a:tcPr marL="6235" marR="6235" marT="6235" marB="0" anchor="ctr">
                    <a:lnL>
                      <a:noFill/>
                    </a:lnL>
                    <a:lnR>
                      <a:noFill/>
                    </a:lnR>
                    <a:lnT>
                      <a:noFill/>
                    </a:lnT>
                    <a:lnB>
                      <a:noFill/>
                    </a:lnB>
                    <a:solidFill>
                      <a:srgbClr val="6B1940"/>
                    </a:solidFill>
                  </a:tcPr>
                </a:tc>
                <a:tc rowSpan="3" hMerge="1">
                  <a:txBody>
                    <a:bodyPr/>
                    <a:lstStyle/>
                    <a:p>
                      <a:endParaRPr lang="es-CO"/>
                    </a:p>
                  </a:txBody>
                  <a:tcPr/>
                </a:tc>
                <a:tc gridSpan="8">
                  <a:txBody>
                    <a:bodyPr/>
                    <a:lstStyle/>
                    <a:p>
                      <a:pPr algn="ctr" fontAlgn="ctr"/>
                      <a:r>
                        <a:rPr lang="es-CO" sz="900" b="1" i="0" u="none" strike="noStrike">
                          <a:solidFill>
                            <a:srgbClr val="F8F8F8"/>
                          </a:solidFill>
                          <a:effectLst/>
                          <a:latin typeface="Segoe UI" panose="020B0502040204020203" pitchFamily="34" charset="0"/>
                        </a:rPr>
                        <a:t>Total nacional</a:t>
                      </a:r>
                    </a:p>
                  </a:txBody>
                  <a:tcPr marL="6235" marR="6235" marT="623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642522934"/>
                  </a:ext>
                </a:extLst>
              </a:tr>
              <a:tr h="177960">
                <a:tc gridSpan="2" vMerge="1">
                  <a:txBody>
                    <a:bodyPr/>
                    <a:lstStyle/>
                    <a:p>
                      <a:endParaRPr lang="es-CO"/>
                    </a:p>
                  </a:txBody>
                  <a:tcPr/>
                </a:tc>
                <a:tc hMerge="1" v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Ene - oct 2024</a:t>
                      </a:r>
                    </a:p>
                  </a:txBody>
                  <a:tcPr marL="6235" marR="6235" marT="6235"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Ene - oct 2025</a:t>
                      </a:r>
                    </a:p>
                  </a:txBody>
                  <a:tcPr marL="6235" marR="6235" marT="6235"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576332091"/>
                  </a:ext>
                </a:extLst>
              </a:tr>
              <a:tr h="275834">
                <a:tc gridSpan="2" vMerge="1">
                  <a:txBody>
                    <a:bodyPr/>
                    <a:lstStyle/>
                    <a:p>
                      <a:endParaRPr lang="es-CO"/>
                    </a:p>
                  </a:txBody>
                  <a:tcPr/>
                </a:tc>
                <a:tc hMerge="1"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Total  </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15 a 24 años</a:t>
                      </a:r>
                    </a:p>
                  </a:txBody>
                  <a:tcPr marL="6235" marR="6235" marT="6235"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25 a 54 años</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55 años y más</a:t>
                      </a:r>
                    </a:p>
                  </a:txBody>
                  <a:tcPr marL="6235" marR="6235" marT="6235"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Total  </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15 a 24 años</a:t>
                      </a:r>
                    </a:p>
                  </a:txBody>
                  <a:tcPr marL="6235" marR="6235" marT="6235"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25 a 54 años</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55 años y más</a:t>
                      </a:r>
                    </a:p>
                  </a:txBody>
                  <a:tcPr marL="6235" marR="6235" marT="6235" marB="0" anchor="ctr">
                    <a:lnL>
                      <a:noFill/>
                    </a:lnL>
                    <a:lnR>
                      <a:noFill/>
                    </a:lnR>
                    <a:lnT>
                      <a:noFill/>
                    </a:lnT>
                    <a:lnB>
                      <a:noFill/>
                    </a:lnB>
                    <a:solidFill>
                      <a:srgbClr val="F7D9E1"/>
                    </a:solidFill>
                  </a:tcPr>
                </a:tc>
                <a:extLst>
                  <a:ext uri="{0D108BD9-81ED-4DB2-BD59-A6C34878D82A}">
                    <a16:rowId xmlns:a16="http://schemas.microsoft.com/office/drawing/2014/main" val="17977349"/>
                  </a:ext>
                </a:extLst>
              </a:tr>
              <a:tr h="189824">
                <a:tc rowSpan="3">
                  <a:txBody>
                    <a:bodyPr/>
                    <a:lstStyle/>
                    <a:p>
                      <a:pPr algn="ctr"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a:noFill/>
                    </a:lnT>
                    <a:lnB>
                      <a:noFill/>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12,3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69,5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18,2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12,1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69,5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18,4</a:t>
                      </a:r>
                    </a:p>
                  </a:txBody>
                  <a:tcPr marL="6235" marR="6235" marT="6235" marB="0" anchor="ctr">
                    <a:lnL>
                      <a:noFill/>
                    </a:lnL>
                    <a:lnR>
                      <a:noFill/>
                    </a:lnR>
                    <a:lnT>
                      <a:noFill/>
                    </a:lnT>
                    <a:lnB>
                      <a:noFill/>
                    </a:lnB>
                  </a:tcPr>
                </a:tc>
                <a:extLst>
                  <a:ext uri="{0D108BD9-81ED-4DB2-BD59-A6C34878D82A}">
                    <a16:rowId xmlns:a16="http://schemas.microsoft.com/office/drawing/2014/main" val="1876580381"/>
                  </a:ext>
                </a:extLst>
              </a:tr>
              <a:tr h="189824">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54,4</a:t>
                      </a:r>
                    </a:p>
                  </a:txBody>
                  <a:tcPr marL="6235" marR="6235" marT="6235" marB="0" anchor="ctr">
                    <a:lnL>
                      <a:noFill/>
                    </a:lnL>
                    <a:lnR>
                      <a:noFill/>
                    </a:lnR>
                    <a:lnT>
                      <a:noFill/>
                    </a:lnT>
                    <a:lnB>
                      <a:noFill/>
                    </a:lnB>
                  </a:tcPr>
                </a:tc>
                <a:tc>
                  <a:txBody>
                    <a:bodyPr/>
                    <a:lstStyle/>
                    <a:p>
                      <a:pPr algn="ctr" fontAlgn="ctr"/>
                      <a:r>
                        <a:rPr lang="es-CO" sz="900" b="0" i="0" u="none" strike="noStrike" dirty="0">
                          <a:solidFill>
                            <a:srgbClr val="404040"/>
                          </a:solidFill>
                          <a:effectLst/>
                          <a:latin typeface="Segoe UI" panose="020B0502040204020203" pitchFamily="34" charset="0"/>
                        </a:rPr>
                        <a:t>14,1</a:t>
                      </a:r>
                    </a:p>
                  </a:txBody>
                  <a:tcPr marL="6235" marR="6235" marT="6235" marB="0" anchor="ctr">
                    <a:lnL>
                      <a:noFill/>
                    </a:lnL>
                    <a:lnR>
                      <a:noFill/>
                    </a:lnR>
                    <a:lnT>
                      <a:noFill/>
                    </a:lnT>
                    <a:lnB>
                      <a:noFill/>
                    </a:lnB>
                  </a:tcPr>
                </a:tc>
                <a:tc>
                  <a:txBody>
                    <a:bodyPr/>
                    <a:lstStyle/>
                    <a:p>
                      <a:pPr algn="ctr" fontAlgn="ctr"/>
                      <a:r>
                        <a:rPr lang="es-CO" sz="900" b="0" i="0" u="none" strike="noStrike" dirty="0">
                          <a:solidFill>
                            <a:srgbClr val="000000"/>
                          </a:solidFill>
                          <a:effectLst/>
                          <a:latin typeface="Segoe UI" panose="020B0502040204020203" pitchFamily="34" charset="0"/>
                        </a:rPr>
                        <a:t>73,7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12,2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54,3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14,0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74,0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12,0</a:t>
                      </a:r>
                    </a:p>
                  </a:txBody>
                  <a:tcPr marL="6235" marR="6235" marT="6235" marB="0" anchor="ctr">
                    <a:lnL>
                      <a:noFill/>
                    </a:lnL>
                    <a:lnR>
                      <a:noFill/>
                    </a:lnR>
                    <a:lnT>
                      <a:noFill/>
                    </a:lnT>
                    <a:lnB>
                      <a:noFill/>
                    </a:lnB>
                  </a:tcPr>
                </a:tc>
                <a:extLst>
                  <a:ext uri="{0D108BD9-81ED-4DB2-BD59-A6C34878D82A}">
                    <a16:rowId xmlns:a16="http://schemas.microsoft.com/office/drawing/2014/main" val="1573764480"/>
                  </a:ext>
                </a:extLst>
              </a:tr>
              <a:tr h="189824">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43,6</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65,2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25,7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43,9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64,9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26,2</a:t>
                      </a:r>
                    </a:p>
                  </a:txBody>
                  <a:tcPr marL="6235" marR="6235" marT="6235" marB="0" anchor="ctr">
                    <a:lnL>
                      <a:noFill/>
                    </a:lnL>
                    <a:lnR>
                      <a:noFill/>
                    </a:lnR>
                    <a:lnT>
                      <a:noFill/>
                    </a:lnT>
                    <a:lnB>
                      <a:noFill/>
                    </a:lnB>
                  </a:tcPr>
                </a:tc>
                <a:extLst>
                  <a:ext uri="{0D108BD9-81ED-4DB2-BD59-A6C34878D82A}">
                    <a16:rowId xmlns:a16="http://schemas.microsoft.com/office/drawing/2014/main" val="806519982"/>
                  </a:ext>
                </a:extLst>
              </a:tr>
              <a:tr h="275834">
                <a:tc>
                  <a:txBody>
                    <a:bodyPr/>
                    <a:lstStyle/>
                    <a:p>
                      <a:pPr algn="ctr" fontAlgn="ctr"/>
                      <a:r>
                        <a:rPr lang="es-CO" sz="900" b="0" i="0" u="none" strike="noStrike">
                          <a:solidFill>
                            <a:srgbClr val="000000"/>
                          </a:solidFill>
                          <a:effectLst/>
                          <a:latin typeface="Segoe UI" panose="020B0502040204020203" pitchFamily="34" charset="0"/>
                        </a:rPr>
                        <a:t> </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Sin remuneración</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2,0</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32,5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48,9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18,6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29,6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48,6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21,8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310892"/>
                  </a:ext>
                </a:extLst>
              </a:tr>
              <a:tr h="167580">
                <a:tc rowSpan="3">
                  <a:txBody>
                    <a:bodyPr/>
                    <a:lstStyle/>
                    <a:p>
                      <a:pPr algn="ctr" fontAlgn="ctr"/>
                      <a:r>
                        <a:rPr lang="es-CO" sz="900" b="0" i="0" u="none" strike="noStrike">
                          <a:solidFill>
                            <a:srgbClr val="000000"/>
                          </a:solidFill>
                          <a:effectLst/>
                          <a:latin typeface="Segoe UI" panose="020B0502040204020203" pitchFamily="34" charset="0"/>
                        </a:rPr>
                        <a:t>Menos de 1 smmlv</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14,4</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61,8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23,8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14,4</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62,1</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23,5</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21812587"/>
                  </a:ext>
                </a:extLst>
              </a:tr>
              <a:tr h="189824">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32,8</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21,7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62,3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16,0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36,5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20,9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64,2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14,9</a:t>
                      </a:r>
                    </a:p>
                  </a:txBody>
                  <a:tcPr marL="6235" marR="6235" marT="6235" marB="0" anchor="ctr">
                    <a:lnL>
                      <a:noFill/>
                    </a:lnL>
                    <a:lnR>
                      <a:noFill/>
                    </a:lnR>
                    <a:lnT>
                      <a:noFill/>
                    </a:lnT>
                    <a:lnB>
                      <a:noFill/>
                    </a:lnB>
                  </a:tcPr>
                </a:tc>
                <a:extLst>
                  <a:ext uri="{0D108BD9-81ED-4DB2-BD59-A6C34878D82A}">
                    <a16:rowId xmlns:a16="http://schemas.microsoft.com/office/drawing/2014/main" val="2962906713"/>
                  </a:ext>
                </a:extLst>
              </a:tr>
              <a:tr h="189824">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67,2</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10,8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61,6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27,6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63,5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10,7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60,9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28,5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387328"/>
                  </a:ext>
                </a:extLst>
              </a:tr>
              <a:tr h="167580">
                <a:tc rowSpan="3">
                  <a:txBody>
                    <a:bodyPr/>
                    <a:lstStyle/>
                    <a:p>
                      <a:pPr algn="ctr" fontAlgn="ctr"/>
                      <a:r>
                        <a:rPr lang="es-CO" sz="900" b="0" i="0" u="none" strike="noStrike">
                          <a:solidFill>
                            <a:srgbClr val="000000"/>
                          </a:solidFill>
                          <a:effectLst/>
                          <a:latin typeface="Segoe UI" panose="020B0502040204020203" pitchFamily="34" charset="0"/>
                        </a:rPr>
                        <a:t>1 smmlv</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15,6</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74,0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10,4</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15,2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74,7</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10,1</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08594823"/>
                  </a:ext>
                </a:extLst>
              </a:tr>
              <a:tr h="189824">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90,4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16,4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74,1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97,6</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15,4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74,6</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9,9</a:t>
                      </a:r>
                    </a:p>
                  </a:txBody>
                  <a:tcPr marL="6235" marR="6235" marT="6235" marB="0" anchor="ctr">
                    <a:lnL>
                      <a:noFill/>
                    </a:lnL>
                    <a:lnR>
                      <a:noFill/>
                    </a:lnR>
                    <a:lnT>
                      <a:noFill/>
                    </a:lnT>
                    <a:lnB>
                      <a:noFill/>
                    </a:lnB>
                  </a:tcPr>
                </a:tc>
                <a:extLst>
                  <a:ext uri="{0D108BD9-81ED-4DB2-BD59-A6C34878D82A}">
                    <a16:rowId xmlns:a16="http://schemas.microsoft.com/office/drawing/2014/main" val="3146951827"/>
                  </a:ext>
                </a:extLst>
              </a:tr>
              <a:tr h="189824">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9,6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8,2</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73,3</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18,6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7,2</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75,4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dirty="0">
                          <a:solidFill>
                            <a:srgbClr val="404040"/>
                          </a:solidFill>
                          <a:effectLst/>
                          <a:latin typeface="Segoe UI" panose="020B0502040204020203" pitchFamily="34" charset="0"/>
                        </a:rPr>
                        <a:t>17,4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6291148"/>
                  </a:ext>
                </a:extLst>
              </a:tr>
            </a:tbl>
          </a:graphicData>
        </a:graphic>
      </p:graphicFrame>
      <p:sp>
        <p:nvSpPr>
          <p:cNvPr id="7" name="CuadroTexto 6">
            <a:extLst>
              <a:ext uri="{FF2B5EF4-FFF2-40B4-BE49-F238E27FC236}">
                <a16:creationId xmlns:a16="http://schemas.microsoft.com/office/drawing/2014/main" id="{9576E7C3-99DF-4B90-B890-6A29E972288A}"/>
              </a:ext>
            </a:extLst>
          </p:cNvPr>
          <p:cNvSpPr txBox="1"/>
          <p:nvPr/>
        </p:nvSpPr>
        <p:spPr>
          <a:xfrm>
            <a:off x="7103664" y="4129440"/>
            <a:ext cx="2040336" cy="261610"/>
          </a:xfrm>
          <a:prstGeom prst="rect">
            <a:avLst/>
          </a:prstGeom>
          <a:noFill/>
        </p:spPr>
        <p:txBody>
          <a:bodyPr wrap="square" rtlCol="0">
            <a:spAutoFit/>
          </a:bodyPr>
          <a:lstStyle/>
          <a:p>
            <a:r>
              <a:rPr lang="es-ES" sz="1100" i="1" dirty="0"/>
              <a:t>Continúa siguiente diapositiva </a:t>
            </a:r>
            <a:endParaRPr lang="es-CO" sz="1100" i="1" dirty="0"/>
          </a:p>
        </p:txBody>
      </p:sp>
      <p:cxnSp>
        <p:nvCxnSpPr>
          <p:cNvPr id="8" name="Conector recto 7">
            <a:extLst>
              <a:ext uri="{FF2B5EF4-FFF2-40B4-BE49-F238E27FC236}">
                <a16:creationId xmlns:a16="http://schemas.microsoft.com/office/drawing/2014/main" id="{34245204-CB95-4D38-8A51-7A9E4718485C}"/>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39D44E-187B-8CDF-6511-B82B3FAC4365}"/>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ADCA1702-39D0-83EF-DD27-10812DF64D70}"/>
              </a:ext>
            </a:extLst>
          </p:cNvPr>
          <p:cNvSpPr txBox="1"/>
          <p:nvPr/>
        </p:nvSpPr>
        <p:spPr>
          <a:xfrm>
            <a:off x="427988" y="339738"/>
            <a:ext cx="7737005" cy="80791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200"/>
            <a:r>
              <a:rPr lang="es-MX" sz="1200" dirty="0">
                <a:solidFill>
                  <a:srgbClr val="B6004B"/>
                </a:solidFill>
              </a:rPr>
              <a:t>Distribución porcentual de la población ocupada según rango de ingresos, situación en la ocupación y rangos de edad</a:t>
            </a:r>
          </a:p>
          <a:p>
            <a:pPr defTabSz="457200"/>
            <a:r>
              <a:rPr lang="es-ES" sz="1200" dirty="0">
                <a:solidFill>
                  <a:schemeClr val="tx1"/>
                </a:solidFill>
              </a:rPr>
              <a:t>Total Nacional </a:t>
            </a:r>
          </a:p>
          <a:p>
            <a:pPr defTabSz="457200"/>
            <a:r>
              <a:rPr lang="es-ES" sz="1200" b="0" dirty="0">
                <a:solidFill>
                  <a:schemeClr val="tx1"/>
                </a:solidFill>
              </a:rPr>
              <a:t>Enero - octubre (2024 - 2025)</a:t>
            </a:r>
          </a:p>
        </p:txBody>
      </p:sp>
      <p:sp>
        <p:nvSpPr>
          <p:cNvPr id="5" name="CuadroTexto 4">
            <a:extLst>
              <a:ext uri="{FF2B5EF4-FFF2-40B4-BE49-F238E27FC236}">
                <a16:creationId xmlns:a16="http://schemas.microsoft.com/office/drawing/2014/main" id="{0ACA5781-2374-834B-CF25-9C4A8B72A6A9}"/>
              </a:ext>
            </a:extLst>
          </p:cNvPr>
          <p:cNvSpPr txBox="1"/>
          <p:nvPr/>
        </p:nvSpPr>
        <p:spPr>
          <a:xfrm>
            <a:off x="6654962" y="661937"/>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sp>
        <p:nvSpPr>
          <p:cNvPr id="6" name="object 18">
            <a:extLst>
              <a:ext uri="{FF2B5EF4-FFF2-40B4-BE49-F238E27FC236}">
                <a16:creationId xmlns:a16="http://schemas.microsoft.com/office/drawing/2014/main" id="{3464B33F-6D23-D52E-593D-3E3369824AA6}"/>
              </a:ext>
            </a:extLst>
          </p:cNvPr>
          <p:cNvSpPr txBox="1"/>
          <p:nvPr/>
        </p:nvSpPr>
        <p:spPr>
          <a:xfrm>
            <a:off x="427988" y="4401669"/>
            <a:ext cx="8450313" cy="610808"/>
          </a:xfrm>
          <a:prstGeom prst="rect">
            <a:avLst/>
          </a:prstGeom>
        </p:spPr>
        <p:txBody>
          <a:bodyPr vert="horz" wrap="square" lIns="0" tIns="6985" rIns="0" bIns="0" rtlCol="0" anchor="b">
            <a:spAutoFit/>
          </a:bodyPr>
          <a:lstStyle/>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Notas: </a:t>
            </a:r>
            <a:r>
              <a:rPr lang="es-MX" sz="700" spc="15" dirty="0">
                <a:latin typeface="Segoe UI" panose="020B0502040204020203" pitchFamily="34" charset="0"/>
                <a:cs typeface="Segoe UI" panose="020B0502040204020203" pitchFamily="34" charset="0"/>
              </a:rPr>
              <a:t>᛫ Datos expandidos con proyecciones de población elaboradas con base en los resultados del Censo Nacional de Población y Vivienda 2018.</a:t>
            </a:r>
          </a:p>
          <a:p>
            <a:pPr marL="450850" marR="5080" indent="-438150">
              <a:lnSpc>
                <a:spcPct val="104000"/>
              </a:lnSpc>
              <a:spcBef>
                <a:spcPts val="55"/>
              </a:spcBef>
            </a:pPr>
            <a:r>
              <a:rPr lang="es-MX" sz="700" spc="15" dirty="0">
                <a:latin typeface="Segoe UI" panose="020B0502040204020203" pitchFamily="34" charset="0"/>
                <a:cs typeface="Segoe UI" panose="020B0502040204020203" pitchFamily="34" charset="0"/>
              </a:rPr>
              <a:t>            ᛫ Se excluye la categoría trabajador familiar sin remuneración.</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Las ganancias y salarios laborales corresponden a los ingresos monetarios de la primera actividad. </a:t>
            </a:r>
          </a:p>
          <a:p>
            <a:pPr marL="450850" marR="5080" indent="-438150" defTabSz="457200">
              <a:lnSpc>
                <a:spcPct val="104000"/>
              </a:lnSpc>
              <a:spcBef>
                <a:spcPts val="55"/>
              </a:spcBef>
            </a:pPr>
            <a:r>
              <a:rPr lang="es-MX" sz="700" spc="15" dirty="0">
                <a:latin typeface="Segoe UI" panose="020B0502040204020203" pitchFamily="34" charset="0"/>
                <a:cs typeface="Segoe UI" panose="020B0502040204020203" pitchFamily="34" charset="0"/>
              </a:rPr>
              <a:t>            ᛫ El total ocupados corresponde aquellos que reportan ingresos, es decir, asalariados e independientes, por tal razón puede diferir de los totales mostrados en las diapositivas anteriores.</a:t>
            </a:r>
          </a:p>
          <a:p>
            <a:pPr marL="450850" marR="5080" indent="-438150" defTabSz="457200">
              <a:lnSpc>
                <a:spcPct val="104000"/>
              </a:lnSpc>
              <a:spcBef>
                <a:spcPts val="55"/>
              </a:spcBef>
            </a:pPr>
            <a:r>
              <a:rPr lang="es-MX" sz="700" b="1" spc="15" dirty="0">
                <a:latin typeface="Segoe UI" panose="020B0502040204020203" pitchFamily="34" charset="0"/>
                <a:cs typeface="Segoe UI" panose="020B0502040204020203" pitchFamily="34" charset="0"/>
              </a:rPr>
              <a:t>Fuente: </a:t>
            </a:r>
            <a:r>
              <a:rPr lang="es-MX" sz="700" spc="15" dirty="0">
                <a:latin typeface="Segoe UI" panose="020B0502040204020203" pitchFamily="34" charset="0"/>
                <a:cs typeface="Segoe UI" panose="020B0502040204020203" pitchFamily="34" charset="0"/>
              </a:rPr>
              <a:t>DANE, GEIH.</a:t>
            </a:r>
          </a:p>
        </p:txBody>
      </p:sp>
      <p:graphicFrame>
        <p:nvGraphicFramePr>
          <p:cNvPr id="4" name="Tabla 3">
            <a:extLst>
              <a:ext uri="{FF2B5EF4-FFF2-40B4-BE49-F238E27FC236}">
                <a16:creationId xmlns:a16="http://schemas.microsoft.com/office/drawing/2014/main" id="{53C5345D-9CA2-4396-93C5-24B8CE5A5ED8}"/>
              </a:ext>
            </a:extLst>
          </p:cNvPr>
          <p:cNvGraphicFramePr>
            <a:graphicFrameLocks noGrp="1"/>
          </p:cNvGraphicFramePr>
          <p:nvPr>
            <p:extLst>
              <p:ext uri="{D42A27DB-BD31-4B8C-83A1-F6EECF244321}">
                <p14:modId xmlns:p14="http://schemas.microsoft.com/office/powerpoint/2010/main" val="838267802"/>
              </p:ext>
            </p:extLst>
          </p:nvPr>
        </p:nvGraphicFramePr>
        <p:xfrm>
          <a:off x="323850" y="1320800"/>
          <a:ext cx="8450298" cy="2872153"/>
        </p:xfrm>
        <a:graphic>
          <a:graphicData uri="http://schemas.openxmlformats.org/drawingml/2006/table">
            <a:tbl>
              <a:tblPr/>
              <a:tblGrid>
                <a:gridCol w="864565">
                  <a:extLst>
                    <a:ext uri="{9D8B030D-6E8A-4147-A177-3AD203B41FA5}">
                      <a16:colId xmlns:a16="http://schemas.microsoft.com/office/drawing/2014/main" val="1518755521"/>
                    </a:ext>
                  </a:extLst>
                </a:gridCol>
                <a:gridCol w="805410">
                  <a:extLst>
                    <a:ext uri="{9D8B030D-6E8A-4147-A177-3AD203B41FA5}">
                      <a16:colId xmlns:a16="http://schemas.microsoft.com/office/drawing/2014/main" val="3559648659"/>
                    </a:ext>
                  </a:extLst>
                </a:gridCol>
                <a:gridCol w="864565">
                  <a:extLst>
                    <a:ext uri="{9D8B030D-6E8A-4147-A177-3AD203B41FA5}">
                      <a16:colId xmlns:a16="http://schemas.microsoft.com/office/drawing/2014/main" val="3930674073"/>
                    </a:ext>
                  </a:extLst>
                </a:gridCol>
                <a:gridCol w="864565">
                  <a:extLst>
                    <a:ext uri="{9D8B030D-6E8A-4147-A177-3AD203B41FA5}">
                      <a16:colId xmlns:a16="http://schemas.microsoft.com/office/drawing/2014/main" val="1420210686"/>
                    </a:ext>
                  </a:extLst>
                </a:gridCol>
                <a:gridCol w="864565">
                  <a:extLst>
                    <a:ext uri="{9D8B030D-6E8A-4147-A177-3AD203B41FA5}">
                      <a16:colId xmlns:a16="http://schemas.microsoft.com/office/drawing/2014/main" val="123884992"/>
                    </a:ext>
                  </a:extLst>
                </a:gridCol>
                <a:gridCol w="864565">
                  <a:extLst>
                    <a:ext uri="{9D8B030D-6E8A-4147-A177-3AD203B41FA5}">
                      <a16:colId xmlns:a16="http://schemas.microsoft.com/office/drawing/2014/main" val="775885418"/>
                    </a:ext>
                  </a:extLst>
                </a:gridCol>
                <a:gridCol w="864565">
                  <a:extLst>
                    <a:ext uri="{9D8B030D-6E8A-4147-A177-3AD203B41FA5}">
                      <a16:colId xmlns:a16="http://schemas.microsoft.com/office/drawing/2014/main" val="1915648500"/>
                    </a:ext>
                  </a:extLst>
                </a:gridCol>
                <a:gridCol w="750806">
                  <a:extLst>
                    <a:ext uri="{9D8B030D-6E8A-4147-A177-3AD203B41FA5}">
                      <a16:colId xmlns:a16="http://schemas.microsoft.com/office/drawing/2014/main" val="169173699"/>
                    </a:ext>
                  </a:extLst>
                </a:gridCol>
                <a:gridCol w="830437">
                  <a:extLst>
                    <a:ext uri="{9D8B030D-6E8A-4147-A177-3AD203B41FA5}">
                      <a16:colId xmlns:a16="http://schemas.microsoft.com/office/drawing/2014/main" val="527365879"/>
                    </a:ext>
                  </a:extLst>
                </a:gridCol>
                <a:gridCol w="876255">
                  <a:extLst>
                    <a:ext uri="{9D8B030D-6E8A-4147-A177-3AD203B41FA5}">
                      <a16:colId xmlns:a16="http://schemas.microsoft.com/office/drawing/2014/main" val="1094190855"/>
                    </a:ext>
                  </a:extLst>
                </a:gridCol>
              </a:tblGrid>
              <a:tr h="212481">
                <a:tc rowSpan="3" gridSpan="2">
                  <a:txBody>
                    <a:bodyPr/>
                    <a:lstStyle/>
                    <a:p>
                      <a:pPr algn="ctr" rtl="0" fontAlgn="ctr"/>
                      <a:r>
                        <a:rPr lang="es-MX" sz="900" b="1" i="0" u="none" strike="noStrike" dirty="0">
                          <a:solidFill>
                            <a:srgbClr val="FFFFFF"/>
                          </a:solidFill>
                          <a:effectLst/>
                          <a:latin typeface="Segoe UI" panose="020B0502040204020203" pitchFamily="34" charset="0"/>
                        </a:rPr>
                        <a:t>Rango de ingresos/Situación en la ocupación</a:t>
                      </a:r>
                    </a:p>
                  </a:txBody>
                  <a:tcPr marL="6235" marR="6235" marT="6235" marB="0" anchor="ctr">
                    <a:lnL>
                      <a:noFill/>
                    </a:lnL>
                    <a:lnR>
                      <a:noFill/>
                    </a:lnR>
                    <a:lnT>
                      <a:noFill/>
                    </a:lnT>
                    <a:lnB>
                      <a:noFill/>
                    </a:lnB>
                    <a:solidFill>
                      <a:srgbClr val="6B1940"/>
                    </a:solidFill>
                  </a:tcPr>
                </a:tc>
                <a:tc rowSpan="3" hMerge="1">
                  <a:txBody>
                    <a:bodyPr/>
                    <a:lstStyle/>
                    <a:p>
                      <a:endParaRPr lang="es-CO"/>
                    </a:p>
                  </a:txBody>
                  <a:tcPr/>
                </a:tc>
                <a:tc gridSpan="8">
                  <a:txBody>
                    <a:bodyPr/>
                    <a:lstStyle/>
                    <a:p>
                      <a:pPr algn="ctr" fontAlgn="ctr"/>
                      <a:r>
                        <a:rPr lang="es-CO" sz="900" b="1" i="0" u="none" strike="noStrike" dirty="0">
                          <a:solidFill>
                            <a:srgbClr val="F8F8F8"/>
                          </a:solidFill>
                          <a:effectLst/>
                          <a:latin typeface="Segoe UI" panose="020B0502040204020203" pitchFamily="34" charset="0"/>
                        </a:rPr>
                        <a:t>Total nacional</a:t>
                      </a:r>
                    </a:p>
                  </a:txBody>
                  <a:tcPr marL="6235" marR="6235" marT="623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304492899"/>
                  </a:ext>
                </a:extLst>
              </a:tr>
              <a:tr h="212481">
                <a:tc gridSpan="2" vMerge="1">
                  <a:txBody>
                    <a:bodyPr/>
                    <a:lstStyle/>
                    <a:p>
                      <a:endParaRPr lang="es-CO"/>
                    </a:p>
                  </a:txBody>
                  <a:tcPr/>
                </a:tc>
                <a:tc hMerge="1" v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Ene - oct 2024</a:t>
                      </a:r>
                    </a:p>
                  </a:txBody>
                  <a:tcPr marL="6235" marR="6235" marT="6235"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Ene - oct 2025</a:t>
                      </a:r>
                    </a:p>
                  </a:txBody>
                  <a:tcPr marL="6235" marR="6235" marT="6235"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75024287"/>
                  </a:ext>
                </a:extLst>
              </a:tr>
              <a:tr h="240323">
                <a:tc gridSpan="2" vMerge="1">
                  <a:txBody>
                    <a:bodyPr/>
                    <a:lstStyle/>
                    <a:p>
                      <a:endParaRPr lang="es-CO"/>
                    </a:p>
                  </a:txBody>
                  <a:tcPr/>
                </a:tc>
                <a:tc hMerge="1"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Total  </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15 a 24 años</a:t>
                      </a:r>
                    </a:p>
                  </a:txBody>
                  <a:tcPr marL="6235" marR="6235" marT="6235"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25 a 54 años</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55 años y más</a:t>
                      </a:r>
                    </a:p>
                  </a:txBody>
                  <a:tcPr marL="6235" marR="6235" marT="6235"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Total  </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15 a 24 años</a:t>
                      </a:r>
                    </a:p>
                  </a:txBody>
                  <a:tcPr marL="6235" marR="6235" marT="6235"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25 a 54 años</a:t>
                      </a:r>
                    </a:p>
                  </a:txBody>
                  <a:tcPr marL="6235" marR="6235" marT="6235"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55 años y más</a:t>
                      </a:r>
                    </a:p>
                  </a:txBody>
                  <a:tcPr marL="6235" marR="6235" marT="6235" marB="0" anchor="ctr">
                    <a:lnL>
                      <a:noFill/>
                    </a:lnL>
                    <a:lnR>
                      <a:noFill/>
                    </a:lnR>
                    <a:lnT>
                      <a:noFill/>
                    </a:lnT>
                    <a:lnB>
                      <a:noFill/>
                    </a:lnB>
                    <a:solidFill>
                      <a:srgbClr val="F7D9E1"/>
                    </a:solidFill>
                  </a:tcPr>
                </a:tc>
                <a:extLst>
                  <a:ext uri="{0D108BD9-81ED-4DB2-BD59-A6C34878D82A}">
                    <a16:rowId xmlns:a16="http://schemas.microsoft.com/office/drawing/2014/main" val="302355435"/>
                  </a:ext>
                </a:extLst>
              </a:tr>
              <a:tr h="165589">
                <a:tc rowSpan="3">
                  <a:txBody>
                    <a:bodyPr/>
                    <a:lstStyle/>
                    <a:p>
                      <a:pPr algn="ctr" fontAlgn="ctr"/>
                      <a:r>
                        <a:rPr lang="es-MX" sz="900" b="0" i="0" u="none" strike="noStrike">
                          <a:solidFill>
                            <a:srgbClr val="000000"/>
                          </a:solidFill>
                          <a:effectLst/>
                          <a:latin typeface="Segoe UI" panose="020B0502040204020203" pitchFamily="34" charset="0"/>
                        </a:rPr>
                        <a:t>Más de 1 smmlv a 2 smmlv</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77,3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12,6</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76,6</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13,0</a:t>
                      </a:r>
                    </a:p>
                  </a:txBody>
                  <a:tcPr marL="6235" marR="6235" marT="6235" marB="0" anchor="ctr">
                    <a:lnL>
                      <a:noFill/>
                    </a:lnL>
                    <a:lnR>
                      <a:noFill/>
                    </a:lnR>
                    <a:lnT>
                      <a:noFill/>
                    </a:lnT>
                    <a:lnB>
                      <a:noFill/>
                    </a:lnB>
                  </a:tcPr>
                </a:tc>
                <a:extLst>
                  <a:ext uri="{0D108BD9-81ED-4DB2-BD59-A6C34878D82A}">
                    <a16:rowId xmlns:a16="http://schemas.microsoft.com/office/drawing/2014/main" val="415651707"/>
                  </a:ext>
                </a:extLst>
              </a:tr>
              <a:tr h="187569">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70,2</a:t>
                      </a:r>
                    </a:p>
                  </a:txBody>
                  <a:tcPr marL="6235" marR="6235" marT="6235" marB="0" anchor="ctr">
                    <a:lnL>
                      <a:noFill/>
                    </a:lnL>
                    <a:lnR>
                      <a:noFill/>
                    </a:lnR>
                    <a:lnT>
                      <a:noFill/>
                    </a:lnT>
                    <a:lnB>
                      <a:noFill/>
                    </a:lnB>
                  </a:tcPr>
                </a:tc>
                <a:tc>
                  <a:txBody>
                    <a:bodyPr/>
                    <a:lstStyle/>
                    <a:p>
                      <a:pPr algn="ctr" fontAlgn="ctr"/>
                      <a:r>
                        <a:rPr lang="es-CO" sz="900" b="0" i="0" u="none" strike="noStrike" dirty="0">
                          <a:solidFill>
                            <a:srgbClr val="404040"/>
                          </a:solidFill>
                          <a:effectLst/>
                          <a:latin typeface="Segoe UI" panose="020B0502040204020203" pitchFamily="34" charset="0"/>
                        </a:rPr>
                        <a:t>11,8</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78,9</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67,7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12,3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78,4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9,4</a:t>
                      </a:r>
                    </a:p>
                  </a:txBody>
                  <a:tcPr marL="6235" marR="6235" marT="6235" marB="0" anchor="ctr">
                    <a:lnL>
                      <a:noFill/>
                    </a:lnL>
                    <a:lnR>
                      <a:noFill/>
                    </a:lnR>
                    <a:lnT>
                      <a:noFill/>
                    </a:lnT>
                    <a:lnB>
                      <a:noFill/>
                    </a:lnB>
                  </a:tcPr>
                </a:tc>
                <a:extLst>
                  <a:ext uri="{0D108BD9-81ED-4DB2-BD59-A6C34878D82A}">
                    <a16:rowId xmlns:a16="http://schemas.microsoft.com/office/drawing/2014/main" val="1879485391"/>
                  </a:ext>
                </a:extLst>
              </a:tr>
              <a:tr h="187569">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29,8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5,9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73,6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20,5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32,3</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6,5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72,8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20,7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766451"/>
                  </a:ext>
                </a:extLst>
              </a:tr>
              <a:tr h="165589">
                <a:tc rowSpan="3">
                  <a:txBody>
                    <a:bodyPr/>
                    <a:lstStyle/>
                    <a:p>
                      <a:pPr algn="ctr" fontAlgn="ctr"/>
                      <a:r>
                        <a:rPr lang="es-MX" sz="900" b="0" i="0" u="none" strike="noStrike">
                          <a:solidFill>
                            <a:srgbClr val="000000"/>
                          </a:solidFill>
                          <a:effectLst/>
                          <a:latin typeface="Segoe UI" panose="020B0502040204020203" pitchFamily="34" charset="0"/>
                        </a:rPr>
                        <a:t>Más de 2 smmlv a 3 smmlv</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4,3</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82,7</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13,0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4,0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82,2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13,8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16840069"/>
                  </a:ext>
                </a:extLst>
              </a:tr>
              <a:tr h="187569">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68,6</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4,6</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84,4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11,1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65,7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85,0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10,6</a:t>
                      </a:r>
                    </a:p>
                  </a:txBody>
                  <a:tcPr marL="6235" marR="6235" marT="6235" marB="0" anchor="ctr">
                    <a:lnL>
                      <a:noFill/>
                    </a:lnL>
                    <a:lnR>
                      <a:noFill/>
                    </a:lnR>
                    <a:lnT>
                      <a:noFill/>
                    </a:lnT>
                    <a:lnB>
                      <a:noFill/>
                    </a:lnB>
                  </a:tcPr>
                </a:tc>
                <a:extLst>
                  <a:ext uri="{0D108BD9-81ED-4DB2-BD59-A6C34878D82A}">
                    <a16:rowId xmlns:a16="http://schemas.microsoft.com/office/drawing/2014/main" val="1794486281"/>
                  </a:ext>
                </a:extLst>
              </a:tr>
              <a:tr h="187569">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31,4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3,7</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79,2</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17,1</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34,3</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3,1</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76,8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20,1</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079423"/>
                  </a:ext>
                </a:extLst>
              </a:tr>
              <a:tr h="187569">
                <a:tc rowSpan="3">
                  <a:txBody>
                    <a:bodyPr/>
                    <a:lstStyle/>
                    <a:p>
                      <a:pPr algn="ctr" fontAlgn="ctr"/>
                      <a:r>
                        <a:rPr lang="es-CO" sz="900" b="0" i="0" u="none" strike="noStrike">
                          <a:solidFill>
                            <a:srgbClr val="000000"/>
                          </a:solidFill>
                          <a:effectLst/>
                          <a:latin typeface="Segoe UI" panose="020B0502040204020203" pitchFamily="34" charset="0"/>
                        </a:rPr>
                        <a:t>Más de 3 smmlv</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1,6</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80,2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18,2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1,4</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81,3</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17,3</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07620033"/>
                  </a:ext>
                </a:extLst>
              </a:tr>
              <a:tr h="187569">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69,0</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81,7</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17,1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70,2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82,3</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16,5</a:t>
                      </a:r>
                    </a:p>
                  </a:txBody>
                  <a:tcPr marL="6235" marR="6235" marT="6235" marB="0" anchor="ctr">
                    <a:lnL>
                      <a:noFill/>
                    </a:lnL>
                    <a:lnR>
                      <a:noFill/>
                    </a:lnR>
                    <a:lnT>
                      <a:noFill/>
                    </a:lnT>
                    <a:lnB>
                      <a:noFill/>
                    </a:lnB>
                  </a:tcPr>
                </a:tc>
                <a:extLst>
                  <a:ext uri="{0D108BD9-81ED-4DB2-BD59-A6C34878D82A}">
                    <a16:rowId xmlns:a16="http://schemas.microsoft.com/office/drawing/2014/main" val="998234539"/>
                  </a:ext>
                </a:extLst>
              </a:tr>
              <a:tr h="187569">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31,0</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76,9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20,6</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29,8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78,9</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19,3</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3106447"/>
                  </a:ext>
                </a:extLst>
              </a:tr>
              <a:tr h="187569">
                <a:tc rowSpan="3">
                  <a:txBody>
                    <a:bodyPr/>
                    <a:lstStyle/>
                    <a:p>
                      <a:pPr algn="ctr" fontAlgn="ctr"/>
                      <a:r>
                        <a:rPr lang="es-CO" sz="900" b="0" i="0" u="none" strike="noStrike">
                          <a:solidFill>
                            <a:srgbClr val="000000"/>
                          </a:solidFill>
                          <a:effectLst/>
                          <a:latin typeface="Segoe UI" panose="020B0502040204020203" pitchFamily="34" charset="0"/>
                        </a:rPr>
                        <a:t>No informa</a:t>
                      </a:r>
                    </a:p>
                  </a:txBody>
                  <a:tcPr marL="6235" marR="6235" marT="623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Segoe UI" panose="020B0502040204020203" pitchFamily="34" charset="0"/>
                        </a:rPr>
                        <a:t>Total</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5,3</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67,2</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27,5</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100,0</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3,8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69,4</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CO" sz="900" b="0" i="0" u="none" strike="noStrike">
                          <a:solidFill>
                            <a:srgbClr val="404040"/>
                          </a:solidFill>
                          <a:effectLst/>
                          <a:latin typeface="Segoe UI" panose="020B0502040204020203" pitchFamily="34" charset="0"/>
                        </a:rPr>
                        <a:t>26,8</a:t>
                      </a:r>
                    </a:p>
                  </a:txBody>
                  <a:tcPr marL="6235" marR="6235" marT="6235"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22778306"/>
                  </a:ext>
                </a:extLst>
              </a:tr>
              <a:tr h="187569">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Asalariado</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41,2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6,5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75,4</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18,1</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43,5</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4,2</a:t>
                      </a:r>
                    </a:p>
                  </a:txBody>
                  <a:tcPr marL="6235" marR="6235" marT="6235" marB="0" anchor="ctr">
                    <a:lnL>
                      <a:noFill/>
                    </a:lnL>
                    <a:lnR>
                      <a:noFill/>
                    </a:lnR>
                    <a:lnT>
                      <a:noFill/>
                    </a:lnT>
                    <a:lnB>
                      <a:noFill/>
                    </a:lnB>
                  </a:tcPr>
                </a:tc>
                <a:tc>
                  <a:txBody>
                    <a:bodyPr/>
                    <a:lstStyle/>
                    <a:p>
                      <a:pPr algn="ctr" fontAlgn="ctr"/>
                      <a:r>
                        <a:rPr lang="es-CO" sz="900" b="0" i="0" u="none" strike="noStrike">
                          <a:solidFill>
                            <a:srgbClr val="000000"/>
                          </a:solidFill>
                          <a:effectLst/>
                          <a:latin typeface="Segoe UI" panose="020B0502040204020203" pitchFamily="34" charset="0"/>
                        </a:rPr>
                        <a:t>78,8</a:t>
                      </a:r>
                    </a:p>
                  </a:txBody>
                  <a:tcPr marL="6235" marR="6235" marT="6235" marB="0" anchor="ctr">
                    <a:lnL>
                      <a:noFill/>
                    </a:lnL>
                    <a:lnR>
                      <a:noFill/>
                    </a:lnR>
                    <a:lnT>
                      <a:noFill/>
                    </a:lnT>
                    <a:lnB>
                      <a:noFill/>
                    </a:lnB>
                  </a:tcPr>
                </a:tc>
                <a:tc>
                  <a:txBody>
                    <a:bodyPr/>
                    <a:lstStyle/>
                    <a:p>
                      <a:pPr algn="ctr" fontAlgn="ctr"/>
                      <a:r>
                        <a:rPr lang="es-CO" sz="900" b="0" i="0" u="none" strike="noStrike">
                          <a:solidFill>
                            <a:srgbClr val="404040"/>
                          </a:solidFill>
                          <a:effectLst/>
                          <a:latin typeface="Segoe UI" panose="020B0502040204020203" pitchFamily="34" charset="0"/>
                        </a:rPr>
                        <a:t>17,0</a:t>
                      </a:r>
                    </a:p>
                  </a:txBody>
                  <a:tcPr marL="6235" marR="6235" marT="6235" marB="0" anchor="ctr">
                    <a:lnL>
                      <a:noFill/>
                    </a:lnL>
                    <a:lnR>
                      <a:noFill/>
                    </a:lnR>
                    <a:lnT>
                      <a:noFill/>
                    </a:lnT>
                    <a:lnB>
                      <a:noFill/>
                    </a:lnB>
                  </a:tcPr>
                </a:tc>
                <a:extLst>
                  <a:ext uri="{0D108BD9-81ED-4DB2-BD59-A6C34878D82A}">
                    <a16:rowId xmlns:a16="http://schemas.microsoft.com/office/drawing/2014/main" val="2309967670"/>
                  </a:ext>
                </a:extLst>
              </a:tr>
              <a:tr h="187569">
                <a:tc vMerge="1">
                  <a:txBody>
                    <a:bodyPr/>
                    <a:lstStyle/>
                    <a:p>
                      <a:endParaRPr lang="es-CO"/>
                    </a:p>
                  </a:txBody>
                  <a:tcPr/>
                </a:tc>
                <a:tc>
                  <a:txBody>
                    <a:bodyPr/>
                    <a:lstStyle/>
                    <a:p>
                      <a:pPr algn="l" fontAlgn="ctr"/>
                      <a:r>
                        <a:rPr lang="es-CO" sz="900" b="0" i="0" u="none" strike="noStrike">
                          <a:solidFill>
                            <a:srgbClr val="000000"/>
                          </a:solidFill>
                          <a:effectLst/>
                          <a:latin typeface="Segoe UI" panose="020B0502040204020203" pitchFamily="34" charset="0"/>
                        </a:rPr>
                        <a:t>Independiente</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58,8</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4,5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61,4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34,1</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56,5</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404040"/>
                          </a:solidFill>
                          <a:effectLst/>
                          <a:latin typeface="Segoe UI" panose="020B0502040204020203" pitchFamily="34" charset="0"/>
                        </a:rPr>
                        <a:t>3,4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Segoe UI" panose="020B0502040204020203" pitchFamily="34" charset="0"/>
                        </a:rPr>
                        <a:t>62,2</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dirty="0">
                          <a:solidFill>
                            <a:srgbClr val="404040"/>
                          </a:solidFill>
                          <a:effectLst/>
                          <a:latin typeface="Segoe UI" panose="020B0502040204020203" pitchFamily="34" charset="0"/>
                        </a:rPr>
                        <a:t>34,4</a:t>
                      </a:r>
                    </a:p>
                  </a:txBody>
                  <a:tcPr marL="6235" marR="6235" marT="623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035694"/>
                  </a:ext>
                </a:extLst>
              </a:tr>
            </a:tbl>
          </a:graphicData>
        </a:graphic>
      </p:graphicFrame>
      <p:cxnSp>
        <p:nvCxnSpPr>
          <p:cNvPr id="7" name="Conector recto 6">
            <a:extLst>
              <a:ext uri="{FF2B5EF4-FFF2-40B4-BE49-F238E27FC236}">
                <a16:creationId xmlns:a16="http://schemas.microsoft.com/office/drawing/2014/main" id="{6A60F4BC-7546-4BE5-9318-3E4CAE9E07C1}"/>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635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553">
            <a:extLst>
              <a:ext uri="{FF2B5EF4-FFF2-40B4-BE49-F238E27FC236}">
                <a16:creationId xmlns:a16="http://schemas.microsoft.com/office/drawing/2014/main" id="{F3D628DB-73D3-11A9-8D52-DA1E87F95DB4}"/>
              </a:ext>
            </a:extLst>
          </p:cNvPr>
          <p:cNvSpPr txBox="1">
            <a:spLocks/>
          </p:cNvSpPr>
          <p:nvPr/>
        </p:nvSpPr>
        <p:spPr>
          <a:xfrm>
            <a:off x="274217" y="3382476"/>
            <a:ext cx="3351687" cy="631583"/>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5"/>
              </a:spcBef>
              <a:spcAft>
                <a:spcPts val="0"/>
              </a:spcAft>
              <a:buClrTx/>
              <a:buSzTx/>
              <a:buFont typeface="Arial"/>
              <a:buNone/>
              <a:tabLst/>
              <a:defRPr/>
            </a:pPr>
            <a:r>
              <a:rPr kumimoji="0" lang="es-ES" sz="2000" i="0" u="none" strike="noStrike" kern="1200" cap="none" spc="-5" normalizeH="0" baseline="0" noProof="0" dirty="0">
                <a:ln>
                  <a:noFill/>
                </a:ln>
                <a:solidFill>
                  <a:prstClr val="black">
                    <a:lumMod val="85000"/>
                    <a:lumOff val="15000"/>
                  </a:prstClr>
                </a:solidFill>
                <a:effectLst/>
                <a:uLnTx/>
                <a:uFillTx/>
                <a:latin typeface="Segoe UI"/>
                <a:ea typeface="+mn-ea"/>
                <a:cs typeface="Arial"/>
              </a:rPr>
              <a:t>Total nacional y 13 ciudades y áreas metropolitana</a:t>
            </a:r>
          </a:p>
        </p:txBody>
      </p:sp>
      <p:sp>
        <p:nvSpPr>
          <p:cNvPr id="20" name="CuadroTexto 19">
            <a:extLst>
              <a:ext uri="{FF2B5EF4-FFF2-40B4-BE49-F238E27FC236}">
                <a16:creationId xmlns:a16="http://schemas.microsoft.com/office/drawing/2014/main" id="{8C152B93-7F5E-473F-5E15-724B6901FC19}"/>
              </a:ext>
            </a:extLst>
          </p:cNvPr>
          <p:cNvSpPr txBox="1"/>
          <p:nvPr/>
        </p:nvSpPr>
        <p:spPr>
          <a:xfrm>
            <a:off x="177011" y="1729921"/>
            <a:ext cx="3546101" cy="1175706"/>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s-CO" sz="4400" i="0" u="none" strike="noStrike" kern="1200" cap="none" spc="0" normalizeH="0" baseline="0" noProof="0" dirty="0">
                <a:ln>
                  <a:noFill/>
                </a:ln>
                <a:solidFill>
                  <a:srgbClr val="B6004C"/>
                </a:solidFill>
                <a:effectLst/>
                <a:uLnTx/>
                <a:uFillTx/>
                <a:latin typeface="Segoe UI"/>
                <a:ea typeface="Roboto Condensed" panose="02000000000000000000" pitchFamily="2" charset="0"/>
                <a:cs typeface="+mn-cs"/>
              </a:rPr>
              <a:t>Ingresos promedios</a:t>
            </a:r>
          </a:p>
        </p:txBody>
      </p:sp>
      <p:sp>
        <p:nvSpPr>
          <p:cNvPr id="3" name="CuadroTexto 2">
            <a:extLst>
              <a:ext uri="{FF2B5EF4-FFF2-40B4-BE49-F238E27FC236}">
                <a16:creationId xmlns:a16="http://schemas.microsoft.com/office/drawing/2014/main" id="{2D0FE801-0D76-4E79-7364-EA538822DCA3}"/>
              </a:ext>
            </a:extLst>
          </p:cNvPr>
          <p:cNvSpPr txBox="1"/>
          <p:nvPr/>
        </p:nvSpPr>
        <p:spPr>
          <a:xfrm>
            <a:off x="0" y="445960"/>
            <a:ext cx="3022066" cy="338554"/>
          </a:xfrm>
          <a:prstGeom prst="rect">
            <a:avLst/>
          </a:prstGeom>
          <a:solidFill>
            <a:schemeClr val="bg1">
              <a:lumMod val="50000"/>
            </a:schemeClr>
          </a:solidFill>
        </p:spPr>
        <p:txBody>
          <a:bodyPr wrap="square" rtlCol="0">
            <a:spAutoFit/>
          </a:bodyPr>
          <a:lstStyle/>
          <a:p>
            <a:r>
              <a:rPr lang="es-CO" sz="1600" dirty="0">
                <a:solidFill>
                  <a:schemeClr val="bg1">
                    <a:lumMod val="95000"/>
                  </a:schemeClr>
                </a:solidFill>
              </a:rPr>
              <a:t>Documento interno de trabajo</a:t>
            </a:r>
          </a:p>
        </p:txBody>
      </p:sp>
      <p:sp>
        <p:nvSpPr>
          <p:cNvPr id="7" name="CuadroTexto 6">
            <a:extLst>
              <a:ext uri="{FF2B5EF4-FFF2-40B4-BE49-F238E27FC236}">
                <a16:creationId xmlns:a16="http://schemas.microsoft.com/office/drawing/2014/main" id="{760DFC81-127D-404F-9ACA-8F63C03C4E5B}"/>
              </a:ext>
            </a:extLst>
          </p:cNvPr>
          <p:cNvSpPr txBox="1"/>
          <p:nvPr/>
        </p:nvSpPr>
        <p:spPr>
          <a:xfrm>
            <a:off x="540658" y="470888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164578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411495" y="434363"/>
            <a:ext cx="5604382"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Ingresos promedios (Ganancias y salarios)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y 13 ciudades y áreas metropolitanas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a:extLst>
              <a:ext uri="{FF2B5EF4-FFF2-40B4-BE49-F238E27FC236}">
                <a16:creationId xmlns:a16="http://schemas.microsoft.com/office/drawing/2014/main" id="{40E5504F-312D-6F4A-9C1A-BEA34D28C3C7}"/>
              </a:ext>
            </a:extLst>
          </p:cNvPr>
          <p:cNvSpPr txBox="1"/>
          <p:nvPr/>
        </p:nvSpPr>
        <p:spPr>
          <a:xfrm>
            <a:off x="469552" y="4183760"/>
            <a:ext cx="8450313" cy="735651"/>
          </a:xfrm>
          <a:prstGeom prst="rect">
            <a:avLst/>
          </a:prstGeom>
        </p:spPr>
        <p:txBody>
          <a:bodyPr vert="horz" wrap="square" lIns="0" tIns="6985" rIns="0" bIns="0" rtlCol="0" anchor="b">
            <a:spAutoFit/>
          </a:bodyPr>
          <a:lstStyle/>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valores a pesos corrientes.</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Datos expandidos con proyecciones de población elaboradas con base en los resultados del Censo Nacional de Población y Vivienda 2018.</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Se excluye la categoría trabajador familiar sin remuneración.</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Las ganancias y salarios laborales corresponden a los ingresos monetarios de la primera actividad. </a:t>
            </a:r>
          </a:p>
          <a:p>
            <a:pPr marL="450839" marR="5080" lvl="0" indent="-438139" defTabSz="457189">
              <a:lnSpc>
                <a:spcPct val="104099"/>
              </a:lnSpc>
              <a:spcBef>
                <a:spcPts val="55"/>
              </a:spcBef>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a:t>
            </a:r>
            <a:r>
              <a:rPr lang="es-ES" sz="700" spc="15" dirty="0">
                <a:latin typeface="Segoe UI" panose="020B0502040204020203" pitchFamily="34" charset="0"/>
                <a:cs typeface="Segoe UI" panose="020B0502040204020203" pitchFamily="34" charset="0"/>
              </a:rPr>
              <a:t>᛫ A.M.: área metropolitana</a:t>
            </a:r>
            <a:endPar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12700" marR="5080" lvl="0" indent="0" algn="l" defTabSz="457189" rtl="0" eaLnBrk="1" fontAlgn="auto" latinLnBrk="0" hangingPunct="1">
              <a:lnSpc>
                <a:spcPct val="104099"/>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graphicFrame>
        <p:nvGraphicFramePr>
          <p:cNvPr id="2" name="Tabla 1"/>
          <p:cNvGraphicFramePr>
            <a:graphicFrameLocks noGrp="1"/>
          </p:cNvGraphicFramePr>
          <p:nvPr>
            <p:extLst>
              <p:ext uri="{D42A27DB-BD31-4B8C-83A1-F6EECF244321}">
                <p14:modId xmlns:p14="http://schemas.microsoft.com/office/powerpoint/2010/main" val="2271705205"/>
              </p:ext>
            </p:extLst>
          </p:nvPr>
        </p:nvGraphicFramePr>
        <p:xfrm>
          <a:off x="411495" y="2085416"/>
          <a:ext cx="3775876" cy="1930655"/>
        </p:xfrm>
        <a:graphic>
          <a:graphicData uri="http://schemas.openxmlformats.org/drawingml/2006/table">
            <a:tbl>
              <a:tblPr/>
              <a:tblGrid>
                <a:gridCol w="1508241">
                  <a:extLst>
                    <a:ext uri="{9D8B030D-6E8A-4147-A177-3AD203B41FA5}">
                      <a16:colId xmlns:a16="http://schemas.microsoft.com/office/drawing/2014/main" val="2913215"/>
                    </a:ext>
                  </a:extLst>
                </a:gridCol>
                <a:gridCol w="1149638">
                  <a:extLst>
                    <a:ext uri="{9D8B030D-6E8A-4147-A177-3AD203B41FA5}">
                      <a16:colId xmlns:a16="http://schemas.microsoft.com/office/drawing/2014/main" val="656560724"/>
                    </a:ext>
                  </a:extLst>
                </a:gridCol>
                <a:gridCol w="1117997">
                  <a:extLst>
                    <a:ext uri="{9D8B030D-6E8A-4147-A177-3AD203B41FA5}">
                      <a16:colId xmlns:a16="http://schemas.microsoft.com/office/drawing/2014/main" val="604521492"/>
                    </a:ext>
                  </a:extLst>
                </a:gridCol>
              </a:tblGrid>
              <a:tr h="453028">
                <a:tc rowSpan="2">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2">
                  <a:txBody>
                    <a:bodyPr/>
                    <a:lstStyle/>
                    <a:p>
                      <a:pPr algn="ctr" fontAlgn="ctr"/>
                      <a:r>
                        <a:rPr lang="es-CO" sz="1000" b="1" i="0" u="none" strike="noStrike" dirty="0">
                          <a:solidFill>
                            <a:srgbClr val="FFFFFF"/>
                          </a:solidFill>
                          <a:effectLst/>
                          <a:latin typeface="Segoe UI" panose="020B0502040204020203" pitchFamily="34" charset="0"/>
                        </a:rPr>
                        <a:t>Total nacional</a:t>
                      </a:r>
                    </a:p>
                  </a:txBody>
                  <a:tcPr marL="9525" marR="9525" marT="9525" marB="0" anchor="ctr">
                    <a:lnL>
                      <a:noFill/>
                    </a:lnL>
                    <a:lnR>
                      <a:noFill/>
                    </a:lnR>
                    <a:lnT>
                      <a:noFill/>
                    </a:lnT>
                    <a:lnB>
                      <a:noFill/>
                    </a:lnB>
                    <a:solidFill>
                      <a:srgbClr val="EF3C6F"/>
                    </a:solidFill>
                  </a:tcPr>
                </a:tc>
                <a:tc hMerge="1">
                  <a:txBody>
                    <a:bodyPr/>
                    <a:lstStyle/>
                    <a:p>
                      <a:endParaRPr lang="es-CO"/>
                    </a:p>
                  </a:txBody>
                  <a:tcPr/>
                </a:tc>
                <a:extLst>
                  <a:ext uri="{0D108BD9-81ED-4DB2-BD59-A6C34878D82A}">
                    <a16:rowId xmlns:a16="http://schemas.microsoft.com/office/drawing/2014/main" val="2878058743"/>
                  </a:ext>
                </a:extLst>
              </a:tr>
              <a:tr h="553450">
                <a:tc vMerge="1">
                  <a:txBody>
                    <a:bodyPr/>
                    <a:lstStyle/>
                    <a:p>
                      <a:endParaRPr lang="es-CO"/>
                    </a:p>
                  </a:txBody>
                  <a:tcPr/>
                </a:tc>
                <a:tc>
                  <a:txBody>
                    <a:bodyPr/>
                    <a:lstStyle/>
                    <a:p>
                      <a:pPr algn="ctr" rtl="0" fontAlgn="ctr">
                        <a:buNone/>
                      </a:pPr>
                      <a:r>
                        <a:rPr lang="es-CO" sz="1000" b="1" i="0" u="none" strike="noStrike" dirty="0">
                          <a:solidFill>
                            <a:srgbClr val="AD2750"/>
                          </a:solidFill>
                          <a:effectLst/>
                          <a:latin typeface="Segoe UI" panose="020B0502040204020203" pitchFamily="34" charset="0"/>
                        </a:rPr>
                        <a:t>Enero - octubre 2024</a:t>
                      </a:r>
                    </a:p>
                  </a:txBody>
                  <a:tcPr marL="7620" marR="7620" marT="7620" marB="0" anchor="ctr">
                    <a:lnL>
                      <a:noFill/>
                    </a:lnL>
                    <a:lnR>
                      <a:noFill/>
                    </a:lnR>
                    <a:lnT>
                      <a:noFill/>
                    </a:lnT>
                    <a:lnB>
                      <a:noFill/>
                    </a:lnB>
                    <a:solidFill>
                      <a:srgbClr val="E691AA"/>
                    </a:solidFill>
                  </a:tcPr>
                </a:tc>
                <a:tc>
                  <a:txBody>
                    <a:bodyPr/>
                    <a:lstStyle/>
                    <a:p>
                      <a:pPr algn="ctr" rtl="0" fontAlgn="ctr">
                        <a:buNone/>
                      </a:pPr>
                      <a:r>
                        <a:rPr lang="es-CO" sz="1000" b="1" i="0" u="none" strike="noStrike" dirty="0">
                          <a:solidFill>
                            <a:srgbClr val="AD2750"/>
                          </a:solidFill>
                          <a:effectLst/>
                          <a:latin typeface="Segoe UI" panose="020B0502040204020203" pitchFamily="34" charset="0"/>
                        </a:rPr>
                        <a:t>Enero - octubre 2025</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3102826305"/>
                  </a:ext>
                </a:extLst>
              </a:tr>
              <a:tr h="453028">
                <a:tc>
                  <a:txBody>
                    <a:bodyPr/>
                    <a:lstStyle/>
                    <a:p>
                      <a:pPr algn="l" fontAlgn="t"/>
                      <a:r>
                        <a:rPr lang="es-CO" sz="1000" b="1" i="0" u="none" strike="noStrike" dirty="0">
                          <a:solidFill>
                            <a:srgbClr val="000000"/>
                          </a:solidFill>
                          <a:effectLst/>
                          <a:latin typeface="Segoe UI" panose="020B0502040204020203" pitchFamily="34" charset="0"/>
                        </a:rPr>
                        <a:t>Asalariados</a:t>
                      </a:r>
                    </a:p>
                  </a:txBody>
                  <a:tcPr marL="9525" marR="9525" marT="9525"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2.003.848</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2.158.463</a:t>
                      </a:r>
                    </a:p>
                  </a:txBody>
                  <a:tcPr marL="7620" marR="7620" marT="7620" marB="0" anchor="ctr">
                    <a:lnL>
                      <a:noFill/>
                    </a:lnL>
                    <a:lnR>
                      <a:noFill/>
                    </a:lnR>
                    <a:lnT>
                      <a:noFill/>
                    </a:lnT>
                    <a:lnB>
                      <a:noFill/>
                    </a:lnB>
                    <a:solidFill>
                      <a:srgbClr val="BFBFBF"/>
                    </a:solidFill>
                  </a:tcPr>
                </a:tc>
                <a:extLst>
                  <a:ext uri="{0D108BD9-81ED-4DB2-BD59-A6C34878D82A}">
                    <a16:rowId xmlns:a16="http://schemas.microsoft.com/office/drawing/2014/main" val="476401140"/>
                  </a:ext>
                </a:extLst>
              </a:tr>
              <a:tr h="471149">
                <a:tc>
                  <a:txBody>
                    <a:bodyPr/>
                    <a:lstStyle/>
                    <a:p>
                      <a:pPr algn="l" fontAlgn="t"/>
                      <a:r>
                        <a:rPr lang="es-CO" sz="1000" b="1" i="0" u="none" strike="noStrike" dirty="0">
                          <a:solidFill>
                            <a:srgbClr val="000000"/>
                          </a:solidFill>
                          <a:effectLst/>
                          <a:latin typeface="Segoe UI" panose="020B0502040204020203" pitchFamily="34" charset="0"/>
                        </a:rPr>
                        <a:t>Independientes</a:t>
                      </a:r>
                    </a:p>
                  </a:txBody>
                  <a:tcPr marL="9525" marR="9525" marT="9525" marB="0" anchor="ctr">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1.262.991</a:t>
                      </a:r>
                    </a:p>
                  </a:txBody>
                  <a:tcPr marL="7620" marR="7620" marT="7620" marB="0" anchor="ctr">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1.381.128</a:t>
                      </a:r>
                    </a:p>
                  </a:txBody>
                  <a:tcPr marL="7620" marR="7620" marT="7620" marB="0" anchor="ctr">
                    <a:lnL>
                      <a:noFill/>
                    </a:lnL>
                    <a:lnR>
                      <a:noFill/>
                    </a:lnR>
                    <a:lnT>
                      <a:noFill/>
                    </a:lnT>
                    <a:lnB>
                      <a:noFill/>
                    </a:lnB>
                  </a:tcPr>
                </a:tc>
                <a:extLst>
                  <a:ext uri="{0D108BD9-81ED-4DB2-BD59-A6C34878D82A}">
                    <a16:rowId xmlns:a16="http://schemas.microsoft.com/office/drawing/2014/main" val="1785118768"/>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964900727"/>
              </p:ext>
            </p:extLst>
          </p:nvPr>
        </p:nvGraphicFramePr>
        <p:xfrm>
          <a:off x="4811818" y="2085416"/>
          <a:ext cx="3838696" cy="1930653"/>
        </p:xfrm>
        <a:graphic>
          <a:graphicData uri="http://schemas.openxmlformats.org/drawingml/2006/table">
            <a:tbl>
              <a:tblPr/>
              <a:tblGrid>
                <a:gridCol w="1533334">
                  <a:extLst>
                    <a:ext uri="{9D8B030D-6E8A-4147-A177-3AD203B41FA5}">
                      <a16:colId xmlns:a16="http://schemas.microsoft.com/office/drawing/2014/main" val="158783972"/>
                    </a:ext>
                  </a:extLst>
                </a:gridCol>
                <a:gridCol w="1168765">
                  <a:extLst>
                    <a:ext uri="{9D8B030D-6E8A-4147-A177-3AD203B41FA5}">
                      <a16:colId xmlns:a16="http://schemas.microsoft.com/office/drawing/2014/main" val="1255133931"/>
                    </a:ext>
                  </a:extLst>
                </a:gridCol>
                <a:gridCol w="1136597">
                  <a:extLst>
                    <a:ext uri="{9D8B030D-6E8A-4147-A177-3AD203B41FA5}">
                      <a16:colId xmlns:a16="http://schemas.microsoft.com/office/drawing/2014/main" val="3701538576"/>
                    </a:ext>
                  </a:extLst>
                </a:gridCol>
              </a:tblGrid>
              <a:tr h="473500">
                <a:tc rowSpan="2">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2">
                  <a:txBody>
                    <a:bodyPr/>
                    <a:lstStyle/>
                    <a:p>
                      <a:pPr algn="ctr" fontAlgn="ctr"/>
                      <a:r>
                        <a:rPr lang="es-CO" sz="1000" b="1" i="0" u="none" strike="noStrike" dirty="0">
                          <a:solidFill>
                            <a:srgbClr val="FFFFFF"/>
                          </a:solidFill>
                          <a:effectLst/>
                          <a:latin typeface="Segoe UI" panose="020B0502040204020203" pitchFamily="34" charset="0"/>
                        </a:rPr>
                        <a:t>13 ciudades y A.M.</a:t>
                      </a:r>
                    </a:p>
                  </a:txBody>
                  <a:tcPr marL="9525" marR="9525" marT="9525" marB="0" anchor="ctr">
                    <a:lnL>
                      <a:noFill/>
                    </a:lnL>
                    <a:lnR>
                      <a:noFill/>
                    </a:lnR>
                    <a:lnT>
                      <a:noFill/>
                    </a:lnT>
                    <a:lnB>
                      <a:noFill/>
                    </a:lnB>
                    <a:solidFill>
                      <a:srgbClr val="EF3C6F"/>
                    </a:solidFill>
                  </a:tcPr>
                </a:tc>
                <a:tc hMerge="1">
                  <a:txBody>
                    <a:bodyPr/>
                    <a:lstStyle/>
                    <a:p>
                      <a:endParaRPr lang="es-CO"/>
                    </a:p>
                  </a:txBody>
                  <a:tcPr/>
                </a:tc>
                <a:extLst>
                  <a:ext uri="{0D108BD9-81ED-4DB2-BD59-A6C34878D82A}">
                    <a16:rowId xmlns:a16="http://schemas.microsoft.com/office/drawing/2014/main" val="2275849670"/>
                  </a:ext>
                </a:extLst>
              </a:tr>
              <a:tr h="510153">
                <a:tc vMerge="1">
                  <a:txBody>
                    <a:bodyPr/>
                    <a:lstStyle/>
                    <a:p>
                      <a:endParaRPr lang="es-CO"/>
                    </a:p>
                  </a:txBody>
                  <a:tcPr/>
                </a:tc>
                <a:tc>
                  <a:txBody>
                    <a:bodyPr/>
                    <a:lstStyle/>
                    <a:p>
                      <a:pPr algn="ctr" rtl="0" fontAlgn="ctr">
                        <a:buNone/>
                      </a:pPr>
                      <a:r>
                        <a:rPr lang="es-CO" sz="1000" b="1" i="0" u="none" strike="noStrike" dirty="0">
                          <a:solidFill>
                            <a:srgbClr val="AD2750"/>
                          </a:solidFill>
                          <a:effectLst/>
                          <a:latin typeface="Segoe UI" panose="020B0502040204020203" pitchFamily="34" charset="0"/>
                        </a:rPr>
                        <a:t>Enero - octubre 2024</a:t>
                      </a:r>
                    </a:p>
                  </a:txBody>
                  <a:tcPr marL="7620" marR="7620" marT="7620" marB="0" anchor="ctr">
                    <a:lnL>
                      <a:noFill/>
                    </a:lnL>
                    <a:lnR>
                      <a:noFill/>
                    </a:lnR>
                    <a:lnT>
                      <a:noFill/>
                    </a:lnT>
                    <a:lnB>
                      <a:noFill/>
                    </a:lnB>
                    <a:solidFill>
                      <a:srgbClr val="E691AA"/>
                    </a:solidFill>
                  </a:tcPr>
                </a:tc>
                <a:tc>
                  <a:txBody>
                    <a:bodyPr/>
                    <a:lstStyle/>
                    <a:p>
                      <a:pPr algn="ctr" rtl="0" fontAlgn="ctr">
                        <a:buNone/>
                      </a:pPr>
                      <a:r>
                        <a:rPr lang="es-CO" sz="1000" b="1" i="0" u="none" strike="noStrike" dirty="0">
                          <a:solidFill>
                            <a:srgbClr val="AD2750"/>
                          </a:solidFill>
                          <a:effectLst/>
                          <a:latin typeface="Segoe UI" panose="020B0502040204020203" pitchFamily="34" charset="0"/>
                        </a:rPr>
                        <a:t>Enero - octubre 2025</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3841270381"/>
                  </a:ext>
                </a:extLst>
              </a:tr>
              <a:tr h="473500">
                <a:tc>
                  <a:txBody>
                    <a:bodyPr/>
                    <a:lstStyle/>
                    <a:p>
                      <a:pPr algn="l" fontAlgn="t"/>
                      <a:r>
                        <a:rPr lang="es-CO" sz="1000" b="1" i="0" u="none" strike="noStrike" dirty="0">
                          <a:solidFill>
                            <a:srgbClr val="000000"/>
                          </a:solidFill>
                          <a:effectLst/>
                          <a:latin typeface="Segoe UI" panose="020B0502040204020203" pitchFamily="34" charset="0"/>
                        </a:rPr>
                        <a:t>Asalariados</a:t>
                      </a:r>
                    </a:p>
                  </a:txBody>
                  <a:tcPr marL="9525" marR="9525" marT="9525"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2.438.669</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2.575.541</a:t>
                      </a:r>
                    </a:p>
                  </a:txBody>
                  <a:tcPr marL="7620" marR="7620" marT="7620" marB="0" anchor="ctr">
                    <a:lnL>
                      <a:noFill/>
                    </a:lnL>
                    <a:lnR>
                      <a:noFill/>
                    </a:lnR>
                    <a:lnT>
                      <a:noFill/>
                    </a:lnT>
                    <a:lnB>
                      <a:noFill/>
                    </a:lnB>
                    <a:solidFill>
                      <a:srgbClr val="BFBFBF"/>
                    </a:solidFill>
                  </a:tcPr>
                </a:tc>
                <a:extLst>
                  <a:ext uri="{0D108BD9-81ED-4DB2-BD59-A6C34878D82A}">
                    <a16:rowId xmlns:a16="http://schemas.microsoft.com/office/drawing/2014/main" val="4157493583"/>
                  </a:ext>
                </a:extLst>
              </a:tr>
              <a:tr h="473500">
                <a:tc>
                  <a:txBody>
                    <a:bodyPr/>
                    <a:lstStyle/>
                    <a:p>
                      <a:pPr algn="l" fontAlgn="t"/>
                      <a:r>
                        <a:rPr lang="es-CO" sz="1000" b="1" i="0" u="none" strike="noStrike">
                          <a:solidFill>
                            <a:srgbClr val="000000"/>
                          </a:solidFill>
                          <a:effectLst/>
                          <a:latin typeface="Segoe UI" panose="020B0502040204020203" pitchFamily="34" charset="0"/>
                        </a:rPr>
                        <a:t>Independientes</a:t>
                      </a:r>
                    </a:p>
                  </a:txBody>
                  <a:tcPr marL="9525" marR="9525" marT="9525" marB="0" anchor="ctr">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1.821.352</a:t>
                      </a:r>
                    </a:p>
                  </a:txBody>
                  <a:tcPr marL="7620" marR="7620" marT="7620" marB="0" anchor="ctr">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1.911.991</a:t>
                      </a:r>
                    </a:p>
                  </a:txBody>
                  <a:tcPr marL="7620" marR="7620" marT="7620" marB="0" anchor="ctr">
                    <a:lnL>
                      <a:noFill/>
                    </a:lnL>
                    <a:lnR>
                      <a:noFill/>
                    </a:lnR>
                    <a:lnT>
                      <a:noFill/>
                    </a:lnT>
                    <a:lnB>
                      <a:noFill/>
                    </a:lnB>
                  </a:tcPr>
                </a:tc>
                <a:extLst>
                  <a:ext uri="{0D108BD9-81ED-4DB2-BD59-A6C34878D82A}">
                    <a16:rowId xmlns:a16="http://schemas.microsoft.com/office/drawing/2014/main" val="1092198193"/>
                  </a:ext>
                </a:extLst>
              </a:tr>
            </a:tbl>
          </a:graphicData>
        </a:graphic>
      </p:graphicFrame>
      <p:sp>
        <p:nvSpPr>
          <p:cNvPr id="4" name="CuadroTexto 3">
            <a:extLst>
              <a:ext uri="{FF2B5EF4-FFF2-40B4-BE49-F238E27FC236}">
                <a16:creationId xmlns:a16="http://schemas.microsoft.com/office/drawing/2014/main" id="{2B5FAD63-2F00-46C7-D619-93F39E3246F0}"/>
              </a:ext>
            </a:extLst>
          </p:cNvPr>
          <p:cNvSpPr txBox="1"/>
          <p:nvPr/>
        </p:nvSpPr>
        <p:spPr>
          <a:xfrm>
            <a:off x="469552" y="1548939"/>
            <a:ext cx="184671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t>SMMLV 2024: $1.300.000</a:t>
            </a:r>
            <a:b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t>SMMLV 2025: $1.423.500</a:t>
            </a:r>
            <a:endParaRPr kumimoji="0" lang="es-CO"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A63952E8-E52B-40A4-838C-3FDE35616E0F}"/>
              </a:ext>
            </a:extLst>
          </p:cNvPr>
          <p:cNvSpPr txBox="1"/>
          <p:nvPr/>
        </p:nvSpPr>
        <p:spPr>
          <a:xfrm>
            <a:off x="6654962" y="1009855"/>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9" name="Conector recto 8">
            <a:extLst>
              <a:ext uri="{FF2B5EF4-FFF2-40B4-BE49-F238E27FC236}">
                <a16:creationId xmlns:a16="http://schemas.microsoft.com/office/drawing/2014/main" id="{7A7041F7-CCF9-40D6-8A99-002ED14947DD}"/>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288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402540" y="374279"/>
            <a:ext cx="8741460"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Ingresos promedios (Ganancias y salarios) según sexo</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y 13 ciudades y áreas metropolitanas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a:extLst>
              <a:ext uri="{FF2B5EF4-FFF2-40B4-BE49-F238E27FC236}">
                <a16:creationId xmlns:a16="http://schemas.microsoft.com/office/drawing/2014/main" id="{40E5504F-312D-6F4A-9C1A-BEA34D28C3C7}"/>
              </a:ext>
            </a:extLst>
          </p:cNvPr>
          <p:cNvSpPr txBox="1"/>
          <p:nvPr/>
        </p:nvSpPr>
        <p:spPr>
          <a:xfrm>
            <a:off x="323850" y="4285737"/>
            <a:ext cx="8450313" cy="735651"/>
          </a:xfrm>
          <a:prstGeom prst="rect">
            <a:avLst/>
          </a:prstGeom>
        </p:spPr>
        <p:txBody>
          <a:bodyPr vert="horz" wrap="square" lIns="0" tIns="6985" rIns="0" bIns="0" rtlCol="0" anchor="b">
            <a:spAutoFit/>
          </a:bodyPr>
          <a:lstStyle/>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valores a pesos corrientes.</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Datos expandidos con proyecciones de población elaboradas con base en los resultados del Censo Nacional de Población y Vivienda 2018.</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Se excluye la categoría trabajador familiar sin remuneración.</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Las ganancias y salarios laborales corresponden a los ingresos monetarios de la primera actividad. </a:t>
            </a:r>
          </a:p>
          <a:p>
            <a:pPr marL="450839" marR="5080" lvl="0" indent="-438139" defTabSz="457189">
              <a:lnSpc>
                <a:spcPct val="104099"/>
              </a:lnSpc>
              <a:spcBef>
                <a:spcPts val="55"/>
              </a:spcBef>
              <a:defRPr/>
            </a:pPr>
            <a:r>
              <a:rPr lang="es-ES" sz="700" spc="15" dirty="0">
                <a:latin typeface="Segoe UI" panose="020B0502040204020203" pitchFamily="34" charset="0"/>
                <a:cs typeface="Segoe UI" panose="020B0502040204020203" pitchFamily="34" charset="0"/>
              </a:rPr>
              <a:t>            ᛫ A.M.: área metropolitana</a:t>
            </a:r>
            <a:endPar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12700" marR="5080" lvl="0" indent="0" algn="l" defTabSz="457189" rtl="0" eaLnBrk="1" fontAlgn="auto" latinLnBrk="0" hangingPunct="1">
              <a:lnSpc>
                <a:spcPct val="104099"/>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graphicFrame>
        <p:nvGraphicFramePr>
          <p:cNvPr id="2" name="Tabla 1"/>
          <p:cNvGraphicFramePr>
            <a:graphicFrameLocks noGrp="1"/>
          </p:cNvGraphicFramePr>
          <p:nvPr>
            <p:extLst>
              <p:ext uri="{D42A27DB-BD31-4B8C-83A1-F6EECF244321}">
                <p14:modId xmlns:p14="http://schemas.microsoft.com/office/powerpoint/2010/main" val="620877171"/>
              </p:ext>
            </p:extLst>
          </p:nvPr>
        </p:nvGraphicFramePr>
        <p:xfrm>
          <a:off x="457200" y="1669143"/>
          <a:ext cx="8233461" cy="1056374"/>
        </p:xfrm>
        <a:graphic>
          <a:graphicData uri="http://schemas.openxmlformats.org/drawingml/2006/table">
            <a:tbl>
              <a:tblPr/>
              <a:tblGrid>
                <a:gridCol w="1448295">
                  <a:extLst>
                    <a:ext uri="{9D8B030D-6E8A-4147-A177-3AD203B41FA5}">
                      <a16:colId xmlns:a16="http://schemas.microsoft.com/office/drawing/2014/main" val="2542391962"/>
                    </a:ext>
                  </a:extLst>
                </a:gridCol>
                <a:gridCol w="1130861">
                  <a:extLst>
                    <a:ext uri="{9D8B030D-6E8A-4147-A177-3AD203B41FA5}">
                      <a16:colId xmlns:a16="http://schemas.microsoft.com/office/drawing/2014/main" val="1523738252"/>
                    </a:ext>
                  </a:extLst>
                </a:gridCol>
                <a:gridCol w="1130861">
                  <a:extLst>
                    <a:ext uri="{9D8B030D-6E8A-4147-A177-3AD203B41FA5}">
                      <a16:colId xmlns:a16="http://schemas.microsoft.com/office/drawing/2014/main" val="282799073"/>
                    </a:ext>
                  </a:extLst>
                </a:gridCol>
                <a:gridCol w="1130861">
                  <a:extLst>
                    <a:ext uri="{9D8B030D-6E8A-4147-A177-3AD203B41FA5}">
                      <a16:colId xmlns:a16="http://schemas.microsoft.com/office/drawing/2014/main" val="4208985307"/>
                    </a:ext>
                  </a:extLst>
                </a:gridCol>
                <a:gridCol w="1130861">
                  <a:extLst>
                    <a:ext uri="{9D8B030D-6E8A-4147-A177-3AD203B41FA5}">
                      <a16:colId xmlns:a16="http://schemas.microsoft.com/office/drawing/2014/main" val="389569158"/>
                    </a:ext>
                  </a:extLst>
                </a:gridCol>
                <a:gridCol w="1130861">
                  <a:extLst>
                    <a:ext uri="{9D8B030D-6E8A-4147-A177-3AD203B41FA5}">
                      <a16:colId xmlns:a16="http://schemas.microsoft.com/office/drawing/2014/main" val="358727490"/>
                    </a:ext>
                  </a:extLst>
                </a:gridCol>
                <a:gridCol w="1130861">
                  <a:extLst>
                    <a:ext uri="{9D8B030D-6E8A-4147-A177-3AD203B41FA5}">
                      <a16:colId xmlns:a16="http://schemas.microsoft.com/office/drawing/2014/main" val="2231714330"/>
                    </a:ext>
                  </a:extLst>
                </a:gridCol>
              </a:tblGrid>
              <a:tr h="217982">
                <a:tc rowSpan="3">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6">
                  <a:txBody>
                    <a:bodyPr/>
                    <a:lstStyle/>
                    <a:p>
                      <a:pPr algn="ctr" fontAlgn="ctr"/>
                      <a:r>
                        <a:rPr lang="es-CO" sz="1000" b="1" i="0" u="none" strike="noStrike" dirty="0">
                          <a:solidFill>
                            <a:srgbClr val="FFFFFF"/>
                          </a:solidFill>
                          <a:effectLst/>
                          <a:latin typeface="Segoe UI" panose="020B0502040204020203" pitchFamily="34" charset="0"/>
                        </a:rPr>
                        <a:t>Total nacional</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72680476"/>
                  </a:ext>
                </a:extLst>
              </a:tr>
              <a:tr h="209598">
                <a:tc vMerge="1">
                  <a:txBody>
                    <a:bodyPr/>
                    <a:lstStyle/>
                    <a:p>
                      <a:endParaRPr lang="es-CO"/>
                    </a:p>
                  </a:txBody>
                  <a:tcPr/>
                </a:tc>
                <a:tc gridSpan="3">
                  <a:txBody>
                    <a:bodyPr/>
                    <a:lstStyle/>
                    <a:p>
                      <a:pPr algn="ctr" rtl="0" fontAlgn="ctr">
                        <a:buNone/>
                      </a:pPr>
                      <a:r>
                        <a:rPr lang="es-CO" sz="1000" b="1" i="0" u="none" strike="noStrike" dirty="0">
                          <a:solidFill>
                            <a:srgbClr val="FFFFFF"/>
                          </a:solidFill>
                          <a:effectLst/>
                          <a:latin typeface="Segoe UI" panose="020B0502040204020203" pitchFamily="34" charset="0"/>
                        </a:rPr>
                        <a:t>Enero - octubre 2024</a:t>
                      </a:r>
                    </a:p>
                  </a:txBody>
                  <a:tcPr marL="7620" marR="7620" marT="7620" marB="0" anchor="ctr">
                    <a:lnL>
                      <a:noFill/>
                    </a:lnL>
                    <a:lnR w="12700" cap="flat" cmpd="sng" algn="ctr">
                      <a:solidFill>
                        <a:srgbClr val="B0B7BB"/>
                      </a:solidFill>
                      <a:prstDash val="solid"/>
                      <a:round/>
                      <a:headEnd type="none" w="med" len="med"/>
                      <a:tailEnd type="none" w="med" len="med"/>
                    </a:lnR>
                    <a:lnT>
                      <a:noFill/>
                    </a:lnT>
                    <a:lnB>
                      <a:noFill/>
                    </a:lnB>
                    <a:solidFill>
                      <a:srgbClr val="860036"/>
                    </a:solidFill>
                  </a:tcPr>
                </a:tc>
                <a:tc hMerge="1">
                  <a:txBody>
                    <a:bodyPr/>
                    <a:lstStyle/>
                    <a:p>
                      <a:endParaRPr lang="es-CO"/>
                    </a:p>
                  </a:txBody>
                  <a:tcPr/>
                </a:tc>
                <a:tc hMerge="1">
                  <a:txBody>
                    <a:bodyPr/>
                    <a:lstStyle/>
                    <a:p>
                      <a:endParaRPr lang="es-CO"/>
                    </a:p>
                  </a:txBody>
                  <a:tcPr/>
                </a:tc>
                <a:tc gridSpan="3">
                  <a:txBody>
                    <a:bodyPr/>
                    <a:lstStyle/>
                    <a:p>
                      <a:pPr algn="ctr" rtl="0" fontAlgn="ctr">
                        <a:buNone/>
                      </a:pPr>
                      <a:r>
                        <a:rPr lang="es-CO" sz="1000" b="1" i="0" u="none" strike="noStrike" dirty="0">
                          <a:solidFill>
                            <a:srgbClr val="FFFFFF"/>
                          </a:solidFill>
                          <a:effectLst/>
                          <a:latin typeface="Segoe UI" panose="020B0502040204020203" pitchFamily="34" charset="0"/>
                        </a:rPr>
                        <a:t>Enero - octubre 2025</a:t>
                      </a:r>
                    </a:p>
                  </a:txBody>
                  <a:tcPr marL="7620" marR="7620" marT="7620" marB="0" anchor="ctr">
                    <a:lnL w="12700" cap="flat" cmpd="sng" algn="ctr">
                      <a:solidFill>
                        <a:srgbClr val="B0B7BB"/>
                      </a:solidFill>
                      <a:prstDash val="solid"/>
                      <a:round/>
                      <a:headEnd type="none" w="med" len="med"/>
                      <a:tailEnd type="none" w="med" len="med"/>
                    </a:lnL>
                    <a:lnR>
                      <a:noFill/>
                    </a:lnR>
                    <a:lnT>
                      <a:noFill/>
                    </a:lnT>
                    <a:lnB>
                      <a:noFill/>
                    </a:lnB>
                    <a:solidFill>
                      <a:srgbClr val="B6004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63818397"/>
                  </a:ext>
                </a:extLst>
              </a:tr>
              <a:tr h="209598">
                <a:tc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TOTAL</a:t>
                      </a:r>
                    </a:p>
                  </a:txBody>
                  <a:tcPr marL="6350" marR="6350" marT="635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Hombre</a:t>
                      </a:r>
                    </a:p>
                  </a:txBody>
                  <a:tcPr marL="6350" marR="6350" marT="635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Mujer</a:t>
                      </a:r>
                    </a:p>
                  </a:txBody>
                  <a:tcPr marL="6350" marR="6350" marT="6350" marB="0" anchor="ctr">
                    <a:lnL>
                      <a:noFill/>
                    </a:lnL>
                    <a:lnR>
                      <a:noFill/>
                    </a:lnR>
                    <a:lnT>
                      <a:noFill/>
                    </a:lnT>
                    <a:lnB>
                      <a:noFill/>
                    </a:lnB>
                    <a:solidFill>
                      <a:srgbClr val="E691AA"/>
                    </a:solidFill>
                  </a:tcPr>
                </a:tc>
                <a:tc>
                  <a:txBody>
                    <a:bodyPr/>
                    <a:lstStyle/>
                    <a:p>
                      <a:pPr algn="ctr" fontAlgn="ctr"/>
                      <a:r>
                        <a:rPr lang="es-CO" sz="1000" b="1" i="0" u="none" strike="noStrike" dirty="0">
                          <a:solidFill>
                            <a:srgbClr val="AD2750"/>
                          </a:solidFill>
                          <a:effectLst/>
                          <a:latin typeface="Segoe UI" panose="020B0502040204020203" pitchFamily="34" charset="0"/>
                        </a:rPr>
                        <a:t>TOTAL</a:t>
                      </a:r>
                    </a:p>
                  </a:txBody>
                  <a:tcPr marL="6350" marR="6350" marT="6350" marB="0" anchor="ctr">
                    <a:lnL>
                      <a:noFill/>
                    </a:lnL>
                    <a:lnR>
                      <a:noFill/>
                    </a:lnR>
                    <a:lnT>
                      <a:noFill/>
                    </a:lnT>
                    <a:lnB>
                      <a:noFill/>
                    </a:lnB>
                    <a:solidFill>
                      <a:srgbClr val="E691AA"/>
                    </a:solidFill>
                  </a:tcPr>
                </a:tc>
                <a:tc>
                  <a:txBody>
                    <a:bodyPr/>
                    <a:lstStyle/>
                    <a:p>
                      <a:pPr algn="ctr" fontAlgn="ctr"/>
                      <a:r>
                        <a:rPr lang="es-CO" sz="1000" b="1" i="0" u="none" strike="noStrike" dirty="0">
                          <a:solidFill>
                            <a:srgbClr val="AD2750"/>
                          </a:solidFill>
                          <a:effectLst/>
                          <a:latin typeface="Segoe UI" panose="020B0502040204020203" pitchFamily="34" charset="0"/>
                        </a:rPr>
                        <a:t>Hombre</a:t>
                      </a:r>
                    </a:p>
                  </a:txBody>
                  <a:tcPr marL="6350" marR="6350" marT="635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Mujer</a:t>
                      </a:r>
                    </a:p>
                  </a:txBody>
                  <a:tcPr marL="6350" marR="6350" marT="6350" marB="0" anchor="ctr">
                    <a:lnL>
                      <a:noFill/>
                    </a:lnL>
                    <a:lnR>
                      <a:noFill/>
                    </a:lnR>
                    <a:lnT>
                      <a:noFill/>
                    </a:lnT>
                    <a:lnB>
                      <a:noFill/>
                    </a:lnB>
                    <a:solidFill>
                      <a:srgbClr val="E691AA"/>
                    </a:solidFill>
                  </a:tcPr>
                </a:tc>
                <a:extLst>
                  <a:ext uri="{0D108BD9-81ED-4DB2-BD59-A6C34878D82A}">
                    <a16:rowId xmlns:a16="http://schemas.microsoft.com/office/drawing/2014/main" val="3687568581"/>
                  </a:ext>
                </a:extLst>
              </a:tr>
              <a:tr h="209598">
                <a:tc>
                  <a:txBody>
                    <a:bodyPr/>
                    <a:lstStyle/>
                    <a:p>
                      <a:pPr algn="l" fontAlgn="t"/>
                      <a:r>
                        <a:rPr lang="es-CO" sz="1000" b="1" i="0" u="none" strike="noStrike" dirty="0">
                          <a:solidFill>
                            <a:srgbClr val="000000"/>
                          </a:solidFill>
                          <a:effectLst/>
                          <a:latin typeface="Segoe UI" panose="020B0502040204020203" pitchFamily="34" charset="0"/>
                        </a:rPr>
                        <a:t>Asalariados</a:t>
                      </a:r>
                    </a:p>
                  </a:txBody>
                  <a:tcPr marL="9525" marR="9525" marT="9525" marB="0" anchor="ctr">
                    <a:lnL>
                      <a:noFill/>
                    </a:lnL>
                    <a:lnR>
                      <a:noFill/>
                    </a:lnR>
                    <a:lnT>
                      <a:noFill/>
                    </a:lnT>
                    <a:lnB>
                      <a:noFill/>
                    </a:lnB>
                    <a:solidFill>
                      <a:srgbClr val="BFBFBF"/>
                    </a:solidFill>
                  </a:tcPr>
                </a:tc>
                <a:tc>
                  <a:txBody>
                    <a:bodyPr/>
                    <a:lstStyle/>
                    <a:p>
                      <a:pPr algn="ctr" rtl="0" fontAlgn="b">
                        <a:buNone/>
                      </a:pPr>
                      <a:r>
                        <a:rPr lang="es-CO" sz="1000" b="0" i="0" u="none" strike="noStrike" dirty="0">
                          <a:solidFill>
                            <a:srgbClr val="000000"/>
                          </a:solidFill>
                          <a:effectLst/>
                          <a:latin typeface="Segoe UI" panose="020B0502040204020203" pitchFamily="34" charset="0"/>
                        </a:rPr>
                        <a:t>2.003.848</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dirty="0">
                          <a:solidFill>
                            <a:srgbClr val="000000"/>
                          </a:solidFill>
                          <a:effectLst/>
                          <a:latin typeface="Segoe UI" panose="020B0502040204020203" pitchFamily="34" charset="0"/>
                        </a:rPr>
                        <a:t>2.049.472</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1.945.051</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dirty="0">
                          <a:solidFill>
                            <a:srgbClr val="000000"/>
                          </a:solidFill>
                          <a:effectLst/>
                          <a:latin typeface="Segoe UI" panose="020B0502040204020203" pitchFamily="34" charset="0"/>
                        </a:rPr>
                        <a:t>2.158.463</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2.211.305</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2.091.588</a:t>
                      </a:r>
                    </a:p>
                  </a:txBody>
                  <a:tcPr marL="7620" marR="7620" marT="7620" marB="0" anchor="ctr">
                    <a:lnL>
                      <a:noFill/>
                    </a:lnL>
                    <a:lnR>
                      <a:noFill/>
                    </a:lnR>
                    <a:lnT>
                      <a:noFill/>
                    </a:lnT>
                    <a:lnB>
                      <a:noFill/>
                    </a:lnB>
                    <a:solidFill>
                      <a:srgbClr val="BFBFBF"/>
                    </a:solidFill>
                  </a:tcPr>
                </a:tc>
                <a:extLst>
                  <a:ext uri="{0D108BD9-81ED-4DB2-BD59-A6C34878D82A}">
                    <a16:rowId xmlns:a16="http://schemas.microsoft.com/office/drawing/2014/main" val="374490360"/>
                  </a:ext>
                </a:extLst>
              </a:tr>
              <a:tr h="209598">
                <a:tc>
                  <a:txBody>
                    <a:bodyPr/>
                    <a:lstStyle/>
                    <a:p>
                      <a:pPr algn="l" fontAlgn="t"/>
                      <a:r>
                        <a:rPr lang="es-CO" sz="1000" b="1" i="0" u="none" strike="noStrike">
                          <a:solidFill>
                            <a:srgbClr val="000000"/>
                          </a:solidFill>
                          <a:effectLst/>
                          <a:latin typeface="Segoe UI" panose="020B0502040204020203" pitchFamily="34" charset="0"/>
                        </a:rPr>
                        <a:t>Independientes</a:t>
                      </a:r>
                    </a:p>
                  </a:txBody>
                  <a:tcPr marL="9525" marR="9525" marT="9525" marB="0" anchor="ctr">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1.262.991</a:t>
                      </a:r>
                    </a:p>
                  </a:txBody>
                  <a:tcPr marL="7620" marR="7620" marT="7620" marB="0" anchor="ctr">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1.363.271</a:t>
                      </a:r>
                    </a:p>
                  </a:txBody>
                  <a:tcPr marL="7620" marR="7620" marT="7620" marB="0" anchor="ctr">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1.097.746</a:t>
                      </a:r>
                    </a:p>
                  </a:txBody>
                  <a:tcPr marL="7620" marR="7620" marT="7620" marB="0" anchor="ctr">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1.381.128</a:t>
                      </a:r>
                    </a:p>
                  </a:txBody>
                  <a:tcPr marL="7620" marR="7620" marT="7620" marB="0" anchor="ctr">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1.487.220</a:t>
                      </a:r>
                    </a:p>
                  </a:txBody>
                  <a:tcPr marL="7620" marR="7620" marT="7620" marB="0" anchor="ctr">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1.202.910</a:t>
                      </a:r>
                    </a:p>
                  </a:txBody>
                  <a:tcPr marL="7620" marR="7620" marT="7620" marB="0" anchor="ctr">
                    <a:lnL>
                      <a:noFill/>
                    </a:lnL>
                    <a:lnR>
                      <a:noFill/>
                    </a:lnR>
                    <a:lnT>
                      <a:noFill/>
                    </a:lnT>
                    <a:lnB>
                      <a:noFill/>
                    </a:lnB>
                  </a:tcPr>
                </a:tc>
                <a:extLst>
                  <a:ext uri="{0D108BD9-81ED-4DB2-BD59-A6C34878D82A}">
                    <a16:rowId xmlns:a16="http://schemas.microsoft.com/office/drawing/2014/main" val="1021027466"/>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97468829"/>
              </p:ext>
            </p:extLst>
          </p:nvPr>
        </p:nvGraphicFramePr>
        <p:xfrm>
          <a:off x="402540" y="2893902"/>
          <a:ext cx="8233462" cy="1358132"/>
        </p:xfrm>
        <a:graphic>
          <a:graphicData uri="http://schemas.openxmlformats.org/drawingml/2006/table">
            <a:tbl>
              <a:tblPr/>
              <a:tblGrid>
                <a:gridCol w="1448296">
                  <a:extLst>
                    <a:ext uri="{9D8B030D-6E8A-4147-A177-3AD203B41FA5}">
                      <a16:colId xmlns:a16="http://schemas.microsoft.com/office/drawing/2014/main" val="1822630545"/>
                    </a:ext>
                  </a:extLst>
                </a:gridCol>
                <a:gridCol w="1130861">
                  <a:extLst>
                    <a:ext uri="{9D8B030D-6E8A-4147-A177-3AD203B41FA5}">
                      <a16:colId xmlns:a16="http://schemas.microsoft.com/office/drawing/2014/main" val="1746211537"/>
                    </a:ext>
                  </a:extLst>
                </a:gridCol>
                <a:gridCol w="1130861">
                  <a:extLst>
                    <a:ext uri="{9D8B030D-6E8A-4147-A177-3AD203B41FA5}">
                      <a16:colId xmlns:a16="http://schemas.microsoft.com/office/drawing/2014/main" val="535183742"/>
                    </a:ext>
                  </a:extLst>
                </a:gridCol>
                <a:gridCol w="1130861">
                  <a:extLst>
                    <a:ext uri="{9D8B030D-6E8A-4147-A177-3AD203B41FA5}">
                      <a16:colId xmlns:a16="http://schemas.microsoft.com/office/drawing/2014/main" val="1722009998"/>
                    </a:ext>
                  </a:extLst>
                </a:gridCol>
                <a:gridCol w="1130861">
                  <a:extLst>
                    <a:ext uri="{9D8B030D-6E8A-4147-A177-3AD203B41FA5}">
                      <a16:colId xmlns:a16="http://schemas.microsoft.com/office/drawing/2014/main" val="900625932"/>
                    </a:ext>
                  </a:extLst>
                </a:gridCol>
                <a:gridCol w="1130861">
                  <a:extLst>
                    <a:ext uri="{9D8B030D-6E8A-4147-A177-3AD203B41FA5}">
                      <a16:colId xmlns:a16="http://schemas.microsoft.com/office/drawing/2014/main" val="1212152527"/>
                    </a:ext>
                  </a:extLst>
                </a:gridCol>
                <a:gridCol w="1130861">
                  <a:extLst>
                    <a:ext uri="{9D8B030D-6E8A-4147-A177-3AD203B41FA5}">
                      <a16:colId xmlns:a16="http://schemas.microsoft.com/office/drawing/2014/main" val="1029222310"/>
                    </a:ext>
                  </a:extLst>
                </a:gridCol>
              </a:tblGrid>
              <a:tr h="263715">
                <a:tc rowSpan="3">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6">
                  <a:txBody>
                    <a:bodyPr/>
                    <a:lstStyle/>
                    <a:p>
                      <a:pPr algn="ctr" fontAlgn="ctr"/>
                      <a:r>
                        <a:rPr lang="es-CO" sz="1000" b="1" i="0" u="none" strike="noStrike" dirty="0">
                          <a:solidFill>
                            <a:srgbClr val="FFFFFF"/>
                          </a:solidFill>
                          <a:effectLst/>
                          <a:latin typeface="Segoe UI" panose="020B0502040204020203" pitchFamily="34" charset="0"/>
                        </a:rPr>
                        <a:t>13 ciudades y A.M.</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67200473"/>
                  </a:ext>
                </a:extLst>
              </a:tr>
              <a:tr h="276900">
                <a:tc vMerge="1">
                  <a:txBody>
                    <a:bodyPr/>
                    <a:lstStyle/>
                    <a:p>
                      <a:endParaRPr lang="es-CO"/>
                    </a:p>
                  </a:txBody>
                  <a:tcPr/>
                </a:tc>
                <a:tc gridSpan="3">
                  <a:txBody>
                    <a:bodyPr/>
                    <a:lstStyle/>
                    <a:p>
                      <a:pPr algn="ctr" rtl="0" fontAlgn="ctr">
                        <a:buNone/>
                      </a:pPr>
                      <a:r>
                        <a:rPr lang="es-CO" sz="1000" b="1" i="0" u="none" strike="noStrike" dirty="0">
                          <a:solidFill>
                            <a:srgbClr val="FFFFFF"/>
                          </a:solidFill>
                          <a:effectLst/>
                          <a:latin typeface="Segoe UI" panose="020B0502040204020203" pitchFamily="34" charset="0"/>
                        </a:rPr>
                        <a:t>Enero - octubre 2024</a:t>
                      </a:r>
                    </a:p>
                  </a:txBody>
                  <a:tcPr marL="7620" marR="7620" marT="7620" marB="0" anchor="ctr">
                    <a:lnL>
                      <a:noFill/>
                    </a:lnL>
                    <a:lnR w="12700" cap="flat" cmpd="sng" algn="ctr">
                      <a:solidFill>
                        <a:srgbClr val="B0B7BB"/>
                      </a:solidFill>
                      <a:prstDash val="solid"/>
                      <a:round/>
                      <a:headEnd type="none" w="med" len="med"/>
                      <a:tailEnd type="none" w="med" len="med"/>
                    </a:lnR>
                    <a:lnT>
                      <a:noFill/>
                    </a:lnT>
                    <a:lnB>
                      <a:noFill/>
                    </a:lnB>
                    <a:solidFill>
                      <a:srgbClr val="860036"/>
                    </a:solidFill>
                  </a:tcPr>
                </a:tc>
                <a:tc hMerge="1">
                  <a:txBody>
                    <a:bodyPr/>
                    <a:lstStyle/>
                    <a:p>
                      <a:endParaRPr lang="es-CO"/>
                    </a:p>
                  </a:txBody>
                  <a:tcPr/>
                </a:tc>
                <a:tc hMerge="1">
                  <a:txBody>
                    <a:bodyPr/>
                    <a:lstStyle/>
                    <a:p>
                      <a:endParaRPr lang="es-CO"/>
                    </a:p>
                  </a:txBody>
                  <a:tcPr/>
                </a:tc>
                <a:tc gridSpan="3">
                  <a:txBody>
                    <a:bodyPr/>
                    <a:lstStyle/>
                    <a:p>
                      <a:pPr algn="ctr" rtl="0" fontAlgn="ctr">
                        <a:buNone/>
                      </a:pPr>
                      <a:r>
                        <a:rPr lang="es-CO" sz="1000" b="1" i="0" u="none" strike="noStrike" dirty="0">
                          <a:solidFill>
                            <a:srgbClr val="FFFFFF"/>
                          </a:solidFill>
                          <a:effectLst/>
                          <a:latin typeface="Segoe UI" panose="020B0502040204020203" pitchFamily="34" charset="0"/>
                        </a:rPr>
                        <a:t>Enero - octubre 2025</a:t>
                      </a:r>
                    </a:p>
                  </a:txBody>
                  <a:tcPr marL="7620" marR="7620" marT="7620" marB="0" anchor="ctr">
                    <a:lnL w="12700" cap="flat" cmpd="sng" algn="ctr">
                      <a:solidFill>
                        <a:srgbClr val="B0B7BB"/>
                      </a:solidFill>
                      <a:prstDash val="solid"/>
                      <a:round/>
                      <a:headEnd type="none" w="med" len="med"/>
                      <a:tailEnd type="none" w="med" len="med"/>
                    </a:lnL>
                    <a:lnR>
                      <a:noFill/>
                    </a:lnR>
                    <a:lnT>
                      <a:noFill/>
                    </a:lnT>
                    <a:lnB>
                      <a:noFill/>
                    </a:lnB>
                    <a:solidFill>
                      <a:srgbClr val="B6004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7129033"/>
                  </a:ext>
                </a:extLst>
              </a:tr>
              <a:tr h="290087">
                <a:tc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TOTAL</a:t>
                      </a:r>
                    </a:p>
                  </a:txBody>
                  <a:tcPr marL="6350" marR="6350" marT="635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Hombre</a:t>
                      </a:r>
                    </a:p>
                  </a:txBody>
                  <a:tcPr marL="6350" marR="6350" marT="635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Mujer</a:t>
                      </a:r>
                    </a:p>
                  </a:txBody>
                  <a:tcPr marL="6350" marR="6350" marT="635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TOTAL</a:t>
                      </a:r>
                    </a:p>
                  </a:txBody>
                  <a:tcPr marL="6350" marR="6350" marT="635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Hombre</a:t>
                      </a:r>
                    </a:p>
                  </a:txBody>
                  <a:tcPr marL="6350" marR="6350" marT="635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Mujer</a:t>
                      </a:r>
                    </a:p>
                  </a:txBody>
                  <a:tcPr marL="6350" marR="6350" marT="6350" marB="0" anchor="ctr">
                    <a:lnL>
                      <a:noFill/>
                    </a:lnL>
                    <a:lnR>
                      <a:noFill/>
                    </a:lnR>
                    <a:lnT>
                      <a:noFill/>
                    </a:lnT>
                    <a:lnB>
                      <a:noFill/>
                    </a:lnB>
                    <a:solidFill>
                      <a:srgbClr val="E691AA"/>
                    </a:solidFill>
                  </a:tcPr>
                </a:tc>
                <a:extLst>
                  <a:ext uri="{0D108BD9-81ED-4DB2-BD59-A6C34878D82A}">
                    <a16:rowId xmlns:a16="http://schemas.microsoft.com/office/drawing/2014/main" val="3072392040"/>
                  </a:ext>
                </a:extLst>
              </a:tr>
              <a:tr h="263715">
                <a:tc>
                  <a:txBody>
                    <a:bodyPr/>
                    <a:lstStyle/>
                    <a:p>
                      <a:pPr algn="l" fontAlgn="t"/>
                      <a:r>
                        <a:rPr lang="es-CO" sz="1000" b="1" i="0" u="none" strike="noStrike">
                          <a:solidFill>
                            <a:srgbClr val="000000"/>
                          </a:solidFill>
                          <a:effectLst/>
                          <a:latin typeface="Segoe UI" panose="020B0502040204020203" pitchFamily="34" charset="0"/>
                        </a:rPr>
                        <a:t>Asalariados</a:t>
                      </a:r>
                    </a:p>
                  </a:txBody>
                  <a:tcPr marL="9525" marR="9525" marT="9525" marB="0">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2.438.669</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2.565.565</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2.298.555</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2.575.541</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2.707.677</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2.433.015</a:t>
                      </a:r>
                    </a:p>
                  </a:txBody>
                  <a:tcPr marL="7620" marR="7620" marT="7620" marB="0" anchor="ctr">
                    <a:lnL>
                      <a:noFill/>
                    </a:lnL>
                    <a:lnR>
                      <a:noFill/>
                    </a:lnR>
                    <a:lnT>
                      <a:noFill/>
                    </a:lnT>
                    <a:lnB>
                      <a:noFill/>
                    </a:lnB>
                    <a:solidFill>
                      <a:srgbClr val="BFBFBF"/>
                    </a:solidFill>
                  </a:tcPr>
                </a:tc>
                <a:extLst>
                  <a:ext uri="{0D108BD9-81ED-4DB2-BD59-A6C34878D82A}">
                    <a16:rowId xmlns:a16="http://schemas.microsoft.com/office/drawing/2014/main" val="2444983607"/>
                  </a:ext>
                </a:extLst>
              </a:tr>
              <a:tr h="263715">
                <a:tc>
                  <a:txBody>
                    <a:bodyPr/>
                    <a:lstStyle/>
                    <a:p>
                      <a:pPr algn="l" fontAlgn="t"/>
                      <a:r>
                        <a:rPr lang="es-CO" sz="1000" b="1" i="0" u="none" strike="noStrike">
                          <a:solidFill>
                            <a:srgbClr val="000000"/>
                          </a:solidFill>
                          <a:effectLst/>
                          <a:latin typeface="Segoe UI" panose="020B0502040204020203" pitchFamily="34" charset="0"/>
                        </a:rPr>
                        <a:t>Independientes</a:t>
                      </a:r>
                    </a:p>
                  </a:txBody>
                  <a:tcPr marL="9525" marR="9525" marT="9525" marB="0">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1.821.352</a:t>
                      </a:r>
                    </a:p>
                  </a:txBody>
                  <a:tcPr marL="7620" marR="7620" marT="7620" marB="0" anchor="ctr">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2.035.164</a:t>
                      </a:r>
                    </a:p>
                  </a:txBody>
                  <a:tcPr marL="7620" marR="7620" marT="7620" marB="0" anchor="ctr">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1.540.815</a:t>
                      </a:r>
                    </a:p>
                  </a:txBody>
                  <a:tcPr marL="7620" marR="7620" marT="7620" marB="0" anchor="ctr">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1.911.991</a:t>
                      </a:r>
                    </a:p>
                  </a:txBody>
                  <a:tcPr marL="7620" marR="7620" marT="7620" marB="0" anchor="ctr">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2.084.285</a:t>
                      </a:r>
                    </a:p>
                  </a:txBody>
                  <a:tcPr marL="7620" marR="7620" marT="7620" marB="0" anchor="ctr">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1.674.715</a:t>
                      </a:r>
                    </a:p>
                  </a:txBody>
                  <a:tcPr marL="7620" marR="7620" marT="7620" marB="0" anchor="ctr">
                    <a:lnL>
                      <a:noFill/>
                    </a:lnL>
                    <a:lnR>
                      <a:noFill/>
                    </a:lnR>
                    <a:lnT>
                      <a:noFill/>
                    </a:lnT>
                    <a:lnB>
                      <a:noFill/>
                    </a:lnB>
                  </a:tcPr>
                </a:tc>
                <a:extLst>
                  <a:ext uri="{0D108BD9-81ED-4DB2-BD59-A6C34878D82A}">
                    <a16:rowId xmlns:a16="http://schemas.microsoft.com/office/drawing/2014/main" val="151116515"/>
                  </a:ext>
                </a:extLst>
              </a:tr>
            </a:tbl>
          </a:graphicData>
        </a:graphic>
      </p:graphicFrame>
      <p:sp>
        <p:nvSpPr>
          <p:cNvPr id="5" name="CuadroTexto 4">
            <a:extLst>
              <a:ext uri="{FF2B5EF4-FFF2-40B4-BE49-F238E27FC236}">
                <a16:creationId xmlns:a16="http://schemas.microsoft.com/office/drawing/2014/main" id="{27C7025B-6163-21EF-11A7-9C5F5C871589}"/>
              </a:ext>
            </a:extLst>
          </p:cNvPr>
          <p:cNvSpPr txBox="1"/>
          <p:nvPr/>
        </p:nvSpPr>
        <p:spPr>
          <a:xfrm>
            <a:off x="550638" y="1177249"/>
            <a:ext cx="184671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t>SMMLV 2024: $1.300.000</a:t>
            </a:r>
            <a:b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t>SMMLV 2025: $1.423.500</a:t>
            </a:r>
            <a:endParaRPr kumimoji="0" lang="es-CO"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D625DB60-A73C-4967-AD4B-B6C88418FF96}"/>
              </a:ext>
            </a:extLst>
          </p:cNvPr>
          <p:cNvSpPr txBox="1"/>
          <p:nvPr/>
        </p:nvSpPr>
        <p:spPr>
          <a:xfrm>
            <a:off x="6654962" y="808465"/>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8" name="Conector recto 7">
            <a:extLst>
              <a:ext uri="{FF2B5EF4-FFF2-40B4-BE49-F238E27FC236}">
                <a16:creationId xmlns:a16="http://schemas.microsoft.com/office/drawing/2014/main" id="{ABDE79AE-127D-4849-B9D4-1D0D3905594C}"/>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400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396747" y="460853"/>
            <a:ext cx="8741460"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Ingresos promedios (Ganancias y salarios) según rangos de edad</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y 13 ciudades y áreas metropolitanas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a:extLst>
              <a:ext uri="{FF2B5EF4-FFF2-40B4-BE49-F238E27FC236}">
                <a16:creationId xmlns:a16="http://schemas.microsoft.com/office/drawing/2014/main" id="{40E5504F-312D-6F4A-9C1A-BEA34D28C3C7}"/>
              </a:ext>
            </a:extLst>
          </p:cNvPr>
          <p:cNvSpPr txBox="1"/>
          <p:nvPr/>
        </p:nvSpPr>
        <p:spPr>
          <a:xfrm>
            <a:off x="396747" y="4155699"/>
            <a:ext cx="8450313" cy="868123"/>
          </a:xfrm>
          <a:prstGeom prst="rect">
            <a:avLst/>
          </a:prstGeom>
        </p:spPr>
        <p:txBody>
          <a:bodyPr vert="horz" wrap="square" lIns="0" tIns="6985" rIns="0" bIns="0" rtlCol="0" anchor="b">
            <a:spAutoFit/>
          </a:bodyPr>
          <a:lstStyle/>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valores a pesos corrientes.</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Datos expandidos con proyecciones de población elaboradas con base en los resultados del Censo Nacional de Población y Vivienda 2018.</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Se excluye la categoría trabajador familiar sin remuneración.</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Las ganancias y salarios laborales corresponden a los ingresos monetarios de la primera actividad. </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A.M.: área metropolitana</a:t>
            </a:r>
          </a:p>
          <a:p>
            <a:pPr marL="450839" marR="5080" lvl="0" indent="-438139" algn="l" defTabSz="457189" rtl="0" eaLnBrk="1" fontAlgn="auto" latinLnBrk="0" hangingPunct="1">
              <a:lnSpc>
                <a:spcPct val="104099"/>
              </a:lnSpc>
              <a:spcBef>
                <a:spcPts val="55"/>
              </a:spcBef>
              <a:spcAft>
                <a:spcPts val="0"/>
              </a:spcAft>
              <a:buClrTx/>
              <a:buSzTx/>
              <a:buFontTx/>
              <a:buNone/>
              <a:tabLst/>
              <a:defRPr/>
            </a:pPr>
            <a:endPar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12700" marR="5080" lvl="0" indent="0" algn="l" defTabSz="457189" rtl="0" eaLnBrk="1" fontAlgn="auto" latinLnBrk="0" hangingPunct="1">
              <a:lnSpc>
                <a:spcPct val="104099"/>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graphicFrame>
        <p:nvGraphicFramePr>
          <p:cNvPr id="5" name="Tabla 4"/>
          <p:cNvGraphicFramePr>
            <a:graphicFrameLocks noGrp="1"/>
          </p:cNvGraphicFramePr>
          <p:nvPr>
            <p:extLst>
              <p:ext uri="{D42A27DB-BD31-4B8C-83A1-F6EECF244321}">
                <p14:modId xmlns:p14="http://schemas.microsoft.com/office/powerpoint/2010/main" val="1239799942"/>
              </p:ext>
            </p:extLst>
          </p:nvPr>
        </p:nvGraphicFramePr>
        <p:xfrm>
          <a:off x="323850" y="1678696"/>
          <a:ext cx="8451366" cy="968338"/>
        </p:xfrm>
        <a:graphic>
          <a:graphicData uri="http://schemas.openxmlformats.org/drawingml/2006/table">
            <a:tbl>
              <a:tblPr/>
              <a:tblGrid>
                <a:gridCol w="1100222">
                  <a:extLst>
                    <a:ext uri="{9D8B030D-6E8A-4147-A177-3AD203B41FA5}">
                      <a16:colId xmlns:a16="http://schemas.microsoft.com/office/drawing/2014/main" val="2835696785"/>
                    </a:ext>
                  </a:extLst>
                </a:gridCol>
                <a:gridCol w="994721">
                  <a:extLst>
                    <a:ext uri="{9D8B030D-6E8A-4147-A177-3AD203B41FA5}">
                      <a16:colId xmlns:a16="http://schemas.microsoft.com/office/drawing/2014/main" val="875318527"/>
                    </a:ext>
                  </a:extLst>
                </a:gridCol>
                <a:gridCol w="994721">
                  <a:extLst>
                    <a:ext uri="{9D8B030D-6E8A-4147-A177-3AD203B41FA5}">
                      <a16:colId xmlns:a16="http://schemas.microsoft.com/office/drawing/2014/main" val="49087321"/>
                    </a:ext>
                  </a:extLst>
                </a:gridCol>
                <a:gridCol w="964579">
                  <a:extLst>
                    <a:ext uri="{9D8B030D-6E8A-4147-A177-3AD203B41FA5}">
                      <a16:colId xmlns:a16="http://schemas.microsoft.com/office/drawing/2014/main" val="3270964191"/>
                    </a:ext>
                  </a:extLst>
                </a:gridCol>
                <a:gridCol w="960811">
                  <a:extLst>
                    <a:ext uri="{9D8B030D-6E8A-4147-A177-3AD203B41FA5}">
                      <a16:colId xmlns:a16="http://schemas.microsoft.com/office/drawing/2014/main" val="2227734817"/>
                    </a:ext>
                  </a:extLst>
                </a:gridCol>
                <a:gridCol w="859078">
                  <a:extLst>
                    <a:ext uri="{9D8B030D-6E8A-4147-A177-3AD203B41FA5}">
                      <a16:colId xmlns:a16="http://schemas.microsoft.com/office/drawing/2014/main" val="1967822111"/>
                    </a:ext>
                  </a:extLst>
                </a:gridCol>
                <a:gridCol w="859078">
                  <a:extLst>
                    <a:ext uri="{9D8B030D-6E8A-4147-A177-3AD203B41FA5}">
                      <a16:colId xmlns:a16="http://schemas.microsoft.com/office/drawing/2014/main" val="705404830"/>
                    </a:ext>
                  </a:extLst>
                </a:gridCol>
                <a:gridCol w="859078">
                  <a:extLst>
                    <a:ext uri="{9D8B030D-6E8A-4147-A177-3AD203B41FA5}">
                      <a16:colId xmlns:a16="http://schemas.microsoft.com/office/drawing/2014/main" val="1428704938"/>
                    </a:ext>
                  </a:extLst>
                </a:gridCol>
                <a:gridCol w="859078">
                  <a:extLst>
                    <a:ext uri="{9D8B030D-6E8A-4147-A177-3AD203B41FA5}">
                      <a16:colId xmlns:a16="http://schemas.microsoft.com/office/drawing/2014/main" val="2595608321"/>
                    </a:ext>
                  </a:extLst>
                </a:gridCol>
              </a:tblGrid>
              <a:tr h="166691">
                <a:tc rowSpan="3">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8">
                  <a:txBody>
                    <a:bodyPr/>
                    <a:lstStyle/>
                    <a:p>
                      <a:pPr algn="ctr" fontAlgn="ctr"/>
                      <a:r>
                        <a:rPr lang="es-CO" sz="1000" b="1" i="0" u="none" strike="noStrike" dirty="0">
                          <a:solidFill>
                            <a:srgbClr val="FFFFFF"/>
                          </a:solidFill>
                          <a:effectLst/>
                          <a:latin typeface="Segoe UI" panose="020B0502040204020203" pitchFamily="34" charset="0"/>
                        </a:rPr>
                        <a:t>Total nacional</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72923756"/>
                  </a:ext>
                </a:extLst>
              </a:tr>
              <a:tr h="160279">
                <a:tc vMerge="1">
                  <a:txBody>
                    <a:bodyPr/>
                    <a:lstStyle/>
                    <a:p>
                      <a:endParaRPr lang="es-CO"/>
                    </a:p>
                  </a:txBody>
                  <a:tcPr/>
                </a:tc>
                <a:tc gridSpan="4">
                  <a:txBody>
                    <a:bodyPr/>
                    <a:lstStyle/>
                    <a:p>
                      <a:pPr algn="ctr" rtl="0" fontAlgn="ctr">
                        <a:buNone/>
                      </a:pPr>
                      <a:r>
                        <a:rPr lang="es-CO" sz="1000" b="1" i="0" u="none" strike="noStrike" dirty="0">
                          <a:solidFill>
                            <a:srgbClr val="FFFFFF"/>
                          </a:solidFill>
                          <a:effectLst/>
                          <a:latin typeface="Segoe UI" panose="020B0502040204020203" pitchFamily="34" charset="0"/>
                        </a:rPr>
                        <a:t>Enero - octubre 2024</a:t>
                      </a:r>
                    </a:p>
                  </a:txBody>
                  <a:tcPr marL="7620" marR="7620" marT="7620" marB="0" anchor="ctr">
                    <a:lnL>
                      <a:noFill/>
                    </a:lnL>
                    <a:lnR w="12700" cap="flat" cmpd="sng" algn="ctr">
                      <a:solidFill>
                        <a:srgbClr val="B0B7BB"/>
                      </a:solidFill>
                      <a:prstDash val="solid"/>
                      <a:round/>
                      <a:headEnd type="none" w="med" len="med"/>
                      <a:tailEnd type="none" w="med" len="med"/>
                    </a:lnR>
                    <a:lnT>
                      <a:noFill/>
                    </a:lnT>
                    <a:lnB>
                      <a:noFill/>
                    </a:lnB>
                    <a:solidFill>
                      <a:srgbClr val="860036"/>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rtl="0" fontAlgn="ctr">
                        <a:buNone/>
                      </a:pPr>
                      <a:r>
                        <a:rPr lang="es-CO" sz="1000" b="1" i="0" u="none" strike="noStrike" dirty="0">
                          <a:solidFill>
                            <a:srgbClr val="FFFFFF"/>
                          </a:solidFill>
                          <a:effectLst/>
                          <a:latin typeface="Segoe UI" panose="020B0502040204020203" pitchFamily="34" charset="0"/>
                        </a:rPr>
                        <a:t>Enero - octubre 2025</a:t>
                      </a:r>
                    </a:p>
                  </a:txBody>
                  <a:tcPr marL="7620" marR="7620" marT="7620" marB="0" anchor="ctr">
                    <a:lnL w="12700" cap="flat" cmpd="sng" algn="ctr">
                      <a:solidFill>
                        <a:srgbClr val="B0B7BB"/>
                      </a:solidFill>
                      <a:prstDash val="solid"/>
                      <a:round/>
                      <a:headEnd type="none" w="med" len="med"/>
                      <a:tailEnd type="none" w="med" len="med"/>
                    </a:lnL>
                    <a:lnR>
                      <a:noFill/>
                    </a:lnR>
                    <a:lnT>
                      <a:noFill/>
                    </a:lnT>
                    <a:lnB>
                      <a:noFill/>
                    </a:lnB>
                    <a:solidFill>
                      <a:srgbClr val="B6004B"/>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05865698"/>
                  </a:ext>
                </a:extLst>
              </a:tr>
              <a:tr h="294914">
                <a:tc vMerge="1">
                  <a:txBody>
                    <a:bodyPr/>
                    <a:lstStyle/>
                    <a:p>
                      <a:endParaRPr lang="es-CO"/>
                    </a:p>
                  </a:txBody>
                  <a:tcPr/>
                </a:tc>
                <a:tc>
                  <a:txBody>
                    <a:bodyPr/>
                    <a:lstStyle/>
                    <a:p>
                      <a:pPr algn="ctr" fontAlgn="ctr"/>
                      <a:r>
                        <a:rPr lang="es-CO" sz="1000" b="1" i="0" u="none" strike="noStrike" dirty="0">
                          <a:solidFill>
                            <a:srgbClr val="AD2750"/>
                          </a:solidFill>
                          <a:effectLst/>
                          <a:latin typeface="Segoe UI" panose="020B0502040204020203" pitchFamily="34" charset="0"/>
                        </a:rPr>
                        <a:t>TOTAL</a:t>
                      </a:r>
                    </a:p>
                  </a:txBody>
                  <a:tcPr marL="6350" marR="6350" marT="6350" marB="0" anchor="ctr">
                    <a:lnL>
                      <a:noFill/>
                    </a:lnL>
                    <a:lnR>
                      <a:noFill/>
                    </a:lnR>
                    <a:lnT>
                      <a:noFill/>
                    </a:lnT>
                    <a:lnB>
                      <a:noFill/>
                    </a:lnB>
                    <a:solidFill>
                      <a:srgbClr val="E691AA"/>
                    </a:solidFill>
                  </a:tcPr>
                </a:tc>
                <a:tc>
                  <a:txBody>
                    <a:bodyPr/>
                    <a:lstStyle/>
                    <a:p>
                      <a:pPr algn="ctr" fontAlgn="ctr"/>
                      <a:r>
                        <a:rPr lang="es-ES" sz="1000" b="1" i="0" u="none" strike="noStrike">
                          <a:solidFill>
                            <a:srgbClr val="AD2750"/>
                          </a:solidFill>
                          <a:effectLst/>
                          <a:latin typeface="Segoe UI" panose="020B0502040204020203" pitchFamily="34" charset="0"/>
                        </a:rPr>
                        <a:t>De 15 a 24 años</a:t>
                      </a:r>
                    </a:p>
                  </a:txBody>
                  <a:tcPr marL="6350" marR="6350" marT="6350" marB="0" anchor="ctr">
                    <a:lnL>
                      <a:noFill/>
                    </a:lnL>
                    <a:lnR>
                      <a:noFill/>
                    </a:lnR>
                    <a:lnT>
                      <a:noFill/>
                    </a:lnT>
                    <a:lnB>
                      <a:noFill/>
                    </a:lnB>
                    <a:solidFill>
                      <a:srgbClr val="F7D9E1"/>
                    </a:solidFill>
                  </a:tcPr>
                </a:tc>
                <a:tc>
                  <a:txBody>
                    <a:bodyPr/>
                    <a:lstStyle/>
                    <a:p>
                      <a:pPr algn="ctr" fontAlgn="ctr"/>
                      <a:r>
                        <a:rPr lang="es-ES" sz="1000" b="1" i="0" u="none" strike="noStrike">
                          <a:solidFill>
                            <a:srgbClr val="AD2750"/>
                          </a:solidFill>
                          <a:effectLst/>
                          <a:latin typeface="Segoe UI" panose="020B0502040204020203" pitchFamily="34" charset="0"/>
                        </a:rPr>
                        <a:t>De 25 a 54 años</a:t>
                      </a:r>
                    </a:p>
                  </a:txBody>
                  <a:tcPr marL="6350" marR="6350" marT="6350" marB="0" anchor="ctr">
                    <a:lnL>
                      <a:noFill/>
                    </a:lnL>
                    <a:lnR>
                      <a:noFill/>
                    </a:lnR>
                    <a:lnT>
                      <a:noFill/>
                    </a:lnT>
                    <a:lnB>
                      <a:noFill/>
                    </a:lnB>
                    <a:solidFill>
                      <a:srgbClr val="E691AA"/>
                    </a:solidFill>
                  </a:tcPr>
                </a:tc>
                <a:tc>
                  <a:txBody>
                    <a:bodyPr/>
                    <a:lstStyle/>
                    <a:p>
                      <a:pPr algn="ctr" fontAlgn="ctr"/>
                      <a:r>
                        <a:rPr lang="es-ES" sz="1000" b="1" i="0" u="none" strike="noStrike">
                          <a:solidFill>
                            <a:srgbClr val="AD2750"/>
                          </a:solidFill>
                          <a:effectLst/>
                          <a:latin typeface="Segoe UI" panose="020B0502040204020203" pitchFamily="34" charset="0"/>
                        </a:rPr>
                        <a:t>De 55 años y más</a:t>
                      </a:r>
                    </a:p>
                  </a:txBody>
                  <a:tcPr marL="6350" marR="6350" marT="635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TOTAL</a:t>
                      </a:r>
                    </a:p>
                  </a:txBody>
                  <a:tcPr marL="6350" marR="6350" marT="6350" marB="0" anchor="ctr">
                    <a:lnL>
                      <a:noFill/>
                    </a:lnL>
                    <a:lnR>
                      <a:noFill/>
                    </a:lnR>
                    <a:lnT>
                      <a:noFill/>
                    </a:lnT>
                    <a:lnB>
                      <a:noFill/>
                    </a:lnB>
                    <a:solidFill>
                      <a:srgbClr val="E691AA"/>
                    </a:solidFill>
                  </a:tcPr>
                </a:tc>
                <a:tc>
                  <a:txBody>
                    <a:bodyPr/>
                    <a:lstStyle/>
                    <a:p>
                      <a:pPr algn="ctr" fontAlgn="ctr"/>
                      <a:r>
                        <a:rPr lang="es-ES" sz="1000" b="1" i="0" u="none" strike="noStrike" dirty="0">
                          <a:solidFill>
                            <a:srgbClr val="AD2750"/>
                          </a:solidFill>
                          <a:effectLst/>
                          <a:latin typeface="Segoe UI" panose="020B0502040204020203" pitchFamily="34" charset="0"/>
                        </a:rPr>
                        <a:t>De 15 a 24 años</a:t>
                      </a:r>
                    </a:p>
                  </a:txBody>
                  <a:tcPr marL="6350" marR="6350" marT="6350" marB="0" anchor="ctr">
                    <a:lnL>
                      <a:noFill/>
                    </a:lnL>
                    <a:lnR>
                      <a:noFill/>
                    </a:lnR>
                    <a:lnT>
                      <a:noFill/>
                    </a:lnT>
                    <a:lnB>
                      <a:noFill/>
                    </a:lnB>
                    <a:solidFill>
                      <a:srgbClr val="F7D9E1"/>
                    </a:solidFill>
                  </a:tcPr>
                </a:tc>
                <a:tc>
                  <a:txBody>
                    <a:bodyPr/>
                    <a:lstStyle/>
                    <a:p>
                      <a:pPr algn="ctr" fontAlgn="ctr"/>
                      <a:r>
                        <a:rPr lang="es-ES" sz="1000" b="1" i="0" u="none" strike="noStrike">
                          <a:solidFill>
                            <a:srgbClr val="AD2750"/>
                          </a:solidFill>
                          <a:effectLst/>
                          <a:latin typeface="Segoe UI" panose="020B0502040204020203" pitchFamily="34" charset="0"/>
                        </a:rPr>
                        <a:t>De 25 a 54 años</a:t>
                      </a:r>
                    </a:p>
                  </a:txBody>
                  <a:tcPr marL="6350" marR="6350" marT="6350" marB="0" anchor="ctr">
                    <a:lnL>
                      <a:noFill/>
                    </a:lnL>
                    <a:lnR>
                      <a:noFill/>
                    </a:lnR>
                    <a:lnT>
                      <a:noFill/>
                    </a:lnT>
                    <a:lnB>
                      <a:noFill/>
                    </a:lnB>
                    <a:solidFill>
                      <a:srgbClr val="E691AA"/>
                    </a:solidFill>
                  </a:tcPr>
                </a:tc>
                <a:tc>
                  <a:txBody>
                    <a:bodyPr/>
                    <a:lstStyle/>
                    <a:p>
                      <a:pPr algn="ctr" fontAlgn="ctr"/>
                      <a:r>
                        <a:rPr lang="es-ES" sz="1000" b="1" i="0" u="none" strike="noStrike">
                          <a:solidFill>
                            <a:srgbClr val="AD2750"/>
                          </a:solidFill>
                          <a:effectLst/>
                          <a:latin typeface="Segoe UI" panose="020B0502040204020203" pitchFamily="34" charset="0"/>
                        </a:rPr>
                        <a:t>De 55 años y más</a:t>
                      </a:r>
                    </a:p>
                  </a:txBody>
                  <a:tcPr marL="6350" marR="6350" marT="6350" marB="0" anchor="ctr">
                    <a:lnL>
                      <a:noFill/>
                    </a:lnL>
                    <a:lnR>
                      <a:noFill/>
                    </a:lnR>
                    <a:lnT>
                      <a:noFill/>
                    </a:lnT>
                    <a:lnB>
                      <a:noFill/>
                    </a:lnB>
                    <a:solidFill>
                      <a:srgbClr val="F7D9E1"/>
                    </a:solidFill>
                  </a:tcPr>
                </a:tc>
                <a:extLst>
                  <a:ext uri="{0D108BD9-81ED-4DB2-BD59-A6C34878D82A}">
                    <a16:rowId xmlns:a16="http://schemas.microsoft.com/office/drawing/2014/main" val="431404152"/>
                  </a:ext>
                </a:extLst>
              </a:tr>
              <a:tr h="160279">
                <a:tc>
                  <a:txBody>
                    <a:bodyPr/>
                    <a:lstStyle/>
                    <a:p>
                      <a:pPr algn="l" fontAlgn="t"/>
                      <a:r>
                        <a:rPr lang="es-CO" sz="1000" b="1" i="0" u="none" strike="noStrike">
                          <a:solidFill>
                            <a:srgbClr val="000000"/>
                          </a:solidFill>
                          <a:effectLst/>
                          <a:latin typeface="Segoe UI" panose="020B0502040204020203" pitchFamily="34" charset="0"/>
                        </a:rPr>
                        <a:t>Asalariados</a:t>
                      </a:r>
                    </a:p>
                  </a:txBody>
                  <a:tcPr marL="9525" marR="9525" marT="9525" marB="0">
                    <a:lnL>
                      <a:noFill/>
                    </a:lnL>
                    <a:lnR>
                      <a:noFill/>
                    </a:lnR>
                    <a:lnT>
                      <a:noFill/>
                    </a:lnT>
                    <a:lnB>
                      <a:noFill/>
                    </a:lnB>
                    <a:solidFill>
                      <a:srgbClr val="BFBFBF"/>
                    </a:solidFill>
                  </a:tcPr>
                </a:tc>
                <a:tc>
                  <a:txBody>
                    <a:bodyPr/>
                    <a:lstStyle/>
                    <a:p>
                      <a:pPr algn="ctr" rtl="0" fontAlgn="b">
                        <a:buNone/>
                      </a:pPr>
                      <a:r>
                        <a:rPr lang="es-CO" sz="1000" b="0" i="0" u="none" strike="noStrike" dirty="0">
                          <a:solidFill>
                            <a:srgbClr val="000000"/>
                          </a:solidFill>
                          <a:effectLst/>
                          <a:latin typeface="Segoe UI" panose="020B0502040204020203" pitchFamily="34" charset="0"/>
                        </a:rPr>
                        <a:t>2.003.848</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1.221.996</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2.138.369</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2.112.606</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2.158.463</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1.352.920</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2.293.730</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2.270.069</a:t>
                      </a:r>
                    </a:p>
                  </a:txBody>
                  <a:tcPr marL="7620" marR="7620" marT="7620" marB="0" anchor="b">
                    <a:lnL>
                      <a:noFill/>
                    </a:lnL>
                    <a:lnR>
                      <a:noFill/>
                    </a:lnR>
                    <a:lnT>
                      <a:noFill/>
                    </a:lnT>
                    <a:lnB>
                      <a:noFill/>
                    </a:lnB>
                    <a:solidFill>
                      <a:srgbClr val="BFBFBF"/>
                    </a:solidFill>
                  </a:tcPr>
                </a:tc>
                <a:extLst>
                  <a:ext uri="{0D108BD9-81ED-4DB2-BD59-A6C34878D82A}">
                    <a16:rowId xmlns:a16="http://schemas.microsoft.com/office/drawing/2014/main" val="2871181971"/>
                  </a:ext>
                </a:extLst>
              </a:tr>
              <a:tr h="168293">
                <a:tc>
                  <a:txBody>
                    <a:bodyPr/>
                    <a:lstStyle/>
                    <a:p>
                      <a:pPr algn="l" fontAlgn="t"/>
                      <a:r>
                        <a:rPr lang="es-CO" sz="1000" b="1" i="0" u="none" strike="noStrike">
                          <a:solidFill>
                            <a:srgbClr val="000000"/>
                          </a:solidFill>
                          <a:effectLst/>
                          <a:latin typeface="Segoe UI" panose="020B0502040204020203" pitchFamily="34" charset="0"/>
                        </a:rPr>
                        <a:t>Independientes</a:t>
                      </a:r>
                    </a:p>
                  </a:txBody>
                  <a:tcPr marL="9525" marR="9525" marT="9525" marB="0">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1.262.991</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780.331</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1.389.246</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1.112.025</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1.381.128</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886.343</a:t>
                      </a:r>
                    </a:p>
                  </a:txBody>
                  <a:tcPr marL="7620" marR="7620" marT="7620" marB="0" anchor="b">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1.539.241</a:t>
                      </a:r>
                    </a:p>
                  </a:txBody>
                  <a:tcPr marL="7620" marR="7620" marT="7620" marB="0" anchor="b">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1.156.126</a:t>
                      </a:r>
                    </a:p>
                  </a:txBody>
                  <a:tcPr marL="7620" marR="7620" marT="7620" marB="0" anchor="b">
                    <a:lnL>
                      <a:noFill/>
                    </a:lnL>
                    <a:lnR>
                      <a:noFill/>
                    </a:lnR>
                    <a:lnT>
                      <a:noFill/>
                    </a:lnT>
                    <a:lnB>
                      <a:noFill/>
                    </a:lnB>
                  </a:tcPr>
                </a:tc>
                <a:extLst>
                  <a:ext uri="{0D108BD9-81ED-4DB2-BD59-A6C34878D82A}">
                    <a16:rowId xmlns:a16="http://schemas.microsoft.com/office/drawing/2014/main" val="3441656874"/>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275247381"/>
              </p:ext>
            </p:extLst>
          </p:nvPr>
        </p:nvGraphicFramePr>
        <p:xfrm>
          <a:off x="323850" y="2914691"/>
          <a:ext cx="8524170" cy="1092677"/>
        </p:xfrm>
        <a:graphic>
          <a:graphicData uri="http://schemas.openxmlformats.org/drawingml/2006/table">
            <a:tbl>
              <a:tblPr/>
              <a:tblGrid>
                <a:gridCol w="1109700">
                  <a:extLst>
                    <a:ext uri="{9D8B030D-6E8A-4147-A177-3AD203B41FA5}">
                      <a16:colId xmlns:a16="http://schemas.microsoft.com/office/drawing/2014/main" val="4102536393"/>
                    </a:ext>
                  </a:extLst>
                </a:gridCol>
                <a:gridCol w="1003291">
                  <a:extLst>
                    <a:ext uri="{9D8B030D-6E8A-4147-A177-3AD203B41FA5}">
                      <a16:colId xmlns:a16="http://schemas.microsoft.com/office/drawing/2014/main" val="460194621"/>
                    </a:ext>
                  </a:extLst>
                </a:gridCol>
                <a:gridCol w="1003291">
                  <a:extLst>
                    <a:ext uri="{9D8B030D-6E8A-4147-A177-3AD203B41FA5}">
                      <a16:colId xmlns:a16="http://schemas.microsoft.com/office/drawing/2014/main" val="3502614115"/>
                    </a:ext>
                  </a:extLst>
                </a:gridCol>
                <a:gridCol w="972888">
                  <a:extLst>
                    <a:ext uri="{9D8B030D-6E8A-4147-A177-3AD203B41FA5}">
                      <a16:colId xmlns:a16="http://schemas.microsoft.com/office/drawing/2014/main" val="2524156926"/>
                    </a:ext>
                  </a:extLst>
                </a:gridCol>
                <a:gridCol w="969088">
                  <a:extLst>
                    <a:ext uri="{9D8B030D-6E8A-4147-A177-3AD203B41FA5}">
                      <a16:colId xmlns:a16="http://schemas.microsoft.com/office/drawing/2014/main" val="1901011545"/>
                    </a:ext>
                  </a:extLst>
                </a:gridCol>
                <a:gridCol w="866478">
                  <a:extLst>
                    <a:ext uri="{9D8B030D-6E8A-4147-A177-3AD203B41FA5}">
                      <a16:colId xmlns:a16="http://schemas.microsoft.com/office/drawing/2014/main" val="1014728244"/>
                    </a:ext>
                  </a:extLst>
                </a:gridCol>
                <a:gridCol w="866478">
                  <a:extLst>
                    <a:ext uri="{9D8B030D-6E8A-4147-A177-3AD203B41FA5}">
                      <a16:colId xmlns:a16="http://schemas.microsoft.com/office/drawing/2014/main" val="2424270244"/>
                    </a:ext>
                  </a:extLst>
                </a:gridCol>
                <a:gridCol w="866478">
                  <a:extLst>
                    <a:ext uri="{9D8B030D-6E8A-4147-A177-3AD203B41FA5}">
                      <a16:colId xmlns:a16="http://schemas.microsoft.com/office/drawing/2014/main" val="2216042834"/>
                    </a:ext>
                  </a:extLst>
                </a:gridCol>
                <a:gridCol w="866478">
                  <a:extLst>
                    <a:ext uri="{9D8B030D-6E8A-4147-A177-3AD203B41FA5}">
                      <a16:colId xmlns:a16="http://schemas.microsoft.com/office/drawing/2014/main" val="3758089331"/>
                    </a:ext>
                  </a:extLst>
                </a:gridCol>
              </a:tblGrid>
              <a:tr h="183643">
                <a:tc rowSpan="3">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8">
                  <a:txBody>
                    <a:bodyPr/>
                    <a:lstStyle/>
                    <a:p>
                      <a:pPr algn="ctr" fontAlgn="ctr"/>
                      <a:r>
                        <a:rPr lang="es-CO" sz="1000" b="1" i="0" u="none" strike="noStrike" dirty="0">
                          <a:solidFill>
                            <a:srgbClr val="FFFFFF"/>
                          </a:solidFill>
                          <a:effectLst/>
                          <a:latin typeface="Segoe UI" panose="020B0502040204020203" pitchFamily="34" charset="0"/>
                        </a:rPr>
                        <a:t>13 ciudades y A.M.</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183809197"/>
                  </a:ext>
                </a:extLst>
              </a:tr>
              <a:tr h="165279">
                <a:tc vMerge="1">
                  <a:txBody>
                    <a:bodyPr/>
                    <a:lstStyle/>
                    <a:p>
                      <a:endParaRPr lang="es-CO"/>
                    </a:p>
                  </a:txBody>
                  <a:tcPr/>
                </a:tc>
                <a:tc gridSpan="4">
                  <a:txBody>
                    <a:bodyPr/>
                    <a:lstStyle/>
                    <a:p>
                      <a:pPr algn="ctr" rtl="0" fontAlgn="ctr">
                        <a:buNone/>
                      </a:pPr>
                      <a:r>
                        <a:rPr lang="es-CO" sz="1000" b="1" i="0" u="none" strike="noStrike" dirty="0">
                          <a:solidFill>
                            <a:srgbClr val="FFFFFF"/>
                          </a:solidFill>
                          <a:effectLst/>
                          <a:latin typeface="Segoe UI" panose="020B0502040204020203" pitchFamily="34" charset="0"/>
                        </a:rPr>
                        <a:t>Enero - octubre 2024</a:t>
                      </a:r>
                    </a:p>
                  </a:txBody>
                  <a:tcPr marL="7620" marR="7620" marT="7620" marB="0" anchor="ctr">
                    <a:lnL>
                      <a:noFill/>
                    </a:lnL>
                    <a:lnR w="12700" cap="flat" cmpd="sng" algn="ctr">
                      <a:solidFill>
                        <a:srgbClr val="B0B7BB"/>
                      </a:solidFill>
                      <a:prstDash val="solid"/>
                      <a:round/>
                      <a:headEnd type="none" w="med" len="med"/>
                      <a:tailEnd type="none" w="med" len="med"/>
                    </a:lnR>
                    <a:lnT>
                      <a:noFill/>
                    </a:lnT>
                    <a:lnB>
                      <a:noFill/>
                    </a:lnB>
                    <a:solidFill>
                      <a:srgbClr val="860036"/>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rtl="0" fontAlgn="ctr">
                        <a:buNone/>
                      </a:pPr>
                      <a:r>
                        <a:rPr lang="es-CO" sz="1000" b="1" i="0" u="none" strike="noStrike" dirty="0">
                          <a:solidFill>
                            <a:srgbClr val="FFFFFF"/>
                          </a:solidFill>
                          <a:effectLst/>
                          <a:latin typeface="Segoe UI" panose="020B0502040204020203" pitchFamily="34" charset="0"/>
                        </a:rPr>
                        <a:t>Enero - octubre 2025</a:t>
                      </a:r>
                    </a:p>
                  </a:txBody>
                  <a:tcPr marL="7620" marR="7620" marT="7620" marB="0" anchor="ctr">
                    <a:lnL w="12700" cap="flat" cmpd="sng" algn="ctr">
                      <a:solidFill>
                        <a:srgbClr val="B0B7BB"/>
                      </a:solidFill>
                      <a:prstDash val="solid"/>
                      <a:round/>
                      <a:headEnd type="none" w="med" len="med"/>
                      <a:tailEnd type="none" w="med" len="med"/>
                    </a:lnL>
                    <a:lnR>
                      <a:noFill/>
                    </a:lnR>
                    <a:lnT>
                      <a:noFill/>
                    </a:lnT>
                    <a:lnB>
                      <a:noFill/>
                    </a:lnB>
                    <a:solidFill>
                      <a:srgbClr val="B6004B"/>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6636219"/>
                  </a:ext>
                </a:extLst>
              </a:tr>
              <a:tr h="348922">
                <a:tc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TOTAL</a:t>
                      </a:r>
                    </a:p>
                  </a:txBody>
                  <a:tcPr marL="6350" marR="6350" marT="6350" marB="0" anchor="ctr">
                    <a:lnL>
                      <a:noFill/>
                    </a:lnL>
                    <a:lnR>
                      <a:noFill/>
                    </a:lnR>
                    <a:lnT>
                      <a:noFill/>
                    </a:lnT>
                    <a:lnB>
                      <a:noFill/>
                    </a:lnB>
                    <a:solidFill>
                      <a:srgbClr val="E691AA"/>
                    </a:solidFill>
                  </a:tcPr>
                </a:tc>
                <a:tc>
                  <a:txBody>
                    <a:bodyPr/>
                    <a:lstStyle/>
                    <a:p>
                      <a:pPr algn="ctr" fontAlgn="ctr"/>
                      <a:r>
                        <a:rPr lang="es-ES" sz="1000" b="1" i="0" u="none" strike="noStrike">
                          <a:solidFill>
                            <a:srgbClr val="AD2750"/>
                          </a:solidFill>
                          <a:effectLst/>
                          <a:latin typeface="Segoe UI" panose="020B0502040204020203" pitchFamily="34" charset="0"/>
                        </a:rPr>
                        <a:t>De 15 a 24 años</a:t>
                      </a:r>
                    </a:p>
                  </a:txBody>
                  <a:tcPr marL="6350" marR="6350" marT="6350" marB="0" anchor="ctr">
                    <a:lnL>
                      <a:noFill/>
                    </a:lnL>
                    <a:lnR>
                      <a:noFill/>
                    </a:lnR>
                    <a:lnT>
                      <a:noFill/>
                    </a:lnT>
                    <a:lnB>
                      <a:noFill/>
                    </a:lnB>
                    <a:solidFill>
                      <a:srgbClr val="F7D9E1"/>
                    </a:solidFill>
                  </a:tcPr>
                </a:tc>
                <a:tc>
                  <a:txBody>
                    <a:bodyPr/>
                    <a:lstStyle/>
                    <a:p>
                      <a:pPr algn="ctr" fontAlgn="ctr"/>
                      <a:r>
                        <a:rPr lang="es-ES" sz="1000" b="1" i="0" u="none" strike="noStrike">
                          <a:solidFill>
                            <a:srgbClr val="AD2750"/>
                          </a:solidFill>
                          <a:effectLst/>
                          <a:latin typeface="Segoe UI" panose="020B0502040204020203" pitchFamily="34" charset="0"/>
                        </a:rPr>
                        <a:t>De 25 a 54 años</a:t>
                      </a:r>
                    </a:p>
                  </a:txBody>
                  <a:tcPr marL="6350" marR="6350" marT="6350" marB="0" anchor="ctr">
                    <a:lnL>
                      <a:noFill/>
                    </a:lnL>
                    <a:lnR>
                      <a:noFill/>
                    </a:lnR>
                    <a:lnT>
                      <a:noFill/>
                    </a:lnT>
                    <a:lnB>
                      <a:noFill/>
                    </a:lnB>
                    <a:solidFill>
                      <a:srgbClr val="E691AA"/>
                    </a:solidFill>
                  </a:tcPr>
                </a:tc>
                <a:tc>
                  <a:txBody>
                    <a:bodyPr/>
                    <a:lstStyle/>
                    <a:p>
                      <a:pPr algn="ctr" fontAlgn="ctr"/>
                      <a:r>
                        <a:rPr lang="es-ES" sz="1000" b="1" i="0" u="none" strike="noStrike">
                          <a:solidFill>
                            <a:srgbClr val="AD2750"/>
                          </a:solidFill>
                          <a:effectLst/>
                          <a:latin typeface="Segoe UI" panose="020B0502040204020203" pitchFamily="34" charset="0"/>
                        </a:rPr>
                        <a:t>De 55 años y más</a:t>
                      </a:r>
                    </a:p>
                  </a:txBody>
                  <a:tcPr marL="6350" marR="6350" marT="6350" marB="0" anchor="ctr">
                    <a:lnL>
                      <a:noFill/>
                    </a:lnL>
                    <a:lnR>
                      <a:noFill/>
                    </a:lnR>
                    <a:lnT>
                      <a:noFill/>
                    </a:lnT>
                    <a:lnB>
                      <a:noFill/>
                    </a:lnB>
                    <a:solidFill>
                      <a:srgbClr val="F7D9E1"/>
                    </a:solidFill>
                  </a:tcPr>
                </a:tc>
                <a:tc>
                  <a:txBody>
                    <a:bodyPr/>
                    <a:lstStyle/>
                    <a:p>
                      <a:pPr algn="ctr" fontAlgn="ctr"/>
                      <a:r>
                        <a:rPr lang="es-CO" sz="1000" b="1" i="0" u="none" strike="noStrike" dirty="0">
                          <a:solidFill>
                            <a:srgbClr val="AD2750"/>
                          </a:solidFill>
                          <a:effectLst/>
                          <a:latin typeface="Segoe UI" panose="020B0502040204020203" pitchFamily="34" charset="0"/>
                        </a:rPr>
                        <a:t>TOTAL</a:t>
                      </a:r>
                    </a:p>
                  </a:txBody>
                  <a:tcPr marL="6350" marR="6350" marT="6350" marB="0" anchor="ctr">
                    <a:lnL>
                      <a:noFill/>
                    </a:lnL>
                    <a:lnR>
                      <a:noFill/>
                    </a:lnR>
                    <a:lnT>
                      <a:noFill/>
                    </a:lnT>
                    <a:lnB>
                      <a:noFill/>
                    </a:lnB>
                    <a:solidFill>
                      <a:srgbClr val="E691AA"/>
                    </a:solidFill>
                  </a:tcPr>
                </a:tc>
                <a:tc>
                  <a:txBody>
                    <a:bodyPr/>
                    <a:lstStyle/>
                    <a:p>
                      <a:pPr algn="ctr" fontAlgn="ctr"/>
                      <a:r>
                        <a:rPr lang="es-ES" sz="1000" b="1" i="0" u="none" strike="noStrike">
                          <a:solidFill>
                            <a:srgbClr val="AD2750"/>
                          </a:solidFill>
                          <a:effectLst/>
                          <a:latin typeface="Segoe UI" panose="020B0502040204020203" pitchFamily="34" charset="0"/>
                        </a:rPr>
                        <a:t>De 15 a 24 años</a:t>
                      </a:r>
                    </a:p>
                  </a:txBody>
                  <a:tcPr marL="6350" marR="6350" marT="6350" marB="0" anchor="ctr">
                    <a:lnL>
                      <a:noFill/>
                    </a:lnL>
                    <a:lnR>
                      <a:noFill/>
                    </a:lnR>
                    <a:lnT>
                      <a:noFill/>
                    </a:lnT>
                    <a:lnB>
                      <a:noFill/>
                    </a:lnB>
                    <a:solidFill>
                      <a:srgbClr val="F7D9E1"/>
                    </a:solidFill>
                  </a:tcPr>
                </a:tc>
                <a:tc>
                  <a:txBody>
                    <a:bodyPr/>
                    <a:lstStyle/>
                    <a:p>
                      <a:pPr algn="ctr" fontAlgn="ctr"/>
                      <a:r>
                        <a:rPr lang="es-ES" sz="1000" b="1" i="0" u="none" strike="noStrike">
                          <a:solidFill>
                            <a:srgbClr val="AD2750"/>
                          </a:solidFill>
                          <a:effectLst/>
                          <a:latin typeface="Segoe UI" panose="020B0502040204020203" pitchFamily="34" charset="0"/>
                        </a:rPr>
                        <a:t>De 25 a 54 años</a:t>
                      </a:r>
                    </a:p>
                  </a:txBody>
                  <a:tcPr marL="6350" marR="6350" marT="6350" marB="0" anchor="ctr">
                    <a:lnL>
                      <a:noFill/>
                    </a:lnL>
                    <a:lnR>
                      <a:noFill/>
                    </a:lnR>
                    <a:lnT>
                      <a:noFill/>
                    </a:lnT>
                    <a:lnB>
                      <a:noFill/>
                    </a:lnB>
                    <a:solidFill>
                      <a:srgbClr val="E691AA"/>
                    </a:solidFill>
                  </a:tcPr>
                </a:tc>
                <a:tc>
                  <a:txBody>
                    <a:bodyPr/>
                    <a:lstStyle/>
                    <a:p>
                      <a:pPr algn="ctr" fontAlgn="ctr"/>
                      <a:r>
                        <a:rPr lang="es-ES" sz="1000" b="1" i="0" u="none" strike="noStrike">
                          <a:solidFill>
                            <a:srgbClr val="AD2750"/>
                          </a:solidFill>
                          <a:effectLst/>
                          <a:latin typeface="Segoe UI" panose="020B0502040204020203" pitchFamily="34" charset="0"/>
                        </a:rPr>
                        <a:t>De 55 años y más</a:t>
                      </a:r>
                    </a:p>
                  </a:txBody>
                  <a:tcPr marL="6350" marR="6350" marT="6350" marB="0" anchor="ctr">
                    <a:lnL>
                      <a:noFill/>
                    </a:lnL>
                    <a:lnR>
                      <a:noFill/>
                    </a:lnR>
                    <a:lnT>
                      <a:noFill/>
                    </a:lnT>
                    <a:lnB>
                      <a:noFill/>
                    </a:lnB>
                    <a:solidFill>
                      <a:srgbClr val="F7D9E1"/>
                    </a:solidFill>
                  </a:tcPr>
                </a:tc>
                <a:extLst>
                  <a:ext uri="{0D108BD9-81ED-4DB2-BD59-A6C34878D82A}">
                    <a16:rowId xmlns:a16="http://schemas.microsoft.com/office/drawing/2014/main" val="626696226"/>
                  </a:ext>
                </a:extLst>
              </a:tr>
              <a:tr h="192825">
                <a:tc>
                  <a:txBody>
                    <a:bodyPr/>
                    <a:lstStyle/>
                    <a:p>
                      <a:pPr algn="l" fontAlgn="t"/>
                      <a:r>
                        <a:rPr lang="es-CO" sz="1000" b="1" i="0" u="none" strike="noStrike">
                          <a:solidFill>
                            <a:srgbClr val="000000"/>
                          </a:solidFill>
                          <a:effectLst/>
                          <a:latin typeface="Segoe UI" panose="020B0502040204020203" pitchFamily="34" charset="0"/>
                        </a:rPr>
                        <a:t>Asalariados</a:t>
                      </a:r>
                    </a:p>
                  </a:txBody>
                  <a:tcPr marL="9525" marR="9525" marT="9525" marB="0">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2.438.669</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1.429.490</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2.577.937</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2.654.652</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2.575.541</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1.554.931</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2.714.189</a:t>
                      </a:r>
                    </a:p>
                  </a:txBody>
                  <a:tcPr marL="7620" marR="7620" marT="7620" marB="0" anchor="b">
                    <a:lnL>
                      <a:noFill/>
                    </a:lnL>
                    <a:lnR>
                      <a:noFill/>
                    </a:lnR>
                    <a:lnT>
                      <a:noFill/>
                    </a:lnT>
                    <a:lnB>
                      <a:noFill/>
                    </a:lnB>
                    <a:solidFill>
                      <a:srgbClr val="BFBFBF"/>
                    </a:solidFill>
                  </a:tcPr>
                </a:tc>
                <a:tc>
                  <a:txBody>
                    <a:bodyPr/>
                    <a:lstStyle/>
                    <a:p>
                      <a:pPr algn="ctr" rtl="0" fontAlgn="b">
                        <a:buNone/>
                      </a:pPr>
                      <a:r>
                        <a:rPr lang="es-CO" sz="1000" b="0" i="0" u="none" strike="noStrike">
                          <a:solidFill>
                            <a:srgbClr val="000000"/>
                          </a:solidFill>
                          <a:effectLst/>
                          <a:latin typeface="Segoe UI" panose="020B0502040204020203" pitchFamily="34" charset="0"/>
                        </a:rPr>
                        <a:t>2.767.940</a:t>
                      </a:r>
                    </a:p>
                  </a:txBody>
                  <a:tcPr marL="7620" marR="7620" marT="7620" marB="0" anchor="b">
                    <a:lnL>
                      <a:noFill/>
                    </a:lnL>
                    <a:lnR>
                      <a:noFill/>
                    </a:lnR>
                    <a:lnT>
                      <a:noFill/>
                    </a:lnT>
                    <a:lnB>
                      <a:noFill/>
                    </a:lnB>
                    <a:solidFill>
                      <a:srgbClr val="BFBFBF"/>
                    </a:solidFill>
                  </a:tcPr>
                </a:tc>
                <a:extLst>
                  <a:ext uri="{0D108BD9-81ED-4DB2-BD59-A6C34878D82A}">
                    <a16:rowId xmlns:a16="http://schemas.microsoft.com/office/drawing/2014/main" val="302665991"/>
                  </a:ext>
                </a:extLst>
              </a:tr>
              <a:tr h="202008">
                <a:tc>
                  <a:txBody>
                    <a:bodyPr/>
                    <a:lstStyle/>
                    <a:p>
                      <a:pPr algn="l" fontAlgn="t"/>
                      <a:r>
                        <a:rPr lang="es-CO" sz="1000" b="1" i="0" u="none" strike="noStrike">
                          <a:solidFill>
                            <a:srgbClr val="000000"/>
                          </a:solidFill>
                          <a:effectLst/>
                          <a:latin typeface="Segoe UI" panose="020B0502040204020203" pitchFamily="34" charset="0"/>
                        </a:rPr>
                        <a:t>Independientes</a:t>
                      </a:r>
                    </a:p>
                  </a:txBody>
                  <a:tcPr marL="9525" marR="9525" marT="9525" marB="0">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1.821.352</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1.089.267</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2.003.506</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1.549.866</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1.911.991</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1.180.670</a:t>
                      </a:r>
                    </a:p>
                  </a:txBody>
                  <a:tcPr marL="7620" marR="7620" marT="7620" marB="0" anchor="b">
                    <a:lnL>
                      <a:noFill/>
                    </a:lnL>
                    <a:lnR>
                      <a:noFill/>
                    </a:lnR>
                    <a:lnT>
                      <a:noFill/>
                    </a:lnT>
                    <a:lnB>
                      <a:noFill/>
                    </a:lnB>
                  </a:tcPr>
                </a:tc>
                <a:tc>
                  <a:txBody>
                    <a:bodyPr/>
                    <a:lstStyle/>
                    <a:p>
                      <a:pPr algn="ctr" rtl="0" fontAlgn="b">
                        <a:buNone/>
                      </a:pPr>
                      <a:r>
                        <a:rPr lang="es-CO" sz="1000" b="0" i="0" u="none" strike="noStrike">
                          <a:solidFill>
                            <a:srgbClr val="000000"/>
                          </a:solidFill>
                          <a:effectLst/>
                          <a:latin typeface="Segoe UI" panose="020B0502040204020203" pitchFamily="34" charset="0"/>
                        </a:rPr>
                        <a:t>2.146.881</a:t>
                      </a:r>
                    </a:p>
                  </a:txBody>
                  <a:tcPr marL="7620" marR="7620" marT="7620" marB="0" anchor="b">
                    <a:lnL>
                      <a:noFill/>
                    </a:lnL>
                    <a:lnR>
                      <a:noFill/>
                    </a:lnR>
                    <a:lnT>
                      <a:noFill/>
                    </a:lnT>
                    <a:lnB>
                      <a:noFill/>
                    </a:lnB>
                  </a:tcPr>
                </a:tc>
                <a:tc>
                  <a:txBody>
                    <a:bodyPr/>
                    <a:lstStyle/>
                    <a:p>
                      <a:pPr algn="ctr" rtl="0" fontAlgn="b">
                        <a:buNone/>
                      </a:pPr>
                      <a:r>
                        <a:rPr lang="es-CO" sz="1000" b="0" i="0" u="none" strike="noStrike" dirty="0">
                          <a:solidFill>
                            <a:srgbClr val="000000"/>
                          </a:solidFill>
                          <a:effectLst/>
                          <a:latin typeface="Segoe UI" panose="020B0502040204020203" pitchFamily="34" charset="0"/>
                        </a:rPr>
                        <a:t>1.525.133</a:t>
                      </a:r>
                    </a:p>
                  </a:txBody>
                  <a:tcPr marL="7620" marR="7620" marT="7620" marB="0" anchor="b">
                    <a:lnL>
                      <a:noFill/>
                    </a:lnL>
                    <a:lnR>
                      <a:noFill/>
                    </a:lnR>
                    <a:lnT>
                      <a:noFill/>
                    </a:lnT>
                    <a:lnB>
                      <a:noFill/>
                    </a:lnB>
                  </a:tcPr>
                </a:tc>
                <a:extLst>
                  <a:ext uri="{0D108BD9-81ED-4DB2-BD59-A6C34878D82A}">
                    <a16:rowId xmlns:a16="http://schemas.microsoft.com/office/drawing/2014/main" val="847538433"/>
                  </a:ext>
                </a:extLst>
              </a:tr>
            </a:tbl>
          </a:graphicData>
        </a:graphic>
      </p:graphicFrame>
      <p:sp>
        <p:nvSpPr>
          <p:cNvPr id="2" name="CuadroTexto 1">
            <a:extLst>
              <a:ext uri="{FF2B5EF4-FFF2-40B4-BE49-F238E27FC236}">
                <a16:creationId xmlns:a16="http://schemas.microsoft.com/office/drawing/2014/main" id="{5780E63F-ABC0-2286-DDD1-3404729BC5B2}"/>
              </a:ext>
            </a:extLst>
          </p:cNvPr>
          <p:cNvSpPr txBox="1"/>
          <p:nvPr/>
        </p:nvSpPr>
        <p:spPr>
          <a:xfrm>
            <a:off x="396747" y="1179266"/>
            <a:ext cx="184671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t>SMMLV 2024: $1.300.000</a:t>
            </a:r>
            <a:b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t>SMMLV 2025: $1.423.500</a:t>
            </a:r>
            <a:endParaRPr kumimoji="0" lang="es-CO"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0410371F-1011-4513-B2E2-F4D77DF66C41}"/>
              </a:ext>
            </a:extLst>
          </p:cNvPr>
          <p:cNvSpPr txBox="1"/>
          <p:nvPr/>
        </p:nvSpPr>
        <p:spPr>
          <a:xfrm>
            <a:off x="6654962" y="888371"/>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8" name="Conector recto 7">
            <a:extLst>
              <a:ext uri="{FF2B5EF4-FFF2-40B4-BE49-F238E27FC236}">
                <a16:creationId xmlns:a16="http://schemas.microsoft.com/office/drawing/2014/main" id="{752F6C02-C25D-446F-A186-7847A364C1A5}"/>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2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323850" y="428797"/>
            <a:ext cx="6712959"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Ingresos promedios (Ganancias y salarios) según ramas de actividad económica</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y 13 ciudades y áreas metropolitanas</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a:extLst>
              <a:ext uri="{FF2B5EF4-FFF2-40B4-BE49-F238E27FC236}">
                <a16:creationId xmlns:a16="http://schemas.microsoft.com/office/drawing/2014/main" id="{40E5504F-312D-6F4A-9C1A-BEA34D28C3C7}"/>
              </a:ext>
            </a:extLst>
          </p:cNvPr>
          <p:cNvSpPr txBox="1"/>
          <p:nvPr/>
        </p:nvSpPr>
        <p:spPr>
          <a:xfrm>
            <a:off x="346842" y="4287339"/>
            <a:ext cx="8450313" cy="735651"/>
          </a:xfrm>
          <a:prstGeom prst="rect">
            <a:avLst/>
          </a:prstGeom>
        </p:spPr>
        <p:txBody>
          <a:bodyPr vert="horz" wrap="square" lIns="0" tIns="6985" rIns="0" bIns="0" rtlCol="0" anchor="b">
            <a:spAutoFit/>
          </a:bodyPr>
          <a:lstStyle/>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valores a pesos corrientes.</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Datos expandidos con proyecciones de población elaboradas con base en los resultados del Censo Nacional de Población y Vivienda 2018.</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Se excluye la categoría trabajador familiar sin remuneración.</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Las ganancias y salarios laborales corresponden a los ingresos monetarios de la primera actividad.</a:t>
            </a:r>
          </a:p>
          <a:p>
            <a:pPr marL="450839" marR="5080" lvl="0" indent="-438139" algn="l" defTabSz="457189" rtl="0" eaLnBrk="1" fontAlgn="auto" latinLnBrk="0" hangingPunct="1">
              <a:lnSpc>
                <a:spcPct val="104099"/>
              </a:lnSpc>
              <a:spcBef>
                <a:spcPts val="55"/>
              </a:spcBef>
              <a:spcAft>
                <a:spcPts val="0"/>
              </a:spcAft>
              <a:buClrTx/>
              <a:buSzTx/>
              <a:buFontTx/>
              <a:buNone/>
              <a:tabLst/>
              <a:defRPr/>
            </a:pP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a:t>
            </a:r>
            <a:r>
              <a:rPr lang="es-ES" sz="700" spc="15" dirty="0">
                <a:latin typeface="Segoe UI" panose="020B0502040204020203" pitchFamily="34" charset="0"/>
                <a:cs typeface="Segoe UI" panose="020B0502040204020203" pitchFamily="34" charset="0"/>
              </a:rPr>
              <a:t>A.M</a:t>
            </a:r>
            <a:r>
              <a:rPr kumimoji="0" lang="es-ES"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área metropolitana</a:t>
            </a:r>
          </a:p>
          <a:p>
            <a:pPr marL="12700" marR="5080" lvl="0" indent="0" algn="l" defTabSz="457189" rtl="0" eaLnBrk="1" fontAlgn="auto" latinLnBrk="0" hangingPunct="1">
              <a:lnSpc>
                <a:spcPct val="104099"/>
              </a:lnSpc>
              <a:spcBef>
                <a:spcPts val="55"/>
              </a:spcBef>
              <a:spcAft>
                <a:spcPts val="0"/>
              </a:spcAft>
              <a:buClrTx/>
              <a:buSzTx/>
              <a:buFontTx/>
              <a:buNone/>
              <a:tabLst/>
              <a:defRPr/>
            </a:pPr>
            <a:r>
              <a:rPr kumimoji="0" lang="es-CO"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CO"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graphicFrame>
        <p:nvGraphicFramePr>
          <p:cNvPr id="2" name="Tabla 1"/>
          <p:cNvGraphicFramePr>
            <a:graphicFrameLocks noGrp="1"/>
          </p:cNvGraphicFramePr>
          <p:nvPr>
            <p:extLst>
              <p:ext uri="{D42A27DB-BD31-4B8C-83A1-F6EECF244321}">
                <p14:modId xmlns:p14="http://schemas.microsoft.com/office/powerpoint/2010/main" val="2097849532"/>
              </p:ext>
            </p:extLst>
          </p:nvPr>
        </p:nvGraphicFramePr>
        <p:xfrm>
          <a:off x="220862" y="1516921"/>
          <a:ext cx="8741457" cy="1289006"/>
        </p:xfrm>
        <a:graphic>
          <a:graphicData uri="http://schemas.openxmlformats.org/drawingml/2006/table">
            <a:tbl>
              <a:tblPr/>
              <a:tblGrid>
                <a:gridCol w="480903">
                  <a:extLst>
                    <a:ext uri="{9D8B030D-6E8A-4147-A177-3AD203B41FA5}">
                      <a16:colId xmlns:a16="http://schemas.microsoft.com/office/drawing/2014/main" val="3478588283"/>
                    </a:ext>
                  </a:extLst>
                </a:gridCol>
                <a:gridCol w="491145">
                  <a:extLst>
                    <a:ext uri="{9D8B030D-6E8A-4147-A177-3AD203B41FA5}">
                      <a16:colId xmlns:a16="http://schemas.microsoft.com/office/drawing/2014/main" val="3331454191"/>
                    </a:ext>
                  </a:extLst>
                </a:gridCol>
                <a:gridCol w="420116">
                  <a:extLst>
                    <a:ext uri="{9D8B030D-6E8A-4147-A177-3AD203B41FA5}">
                      <a16:colId xmlns:a16="http://schemas.microsoft.com/office/drawing/2014/main" val="3508817731"/>
                    </a:ext>
                  </a:extLst>
                </a:gridCol>
                <a:gridCol w="525672">
                  <a:extLst>
                    <a:ext uri="{9D8B030D-6E8A-4147-A177-3AD203B41FA5}">
                      <a16:colId xmlns:a16="http://schemas.microsoft.com/office/drawing/2014/main" val="207384554"/>
                    </a:ext>
                  </a:extLst>
                </a:gridCol>
                <a:gridCol w="524227">
                  <a:extLst>
                    <a:ext uri="{9D8B030D-6E8A-4147-A177-3AD203B41FA5}">
                      <a16:colId xmlns:a16="http://schemas.microsoft.com/office/drawing/2014/main" val="2479906067"/>
                    </a:ext>
                  </a:extLst>
                </a:gridCol>
                <a:gridCol w="525672">
                  <a:extLst>
                    <a:ext uri="{9D8B030D-6E8A-4147-A177-3AD203B41FA5}">
                      <a16:colId xmlns:a16="http://schemas.microsoft.com/office/drawing/2014/main" val="2823631032"/>
                    </a:ext>
                  </a:extLst>
                </a:gridCol>
                <a:gridCol w="524227">
                  <a:extLst>
                    <a:ext uri="{9D8B030D-6E8A-4147-A177-3AD203B41FA5}">
                      <a16:colId xmlns:a16="http://schemas.microsoft.com/office/drawing/2014/main" val="746746996"/>
                    </a:ext>
                  </a:extLst>
                </a:gridCol>
                <a:gridCol w="525672">
                  <a:extLst>
                    <a:ext uri="{9D8B030D-6E8A-4147-A177-3AD203B41FA5}">
                      <a16:colId xmlns:a16="http://schemas.microsoft.com/office/drawing/2014/main" val="3038686387"/>
                    </a:ext>
                  </a:extLst>
                </a:gridCol>
                <a:gridCol w="524227">
                  <a:extLst>
                    <a:ext uri="{9D8B030D-6E8A-4147-A177-3AD203B41FA5}">
                      <a16:colId xmlns:a16="http://schemas.microsoft.com/office/drawing/2014/main" val="879614825"/>
                    </a:ext>
                  </a:extLst>
                </a:gridCol>
                <a:gridCol w="525672">
                  <a:extLst>
                    <a:ext uri="{9D8B030D-6E8A-4147-A177-3AD203B41FA5}">
                      <a16:colId xmlns:a16="http://schemas.microsoft.com/office/drawing/2014/main" val="1119701942"/>
                    </a:ext>
                  </a:extLst>
                </a:gridCol>
                <a:gridCol w="524227">
                  <a:extLst>
                    <a:ext uri="{9D8B030D-6E8A-4147-A177-3AD203B41FA5}">
                      <a16:colId xmlns:a16="http://schemas.microsoft.com/office/drawing/2014/main" val="1942373318"/>
                    </a:ext>
                  </a:extLst>
                </a:gridCol>
                <a:gridCol w="525672">
                  <a:extLst>
                    <a:ext uri="{9D8B030D-6E8A-4147-A177-3AD203B41FA5}">
                      <a16:colId xmlns:a16="http://schemas.microsoft.com/office/drawing/2014/main" val="1681282749"/>
                    </a:ext>
                  </a:extLst>
                </a:gridCol>
                <a:gridCol w="524227">
                  <a:extLst>
                    <a:ext uri="{9D8B030D-6E8A-4147-A177-3AD203B41FA5}">
                      <a16:colId xmlns:a16="http://schemas.microsoft.com/office/drawing/2014/main" val="711347143"/>
                    </a:ext>
                  </a:extLst>
                </a:gridCol>
                <a:gridCol w="525672">
                  <a:extLst>
                    <a:ext uri="{9D8B030D-6E8A-4147-A177-3AD203B41FA5}">
                      <a16:colId xmlns:a16="http://schemas.microsoft.com/office/drawing/2014/main" val="1390595935"/>
                    </a:ext>
                  </a:extLst>
                </a:gridCol>
                <a:gridCol w="524227">
                  <a:extLst>
                    <a:ext uri="{9D8B030D-6E8A-4147-A177-3AD203B41FA5}">
                      <a16:colId xmlns:a16="http://schemas.microsoft.com/office/drawing/2014/main" val="1555061306"/>
                    </a:ext>
                  </a:extLst>
                </a:gridCol>
                <a:gridCol w="525672">
                  <a:extLst>
                    <a:ext uri="{9D8B030D-6E8A-4147-A177-3AD203B41FA5}">
                      <a16:colId xmlns:a16="http://schemas.microsoft.com/office/drawing/2014/main" val="1616165546"/>
                    </a:ext>
                  </a:extLst>
                </a:gridCol>
                <a:gridCol w="524227">
                  <a:extLst>
                    <a:ext uri="{9D8B030D-6E8A-4147-A177-3AD203B41FA5}">
                      <a16:colId xmlns:a16="http://schemas.microsoft.com/office/drawing/2014/main" val="3450942695"/>
                    </a:ext>
                  </a:extLst>
                </a:gridCol>
              </a:tblGrid>
              <a:tr h="112025">
                <a:tc rowSpan="2" gridSpan="2">
                  <a:txBody>
                    <a:bodyPr/>
                    <a:lstStyle/>
                    <a:p>
                      <a:pPr algn="ctr" fontAlgn="ctr"/>
                      <a:r>
                        <a:rPr lang="es-CO" sz="600" b="1" i="0" u="none" strike="noStrike" dirty="0">
                          <a:solidFill>
                            <a:schemeClr val="bg1"/>
                          </a:solidFill>
                          <a:effectLst/>
                          <a:latin typeface="Segoe UI" panose="020B0502040204020203" pitchFamily="34" charset="0"/>
                        </a:rPr>
                        <a:t>Pesos corriente</a:t>
                      </a:r>
                    </a:p>
                  </a:txBody>
                  <a:tcPr marL="4093" marR="4093" marT="4093" marB="0" anchor="ctr">
                    <a:lnL>
                      <a:noFill/>
                    </a:lnL>
                    <a:lnR>
                      <a:noFill/>
                    </a:lnR>
                    <a:lnT>
                      <a:noFill/>
                    </a:lnT>
                    <a:lnB>
                      <a:noFill/>
                    </a:lnB>
                    <a:solidFill>
                      <a:srgbClr val="6B1940"/>
                    </a:solidFill>
                  </a:tcPr>
                </a:tc>
                <a:tc rowSpan="2" hMerge="1">
                  <a:txBody>
                    <a:bodyPr/>
                    <a:lstStyle/>
                    <a:p>
                      <a:endParaRPr lang="es-CO"/>
                    </a:p>
                  </a:txBody>
                  <a:tcPr/>
                </a:tc>
                <a:tc gridSpan="15">
                  <a:txBody>
                    <a:bodyPr/>
                    <a:lstStyle/>
                    <a:p>
                      <a:pPr algn="ctr" fontAlgn="ctr"/>
                      <a:r>
                        <a:rPr lang="es-CO" sz="600" b="1" i="0" u="none" strike="noStrike" dirty="0">
                          <a:solidFill>
                            <a:srgbClr val="FFFFFF"/>
                          </a:solidFill>
                          <a:effectLst/>
                          <a:latin typeface="Segoe UI" panose="020B0502040204020203" pitchFamily="34" charset="0"/>
                        </a:rPr>
                        <a:t>Total nacional</a:t>
                      </a:r>
                    </a:p>
                  </a:txBody>
                  <a:tcPr marL="4093" marR="4093" marT="4093"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892745544"/>
                  </a:ext>
                </a:extLst>
              </a:tr>
              <a:tr h="295591">
                <a:tc gridSpan="2" vMerge="1">
                  <a:txBody>
                    <a:bodyPr/>
                    <a:lstStyle/>
                    <a:p>
                      <a:endParaRPr lang="es-CO"/>
                    </a:p>
                  </a:txBody>
                  <a:tcPr/>
                </a:tc>
                <a:tc hMerge="1" vMerge="1">
                  <a:txBody>
                    <a:bodyPr/>
                    <a:lstStyle/>
                    <a:p>
                      <a:endParaRPr lang="es-CO"/>
                    </a:p>
                  </a:txBody>
                  <a:tcPr/>
                </a:tc>
                <a:tc>
                  <a:txBody>
                    <a:bodyPr/>
                    <a:lstStyle/>
                    <a:p>
                      <a:pPr algn="ctr" fontAlgn="ctr"/>
                      <a:r>
                        <a:rPr lang="es-CO" sz="600" b="1" i="0" u="none" strike="noStrike">
                          <a:solidFill>
                            <a:srgbClr val="AD2750"/>
                          </a:solidFill>
                          <a:effectLst/>
                          <a:latin typeface="Segoe UI" panose="020B0502040204020203" pitchFamily="34" charset="0"/>
                        </a:rPr>
                        <a:t>TOTAL</a:t>
                      </a:r>
                    </a:p>
                  </a:txBody>
                  <a:tcPr marL="4093" marR="4093" marT="4093" marB="0" anchor="ctr">
                    <a:lnL>
                      <a:noFill/>
                    </a:lnL>
                    <a:lnR>
                      <a:noFill/>
                    </a:lnR>
                    <a:lnT>
                      <a:noFill/>
                    </a:lnT>
                    <a:lnB>
                      <a:noFill/>
                    </a:lnB>
                    <a:solidFill>
                      <a:srgbClr val="E691AA"/>
                    </a:solidFill>
                  </a:tcPr>
                </a:tc>
                <a:tc>
                  <a:txBody>
                    <a:bodyPr/>
                    <a:lstStyle/>
                    <a:p>
                      <a:pPr algn="ctr" fontAlgn="ctr"/>
                      <a:r>
                        <a:rPr lang="es-MX" sz="600" b="1" i="0" u="none" strike="noStrike">
                          <a:solidFill>
                            <a:srgbClr val="AD2750"/>
                          </a:solidFill>
                          <a:effectLst/>
                          <a:latin typeface="Segoe UI" panose="020B0502040204020203" pitchFamily="34" charset="0"/>
                        </a:rPr>
                        <a:t>Agricultura, pesca, ganadería, caza y silvicultura</a:t>
                      </a:r>
                    </a:p>
                  </a:txBody>
                  <a:tcPr marL="4093" marR="4093" marT="4093" marB="0" anchor="ctr">
                    <a:lnL>
                      <a:noFill/>
                    </a:lnL>
                    <a:lnR>
                      <a:noFill/>
                    </a:lnR>
                    <a:lnT>
                      <a:noFill/>
                    </a:lnT>
                    <a:lnB>
                      <a:noFill/>
                    </a:lnB>
                    <a:solidFill>
                      <a:srgbClr val="F7D9E1"/>
                    </a:solidFill>
                  </a:tcPr>
                </a:tc>
                <a:tc>
                  <a:txBody>
                    <a:bodyPr/>
                    <a:lstStyle/>
                    <a:p>
                      <a:pPr algn="ctr" fontAlgn="ctr"/>
                      <a:r>
                        <a:rPr lang="es-MX" sz="600" b="1" i="0" u="none" strike="noStrike" dirty="0">
                          <a:solidFill>
                            <a:srgbClr val="AD2750"/>
                          </a:solidFill>
                          <a:effectLst/>
                          <a:latin typeface="Segoe UI" panose="020B0502040204020203" pitchFamily="34" charset="0"/>
                        </a:rPr>
                        <a:t>Explotación de Minas y Canteras</a:t>
                      </a:r>
                    </a:p>
                  </a:txBody>
                  <a:tcPr marL="4093" marR="4093" marT="4093" marB="0" anchor="ctr">
                    <a:lnL>
                      <a:noFill/>
                    </a:lnL>
                    <a:lnR>
                      <a:noFill/>
                    </a:lnR>
                    <a:lnT>
                      <a:noFill/>
                    </a:lnT>
                    <a:lnB>
                      <a:noFill/>
                    </a:lnB>
                    <a:solidFill>
                      <a:srgbClr val="E691AA"/>
                    </a:solidFill>
                  </a:tcPr>
                </a:tc>
                <a:tc>
                  <a:txBody>
                    <a:bodyPr/>
                    <a:lstStyle/>
                    <a:p>
                      <a:pPr algn="ctr" fontAlgn="ctr"/>
                      <a:r>
                        <a:rPr lang="es-CO" sz="600" b="1" i="0" u="none" strike="noStrike" dirty="0">
                          <a:solidFill>
                            <a:srgbClr val="AD2750"/>
                          </a:solidFill>
                          <a:effectLst/>
                          <a:latin typeface="Segoe UI" panose="020B0502040204020203" pitchFamily="34" charset="0"/>
                        </a:rPr>
                        <a:t>Industria manufacturera</a:t>
                      </a:r>
                    </a:p>
                  </a:txBody>
                  <a:tcPr marL="4093" marR="4093" marT="4093" marB="0" anchor="ctr">
                    <a:lnL>
                      <a:noFill/>
                    </a:lnL>
                    <a:lnR>
                      <a:noFill/>
                    </a:lnR>
                    <a:lnT>
                      <a:noFill/>
                    </a:lnT>
                    <a:lnB>
                      <a:noFill/>
                    </a:lnB>
                    <a:solidFill>
                      <a:srgbClr val="F7D9E1"/>
                    </a:solidFill>
                  </a:tcPr>
                </a:tc>
                <a:tc>
                  <a:txBody>
                    <a:bodyPr/>
                    <a:lstStyle/>
                    <a:p>
                      <a:pPr algn="ctr" fontAlgn="ctr"/>
                      <a:r>
                        <a:rPr lang="es-MX" sz="600" b="1" i="0" u="none" strike="noStrike">
                          <a:solidFill>
                            <a:srgbClr val="AD2750"/>
                          </a:solidFill>
                          <a:effectLst/>
                          <a:latin typeface="Segoe UI" panose="020B0502040204020203" pitchFamily="34" charset="0"/>
                        </a:rPr>
                        <a:t>Suministro de Electricidad Gas y Agua</a:t>
                      </a:r>
                    </a:p>
                  </a:txBody>
                  <a:tcPr marL="4093" marR="4093" marT="4093" marB="0" anchor="ctr">
                    <a:lnL>
                      <a:noFill/>
                    </a:lnL>
                    <a:lnR>
                      <a:noFill/>
                    </a:lnR>
                    <a:lnT>
                      <a:noFill/>
                    </a:lnT>
                    <a:lnB>
                      <a:noFill/>
                    </a:lnB>
                    <a:solidFill>
                      <a:srgbClr val="E691AA"/>
                    </a:solidFill>
                  </a:tcPr>
                </a:tc>
                <a:tc>
                  <a:txBody>
                    <a:bodyPr/>
                    <a:lstStyle/>
                    <a:p>
                      <a:pPr algn="ctr" fontAlgn="ctr"/>
                      <a:r>
                        <a:rPr lang="es-CO" sz="600" b="1" i="0" u="none" strike="noStrike">
                          <a:solidFill>
                            <a:srgbClr val="AD2750"/>
                          </a:solidFill>
                          <a:effectLst/>
                          <a:latin typeface="Segoe UI" panose="020B0502040204020203" pitchFamily="34" charset="0"/>
                        </a:rPr>
                        <a:t>Construcción</a:t>
                      </a:r>
                    </a:p>
                  </a:txBody>
                  <a:tcPr marL="4093" marR="4093" marT="4093" marB="0" anchor="ctr">
                    <a:lnL>
                      <a:noFill/>
                    </a:lnL>
                    <a:lnR>
                      <a:noFill/>
                    </a:lnR>
                    <a:lnT>
                      <a:noFill/>
                    </a:lnT>
                    <a:lnB>
                      <a:noFill/>
                    </a:lnB>
                    <a:solidFill>
                      <a:srgbClr val="F7D9E1"/>
                    </a:solidFill>
                  </a:tcPr>
                </a:tc>
                <a:tc>
                  <a:txBody>
                    <a:bodyPr/>
                    <a:lstStyle/>
                    <a:p>
                      <a:pPr algn="ctr" fontAlgn="ctr"/>
                      <a:r>
                        <a:rPr lang="es-MX" sz="600" b="1" i="0" u="none" strike="noStrike">
                          <a:solidFill>
                            <a:srgbClr val="AD2750"/>
                          </a:solidFill>
                          <a:effectLst/>
                          <a:latin typeface="Segoe UI" panose="020B0502040204020203" pitchFamily="34" charset="0"/>
                        </a:rPr>
                        <a:t>Comercio y reparación de vehículos</a:t>
                      </a:r>
                    </a:p>
                  </a:txBody>
                  <a:tcPr marL="4093" marR="4093" marT="4093" marB="0" anchor="ctr">
                    <a:lnL>
                      <a:noFill/>
                    </a:lnL>
                    <a:lnR>
                      <a:noFill/>
                    </a:lnR>
                    <a:lnT>
                      <a:noFill/>
                    </a:lnT>
                    <a:lnB>
                      <a:noFill/>
                    </a:lnB>
                    <a:solidFill>
                      <a:srgbClr val="E691AA"/>
                    </a:solidFill>
                  </a:tcPr>
                </a:tc>
                <a:tc>
                  <a:txBody>
                    <a:bodyPr/>
                    <a:lstStyle/>
                    <a:p>
                      <a:pPr algn="ctr" fontAlgn="ctr"/>
                      <a:r>
                        <a:rPr lang="es-MX" sz="600" b="1" i="0" u="none" strike="noStrike" dirty="0">
                          <a:solidFill>
                            <a:srgbClr val="AD2750"/>
                          </a:solidFill>
                          <a:effectLst/>
                          <a:latin typeface="Segoe UI" panose="020B0502040204020203" pitchFamily="34" charset="0"/>
                        </a:rPr>
                        <a:t>Alojamiento y servicio de comidas </a:t>
                      </a:r>
                    </a:p>
                  </a:txBody>
                  <a:tcPr marL="4093" marR="4093" marT="4093" marB="0" anchor="ctr">
                    <a:lnL>
                      <a:noFill/>
                    </a:lnL>
                    <a:lnR>
                      <a:noFill/>
                    </a:lnR>
                    <a:lnT>
                      <a:noFill/>
                    </a:lnT>
                    <a:lnB>
                      <a:noFill/>
                    </a:lnB>
                    <a:solidFill>
                      <a:srgbClr val="F7D9E1"/>
                    </a:solidFill>
                  </a:tcPr>
                </a:tc>
                <a:tc>
                  <a:txBody>
                    <a:bodyPr/>
                    <a:lstStyle/>
                    <a:p>
                      <a:pPr algn="ctr" fontAlgn="ctr"/>
                      <a:r>
                        <a:rPr lang="es-CO" sz="600" b="1" i="0" u="none" strike="noStrike" dirty="0">
                          <a:solidFill>
                            <a:srgbClr val="AD2750"/>
                          </a:solidFill>
                          <a:effectLst/>
                          <a:latin typeface="Segoe UI" panose="020B0502040204020203" pitchFamily="34" charset="0"/>
                        </a:rPr>
                        <a:t>Transporte y almacenamiento</a:t>
                      </a:r>
                    </a:p>
                  </a:txBody>
                  <a:tcPr marL="4093" marR="4093" marT="4093" marB="0" anchor="ctr">
                    <a:lnL>
                      <a:noFill/>
                    </a:lnL>
                    <a:lnR>
                      <a:noFill/>
                    </a:lnR>
                    <a:lnT>
                      <a:noFill/>
                    </a:lnT>
                    <a:lnB>
                      <a:noFill/>
                    </a:lnB>
                    <a:solidFill>
                      <a:srgbClr val="E691AA"/>
                    </a:solidFill>
                  </a:tcPr>
                </a:tc>
                <a:tc>
                  <a:txBody>
                    <a:bodyPr/>
                    <a:lstStyle/>
                    <a:p>
                      <a:pPr algn="ctr" fontAlgn="ctr"/>
                      <a:r>
                        <a:rPr lang="es-CO" sz="600" b="1" i="0" u="none" strike="noStrike">
                          <a:solidFill>
                            <a:srgbClr val="AD2750"/>
                          </a:solidFill>
                          <a:effectLst/>
                          <a:latin typeface="Segoe UI" panose="020B0502040204020203" pitchFamily="34" charset="0"/>
                        </a:rPr>
                        <a:t>Información y telecomunicaciones</a:t>
                      </a:r>
                    </a:p>
                  </a:txBody>
                  <a:tcPr marL="4093" marR="4093" marT="4093" marB="0" anchor="ctr">
                    <a:lnL>
                      <a:noFill/>
                    </a:lnL>
                    <a:lnR>
                      <a:noFill/>
                    </a:lnR>
                    <a:lnT>
                      <a:noFill/>
                    </a:lnT>
                    <a:lnB>
                      <a:noFill/>
                    </a:lnB>
                    <a:solidFill>
                      <a:srgbClr val="F7D9E1"/>
                    </a:solidFill>
                  </a:tcPr>
                </a:tc>
                <a:tc>
                  <a:txBody>
                    <a:bodyPr/>
                    <a:lstStyle/>
                    <a:p>
                      <a:pPr algn="ctr" fontAlgn="ctr"/>
                      <a:r>
                        <a:rPr lang="es-MX" sz="600" b="1" i="0" u="none" strike="noStrike">
                          <a:solidFill>
                            <a:srgbClr val="AD2750"/>
                          </a:solidFill>
                          <a:effectLst/>
                          <a:latin typeface="Segoe UI" panose="020B0502040204020203" pitchFamily="34" charset="0"/>
                        </a:rPr>
                        <a:t>Act. Financieras y de seguro</a:t>
                      </a:r>
                    </a:p>
                  </a:txBody>
                  <a:tcPr marL="4093" marR="4093" marT="4093" marB="0" anchor="ctr">
                    <a:lnL>
                      <a:noFill/>
                    </a:lnL>
                    <a:lnR>
                      <a:noFill/>
                    </a:lnR>
                    <a:lnT>
                      <a:noFill/>
                    </a:lnT>
                    <a:lnB>
                      <a:noFill/>
                    </a:lnB>
                    <a:solidFill>
                      <a:srgbClr val="E691AA"/>
                    </a:solidFill>
                  </a:tcPr>
                </a:tc>
                <a:tc>
                  <a:txBody>
                    <a:bodyPr/>
                    <a:lstStyle/>
                    <a:p>
                      <a:pPr algn="ctr" fontAlgn="ctr"/>
                      <a:r>
                        <a:rPr lang="es-CO" sz="600" b="1" i="0" u="none" strike="noStrike">
                          <a:solidFill>
                            <a:srgbClr val="AD2750"/>
                          </a:solidFill>
                          <a:effectLst/>
                          <a:latin typeface="Segoe UI" panose="020B0502040204020203" pitchFamily="34" charset="0"/>
                        </a:rPr>
                        <a:t>Act. Inmobiliarias</a:t>
                      </a:r>
                    </a:p>
                  </a:txBody>
                  <a:tcPr marL="4093" marR="4093" marT="4093" marB="0" anchor="ctr">
                    <a:lnL>
                      <a:noFill/>
                    </a:lnL>
                    <a:lnR>
                      <a:noFill/>
                    </a:lnR>
                    <a:lnT>
                      <a:noFill/>
                    </a:lnT>
                    <a:lnB>
                      <a:noFill/>
                    </a:lnB>
                    <a:solidFill>
                      <a:srgbClr val="F7D9E1"/>
                    </a:solidFill>
                  </a:tcPr>
                </a:tc>
                <a:tc>
                  <a:txBody>
                    <a:bodyPr/>
                    <a:lstStyle/>
                    <a:p>
                      <a:pPr algn="ctr" fontAlgn="ctr"/>
                      <a:r>
                        <a:rPr lang="es-MX" sz="600" b="1" i="0" u="none" strike="noStrike">
                          <a:solidFill>
                            <a:srgbClr val="AD2750"/>
                          </a:solidFill>
                          <a:effectLst/>
                          <a:latin typeface="Segoe UI" panose="020B0502040204020203" pitchFamily="34" charset="0"/>
                        </a:rPr>
                        <a:t>Act. Profesionales, cientificas y técnicas.</a:t>
                      </a:r>
                    </a:p>
                  </a:txBody>
                  <a:tcPr marL="4093" marR="4093" marT="4093" marB="0" anchor="ctr">
                    <a:lnL>
                      <a:noFill/>
                    </a:lnL>
                    <a:lnR>
                      <a:noFill/>
                    </a:lnR>
                    <a:lnT>
                      <a:noFill/>
                    </a:lnT>
                    <a:lnB>
                      <a:noFill/>
                    </a:lnB>
                    <a:solidFill>
                      <a:srgbClr val="E691AA"/>
                    </a:solidFill>
                  </a:tcPr>
                </a:tc>
                <a:tc>
                  <a:txBody>
                    <a:bodyPr/>
                    <a:lstStyle/>
                    <a:p>
                      <a:pPr algn="ctr" fontAlgn="ctr"/>
                      <a:r>
                        <a:rPr lang="es-MX" sz="600" b="1" i="0" u="none" strike="noStrike">
                          <a:solidFill>
                            <a:srgbClr val="AD2750"/>
                          </a:solidFill>
                          <a:effectLst/>
                          <a:latin typeface="Segoe UI" panose="020B0502040204020203" pitchFamily="34" charset="0"/>
                        </a:rPr>
                        <a:t>Adm. Pública y defensa, educación.</a:t>
                      </a:r>
                    </a:p>
                  </a:txBody>
                  <a:tcPr marL="4093" marR="4093" marT="4093" marB="0" anchor="ctr">
                    <a:lnL>
                      <a:noFill/>
                    </a:lnL>
                    <a:lnR>
                      <a:noFill/>
                    </a:lnR>
                    <a:lnT>
                      <a:noFill/>
                    </a:lnT>
                    <a:lnB>
                      <a:noFill/>
                    </a:lnB>
                    <a:solidFill>
                      <a:srgbClr val="F7D9E1"/>
                    </a:solidFill>
                  </a:tcPr>
                </a:tc>
                <a:tc>
                  <a:txBody>
                    <a:bodyPr/>
                    <a:lstStyle/>
                    <a:p>
                      <a:pPr algn="ctr" fontAlgn="ctr"/>
                      <a:r>
                        <a:rPr lang="es-CO" sz="600" b="1" i="0" u="none" strike="noStrike">
                          <a:solidFill>
                            <a:srgbClr val="AD2750"/>
                          </a:solidFill>
                          <a:effectLst/>
                          <a:latin typeface="Segoe UI" panose="020B0502040204020203" pitchFamily="34" charset="0"/>
                        </a:rPr>
                        <a:t>Act. Artísticas, entretenimiento </a:t>
                      </a:r>
                    </a:p>
                  </a:txBody>
                  <a:tcPr marL="4093" marR="4093" marT="4093" marB="0" anchor="ctr">
                    <a:lnL>
                      <a:noFill/>
                    </a:lnL>
                    <a:lnR>
                      <a:noFill/>
                    </a:lnR>
                    <a:lnT>
                      <a:noFill/>
                    </a:lnT>
                    <a:lnB>
                      <a:noFill/>
                    </a:lnB>
                    <a:solidFill>
                      <a:srgbClr val="E691AA"/>
                    </a:solidFill>
                  </a:tcPr>
                </a:tc>
                <a:extLst>
                  <a:ext uri="{0D108BD9-81ED-4DB2-BD59-A6C34878D82A}">
                    <a16:rowId xmlns:a16="http://schemas.microsoft.com/office/drawing/2014/main" val="1283341518"/>
                  </a:ext>
                </a:extLst>
              </a:tr>
              <a:tr h="178922">
                <a:tc rowSpan="2">
                  <a:txBody>
                    <a:bodyPr/>
                    <a:lstStyle/>
                    <a:p>
                      <a:pPr algn="ctr" fontAlgn="ctr"/>
                      <a:r>
                        <a:rPr lang="es-CO" sz="600" b="1" i="0" u="none" strike="noStrike" dirty="0">
                          <a:solidFill>
                            <a:srgbClr val="FFFFFF"/>
                          </a:solidFill>
                          <a:effectLst/>
                          <a:latin typeface="Segoe UI" panose="020B0502040204020203" pitchFamily="34" charset="0"/>
                        </a:rPr>
                        <a:t>Enero - octubre 2024</a:t>
                      </a:r>
                    </a:p>
                  </a:txBody>
                  <a:tcPr marL="4093" marR="4093" marT="4093" marB="0" anchor="ctr">
                    <a:lnL>
                      <a:noFill/>
                    </a:lnL>
                    <a:lnR>
                      <a:noFill/>
                    </a:lnR>
                    <a:lnT>
                      <a:noFill/>
                    </a:lnT>
                    <a:lnB>
                      <a:noFill/>
                    </a:lnB>
                    <a:solidFill>
                      <a:srgbClr val="860036"/>
                    </a:solidFill>
                  </a:tcPr>
                </a:tc>
                <a:tc>
                  <a:txBody>
                    <a:bodyPr/>
                    <a:lstStyle/>
                    <a:p>
                      <a:pPr algn="l" fontAlgn="t"/>
                      <a:r>
                        <a:rPr lang="es-CO" sz="500" b="1" i="0" u="none" strike="noStrike" dirty="0">
                          <a:solidFill>
                            <a:srgbClr val="000000"/>
                          </a:solidFill>
                          <a:effectLst/>
                          <a:latin typeface="Segoe UI" panose="020B0502040204020203" pitchFamily="34" charset="0"/>
                        </a:rPr>
                        <a:t>Asalariados</a:t>
                      </a:r>
                    </a:p>
                  </a:txBody>
                  <a:tcPr marL="4093" marR="4093" marT="4093" marB="0">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2.003.848</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1.060.397</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2.905.379</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1.884.389</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2.499.611</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1.635.539</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1.615.876</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1.167.757</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1.910.784</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4.077.891</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3.680.999</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1.803.402</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2.423.446</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3.183.915</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1.178.792</a:t>
                      </a:r>
                    </a:p>
                  </a:txBody>
                  <a:tcPr marL="7620" marR="7620" marT="7620" marB="0" anchor="ctr">
                    <a:lnL>
                      <a:noFill/>
                    </a:lnL>
                    <a:lnR>
                      <a:noFill/>
                    </a:lnR>
                    <a:lnT>
                      <a:noFill/>
                    </a:lnT>
                    <a:lnB>
                      <a:noFill/>
                    </a:lnB>
                    <a:solidFill>
                      <a:srgbClr val="BFBFBF"/>
                    </a:solidFill>
                  </a:tcPr>
                </a:tc>
                <a:extLst>
                  <a:ext uri="{0D108BD9-81ED-4DB2-BD59-A6C34878D82A}">
                    <a16:rowId xmlns:a16="http://schemas.microsoft.com/office/drawing/2014/main" val="2663731074"/>
                  </a:ext>
                </a:extLst>
              </a:tr>
              <a:tr h="178922">
                <a:tc vMerge="1">
                  <a:txBody>
                    <a:bodyPr/>
                    <a:lstStyle/>
                    <a:p>
                      <a:endParaRPr lang="es-CO"/>
                    </a:p>
                  </a:txBody>
                  <a:tcPr/>
                </a:tc>
                <a:tc>
                  <a:txBody>
                    <a:bodyPr/>
                    <a:lstStyle/>
                    <a:p>
                      <a:pPr algn="l" fontAlgn="t"/>
                      <a:r>
                        <a:rPr lang="es-CO" sz="500" b="1" i="0" u="none" strike="noStrike" dirty="0">
                          <a:solidFill>
                            <a:srgbClr val="000000"/>
                          </a:solidFill>
                          <a:effectLst/>
                          <a:latin typeface="Segoe UI" panose="020B0502040204020203" pitchFamily="34" charset="0"/>
                        </a:rPr>
                        <a:t>Independientes</a:t>
                      </a:r>
                    </a:p>
                  </a:txBody>
                  <a:tcPr marL="4093" marR="4093" marT="4093" marB="0">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1.262.991</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656.291</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664.100</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1.032.160</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838.176</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1.226.229</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1.227.436</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940.206</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1.143.970</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4.277.237</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2.686.692</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3.539.478</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1.765.872</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2.892.868</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1.106.545</a:t>
                      </a:r>
                    </a:p>
                  </a:txBody>
                  <a:tcPr marL="7620" marR="7620" marT="7620" marB="0" anchor="ctr">
                    <a:lnL>
                      <a:noFill/>
                    </a:lnL>
                    <a:lnR>
                      <a:noFill/>
                    </a:lnR>
                    <a:lnT>
                      <a:noFill/>
                    </a:lnT>
                    <a:lnB>
                      <a:noFill/>
                    </a:lnB>
                  </a:tcPr>
                </a:tc>
                <a:extLst>
                  <a:ext uri="{0D108BD9-81ED-4DB2-BD59-A6C34878D82A}">
                    <a16:rowId xmlns:a16="http://schemas.microsoft.com/office/drawing/2014/main" val="1404110211"/>
                  </a:ext>
                </a:extLst>
              </a:tr>
              <a:tr h="178922">
                <a:tc rowSpan="2">
                  <a:txBody>
                    <a:bodyPr/>
                    <a:lstStyle/>
                    <a:p>
                      <a:pPr algn="ctr" fontAlgn="ctr"/>
                      <a:r>
                        <a:rPr lang="es-CO" sz="600" b="1" i="0" u="none" strike="noStrike" dirty="0">
                          <a:solidFill>
                            <a:srgbClr val="FFFFFF"/>
                          </a:solidFill>
                          <a:effectLst/>
                          <a:latin typeface="Segoe UI" panose="020B0502040204020203" pitchFamily="34" charset="0"/>
                        </a:rPr>
                        <a:t>Enero - octubre 2025</a:t>
                      </a:r>
                    </a:p>
                  </a:txBody>
                  <a:tcPr marL="4093" marR="4093" marT="4093" marB="0" anchor="ctr">
                    <a:lnL>
                      <a:noFill/>
                    </a:lnL>
                    <a:lnR>
                      <a:noFill/>
                    </a:lnR>
                    <a:lnT>
                      <a:noFill/>
                    </a:lnT>
                    <a:lnB>
                      <a:noFill/>
                    </a:lnB>
                    <a:solidFill>
                      <a:srgbClr val="AD2750"/>
                    </a:solidFill>
                  </a:tcPr>
                </a:tc>
                <a:tc>
                  <a:txBody>
                    <a:bodyPr/>
                    <a:lstStyle/>
                    <a:p>
                      <a:pPr algn="l" fontAlgn="t"/>
                      <a:r>
                        <a:rPr lang="es-CO" sz="500" b="1" i="0" u="none" strike="noStrike" dirty="0">
                          <a:solidFill>
                            <a:srgbClr val="000000"/>
                          </a:solidFill>
                          <a:effectLst/>
                          <a:latin typeface="Segoe UI" panose="020B0502040204020203" pitchFamily="34" charset="0"/>
                        </a:rPr>
                        <a:t>Asalariados</a:t>
                      </a:r>
                    </a:p>
                  </a:txBody>
                  <a:tcPr marL="4093" marR="4093" marT="4093" marB="0">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2.158.463</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1.250.206</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3.132.078</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2.042.162</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2.622.097</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1.837.883</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1.789.679</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1.282.437</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2.043.506</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4.065.684</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3.742.187</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1.959.156</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2.875.686</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dirty="0">
                          <a:solidFill>
                            <a:srgbClr val="000000"/>
                          </a:solidFill>
                          <a:effectLst/>
                          <a:latin typeface="Segoe UI" panose="020B0502040204020203" pitchFamily="34" charset="0"/>
                        </a:rPr>
                        <a:t>3.292.810</a:t>
                      </a:r>
                    </a:p>
                  </a:txBody>
                  <a:tcPr marL="7620" marR="7620" marT="7620" marB="0" anchor="ctr">
                    <a:lnL>
                      <a:noFill/>
                    </a:lnL>
                    <a:lnR>
                      <a:noFill/>
                    </a:lnR>
                    <a:lnT>
                      <a:noFill/>
                    </a:lnT>
                    <a:lnB>
                      <a:noFill/>
                    </a:lnB>
                    <a:solidFill>
                      <a:srgbClr val="BFBFBF"/>
                    </a:solidFill>
                  </a:tcPr>
                </a:tc>
                <a:tc>
                  <a:txBody>
                    <a:bodyPr/>
                    <a:lstStyle/>
                    <a:p>
                      <a:pPr algn="ctr" rtl="0" fontAlgn="b">
                        <a:buNone/>
                      </a:pPr>
                      <a:r>
                        <a:rPr lang="es-CO" sz="600" b="0" i="0" u="none" strike="noStrike">
                          <a:solidFill>
                            <a:srgbClr val="000000"/>
                          </a:solidFill>
                          <a:effectLst/>
                          <a:latin typeface="Segoe UI" panose="020B0502040204020203" pitchFamily="34" charset="0"/>
                        </a:rPr>
                        <a:t>1.221.542</a:t>
                      </a:r>
                    </a:p>
                  </a:txBody>
                  <a:tcPr marL="7620" marR="7620" marT="7620" marB="0" anchor="ctr">
                    <a:lnL>
                      <a:noFill/>
                    </a:lnL>
                    <a:lnR>
                      <a:noFill/>
                    </a:lnR>
                    <a:lnT>
                      <a:noFill/>
                    </a:lnT>
                    <a:lnB>
                      <a:noFill/>
                    </a:lnB>
                    <a:solidFill>
                      <a:srgbClr val="BFBFBF"/>
                    </a:solidFill>
                  </a:tcPr>
                </a:tc>
                <a:extLst>
                  <a:ext uri="{0D108BD9-81ED-4DB2-BD59-A6C34878D82A}">
                    <a16:rowId xmlns:a16="http://schemas.microsoft.com/office/drawing/2014/main" val="1465066954"/>
                  </a:ext>
                </a:extLst>
              </a:tr>
              <a:tr h="178922">
                <a:tc vMerge="1">
                  <a:txBody>
                    <a:bodyPr/>
                    <a:lstStyle/>
                    <a:p>
                      <a:endParaRPr lang="es-CO"/>
                    </a:p>
                  </a:txBody>
                  <a:tcPr/>
                </a:tc>
                <a:tc>
                  <a:txBody>
                    <a:bodyPr/>
                    <a:lstStyle/>
                    <a:p>
                      <a:pPr algn="l" fontAlgn="t"/>
                      <a:r>
                        <a:rPr lang="es-CO" sz="500" b="1" i="0" u="none" strike="noStrike" dirty="0">
                          <a:solidFill>
                            <a:srgbClr val="000000"/>
                          </a:solidFill>
                          <a:effectLst/>
                          <a:latin typeface="Segoe UI" panose="020B0502040204020203" pitchFamily="34" charset="0"/>
                        </a:rPr>
                        <a:t>Independientes</a:t>
                      </a:r>
                    </a:p>
                  </a:txBody>
                  <a:tcPr marL="4093" marR="4093" marT="4093" marB="0">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1.381.128</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809.770</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970.027</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1.182.702</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999.577</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1.373.441</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1.338.711</a:t>
                      </a:r>
                    </a:p>
                  </a:txBody>
                  <a:tcPr marL="7620" marR="7620" marT="7620" marB="0" anchor="ctr">
                    <a:lnL>
                      <a:noFill/>
                    </a:lnL>
                    <a:lnR>
                      <a:noFill/>
                    </a:lnR>
                    <a:lnT>
                      <a:noFill/>
                    </a:lnT>
                    <a:lnB>
                      <a:noFill/>
                    </a:lnB>
                  </a:tcPr>
                </a:tc>
                <a:tc>
                  <a:txBody>
                    <a:bodyPr/>
                    <a:lstStyle/>
                    <a:p>
                      <a:pPr algn="ctr" rtl="0" fontAlgn="b">
                        <a:buNone/>
                      </a:pPr>
                      <a:r>
                        <a:rPr lang="es-CO" sz="600" b="0" i="0" u="none" strike="noStrike">
                          <a:solidFill>
                            <a:srgbClr val="000000"/>
                          </a:solidFill>
                          <a:effectLst/>
                          <a:latin typeface="Segoe UI" panose="020B0502040204020203" pitchFamily="34" charset="0"/>
                        </a:rPr>
                        <a:t>977.038</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1.233.479</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3.441.371</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3.393.649</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3.310.461</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1.827.234</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3.014.918</a:t>
                      </a:r>
                    </a:p>
                  </a:txBody>
                  <a:tcPr marL="7620" marR="7620" marT="7620" marB="0" anchor="ctr">
                    <a:lnL>
                      <a:noFill/>
                    </a:lnL>
                    <a:lnR>
                      <a:noFill/>
                    </a:lnR>
                    <a:lnT>
                      <a:noFill/>
                    </a:lnT>
                    <a:lnB>
                      <a:noFill/>
                    </a:lnB>
                  </a:tcPr>
                </a:tc>
                <a:tc>
                  <a:txBody>
                    <a:bodyPr/>
                    <a:lstStyle/>
                    <a:p>
                      <a:pPr algn="ctr" rtl="0" fontAlgn="b">
                        <a:buNone/>
                      </a:pPr>
                      <a:r>
                        <a:rPr lang="es-CO" sz="600" b="0" i="0" u="none" strike="noStrike" dirty="0">
                          <a:solidFill>
                            <a:srgbClr val="000000"/>
                          </a:solidFill>
                          <a:effectLst/>
                          <a:latin typeface="Segoe UI" panose="020B0502040204020203" pitchFamily="34" charset="0"/>
                        </a:rPr>
                        <a:t>1.240.255</a:t>
                      </a:r>
                    </a:p>
                  </a:txBody>
                  <a:tcPr marL="7620" marR="7620" marT="7620" marB="0" anchor="ctr">
                    <a:lnL>
                      <a:noFill/>
                    </a:lnL>
                    <a:lnR>
                      <a:noFill/>
                    </a:lnR>
                    <a:lnT>
                      <a:noFill/>
                    </a:lnT>
                    <a:lnB>
                      <a:noFill/>
                    </a:lnB>
                  </a:tcPr>
                </a:tc>
                <a:extLst>
                  <a:ext uri="{0D108BD9-81ED-4DB2-BD59-A6C34878D82A}">
                    <a16:rowId xmlns:a16="http://schemas.microsoft.com/office/drawing/2014/main" val="423896706"/>
                  </a:ext>
                </a:extLst>
              </a:tr>
            </a:tbl>
          </a:graphicData>
        </a:graphic>
      </p:graphicFrame>
      <p:graphicFrame>
        <p:nvGraphicFramePr>
          <p:cNvPr id="5" name="Tabla 4"/>
          <p:cNvGraphicFramePr>
            <a:graphicFrameLocks noGrp="1"/>
          </p:cNvGraphicFramePr>
          <p:nvPr/>
        </p:nvGraphicFramePr>
        <p:xfrm>
          <a:off x="220862" y="2944925"/>
          <a:ext cx="8741457" cy="1214328"/>
        </p:xfrm>
        <a:graphic>
          <a:graphicData uri="http://schemas.openxmlformats.org/drawingml/2006/table">
            <a:tbl>
              <a:tblPr/>
              <a:tblGrid>
                <a:gridCol w="480903">
                  <a:extLst>
                    <a:ext uri="{9D8B030D-6E8A-4147-A177-3AD203B41FA5}">
                      <a16:colId xmlns:a16="http://schemas.microsoft.com/office/drawing/2014/main" val="472276370"/>
                    </a:ext>
                  </a:extLst>
                </a:gridCol>
                <a:gridCol w="493485">
                  <a:extLst>
                    <a:ext uri="{9D8B030D-6E8A-4147-A177-3AD203B41FA5}">
                      <a16:colId xmlns:a16="http://schemas.microsoft.com/office/drawing/2014/main" val="1571525364"/>
                    </a:ext>
                  </a:extLst>
                </a:gridCol>
                <a:gridCol w="417776">
                  <a:extLst>
                    <a:ext uri="{9D8B030D-6E8A-4147-A177-3AD203B41FA5}">
                      <a16:colId xmlns:a16="http://schemas.microsoft.com/office/drawing/2014/main" val="4205392632"/>
                    </a:ext>
                  </a:extLst>
                </a:gridCol>
                <a:gridCol w="525672">
                  <a:extLst>
                    <a:ext uri="{9D8B030D-6E8A-4147-A177-3AD203B41FA5}">
                      <a16:colId xmlns:a16="http://schemas.microsoft.com/office/drawing/2014/main" val="2274029397"/>
                    </a:ext>
                  </a:extLst>
                </a:gridCol>
                <a:gridCol w="524227">
                  <a:extLst>
                    <a:ext uri="{9D8B030D-6E8A-4147-A177-3AD203B41FA5}">
                      <a16:colId xmlns:a16="http://schemas.microsoft.com/office/drawing/2014/main" val="718657006"/>
                    </a:ext>
                  </a:extLst>
                </a:gridCol>
                <a:gridCol w="525672">
                  <a:extLst>
                    <a:ext uri="{9D8B030D-6E8A-4147-A177-3AD203B41FA5}">
                      <a16:colId xmlns:a16="http://schemas.microsoft.com/office/drawing/2014/main" val="3190981827"/>
                    </a:ext>
                  </a:extLst>
                </a:gridCol>
                <a:gridCol w="524227">
                  <a:extLst>
                    <a:ext uri="{9D8B030D-6E8A-4147-A177-3AD203B41FA5}">
                      <a16:colId xmlns:a16="http://schemas.microsoft.com/office/drawing/2014/main" val="1288361580"/>
                    </a:ext>
                  </a:extLst>
                </a:gridCol>
                <a:gridCol w="525672">
                  <a:extLst>
                    <a:ext uri="{9D8B030D-6E8A-4147-A177-3AD203B41FA5}">
                      <a16:colId xmlns:a16="http://schemas.microsoft.com/office/drawing/2014/main" val="2935052749"/>
                    </a:ext>
                  </a:extLst>
                </a:gridCol>
                <a:gridCol w="524227">
                  <a:extLst>
                    <a:ext uri="{9D8B030D-6E8A-4147-A177-3AD203B41FA5}">
                      <a16:colId xmlns:a16="http://schemas.microsoft.com/office/drawing/2014/main" val="1865556093"/>
                    </a:ext>
                  </a:extLst>
                </a:gridCol>
                <a:gridCol w="525672">
                  <a:extLst>
                    <a:ext uri="{9D8B030D-6E8A-4147-A177-3AD203B41FA5}">
                      <a16:colId xmlns:a16="http://schemas.microsoft.com/office/drawing/2014/main" val="1387604559"/>
                    </a:ext>
                  </a:extLst>
                </a:gridCol>
                <a:gridCol w="524227">
                  <a:extLst>
                    <a:ext uri="{9D8B030D-6E8A-4147-A177-3AD203B41FA5}">
                      <a16:colId xmlns:a16="http://schemas.microsoft.com/office/drawing/2014/main" val="4128870810"/>
                    </a:ext>
                  </a:extLst>
                </a:gridCol>
                <a:gridCol w="525672">
                  <a:extLst>
                    <a:ext uri="{9D8B030D-6E8A-4147-A177-3AD203B41FA5}">
                      <a16:colId xmlns:a16="http://schemas.microsoft.com/office/drawing/2014/main" val="1873846286"/>
                    </a:ext>
                  </a:extLst>
                </a:gridCol>
                <a:gridCol w="524227">
                  <a:extLst>
                    <a:ext uri="{9D8B030D-6E8A-4147-A177-3AD203B41FA5}">
                      <a16:colId xmlns:a16="http://schemas.microsoft.com/office/drawing/2014/main" val="2012008479"/>
                    </a:ext>
                  </a:extLst>
                </a:gridCol>
                <a:gridCol w="525672">
                  <a:extLst>
                    <a:ext uri="{9D8B030D-6E8A-4147-A177-3AD203B41FA5}">
                      <a16:colId xmlns:a16="http://schemas.microsoft.com/office/drawing/2014/main" val="2407498916"/>
                    </a:ext>
                  </a:extLst>
                </a:gridCol>
                <a:gridCol w="524227">
                  <a:extLst>
                    <a:ext uri="{9D8B030D-6E8A-4147-A177-3AD203B41FA5}">
                      <a16:colId xmlns:a16="http://schemas.microsoft.com/office/drawing/2014/main" val="522275721"/>
                    </a:ext>
                  </a:extLst>
                </a:gridCol>
                <a:gridCol w="525672">
                  <a:extLst>
                    <a:ext uri="{9D8B030D-6E8A-4147-A177-3AD203B41FA5}">
                      <a16:colId xmlns:a16="http://schemas.microsoft.com/office/drawing/2014/main" val="2877879885"/>
                    </a:ext>
                  </a:extLst>
                </a:gridCol>
                <a:gridCol w="524227">
                  <a:extLst>
                    <a:ext uri="{9D8B030D-6E8A-4147-A177-3AD203B41FA5}">
                      <a16:colId xmlns:a16="http://schemas.microsoft.com/office/drawing/2014/main" val="1976963680"/>
                    </a:ext>
                  </a:extLst>
                </a:gridCol>
              </a:tblGrid>
              <a:tr h="122071">
                <a:tc rowSpan="2" gridSpan="2">
                  <a:txBody>
                    <a:bodyPr/>
                    <a:lstStyle/>
                    <a:p>
                      <a:pPr algn="ctr" fontAlgn="ctr"/>
                      <a:r>
                        <a:rPr lang="es-CO" sz="600" b="1" i="0" u="none" strike="noStrike" dirty="0">
                          <a:solidFill>
                            <a:schemeClr val="bg1"/>
                          </a:solidFill>
                          <a:effectLst/>
                          <a:latin typeface="Segoe UI" panose="020B0502040204020203" pitchFamily="34" charset="0"/>
                        </a:rPr>
                        <a:t>Pesos corriente</a:t>
                      </a:r>
                    </a:p>
                  </a:txBody>
                  <a:tcPr marL="4093" marR="4093" marT="4093" marB="0" anchor="ctr">
                    <a:lnL>
                      <a:noFill/>
                    </a:lnL>
                    <a:lnR>
                      <a:noFill/>
                    </a:lnR>
                    <a:lnT>
                      <a:noFill/>
                    </a:lnT>
                    <a:lnB>
                      <a:noFill/>
                    </a:lnB>
                    <a:solidFill>
                      <a:srgbClr val="6B1940"/>
                    </a:solidFill>
                  </a:tcPr>
                </a:tc>
                <a:tc rowSpan="2" hMerge="1">
                  <a:txBody>
                    <a:bodyPr/>
                    <a:lstStyle/>
                    <a:p>
                      <a:endParaRPr lang="es-CO"/>
                    </a:p>
                  </a:txBody>
                  <a:tcPr/>
                </a:tc>
                <a:tc gridSpan="15">
                  <a:txBody>
                    <a:bodyPr/>
                    <a:lstStyle/>
                    <a:p>
                      <a:pPr algn="ctr" fontAlgn="ctr"/>
                      <a:r>
                        <a:rPr lang="es-CO" sz="600" b="1" i="0" u="none" strike="noStrike" dirty="0">
                          <a:solidFill>
                            <a:srgbClr val="FFFFFF"/>
                          </a:solidFill>
                          <a:effectLst/>
                          <a:latin typeface="Segoe UI" panose="020B0502040204020203" pitchFamily="34" charset="0"/>
                        </a:rPr>
                        <a:t>13 ciudades y A.M.</a:t>
                      </a:r>
                    </a:p>
                  </a:txBody>
                  <a:tcPr marL="4093" marR="4093" marT="4093"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588150535"/>
                  </a:ext>
                </a:extLst>
              </a:tr>
              <a:tr h="321092">
                <a:tc gridSpan="2" vMerge="1">
                  <a:txBody>
                    <a:bodyPr/>
                    <a:lstStyle/>
                    <a:p>
                      <a:endParaRPr lang="es-CO"/>
                    </a:p>
                  </a:txBody>
                  <a:tcPr/>
                </a:tc>
                <a:tc hMerge="1" vMerge="1">
                  <a:txBody>
                    <a:bodyPr/>
                    <a:lstStyle/>
                    <a:p>
                      <a:endParaRPr lang="es-CO"/>
                    </a:p>
                  </a:txBody>
                  <a:tcPr/>
                </a:tc>
                <a:tc>
                  <a:txBody>
                    <a:bodyPr/>
                    <a:lstStyle/>
                    <a:p>
                      <a:pPr algn="ctr" fontAlgn="ctr"/>
                      <a:r>
                        <a:rPr lang="es-CO" sz="600" b="1" i="0" u="none" strike="noStrike" dirty="0">
                          <a:solidFill>
                            <a:srgbClr val="AD2750"/>
                          </a:solidFill>
                          <a:effectLst/>
                          <a:latin typeface="Segoe UI" panose="020B0502040204020203" pitchFamily="34" charset="0"/>
                        </a:rPr>
                        <a:t>TOTAL</a:t>
                      </a:r>
                    </a:p>
                  </a:txBody>
                  <a:tcPr marL="4093" marR="4093" marT="4093" marB="0" anchor="ctr">
                    <a:lnL>
                      <a:noFill/>
                    </a:lnL>
                    <a:lnR>
                      <a:noFill/>
                    </a:lnR>
                    <a:lnT>
                      <a:noFill/>
                    </a:lnT>
                    <a:lnB>
                      <a:noFill/>
                    </a:lnB>
                    <a:solidFill>
                      <a:srgbClr val="E691AA"/>
                    </a:solidFill>
                  </a:tcPr>
                </a:tc>
                <a:tc>
                  <a:txBody>
                    <a:bodyPr/>
                    <a:lstStyle/>
                    <a:p>
                      <a:pPr algn="ctr" fontAlgn="ctr"/>
                      <a:r>
                        <a:rPr lang="es-MX" sz="600" b="1" i="0" u="none" strike="noStrike" dirty="0">
                          <a:solidFill>
                            <a:srgbClr val="AD2750"/>
                          </a:solidFill>
                          <a:effectLst/>
                          <a:latin typeface="Segoe UI" panose="020B0502040204020203" pitchFamily="34" charset="0"/>
                        </a:rPr>
                        <a:t>Agricultura, pesca, ganadería, caza y silvicultura</a:t>
                      </a:r>
                    </a:p>
                  </a:txBody>
                  <a:tcPr marL="4093" marR="4093" marT="4093" marB="0" anchor="ctr">
                    <a:lnL>
                      <a:noFill/>
                    </a:lnL>
                    <a:lnR>
                      <a:noFill/>
                    </a:lnR>
                    <a:lnT>
                      <a:noFill/>
                    </a:lnT>
                    <a:lnB>
                      <a:noFill/>
                    </a:lnB>
                    <a:solidFill>
                      <a:srgbClr val="F7D9E1"/>
                    </a:solidFill>
                  </a:tcPr>
                </a:tc>
                <a:tc>
                  <a:txBody>
                    <a:bodyPr/>
                    <a:lstStyle/>
                    <a:p>
                      <a:pPr algn="ctr" fontAlgn="ctr"/>
                      <a:r>
                        <a:rPr lang="es-MX" sz="600" b="1" i="0" u="none" strike="noStrike" dirty="0">
                          <a:solidFill>
                            <a:srgbClr val="AD2750"/>
                          </a:solidFill>
                          <a:effectLst/>
                          <a:latin typeface="Segoe UI" panose="020B0502040204020203" pitchFamily="34" charset="0"/>
                        </a:rPr>
                        <a:t>Explotación de Minas y Canteras</a:t>
                      </a:r>
                    </a:p>
                  </a:txBody>
                  <a:tcPr marL="4093" marR="4093" marT="4093" marB="0" anchor="ctr">
                    <a:lnL>
                      <a:noFill/>
                    </a:lnL>
                    <a:lnR>
                      <a:noFill/>
                    </a:lnR>
                    <a:lnT>
                      <a:noFill/>
                    </a:lnT>
                    <a:lnB>
                      <a:noFill/>
                    </a:lnB>
                    <a:solidFill>
                      <a:srgbClr val="E691AA"/>
                    </a:solidFill>
                  </a:tcPr>
                </a:tc>
                <a:tc>
                  <a:txBody>
                    <a:bodyPr/>
                    <a:lstStyle/>
                    <a:p>
                      <a:pPr algn="ctr" fontAlgn="ctr"/>
                      <a:r>
                        <a:rPr lang="es-CO" sz="600" b="1" i="0" u="none" strike="noStrike" dirty="0">
                          <a:solidFill>
                            <a:srgbClr val="AD2750"/>
                          </a:solidFill>
                          <a:effectLst/>
                          <a:latin typeface="Segoe UI" panose="020B0502040204020203" pitchFamily="34" charset="0"/>
                        </a:rPr>
                        <a:t>Industria manufacturera</a:t>
                      </a:r>
                    </a:p>
                  </a:txBody>
                  <a:tcPr marL="4093" marR="4093" marT="4093" marB="0" anchor="ctr">
                    <a:lnL>
                      <a:noFill/>
                    </a:lnL>
                    <a:lnR>
                      <a:noFill/>
                    </a:lnR>
                    <a:lnT>
                      <a:noFill/>
                    </a:lnT>
                    <a:lnB>
                      <a:noFill/>
                    </a:lnB>
                    <a:solidFill>
                      <a:srgbClr val="F7D9E1"/>
                    </a:solidFill>
                  </a:tcPr>
                </a:tc>
                <a:tc>
                  <a:txBody>
                    <a:bodyPr/>
                    <a:lstStyle/>
                    <a:p>
                      <a:pPr algn="ctr" fontAlgn="ctr"/>
                      <a:r>
                        <a:rPr lang="es-MX" sz="600" b="1" i="0" u="none" strike="noStrike">
                          <a:solidFill>
                            <a:srgbClr val="AD2750"/>
                          </a:solidFill>
                          <a:effectLst/>
                          <a:latin typeface="Segoe UI" panose="020B0502040204020203" pitchFamily="34" charset="0"/>
                        </a:rPr>
                        <a:t>Suministro de Electricidad Gas y Agua</a:t>
                      </a:r>
                    </a:p>
                  </a:txBody>
                  <a:tcPr marL="4093" marR="4093" marT="4093" marB="0" anchor="ctr">
                    <a:lnL>
                      <a:noFill/>
                    </a:lnL>
                    <a:lnR>
                      <a:noFill/>
                    </a:lnR>
                    <a:lnT>
                      <a:noFill/>
                    </a:lnT>
                    <a:lnB>
                      <a:noFill/>
                    </a:lnB>
                    <a:solidFill>
                      <a:srgbClr val="E691AA"/>
                    </a:solidFill>
                  </a:tcPr>
                </a:tc>
                <a:tc>
                  <a:txBody>
                    <a:bodyPr/>
                    <a:lstStyle/>
                    <a:p>
                      <a:pPr algn="ctr" fontAlgn="ctr"/>
                      <a:r>
                        <a:rPr lang="es-CO" sz="600" b="1" i="0" u="none" strike="noStrike">
                          <a:solidFill>
                            <a:srgbClr val="AD2750"/>
                          </a:solidFill>
                          <a:effectLst/>
                          <a:latin typeface="Segoe UI" panose="020B0502040204020203" pitchFamily="34" charset="0"/>
                        </a:rPr>
                        <a:t>Construcción</a:t>
                      </a:r>
                    </a:p>
                  </a:txBody>
                  <a:tcPr marL="4093" marR="4093" marT="4093" marB="0" anchor="ctr">
                    <a:lnL>
                      <a:noFill/>
                    </a:lnL>
                    <a:lnR>
                      <a:noFill/>
                    </a:lnR>
                    <a:lnT>
                      <a:noFill/>
                    </a:lnT>
                    <a:lnB>
                      <a:noFill/>
                    </a:lnB>
                    <a:solidFill>
                      <a:srgbClr val="F7D9E1"/>
                    </a:solidFill>
                  </a:tcPr>
                </a:tc>
                <a:tc>
                  <a:txBody>
                    <a:bodyPr/>
                    <a:lstStyle/>
                    <a:p>
                      <a:pPr algn="ctr" fontAlgn="ctr"/>
                      <a:r>
                        <a:rPr lang="es-MX" sz="600" b="1" i="0" u="none" strike="noStrike">
                          <a:solidFill>
                            <a:srgbClr val="AD2750"/>
                          </a:solidFill>
                          <a:effectLst/>
                          <a:latin typeface="Segoe UI" panose="020B0502040204020203" pitchFamily="34" charset="0"/>
                        </a:rPr>
                        <a:t>Comercio y reparación de vehículos</a:t>
                      </a:r>
                    </a:p>
                  </a:txBody>
                  <a:tcPr marL="4093" marR="4093" marT="4093" marB="0" anchor="ctr">
                    <a:lnL>
                      <a:noFill/>
                    </a:lnL>
                    <a:lnR>
                      <a:noFill/>
                    </a:lnR>
                    <a:lnT>
                      <a:noFill/>
                    </a:lnT>
                    <a:lnB>
                      <a:noFill/>
                    </a:lnB>
                    <a:solidFill>
                      <a:srgbClr val="E691AA"/>
                    </a:solidFill>
                  </a:tcPr>
                </a:tc>
                <a:tc>
                  <a:txBody>
                    <a:bodyPr/>
                    <a:lstStyle/>
                    <a:p>
                      <a:pPr algn="ctr" fontAlgn="ctr"/>
                      <a:r>
                        <a:rPr lang="es-MX" sz="600" b="1" i="0" u="none" strike="noStrike">
                          <a:solidFill>
                            <a:srgbClr val="AD2750"/>
                          </a:solidFill>
                          <a:effectLst/>
                          <a:latin typeface="Segoe UI" panose="020B0502040204020203" pitchFamily="34" charset="0"/>
                        </a:rPr>
                        <a:t>Alojamiento y servicio de comidas </a:t>
                      </a:r>
                    </a:p>
                  </a:txBody>
                  <a:tcPr marL="4093" marR="4093" marT="4093" marB="0" anchor="ctr">
                    <a:lnL>
                      <a:noFill/>
                    </a:lnL>
                    <a:lnR>
                      <a:noFill/>
                    </a:lnR>
                    <a:lnT>
                      <a:noFill/>
                    </a:lnT>
                    <a:lnB>
                      <a:noFill/>
                    </a:lnB>
                    <a:solidFill>
                      <a:srgbClr val="F7D9E1"/>
                    </a:solidFill>
                  </a:tcPr>
                </a:tc>
                <a:tc>
                  <a:txBody>
                    <a:bodyPr/>
                    <a:lstStyle/>
                    <a:p>
                      <a:pPr algn="ctr" fontAlgn="ctr"/>
                      <a:r>
                        <a:rPr lang="es-CO" sz="600" b="1" i="0" u="none" strike="noStrike" dirty="0">
                          <a:solidFill>
                            <a:srgbClr val="AD2750"/>
                          </a:solidFill>
                          <a:effectLst/>
                          <a:latin typeface="Segoe UI" panose="020B0502040204020203" pitchFamily="34" charset="0"/>
                        </a:rPr>
                        <a:t>Transporte y almacenamiento</a:t>
                      </a:r>
                    </a:p>
                  </a:txBody>
                  <a:tcPr marL="4093" marR="4093" marT="4093" marB="0" anchor="ctr">
                    <a:lnL>
                      <a:noFill/>
                    </a:lnL>
                    <a:lnR>
                      <a:noFill/>
                    </a:lnR>
                    <a:lnT>
                      <a:noFill/>
                    </a:lnT>
                    <a:lnB>
                      <a:noFill/>
                    </a:lnB>
                    <a:solidFill>
                      <a:srgbClr val="E691AA"/>
                    </a:solidFill>
                  </a:tcPr>
                </a:tc>
                <a:tc>
                  <a:txBody>
                    <a:bodyPr/>
                    <a:lstStyle/>
                    <a:p>
                      <a:pPr algn="ctr" fontAlgn="ctr"/>
                      <a:r>
                        <a:rPr lang="es-CO" sz="600" b="1" i="0" u="none" strike="noStrike">
                          <a:solidFill>
                            <a:srgbClr val="AD2750"/>
                          </a:solidFill>
                          <a:effectLst/>
                          <a:latin typeface="Segoe UI" panose="020B0502040204020203" pitchFamily="34" charset="0"/>
                        </a:rPr>
                        <a:t>Información y telecomunicaciones</a:t>
                      </a:r>
                    </a:p>
                  </a:txBody>
                  <a:tcPr marL="4093" marR="4093" marT="4093" marB="0" anchor="ctr">
                    <a:lnL>
                      <a:noFill/>
                    </a:lnL>
                    <a:lnR>
                      <a:noFill/>
                    </a:lnR>
                    <a:lnT>
                      <a:noFill/>
                    </a:lnT>
                    <a:lnB>
                      <a:noFill/>
                    </a:lnB>
                    <a:solidFill>
                      <a:srgbClr val="F7D9E1"/>
                    </a:solidFill>
                  </a:tcPr>
                </a:tc>
                <a:tc>
                  <a:txBody>
                    <a:bodyPr/>
                    <a:lstStyle/>
                    <a:p>
                      <a:pPr algn="ctr" fontAlgn="ctr"/>
                      <a:r>
                        <a:rPr lang="es-MX" sz="600" b="1" i="0" u="none" strike="noStrike" dirty="0" err="1">
                          <a:solidFill>
                            <a:srgbClr val="AD2750"/>
                          </a:solidFill>
                          <a:effectLst/>
                          <a:latin typeface="Segoe UI" panose="020B0502040204020203" pitchFamily="34" charset="0"/>
                        </a:rPr>
                        <a:t>Act</a:t>
                      </a:r>
                      <a:r>
                        <a:rPr lang="es-MX" sz="600" b="1" i="0" u="none" strike="noStrike" dirty="0">
                          <a:solidFill>
                            <a:srgbClr val="AD2750"/>
                          </a:solidFill>
                          <a:effectLst/>
                          <a:latin typeface="Segoe UI" panose="020B0502040204020203" pitchFamily="34" charset="0"/>
                        </a:rPr>
                        <a:t>. Financieras y de seguro</a:t>
                      </a:r>
                    </a:p>
                  </a:txBody>
                  <a:tcPr marL="4093" marR="4093" marT="4093" marB="0" anchor="ctr">
                    <a:lnL>
                      <a:noFill/>
                    </a:lnL>
                    <a:lnR>
                      <a:noFill/>
                    </a:lnR>
                    <a:lnT>
                      <a:noFill/>
                    </a:lnT>
                    <a:lnB>
                      <a:noFill/>
                    </a:lnB>
                    <a:solidFill>
                      <a:srgbClr val="E691AA"/>
                    </a:solidFill>
                  </a:tcPr>
                </a:tc>
                <a:tc>
                  <a:txBody>
                    <a:bodyPr/>
                    <a:lstStyle/>
                    <a:p>
                      <a:pPr algn="ctr" fontAlgn="ctr"/>
                      <a:r>
                        <a:rPr lang="es-CO" sz="600" b="1" i="0" u="none" strike="noStrike" dirty="0" err="1">
                          <a:solidFill>
                            <a:srgbClr val="AD2750"/>
                          </a:solidFill>
                          <a:effectLst/>
                          <a:latin typeface="Segoe UI" panose="020B0502040204020203" pitchFamily="34" charset="0"/>
                        </a:rPr>
                        <a:t>Act</a:t>
                      </a:r>
                      <a:r>
                        <a:rPr lang="es-CO" sz="600" b="1" i="0" u="none" strike="noStrike" dirty="0">
                          <a:solidFill>
                            <a:srgbClr val="AD2750"/>
                          </a:solidFill>
                          <a:effectLst/>
                          <a:latin typeface="Segoe UI" panose="020B0502040204020203" pitchFamily="34" charset="0"/>
                        </a:rPr>
                        <a:t>. Inmobiliarias</a:t>
                      </a:r>
                    </a:p>
                  </a:txBody>
                  <a:tcPr marL="4093" marR="4093" marT="4093" marB="0" anchor="ctr">
                    <a:lnL>
                      <a:noFill/>
                    </a:lnL>
                    <a:lnR>
                      <a:noFill/>
                    </a:lnR>
                    <a:lnT>
                      <a:noFill/>
                    </a:lnT>
                    <a:lnB>
                      <a:noFill/>
                    </a:lnB>
                    <a:solidFill>
                      <a:srgbClr val="F7D9E1"/>
                    </a:solidFill>
                  </a:tcPr>
                </a:tc>
                <a:tc>
                  <a:txBody>
                    <a:bodyPr/>
                    <a:lstStyle/>
                    <a:p>
                      <a:pPr algn="ctr" fontAlgn="ctr"/>
                      <a:r>
                        <a:rPr lang="es-MX" sz="600" b="1" i="0" u="none" strike="noStrike" dirty="0" err="1">
                          <a:solidFill>
                            <a:srgbClr val="AD2750"/>
                          </a:solidFill>
                          <a:effectLst/>
                          <a:latin typeface="Segoe UI" panose="020B0502040204020203" pitchFamily="34" charset="0"/>
                        </a:rPr>
                        <a:t>Act</a:t>
                      </a:r>
                      <a:r>
                        <a:rPr lang="es-MX" sz="600" b="1" i="0" u="none" strike="noStrike" dirty="0">
                          <a:solidFill>
                            <a:srgbClr val="AD2750"/>
                          </a:solidFill>
                          <a:effectLst/>
                          <a:latin typeface="Segoe UI" panose="020B0502040204020203" pitchFamily="34" charset="0"/>
                        </a:rPr>
                        <a:t>. Profesionales, científicas y técnicas.</a:t>
                      </a:r>
                    </a:p>
                  </a:txBody>
                  <a:tcPr marL="4093" marR="4093" marT="4093" marB="0" anchor="ctr">
                    <a:lnL>
                      <a:noFill/>
                    </a:lnL>
                    <a:lnR>
                      <a:noFill/>
                    </a:lnR>
                    <a:lnT>
                      <a:noFill/>
                    </a:lnT>
                    <a:lnB>
                      <a:noFill/>
                    </a:lnB>
                    <a:solidFill>
                      <a:srgbClr val="E691AA"/>
                    </a:solidFill>
                  </a:tcPr>
                </a:tc>
                <a:tc>
                  <a:txBody>
                    <a:bodyPr/>
                    <a:lstStyle/>
                    <a:p>
                      <a:pPr algn="ctr" fontAlgn="ctr"/>
                      <a:r>
                        <a:rPr lang="es-MX" sz="600" b="1" i="0" u="none" strike="noStrike" dirty="0" err="1">
                          <a:solidFill>
                            <a:srgbClr val="AD2750"/>
                          </a:solidFill>
                          <a:effectLst/>
                          <a:latin typeface="Segoe UI" panose="020B0502040204020203" pitchFamily="34" charset="0"/>
                        </a:rPr>
                        <a:t>Adm</a:t>
                      </a:r>
                      <a:r>
                        <a:rPr lang="es-MX" sz="600" b="1" i="0" u="none" strike="noStrike" dirty="0">
                          <a:solidFill>
                            <a:srgbClr val="AD2750"/>
                          </a:solidFill>
                          <a:effectLst/>
                          <a:latin typeface="Segoe UI" panose="020B0502040204020203" pitchFamily="34" charset="0"/>
                        </a:rPr>
                        <a:t>. Pública y defensa, educación.</a:t>
                      </a:r>
                    </a:p>
                  </a:txBody>
                  <a:tcPr marL="4093" marR="4093" marT="4093" marB="0" anchor="ctr">
                    <a:lnL>
                      <a:noFill/>
                    </a:lnL>
                    <a:lnR>
                      <a:noFill/>
                    </a:lnR>
                    <a:lnT>
                      <a:noFill/>
                    </a:lnT>
                    <a:lnB>
                      <a:noFill/>
                    </a:lnB>
                    <a:solidFill>
                      <a:srgbClr val="F7D9E1"/>
                    </a:solidFill>
                  </a:tcPr>
                </a:tc>
                <a:tc>
                  <a:txBody>
                    <a:bodyPr/>
                    <a:lstStyle/>
                    <a:p>
                      <a:pPr algn="ctr" fontAlgn="ctr"/>
                      <a:r>
                        <a:rPr lang="es-CO" sz="600" b="1" i="0" u="none" strike="noStrike" dirty="0" err="1">
                          <a:solidFill>
                            <a:srgbClr val="AD2750"/>
                          </a:solidFill>
                          <a:effectLst/>
                          <a:latin typeface="Segoe UI" panose="020B0502040204020203" pitchFamily="34" charset="0"/>
                        </a:rPr>
                        <a:t>Act</a:t>
                      </a:r>
                      <a:r>
                        <a:rPr lang="es-CO" sz="600" b="1" i="0" u="none" strike="noStrike" dirty="0">
                          <a:solidFill>
                            <a:srgbClr val="AD2750"/>
                          </a:solidFill>
                          <a:effectLst/>
                          <a:latin typeface="Segoe UI" panose="020B0502040204020203" pitchFamily="34" charset="0"/>
                        </a:rPr>
                        <a:t>. Artísticas, entretenimiento </a:t>
                      </a:r>
                    </a:p>
                  </a:txBody>
                  <a:tcPr marL="4093" marR="4093" marT="4093" marB="0" anchor="ctr">
                    <a:lnL>
                      <a:noFill/>
                    </a:lnL>
                    <a:lnR>
                      <a:noFill/>
                    </a:lnR>
                    <a:lnT>
                      <a:noFill/>
                    </a:lnT>
                    <a:lnB>
                      <a:noFill/>
                    </a:lnB>
                    <a:solidFill>
                      <a:srgbClr val="E691AA"/>
                    </a:solidFill>
                  </a:tcPr>
                </a:tc>
                <a:extLst>
                  <a:ext uri="{0D108BD9-81ED-4DB2-BD59-A6C34878D82A}">
                    <a16:rowId xmlns:a16="http://schemas.microsoft.com/office/drawing/2014/main" val="3099489570"/>
                  </a:ext>
                </a:extLst>
              </a:tr>
              <a:tr h="124810">
                <a:tc rowSpan="2">
                  <a:txBody>
                    <a:bodyPr/>
                    <a:lstStyle/>
                    <a:p>
                      <a:pPr algn="ctr" fontAlgn="ctr"/>
                      <a:r>
                        <a:rPr lang="es-CO" sz="600" b="1" i="0" u="none" strike="noStrike" dirty="0">
                          <a:solidFill>
                            <a:srgbClr val="FFFFFF"/>
                          </a:solidFill>
                          <a:effectLst/>
                          <a:latin typeface="Segoe UI" panose="020B0502040204020203" pitchFamily="34" charset="0"/>
                        </a:rPr>
                        <a:t>Enero - octubre 2024</a:t>
                      </a:r>
                    </a:p>
                  </a:txBody>
                  <a:tcPr marL="4093" marR="4093" marT="4093" marB="0" anchor="ctr">
                    <a:lnL>
                      <a:noFill/>
                    </a:lnL>
                    <a:lnR>
                      <a:noFill/>
                    </a:lnR>
                    <a:lnT>
                      <a:noFill/>
                    </a:lnT>
                    <a:lnB>
                      <a:noFill/>
                    </a:lnB>
                    <a:solidFill>
                      <a:srgbClr val="860036"/>
                    </a:solidFill>
                  </a:tcPr>
                </a:tc>
                <a:tc>
                  <a:txBody>
                    <a:bodyPr/>
                    <a:lstStyle/>
                    <a:p>
                      <a:pPr algn="l" fontAlgn="t"/>
                      <a:r>
                        <a:rPr lang="es-CO" sz="500" b="1" i="0" u="none" strike="noStrike" dirty="0">
                          <a:solidFill>
                            <a:srgbClr val="000000"/>
                          </a:solidFill>
                          <a:effectLst/>
                          <a:latin typeface="Segoe UI" panose="020B0502040204020203" pitchFamily="34" charset="0"/>
                        </a:rPr>
                        <a:t>Asalariados</a:t>
                      </a:r>
                    </a:p>
                  </a:txBody>
                  <a:tcPr marL="4093" marR="4093" marT="4093" marB="0">
                    <a:lnL>
                      <a:noFill/>
                    </a:lnL>
                    <a:lnR>
                      <a:noFill/>
                    </a:lnR>
                    <a:lnT>
                      <a:noFill/>
                    </a:lnT>
                    <a:lnB>
                      <a:noFill/>
                    </a:lnB>
                    <a:solidFill>
                      <a:srgbClr val="BFBFBF"/>
                    </a:solidFill>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2.438.669</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2.057.499</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7.727.517</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2.106.711</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3.003.426</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1.889.637</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1.878.837</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1.358.593</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2.182.604</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4.580.502</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4.202.377</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1.932.709</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2.598.942</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3.512.743</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1.439.285</a:t>
                      </a:r>
                    </a:p>
                  </a:txBody>
                  <a:tcPr marL="7620" marR="7620" marT="7620" marB="0" anchor="ctr">
                    <a:lnL>
                      <a:noFill/>
                    </a:lnL>
                    <a:lnR>
                      <a:noFill/>
                    </a:lnR>
                    <a:lnT>
                      <a:noFill/>
                    </a:lnT>
                    <a:lnB>
                      <a:noFill/>
                    </a:lnB>
                    <a:solidFill>
                      <a:srgbClr val="BFBFBF"/>
                    </a:solidFill>
                  </a:tcPr>
                </a:tc>
                <a:extLst>
                  <a:ext uri="{0D108BD9-81ED-4DB2-BD59-A6C34878D82A}">
                    <a16:rowId xmlns:a16="http://schemas.microsoft.com/office/drawing/2014/main" val="1091387516"/>
                  </a:ext>
                </a:extLst>
              </a:tr>
              <a:tr h="193670">
                <a:tc vMerge="1">
                  <a:txBody>
                    <a:bodyPr/>
                    <a:lstStyle/>
                    <a:p>
                      <a:endParaRPr lang="es-CO"/>
                    </a:p>
                  </a:txBody>
                  <a:tcPr/>
                </a:tc>
                <a:tc>
                  <a:txBody>
                    <a:bodyPr/>
                    <a:lstStyle/>
                    <a:p>
                      <a:pPr algn="l" fontAlgn="t"/>
                      <a:r>
                        <a:rPr lang="es-CO" sz="500" b="1" i="0" u="none" strike="noStrike" dirty="0">
                          <a:solidFill>
                            <a:srgbClr val="000000"/>
                          </a:solidFill>
                          <a:effectLst/>
                          <a:latin typeface="Segoe UI" panose="020B0502040204020203" pitchFamily="34" charset="0"/>
                        </a:rPr>
                        <a:t>Independientes</a:t>
                      </a:r>
                    </a:p>
                  </a:txBody>
                  <a:tcPr marL="4093" marR="4093" marT="4093" marB="0">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1.821.352</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3.457.635</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1.670.830</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1.327.171</a:t>
                      </a:r>
                    </a:p>
                  </a:txBody>
                  <a:tcPr marL="7620" marR="7620" marT="7620" marB="0" anchor="ctr">
                    <a:lnL>
                      <a:noFill/>
                    </a:lnL>
                    <a:lnR>
                      <a:noFill/>
                    </a:lnR>
                    <a:lnT>
                      <a:noFill/>
                    </a:lnT>
                    <a:lnB>
                      <a:noFill/>
                    </a:lnB>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818.265</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1.422.114</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1.477.740</a:t>
                      </a:r>
                    </a:p>
                  </a:txBody>
                  <a:tcPr marL="7620" marR="7620" marT="7620" marB="0" anchor="ctr">
                    <a:lnL>
                      <a:noFill/>
                    </a:lnL>
                    <a:lnR>
                      <a:noFill/>
                    </a:lnR>
                    <a:lnT>
                      <a:noFill/>
                    </a:lnT>
                    <a:lnB>
                      <a:noFill/>
                    </a:lnB>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1.205.349</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1.373.226</a:t>
                      </a:r>
                    </a:p>
                  </a:txBody>
                  <a:tcPr marL="7620" marR="7620" marT="7620" marB="0" anchor="ctr">
                    <a:lnL>
                      <a:noFill/>
                    </a:lnL>
                    <a:lnR>
                      <a:noFill/>
                    </a:lnR>
                    <a:lnT>
                      <a:noFill/>
                    </a:lnT>
                    <a:lnB>
                      <a:noFill/>
                    </a:lnB>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4.816.588</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3.137.487</a:t>
                      </a:r>
                    </a:p>
                  </a:txBody>
                  <a:tcPr marL="7620" marR="7620" marT="7620" marB="0" anchor="ctr">
                    <a:lnL>
                      <a:noFill/>
                    </a:lnL>
                    <a:lnR>
                      <a:noFill/>
                    </a:lnR>
                    <a:lnT>
                      <a:noFill/>
                    </a:lnT>
                    <a:lnB>
                      <a:noFill/>
                    </a:lnB>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4.118.197</a:t>
                      </a:r>
                    </a:p>
                  </a:txBody>
                  <a:tcPr marL="7620" marR="7620" marT="7620" marB="0" anchor="ctr">
                    <a:lnL>
                      <a:noFill/>
                    </a:lnL>
                    <a:lnR>
                      <a:noFill/>
                    </a:lnR>
                    <a:lnT>
                      <a:noFill/>
                    </a:lnT>
                    <a:lnB>
                      <a:noFill/>
                    </a:lnB>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2.342.221</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3.384.955</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1.381.749</a:t>
                      </a:r>
                    </a:p>
                  </a:txBody>
                  <a:tcPr marL="7620" marR="7620" marT="7620" marB="0" anchor="ctr">
                    <a:lnL>
                      <a:noFill/>
                    </a:lnL>
                    <a:lnR>
                      <a:noFill/>
                    </a:lnR>
                    <a:lnT>
                      <a:noFill/>
                    </a:lnT>
                    <a:lnB>
                      <a:noFill/>
                    </a:lnB>
                  </a:tcPr>
                </a:tc>
                <a:extLst>
                  <a:ext uri="{0D108BD9-81ED-4DB2-BD59-A6C34878D82A}">
                    <a16:rowId xmlns:a16="http://schemas.microsoft.com/office/drawing/2014/main" val="1052202450"/>
                  </a:ext>
                </a:extLst>
              </a:tr>
              <a:tr h="118814">
                <a:tc rowSpan="2">
                  <a:txBody>
                    <a:bodyPr/>
                    <a:lstStyle/>
                    <a:p>
                      <a:pPr algn="ctr" fontAlgn="ctr"/>
                      <a:r>
                        <a:rPr lang="es-CO" sz="600" b="1" i="0" u="none" strike="noStrike" dirty="0">
                          <a:solidFill>
                            <a:srgbClr val="FFFFFF"/>
                          </a:solidFill>
                          <a:effectLst/>
                          <a:latin typeface="Segoe UI" panose="020B0502040204020203" pitchFamily="34" charset="0"/>
                        </a:rPr>
                        <a:t>Enero - octubre 2025</a:t>
                      </a:r>
                    </a:p>
                  </a:txBody>
                  <a:tcPr marL="4093" marR="4093" marT="4093" marB="0" anchor="ctr">
                    <a:lnL>
                      <a:noFill/>
                    </a:lnL>
                    <a:lnR>
                      <a:noFill/>
                    </a:lnR>
                    <a:lnT>
                      <a:noFill/>
                    </a:lnT>
                    <a:lnB>
                      <a:noFill/>
                    </a:lnB>
                    <a:solidFill>
                      <a:srgbClr val="AD2750"/>
                    </a:solidFill>
                  </a:tcPr>
                </a:tc>
                <a:tc>
                  <a:txBody>
                    <a:bodyPr/>
                    <a:lstStyle/>
                    <a:p>
                      <a:pPr algn="l" fontAlgn="t"/>
                      <a:r>
                        <a:rPr lang="es-CO" sz="500" b="1" i="0" u="none" strike="noStrike" dirty="0">
                          <a:solidFill>
                            <a:srgbClr val="000000"/>
                          </a:solidFill>
                          <a:effectLst/>
                          <a:latin typeface="Segoe UI" panose="020B0502040204020203" pitchFamily="34" charset="0"/>
                        </a:rPr>
                        <a:t>Asalariados</a:t>
                      </a:r>
                    </a:p>
                  </a:txBody>
                  <a:tcPr marL="4093" marR="4093" marT="4093" marB="0">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2.575.541</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2.547.365</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7.176.738</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2.240.792</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3.239.949</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2.090.948</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2.070.148</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1.469.377</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2.208.507</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4.471.808</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4.128.067</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2.024.461</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3.092.565</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3.560.566</a:t>
                      </a:r>
                    </a:p>
                  </a:txBody>
                  <a:tcPr marL="7620" marR="7620" marT="7620" marB="0" anchor="ctr">
                    <a:lnL>
                      <a:noFill/>
                    </a:lnL>
                    <a:lnR>
                      <a:noFill/>
                    </a:lnR>
                    <a:lnT>
                      <a:noFill/>
                    </a:lnT>
                    <a:lnB>
                      <a:noFill/>
                    </a:lnB>
                    <a:solidFill>
                      <a:srgbClr val="BFBFBF"/>
                    </a:solidFill>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1.495.388</a:t>
                      </a:r>
                    </a:p>
                  </a:txBody>
                  <a:tcPr marL="7620" marR="7620" marT="7620" marB="0" anchor="ctr">
                    <a:lnL>
                      <a:noFill/>
                    </a:lnL>
                    <a:lnR>
                      <a:noFill/>
                    </a:lnR>
                    <a:lnT>
                      <a:noFill/>
                    </a:lnT>
                    <a:lnB>
                      <a:noFill/>
                    </a:lnB>
                    <a:solidFill>
                      <a:srgbClr val="BFBFBF"/>
                    </a:solidFill>
                  </a:tcPr>
                </a:tc>
                <a:extLst>
                  <a:ext uri="{0D108BD9-81ED-4DB2-BD59-A6C34878D82A}">
                    <a16:rowId xmlns:a16="http://schemas.microsoft.com/office/drawing/2014/main" val="1984902516"/>
                  </a:ext>
                </a:extLst>
              </a:tr>
              <a:tr h="193670">
                <a:tc vMerge="1">
                  <a:txBody>
                    <a:bodyPr/>
                    <a:lstStyle/>
                    <a:p>
                      <a:endParaRPr lang="es-CO"/>
                    </a:p>
                  </a:txBody>
                  <a:tcPr/>
                </a:tc>
                <a:tc>
                  <a:txBody>
                    <a:bodyPr/>
                    <a:lstStyle/>
                    <a:p>
                      <a:pPr algn="l" fontAlgn="t"/>
                      <a:r>
                        <a:rPr lang="es-CO" sz="500" b="1" i="0" u="none" strike="noStrike" dirty="0">
                          <a:solidFill>
                            <a:srgbClr val="000000"/>
                          </a:solidFill>
                          <a:effectLst/>
                          <a:latin typeface="Segoe UI" panose="020B0502040204020203" pitchFamily="34" charset="0"/>
                        </a:rPr>
                        <a:t>Independientes</a:t>
                      </a:r>
                    </a:p>
                  </a:txBody>
                  <a:tcPr marL="4093" marR="4093" marT="4093" marB="0">
                    <a:lnL>
                      <a:noFill/>
                    </a:lnL>
                    <a:lnR>
                      <a:noFill/>
                    </a:lnR>
                    <a:lnT>
                      <a:noFill/>
                    </a:lnT>
                    <a:lnB>
                      <a:noFill/>
                    </a:lnB>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1.911.991</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3.075.265</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1.643.579</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1.589.004</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1.070.654</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1.536.777</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1.644.876</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1.167.074</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1.435.483</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3.681.975</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3.958.714</a:t>
                      </a:r>
                    </a:p>
                  </a:txBody>
                  <a:tcPr marL="7620" marR="7620" marT="7620" marB="0" anchor="ctr">
                    <a:lnL>
                      <a:noFill/>
                    </a:lnL>
                    <a:lnR>
                      <a:noFill/>
                    </a:lnR>
                    <a:lnT>
                      <a:noFill/>
                    </a:lnT>
                    <a:lnB>
                      <a:noFill/>
                    </a:lnB>
                  </a:tcPr>
                </a:tc>
                <a:tc>
                  <a:txBody>
                    <a:bodyPr/>
                    <a:lstStyle/>
                    <a:p>
                      <a:pPr algn="ctr" fontAlgn="b">
                        <a:buNone/>
                      </a:pPr>
                      <a:r>
                        <a:rPr lang="es-CO" sz="600" b="0" i="0" u="none" strike="noStrike">
                          <a:solidFill>
                            <a:srgbClr val="000000"/>
                          </a:solidFill>
                          <a:effectLst/>
                          <a:latin typeface="Segoe UI" panose="020B0502040204020203" pitchFamily="34" charset="0"/>
                          <a:cs typeface="Segoe UI" panose="020B0502040204020203" pitchFamily="34" charset="0"/>
                        </a:rPr>
                        <a:t>3.553.905</a:t>
                      </a:r>
                    </a:p>
                  </a:txBody>
                  <a:tcPr marL="7620" marR="7620" marT="7620" marB="0" anchor="ctr">
                    <a:lnL>
                      <a:noFill/>
                    </a:lnL>
                    <a:lnR>
                      <a:noFill/>
                    </a:lnR>
                    <a:lnT>
                      <a:noFill/>
                    </a:lnT>
                    <a:lnB>
                      <a:noFill/>
                    </a:lnB>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2.386.609</a:t>
                      </a:r>
                    </a:p>
                  </a:txBody>
                  <a:tcPr marL="7620" marR="7620" marT="7620" marB="0" anchor="ctr">
                    <a:lnL>
                      <a:noFill/>
                    </a:lnL>
                    <a:lnR>
                      <a:noFill/>
                    </a:lnR>
                    <a:lnT>
                      <a:noFill/>
                    </a:lnT>
                    <a:lnB>
                      <a:noFill/>
                    </a:lnB>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3.600.444</a:t>
                      </a:r>
                    </a:p>
                  </a:txBody>
                  <a:tcPr marL="7620" marR="7620" marT="7620" marB="0" anchor="ctr">
                    <a:lnL>
                      <a:noFill/>
                    </a:lnL>
                    <a:lnR>
                      <a:noFill/>
                    </a:lnR>
                    <a:lnT>
                      <a:noFill/>
                    </a:lnT>
                    <a:lnB>
                      <a:noFill/>
                    </a:lnB>
                  </a:tcPr>
                </a:tc>
                <a:tc>
                  <a:txBody>
                    <a:bodyPr/>
                    <a:lstStyle/>
                    <a:p>
                      <a:pPr algn="ctr" fontAlgn="b">
                        <a:buNone/>
                      </a:pPr>
                      <a:r>
                        <a:rPr lang="es-CO" sz="600" b="0" i="0" u="none" strike="noStrike" dirty="0">
                          <a:solidFill>
                            <a:srgbClr val="000000"/>
                          </a:solidFill>
                          <a:effectLst/>
                          <a:latin typeface="Segoe UI" panose="020B0502040204020203" pitchFamily="34" charset="0"/>
                          <a:cs typeface="Segoe UI" panose="020B0502040204020203" pitchFamily="34" charset="0"/>
                        </a:rPr>
                        <a:t>1.519.370</a:t>
                      </a:r>
                    </a:p>
                  </a:txBody>
                  <a:tcPr marL="7620" marR="7620" marT="7620" marB="0" anchor="ctr">
                    <a:lnL>
                      <a:noFill/>
                    </a:lnL>
                    <a:lnR>
                      <a:noFill/>
                    </a:lnR>
                    <a:lnT>
                      <a:noFill/>
                    </a:lnT>
                    <a:lnB>
                      <a:noFill/>
                    </a:lnB>
                  </a:tcPr>
                </a:tc>
                <a:extLst>
                  <a:ext uri="{0D108BD9-81ED-4DB2-BD59-A6C34878D82A}">
                    <a16:rowId xmlns:a16="http://schemas.microsoft.com/office/drawing/2014/main" val="4002928694"/>
                  </a:ext>
                </a:extLst>
              </a:tr>
            </a:tbl>
          </a:graphicData>
        </a:graphic>
      </p:graphicFrame>
      <p:sp>
        <p:nvSpPr>
          <p:cNvPr id="4" name="CuadroTexto 3">
            <a:extLst>
              <a:ext uri="{FF2B5EF4-FFF2-40B4-BE49-F238E27FC236}">
                <a16:creationId xmlns:a16="http://schemas.microsoft.com/office/drawing/2014/main" id="{B701138D-03B8-39E1-AD2F-06482C1B187C}"/>
              </a:ext>
            </a:extLst>
          </p:cNvPr>
          <p:cNvSpPr txBox="1"/>
          <p:nvPr/>
        </p:nvSpPr>
        <p:spPr>
          <a:xfrm>
            <a:off x="323850" y="1098880"/>
            <a:ext cx="184671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t>SMMLV 2024: $1.300.000</a:t>
            </a:r>
            <a:b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s-ES" sz="1000" b="0" i="0" u="none" strike="noStrike" kern="1200" cap="none" spc="0" normalizeH="0" baseline="0" noProof="0" dirty="0">
                <a:ln>
                  <a:noFill/>
                </a:ln>
                <a:solidFill>
                  <a:prstClr val="black"/>
                </a:solidFill>
                <a:effectLst/>
                <a:uLnTx/>
                <a:uFillTx/>
                <a:latin typeface="Aptos" panose="02110004020202020204"/>
                <a:ea typeface="+mn-ea"/>
                <a:cs typeface="+mn-cs"/>
              </a:rPr>
              <a:t>SMMLV 2025: $1.423.500</a:t>
            </a:r>
            <a:endParaRPr kumimoji="0" lang="es-CO"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27F55CBB-0C0D-4FB7-80B2-0C580399C56E}"/>
              </a:ext>
            </a:extLst>
          </p:cNvPr>
          <p:cNvSpPr txBox="1"/>
          <p:nvPr/>
        </p:nvSpPr>
        <p:spPr>
          <a:xfrm>
            <a:off x="6654962" y="779217"/>
            <a:ext cx="2489038" cy="276999"/>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Documento interno de trabajo</a:t>
            </a:r>
          </a:p>
        </p:txBody>
      </p:sp>
      <p:cxnSp>
        <p:nvCxnSpPr>
          <p:cNvPr id="8" name="Conector recto 7">
            <a:extLst>
              <a:ext uri="{FF2B5EF4-FFF2-40B4-BE49-F238E27FC236}">
                <a16:creationId xmlns:a16="http://schemas.microsoft.com/office/drawing/2014/main" id="{C3B10D73-7BA1-46B2-B945-4117D74C0404}"/>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601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a:extLst>
            <a:ext uri="{FF2B5EF4-FFF2-40B4-BE49-F238E27FC236}">
              <a16:creationId xmlns:a16="http://schemas.microsoft.com/office/drawing/2014/main" id="{88898764-7827-E9A6-2EEF-204399E91DD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1473F80-74C3-9B9E-5998-0C435A17F1C8}"/>
              </a:ext>
            </a:extLst>
          </p:cNvPr>
          <p:cNvSpPr txBox="1"/>
          <p:nvPr/>
        </p:nvSpPr>
        <p:spPr>
          <a:xfrm>
            <a:off x="428858" y="375002"/>
            <a:ext cx="7768166" cy="89101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lnSpc>
                <a:spcPct val="90000"/>
              </a:lnSpc>
              <a:defRPr/>
            </a:pPr>
            <a:r>
              <a:rPr lang="es-ES">
                <a:solidFill>
                  <a:srgbClr val="B6004C"/>
                </a:solidFill>
                <a:latin typeface="+mj-lt"/>
                <a:cs typeface="Arial"/>
              </a:rPr>
              <a:t>Productividad laboral por hora trabajada</a:t>
            </a:r>
          </a:p>
          <a:p>
            <a:pPr lvl="0">
              <a:lnSpc>
                <a:spcPct val="90000"/>
              </a:lnSpc>
              <a:defRPr/>
            </a:pPr>
            <a:r>
              <a:rPr lang="es-ES" sz="1400">
                <a:solidFill>
                  <a:schemeClr val="tx1">
                    <a:lumMod val="75000"/>
                    <a:lumOff val="25000"/>
                  </a:schemeClr>
                </a:solidFill>
                <a:latin typeface="+mj-lt"/>
                <a:cs typeface="Arial"/>
              </a:rPr>
              <a:t>Productividad Total de los Factores – PTF</a:t>
            </a:r>
          </a:p>
          <a:p>
            <a:pPr lvl="0">
              <a:lnSpc>
                <a:spcPct val="90000"/>
              </a:lnSpc>
              <a:defRPr/>
            </a:pPr>
            <a:r>
              <a:rPr lang="es-ES" sz="1400">
                <a:solidFill>
                  <a:schemeClr val="tx1">
                    <a:lumMod val="75000"/>
                    <a:lumOff val="25000"/>
                  </a:schemeClr>
                </a:solidFill>
                <a:latin typeface="+mj-lt"/>
                <a:cs typeface="Arial"/>
              </a:rPr>
              <a:t>Total economía</a:t>
            </a:r>
          </a:p>
          <a:p>
            <a:pPr lvl="0">
              <a:defRPr/>
            </a:pPr>
            <a:r>
              <a:rPr lang="es-ES" sz="1200" b="0">
                <a:solidFill>
                  <a:schemeClr val="tx1">
                    <a:lumMod val="75000"/>
                    <a:lumOff val="25000"/>
                  </a:schemeClr>
                </a:solidFill>
                <a:latin typeface="+mj-lt"/>
                <a:ea typeface="Roboto Medium" panose="02000000000000000000" pitchFamily="2" charset="0"/>
                <a:cs typeface="Arial"/>
              </a:rPr>
              <a:t>Año corrido – III Trimestre 2025</a:t>
            </a:r>
            <a:r>
              <a:rPr lang="es-ES" sz="1200" b="0" baseline="30000">
                <a:solidFill>
                  <a:schemeClr val="tx1">
                    <a:lumMod val="75000"/>
                    <a:lumOff val="25000"/>
                  </a:schemeClr>
                </a:solidFill>
                <a:latin typeface="+mj-lt"/>
                <a:ea typeface="Roboto Medium" panose="02000000000000000000" pitchFamily="2" charset="0"/>
                <a:cs typeface="Arial"/>
              </a:rPr>
              <a:t>pr</a:t>
            </a:r>
          </a:p>
        </p:txBody>
      </p:sp>
      <p:sp>
        <p:nvSpPr>
          <p:cNvPr id="7" name="Rectángulo: esquinas diagonales redondeadas 6">
            <a:extLst>
              <a:ext uri="{FF2B5EF4-FFF2-40B4-BE49-F238E27FC236}">
                <a16:creationId xmlns:a16="http://schemas.microsoft.com/office/drawing/2014/main" id="{2D95F780-2EEB-9D41-9178-AC2D90E42895}"/>
              </a:ext>
            </a:extLst>
          </p:cNvPr>
          <p:cNvSpPr/>
          <p:nvPr/>
        </p:nvSpPr>
        <p:spPr>
          <a:xfrm>
            <a:off x="582908" y="1384329"/>
            <a:ext cx="7978183" cy="369332"/>
          </a:xfrm>
          <a:prstGeom prst="round2DiagRect">
            <a:avLst/>
          </a:prstGeom>
          <a:solidFill>
            <a:schemeClr val="bg1">
              <a:lumMod val="95000"/>
            </a:schemeClr>
          </a:solidFill>
          <a:ln w="19050">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200" b="1" i="1" dirty="0">
                <a:solidFill>
                  <a:srgbClr val="B6004C"/>
                </a:solidFill>
              </a:rPr>
              <a:t>Productividad Laboral por Hora = PTF + Contribución del Capital por Hora + </a:t>
            </a:r>
            <a:r>
              <a:rPr lang="es-CO" sz="1200" b="1" i="1" dirty="0">
                <a:solidFill>
                  <a:srgbClr val="B6004C"/>
                </a:solidFill>
                <a:latin typeface="Segoe UI (Cuerpo)"/>
              </a:rPr>
              <a:t>Contribución del factor trabajo</a:t>
            </a:r>
            <a:endParaRPr lang="es-CO" sz="1200" dirty="0">
              <a:solidFill>
                <a:srgbClr val="B6004C"/>
              </a:solidFill>
            </a:endParaRPr>
          </a:p>
        </p:txBody>
      </p:sp>
      <p:sp>
        <p:nvSpPr>
          <p:cNvPr id="8" name="CuadroTexto 7">
            <a:extLst>
              <a:ext uri="{FF2B5EF4-FFF2-40B4-BE49-F238E27FC236}">
                <a16:creationId xmlns:a16="http://schemas.microsoft.com/office/drawing/2014/main" id="{6840791A-BC99-7E18-0F0B-8639BE68E006}"/>
              </a:ext>
            </a:extLst>
          </p:cNvPr>
          <p:cNvSpPr txBox="1"/>
          <p:nvPr/>
        </p:nvSpPr>
        <p:spPr>
          <a:xfrm>
            <a:off x="323850" y="4709581"/>
            <a:ext cx="7978183" cy="338554"/>
          </a:xfrm>
          <a:prstGeom prst="rect">
            <a:avLst/>
          </a:prstGeom>
          <a:noFill/>
        </p:spPr>
        <p:txBody>
          <a:bodyPr wrap="square">
            <a:spAutoFit/>
          </a:bodyPr>
          <a:lstStyle/>
          <a:p>
            <a:r>
              <a:rPr lang="es-CO" sz="800" b="1"/>
              <a:t>Fuente:</a:t>
            </a:r>
            <a:r>
              <a:rPr lang="es-CO" sz="800"/>
              <a:t> DANE, Cuentas Nacionales</a:t>
            </a:r>
          </a:p>
          <a:p>
            <a:r>
              <a:rPr lang="es-CO" sz="800" baseline="30000" err="1"/>
              <a:t>Pr</a:t>
            </a:r>
            <a:r>
              <a:rPr lang="es-CO" sz="800" err="1"/>
              <a:t>Cifras</a:t>
            </a:r>
            <a:r>
              <a:rPr lang="es-CO" sz="800"/>
              <a:t> preliminares con información disponible año corrido 2025 (enero-septiembre). </a:t>
            </a:r>
          </a:p>
        </p:txBody>
      </p:sp>
      <p:graphicFrame>
        <p:nvGraphicFramePr>
          <p:cNvPr id="4" name="Gráfico 3">
            <a:extLst>
              <a:ext uri="{FF2B5EF4-FFF2-40B4-BE49-F238E27FC236}">
                <a16:creationId xmlns:a16="http://schemas.microsoft.com/office/drawing/2014/main" id="{1176220D-EC39-22AE-D754-EC3B16776674}"/>
              </a:ext>
            </a:extLst>
          </p:cNvPr>
          <p:cNvGraphicFramePr>
            <a:graphicFrameLocks/>
          </p:cNvGraphicFramePr>
          <p:nvPr>
            <p:extLst>
              <p:ext uri="{D42A27DB-BD31-4B8C-83A1-F6EECF244321}">
                <p14:modId xmlns:p14="http://schemas.microsoft.com/office/powerpoint/2010/main" val="945639635"/>
              </p:ext>
            </p:extLst>
          </p:nvPr>
        </p:nvGraphicFramePr>
        <p:xfrm>
          <a:off x="517386" y="1802475"/>
          <a:ext cx="8043705" cy="2966023"/>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Conector recto 8">
            <a:extLst>
              <a:ext uri="{FF2B5EF4-FFF2-40B4-BE49-F238E27FC236}">
                <a16:creationId xmlns:a16="http://schemas.microsoft.com/office/drawing/2014/main" id="{46942EDE-961A-4D7E-A801-EBFAA7358F62}"/>
              </a:ext>
            </a:extLst>
          </p:cNvPr>
          <p:cNvCxnSpPr>
            <a:cxnSpLocks/>
          </p:cNvCxnSpPr>
          <p:nvPr/>
        </p:nvCxnSpPr>
        <p:spPr>
          <a:xfrm flipV="1">
            <a:off x="323850" y="423231"/>
            <a:ext cx="0" cy="794557"/>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8009857"/>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C8D83A54-6D2C-40EC-B8E2-137E63F2AC04}"/>
              </a:ext>
            </a:extLst>
          </p:cNvPr>
          <p:cNvSpPr txBox="1"/>
          <p:nvPr/>
        </p:nvSpPr>
        <p:spPr>
          <a:xfrm>
            <a:off x="407852" y="3384863"/>
            <a:ext cx="21807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C0425"/>
                </a:solidFill>
                <a:effectLst/>
                <a:uLnTx/>
                <a:uFillTx/>
                <a:latin typeface="Segoe UI" panose="020B0502040204020203" pitchFamily="34" charset="0"/>
                <a:ea typeface="+mn-ea"/>
                <a:cs typeface="Segoe UI" panose="020B0502040204020203" pitchFamily="34" charset="0"/>
              </a:rPr>
              <a:t>Total nacional</a:t>
            </a:r>
          </a:p>
        </p:txBody>
      </p:sp>
      <p:sp>
        <p:nvSpPr>
          <p:cNvPr id="10" name="object 553">
            <a:extLst>
              <a:ext uri="{FF2B5EF4-FFF2-40B4-BE49-F238E27FC236}">
                <a16:creationId xmlns:a16="http://schemas.microsoft.com/office/drawing/2014/main" id="{49747EED-F13B-4154-81B6-0121A05DD0D4}"/>
              </a:ext>
            </a:extLst>
          </p:cNvPr>
          <p:cNvSpPr txBox="1">
            <a:spLocks/>
          </p:cNvSpPr>
          <p:nvPr/>
        </p:nvSpPr>
        <p:spPr>
          <a:xfrm>
            <a:off x="407852" y="1854617"/>
            <a:ext cx="2884589" cy="1013226"/>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5"/>
              </a:spcBef>
              <a:spcAft>
                <a:spcPts val="0"/>
              </a:spcAft>
              <a:buClrTx/>
              <a:buSzTx/>
              <a:buFont typeface="Arial"/>
              <a:buNone/>
              <a:tabLst/>
              <a:defRPr/>
            </a:pPr>
            <a:r>
              <a:rPr kumimoji="0" lang="es-ES" sz="3600" b="0" i="0" u="none" strike="noStrike" kern="1200" cap="none" spc="0"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Cotización a pensión</a:t>
            </a:r>
          </a:p>
        </p:txBody>
      </p:sp>
      <p:sp>
        <p:nvSpPr>
          <p:cNvPr id="9" name="CuadroTexto 8">
            <a:extLst>
              <a:ext uri="{FF2B5EF4-FFF2-40B4-BE49-F238E27FC236}">
                <a16:creationId xmlns:a16="http://schemas.microsoft.com/office/drawing/2014/main" id="{CACC3E46-74BB-472A-A9C7-E04D5B38DD66}"/>
              </a:ext>
            </a:extLst>
          </p:cNvPr>
          <p:cNvSpPr txBox="1"/>
          <p:nvPr/>
        </p:nvSpPr>
        <p:spPr>
          <a:xfrm>
            <a:off x="-87086" y="764229"/>
            <a:ext cx="3022066" cy="338554"/>
          </a:xfrm>
          <a:prstGeom prst="rect">
            <a:avLst/>
          </a:prstGeom>
          <a:solidFill>
            <a:schemeClr val="bg1">
              <a:lumMod val="50000"/>
            </a:schemeClr>
          </a:solidFill>
        </p:spPr>
        <p:txBody>
          <a:bodyPr wrap="square" rtlCol="0">
            <a:spAutoFit/>
          </a:bodyPr>
          <a:lstStyle/>
          <a:p>
            <a:r>
              <a:rPr lang="es-CO" sz="1600" dirty="0">
                <a:solidFill>
                  <a:schemeClr val="bg1">
                    <a:lumMod val="95000"/>
                  </a:schemeClr>
                </a:solidFill>
              </a:rPr>
              <a:t>Documento interno de trabajo</a:t>
            </a:r>
          </a:p>
        </p:txBody>
      </p:sp>
      <p:sp>
        <p:nvSpPr>
          <p:cNvPr id="7" name="CuadroTexto 6">
            <a:extLst>
              <a:ext uri="{FF2B5EF4-FFF2-40B4-BE49-F238E27FC236}">
                <a16:creationId xmlns:a16="http://schemas.microsoft.com/office/drawing/2014/main" id="{DAF0290E-77C9-41F9-9E5C-D6112C1209B3}"/>
              </a:ext>
            </a:extLst>
          </p:cNvPr>
          <p:cNvSpPr txBox="1"/>
          <p:nvPr/>
        </p:nvSpPr>
        <p:spPr>
          <a:xfrm>
            <a:off x="540658" y="470888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213445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53">
            <a:extLst>
              <a:ext uri="{FF2B5EF4-FFF2-40B4-BE49-F238E27FC236}">
                <a16:creationId xmlns:a16="http://schemas.microsoft.com/office/drawing/2014/main" id="{19B191BA-F31C-4CA6-B3AF-AA77DE5BB2A9}"/>
              </a:ext>
            </a:extLst>
          </p:cNvPr>
          <p:cNvSpPr txBox="1">
            <a:spLocks/>
          </p:cNvSpPr>
          <p:nvPr/>
        </p:nvSpPr>
        <p:spPr>
          <a:xfrm>
            <a:off x="640080" y="1620736"/>
            <a:ext cx="3536135" cy="902427"/>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5"/>
              </a:spcBef>
              <a:spcAft>
                <a:spcPts val="0"/>
              </a:spcAft>
              <a:buClrTx/>
              <a:buSzTx/>
              <a:buFont typeface="Arial"/>
              <a:buNone/>
              <a:tabLst/>
              <a:defRPr/>
            </a:pPr>
            <a:r>
              <a:rPr kumimoji="0" lang="es-MX" sz="3200" b="0" i="0" u="none" strike="noStrike" kern="1200" cap="none" spc="0"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Población en Edad de Trabajar (PET)</a:t>
            </a:r>
          </a:p>
        </p:txBody>
      </p:sp>
      <p:sp>
        <p:nvSpPr>
          <p:cNvPr id="7" name="CuadroTexto 6">
            <a:extLst>
              <a:ext uri="{FF2B5EF4-FFF2-40B4-BE49-F238E27FC236}">
                <a16:creationId xmlns:a16="http://schemas.microsoft.com/office/drawing/2014/main" id="{3DC82A98-1C35-4AB8-BCC2-515DCE106D84}"/>
              </a:ext>
            </a:extLst>
          </p:cNvPr>
          <p:cNvSpPr txBox="1"/>
          <p:nvPr/>
        </p:nvSpPr>
        <p:spPr>
          <a:xfrm>
            <a:off x="640080" y="3212523"/>
            <a:ext cx="21807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C0425"/>
                </a:solidFill>
                <a:effectLst/>
                <a:uLnTx/>
                <a:uFillTx/>
                <a:latin typeface="Segoe UI" panose="020B0502040204020203" pitchFamily="34" charset="0"/>
                <a:ea typeface="+mn-ea"/>
                <a:cs typeface="Segoe UI" panose="020B0502040204020203" pitchFamily="34" charset="0"/>
              </a:rPr>
              <a:t>Total nacional</a:t>
            </a:r>
          </a:p>
        </p:txBody>
      </p:sp>
      <p:sp>
        <p:nvSpPr>
          <p:cNvPr id="16" name="CuadroTexto 15">
            <a:extLst>
              <a:ext uri="{FF2B5EF4-FFF2-40B4-BE49-F238E27FC236}">
                <a16:creationId xmlns:a16="http://schemas.microsoft.com/office/drawing/2014/main" id="{C2922218-0637-4977-9B3F-1B78AD6AD675}"/>
              </a:ext>
            </a:extLst>
          </p:cNvPr>
          <p:cNvSpPr txBox="1"/>
          <p:nvPr/>
        </p:nvSpPr>
        <p:spPr>
          <a:xfrm>
            <a:off x="0" y="292193"/>
            <a:ext cx="3022066" cy="338554"/>
          </a:xfrm>
          <a:prstGeom prst="rect">
            <a:avLst/>
          </a:prstGeom>
          <a:solidFill>
            <a:schemeClr val="bg1">
              <a:lumMod val="50000"/>
            </a:schemeClr>
          </a:solidFill>
        </p:spPr>
        <p:txBody>
          <a:bodyPr wrap="square" rtlCol="0">
            <a:spAutoFit/>
          </a:bodyPr>
          <a:lstStyle/>
          <a:p>
            <a:r>
              <a:rPr lang="es-CO" sz="1600" dirty="0">
                <a:solidFill>
                  <a:schemeClr val="bg1">
                    <a:lumMod val="95000"/>
                  </a:schemeClr>
                </a:solidFill>
              </a:rPr>
              <a:t>Documento interno de trabajo</a:t>
            </a:r>
          </a:p>
        </p:txBody>
      </p:sp>
      <p:sp>
        <p:nvSpPr>
          <p:cNvPr id="9" name="CuadroTexto 8">
            <a:extLst>
              <a:ext uri="{FF2B5EF4-FFF2-40B4-BE49-F238E27FC236}">
                <a16:creationId xmlns:a16="http://schemas.microsoft.com/office/drawing/2014/main" id="{A375F209-59EC-4AE0-9AC8-5F244B85BB7B}"/>
              </a:ext>
            </a:extLst>
          </p:cNvPr>
          <p:cNvSpPr txBox="1"/>
          <p:nvPr/>
        </p:nvSpPr>
        <p:spPr>
          <a:xfrm>
            <a:off x="540658" y="470888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36316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02540" y="411282"/>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en edad de trabajar (PET) según sexo y cotización a fondo de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427988" y="4651353"/>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5" name="CuadroTexto 4">
            <a:extLst>
              <a:ext uri="{FF2B5EF4-FFF2-40B4-BE49-F238E27FC236}">
                <a16:creationId xmlns:a16="http://schemas.microsoft.com/office/drawing/2014/main" id="{5A9A7213-1E53-E998-C15B-BE75EE3EF84D}"/>
              </a:ext>
            </a:extLst>
          </p:cNvPr>
          <p:cNvSpPr txBox="1"/>
          <p:nvPr/>
        </p:nvSpPr>
        <p:spPr>
          <a:xfrm>
            <a:off x="6654962" y="683169"/>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2" name="Tabla 1">
            <a:extLst>
              <a:ext uri="{FF2B5EF4-FFF2-40B4-BE49-F238E27FC236}">
                <a16:creationId xmlns:a16="http://schemas.microsoft.com/office/drawing/2014/main" id="{FE9BA9D9-4CC6-4D1D-ACBF-6FD3AE5A33EA}"/>
              </a:ext>
            </a:extLst>
          </p:cNvPr>
          <p:cNvGraphicFramePr>
            <a:graphicFrameLocks noGrp="1"/>
          </p:cNvGraphicFramePr>
          <p:nvPr>
            <p:extLst>
              <p:ext uri="{D42A27DB-BD31-4B8C-83A1-F6EECF244321}">
                <p14:modId xmlns:p14="http://schemas.microsoft.com/office/powerpoint/2010/main" val="78684523"/>
              </p:ext>
            </p:extLst>
          </p:nvPr>
        </p:nvGraphicFramePr>
        <p:xfrm>
          <a:off x="323850" y="1465942"/>
          <a:ext cx="8554429" cy="2852059"/>
        </p:xfrm>
        <a:graphic>
          <a:graphicData uri="http://schemas.openxmlformats.org/drawingml/2006/table">
            <a:tbl>
              <a:tblPr/>
              <a:tblGrid>
                <a:gridCol w="1225197">
                  <a:extLst>
                    <a:ext uri="{9D8B030D-6E8A-4147-A177-3AD203B41FA5}">
                      <a16:colId xmlns:a16="http://schemas.microsoft.com/office/drawing/2014/main" val="2536164112"/>
                    </a:ext>
                  </a:extLst>
                </a:gridCol>
                <a:gridCol w="1536066">
                  <a:extLst>
                    <a:ext uri="{9D8B030D-6E8A-4147-A177-3AD203B41FA5}">
                      <a16:colId xmlns:a16="http://schemas.microsoft.com/office/drawing/2014/main" val="3877609279"/>
                    </a:ext>
                  </a:extLst>
                </a:gridCol>
                <a:gridCol w="1664072">
                  <a:extLst>
                    <a:ext uri="{9D8B030D-6E8A-4147-A177-3AD203B41FA5}">
                      <a16:colId xmlns:a16="http://schemas.microsoft.com/office/drawing/2014/main" val="3826599055"/>
                    </a:ext>
                  </a:extLst>
                </a:gridCol>
                <a:gridCol w="1334915">
                  <a:extLst>
                    <a:ext uri="{9D8B030D-6E8A-4147-A177-3AD203B41FA5}">
                      <a16:colId xmlns:a16="http://schemas.microsoft.com/office/drawing/2014/main" val="1566344564"/>
                    </a:ext>
                  </a:extLst>
                </a:gridCol>
                <a:gridCol w="1554354">
                  <a:extLst>
                    <a:ext uri="{9D8B030D-6E8A-4147-A177-3AD203B41FA5}">
                      <a16:colId xmlns:a16="http://schemas.microsoft.com/office/drawing/2014/main" val="4009863470"/>
                    </a:ext>
                  </a:extLst>
                </a:gridCol>
                <a:gridCol w="1239825">
                  <a:extLst>
                    <a:ext uri="{9D8B030D-6E8A-4147-A177-3AD203B41FA5}">
                      <a16:colId xmlns:a16="http://schemas.microsoft.com/office/drawing/2014/main" val="1617732626"/>
                    </a:ext>
                  </a:extLst>
                </a:gridCol>
              </a:tblGrid>
              <a:tr h="238916">
                <a:tc rowSpan="2" gridSpan="2">
                  <a:txBody>
                    <a:bodyPr/>
                    <a:lstStyle/>
                    <a:p>
                      <a:pPr algn="ctr" fontAlgn="ctr"/>
                      <a:r>
                        <a:rPr lang="es-CO" sz="1000" b="1" i="0" u="none" strike="noStrike" dirty="0">
                          <a:solidFill>
                            <a:srgbClr val="F8F8F8"/>
                          </a:solidFill>
                          <a:effectLst/>
                          <a:latin typeface="Segoe UI" panose="020B0502040204020203" pitchFamily="34" charset="0"/>
                        </a:rPr>
                        <a:t>PET</a:t>
                      </a:r>
                    </a:p>
                  </a:txBody>
                  <a:tcPr marL="7620" marR="7620" marT="762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768932122"/>
                  </a:ext>
                </a:extLst>
              </a:tr>
              <a:tr h="373307">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3171164454"/>
                  </a:ext>
                </a:extLst>
              </a:tr>
              <a:tr h="186653">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40.073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40.628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91980234"/>
                  </a:ext>
                </a:extLst>
              </a:tr>
              <a:tr h="18665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10.079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25,2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10.457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25,7</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563943140"/>
                  </a:ext>
                </a:extLst>
              </a:tr>
              <a:tr h="18665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27.979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69,8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28.062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69,1</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61770583"/>
                  </a:ext>
                </a:extLst>
              </a:tr>
              <a:tr h="18665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2.015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2.109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743745"/>
                  </a:ext>
                </a:extLst>
              </a:tr>
              <a:tr h="186653">
                <a:tc rowSpan="4">
                  <a:txBody>
                    <a:bodyPr/>
                    <a:lstStyle/>
                    <a:p>
                      <a:pPr algn="ctr" fontAlgn="ctr"/>
                      <a:r>
                        <a:rPr lang="es-CO" sz="1000" b="1" i="0" u="none" strike="noStrike">
                          <a:solidFill>
                            <a:srgbClr val="000000"/>
                          </a:solidFill>
                          <a:effectLst/>
                          <a:latin typeface="Segoe UI" panose="020B0502040204020203" pitchFamily="34" charset="0"/>
                        </a:rPr>
                        <a:t>Hombres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19.228</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19.487</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36687067"/>
                  </a:ext>
                </a:extLst>
              </a:tr>
              <a:tr h="18665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5.663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29,5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5.823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29,9</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343285965"/>
                  </a:ext>
                </a:extLst>
              </a:tr>
              <a:tr h="18665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12.487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64,9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12.537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64,3</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36258263"/>
                  </a:ext>
                </a:extLst>
              </a:tr>
              <a:tr h="18665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1.079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1.128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25950319"/>
                  </a:ext>
                </a:extLst>
              </a:tr>
              <a:tr h="186653">
                <a:tc rowSpan="4">
                  <a:txBody>
                    <a:bodyPr/>
                    <a:lstStyle/>
                    <a:p>
                      <a:pPr algn="ctr" fontAlgn="ctr"/>
                      <a:r>
                        <a:rPr lang="es-CO" sz="1000" b="1" i="0" u="none" strike="noStrike">
                          <a:solidFill>
                            <a:srgbClr val="000000"/>
                          </a:solidFill>
                          <a:effectLst/>
                          <a:latin typeface="Segoe UI" panose="020B0502040204020203" pitchFamily="34" charset="0"/>
                        </a:rPr>
                        <a:t>Mujeres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20.845</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21.142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43627103"/>
                  </a:ext>
                </a:extLst>
              </a:tr>
              <a:tr h="18665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4.416</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4.635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21,9</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3448494"/>
                  </a:ext>
                </a:extLst>
              </a:tr>
              <a:tr h="18665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15.493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74,3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15.525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73,4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709103428"/>
                  </a:ext>
                </a:extLst>
              </a:tr>
              <a:tr h="18665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936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982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4,6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5371135"/>
                  </a:ext>
                </a:extLst>
              </a:tr>
            </a:tbl>
          </a:graphicData>
        </a:graphic>
      </p:graphicFrame>
      <p:cxnSp>
        <p:nvCxnSpPr>
          <p:cNvPr id="6" name="Conector recto 5">
            <a:extLst>
              <a:ext uri="{FF2B5EF4-FFF2-40B4-BE49-F238E27FC236}">
                <a16:creationId xmlns:a16="http://schemas.microsoft.com/office/drawing/2014/main" id="{3544D121-6AC9-4427-B25F-3889EF26095F}"/>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txBox="1"/>
          <p:nvPr/>
        </p:nvSpPr>
        <p:spPr>
          <a:xfrm>
            <a:off x="402540" y="423232"/>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en edad de trabajar (PET) según rangos de edad y cotización a fondo de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427988" y="4651353"/>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5" name="CuadroTexto 4">
            <a:extLst>
              <a:ext uri="{FF2B5EF4-FFF2-40B4-BE49-F238E27FC236}">
                <a16:creationId xmlns:a16="http://schemas.microsoft.com/office/drawing/2014/main" id="{3DC973BA-CC01-FA3B-E945-8960EF9B0C2E}"/>
              </a:ext>
            </a:extLst>
          </p:cNvPr>
          <p:cNvSpPr txBox="1"/>
          <p:nvPr/>
        </p:nvSpPr>
        <p:spPr>
          <a:xfrm>
            <a:off x="6654962" y="918250"/>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2" name="Tabla 1">
            <a:extLst>
              <a:ext uri="{FF2B5EF4-FFF2-40B4-BE49-F238E27FC236}">
                <a16:creationId xmlns:a16="http://schemas.microsoft.com/office/drawing/2014/main" id="{B927CD62-F7C4-4F6B-94B2-7185E1C5B728}"/>
              </a:ext>
            </a:extLst>
          </p:cNvPr>
          <p:cNvGraphicFramePr>
            <a:graphicFrameLocks noGrp="1"/>
          </p:cNvGraphicFramePr>
          <p:nvPr>
            <p:extLst>
              <p:ext uri="{D42A27DB-BD31-4B8C-83A1-F6EECF244321}">
                <p14:modId xmlns:p14="http://schemas.microsoft.com/office/powerpoint/2010/main" val="3073599111"/>
              </p:ext>
            </p:extLst>
          </p:nvPr>
        </p:nvGraphicFramePr>
        <p:xfrm>
          <a:off x="323850" y="1548331"/>
          <a:ext cx="8554421" cy="2970306"/>
        </p:xfrm>
        <a:graphic>
          <a:graphicData uri="http://schemas.openxmlformats.org/drawingml/2006/table">
            <a:tbl>
              <a:tblPr/>
              <a:tblGrid>
                <a:gridCol w="1225195">
                  <a:extLst>
                    <a:ext uri="{9D8B030D-6E8A-4147-A177-3AD203B41FA5}">
                      <a16:colId xmlns:a16="http://schemas.microsoft.com/office/drawing/2014/main" val="1664800030"/>
                    </a:ext>
                  </a:extLst>
                </a:gridCol>
                <a:gridCol w="1536066">
                  <a:extLst>
                    <a:ext uri="{9D8B030D-6E8A-4147-A177-3AD203B41FA5}">
                      <a16:colId xmlns:a16="http://schemas.microsoft.com/office/drawing/2014/main" val="118520065"/>
                    </a:ext>
                  </a:extLst>
                </a:gridCol>
                <a:gridCol w="1664070">
                  <a:extLst>
                    <a:ext uri="{9D8B030D-6E8A-4147-A177-3AD203B41FA5}">
                      <a16:colId xmlns:a16="http://schemas.microsoft.com/office/drawing/2014/main" val="2809031974"/>
                    </a:ext>
                  </a:extLst>
                </a:gridCol>
                <a:gridCol w="1334914">
                  <a:extLst>
                    <a:ext uri="{9D8B030D-6E8A-4147-A177-3AD203B41FA5}">
                      <a16:colId xmlns:a16="http://schemas.microsoft.com/office/drawing/2014/main" val="87049594"/>
                    </a:ext>
                  </a:extLst>
                </a:gridCol>
                <a:gridCol w="1554352">
                  <a:extLst>
                    <a:ext uri="{9D8B030D-6E8A-4147-A177-3AD203B41FA5}">
                      <a16:colId xmlns:a16="http://schemas.microsoft.com/office/drawing/2014/main" val="3779935837"/>
                    </a:ext>
                  </a:extLst>
                </a:gridCol>
                <a:gridCol w="1239824">
                  <a:extLst>
                    <a:ext uri="{9D8B030D-6E8A-4147-A177-3AD203B41FA5}">
                      <a16:colId xmlns:a16="http://schemas.microsoft.com/office/drawing/2014/main" val="2462570409"/>
                    </a:ext>
                  </a:extLst>
                </a:gridCol>
              </a:tblGrid>
              <a:tr h="156332">
                <a:tc rowSpan="2" gridSpan="2">
                  <a:txBody>
                    <a:bodyPr/>
                    <a:lstStyle/>
                    <a:p>
                      <a:pPr algn="ctr" fontAlgn="ctr"/>
                      <a:r>
                        <a:rPr lang="es-CO" sz="900" b="1" i="0" u="none" strike="noStrike">
                          <a:solidFill>
                            <a:srgbClr val="F8F8F8"/>
                          </a:solidFill>
                          <a:effectLst/>
                          <a:latin typeface="Segoe UI" panose="020B0502040204020203" pitchFamily="34" charset="0"/>
                        </a:rPr>
                        <a:t>PET</a:t>
                      </a:r>
                    </a:p>
                  </a:txBody>
                  <a:tcPr marL="6868" marR="6868" marT="6868"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Total nacional</a:t>
                      </a:r>
                    </a:p>
                  </a:txBody>
                  <a:tcPr marL="6868" marR="6868" marT="6868"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237093269"/>
                  </a:ext>
                </a:extLst>
              </a:tr>
              <a:tr h="312662">
                <a:tc gridSpan="2" vMerge="1">
                  <a:txBody>
                    <a:bodyPr/>
                    <a:lstStyle/>
                    <a:p>
                      <a:endParaRPr lang="es-CO"/>
                    </a:p>
                  </a:txBody>
                  <a:tcPr/>
                </a:tc>
                <a:tc hMerge="1"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Ene - oct 2024</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Distribución (%)</a:t>
                      </a:r>
                    </a:p>
                  </a:txBody>
                  <a:tcPr marL="6868" marR="6868" marT="6868"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Ene - oct 2025</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Distribución (%)</a:t>
                      </a:r>
                    </a:p>
                  </a:txBody>
                  <a:tcPr marL="6868" marR="6868" marT="6868" marB="0" anchor="ctr">
                    <a:lnL>
                      <a:noFill/>
                    </a:lnL>
                    <a:lnR>
                      <a:noFill/>
                    </a:lnR>
                    <a:lnT>
                      <a:noFill/>
                    </a:lnT>
                    <a:lnB>
                      <a:noFill/>
                    </a:lnB>
                    <a:solidFill>
                      <a:srgbClr val="F7D9E1"/>
                    </a:solidFill>
                  </a:tcPr>
                </a:tc>
                <a:extLst>
                  <a:ext uri="{0D108BD9-81ED-4DB2-BD59-A6C34878D82A}">
                    <a16:rowId xmlns:a16="http://schemas.microsoft.com/office/drawing/2014/main" val="2288867846"/>
                  </a:ext>
                </a:extLst>
              </a:tr>
              <a:tr h="156332">
                <a:tc rowSpan="4">
                  <a:txBody>
                    <a:bodyPr/>
                    <a:lstStyle/>
                    <a:p>
                      <a:pPr algn="ctr" fontAlgn="ctr"/>
                      <a:r>
                        <a:rPr lang="es-CO" sz="900" b="1" i="0" u="none" strike="noStrike">
                          <a:solidFill>
                            <a:srgbClr val="000000"/>
                          </a:solidFill>
                          <a:effectLst/>
                          <a:latin typeface="Segoe UI" panose="020B0502040204020203" pitchFamily="34" charset="0"/>
                        </a:rPr>
                        <a:t>Total</a:t>
                      </a:r>
                    </a:p>
                  </a:txBody>
                  <a:tcPr marL="6868" marR="6868" marT="6868"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40.073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40.628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dirty="0">
                          <a:solidFill>
                            <a:srgbClr val="404040"/>
                          </a:solidFill>
                          <a:effectLst/>
                          <a:latin typeface="Segoe UI" panose="020B0502040204020203" pitchFamily="34" charset="0"/>
                        </a:rPr>
                        <a:t>100,0</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569609340"/>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10.079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25,2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10.457</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25,7</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570316244"/>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27.979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69,8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28.062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69,1</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2752696266"/>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2.015</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2.109</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5,2</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015694"/>
                  </a:ext>
                </a:extLst>
              </a:tr>
              <a:tr h="156332">
                <a:tc rowSpan="4">
                  <a:txBody>
                    <a:bodyPr/>
                    <a:lstStyle/>
                    <a:p>
                      <a:pPr algn="ctr" fontAlgn="ctr"/>
                      <a:r>
                        <a:rPr lang="es-MX" sz="900" b="1" i="0" u="none" strike="noStrike">
                          <a:solidFill>
                            <a:srgbClr val="000000"/>
                          </a:solidFill>
                          <a:effectLst/>
                          <a:latin typeface="Segoe UI" panose="020B0502040204020203" pitchFamily="34" charset="0"/>
                        </a:rPr>
                        <a:t>De 15 a 24 años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7.999</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7.945</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04299145"/>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968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12,1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1.006</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12,7</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095834863"/>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7.025</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87,8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6.937</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87,3</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2259217425"/>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0,1</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846003"/>
                  </a:ext>
                </a:extLst>
              </a:tr>
              <a:tr h="156332">
                <a:tc rowSpan="4">
                  <a:txBody>
                    <a:bodyPr/>
                    <a:lstStyle/>
                    <a:p>
                      <a:pPr algn="ctr" fontAlgn="ctr"/>
                      <a:r>
                        <a:rPr lang="es-MX" sz="900" b="1" i="0" u="none" strike="noStrike">
                          <a:solidFill>
                            <a:srgbClr val="000000"/>
                          </a:solidFill>
                          <a:effectLst/>
                          <a:latin typeface="Segoe UI" panose="020B0502040204020203" pitchFamily="34" charset="0"/>
                        </a:rPr>
                        <a:t>De 25 a 54 años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21.504</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21.799</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62945962"/>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8.033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37,4</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8.389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38,5</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193754795"/>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13.315</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61,9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13.257</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60,8</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498961263"/>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156</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0,7</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153</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0,7</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8992680"/>
                  </a:ext>
                </a:extLst>
              </a:tr>
              <a:tr h="156332">
                <a:tc rowSpan="4">
                  <a:txBody>
                    <a:bodyPr/>
                    <a:lstStyle/>
                    <a:p>
                      <a:pPr algn="ctr" fontAlgn="ctr"/>
                      <a:r>
                        <a:rPr lang="es-MX" sz="900" b="1" i="0" u="none" strike="noStrike">
                          <a:solidFill>
                            <a:srgbClr val="000000"/>
                          </a:solidFill>
                          <a:effectLst/>
                          <a:latin typeface="Segoe UI" panose="020B0502040204020203" pitchFamily="34" charset="0"/>
                        </a:rPr>
                        <a:t>De 55 años y más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10.570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10.884</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18836283"/>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1.077</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1.063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9,8</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159514748"/>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7.639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72,3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7.867</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72,3</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1199763106"/>
                  </a:ext>
                </a:extLst>
              </a:tr>
              <a:tr h="156332">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1.854</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17,5</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1.954</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dirty="0">
                          <a:solidFill>
                            <a:srgbClr val="404040"/>
                          </a:solidFill>
                          <a:effectLst/>
                          <a:latin typeface="Segoe UI" panose="020B0502040204020203" pitchFamily="34" charset="0"/>
                        </a:rPr>
                        <a:t>18,0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36006497"/>
                  </a:ext>
                </a:extLst>
              </a:tr>
            </a:tbl>
          </a:graphicData>
        </a:graphic>
      </p:graphicFrame>
      <p:cxnSp>
        <p:nvCxnSpPr>
          <p:cNvPr id="6" name="Conector recto 5">
            <a:extLst>
              <a:ext uri="{FF2B5EF4-FFF2-40B4-BE49-F238E27FC236}">
                <a16:creationId xmlns:a16="http://schemas.microsoft.com/office/drawing/2014/main" id="{2548858E-1732-4829-BDC7-9679EC094C97}"/>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02540" y="403585"/>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en edad de trabajar (PET) según sexo, edad y cotización a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402540" y="4651352"/>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4" name="CuadroTexto 3">
            <a:extLst>
              <a:ext uri="{FF2B5EF4-FFF2-40B4-BE49-F238E27FC236}">
                <a16:creationId xmlns:a16="http://schemas.microsoft.com/office/drawing/2014/main" id="{410D5646-42F6-A14D-4272-CE928FFD07D9}"/>
              </a:ext>
            </a:extLst>
          </p:cNvPr>
          <p:cNvSpPr txBox="1"/>
          <p:nvPr/>
        </p:nvSpPr>
        <p:spPr>
          <a:xfrm>
            <a:off x="6654962" y="667599"/>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2" name="Tabla 1">
            <a:extLst>
              <a:ext uri="{FF2B5EF4-FFF2-40B4-BE49-F238E27FC236}">
                <a16:creationId xmlns:a16="http://schemas.microsoft.com/office/drawing/2014/main" id="{695BF6AC-7309-47F1-BD06-EAD6B4E4BB6A}"/>
              </a:ext>
            </a:extLst>
          </p:cNvPr>
          <p:cNvGraphicFramePr>
            <a:graphicFrameLocks noGrp="1"/>
          </p:cNvGraphicFramePr>
          <p:nvPr>
            <p:extLst>
              <p:ext uri="{D42A27DB-BD31-4B8C-83A1-F6EECF244321}">
                <p14:modId xmlns:p14="http://schemas.microsoft.com/office/powerpoint/2010/main" val="1685587247"/>
              </p:ext>
            </p:extLst>
          </p:nvPr>
        </p:nvGraphicFramePr>
        <p:xfrm>
          <a:off x="323851" y="1383179"/>
          <a:ext cx="8450310" cy="1305429"/>
        </p:xfrm>
        <a:graphic>
          <a:graphicData uri="http://schemas.openxmlformats.org/drawingml/2006/table">
            <a:tbl>
              <a:tblPr/>
              <a:tblGrid>
                <a:gridCol w="1210284">
                  <a:extLst>
                    <a:ext uri="{9D8B030D-6E8A-4147-A177-3AD203B41FA5}">
                      <a16:colId xmlns:a16="http://schemas.microsoft.com/office/drawing/2014/main" val="422918505"/>
                    </a:ext>
                  </a:extLst>
                </a:gridCol>
                <a:gridCol w="1517370">
                  <a:extLst>
                    <a:ext uri="{9D8B030D-6E8A-4147-A177-3AD203B41FA5}">
                      <a16:colId xmlns:a16="http://schemas.microsoft.com/office/drawing/2014/main" val="2804463091"/>
                    </a:ext>
                  </a:extLst>
                </a:gridCol>
                <a:gridCol w="1643818">
                  <a:extLst>
                    <a:ext uri="{9D8B030D-6E8A-4147-A177-3AD203B41FA5}">
                      <a16:colId xmlns:a16="http://schemas.microsoft.com/office/drawing/2014/main" val="786861184"/>
                    </a:ext>
                  </a:extLst>
                </a:gridCol>
                <a:gridCol w="1318667">
                  <a:extLst>
                    <a:ext uri="{9D8B030D-6E8A-4147-A177-3AD203B41FA5}">
                      <a16:colId xmlns:a16="http://schemas.microsoft.com/office/drawing/2014/main" val="2664102656"/>
                    </a:ext>
                  </a:extLst>
                </a:gridCol>
                <a:gridCol w="1535436">
                  <a:extLst>
                    <a:ext uri="{9D8B030D-6E8A-4147-A177-3AD203B41FA5}">
                      <a16:colId xmlns:a16="http://schemas.microsoft.com/office/drawing/2014/main" val="2931507943"/>
                    </a:ext>
                  </a:extLst>
                </a:gridCol>
                <a:gridCol w="1224735">
                  <a:extLst>
                    <a:ext uri="{9D8B030D-6E8A-4147-A177-3AD203B41FA5}">
                      <a16:colId xmlns:a16="http://schemas.microsoft.com/office/drawing/2014/main" val="2565503732"/>
                    </a:ext>
                  </a:extLst>
                </a:gridCol>
              </a:tblGrid>
              <a:tr h="186490">
                <a:tc rowSpan="2" gridSpan="2">
                  <a:txBody>
                    <a:bodyPr/>
                    <a:lstStyle/>
                    <a:p>
                      <a:pPr algn="ctr" fontAlgn="ctr"/>
                      <a:r>
                        <a:rPr lang="es-CO" sz="1000" b="1" i="0" u="none" strike="noStrike" dirty="0">
                          <a:solidFill>
                            <a:srgbClr val="F8F8F8"/>
                          </a:solidFill>
                          <a:effectLst/>
                          <a:latin typeface="Segoe UI" panose="020B0502040204020203" pitchFamily="34" charset="0"/>
                        </a:rPr>
                        <a:t> PET Hombres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033887446"/>
                  </a:ext>
                </a:extLst>
              </a:tr>
              <a:tr h="372979">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253918238"/>
                  </a:ext>
                </a:extLst>
              </a:tr>
              <a:tr h="186490">
                <a:tc rowSpan="4">
                  <a:txBody>
                    <a:bodyPr/>
                    <a:lstStyle/>
                    <a:p>
                      <a:pPr algn="ctr" fontAlgn="ctr"/>
                      <a:r>
                        <a:rPr lang="es-MX" sz="1000" b="1" i="0" u="none" strike="noStrike">
                          <a:solidFill>
                            <a:srgbClr val="000000"/>
                          </a:solidFill>
                          <a:effectLst/>
                          <a:latin typeface="Segoe UI" panose="020B0502040204020203" pitchFamily="34" charset="0"/>
                        </a:rPr>
                        <a:t>Hombres de 62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3.114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3.236</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23070040"/>
                  </a:ext>
                </a:extLst>
              </a:tr>
              <a:tr h="18649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5,2</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884599618"/>
                  </a:ext>
                </a:extLst>
              </a:tr>
              <a:tr h="18649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2.057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66,0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2.129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65,8</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192193105"/>
                  </a:ext>
                </a:extLst>
              </a:tr>
              <a:tr h="18649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886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939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29,0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3439132"/>
                  </a:ext>
                </a:extLst>
              </a:tr>
            </a:tbl>
          </a:graphicData>
        </a:graphic>
      </p:graphicFrame>
      <p:graphicFrame>
        <p:nvGraphicFramePr>
          <p:cNvPr id="6" name="Tabla 5">
            <a:extLst>
              <a:ext uri="{FF2B5EF4-FFF2-40B4-BE49-F238E27FC236}">
                <a16:creationId xmlns:a16="http://schemas.microsoft.com/office/drawing/2014/main" id="{D1D287DC-BBF1-47CA-BD0E-474F8297682A}"/>
              </a:ext>
            </a:extLst>
          </p:cNvPr>
          <p:cNvGraphicFramePr>
            <a:graphicFrameLocks noGrp="1"/>
          </p:cNvGraphicFramePr>
          <p:nvPr>
            <p:extLst>
              <p:ext uri="{D42A27DB-BD31-4B8C-83A1-F6EECF244321}">
                <p14:modId xmlns:p14="http://schemas.microsoft.com/office/powerpoint/2010/main" val="913679809"/>
              </p:ext>
            </p:extLst>
          </p:nvPr>
        </p:nvGraphicFramePr>
        <p:xfrm>
          <a:off x="323850" y="2844800"/>
          <a:ext cx="8450309" cy="1492602"/>
        </p:xfrm>
        <a:graphic>
          <a:graphicData uri="http://schemas.openxmlformats.org/drawingml/2006/table">
            <a:tbl>
              <a:tblPr/>
              <a:tblGrid>
                <a:gridCol w="1210284">
                  <a:extLst>
                    <a:ext uri="{9D8B030D-6E8A-4147-A177-3AD203B41FA5}">
                      <a16:colId xmlns:a16="http://schemas.microsoft.com/office/drawing/2014/main" val="71737932"/>
                    </a:ext>
                  </a:extLst>
                </a:gridCol>
                <a:gridCol w="1517370">
                  <a:extLst>
                    <a:ext uri="{9D8B030D-6E8A-4147-A177-3AD203B41FA5}">
                      <a16:colId xmlns:a16="http://schemas.microsoft.com/office/drawing/2014/main" val="3463537230"/>
                    </a:ext>
                  </a:extLst>
                </a:gridCol>
                <a:gridCol w="1643818">
                  <a:extLst>
                    <a:ext uri="{9D8B030D-6E8A-4147-A177-3AD203B41FA5}">
                      <a16:colId xmlns:a16="http://schemas.microsoft.com/office/drawing/2014/main" val="1662612837"/>
                    </a:ext>
                  </a:extLst>
                </a:gridCol>
                <a:gridCol w="1318667">
                  <a:extLst>
                    <a:ext uri="{9D8B030D-6E8A-4147-A177-3AD203B41FA5}">
                      <a16:colId xmlns:a16="http://schemas.microsoft.com/office/drawing/2014/main" val="3749215584"/>
                    </a:ext>
                  </a:extLst>
                </a:gridCol>
                <a:gridCol w="1535435">
                  <a:extLst>
                    <a:ext uri="{9D8B030D-6E8A-4147-A177-3AD203B41FA5}">
                      <a16:colId xmlns:a16="http://schemas.microsoft.com/office/drawing/2014/main" val="3008931288"/>
                    </a:ext>
                  </a:extLst>
                </a:gridCol>
                <a:gridCol w="1224735">
                  <a:extLst>
                    <a:ext uri="{9D8B030D-6E8A-4147-A177-3AD203B41FA5}">
                      <a16:colId xmlns:a16="http://schemas.microsoft.com/office/drawing/2014/main" val="1740189298"/>
                    </a:ext>
                  </a:extLst>
                </a:gridCol>
              </a:tblGrid>
              <a:tr h="213229">
                <a:tc rowSpan="2" gridSpan="2">
                  <a:txBody>
                    <a:bodyPr/>
                    <a:lstStyle/>
                    <a:p>
                      <a:pPr algn="ctr" fontAlgn="ctr"/>
                      <a:r>
                        <a:rPr lang="es-CO" sz="1000" b="1" i="0" u="none" strike="noStrike" dirty="0">
                          <a:solidFill>
                            <a:srgbClr val="F8F8F8"/>
                          </a:solidFill>
                          <a:effectLst/>
                          <a:latin typeface="Segoe UI" panose="020B0502040204020203" pitchFamily="34" charset="0"/>
                        </a:rPr>
                        <a:t>PET Mujeres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214668990"/>
                  </a:ext>
                </a:extLst>
              </a:tr>
              <a:tr h="426457">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3557409149"/>
                  </a:ext>
                </a:extLst>
              </a:tr>
              <a:tr h="213229">
                <a:tc rowSpan="4">
                  <a:txBody>
                    <a:bodyPr/>
                    <a:lstStyle/>
                    <a:p>
                      <a:pPr algn="ctr" fontAlgn="ctr"/>
                      <a:r>
                        <a:rPr lang="es-MX" sz="1000" b="1" i="0" u="none" strike="noStrike">
                          <a:solidFill>
                            <a:srgbClr val="000000"/>
                          </a:solidFill>
                          <a:effectLst/>
                          <a:latin typeface="Segoe UI" panose="020B0502040204020203" pitchFamily="34" charset="0"/>
                        </a:rPr>
                        <a:t>Mujeres de 57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5.269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5.413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71169721"/>
                  </a:ext>
                </a:extLst>
              </a:tr>
              <a:tr h="213229">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253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4,3</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580726995"/>
                  </a:ext>
                </a:extLst>
              </a:tr>
              <a:tr h="213229">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4.118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78,2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4.240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78,3</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658247392"/>
                  </a:ext>
                </a:extLst>
              </a:tr>
              <a:tr h="213229">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898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939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17,4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6590408"/>
                  </a:ext>
                </a:extLst>
              </a:tr>
            </a:tbl>
          </a:graphicData>
        </a:graphic>
      </p:graphicFrame>
      <p:cxnSp>
        <p:nvCxnSpPr>
          <p:cNvPr id="7" name="Conector recto 6">
            <a:extLst>
              <a:ext uri="{FF2B5EF4-FFF2-40B4-BE49-F238E27FC236}">
                <a16:creationId xmlns:a16="http://schemas.microsoft.com/office/drawing/2014/main" id="{EF0E553D-63D0-44A1-B486-3CD34A50933D}"/>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C551-DD07-4D29-B2FF-4D1DDF378458}"/>
            </a:ext>
          </a:extLst>
        </p:cNvPr>
        <p:cNvGrpSpPr/>
        <p:nvPr/>
      </p:nvGrpSpPr>
      <p:grpSpPr>
        <a:xfrm>
          <a:off x="0" y="0"/>
          <a:ext cx="0" cy="0"/>
          <a:chOff x="0" y="0"/>
          <a:chExt cx="0" cy="0"/>
        </a:xfrm>
      </p:grpSpPr>
      <p:sp>
        <p:nvSpPr>
          <p:cNvPr id="11" name="object 553">
            <a:extLst>
              <a:ext uri="{FF2B5EF4-FFF2-40B4-BE49-F238E27FC236}">
                <a16:creationId xmlns:a16="http://schemas.microsoft.com/office/drawing/2014/main" id="{0B24A80F-9FEF-4660-B024-FB6AA3EDA766}"/>
              </a:ext>
            </a:extLst>
          </p:cNvPr>
          <p:cNvSpPr txBox="1">
            <a:spLocks/>
          </p:cNvSpPr>
          <p:nvPr/>
        </p:nvSpPr>
        <p:spPr>
          <a:xfrm>
            <a:off x="640080" y="1866396"/>
            <a:ext cx="3536135" cy="459228"/>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5"/>
              </a:spcBef>
              <a:spcAft>
                <a:spcPts val="0"/>
              </a:spcAft>
              <a:buClrTx/>
              <a:buSzTx/>
              <a:buFont typeface="Arial"/>
              <a:buNone/>
              <a:tabLst/>
              <a:defRPr/>
            </a:pPr>
            <a:r>
              <a:rPr kumimoji="0" lang="es-MX" sz="3200" b="0" i="0" u="none" strike="noStrike" kern="1200" cap="none" spc="0"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Población ocupada</a:t>
            </a:r>
          </a:p>
        </p:txBody>
      </p:sp>
      <p:sp>
        <p:nvSpPr>
          <p:cNvPr id="13" name="CuadroTexto 12">
            <a:extLst>
              <a:ext uri="{FF2B5EF4-FFF2-40B4-BE49-F238E27FC236}">
                <a16:creationId xmlns:a16="http://schemas.microsoft.com/office/drawing/2014/main" id="{FCF51D82-87DD-4843-87E7-42D26E730D6E}"/>
              </a:ext>
            </a:extLst>
          </p:cNvPr>
          <p:cNvSpPr txBox="1"/>
          <p:nvPr/>
        </p:nvSpPr>
        <p:spPr>
          <a:xfrm>
            <a:off x="640080" y="3212523"/>
            <a:ext cx="21807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C0425"/>
                </a:solidFill>
                <a:effectLst/>
                <a:uLnTx/>
                <a:uFillTx/>
                <a:latin typeface="Segoe UI" panose="020B0502040204020203" pitchFamily="34" charset="0"/>
                <a:ea typeface="+mn-ea"/>
                <a:cs typeface="Segoe UI" panose="020B0502040204020203" pitchFamily="34" charset="0"/>
              </a:rPr>
              <a:t>Total nacional</a:t>
            </a:r>
          </a:p>
        </p:txBody>
      </p:sp>
      <p:sp>
        <p:nvSpPr>
          <p:cNvPr id="16" name="CuadroTexto 15">
            <a:extLst>
              <a:ext uri="{FF2B5EF4-FFF2-40B4-BE49-F238E27FC236}">
                <a16:creationId xmlns:a16="http://schemas.microsoft.com/office/drawing/2014/main" id="{377451B5-17B2-478D-B024-337494097068}"/>
              </a:ext>
            </a:extLst>
          </p:cNvPr>
          <p:cNvSpPr txBox="1"/>
          <p:nvPr/>
        </p:nvSpPr>
        <p:spPr>
          <a:xfrm>
            <a:off x="0" y="339603"/>
            <a:ext cx="3022066" cy="338554"/>
          </a:xfrm>
          <a:prstGeom prst="rect">
            <a:avLst/>
          </a:prstGeom>
          <a:solidFill>
            <a:schemeClr val="bg1">
              <a:lumMod val="50000"/>
            </a:schemeClr>
          </a:solidFill>
        </p:spPr>
        <p:txBody>
          <a:bodyPr wrap="square" rtlCol="0">
            <a:spAutoFit/>
          </a:bodyPr>
          <a:lstStyle/>
          <a:p>
            <a:r>
              <a:rPr lang="es-CO" sz="1600" dirty="0">
                <a:solidFill>
                  <a:schemeClr val="bg1">
                    <a:lumMod val="95000"/>
                  </a:schemeClr>
                </a:solidFill>
              </a:rPr>
              <a:t>Documento interno de trabajo</a:t>
            </a:r>
          </a:p>
        </p:txBody>
      </p:sp>
      <p:sp>
        <p:nvSpPr>
          <p:cNvPr id="7" name="CuadroTexto 6">
            <a:extLst>
              <a:ext uri="{FF2B5EF4-FFF2-40B4-BE49-F238E27FC236}">
                <a16:creationId xmlns:a16="http://schemas.microsoft.com/office/drawing/2014/main" id="{CBCFDC8A-B5C2-4B9B-92BB-40C2B23FD6B8}"/>
              </a:ext>
            </a:extLst>
          </p:cNvPr>
          <p:cNvSpPr txBox="1"/>
          <p:nvPr/>
        </p:nvSpPr>
        <p:spPr>
          <a:xfrm>
            <a:off x="540658" y="470888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254354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txBox="1"/>
          <p:nvPr/>
        </p:nvSpPr>
        <p:spPr>
          <a:xfrm>
            <a:off x="427988" y="370289"/>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ocupada según sexo y cotización a fondo de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427988" y="4651353"/>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5" name="CuadroTexto 4">
            <a:extLst>
              <a:ext uri="{FF2B5EF4-FFF2-40B4-BE49-F238E27FC236}">
                <a16:creationId xmlns:a16="http://schemas.microsoft.com/office/drawing/2014/main" id="{7C63B6A2-8925-53DA-CA69-090DD695B43C}"/>
              </a:ext>
            </a:extLst>
          </p:cNvPr>
          <p:cNvSpPr txBox="1"/>
          <p:nvPr/>
        </p:nvSpPr>
        <p:spPr>
          <a:xfrm>
            <a:off x="6654962" y="686914"/>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6" name="Tabla 5">
            <a:extLst>
              <a:ext uri="{FF2B5EF4-FFF2-40B4-BE49-F238E27FC236}">
                <a16:creationId xmlns:a16="http://schemas.microsoft.com/office/drawing/2014/main" id="{38F2E08C-6087-431A-AE8A-80C6F913B41C}"/>
              </a:ext>
            </a:extLst>
          </p:cNvPr>
          <p:cNvGraphicFramePr>
            <a:graphicFrameLocks noGrp="1"/>
          </p:cNvGraphicFramePr>
          <p:nvPr>
            <p:extLst>
              <p:ext uri="{D42A27DB-BD31-4B8C-83A1-F6EECF244321}">
                <p14:modId xmlns:p14="http://schemas.microsoft.com/office/powerpoint/2010/main" val="334676814"/>
              </p:ext>
            </p:extLst>
          </p:nvPr>
        </p:nvGraphicFramePr>
        <p:xfrm>
          <a:off x="323850" y="1402495"/>
          <a:ext cx="8348436" cy="3054092"/>
        </p:xfrm>
        <a:graphic>
          <a:graphicData uri="http://schemas.openxmlformats.org/drawingml/2006/table">
            <a:tbl>
              <a:tblPr/>
              <a:tblGrid>
                <a:gridCol w="1196717">
                  <a:extLst>
                    <a:ext uri="{9D8B030D-6E8A-4147-A177-3AD203B41FA5}">
                      <a16:colId xmlns:a16="http://schemas.microsoft.com/office/drawing/2014/main" val="2090173676"/>
                    </a:ext>
                  </a:extLst>
                </a:gridCol>
                <a:gridCol w="1500361">
                  <a:extLst>
                    <a:ext uri="{9D8B030D-6E8A-4147-A177-3AD203B41FA5}">
                      <a16:colId xmlns:a16="http://schemas.microsoft.com/office/drawing/2014/main" val="3494447470"/>
                    </a:ext>
                  </a:extLst>
                </a:gridCol>
                <a:gridCol w="1625391">
                  <a:extLst>
                    <a:ext uri="{9D8B030D-6E8A-4147-A177-3AD203B41FA5}">
                      <a16:colId xmlns:a16="http://schemas.microsoft.com/office/drawing/2014/main" val="654115640"/>
                    </a:ext>
                  </a:extLst>
                </a:gridCol>
                <a:gridCol w="1296740">
                  <a:extLst>
                    <a:ext uri="{9D8B030D-6E8A-4147-A177-3AD203B41FA5}">
                      <a16:colId xmlns:a16="http://schemas.microsoft.com/office/drawing/2014/main" val="3772298656"/>
                    </a:ext>
                  </a:extLst>
                </a:gridCol>
                <a:gridCol w="1518222">
                  <a:extLst>
                    <a:ext uri="{9D8B030D-6E8A-4147-A177-3AD203B41FA5}">
                      <a16:colId xmlns:a16="http://schemas.microsoft.com/office/drawing/2014/main" val="1575038339"/>
                    </a:ext>
                  </a:extLst>
                </a:gridCol>
                <a:gridCol w="1211005">
                  <a:extLst>
                    <a:ext uri="{9D8B030D-6E8A-4147-A177-3AD203B41FA5}">
                      <a16:colId xmlns:a16="http://schemas.microsoft.com/office/drawing/2014/main" val="2238561859"/>
                    </a:ext>
                  </a:extLst>
                </a:gridCol>
              </a:tblGrid>
              <a:tr h="255841">
                <a:tc rowSpan="2" gridSpan="2">
                  <a:txBody>
                    <a:bodyPr/>
                    <a:lstStyle/>
                    <a:p>
                      <a:pPr algn="ctr" fontAlgn="ctr"/>
                      <a:r>
                        <a:rPr lang="es-CO" sz="1000" b="1" i="0" u="none" strike="noStrike" dirty="0">
                          <a:solidFill>
                            <a:srgbClr val="F8F8F8"/>
                          </a:solidFill>
                          <a:effectLst/>
                          <a:latin typeface="Segoe UI" panose="020B0502040204020203" pitchFamily="34" charset="0"/>
                        </a:rPr>
                        <a:t>Población ocupada</a:t>
                      </a:r>
                    </a:p>
                  </a:txBody>
                  <a:tcPr marL="7620" marR="7620" marT="762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22992636"/>
                  </a:ext>
                </a:extLst>
              </a:tr>
              <a:tr h="399751">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281287745"/>
                  </a:ext>
                </a:extLst>
              </a:tr>
              <a:tr h="199875">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22.921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23.711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198340135"/>
                  </a:ext>
                </a:extLst>
              </a:tr>
              <a:tr h="1998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9.848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43,0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10.249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43,2</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578912546"/>
                  </a:ext>
                </a:extLst>
              </a:tr>
              <a:tr h="1998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12.707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55,4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13.075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55,1</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969721662"/>
                  </a:ext>
                </a:extLst>
              </a:tr>
              <a:tr h="1998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366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387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9854628"/>
                  </a:ext>
                </a:extLst>
              </a:tr>
              <a:tr h="199875">
                <a:tc rowSpan="4">
                  <a:txBody>
                    <a:bodyPr/>
                    <a:lstStyle/>
                    <a:p>
                      <a:pPr algn="ctr" fontAlgn="ctr"/>
                      <a:r>
                        <a:rPr lang="es-CO" sz="1000" b="1" i="0" u="none" strike="noStrike">
                          <a:solidFill>
                            <a:srgbClr val="000000"/>
                          </a:solidFill>
                          <a:effectLst/>
                          <a:latin typeface="Segoe UI" panose="020B0502040204020203" pitchFamily="34" charset="0"/>
                        </a:rPr>
                        <a:t>Hombres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13.443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13.880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282101911"/>
                  </a:ext>
                </a:extLst>
              </a:tr>
              <a:tr h="1998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5.568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41,4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5.740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41,4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440704861"/>
                  </a:ext>
                </a:extLst>
              </a:tr>
              <a:tr h="1998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7.650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56,9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7.910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57,0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384862520"/>
                  </a:ext>
                </a:extLst>
              </a:tr>
              <a:tr h="1998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225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4432623"/>
                  </a:ext>
                </a:extLst>
              </a:tr>
              <a:tr h="199875">
                <a:tc rowSpan="4">
                  <a:txBody>
                    <a:bodyPr/>
                    <a:lstStyle/>
                    <a:p>
                      <a:pPr algn="ctr" fontAlgn="ctr"/>
                      <a:r>
                        <a:rPr lang="es-CO" sz="1000" b="1" i="0" u="none" strike="noStrike">
                          <a:solidFill>
                            <a:srgbClr val="000000"/>
                          </a:solidFill>
                          <a:effectLst/>
                          <a:latin typeface="Segoe UI" panose="020B0502040204020203" pitchFamily="34" charset="0"/>
                        </a:rPr>
                        <a:t>Mujeres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9.477</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9.831</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20175616"/>
                  </a:ext>
                </a:extLst>
              </a:tr>
              <a:tr h="1998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4.280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45,2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4.509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45,9</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258197661"/>
                  </a:ext>
                </a:extLst>
              </a:tr>
              <a:tr h="1998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5.057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53,4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5.165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52,5</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18911370"/>
                  </a:ext>
                </a:extLst>
              </a:tr>
              <a:tr h="1998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157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80970407"/>
                  </a:ext>
                </a:extLst>
              </a:tr>
            </a:tbl>
          </a:graphicData>
        </a:graphic>
      </p:graphicFrame>
      <p:cxnSp>
        <p:nvCxnSpPr>
          <p:cNvPr id="7" name="Conector recto 6">
            <a:extLst>
              <a:ext uri="{FF2B5EF4-FFF2-40B4-BE49-F238E27FC236}">
                <a16:creationId xmlns:a16="http://schemas.microsoft.com/office/drawing/2014/main" id="{304C5D77-8B31-4869-A78A-93403135CE9D}"/>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txBox="1"/>
          <p:nvPr/>
        </p:nvSpPr>
        <p:spPr>
          <a:xfrm>
            <a:off x="402540" y="403585"/>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ocupada según rangos de edad y cotización a fondo de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427988" y="4651353"/>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5" name="CuadroTexto 4">
            <a:extLst>
              <a:ext uri="{FF2B5EF4-FFF2-40B4-BE49-F238E27FC236}">
                <a16:creationId xmlns:a16="http://schemas.microsoft.com/office/drawing/2014/main" id="{1D7EED3F-9B98-4E4A-9E75-F131B2AD6026}"/>
              </a:ext>
            </a:extLst>
          </p:cNvPr>
          <p:cNvSpPr txBox="1"/>
          <p:nvPr/>
        </p:nvSpPr>
        <p:spPr>
          <a:xfrm>
            <a:off x="6654962" y="694679"/>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6" name="Tabla 5">
            <a:extLst>
              <a:ext uri="{FF2B5EF4-FFF2-40B4-BE49-F238E27FC236}">
                <a16:creationId xmlns:a16="http://schemas.microsoft.com/office/drawing/2014/main" id="{9F2A91FB-A1DA-44D4-B679-FA636AB661D5}"/>
              </a:ext>
            </a:extLst>
          </p:cNvPr>
          <p:cNvGraphicFramePr>
            <a:graphicFrameLocks noGrp="1"/>
          </p:cNvGraphicFramePr>
          <p:nvPr>
            <p:extLst>
              <p:ext uri="{D42A27DB-BD31-4B8C-83A1-F6EECF244321}">
                <p14:modId xmlns:p14="http://schemas.microsoft.com/office/powerpoint/2010/main" val="627912486"/>
              </p:ext>
            </p:extLst>
          </p:nvPr>
        </p:nvGraphicFramePr>
        <p:xfrm>
          <a:off x="323851" y="1410259"/>
          <a:ext cx="8450305" cy="2948817"/>
        </p:xfrm>
        <a:graphic>
          <a:graphicData uri="http://schemas.openxmlformats.org/drawingml/2006/table">
            <a:tbl>
              <a:tblPr/>
              <a:tblGrid>
                <a:gridCol w="1211319">
                  <a:extLst>
                    <a:ext uri="{9D8B030D-6E8A-4147-A177-3AD203B41FA5}">
                      <a16:colId xmlns:a16="http://schemas.microsoft.com/office/drawing/2014/main" val="2333829399"/>
                    </a:ext>
                  </a:extLst>
                </a:gridCol>
                <a:gridCol w="1518669">
                  <a:extLst>
                    <a:ext uri="{9D8B030D-6E8A-4147-A177-3AD203B41FA5}">
                      <a16:colId xmlns:a16="http://schemas.microsoft.com/office/drawing/2014/main" val="3668569017"/>
                    </a:ext>
                  </a:extLst>
                </a:gridCol>
                <a:gridCol w="1645225">
                  <a:extLst>
                    <a:ext uri="{9D8B030D-6E8A-4147-A177-3AD203B41FA5}">
                      <a16:colId xmlns:a16="http://schemas.microsoft.com/office/drawing/2014/main" val="3749083930"/>
                    </a:ext>
                  </a:extLst>
                </a:gridCol>
                <a:gridCol w="1312563">
                  <a:extLst>
                    <a:ext uri="{9D8B030D-6E8A-4147-A177-3AD203B41FA5}">
                      <a16:colId xmlns:a16="http://schemas.microsoft.com/office/drawing/2014/main" val="2667141532"/>
                    </a:ext>
                  </a:extLst>
                </a:gridCol>
                <a:gridCol w="1536747">
                  <a:extLst>
                    <a:ext uri="{9D8B030D-6E8A-4147-A177-3AD203B41FA5}">
                      <a16:colId xmlns:a16="http://schemas.microsoft.com/office/drawing/2014/main" val="3934407411"/>
                    </a:ext>
                  </a:extLst>
                </a:gridCol>
                <a:gridCol w="1225782">
                  <a:extLst>
                    <a:ext uri="{9D8B030D-6E8A-4147-A177-3AD203B41FA5}">
                      <a16:colId xmlns:a16="http://schemas.microsoft.com/office/drawing/2014/main" val="2436895954"/>
                    </a:ext>
                  </a:extLst>
                </a:gridCol>
              </a:tblGrid>
              <a:tr h="155201">
                <a:tc rowSpan="2" gridSpan="2">
                  <a:txBody>
                    <a:bodyPr/>
                    <a:lstStyle/>
                    <a:p>
                      <a:pPr algn="ctr" fontAlgn="ctr"/>
                      <a:r>
                        <a:rPr lang="es-CO" sz="900" b="1" i="0" u="none" strike="noStrike">
                          <a:solidFill>
                            <a:srgbClr val="F8F8F8"/>
                          </a:solidFill>
                          <a:effectLst/>
                          <a:latin typeface="Segoe UI" panose="020B0502040204020203" pitchFamily="34" charset="0"/>
                        </a:rPr>
                        <a:t>Población ocupada</a:t>
                      </a:r>
                    </a:p>
                  </a:txBody>
                  <a:tcPr marL="6868" marR="6868" marT="6868"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Total nacional</a:t>
                      </a:r>
                    </a:p>
                  </a:txBody>
                  <a:tcPr marL="6868" marR="6868" marT="6868"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75156663"/>
                  </a:ext>
                </a:extLst>
              </a:tr>
              <a:tr h="310400">
                <a:tc gridSpan="2" vMerge="1">
                  <a:txBody>
                    <a:bodyPr/>
                    <a:lstStyle/>
                    <a:p>
                      <a:endParaRPr lang="es-CO"/>
                    </a:p>
                  </a:txBody>
                  <a:tcPr/>
                </a:tc>
                <a:tc hMerge="1"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Ene - oct 2024</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Distribución (%)</a:t>
                      </a:r>
                    </a:p>
                  </a:txBody>
                  <a:tcPr marL="6868" marR="6868" marT="6868"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Ene - oct 2025</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Distribución (%)</a:t>
                      </a:r>
                    </a:p>
                  </a:txBody>
                  <a:tcPr marL="6868" marR="6868" marT="6868" marB="0" anchor="ctr">
                    <a:lnL>
                      <a:noFill/>
                    </a:lnL>
                    <a:lnR>
                      <a:noFill/>
                    </a:lnR>
                    <a:lnT>
                      <a:noFill/>
                    </a:lnT>
                    <a:lnB>
                      <a:noFill/>
                    </a:lnB>
                    <a:solidFill>
                      <a:srgbClr val="F7D9E1"/>
                    </a:solidFill>
                  </a:tcPr>
                </a:tc>
                <a:extLst>
                  <a:ext uri="{0D108BD9-81ED-4DB2-BD59-A6C34878D82A}">
                    <a16:rowId xmlns:a16="http://schemas.microsoft.com/office/drawing/2014/main" val="1210095946"/>
                  </a:ext>
                </a:extLst>
              </a:tr>
              <a:tr h="155201">
                <a:tc rowSpan="4">
                  <a:txBody>
                    <a:bodyPr/>
                    <a:lstStyle/>
                    <a:p>
                      <a:pPr algn="ctr" fontAlgn="ctr"/>
                      <a:r>
                        <a:rPr lang="es-CO" sz="900" b="1" i="0" u="none" strike="noStrike" dirty="0">
                          <a:solidFill>
                            <a:srgbClr val="000000"/>
                          </a:solidFill>
                          <a:effectLst/>
                          <a:latin typeface="Segoe UI" panose="020B0502040204020203" pitchFamily="34" charset="0"/>
                        </a:rPr>
                        <a:t>Total</a:t>
                      </a:r>
                    </a:p>
                  </a:txBody>
                  <a:tcPr marL="6868" marR="6868" marT="6868"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22.921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23.711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2632257794"/>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9.848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43,0</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10.249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43,2</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34998607"/>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12.707</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55,4</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13.075</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55,1</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423702640"/>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366</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1,6</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387</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1,6</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4337486"/>
                  </a:ext>
                </a:extLst>
              </a:tr>
              <a:tr h="155201">
                <a:tc rowSpan="4">
                  <a:txBody>
                    <a:bodyPr/>
                    <a:lstStyle/>
                    <a:p>
                      <a:pPr algn="ctr" fontAlgn="ctr"/>
                      <a:r>
                        <a:rPr lang="es-MX" sz="900" b="1" i="0" u="none" strike="noStrike">
                          <a:solidFill>
                            <a:srgbClr val="000000"/>
                          </a:solidFill>
                          <a:effectLst/>
                          <a:latin typeface="Segoe UI" panose="020B0502040204020203" pitchFamily="34" charset="0"/>
                        </a:rPr>
                        <a:t>De 15 a 24 años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2.813</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2.864</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75640257"/>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957</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34,0</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991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34,6</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902628344"/>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1.856</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66,0</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1.873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65,4</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862825704"/>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5792202"/>
                  </a:ext>
                </a:extLst>
              </a:tr>
              <a:tr h="155201">
                <a:tc rowSpan="4">
                  <a:txBody>
                    <a:bodyPr/>
                    <a:lstStyle/>
                    <a:p>
                      <a:pPr algn="ctr" fontAlgn="ctr"/>
                      <a:r>
                        <a:rPr lang="es-MX" sz="900" b="1" i="0" u="none" strike="noStrike">
                          <a:solidFill>
                            <a:srgbClr val="000000"/>
                          </a:solidFill>
                          <a:effectLst/>
                          <a:latin typeface="Segoe UI" panose="020B0502040204020203" pitchFamily="34" charset="0"/>
                        </a:rPr>
                        <a:t>De 25 a 54 años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15.933</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16.482</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543144979"/>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7.878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49,4</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8.242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50,0</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1342863908"/>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8.005</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50,2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8.192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49,7</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141927465"/>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49</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0,3</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47</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0,3</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6217605"/>
                  </a:ext>
                </a:extLst>
              </a:tr>
              <a:tr h="155201">
                <a:tc rowSpan="4">
                  <a:txBody>
                    <a:bodyPr/>
                    <a:lstStyle/>
                    <a:p>
                      <a:pPr algn="ctr" fontAlgn="ctr"/>
                      <a:r>
                        <a:rPr lang="es-MX" sz="900" b="1" i="0" u="none" strike="noStrike">
                          <a:solidFill>
                            <a:srgbClr val="000000"/>
                          </a:solidFill>
                          <a:effectLst/>
                          <a:latin typeface="Segoe UI" panose="020B0502040204020203" pitchFamily="34" charset="0"/>
                        </a:rPr>
                        <a:t>De 55 años y más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4.175</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4.365</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24631501"/>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1.012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24,3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1.016</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23,3</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150430124"/>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2.846</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68,2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3.009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68,9</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94773667"/>
                  </a:ext>
                </a:extLst>
              </a:tr>
              <a:tr h="155201">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316</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7,6</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340 </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dirty="0">
                          <a:solidFill>
                            <a:srgbClr val="404040"/>
                          </a:solidFill>
                          <a:effectLst/>
                          <a:latin typeface="Segoe UI" panose="020B0502040204020203" pitchFamily="34" charset="0"/>
                        </a:rPr>
                        <a:t>7,8</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4913886"/>
                  </a:ext>
                </a:extLst>
              </a:tr>
            </a:tbl>
          </a:graphicData>
        </a:graphic>
      </p:graphicFrame>
      <p:cxnSp>
        <p:nvCxnSpPr>
          <p:cNvPr id="7" name="Conector recto 6">
            <a:extLst>
              <a:ext uri="{FF2B5EF4-FFF2-40B4-BE49-F238E27FC236}">
                <a16:creationId xmlns:a16="http://schemas.microsoft.com/office/drawing/2014/main" id="{3EA99BE6-3CDB-44B0-9EB1-0BD919683E4A}"/>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02540" y="406336"/>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ocupada según sexo, edad y cotización a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427988" y="4651353"/>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4" name="CuadroTexto 3">
            <a:extLst>
              <a:ext uri="{FF2B5EF4-FFF2-40B4-BE49-F238E27FC236}">
                <a16:creationId xmlns:a16="http://schemas.microsoft.com/office/drawing/2014/main" id="{8383994F-FF9A-630C-C550-47E976BDD50A}"/>
              </a:ext>
            </a:extLst>
          </p:cNvPr>
          <p:cNvSpPr txBox="1"/>
          <p:nvPr/>
        </p:nvSpPr>
        <p:spPr>
          <a:xfrm>
            <a:off x="6773091" y="611738"/>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9" name="Tabla 8">
            <a:extLst>
              <a:ext uri="{FF2B5EF4-FFF2-40B4-BE49-F238E27FC236}">
                <a16:creationId xmlns:a16="http://schemas.microsoft.com/office/drawing/2014/main" id="{6E7E1508-0A73-45EC-A6AB-E692C791391E}"/>
              </a:ext>
            </a:extLst>
          </p:cNvPr>
          <p:cNvGraphicFramePr>
            <a:graphicFrameLocks noGrp="1"/>
          </p:cNvGraphicFramePr>
          <p:nvPr>
            <p:extLst>
              <p:ext uri="{D42A27DB-BD31-4B8C-83A1-F6EECF244321}">
                <p14:modId xmlns:p14="http://schemas.microsoft.com/office/powerpoint/2010/main" val="3673081967"/>
              </p:ext>
            </p:extLst>
          </p:nvPr>
        </p:nvGraphicFramePr>
        <p:xfrm>
          <a:off x="323850" y="1344300"/>
          <a:ext cx="8312148" cy="1371602"/>
        </p:xfrm>
        <a:graphic>
          <a:graphicData uri="http://schemas.openxmlformats.org/drawingml/2006/table">
            <a:tbl>
              <a:tblPr/>
              <a:tblGrid>
                <a:gridCol w="1191514">
                  <a:extLst>
                    <a:ext uri="{9D8B030D-6E8A-4147-A177-3AD203B41FA5}">
                      <a16:colId xmlns:a16="http://schemas.microsoft.com/office/drawing/2014/main" val="3340555593"/>
                    </a:ext>
                  </a:extLst>
                </a:gridCol>
                <a:gridCol w="1493839">
                  <a:extLst>
                    <a:ext uri="{9D8B030D-6E8A-4147-A177-3AD203B41FA5}">
                      <a16:colId xmlns:a16="http://schemas.microsoft.com/office/drawing/2014/main" val="258932781"/>
                    </a:ext>
                  </a:extLst>
                </a:gridCol>
                <a:gridCol w="1618327">
                  <a:extLst>
                    <a:ext uri="{9D8B030D-6E8A-4147-A177-3AD203B41FA5}">
                      <a16:colId xmlns:a16="http://schemas.microsoft.com/office/drawing/2014/main" val="520975684"/>
                    </a:ext>
                  </a:extLst>
                </a:gridCol>
                <a:gridCol w="1291104">
                  <a:extLst>
                    <a:ext uri="{9D8B030D-6E8A-4147-A177-3AD203B41FA5}">
                      <a16:colId xmlns:a16="http://schemas.microsoft.com/office/drawing/2014/main" val="1565918900"/>
                    </a:ext>
                  </a:extLst>
                </a:gridCol>
                <a:gridCol w="1511623">
                  <a:extLst>
                    <a:ext uri="{9D8B030D-6E8A-4147-A177-3AD203B41FA5}">
                      <a16:colId xmlns:a16="http://schemas.microsoft.com/office/drawing/2014/main" val="1641006765"/>
                    </a:ext>
                  </a:extLst>
                </a:gridCol>
                <a:gridCol w="1205741">
                  <a:extLst>
                    <a:ext uri="{9D8B030D-6E8A-4147-A177-3AD203B41FA5}">
                      <a16:colId xmlns:a16="http://schemas.microsoft.com/office/drawing/2014/main" val="2949875695"/>
                    </a:ext>
                  </a:extLst>
                </a:gridCol>
              </a:tblGrid>
              <a:tr h="195943">
                <a:tc rowSpan="2" gridSpan="2">
                  <a:txBody>
                    <a:bodyPr/>
                    <a:lstStyle/>
                    <a:p>
                      <a:pPr algn="ctr" fontAlgn="ctr"/>
                      <a:r>
                        <a:rPr lang="es-CO" sz="1000" b="1" i="0" u="none" strike="noStrike">
                          <a:solidFill>
                            <a:srgbClr val="F8F8F8"/>
                          </a:solidFill>
                          <a:effectLst/>
                          <a:latin typeface="Segoe UI" panose="020B0502040204020203" pitchFamily="34" charset="0"/>
                        </a:rPr>
                        <a:t>Hombres ocupados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dirty="0">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18486659"/>
                  </a:ext>
                </a:extLst>
              </a:tr>
              <a:tr h="391887">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885096693"/>
                  </a:ext>
                </a:extLst>
              </a:tr>
              <a:tr h="195943">
                <a:tc rowSpan="4">
                  <a:txBody>
                    <a:bodyPr/>
                    <a:lstStyle/>
                    <a:p>
                      <a:pPr algn="ctr" fontAlgn="ctr"/>
                      <a:r>
                        <a:rPr lang="es-MX" sz="1000" b="1" i="0" u="none" strike="noStrike" dirty="0">
                          <a:solidFill>
                            <a:srgbClr val="000000"/>
                          </a:solidFill>
                          <a:effectLst/>
                          <a:latin typeface="Segoe UI" panose="020B0502040204020203" pitchFamily="34" charset="0"/>
                        </a:rPr>
                        <a:t>Hombres de 62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1.310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1.387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785409520"/>
                  </a:ext>
                </a:extLst>
              </a:tr>
              <a:tr h="19594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961320597"/>
                  </a:ext>
                </a:extLst>
              </a:tr>
              <a:tr h="19594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75,5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1.061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76,5</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469597652"/>
                  </a:ext>
                </a:extLst>
              </a:tr>
              <a:tr h="19594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12,0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3888533"/>
                  </a:ext>
                </a:extLst>
              </a:tr>
            </a:tbl>
          </a:graphicData>
        </a:graphic>
      </p:graphicFrame>
      <p:graphicFrame>
        <p:nvGraphicFramePr>
          <p:cNvPr id="11" name="Tabla 10">
            <a:extLst>
              <a:ext uri="{FF2B5EF4-FFF2-40B4-BE49-F238E27FC236}">
                <a16:creationId xmlns:a16="http://schemas.microsoft.com/office/drawing/2014/main" id="{A0D6C30E-D7A5-4145-BB87-725BDAAD5706}"/>
              </a:ext>
            </a:extLst>
          </p:cNvPr>
          <p:cNvGraphicFramePr>
            <a:graphicFrameLocks noGrp="1"/>
          </p:cNvGraphicFramePr>
          <p:nvPr>
            <p:extLst>
              <p:ext uri="{D42A27DB-BD31-4B8C-83A1-F6EECF244321}">
                <p14:modId xmlns:p14="http://schemas.microsoft.com/office/powerpoint/2010/main" val="1491020542"/>
              </p:ext>
            </p:extLst>
          </p:nvPr>
        </p:nvGraphicFramePr>
        <p:xfrm>
          <a:off x="323851" y="2938286"/>
          <a:ext cx="8312146" cy="1487934"/>
        </p:xfrm>
        <a:graphic>
          <a:graphicData uri="http://schemas.openxmlformats.org/drawingml/2006/table">
            <a:tbl>
              <a:tblPr/>
              <a:tblGrid>
                <a:gridCol w="1191514">
                  <a:extLst>
                    <a:ext uri="{9D8B030D-6E8A-4147-A177-3AD203B41FA5}">
                      <a16:colId xmlns:a16="http://schemas.microsoft.com/office/drawing/2014/main" val="2400975270"/>
                    </a:ext>
                  </a:extLst>
                </a:gridCol>
                <a:gridCol w="1493840">
                  <a:extLst>
                    <a:ext uri="{9D8B030D-6E8A-4147-A177-3AD203B41FA5}">
                      <a16:colId xmlns:a16="http://schemas.microsoft.com/office/drawing/2014/main" val="115246178"/>
                    </a:ext>
                  </a:extLst>
                </a:gridCol>
                <a:gridCol w="1618325">
                  <a:extLst>
                    <a:ext uri="{9D8B030D-6E8A-4147-A177-3AD203B41FA5}">
                      <a16:colId xmlns:a16="http://schemas.microsoft.com/office/drawing/2014/main" val="2447295427"/>
                    </a:ext>
                  </a:extLst>
                </a:gridCol>
                <a:gridCol w="1291103">
                  <a:extLst>
                    <a:ext uri="{9D8B030D-6E8A-4147-A177-3AD203B41FA5}">
                      <a16:colId xmlns:a16="http://schemas.microsoft.com/office/drawing/2014/main" val="885692364"/>
                    </a:ext>
                  </a:extLst>
                </a:gridCol>
                <a:gridCol w="1511623">
                  <a:extLst>
                    <a:ext uri="{9D8B030D-6E8A-4147-A177-3AD203B41FA5}">
                      <a16:colId xmlns:a16="http://schemas.microsoft.com/office/drawing/2014/main" val="1980305246"/>
                    </a:ext>
                  </a:extLst>
                </a:gridCol>
                <a:gridCol w="1205741">
                  <a:extLst>
                    <a:ext uri="{9D8B030D-6E8A-4147-A177-3AD203B41FA5}">
                      <a16:colId xmlns:a16="http://schemas.microsoft.com/office/drawing/2014/main" val="1937642274"/>
                    </a:ext>
                  </a:extLst>
                </a:gridCol>
              </a:tblGrid>
              <a:tr h="212562">
                <a:tc rowSpan="2" gridSpan="2">
                  <a:txBody>
                    <a:bodyPr/>
                    <a:lstStyle/>
                    <a:p>
                      <a:pPr algn="ctr" fontAlgn="ctr"/>
                      <a:r>
                        <a:rPr lang="es-CO" sz="1000" b="1" i="0" u="none" strike="noStrike">
                          <a:solidFill>
                            <a:srgbClr val="F8F8F8"/>
                          </a:solidFill>
                          <a:effectLst/>
                          <a:latin typeface="Segoe UI" panose="020B0502040204020203" pitchFamily="34" charset="0"/>
                        </a:rPr>
                        <a:t>Mujeres ocupadas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dirty="0">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08799619"/>
                  </a:ext>
                </a:extLst>
              </a:tr>
              <a:tr h="425124">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dirty="0">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2104128215"/>
                  </a:ext>
                </a:extLst>
              </a:tr>
              <a:tr h="212562">
                <a:tc rowSpan="4">
                  <a:txBody>
                    <a:bodyPr/>
                    <a:lstStyle/>
                    <a:p>
                      <a:pPr algn="ctr" fontAlgn="ctr"/>
                      <a:r>
                        <a:rPr lang="es-MX" sz="1000" b="1" i="0" u="none" strike="noStrike">
                          <a:solidFill>
                            <a:srgbClr val="000000"/>
                          </a:solidFill>
                          <a:effectLst/>
                          <a:latin typeface="Segoe UI" panose="020B0502040204020203" pitchFamily="34" charset="0"/>
                        </a:rPr>
                        <a:t>Mujeres de 57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1.257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1.308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427337747"/>
                  </a:ext>
                </a:extLst>
              </a:tr>
              <a:tr h="212562">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18,4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16,6</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779321914"/>
                  </a:ext>
                </a:extLst>
              </a:tr>
              <a:tr h="212562">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893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71,0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942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72,0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641938479"/>
                  </a:ext>
                </a:extLst>
              </a:tr>
              <a:tr h="212562">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149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11,4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9941240"/>
                  </a:ext>
                </a:extLst>
              </a:tr>
            </a:tbl>
          </a:graphicData>
        </a:graphic>
      </p:graphicFrame>
      <p:cxnSp>
        <p:nvCxnSpPr>
          <p:cNvPr id="7" name="Conector recto 6">
            <a:extLst>
              <a:ext uri="{FF2B5EF4-FFF2-40B4-BE49-F238E27FC236}">
                <a16:creationId xmlns:a16="http://schemas.microsoft.com/office/drawing/2014/main" id="{D284F438-EFDC-4F25-A025-E017D2112650}"/>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53">
            <a:extLst>
              <a:ext uri="{FF2B5EF4-FFF2-40B4-BE49-F238E27FC236}">
                <a16:creationId xmlns:a16="http://schemas.microsoft.com/office/drawing/2014/main" id="{0A09AADD-E316-4A2E-A202-E728911BA98C}"/>
              </a:ext>
            </a:extLst>
          </p:cNvPr>
          <p:cNvSpPr txBox="1">
            <a:spLocks/>
          </p:cNvSpPr>
          <p:nvPr/>
        </p:nvSpPr>
        <p:spPr>
          <a:xfrm>
            <a:off x="640080" y="1713163"/>
            <a:ext cx="3536135" cy="902427"/>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5"/>
              </a:spcBef>
              <a:spcAft>
                <a:spcPts val="0"/>
              </a:spcAft>
              <a:buClrTx/>
              <a:buSzTx/>
              <a:buFont typeface="Arial"/>
              <a:buNone/>
              <a:tabLst/>
              <a:defRPr/>
            </a:pPr>
            <a:r>
              <a:rPr kumimoji="0" lang="es-MX" sz="3200" b="0" i="0" u="none" strike="noStrike" kern="1200" cap="none" spc="0"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Población desocupada</a:t>
            </a:r>
          </a:p>
        </p:txBody>
      </p:sp>
      <p:sp>
        <p:nvSpPr>
          <p:cNvPr id="3" name="CuadroTexto 2">
            <a:extLst>
              <a:ext uri="{FF2B5EF4-FFF2-40B4-BE49-F238E27FC236}">
                <a16:creationId xmlns:a16="http://schemas.microsoft.com/office/drawing/2014/main" id="{26C22DC0-8DEE-4524-B5CE-7E98B8F36DA4}"/>
              </a:ext>
            </a:extLst>
          </p:cNvPr>
          <p:cNvSpPr txBox="1"/>
          <p:nvPr/>
        </p:nvSpPr>
        <p:spPr>
          <a:xfrm>
            <a:off x="640080" y="3212523"/>
            <a:ext cx="21807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C0425"/>
                </a:solidFill>
                <a:effectLst/>
                <a:uLnTx/>
                <a:uFillTx/>
                <a:latin typeface="Segoe UI" panose="020B0502040204020203" pitchFamily="34" charset="0"/>
                <a:ea typeface="+mn-ea"/>
                <a:cs typeface="Segoe UI" panose="020B0502040204020203" pitchFamily="34" charset="0"/>
              </a:rPr>
              <a:t>Total nacional</a:t>
            </a:r>
          </a:p>
        </p:txBody>
      </p:sp>
      <p:sp>
        <p:nvSpPr>
          <p:cNvPr id="4" name="CuadroTexto 3">
            <a:extLst>
              <a:ext uri="{FF2B5EF4-FFF2-40B4-BE49-F238E27FC236}">
                <a16:creationId xmlns:a16="http://schemas.microsoft.com/office/drawing/2014/main" id="{372BCCB5-F4A3-46DE-A5B4-992C4FC4CFF4}"/>
              </a:ext>
            </a:extLst>
          </p:cNvPr>
          <p:cNvSpPr txBox="1"/>
          <p:nvPr/>
        </p:nvSpPr>
        <p:spPr>
          <a:xfrm>
            <a:off x="-145140" y="384620"/>
            <a:ext cx="3022066" cy="338554"/>
          </a:xfrm>
          <a:prstGeom prst="rect">
            <a:avLst/>
          </a:prstGeom>
          <a:solidFill>
            <a:schemeClr val="bg1">
              <a:lumMod val="50000"/>
            </a:schemeClr>
          </a:solidFill>
        </p:spPr>
        <p:txBody>
          <a:bodyPr wrap="square" rtlCol="0">
            <a:spAutoFit/>
          </a:bodyPr>
          <a:lstStyle/>
          <a:p>
            <a:r>
              <a:rPr lang="es-CO" sz="1600" dirty="0">
                <a:solidFill>
                  <a:schemeClr val="bg1">
                    <a:lumMod val="95000"/>
                  </a:schemeClr>
                </a:solidFill>
              </a:rPr>
              <a:t>Documento interno de trabajo</a:t>
            </a:r>
          </a:p>
        </p:txBody>
      </p:sp>
      <p:sp>
        <p:nvSpPr>
          <p:cNvPr id="5" name="CuadroTexto 4">
            <a:extLst>
              <a:ext uri="{FF2B5EF4-FFF2-40B4-BE49-F238E27FC236}">
                <a16:creationId xmlns:a16="http://schemas.microsoft.com/office/drawing/2014/main" id="{F0F7EF75-450B-4107-B4CE-3D6C5E7F358D}"/>
              </a:ext>
            </a:extLst>
          </p:cNvPr>
          <p:cNvSpPr txBox="1"/>
          <p:nvPr/>
        </p:nvSpPr>
        <p:spPr>
          <a:xfrm>
            <a:off x="540658" y="470888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3122910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3E22228-73FC-815E-E765-0DAA864481F8}"/>
              </a:ext>
            </a:extLst>
          </p:cNvPr>
          <p:cNvSpPr txBox="1"/>
          <p:nvPr/>
        </p:nvSpPr>
        <p:spPr>
          <a:xfrm>
            <a:off x="351632" y="407040"/>
            <a:ext cx="7768166" cy="697114"/>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lnSpc>
                <a:spcPct val="90000"/>
              </a:lnSpc>
              <a:defRPr/>
            </a:pPr>
            <a:r>
              <a:rPr lang="es-ES">
                <a:solidFill>
                  <a:srgbClr val="B6004C"/>
                </a:solidFill>
                <a:latin typeface="+mj-lt"/>
                <a:cs typeface="Arial"/>
              </a:rPr>
              <a:t>Productividad laboral por persona empleada</a:t>
            </a:r>
          </a:p>
          <a:p>
            <a:pPr lvl="0">
              <a:lnSpc>
                <a:spcPct val="90000"/>
              </a:lnSpc>
              <a:defRPr/>
            </a:pPr>
            <a:r>
              <a:rPr lang="es-ES" sz="1400">
                <a:solidFill>
                  <a:schemeClr val="tx1">
                    <a:lumMod val="75000"/>
                    <a:lumOff val="25000"/>
                  </a:schemeClr>
                </a:solidFill>
                <a:latin typeface="+mj-lt"/>
                <a:cs typeface="Arial"/>
              </a:rPr>
              <a:t>Productividad Total de los Factores - PTF</a:t>
            </a:r>
          </a:p>
          <a:p>
            <a:pPr lvl="0">
              <a:defRPr/>
            </a:pPr>
            <a:r>
              <a:rPr lang="es-ES" sz="1200" b="0">
                <a:solidFill>
                  <a:schemeClr val="tx1">
                    <a:lumMod val="75000"/>
                    <a:lumOff val="25000"/>
                  </a:schemeClr>
                </a:solidFill>
                <a:ea typeface="Roboto Medium" panose="02000000000000000000" pitchFamily="2" charset="0"/>
                <a:cs typeface="Arial"/>
              </a:rPr>
              <a:t>Mesa de concertación de políticas laborales y salariales 2026</a:t>
            </a:r>
          </a:p>
        </p:txBody>
      </p:sp>
      <p:sp>
        <p:nvSpPr>
          <p:cNvPr id="6" name="Rectángulo: esquinas redondeadas 5">
            <a:extLst>
              <a:ext uri="{FF2B5EF4-FFF2-40B4-BE49-F238E27FC236}">
                <a16:creationId xmlns:a16="http://schemas.microsoft.com/office/drawing/2014/main" id="{4D08DDD2-5EDC-83E7-AFEE-630EF4941BE9}"/>
              </a:ext>
            </a:extLst>
          </p:cNvPr>
          <p:cNvSpPr/>
          <p:nvPr/>
        </p:nvSpPr>
        <p:spPr>
          <a:xfrm>
            <a:off x="378145" y="1123803"/>
            <a:ext cx="3519485" cy="220686"/>
          </a:xfrm>
          <a:prstGeom prst="roundRect">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r>
              <a:rPr lang="es-CO" sz="1200" b="1"/>
              <a:t>Productividad laboral por persona empleada</a:t>
            </a:r>
            <a:r>
              <a:rPr lang="es-CO" sz="1200" b="1" baseline="30000"/>
              <a:t>8</a:t>
            </a:r>
          </a:p>
        </p:txBody>
      </p:sp>
      <p:sp>
        <p:nvSpPr>
          <p:cNvPr id="7" name="CuadroTexto 6">
            <a:extLst>
              <a:ext uri="{FF2B5EF4-FFF2-40B4-BE49-F238E27FC236}">
                <a16:creationId xmlns:a16="http://schemas.microsoft.com/office/drawing/2014/main" id="{2C728A80-7103-BB4B-7269-2FFEB2C2BE25}"/>
              </a:ext>
            </a:extLst>
          </p:cNvPr>
          <p:cNvSpPr txBox="1"/>
          <p:nvPr/>
        </p:nvSpPr>
        <p:spPr>
          <a:xfrm>
            <a:off x="389601" y="1367349"/>
            <a:ext cx="8490554" cy="623248"/>
          </a:xfrm>
          <a:prstGeom prst="rect">
            <a:avLst/>
          </a:prstGeom>
          <a:noFill/>
        </p:spPr>
        <p:txBody>
          <a:bodyPr wrap="square" lIns="91440" tIns="45720" rIns="91440" bIns="45720" anchor="t">
            <a:spAutoFit/>
          </a:bodyPr>
          <a:lstStyle/>
          <a:p>
            <a:r>
              <a:rPr lang="es-ES" sz="1100"/>
              <a:t>Representa la variación de la producción calculada en términos de Producto Interior Bruto (PIB) obtenida por unidad de trabajo, de acuerdo al número de personas empleadas durante un periodo de referencia temporal determinado. También es conocido como productividad laboral media</a:t>
            </a:r>
            <a:r>
              <a:rPr lang="es-ES" sz="1100" baseline="30000"/>
              <a:t>9</a:t>
            </a:r>
            <a:r>
              <a:rPr lang="es-ES" sz="1100"/>
              <a:t>.</a:t>
            </a:r>
            <a:endParaRPr lang="es-CO" sz="1100"/>
          </a:p>
        </p:txBody>
      </p:sp>
      <p:sp>
        <p:nvSpPr>
          <p:cNvPr id="8" name="CuadroTexto 7">
            <a:extLst>
              <a:ext uri="{FF2B5EF4-FFF2-40B4-BE49-F238E27FC236}">
                <a16:creationId xmlns:a16="http://schemas.microsoft.com/office/drawing/2014/main" id="{964659D1-1E33-3725-3D4A-ACEC94D5A625}"/>
              </a:ext>
            </a:extLst>
          </p:cNvPr>
          <p:cNvSpPr txBox="1"/>
          <p:nvPr/>
        </p:nvSpPr>
        <p:spPr>
          <a:xfrm>
            <a:off x="251485" y="4717815"/>
            <a:ext cx="8835326" cy="369332"/>
          </a:xfrm>
          <a:prstGeom prst="rect">
            <a:avLst/>
          </a:prstGeom>
          <a:noFill/>
        </p:spPr>
        <p:txBody>
          <a:bodyPr wrap="square" rtlCol="0">
            <a:spAutoFit/>
          </a:bodyPr>
          <a:lstStyle/>
          <a:p>
            <a:pPr defTabSz="342900">
              <a:defRPr/>
            </a:pPr>
            <a:r>
              <a:rPr lang="en-US" sz="600" baseline="30000" dirty="0">
                <a:solidFill>
                  <a:prstClr val="black"/>
                </a:solidFill>
                <a:latin typeface="Segoe UI"/>
              </a:rPr>
              <a:t>8</a:t>
            </a:r>
            <a:r>
              <a:rPr lang="en-US" sz="600" dirty="0">
                <a:solidFill>
                  <a:prstClr val="black"/>
                </a:solidFill>
                <a:latin typeface="Segoe UI"/>
              </a:rPr>
              <a:t>Para </a:t>
            </a:r>
            <a:r>
              <a:rPr lang="en-US" sz="600" dirty="0" err="1">
                <a:solidFill>
                  <a:prstClr val="black"/>
                </a:solidFill>
                <a:latin typeface="Segoe UI"/>
              </a:rPr>
              <a:t>más</a:t>
            </a:r>
            <a:r>
              <a:rPr lang="en-US" sz="600" dirty="0">
                <a:solidFill>
                  <a:prstClr val="black"/>
                </a:solidFill>
                <a:latin typeface="Segoe UI"/>
              </a:rPr>
              <a:t> </a:t>
            </a:r>
            <a:r>
              <a:rPr lang="en-US" sz="600" dirty="0" err="1">
                <a:solidFill>
                  <a:prstClr val="black"/>
                </a:solidFill>
                <a:latin typeface="Segoe UI"/>
              </a:rPr>
              <a:t>información</a:t>
            </a:r>
            <a:r>
              <a:rPr lang="en-US" sz="600" dirty="0">
                <a:solidFill>
                  <a:prstClr val="black"/>
                </a:solidFill>
                <a:latin typeface="Segoe UI"/>
              </a:rPr>
              <a:t> </a:t>
            </a:r>
            <a:r>
              <a:rPr lang="en-US" sz="600" dirty="0" err="1">
                <a:solidFill>
                  <a:prstClr val="black"/>
                </a:solidFill>
                <a:latin typeface="Segoe UI"/>
              </a:rPr>
              <a:t>consultar</a:t>
            </a:r>
            <a:r>
              <a:rPr lang="en-US" sz="600" dirty="0">
                <a:solidFill>
                  <a:prstClr val="black"/>
                </a:solidFill>
                <a:latin typeface="Segoe UI"/>
              </a:rPr>
              <a:t> el manual de LAKLEMS disponible </a:t>
            </a:r>
            <a:r>
              <a:rPr lang="en-US" sz="600" dirty="0" err="1">
                <a:solidFill>
                  <a:prstClr val="black"/>
                </a:solidFill>
                <a:latin typeface="Segoe UI"/>
              </a:rPr>
              <a:t>en</a:t>
            </a:r>
            <a:r>
              <a:rPr lang="en-US" sz="600" dirty="0">
                <a:solidFill>
                  <a:prstClr val="black"/>
                </a:solidFill>
                <a:latin typeface="Segoe UI"/>
              </a:rPr>
              <a:t>: </a:t>
            </a:r>
            <a:r>
              <a:rPr lang="en-US" sz="600" dirty="0">
                <a:solidFill>
                  <a:prstClr val="black"/>
                </a:solidFill>
                <a:latin typeface="Segoe UI"/>
                <a:hlinkClick r:id="rId3"/>
              </a:rPr>
              <a:t>http://laklems.net/docs/Documento_Metodologia_y_base_de_datos_-_LAKLEMS.pdf</a:t>
            </a:r>
            <a:r>
              <a:rPr lang="en-US" sz="600" dirty="0">
                <a:solidFill>
                  <a:prstClr val="black"/>
                </a:solidFill>
                <a:latin typeface="Segoe UI"/>
              </a:rPr>
              <a:t>   </a:t>
            </a:r>
            <a:r>
              <a:rPr lang="en-US" sz="600" dirty="0" err="1">
                <a:solidFill>
                  <a:prstClr val="black"/>
                </a:solidFill>
                <a:latin typeface="Segoe UI"/>
              </a:rPr>
              <a:t>en</a:t>
            </a:r>
            <a:r>
              <a:rPr lang="en-US" sz="600" dirty="0">
                <a:solidFill>
                  <a:prstClr val="black"/>
                </a:solidFill>
                <a:latin typeface="Segoe UI"/>
              </a:rPr>
              <a:t> las </a:t>
            </a:r>
            <a:r>
              <a:rPr lang="en-US" sz="600" dirty="0" err="1">
                <a:solidFill>
                  <a:prstClr val="black"/>
                </a:solidFill>
                <a:latin typeface="Segoe UI"/>
              </a:rPr>
              <a:t>secciones</a:t>
            </a:r>
            <a:r>
              <a:rPr lang="en-US" sz="600" dirty="0">
                <a:solidFill>
                  <a:prstClr val="black"/>
                </a:solidFill>
                <a:latin typeface="Segoe UI"/>
              </a:rPr>
              <a:t> 3.2  y 3.3 </a:t>
            </a:r>
          </a:p>
          <a:p>
            <a:pPr defTabSz="342900">
              <a:defRPr/>
            </a:pPr>
            <a:r>
              <a:rPr lang="en-US" sz="600" baseline="30000" dirty="0">
                <a:solidFill>
                  <a:prstClr val="black"/>
                </a:solidFill>
                <a:latin typeface="Segoe UI"/>
              </a:rPr>
              <a:t>9</a:t>
            </a:r>
            <a:r>
              <a:rPr lang="es-CO" sz="600" dirty="0"/>
              <a:t>DANE, Sistema de Consulta de Conceptos Estandarizados 2025.  </a:t>
            </a:r>
          </a:p>
          <a:p>
            <a:pPr defTabSz="342900">
              <a:defRPr/>
            </a:pPr>
            <a:r>
              <a:rPr lang="en-US" sz="600" baseline="30000" dirty="0">
                <a:solidFill>
                  <a:prstClr val="black"/>
                </a:solidFill>
                <a:latin typeface="Segoe UI"/>
              </a:rPr>
              <a:t>10</a:t>
            </a:r>
            <a:r>
              <a:rPr lang="es-ES" sz="600" dirty="0"/>
              <a:t>En caso de que la estimación de la productividad laboral por persona empleada resulte negativa, ello indica que el aumento en el número de personas empleadas no se traduce, de manera correspondiente, en un incremento del valor agregado.</a:t>
            </a:r>
            <a:endParaRPr lang="es-CO" sz="600" dirty="0">
              <a:solidFill>
                <a:prstClr val="black"/>
              </a:solidFill>
              <a:latin typeface="Segoe UI"/>
            </a:endParaRPr>
          </a:p>
        </p:txBody>
      </p:sp>
      <p:sp>
        <p:nvSpPr>
          <p:cNvPr id="9" name="CuadroTexto 8">
            <a:extLst>
              <a:ext uri="{FF2B5EF4-FFF2-40B4-BE49-F238E27FC236}">
                <a16:creationId xmlns:a16="http://schemas.microsoft.com/office/drawing/2014/main" id="{72DE1CDF-C6B8-F2C0-744F-50E0054D4392}"/>
              </a:ext>
            </a:extLst>
          </p:cNvPr>
          <p:cNvSpPr txBox="1"/>
          <p:nvPr/>
        </p:nvSpPr>
        <p:spPr>
          <a:xfrm>
            <a:off x="340202" y="1956307"/>
            <a:ext cx="8480983" cy="430887"/>
          </a:xfrm>
          <a:prstGeom prst="rect">
            <a:avLst/>
          </a:prstGeom>
          <a:noFill/>
        </p:spPr>
        <p:txBody>
          <a:bodyPr wrap="square">
            <a:spAutoFit/>
          </a:bodyPr>
          <a:lstStyle/>
          <a:p>
            <a:pPr marL="128588" indent="-128588" algn="just">
              <a:buClr>
                <a:schemeClr val="tx1"/>
              </a:buClr>
              <a:buFont typeface="Arial" panose="020B0604020202020204" pitchFamily="34" charset="0"/>
              <a:buChar char="•"/>
            </a:pPr>
            <a:r>
              <a:rPr lang="es-MX" sz="1100"/>
              <a:t>De manera análoga, se puede derivar las </a:t>
            </a:r>
            <a:r>
              <a:rPr lang="es-MX" sz="1100" b="1"/>
              <a:t>Contribuciones al crecimiento de la productividad laboral por persona empleada </a:t>
            </a:r>
            <a:r>
              <a:rPr lang="es-MX" sz="1100"/>
              <a:t>como sigue: </a:t>
            </a:r>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FE4D535B-3192-29EA-AA79-35AD82B1062F}"/>
                  </a:ext>
                </a:extLst>
              </p:cNvPr>
              <p:cNvSpPr txBox="1"/>
              <p:nvPr/>
            </p:nvSpPr>
            <p:spPr>
              <a:xfrm>
                <a:off x="446712" y="2336579"/>
                <a:ext cx="8422013" cy="3500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b="1" smtClean="0">
                          <a:solidFill>
                            <a:srgbClr val="B6004C"/>
                          </a:solidFill>
                          <a:latin typeface="Cambria Math" panose="02040503050406030204" pitchFamily="18" charset="0"/>
                        </a:rPr>
                        <m:t>∆</m:t>
                      </m:r>
                      <m:func>
                        <m:funcPr>
                          <m:ctrlPr>
                            <a:rPr lang="es-MX" sz="1400" b="1" i="1">
                              <a:solidFill>
                                <a:srgbClr val="B6004C"/>
                              </a:solidFill>
                              <a:latin typeface="Cambria Math" panose="02040503050406030204" pitchFamily="18" charset="0"/>
                            </a:rPr>
                          </m:ctrlPr>
                        </m:funcPr>
                        <m:fName>
                          <m:r>
                            <a:rPr lang="es-MX" sz="1400" b="1" i="1">
                              <a:solidFill>
                                <a:srgbClr val="B6004C"/>
                              </a:solidFill>
                              <a:latin typeface="Cambria Math" panose="02040503050406030204" pitchFamily="18" charset="0"/>
                            </a:rPr>
                            <m:t>𝒍𝒏</m:t>
                          </m:r>
                        </m:fName>
                        <m:e>
                          <m:d>
                            <m:dPr>
                              <m:ctrlPr>
                                <a:rPr lang="es-MX" sz="1400" b="1" i="1">
                                  <a:solidFill>
                                    <a:srgbClr val="B6004C"/>
                                  </a:solidFill>
                                  <a:latin typeface="Cambria Math" panose="02040503050406030204" pitchFamily="18" charset="0"/>
                                </a:rPr>
                              </m:ctrlPr>
                            </m:dPr>
                            <m:e>
                              <m:sSub>
                                <m:sSubPr>
                                  <m:ctrlPr>
                                    <a:rPr lang="es-MX" sz="1400" b="1" i="1">
                                      <a:solidFill>
                                        <a:srgbClr val="B6004C"/>
                                      </a:solidFill>
                                      <a:latin typeface="Cambria Math" panose="02040503050406030204" pitchFamily="18" charset="0"/>
                                    </a:rPr>
                                  </m:ctrlPr>
                                </m:sSubPr>
                                <m:e>
                                  <m:r>
                                    <a:rPr lang="es-MX" sz="1400" b="1" i="1">
                                      <a:solidFill>
                                        <a:srgbClr val="B6004C"/>
                                      </a:solidFill>
                                      <a:latin typeface="Cambria Math" panose="02040503050406030204" pitchFamily="18" charset="0"/>
                                    </a:rPr>
                                    <m:t>𝑽</m:t>
                                  </m:r>
                                </m:e>
                                <m:sub>
                                  <m:r>
                                    <a:rPr lang="es-MX" sz="1400" b="1" i="1">
                                      <a:solidFill>
                                        <a:srgbClr val="B6004C"/>
                                      </a:solidFill>
                                      <a:latin typeface="Cambria Math" panose="02040503050406030204" pitchFamily="18" charset="0"/>
                                    </a:rPr>
                                    <m:t>𝒋</m:t>
                                  </m:r>
                                </m:sub>
                              </m:sSub>
                            </m:e>
                          </m:d>
                        </m:e>
                      </m:func>
                      <m:r>
                        <a:rPr lang="es-MX" sz="1400" b="1" i="1">
                          <a:solidFill>
                            <a:srgbClr val="B6004C"/>
                          </a:solidFill>
                          <a:latin typeface="Cambria Math" panose="02040503050406030204" pitchFamily="18" charset="0"/>
                        </a:rPr>
                        <m:t>− ∆</m:t>
                      </m:r>
                      <m:r>
                        <a:rPr lang="es-MX" sz="1400" b="1" i="1">
                          <a:solidFill>
                            <a:srgbClr val="B6004C"/>
                          </a:solidFill>
                          <a:latin typeface="Cambria Math" panose="02040503050406030204" pitchFamily="18" charset="0"/>
                        </a:rPr>
                        <m:t>𝒍𝒏</m:t>
                      </m:r>
                      <m:r>
                        <a:rPr lang="es-MX" sz="1400" b="1" i="1">
                          <a:solidFill>
                            <a:srgbClr val="B6004C"/>
                          </a:solidFill>
                          <a:latin typeface="Cambria Math" panose="02040503050406030204" pitchFamily="18" charset="0"/>
                        </a:rPr>
                        <m:t> </m:t>
                      </m:r>
                      <m:d>
                        <m:dPr>
                          <m:ctrlPr>
                            <a:rPr lang="es-MX" sz="1400" b="1" i="1">
                              <a:solidFill>
                                <a:srgbClr val="B6004C"/>
                              </a:solidFill>
                              <a:latin typeface="Cambria Math" panose="02040503050406030204" pitchFamily="18" charset="0"/>
                            </a:rPr>
                          </m:ctrlPr>
                        </m:dPr>
                        <m:e>
                          <m:sSub>
                            <m:sSubPr>
                              <m:ctrlPr>
                                <a:rPr lang="es-MX" sz="1400" b="1" i="1">
                                  <a:solidFill>
                                    <a:srgbClr val="B6004C"/>
                                  </a:solidFill>
                                  <a:latin typeface="Cambria Math" panose="02040503050406030204" pitchFamily="18" charset="0"/>
                                </a:rPr>
                              </m:ctrlPr>
                            </m:sSubPr>
                            <m:e>
                              <m:r>
                                <a:rPr lang="es-MX" sz="1400" b="1" i="1">
                                  <a:solidFill>
                                    <a:srgbClr val="B6004C"/>
                                  </a:solidFill>
                                  <a:latin typeface="Cambria Math" panose="02040503050406030204" pitchFamily="18" charset="0"/>
                                </a:rPr>
                                <m:t>𝑳</m:t>
                              </m:r>
                            </m:e>
                            <m:sub>
                              <m:r>
                                <a:rPr lang="es-MX" sz="1400" b="1" i="1">
                                  <a:solidFill>
                                    <a:srgbClr val="B6004C"/>
                                  </a:solidFill>
                                  <a:latin typeface="Cambria Math" panose="02040503050406030204" pitchFamily="18" charset="0"/>
                                </a:rPr>
                                <m:t>𝒋</m:t>
                              </m:r>
                            </m:sub>
                          </m:sSub>
                        </m:e>
                      </m:d>
                      <m:r>
                        <a:rPr lang="es-MX" sz="1400" b="0">
                          <a:solidFill>
                            <a:srgbClr val="B6004C"/>
                          </a:solidFill>
                          <a:latin typeface="Cambria Math" panose="02040503050406030204" pitchFamily="18" charset="0"/>
                        </a:rPr>
                        <m:t>=</m:t>
                      </m:r>
                      <m:r>
                        <a:rPr lang="es-MX" sz="1400" b="0">
                          <a:solidFill>
                            <a:schemeClr val="tx1">
                              <a:lumMod val="75000"/>
                              <a:lumOff val="25000"/>
                            </a:schemeClr>
                          </a:solidFill>
                          <a:latin typeface="Cambria Math" panose="02040503050406030204" pitchFamily="18" charset="0"/>
                        </a:rPr>
                        <m:t>∆</m:t>
                      </m:r>
                      <m:func>
                        <m:funcPr>
                          <m:ctrlPr>
                            <a:rPr lang="es-MX" sz="1400" i="1">
                              <a:solidFill>
                                <a:schemeClr val="tx1">
                                  <a:lumMod val="75000"/>
                                  <a:lumOff val="25000"/>
                                </a:schemeClr>
                              </a:solidFill>
                              <a:latin typeface="Cambria Math" panose="02040503050406030204" pitchFamily="18" charset="0"/>
                            </a:rPr>
                          </m:ctrlPr>
                        </m:funcPr>
                        <m:fName>
                          <m:r>
                            <a:rPr lang="es-MX" sz="1400" b="0" i="1">
                              <a:solidFill>
                                <a:schemeClr val="tx1">
                                  <a:lumMod val="75000"/>
                                  <a:lumOff val="25000"/>
                                </a:schemeClr>
                              </a:solidFill>
                              <a:latin typeface="Cambria Math" panose="02040503050406030204" pitchFamily="18" charset="0"/>
                            </a:rPr>
                            <m:t>𝑙𝑛</m:t>
                          </m:r>
                        </m:fName>
                        <m:e>
                          <m:d>
                            <m:dPr>
                              <m:ctrlPr>
                                <a:rPr lang="es-MX" sz="1400" i="1">
                                  <a:solidFill>
                                    <a:schemeClr val="tx1">
                                      <a:lumMod val="75000"/>
                                      <a:lumOff val="25000"/>
                                    </a:schemeClr>
                                  </a:solidFill>
                                  <a:latin typeface="Cambria Math" panose="02040503050406030204" pitchFamily="18" charset="0"/>
                                </a:rPr>
                              </m:ctrlPr>
                            </m:dPr>
                            <m:e>
                              <m:sSub>
                                <m:sSubPr>
                                  <m:ctrlPr>
                                    <a:rPr lang="es-MX" sz="1400" i="1">
                                      <a:solidFill>
                                        <a:schemeClr val="tx1">
                                          <a:lumMod val="75000"/>
                                          <a:lumOff val="25000"/>
                                        </a:schemeClr>
                                      </a:solidFill>
                                      <a:latin typeface="Cambria Math" panose="02040503050406030204" pitchFamily="18" charset="0"/>
                                    </a:rPr>
                                  </m:ctrlPr>
                                </m:sSubPr>
                                <m:e>
                                  <m:r>
                                    <a:rPr lang="es-MX" sz="1400" b="0" i="1" smtClean="0">
                                      <a:solidFill>
                                        <a:schemeClr val="tx1">
                                          <a:lumMod val="75000"/>
                                          <a:lumOff val="25000"/>
                                        </a:schemeClr>
                                      </a:solidFill>
                                      <a:latin typeface="Cambria Math" panose="02040503050406030204" pitchFamily="18" charset="0"/>
                                    </a:rPr>
                                    <m:t>𝐴</m:t>
                                  </m:r>
                                </m:e>
                                <m:sub>
                                  <m:r>
                                    <a:rPr lang="es-MX" sz="1400" b="0" i="1">
                                      <a:solidFill>
                                        <a:schemeClr val="tx1">
                                          <a:lumMod val="75000"/>
                                          <a:lumOff val="25000"/>
                                        </a:schemeClr>
                                      </a:solidFill>
                                      <a:latin typeface="Cambria Math" panose="02040503050406030204" pitchFamily="18" charset="0"/>
                                    </a:rPr>
                                    <m:t>𝑗</m:t>
                                  </m:r>
                                </m:sub>
                              </m:sSub>
                            </m:e>
                          </m:d>
                        </m:e>
                      </m:func>
                      <m:r>
                        <a:rPr lang="es-MX" sz="1400" b="0">
                          <a:solidFill>
                            <a:schemeClr val="tx1">
                              <a:lumMod val="75000"/>
                              <a:lumOff val="25000"/>
                            </a:schemeClr>
                          </a:solidFill>
                          <a:latin typeface="Cambria Math" panose="02040503050406030204" pitchFamily="18" charset="0"/>
                        </a:rPr>
                        <m:t>+</m:t>
                      </m:r>
                      <m:sSubSup>
                        <m:sSubSupPr>
                          <m:ctrlPr>
                            <a:rPr lang="es-MX" sz="1400" i="1">
                              <a:solidFill>
                                <a:schemeClr val="tx1">
                                  <a:lumMod val="75000"/>
                                  <a:lumOff val="25000"/>
                                </a:schemeClr>
                              </a:solidFill>
                              <a:latin typeface="Cambria Math" panose="02040503050406030204" pitchFamily="18" charset="0"/>
                            </a:rPr>
                          </m:ctrlPr>
                        </m:sSubSupPr>
                        <m:e>
                          <m:r>
                            <a:rPr lang="es-MX" sz="1400" b="0" i="1">
                              <a:solidFill>
                                <a:schemeClr val="tx1">
                                  <a:lumMod val="75000"/>
                                  <a:lumOff val="25000"/>
                                </a:schemeClr>
                              </a:solidFill>
                              <a:latin typeface="Cambria Math" panose="02040503050406030204" pitchFamily="18" charset="0"/>
                            </a:rPr>
                            <m:t>𝑤</m:t>
                          </m:r>
                        </m:e>
                        <m:sub>
                          <m:r>
                            <a:rPr lang="es-MX" sz="1400" b="0" i="1">
                              <a:solidFill>
                                <a:schemeClr val="tx1">
                                  <a:lumMod val="75000"/>
                                  <a:lumOff val="25000"/>
                                </a:schemeClr>
                              </a:solidFill>
                              <a:latin typeface="Cambria Math" panose="02040503050406030204" pitchFamily="18" charset="0"/>
                            </a:rPr>
                            <m:t>𝑗</m:t>
                          </m:r>
                        </m:sub>
                        <m:sup>
                          <m:r>
                            <a:rPr lang="es-MX" sz="1400" b="0" i="1">
                              <a:solidFill>
                                <a:schemeClr val="tx1">
                                  <a:lumMod val="75000"/>
                                  <a:lumOff val="25000"/>
                                </a:schemeClr>
                              </a:solidFill>
                              <a:latin typeface="Cambria Math" panose="02040503050406030204" pitchFamily="18" charset="0"/>
                            </a:rPr>
                            <m:t>𝐾</m:t>
                          </m:r>
                        </m:sup>
                      </m:sSubSup>
                      <m:d>
                        <m:dPr>
                          <m:ctrlPr>
                            <a:rPr lang="es-MX" sz="1400" i="1">
                              <a:solidFill>
                                <a:schemeClr val="tx1">
                                  <a:lumMod val="75000"/>
                                  <a:lumOff val="25000"/>
                                </a:schemeClr>
                              </a:solidFill>
                              <a:latin typeface="Cambria Math" panose="02040503050406030204" pitchFamily="18" charset="0"/>
                            </a:rPr>
                          </m:ctrlPr>
                        </m:dPr>
                        <m:e>
                          <m:r>
                            <a:rPr lang="es-MX" sz="1400" b="0">
                              <a:solidFill>
                                <a:schemeClr val="tx1">
                                  <a:lumMod val="75000"/>
                                  <a:lumOff val="25000"/>
                                </a:schemeClr>
                              </a:solidFill>
                              <a:latin typeface="Cambria Math" panose="02040503050406030204" pitchFamily="18" charset="0"/>
                            </a:rPr>
                            <m:t>∆</m:t>
                          </m:r>
                          <m:func>
                            <m:funcPr>
                              <m:ctrlPr>
                                <a:rPr lang="es-MX" sz="1400" i="1">
                                  <a:solidFill>
                                    <a:schemeClr val="tx1">
                                      <a:lumMod val="75000"/>
                                      <a:lumOff val="25000"/>
                                    </a:schemeClr>
                                  </a:solidFill>
                                  <a:latin typeface="Cambria Math" panose="02040503050406030204" pitchFamily="18" charset="0"/>
                                </a:rPr>
                              </m:ctrlPr>
                            </m:funcPr>
                            <m:fName>
                              <m:r>
                                <a:rPr lang="es-MX" sz="1400" b="0" i="1">
                                  <a:solidFill>
                                    <a:schemeClr val="tx1">
                                      <a:lumMod val="75000"/>
                                      <a:lumOff val="25000"/>
                                    </a:schemeClr>
                                  </a:solidFill>
                                  <a:latin typeface="Cambria Math" panose="02040503050406030204" pitchFamily="18" charset="0"/>
                                </a:rPr>
                                <m:t>𝑙𝑛</m:t>
                              </m:r>
                            </m:fName>
                            <m:e>
                              <m:d>
                                <m:dPr>
                                  <m:ctrlPr>
                                    <a:rPr lang="es-MX" sz="1400" i="1">
                                      <a:solidFill>
                                        <a:schemeClr val="tx1">
                                          <a:lumMod val="75000"/>
                                          <a:lumOff val="25000"/>
                                        </a:schemeClr>
                                      </a:solidFill>
                                      <a:latin typeface="Cambria Math" panose="02040503050406030204" pitchFamily="18" charset="0"/>
                                    </a:rPr>
                                  </m:ctrlPr>
                                </m:dPr>
                                <m:e>
                                  <m:sSub>
                                    <m:sSubPr>
                                      <m:ctrlPr>
                                        <a:rPr lang="es-MX" sz="1400" i="1">
                                          <a:solidFill>
                                            <a:schemeClr val="tx1">
                                              <a:lumMod val="75000"/>
                                              <a:lumOff val="25000"/>
                                            </a:schemeClr>
                                          </a:solidFill>
                                          <a:latin typeface="Cambria Math" panose="02040503050406030204" pitchFamily="18" charset="0"/>
                                        </a:rPr>
                                      </m:ctrlPr>
                                    </m:sSubPr>
                                    <m:e>
                                      <m:r>
                                        <a:rPr lang="es-MX" sz="1400" b="0" i="1">
                                          <a:solidFill>
                                            <a:schemeClr val="tx1">
                                              <a:lumMod val="75000"/>
                                              <a:lumOff val="25000"/>
                                            </a:schemeClr>
                                          </a:solidFill>
                                          <a:latin typeface="Cambria Math" panose="02040503050406030204" pitchFamily="18" charset="0"/>
                                        </a:rPr>
                                        <m:t>𝐾</m:t>
                                      </m:r>
                                    </m:e>
                                    <m:sub>
                                      <m:r>
                                        <a:rPr lang="es-MX" sz="1400" b="0" i="1">
                                          <a:solidFill>
                                            <a:schemeClr val="tx1">
                                              <a:lumMod val="75000"/>
                                              <a:lumOff val="25000"/>
                                            </a:schemeClr>
                                          </a:solidFill>
                                          <a:latin typeface="Cambria Math" panose="02040503050406030204" pitchFamily="18" charset="0"/>
                                        </a:rPr>
                                        <m:t>𝑗</m:t>
                                      </m:r>
                                    </m:sub>
                                  </m:sSub>
                                </m:e>
                              </m:d>
                              <m:r>
                                <a:rPr lang="es-MX" sz="1400" b="0" i="1">
                                  <a:solidFill>
                                    <a:srgbClr val="B6004B"/>
                                  </a:solidFill>
                                  <a:latin typeface="Cambria Math" panose="02040503050406030204" pitchFamily="18" charset="0"/>
                                </a:rPr>
                                <m:t>−∆</m:t>
                              </m:r>
                              <m:r>
                                <a:rPr lang="es-MX" sz="1400" b="0" i="1">
                                  <a:solidFill>
                                    <a:srgbClr val="B6004B"/>
                                  </a:solidFill>
                                  <a:latin typeface="Cambria Math" panose="02040503050406030204" pitchFamily="18" charset="0"/>
                                </a:rPr>
                                <m:t>𝑙𝑛</m:t>
                              </m:r>
                              <m:r>
                                <a:rPr lang="es-MX" sz="1400" b="0">
                                  <a:solidFill>
                                    <a:srgbClr val="B6004B"/>
                                  </a:solidFill>
                                  <a:latin typeface="Cambria Math" panose="02040503050406030204" pitchFamily="18" charset="0"/>
                                </a:rPr>
                                <m:t>⁡</m:t>
                              </m:r>
                              <m:r>
                                <a:rPr lang="es-MX" sz="1400" b="0" i="1">
                                  <a:solidFill>
                                    <a:srgbClr val="B6004B"/>
                                  </a:solidFill>
                                  <a:latin typeface="Cambria Math" panose="02040503050406030204" pitchFamily="18" charset="0"/>
                                </a:rPr>
                                <m:t>(</m:t>
                              </m:r>
                              <m:sSub>
                                <m:sSubPr>
                                  <m:ctrlPr>
                                    <a:rPr lang="es-MX" sz="1400" i="1">
                                      <a:solidFill>
                                        <a:srgbClr val="B6004B"/>
                                      </a:solidFill>
                                      <a:latin typeface="Cambria Math" panose="02040503050406030204" pitchFamily="18" charset="0"/>
                                    </a:rPr>
                                  </m:ctrlPr>
                                </m:sSubPr>
                                <m:e>
                                  <m:r>
                                    <a:rPr lang="es-MX" sz="1400" b="0" i="1">
                                      <a:solidFill>
                                        <a:srgbClr val="B6004B"/>
                                      </a:solidFill>
                                      <a:latin typeface="Cambria Math" panose="02040503050406030204" pitchFamily="18" charset="0"/>
                                    </a:rPr>
                                    <m:t>𝐿</m:t>
                                  </m:r>
                                </m:e>
                                <m:sub>
                                  <m:r>
                                    <a:rPr lang="es-MX" sz="1400" b="0" i="1">
                                      <a:solidFill>
                                        <a:srgbClr val="B6004B"/>
                                      </a:solidFill>
                                      <a:latin typeface="Cambria Math" panose="02040503050406030204" pitchFamily="18" charset="0"/>
                                    </a:rPr>
                                    <m:t>𝑗</m:t>
                                  </m:r>
                                </m:sub>
                              </m:sSub>
                              <m:r>
                                <a:rPr lang="es-MX" sz="1400" b="0">
                                  <a:solidFill>
                                    <a:srgbClr val="B6004B"/>
                                  </a:solidFill>
                                  <a:latin typeface="Cambria Math" panose="02040503050406030204" pitchFamily="18" charset="0"/>
                                </a:rPr>
                                <m:t>)</m:t>
                              </m:r>
                              <m:r>
                                <a:rPr lang="es-MX" sz="1400" b="0" i="1">
                                  <a:solidFill>
                                    <a:schemeClr val="tx1">
                                      <a:lumMod val="75000"/>
                                      <a:lumOff val="25000"/>
                                    </a:schemeClr>
                                  </a:solidFill>
                                  <a:latin typeface="Cambria Math" panose="02040503050406030204" pitchFamily="18" charset="0"/>
                                </a:rPr>
                                <m:t>)</m:t>
                              </m:r>
                            </m:e>
                          </m:func>
                          <m:r>
                            <a:rPr lang="es-MX" sz="1400" b="0">
                              <a:solidFill>
                                <a:schemeClr val="tx1">
                                  <a:lumMod val="75000"/>
                                  <a:lumOff val="25000"/>
                                </a:schemeClr>
                              </a:solidFill>
                              <a:latin typeface="Cambria Math" panose="02040503050406030204" pitchFamily="18" charset="0"/>
                            </a:rPr>
                            <m:t>+</m:t>
                          </m:r>
                          <m:sSubSup>
                            <m:sSubSupPr>
                              <m:ctrlPr>
                                <a:rPr lang="es-MX" sz="1400" i="1">
                                  <a:solidFill>
                                    <a:schemeClr val="tx1">
                                      <a:lumMod val="75000"/>
                                      <a:lumOff val="25000"/>
                                    </a:schemeClr>
                                  </a:solidFill>
                                  <a:latin typeface="Cambria Math" panose="02040503050406030204" pitchFamily="18" charset="0"/>
                                </a:rPr>
                              </m:ctrlPr>
                            </m:sSubSupPr>
                            <m:e>
                              <m:r>
                                <a:rPr lang="es-MX" sz="1400" b="0" i="1">
                                  <a:solidFill>
                                    <a:schemeClr val="tx1">
                                      <a:lumMod val="75000"/>
                                      <a:lumOff val="25000"/>
                                    </a:schemeClr>
                                  </a:solidFill>
                                  <a:latin typeface="Cambria Math" panose="02040503050406030204" pitchFamily="18" charset="0"/>
                                </a:rPr>
                                <m:t>𝑤</m:t>
                              </m:r>
                            </m:e>
                            <m:sub>
                              <m:r>
                                <a:rPr lang="es-MX" sz="1400" b="0" i="1">
                                  <a:solidFill>
                                    <a:schemeClr val="tx1">
                                      <a:lumMod val="75000"/>
                                      <a:lumOff val="25000"/>
                                    </a:schemeClr>
                                  </a:solidFill>
                                  <a:latin typeface="Cambria Math" panose="02040503050406030204" pitchFamily="18" charset="0"/>
                                </a:rPr>
                                <m:t>𝑗</m:t>
                              </m:r>
                            </m:sub>
                            <m:sup>
                              <m:r>
                                <a:rPr lang="es-MX" sz="1400" b="0" i="1">
                                  <a:solidFill>
                                    <a:schemeClr val="tx1">
                                      <a:lumMod val="75000"/>
                                      <a:lumOff val="25000"/>
                                    </a:schemeClr>
                                  </a:solidFill>
                                  <a:latin typeface="Cambria Math" panose="02040503050406030204" pitchFamily="18" charset="0"/>
                                </a:rPr>
                                <m:t>𝐿</m:t>
                              </m:r>
                            </m:sup>
                          </m:sSubSup>
                          <m:r>
                            <a:rPr lang="es-MX" sz="1400" b="0" i="1">
                              <a:solidFill>
                                <a:schemeClr val="tx1">
                                  <a:lumMod val="75000"/>
                                  <a:lumOff val="25000"/>
                                </a:schemeClr>
                              </a:solidFill>
                              <a:latin typeface="Cambria Math" panose="02040503050406030204" pitchFamily="18" charset="0"/>
                            </a:rPr>
                            <m:t>∆</m:t>
                          </m:r>
                          <m:r>
                            <a:rPr lang="es-MX" sz="1400" b="0" i="1">
                              <a:solidFill>
                                <a:schemeClr val="tx1">
                                  <a:lumMod val="75000"/>
                                  <a:lumOff val="25000"/>
                                </a:schemeClr>
                              </a:solidFill>
                              <a:latin typeface="Cambria Math" panose="02040503050406030204" pitchFamily="18" charset="0"/>
                            </a:rPr>
                            <m:t>𝑙𝑛</m:t>
                          </m:r>
                          <m:sSub>
                            <m:sSubPr>
                              <m:ctrlPr>
                                <a:rPr lang="es-MX" sz="1400" i="1">
                                  <a:solidFill>
                                    <a:schemeClr val="tx1">
                                      <a:lumMod val="75000"/>
                                      <a:lumOff val="25000"/>
                                    </a:schemeClr>
                                  </a:solidFill>
                                  <a:latin typeface="Cambria Math" panose="02040503050406030204" pitchFamily="18" charset="0"/>
                                </a:rPr>
                              </m:ctrlPr>
                            </m:sSubPr>
                            <m:e>
                              <m:r>
                                <a:rPr lang="es-MX" sz="1400" b="0" i="1">
                                  <a:solidFill>
                                    <a:schemeClr val="tx1">
                                      <a:lumMod val="75000"/>
                                      <a:lumOff val="25000"/>
                                    </a:schemeClr>
                                  </a:solidFill>
                                  <a:latin typeface="Cambria Math" panose="02040503050406030204" pitchFamily="18" charset="0"/>
                                </a:rPr>
                                <m:t>(</m:t>
                              </m:r>
                              <m:r>
                                <a:rPr lang="es-MX" sz="1400" b="0" i="1">
                                  <a:solidFill>
                                    <a:schemeClr val="tx1">
                                      <a:lumMod val="75000"/>
                                      <a:lumOff val="25000"/>
                                    </a:schemeClr>
                                  </a:solidFill>
                                  <a:latin typeface="Cambria Math" panose="02040503050406030204" pitchFamily="18" charset="0"/>
                                </a:rPr>
                                <m:t>𝐿𝐶</m:t>
                              </m:r>
                            </m:e>
                            <m:sub>
                              <m:r>
                                <a:rPr lang="es-MX" sz="1400" b="0" i="1">
                                  <a:solidFill>
                                    <a:schemeClr val="tx1">
                                      <a:lumMod val="75000"/>
                                      <a:lumOff val="25000"/>
                                    </a:schemeClr>
                                  </a:solidFill>
                                  <a:latin typeface="Cambria Math" panose="02040503050406030204" pitchFamily="18" charset="0"/>
                                </a:rPr>
                                <m:t>𝑗</m:t>
                              </m:r>
                            </m:sub>
                          </m:sSub>
                        </m:e>
                      </m:d>
                      <m:r>
                        <a:rPr lang="es-MX" sz="1400" b="0" i="1">
                          <a:solidFill>
                            <a:schemeClr val="tx1">
                              <a:lumMod val="75000"/>
                              <a:lumOff val="25000"/>
                            </a:schemeClr>
                          </a:solidFill>
                          <a:latin typeface="Cambria Math" panose="02040503050406030204" pitchFamily="18" charset="0"/>
                        </a:rPr>
                        <m:t>+</m:t>
                      </m:r>
                      <m:sSubSup>
                        <m:sSubSupPr>
                          <m:ctrlPr>
                            <a:rPr lang="es-MX" sz="1400" i="1">
                              <a:solidFill>
                                <a:schemeClr val="tx1">
                                  <a:lumMod val="75000"/>
                                  <a:lumOff val="25000"/>
                                </a:schemeClr>
                              </a:solidFill>
                              <a:latin typeface="Cambria Math" panose="02040503050406030204" pitchFamily="18" charset="0"/>
                            </a:rPr>
                          </m:ctrlPr>
                        </m:sSubSupPr>
                        <m:e>
                          <m:r>
                            <a:rPr lang="es-MX" sz="1400" b="0" i="1">
                              <a:solidFill>
                                <a:schemeClr val="tx1">
                                  <a:lumMod val="75000"/>
                                  <a:lumOff val="25000"/>
                                </a:schemeClr>
                              </a:solidFill>
                              <a:latin typeface="Cambria Math" panose="02040503050406030204" pitchFamily="18" charset="0"/>
                            </a:rPr>
                            <m:t>𝑤</m:t>
                          </m:r>
                        </m:e>
                        <m:sub>
                          <m:r>
                            <a:rPr lang="es-MX" sz="1400" b="0" i="1">
                              <a:solidFill>
                                <a:schemeClr val="tx1">
                                  <a:lumMod val="75000"/>
                                  <a:lumOff val="25000"/>
                                </a:schemeClr>
                              </a:solidFill>
                              <a:latin typeface="Cambria Math" panose="02040503050406030204" pitchFamily="18" charset="0"/>
                            </a:rPr>
                            <m:t>𝑗</m:t>
                          </m:r>
                        </m:sub>
                        <m:sup>
                          <m:r>
                            <a:rPr lang="es-MX" sz="1400" b="0" i="1">
                              <a:solidFill>
                                <a:schemeClr val="tx1">
                                  <a:lumMod val="75000"/>
                                  <a:lumOff val="25000"/>
                                </a:schemeClr>
                              </a:solidFill>
                              <a:latin typeface="Cambria Math" panose="02040503050406030204" pitchFamily="18" charset="0"/>
                            </a:rPr>
                            <m:t>𝐿</m:t>
                          </m:r>
                        </m:sup>
                      </m:sSubSup>
                      <m:r>
                        <a:rPr lang="es-MX" sz="1400" b="0">
                          <a:solidFill>
                            <a:schemeClr val="tx1">
                              <a:lumMod val="75000"/>
                              <a:lumOff val="25000"/>
                            </a:schemeClr>
                          </a:solidFill>
                          <a:latin typeface="Cambria Math" panose="02040503050406030204" pitchFamily="18" charset="0"/>
                        </a:rPr>
                        <m:t>(∆</m:t>
                      </m:r>
                      <m:func>
                        <m:funcPr>
                          <m:ctrlPr>
                            <a:rPr lang="es-MX" sz="1400" i="1">
                              <a:solidFill>
                                <a:schemeClr val="tx1">
                                  <a:lumMod val="75000"/>
                                  <a:lumOff val="25000"/>
                                </a:schemeClr>
                              </a:solidFill>
                              <a:latin typeface="Cambria Math" panose="02040503050406030204" pitchFamily="18" charset="0"/>
                            </a:rPr>
                          </m:ctrlPr>
                        </m:funcPr>
                        <m:fName>
                          <m:r>
                            <a:rPr lang="es-MX" sz="1400" b="0" i="1">
                              <a:solidFill>
                                <a:schemeClr val="tx1">
                                  <a:lumMod val="75000"/>
                                  <a:lumOff val="25000"/>
                                </a:schemeClr>
                              </a:solidFill>
                              <a:latin typeface="Cambria Math" panose="02040503050406030204" pitchFamily="18" charset="0"/>
                            </a:rPr>
                            <m:t>𝑙𝑛</m:t>
                          </m:r>
                        </m:fName>
                        <m:e>
                          <m:d>
                            <m:dPr>
                              <m:ctrlPr>
                                <a:rPr lang="es-MX" sz="1400" i="1">
                                  <a:solidFill>
                                    <a:schemeClr val="tx1">
                                      <a:lumMod val="75000"/>
                                      <a:lumOff val="25000"/>
                                    </a:schemeClr>
                                  </a:solidFill>
                                  <a:latin typeface="Cambria Math" panose="02040503050406030204" pitchFamily="18" charset="0"/>
                                </a:rPr>
                              </m:ctrlPr>
                            </m:dPr>
                            <m:e>
                              <m:sSub>
                                <m:sSubPr>
                                  <m:ctrlPr>
                                    <a:rPr lang="es-MX" sz="1400" i="1">
                                      <a:solidFill>
                                        <a:schemeClr val="tx1">
                                          <a:lumMod val="75000"/>
                                          <a:lumOff val="25000"/>
                                        </a:schemeClr>
                                      </a:solidFill>
                                      <a:latin typeface="Cambria Math" panose="02040503050406030204" pitchFamily="18" charset="0"/>
                                    </a:rPr>
                                  </m:ctrlPr>
                                </m:sSubPr>
                                <m:e>
                                  <m:r>
                                    <a:rPr lang="es-MX" sz="1400" b="0" i="1">
                                      <a:solidFill>
                                        <a:schemeClr val="tx1">
                                          <a:lumMod val="75000"/>
                                          <a:lumOff val="25000"/>
                                        </a:schemeClr>
                                      </a:solidFill>
                                      <a:latin typeface="Cambria Math" panose="02040503050406030204" pitchFamily="18" charset="0"/>
                                    </a:rPr>
                                    <m:t>𝐻</m:t>
                                  </m:r>
                                </m:e>
                                <m:sub>
                                  <m:r>
                                    <a:rPr lang="es-MX" sz="1400" b="0" i="1">
                                      <a:solidFill>
                                        <a:schemeClr val="tx1">
                                          <a:lumMod val="75000"/>
                                          <a:lumOff val="25000"/>
                                        </a:schemeClr>
                                      </a:solidFill>
                                      <a:latin typeface="Cambria Math" panose="02040503050406030204" pitchFamily="18" charset="0"/>
                                    </a:rPr>
                                    <m:t>𝑗</m:t>
                                  </m:r>
                                </m:sub>
                              </m:sSub>
                            </m:e>
                          </m:d>
                          <m:r>
                            <a:rPr lang="es-MX" sz="1400" b="0" i="1">
                              <a:solidFill>
                                <a:srgbClr val="B6004B"/>
                              </a:solidFill>
                              <a:latin typeface="Cambria Math" panose="02040503050406030204" pitchFamily="18" charset="0"/>
                            </a:rPr>
                            <m:t>−∆</m:t>
                          </m:r>
                          <m:r>
                            <a:rPr lang="es-MX" sz="1400" b="0" i="1">
                              <a:solidFill>
                                <a:srgbClr val="B6004B"/>
                              </a:solidFill>
                              <a:latin typeface="Cambria Math" panose="02040503050406030204" pitchFamily="18" charset="0"/>
                            </a:rPr>
                            <m:t>𝑙𝑛</m:t>
                          </m:r>
                          <m:r>
                            <a:rPr lang="es-MX" sz="1400" b="0">
                              <a:solidFill>
                                <a:srgbClr val="B6004B"/>
                              </a:solidFill>
                              <a:latin typeface="Cambria Math" panose="02040503050406030204" pitchFamily="18" charset="0"/>
                            </a:rPr>
                            <m:t>⁡</m:t>
                          </m:r>
                          <m:r>
                            <a:rPr lang="es-MX" sz="1400" b="0" i="1">
                              <a:solidFill>
                                <a:srgbClr val="B6004B"/>
                              </a:solidFill>
                              <a:latin typeface="Cambria Math" panose="02040503050406030204" pitchFamily="18" charset="0"/>
                            </a:rPr>
                            <m:t>(</m:t>
                          </m:r>
                          <m:sSub>
                            <m:sSubPr>
                              <m:ctrlPr>
                                <a:rPr lang="es-MX" sz="1400" i="1">
                                  <a:solidFill>
                                    <a:srgbClr val="B6004B"/>
                                  </a:solidFill>
                                  <a:latin typeface="Cambria Math" panose="02040503050406030204" pitchFamily="18" charset="0"/>
                                </a:rPr>
                              </m:ctrlPr>
                            </m:sSubPr>
                            <m:e>
                              <m:r>
                                <a:rPr lang="es-MX" sz="1400" b="0" i="1">
                                  <a:solidFill>
                                    <a:srgbClr val="B6004B"/>
                                  </a:solidFill>
                                  <a:latin typeface="Cambria Math" panose="02040503050406030204" pitchFamily="18" charset="0"/>
                                </a:rPr>
                                <m:t>𝐿</m:t>
                              </m:r>
                            </m:e>
                            <m:sub>
                              <m:r>
                                <a:rPr lang="es-MX" sz="1400" b="0" i="1">
                                  <a:solidFill>
                                    <a:srgbClr val="B6004B"/>
                                  </a:solidFill>
                                  <a:latin typeface="Cambria Math" panose="02040503050406030204" pitchFamily="18" charset="0"/>
                                </a:rPr>
                                <m:t>𝑗</m:t>
                              </m:r>
                            </m:sub>
                          </m:sSub>
                          <m:r>
                            <a:rPr lang="es-MX" sz="1400" b="0">
                              <a:solidFill>
                                <a:srgbClr val="B6004B"/>
                              </a:solidFill>
                              <a:latin typeface="Cambria Math" panose="02040503050406030204" pitchFamily="18" charset="0"/>
                            </a:rPr>
                            <m:t>)</m:t>
                          </m:r>
                          <m:r>
                            <a:rPr lang="es-MX" sz="1400" b="0" i="1">
                              <a:solidFill>
                                <a:schemeClr val="tx1">
                                  <a:lumMod val="75000"/>
                                  <a:lumOff val="25000"/>
                                </a:schemeClr>
                              </a:solidFill>
                              <a:latin typeface="Cambria Math" panose="02040503050406030204" pitchFamily="18" charset="0"/>
                            </a:rPr>
                            <m:t>)</m:t>
                          </m:r>
                        </m:e>
                      </m:func>
                    </m:oMath>
                  </m:oMathPara>
                </a14:m>
                <a:endParaRPr lang="es-CO" sz="1400"/>
              </a:p>
            </p:txBody>
          </p:sp>
        </mc:Choice>
        <mc:Fallback xmlns="">
          <p:sp>
            <p:nvSpPr>
              <p:cNvPr id="10" name="CuadroTexto 9">
                <a:extLst>
                  <a:ext uri="{FF2B5EF4-FFF2-40B4-BE49-F238E27FC236}">
                    <a16:creationId xmlns:a16="http://schemas.microsoft.com/office/drawing/2014/main" id="{FE4D535B-3192-29EA-AA79-35AD82B1062F}"/>
                  </a:ext>
                </a:extLst>
              </p:cNvPr>
              <p:cNvSpPr txBox="1">
                <a:spLocks noRot="1" noChangeAspect="1" noMove="1" noResize="1" noEditPoints="1" noAdjustHandles="1" noChangeArrowheads="1" noChangeShapeType="1" noTextEdit="1"/>
              </p:cNvSpPr>
              <p:nvPr/>
            </p:nvSpPr>
            <p:spPr>
              <a:xfrm>
                <a:off x="446712" y="2336579"/>
                <a:ext cx="8422013" cy="350032"/>
              </a:xfrm>
              <a:prstGeom prst="rect">
                <a:avLst/>
              </a:prstGeom>
              <a:blipFill>
                <a:blip r:embed="rId4"/>
                <a:stretch>
                  <a:fillRect b="-1724"/>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1" name="Rectángulo: esquinas redondeadas 10">
                <a:extLst>
                  <a:ext uri="{FF2B5EF4-FFF2-40B4-BE49-F238E27FC236}">
                    <a16:creationId xmlns:a16="http://schemas.microsoft.com/office/drawing/2014/main" id="{938BA9A9-53E4-0178-6D01-A09E0AA164EF}"/>
                  </a:ext>
                </a:extLst>
              </p:cNvPr>
              <p:cNvSpPr/>
              <p:nvPr/>
            </p:nvSpPr>
            <p:spPr>
              <a:xfrm>
                <a:off x="253354" y="2707713"/>
                <a:ext cx="1541249" cy="243392"/>
              </a:xfrm>
              <a:prstGeom prst="round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MX" sz="1100" b="1" smtClean="0">
                          <a:solidFill>
                            <a:schemeClr val="tx1">
                              <a:lumMod val="75000"/>
                              <a:lumOff val="25000"/>
                            </a:schemeClr>
                          </a:solidFill>
                          <a:latin typeface="Cambria Math" panose="02040503050406030204" pitchFamily="18" charset="0"/>
                        </a:rPr>
                        <m:t>∆</m:t>
                      </m:r>
                      <m:func>
                        <m:funcPr>
                          <m:ctrlPr>
                            <a:rPr lang="es-MX" sz="1100" b="1" i="1">
                              <a:solidFill>
                                <a:schemeClr val="tx1">
                                  <a:lumMod val="75000"/>
                                  <a:lumOff val="25000"/>
                                </a:schemeClr>
                              </a:solidFill>
                              <a:latin typeface="Cambria Math" panose="02040503050406030204" pitchFamily="18" charset="0"/>
                            </a:rPr>
                          </m:ctrlPr>
                        </m:funcPr>
                        <m:fName>
                          <m:r>
                            <a:rPr lang="es-MX" sz="1100" b="1" i="1">
                              <a:solidFill>
                                <a:schemeClr val="tx1">
                                  <a:lumMod val="75000"/>
                                  <a:lumOff val="25000"/>
                                </a:schemeClr>
                              </a:solidFill>
                              <a:latin typeface="Cambria Math" panose="02040503050406030204" pitchFamily="18" charset="0"/>
                            </a:rPr>
                            <m:t>𝒍𝒏</m:t>
                          </m:r>
                        </m:fName>
                        <m:e>
                          <m:d>
                            <m:dPr>
                              <m:ctrlPr>
                                <a:rPr lang="es-MX" sz="1100" b="1" i="1">
                                  <a:solidFill>
                                    <a:schemeClr val="tx1">
                                      <a:lumMod val="75000"/>
                                      <a:lumOff val="25000"/>
                                    </a:schemeClr>
                                  </a:solidFill>
                                  <a:latin typeface="Cambria Math" panose="02040503050406030204" pitchFamily="18" charset="0"/>
                                </a:rPr>
                              </m:ctrlPr>
                            </m:dPr>
                            <m:e>
                              <m:sSub>
                                <m:sSubPr>
                                  <m:ctrlPr>
                                    <a:rPr lang="es-MX" sz="1100" b="1" i="1">
                                      <a:solidFill>
                                        <a:schemeClr val="tx1">
                                          <a:lumMod val="75000"/>
                                          <a:lumOff val="25000"/>
                                        </a:schemeClr>
                                      </a:solidFill>
                                      <a:latin typeface="Cambria Math" panose="02040503050406030204" pitchFamily="18" charset="0"/>
                                    </a:rPr>
                                  </m:ctrlPr>
                                </m:sSubPr>
                                <m:e>
                                  <m:r>
                                    <a:rPr lang="es-MX" sz="1100" b="1" i="1">
                                      <a:solidFill>
                                        <a:schemeClr val="tx1">
                                          <a:lumMod val="75000"/>
                                          <a:lumOff val="25000"/>
                                        </a:schemeClr>
                                      </a:solidFill>
                                      <a:latin typeface="Cambria Math" panose="02040503050406030204" pitchFamily="18" charset="0"/>
                                    </a:rPr>
                                    <m:t>𝑽</m:t>
                                  </m:r>
                                </m:e>
                                <m:sub>
                                  <m:r>
                                    <a:rPr lang="es-MX" sz="1100" b="1" i="1">
                                      <a:solidFill>
                                        <a:schemeClr val="tx1">
                                          <a:lumMod val="75000"/>
                                          <a:lumOff val="25000"/>
                                        </a:schemeClr>
                                      </a:solidFill>
                                      <a:latin typeface="Cambria Math" panose="02040503050406030204" pitchFamily="18" charset="0"/>
                                    </a:rPr>
                                    <m:t>𝒋</m:t>
                                  </m:r>
                                </m:sub>
                              </m:sSub>
                            </m:e>
                          </m:d>
                        </m:e>
                      </m:func>
                      <m:r>
                        <a:rPr lang="es-MX" sz="1100" b="1" i="1">
                          <a:solidFill>
                            <a:schemeClr val="tx1">
                              <a:lumMod val="75000"/>
                              <a:lumOff val="25000"/>
                            </a:schemeClr>
                          </a:solidFill>
                          <a:latin typeface="Cambria Math" panose="02040503050406030204" pitchFamily="18" charset="0"/>
                        </a:rPr>
                        <m:t>− ∆</m:t>
                      </m:r>
                      <m:r>
                        <a:rPr lang="es-MX" sz="1100" b="1" i="1">
                          <a:solidFill>
                            <a:schemeClr val="tx1">
                              <a:lumMod val="75000"/>
                              <a:lumOff val="25000"/>
                            </a:schemeClr>
                          </a:solidFill>
                          <a:latin typeface="Cambria Math" panose="02040503050406030204" pitchFamily="18" charset="0"/>
                        </a:rPr>
                        <m:t>𝒍𝒏</m:t>
                      </m:r>
                      <m:r>
                        <a:rPr lang="es-MX" sz="1100" b="1" i="1">
                          <a:solidFill>
                            <a:schemeClr val="tx1">
                              <a:lumMod val="75000"/>
                              <a:lumOff val="25000"/>
                            </a:schemeClr>
                          </a:solidFill>
                          <a:latin typeface="Cambria Math" panose="02040503050406030204" pitchFamily="18" charset="0"/>
                        </a:rPr>
                        <m:t> </m:t>
                      </m:r>
                      <m:d>
                        <m:dPr>
                          <m:ctrlPr>
                            <a:rPr lang="es-MX" sz="1100" b="1" i="1">
                              <a:solidFill>
                                <a:schemeClr val="tx1">
                                  <a:lumMod val="75000"/>
                                  <a:lumOff val="25000"/>
                                </a:schemeClr>
                              </a:solidFill>
                              <a:latin typeface="Cambria Math" panose="02040503050406030204" pitchFamily="18" charset="0"/>
                            </a:rPr>
                          </m:ctrlPr>
                        </m:dPr>
                        <m:e>
                          <m:sSub>
                            <m:sSubPr>
                              <m:ctrlPr>
                                <a:rPr lang="es-MX" sz="1100" b="1" i="1">
                                  <a:solidFill>
                                    <a:schemeClr val="tx1">
                                      <a:lumMod val="75000"/>
                                      <a:lumOff val="25000"/>
                                    </a:schemeClr>
                                  </a:solidFill>
                                  <a:latin typeface="Cambria Math" panose="02040503050406030204" pitchFamily="18" charset="0"/>
                                </a:rPr>
                              </m:ctrlPr>
                            </m:sSubPr>
                            <m:e>
                              <m:r>
                                <a:rPr lang="es-MX" sz="1100" b="1" i="1">
                                  <a:solidFill>
                                    <a:schemeClr val="tx1">
                                      <a:lumMod val="75000"/>
                                      <a:lumOff val="25000"/>
                                    </a:schemeClr>
                                  </a:solidFill>
                                  <a:latin typeface="Cambria Math" panose="02040503050406030204" pitchFamily="18" charset="0"/>
                                </a:rPr>
                                <m:t>𝑳</m:t>
                              </m:r>
                            </m:e>
                            <m:sub>
                              <m:r>
                                <a:rPr lang="es-MX" sz="1100" b="1" i="1">
                                  <a:solidFill>
                                    <a:schemeClr val="tx1">
                                      <a:lumMod val="75000"/>
                                      <a:lumOff val="25000"/>
                                    </a:schemeClr>
                                  </a:solidFill>
                                  <a:latin typeface="Cambria Math" panose="02040503050406030204" pitchFamily="18" charset="0"/>
                                </a:rPr>
                                <m:t>𝒋</m:t>
                              </m:r>
                            </m:sub>
                          </m:sSub>
                        </m:e>
                      </m:d>
                    </m:oMath>
                  </m:oMathPara>
                </a14:m>
                <a:endParaRPr lang="es-CO" sz="1100" b="1">
                  <a:solidFill>
                    <a:schemeClr val="bg1"/>
                  </a:solidFill>
                </a:endParaRPr>
              </a:p>
            </p:txBody>
          </p:sp>
        </mc:Choice>
        <mc:Fallback xmlns="">
          <p:sp>
            <p:nvSpPr>
              <p:cNvPr id="11" name="Rectángulo: esquinas redondeadas 10">
                <a:extLst>
                  <a:ext uri="{FF2B5EF4-FFF2-40B4-BE49-F238E27FC236}">
                    <a16:creationId xmlns:a16="http://schemas.microsoft.com/office/drawing/2014/main" id="{938BA9A9-53E4-0178-6D01-A09E0AA164EF}"/>
                  </a:ext>
                </a:extLst>
              </p:cNvPr>
              <p:cNvSpPr>
                <a:spLocks noRot="1" noChangeAspect="1" noMove="1" noResize="1" noEditPoints="1" noAdjustHandles="1" noChangeArrowheads="1" noChangeShapeType="1" noTextEdit="1"/>
              </p:cNvSpPr>
              <p:nvPr/>
            </p:nvSpPr>
            <p:spPr>
              <a:xfrm>
                <a:off x="253354" y="2707713"/>
                <a:ext cx="1541249" cy="243392"/>
              </a:xfrm>
              <a:prstGeom prst="roundRect">
                <a:avLst/>
              </a:prstGeom>
              <a:blipFill>
                <a:blip r:embed="rId5"/>
                <a:stretch>
                  <a:fillRect/>
                </a:stretch>
              </a:blipFill>
              <a:ln>
                <a:solidFill>
                  <a:schemeClr val="bg1">
                    <a:lumMod val="75000"/>
                  </a:schemeClr>
                </a:solidFill>
              </a:ln>
            </p:spPr>
            <p:txBody>
              <a:bodyPr/>
              <a:lstStyle/>
              <a:p>
                <a:r>
                  <a:rPr lang="es-CO">
                    <a:noFill/>
                  </a:rPr>
                  <a:t> </a:t>
                </a:r>
              </a:p>
            </p:txBody>
          </p:sp>
        </mc:Fallback>
      </mc:AlternateContent>
      <p:sp>
        <p:nvSpPr>
          <p:cNvPr id="12" name="Rectángulo: esquinas redondeadas 11">
            <a:extLst>
              <a:ext uri="{FF2B5EF4-FFF2-40B4-BE49-F238E27FC236}">
                <a16:creationId xmlns:a16="http://schemas.microsoft.com/office/drawing/2014/main" id="{CCB81F48-4322-2A81-45EF-5B7A57A3D4EB}"/>
              </a:ext>
            </a:extLst>
          </p:cNvPr>
          <p:cNvSpPr/>
          <p:nvPr/>
        </p:nvSpPr>
        <p:spPr>
          <a:xfrm>
            <a:off x="253354" y="3036133"/>
            <a:ext cx="1541249" cy="609042"/>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100">
                <a:solidFill>
                  <a:schemeClr val="tx1"/>
                </a:solidFill>
                <a:latin typeface="Segoe UI (Cuerpo)"/>
              </a:rPr>
              <a:t>Productividad laboral por persona empleada</a:t>
            </a:r>
            <a:r>
              <a:rPr lang="es-CO" sz="1100" baseline="30000">
                <a:solidFill>
                  <a:schemeClr val="tx1"/>
                </a:solidFill>
                <a:latin typeface="Segoe UI (Cuerpo)"/>
              </a:rPr>
              <a:t>14</a:t>
            </a:r>
          </a:p>
        </p:txBody>
      </p:sp>
      <p:sp>
        <p:nvSpPr>
          <p:cNvPr id="13" name="Es igual a 12">
            <a:extLst>
              <a:ext uri="{FF2B5EF4-FFF2-40B4-BE49-F238E27FC236}">
                <a16:creationId xmlns:a16="http://schemas.microsoft.com/office/drawing/2014/main" id="{DC198D86-CFD3-A6CD-C65A-148E5835C2AB}"/>
              </a:ext>
            </a:extLst>
          </p:cNvPr>
          <p:cNvSpPr/>
          <p:nvPr/>
        </p:nvSpPr>
        <p:spPr>
          <a:xfrm>
            <a:off x="1910490" y="2909049"/>
            <a:ext cx="260356" cy="254168"/>
          </a:xfrm>
          <a:prstGeom prst="mathEqual">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endParaRPr>
          </a:p>
        </p:txBody>
      </p:sp>
      <mc:AlternateContent xmlns:mc="http://schemas.openxmlformats.org/markup-compatibility/2006" xmlns:a14="http://schemas.microsoft.com/office/drawing/2010/main">
        <mc:Choice Requires="a14">
          <p:sp>
            <p:nvSpPr>
              <p:cNvPr id="14" name="Rectángulo: esquinas redondeadas 13">
                <a:extLst>
                  <a:ext uri="{FF2B5EF4-FFF2-40B4-BE49-F238E27FC236}">
                    <a16:creationId xmlns:a16="http://schemas.microsoft.com/office/drawing/2014/main" id="{B9F5B00D-DF20-AAA8-E59E-26A3F843A6D3}"/>
                  </a:ext>
                </a:extLst>
              </p:cNvPr>
              <p:cNvSpPr/>
              <p:nvPr/>
            </p:nvSpPr>
            <p:spPr>
              <a:xfrm>
                <a:off x="2282960" y="2709857"/>
                <a:ext cx="875716" cy="254168"/>
              </a:xfrm>
              <a:prstGeom prst="round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MX" sz="1100" b="1">
                          <a:solidFill>
                            <a:schemeClr val="tx1"/>
                          </a:solidFill>
                          <a:latin typeface="Cambria Math" panose="02040503050406030204" pitchFamily="18" charset="0"/>
                        </a:rPr>
                        <m:t>∆</m:t>
                      </m:r>
                      <m:func>
                        <m:funcPr>
                          <m:ctrlPr>
                            <a:rPr lang="es-MX" sz="1100" b="1" i="1">
                              <a:solidFill>
                                <a:schemeClr val="tx1"/>
                              </a:solidFill>
                              <a:latin typeface="Cambria Math" panose="02040503050406030204" pitchFamily="18" charset="0"/>
                            </a:rPr>
                          </m:ctrlPr>
                        </m:funcPr>
                        <m:fName>
                          <m:r>
                            <a:rPr lang="es-MX" sz="1100" b="1" i="1">
                              <a:solidFill>
                                <a:schemeClr val="tx1"/>
                              </a:solidFill>
                              <a:latin typeface="Cambria Math" panose="02040503050406030204" pitchFamily="18" charset="0"/>
                            </a:rPr>
                            <m:t>𝒍𝒏</m:t>
                          </m:r>
                        </m:fName>
                        <m:e>
                          <m:d>
                            <m:dPr>
                              <m:ctrlPr>
                                <a:rPr lang="es-MX" sz="1100" b="1" i="1">
                                  <a:solidFill>
                                    <a:schemeClr val="tx1"/>
                                  </a:solidFill>
                                  <a:latin typeface="Cambria Math" panose="02040503050406030204" pitchFamily="18" charset="0"/>
                                </a:rPr>
                              </m:ctrlPr>
                            </m:dPr>
                            <m:e>
                              <m:sSub>
                                <m:sSubPr>
                                  <m:ctrlPr>
                                    <a:rPr lang="es-MX" sz="1100" b="1" i="1">
                                      <a:solidFill>
                                        <a:schemeClr val="tx1"/>
                                      </a:solidFill>
                                      <a:latin typeface="Cambria Math" panose="02040503050406030204" pitchFamily="18" charset="0"/>
                                    </a:rPr>
                                  </m:ctrlPr>
                                </m:sSubPr>
                                <m:e>
                                  <m:r>
                                    <a:rPr lang="es-MX" sz="1100" b="1" i="1">
                                      <a:solidFill>
                                        <a:schemeClr val="tx1"/>
                                      </a:solidFill>
                                      <a:latin typeface="Cambria Math" panose="02040503050406030204" pitchFamily="18" charset="0"/>
                                    </a:rPr>
                                    <m:t>𝑨</m:t>
                                  </m:r>
                                </m:e>
                                <m:sub>
                                  <m:r>
                                    <a:rPr lang="es-MX" sz="1100" b="1" i="1">
                                      <a:solidFill>
                                        <a:schemeClr val="tx1"/>
                                      </a:solidFill>
                                      <a:latin typeface="Cambria Math" panose="02040503050406030204" pitchFamily="18" charset="0"/>
                                    </a:rPr>
                                    <m:t>𝒋</m:t>
                                  </m:r>
                                </m:sub>
                              </m:sSub>
                            </m:e>
                          </m:d>
                        </m:e>
                      </m:func>
                    </m:oMath>
                  </m:oMathPara>
                </a14:m>
                <a:endParaRPr lang="es-CO" sz="1100" b="1">
                  <a:solidFill>
                    <a:schemeClr val="bg1"/>
                  </a:solidFill>
                </a:endParaRPr>
              </a:p>
            </p:txBody>
          </p:sp>
        </mc:Choice>
        <mc:Fallback xmlns="">
          <p:sp>
            <p:nvSpPr>
              <p:cNvPr id="14" name="Rectángulo: esquinas redondeadas 13">
                <a:extLst>
                  <a:ext uri="{FF2B5EF4-FFF2-40B4-BE49-F238E27FC236}">
                    <a16:creationId xmlns:a16="http://schemas.microsoft.com/office/drawing/2014/main" id="{B9F5B00D-DF20-AAA8-E59E-26A3F843A6D3}"/>
                  </a:ext>
                </a:extLst>
              </p:cNvPr>
              <p:cNvSpPr>
                <a:spLocks noRot="1" noChangeAspect="1" noMove="1" noResize="1" noEditPoints="1" noAdjustHandles="1" noChangeArrowheads="1" noChangeShapeType="1" noTextEdit="1"/>
              </p:cNvSpPr>
              <p:nvPr/>
            </p:nvSpPr>
            <p:spPr>
              <a:xfrm>
                <a:off x="2282960" y="2709857"/>
                <a:ext cx="875716" cy="254168"/>
              </a:xfrm>
              <a:prstGeom prst="roundRect">
                <a:avLst/>
              </a:prstGeom>
              <a:blipFill>
                <a:blip r:embed="rId6"/>
                <a:stretch>
                  <a:fillRect/>
                </a:stretch>
              </a:blipFill>
              <a:ln>
                <a:solidFill>
                  <a:schemeClr val="bg1">
                    <a:lumMod val="75000"/>
                  </a:schemeClr>
                </a:solidFill>
              </a:ln>
            </p:spPr>
            <p:txBody>
              <a:bodyPr/>
              <a:lstStyle/>
              <a:p>
                <a:r>
                  <a:rPr lang="es-CO">
                    <a:noFill/>
                  </a:rPr>
                  <a:t> </a:t>
                </a:r>
              </a:p>
            </p:txBody>
          </p:sp>
        </mc:Fallback>
      </mc:AlternateContent>
      <p:sp>
        <p:nvSpPr>
          <p:cNvPr id="15" name="Signo más 14">
            <a:extLst>
              <a:ext uri="{FF2B5EF4-FFF2-40B4-BE49-F238E27FC236}">
                <a16:creationId xmlns:a16="http://schemas.microsoft.com/office/drawing/2014/main" id="{B3DCE21A-6268-8241-163E-AF5180C78DB9}"/>
              </a:ext>
            </a:extLst>
          </p:cNvPr>
          <p:cNvSpPr/>
          <p:nvPr/>
        </p:nvSpPr>
        <p:spPr>
          <a:xfrm>
            <a:off x="3270790" y="2850882"/>
            <a:ext cx="281923" cy="312335"/>
          </a:xfrm>
          <a:prstGeom prst="mathPlus">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6" name="Rectángulo: esquinas redondeadas 15">
            <a:extLst>
              <a:ext uri="{FF2B5EF4-FFF2-40B4-BE49-F238E27FC236}">
                <a16:creationId xmlns:a16="http://schemas.microsoft.com/office/drawing/2014/main" id="{5F701B12-B5BD-F29C-88B0-2D5A5A0C009D}"/>
              </a:ext>
            </a:extLst>
          </p:cNvPr>
          <p:cNvSpPr/>
          <p:nvPr/>
        </p:nvSpPr>
        <p:spPr>
          <a:xfrm>
            <a:off x="3698192" y="3052324"/>
            <a:ext cx="1541249" cy="609042"/>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100">
                <a:solidFill>
                  <a:schemeClr val="tx1"/>
                </a:solidFill>
                <a:latin typeface="Segoe UI (Cuerpo)"/>
              </a:rPr>
              <a:t>Contribución del Capital por Persona Empleada</a:t>
            </a:r>
          </a:p>
        </p:txBody>
      </p:sp>
      <mc:AlternateContent xmlns:mc="http://schemas.openxmlformats.org/markup-compatibility/2006" xmlns:a14="http://schemas.microsoft.com/office/drawing/2010/main">
        <mc:Choice Requires="a14">
          <p:sp>
            <p:nvSpPr>
              <p:cNvPr id="17" name="Rectángulo: esquinas redondeadas 16">
                <a:extLst>
                  <a:ext uri="{FF2B5EF4-FFF2-40B4-BE49-F238E27FC236}">
                    <a16:creationId xmlns:a16="http://schemas.microsoft.com/office/drawing/2014/main" id="{F3431BF7-024B-B2F9-FAF4-42F32F458473}"/>
                  </a:ext>
                </a:extLst>
              </p:cNvPr>
              <p:cNvSpPr/>
              <p:nvPr/>
            </p:nvSpPr>
            <p:spPr>
              <a:xfrm>
                <a:off x="3698191" y="2707713"/>
                <a:ext cx="1541249" cy="259583"/>
              </a:xfrm>
              <a:prstGeom prst="round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CO" sz="1100" b="1" i="1" smtClean="0">
                          <a:solidFill>
                            <a:schemeClr val="tx1"/>
                          </a:solidFill>
                          <a:latin typeface="Cambria Math" panose="02040503050406030204" pitchFamily="18" charset="0"/>
                        </a:rPr>
                        <m:t>  </m:t>
                      </m:r>
                      <m:sSubSup>
                        <m:sSubSupPr>
                          <m:ctrlPr>
                            <a:rPr lang="es-MX" sz="1100" b="1" i="1" smtClean="0">
                              <a:solidFill>
                                <a:schemeClr val="tx1"/>
                              </a:solidFill>
                              <a:latin typeface="Cambria Math" panose="02040503050406030204" pitchFamily="18" charset="0"/>
                            </a:rPr>
                          </m:ctrlPr>
                        </m:sSubSupPr>
                        <m:e>
                          <m:r>
                            <a:rPr lang="es-MX" sz="1100" b="1" i="1">
                              <a:solidFill>
                                <a:schemeClr val="tx1"/>
                              </a:solidFill>
                              <a:latin typeface="Cambria Math" panose="02040503050406030204" pitchFamily="18" charset="0"/>
                            </a:rPr>
                            <m:t>𝒘</m:t>
                          </m:r>
                        </m:e>
                        <m:sub>
                          <m:r>
                            <a:rPr lang="es-MX" sz="1100" b="1" i="1">
                              <a:solidFill>
                                <a:schemeClr val="tx1"/>
                              </a:solidFill>
                              <a:latin typeface="Cambria Math" panose="02040503050406030204" pitchFamily="18" charset="0"/>
                            </a:rPr>
                            <m:t>𝒋</m:t>
                          </m:r>
                        </m:sub>
                        <m:sup>
                          <m:r>
                            <a:rPr lang="es-MX" sz="1100" b="1" i="1">
                              <a:solidFill>
                                <a:schemeClr val="tx1"/>
                              </a:solidFill>
                              <a:latin typeface="Cambria Math" panose="02040503050406030204" pitchFamily="18" charset="0"/>
                            </a:rPr>
                            <m:t>𝑲</m:t>
                          </m:r>
                        </m:sup>
                      </m:sSubSup>
                      <m:r>
                        <a:rPr lang="es-MX" sz="1100" b="1">
                          <a:solidFill>
                            <a:schemeClr val="tx1"/>
                          </a:solidFill>
                          <a:latin typeface="Cambria Math" panose="02040503050406030204" pitchFamily="18" charset="0"/>
                        </a:rPr>
                        <m:t>(∆</m:t>
                      </m:r>
                      <m:func>
                        <m:funcPr>
                          <m:ctrlPr>
                            <a:rPr lang="es-MX" sz="1100" b="1" i="1">
                              <a:solidFill>
                                <a:schemeClr val="tx1"/>
                              </a:solidFill>
                              <a:latin typeface="Cambria Math" panose="02040503050406030204" pitchFamily="18" charset="0"/>
                            </a:rPr>
                          </m:ctrlPr>
                        </m:funcPr>
                        <m:fName>
                          <m:r>
                            <a:rPr lang="es-MX" sz="1100" b="1" i="1">
                              <a:solidFill>
                                <a:schemeClr val="tx1"/>
                              </a:solidFill>
                              <a:latin typeface="Cambria Math" panose="02040503050406030204" pitchFamily="18" charset="0"/>
                            </a:rPr>
                            <m:t>𝒍𝒏</m:t>
                          </m:r>
                        </m:fName>
                        <m:e>
                          <m:d>
                            <m:dPr>
                              <m:ctrlPr>
                                <a:rPr lang="es-MX" sz="1100" b="1" i="1">
                                  <a:solidFill>
                                    <a:schemeClr val="tx1"/>
                                  </a:solidFill>
                                  <a:latin typeface="Cambria Math" panose="02040503050406030204" pitchFamily="18" charset="0"/>
                                </a:rPr>
                              </m:ctrlPr>
                            </m:dPr>
                            <m:e>
                              <m:sSub>
                                <m:sSubPr>
                                  <m:ctrlPr>
                                    <a:rPr lang="es-MX" sz="1100" b="1" i="1">
                                      <a:solidFill>
                                        <a:schemeClr val="tx1"/>
                                      </a:solidFill>
                                      <a:latin typeface="Cambria Math" panose="02040503050406030204" pitchFamily="18" charset="0"/>
                                    </a:rPr>
                                  </m:ctrlPr>
                                </m:sSubPr>
                                <m:e>
                                  <m:r>
                                    <a:rPr lang="es-MX" sz="1100" b="1" i="1">
                                      <a:solidFill>
                                        <a:schemeClr val="tx1"/>
                                      </a:solidFill>
                                      <a:latin typeface="Cambria Math" panose="02040503050406030204" pitchFamily="18" charset="0"/>
                                    </a:rPr>
                                    <m:t>𝑲</m:t>
                                  </m:r>
                                </m:e>
                                <m:sub>
                                  <m:r>
                                    <a:rPr lang="es-MX" sz="1100" b="1" i="1">
                                      <a:solidFill>
                                        <a:schemeClr val="tx1"/>
                                      </a:solidFill>
                                      <a:latin typeface="Cambria Math" panose="02040503050406030204" pitchFamily="18" charset="0"/>
                                    </a:rPr>
                                    <m:t>𝒋</m:t>
                                  </m:r>
                                </m:sub>
                              </m:sSub>
                            </m:e>
                          </m:d>
                          <m:r>
                            <a:rPr lang="es-MX" sz="1100" b="1" i="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𝐥𝐧</m:t>
                          </m:r>
                          <m:r>
                            <a:rPr lang="es-MX" sz="1100" b="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m:t>
                          </m:r>
                          <m:sSub>
                            <m:sSubPr>
                              <m:ctrlPr>
                                <a:rPr lang="es-MX" sz="1100" b="1" i="1">
                                  <a:solidFill>
                                    <a:schemeClr val="tx1"/>
                                  </a:solidFill>
                                  <a:latin typeface="Cambria Math" panose="02040503050406030204" pitchFamily="18" charset="0"/>
                                </a:rPr>
                              </m:ctrlPr>
                            </m:sSubPr>
                            <m:e>
                              <m:r>
                                <a:rPr lang="es-CO" sz="1100" b="1" i="1" smtClean="0">
                                  <a:solidFill>
                                    <a:schemeClr val="tx1"/>
                                  </a:solidFill>
                                  <a:latin typeface="Cambria Math" panose="02040503050406030204" pitchFamily="18" charset="0"/>
                                </a:rPr>
                                <m:t>𝑳</m:t>
                              </m:r>
                            </m:e>
                            <m:sub>
                              <m:r>
                                <a:rPr lang="es-MX" sz="1100" b="1" i="1">
                                  <a:solidFill>
                                    <a:schemeClr val="tx1"/>
                                  </a:solidFill>
                                  <a:latin typeface="Cambria Math" panose="02040503050406030204" pitchFamily="18" charset="0"/>
                                </a:rPr>
                                <m:t>𝒋</m:t>
                              </m:r>
                            </m:sub>
                          </m:sSub>
                          <m:r>
                            <a:rPr lang="es-MX" sz="1100" b="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m:t>
                          </m:r>
                        </m:e>
                      </m:func>
                    </m:oMath>
                  </m:oMathPara>
                </a14:m>
                <a:endParaRPr lang="es-CO" sz="1100" b="1">
                  <a:solidFill>
                    <a:schemeClr val="bg1"/>
                  </a:solidFill>
                </a:endParaRPr>
              </a:p>
            </p:txBody>
          </p:sp>
        </mc:Choice>
        <mc:Fallback xmlns="">
          <p:sp>
            <p:nvSpPr>
              <p:cNvPr id="17" name="Rectángulo: esquinas redondeadas 16">
                <a:extLst>
                  <a:ext uri="{FF2B5EF4-FFF2-40B4-BE49-F238E27FC236}">
                    <a16:creationId xmlns:a16="http://schemas.microsoft.com/office/drawing/2014/main" id="{F3431BF7-024B-B2F9-FAF4-42F32F458473}"/>
                  </a:ext>
                </a:extLst>
              </p:cNvPr>
              <p:cNvSpPr>
                <a:spLocks noRot="1" noChangeAspect="1" noMove="1" noResize="1" noEditPoints="1" noAdjustHandles="1" noChangeArrowheads="1" noChangeShapeType="1" noTextEdit="1"/>
              </p:cNvSpPr>
              <p:nvPr/>
            </p:nvSpPr>
            <p:spPr>
              <a:xfrm>
                <a:off x="3698191" y="2707713"/>
                <a:ext cx="1541249" cy="259583"/>
              </a:xfrm>
              <a:prstGeom prst="roundRect">
                <a:avLst/>
              </a:prstGeom>
              <a:blipFill>
                <a:blip r:embed="rId7"/>
                <a:stretch>
                  <a:fillRect/>
                </a:stretch>
              </a:blipFill>
              <a:ln>
                <a:solidFill>
                  <a:schemeClr val="bg1">
                    <a:lumMod val="75000"/>
                  </a:schemeClr>
                </a:solidFill>
              </a:ln>
            </p:spPr>
            <p:txBody>
              <a:bodyPr/>
              <a:lstStyle/>
              <a:p>
                <a:r>
                  <a:rPr lang="es-CO">
                    <a:noFill/>
                  </a:rPr>
                  <a:t> </a:t>
                </a:r>
              </a:p>
            </p:txBody>
          </p:sp>
        </mc:Fallback>
      </mc:AlternateContent>
      <p:sp>
        <p:nvSpPr>
          <p:cNvPr id="18" name="Rectángulo: esquinas redondeadas 17">
            <a:extLst>
              <a:ext uri="{FF2B5EF4-FFF2-40B4-BE49-F238E27FC236}">
                <a16:creationId xmlns:a16="http://schemas.microsoft.com/office/drawing/2014/main" id="{67F9B3A6-A14C-9F2D-B9FC-B2D78D1CCE00}"/>
              </a:ext>
            </a:extLst>
          </p:cNvPr>
          <p:cNvSpPr/>
          <p:nvPr/>
        </p:nvSpPr>
        <p:spPr>
          <a:xfrm>
            <a:off x="5800484" y="3036133"/>
            <a:ext cx="1057254" cy="625233"/>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100">
                <a:solidFill>
                  <a:schemeClr val="tx1"/>
                </a:solidFill>
                <a:latin typeface="Segoe UI (Cuerpo)"/>
              </a:rPr>
              <a:t>Composición del Trabajo</a:t>
            </a:r>
          </a:p>
        </p:txBody>
      </p:sp>
      <mc:AlternateContent xmlns:mc="http://schemas.openxmlformats.org/markup-compatibility/2006" xmlns:a14="http://schemas.microsoft.com/office/drawing/2010/main">
        <mc:Choice Requires="a14">
          <p:sp>
            <p:nvSpPr>
              <p:cNvPr id="19" name="Rectángulo: esquinas redondeadas 18">
                <a:extLst>
                  <a:ext uri="{FF2B5EF4-FFF2-40B4-BE49-F238E27FC236}">
                    <a16:creationId xmlns:a16="http://schemas.microsoft.com/office/drawing/2014/main" id="{93453833-691B-2FAD-C52C-2BD5D4A248CE}"/>
                  </a:ext>
                </a:extLst>
              </p:cNvPr>
              <p:cNvSpPr/>
              <p:nvPr/>
            </p:nvSpPr>
            <p:spPr>
              <a:xfrm>
                <a:off x="5800482" y="2707714"/>
                <a:ext cx="1057255" cy="243392"/>
              </a:xfrm>
              <a:prstGeom prst="round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s-MX" sz="1100" b="1" i="1" smtClean="0">
                              <a:solidFill>
                                <a:schemeClr val="tx1"/>
                              </a:solidFill>
                              <a:latin typeface="Cambria Math" panose="02040503050406030204" pitchFamily="18" charset="0"/>
                            </a:rPr>
                          </m:ctrlPr>
                        </m:sSubSupPr>
                        <m:e>
                          <m:r>
                            <a:rPr lang="es-MX" sz="1100" b="1" i="1">
                              <a:solidFill>
                                <a:schemeClr val="tx1"/>
                              </a:solidFill>
                              <a:latin typeface="Cambria Math" panose="02040503050406030204" pitchFamily="18" charset="0"/>
                            </a:rPr>
                            <m:t>𝒘</m:t>
                          </m:r>
                        </m:e>
                        <m:sub>
                          <m:r>
                            <a:rPr lang="es-MX" sz="1100" b="1" i="1">
                              <a:solidFill>
                                <a:schemeClr val="tx1"/>
                              </a:solidFill>
                              <a:latin typeface="Cambria Math" panose="02040503050406030204" pitchFamily="18" charset="0"/>
                            </a:rPr>
                            <m:t>𝒋</m:t>
                          </m:r>
                        </m:sub>
                        <m:sup>
                          <m:r>
                            <a:rPr lang="es-MX" sz="1100" b="1" i="1">
                              <a:solidFill>
                                <a:schemeClr val="tx1"/>
                              </a:solidFill>
                              <a:latin typeface="Cambria Math" panose="02040503050406030204" pitchFamily="18" charset="0"/>
                            </a:rPr>
                            <m:t>𝑳</m:t>
                          </m:r>
                        </m:sup>
                      </m:sSubSup>
                      <m:r>
                        <a:rPr lang="es-MX" sz="1100" b="1" i="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𝒍𝒏</m:t>
                      </m:r>
                      <m:sSub>
                        <m:sSubPr>
                          <m:ctrlPr>
                            <a:rPr lang="es-MX" sz="1100" b="1" i="1">
                              <a:solidFill>
                                <a:schemeClr val="tx1"/>
                              </a:solidFill>
                              <a:latin typeface="Cambria Math" panose="02040503050406030204" pitchFamily="18" charset="0"/>
                            </a:rPr>
                          </m:ctrlPr>
                        </m:sSubPr>
                        <m:e>
                          <m:r>
                            <a:rPr lang="es-MX" sz="1100" b="1" i="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𝑳𝑪</m:t>
                          </m:r>
                        </m:e>
                        <m:sub>
                          <m:r>
                            <a:rPr lang="es-MX" sz="1100" b="1" i="1">
                              <a:solidFill>
                                <a:schemeClr val="tx1"/>
                              </a:solidFill>
                              <a:latin typeface="Cambria Math" panose="02040503050406030204" pitchFamily="18" charset="0"/>
                            </a:rPr>
                            <m:t>𝒋</m:t>
                          </m:r>
                        </m:sub>
                      </m:sSub>
                      <m:r>
                        <a:rPr lang="es-MX" sz="1100" b="1" i="1">
                          <a:solidFill>
                            <a:schemeClr val="tx1"/>
                          </a:solidFill>
                          <a:latin typeface="Cambria Math" panose="02040503050406030204" pitchFamily="18" charset="0"/>
                        </a:rPr>
                        <m:t>)</m:t>
                      </m:r>
                    </m:oMath>
                  </m:oMathPara>
                </a14:m>
                <a:endParaRPr lang="es-CO" sz="1100" b="1">
                  <a:solidFill>
                    <a:schemeClr val="bg1"/>
                  </a:solidFill>
                </a:endParaRPr>
              </a:p>
            </p:txBody>
          </p:sp>
        </mc:Choice>
        <mc:Fallback xmlns="">
          <p:sp>
            <p:nvSpPr>
              <p:cNvPr id="19" name="Rectángulo: esquinas redondeadas 18">
                <a:extLst>
                  <a:ext uri="{FF2B5EF4-FFF2-40B4-BE49-F238E27FC236}">
                    <a16:creationId xmlns:a16="http://schemas.microsoft.com/office/drawing/2014/main" id="{93453833-691B-2FAD-C52C-2BD5D4A248CE}"/>
                  </a:ext>
                </a:extLst>
              </p:cNvPr>
              <p:cNvSpPr>
                <a:spLocks noRot="1" noChangeAspect="1" noMove="1" noResize="1" noEditPoints="1" noAdjustHandles="1" noChangeArrowheads="1" noChangeShapeType="1" noTextEdit="1"/>
              </p:cNvSpPr>
              <p:nvPr/>
            </p:nvSpPr>
            <p:spPr>
              <a:xfrm>
                <a:off x="5800482" y="2707714"/>
                <a:ext cx="1057255" cy="243392"/>
              </a:xfrm>
              <a:prstGeom prst="roundRect">
                <a:avLst/>
              </a:prstGeom>
              <a:blipFill>
                <a:blip r:embed="rId8"/>
                <a:stretch>
                  <a:fillRect/>
                </a:stretch>
              </a:blipFill>
              <a:ln>
                <a:solidFill>
                  <a:schemeClr val="bg1">
                    <a:lumMod val="75000"/>
                  </a:schemeClr>
                </a:solidFill>
              </a:ln>
            </p:spPr>
            <p:txBody>
              <a:bodyPr/>
              <a:lstStyle/>
              <a:p>
                <a:r>
                  <a:rPr lang="es-CO">
                    <a:noFill/>
                  </a:rPr>
                  <a:t> </a:t>
                </a:r>
              </a:p>
            </p:txBody>
          </p:sp>
        </mc:Fallback>
      </mc:AlternateContent>
      <p:sp>
        <p:nvSpPr>
          <p:cNvPr id="20" name="Signo más 19">
            <a:extLst>
              <a:ext uri="{FF2B5EF4-FFF2-40B4-BE49-F238E27FC236}">
                <a16:creationId xmlns:a16="http://schemas.microsoft.com/office/drawing/2014/main" id="{F37CC43B-29E0-1A28-61DF-050F7725FF18}"/>
              </a:ext>
            </a:extLst>
          </p:cNvPr>
          <p:cNvSpPr/>
          <p:nvPr/>
        </p:nvSpPr>
        <p:spPr>
          <a:xfrm>
            <a:off x="5379001" y="2859604"/>
            <a:ext cx="281923" cy="312335"/>
          </a:xfrm>
          <a:prstGeom prst="mathPlus">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1" name="Rectángulo: esquinas redondeadas 20">
            <a:extLst>
              <a:ext uri="{FF2B5EF4-FFF2-40B4-BE49-F238E27FC236}">
                <a16:creationId xmlns:a16="http://schemas.microsoft.com/office/drawing/2014/main" id="{6674CFFB-5AD7-9184-EBCB-BA3B2EDC1DA3}"/>
              </a:ext>
            </a:extLst>
          </p:cNvPr>
          <p:cNvSpPr/>
          <p:nvPr/>
        </p:nvSpPr>
        <p:spPr>
          <a:xfrm>
            <a:off x="2310603" y="3052324"/>
            <a:ext cx="848074" cy="609042"/>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100">
                <a:solidFill>
                  <a:schemeClr val="tx1"/>
                </a:solidFill>
                <a:latin typeface="Segoe UI (Cuerpo)"/>
              </a:rPr>
              <a:t>PTF</a:t>
            </a:r>
          </a:p>
        </p:txBody>
      </p:sp>
      <p:sp>
        <p:nvSpPr>
          <p:cNvPr id="22" name="Signo más 21">
            <a:extLst>
              <a:ext uri="{FF2B5EF4-FFF2-40B4-BE49-F238E27FC236}">
                <a16:creationId xmlns:a16="http://schemas.microsoft.com/office/drawing/2014/main" id="{02168481-5718-6180-011B-434CE20EE235}"/>
              </a:ext>
            </a:extLst>
          </p:cNvPr>
          <p:cNvSpPr/>
          <p:nvPr/>
        </p:nvSpPr>
        <p:spPr>
          <a:xfrm>
            <a:off x="6997295" y="2844741"/>
            <a:ext cx="281923" cy="312335"/>
          </a:xfrm>
          <a:prstGeom prst="mathPlus">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mc:AlternateContent xmlns:mc="http://schemas.openxmlformats.org/markup-compatibility/2006" xmlns:a14="http://schemas.microsoft.com/office/drawing/2010/main">
        <mc:Choice Requires="a14">
          <p:sp>
            <p:nvSpPr>
              <p:cNvPr id="23" name="Rectángulo: esquinas redondeadas 22">
                <a:extLst>
                  <a:ext uri="{FF2B5EF4-FFF2-40B4-BE49-F238E27FC236}">
                    <a16:creationId xmlns:a16="http://schemas.microsoft.com/office/drawing/2014/main" id="{168BE9D1-86BE-9006-2E96-10033ED20AF6}"/>
                  </a:ext>
                </a:extLst>
              </p:cNvPr>
              <p:cNvSpPr/>
              <p:nvPr/>
            </p:nvSpPr>
            <p:spPr>
              <a:xfrm>
                <a:off x="7424633" y="2714949"/>
                <a:ext cx="1541249" cy="259583"/>
              </a:xfrm>
              <a:prstGeom prst="round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CO" sz="1100" b="1" i="1" smtClean="0">
                          <a:solidFill>
                            <a:schemeClr val="tx1"/>
                          </a:solidFill>
                          <a:latin typeface="Cambria Math" panose="02040503050406030204" pitchFamily="18" charset="0"/>
                        </a:rPr>
                        <m:t>  </m:t>
                      </m:r>
                      <m:sSubSup>
                        <m:sSubSupPr>
                          <m:ctrlPr>
                            <a:rPr lang="es-MX" sz="1100" b="1" i="1" smtClean="0">
                              <a:solidFill>
                                <a:schemeClr val="tx1"/>
                              </a:solidFill>
                              <a:latin typeface="Cambria Math" panose="02040503050406030204" pitchFamily="18" charset="0"/>
                            </a:rPr>
                          </m:ctrlPr>
                        </m:sSubSupPr>
                        <m:e>
                          <m:r>
                            <a:rPr lang="es-MX" sz="1100" b="1" i="1">
                              <a:solidFill>
                                <a:schemeClr val="tx1"/>
                              </a:solidFill>
                              <a:latin typeface="Cambria Math" panose="02040503050406030204" pitchFamily="18" charset="0"/>
                            </a:rPr>
                            <m:t>𝒘</m:t>
                          </m:r>
                        </m:e>
                        <m:sub>
                          <m:r>
                            <a:rPr lang="es-MX" sz="1100" b="1" i="1">
                              <a:solidFill>
                                <a:schemeClr val="tx1"/>
                              </a:solidFill>
                              <a:latin typeface="Cambria Math" panose="02040503050406030204" pitchFamily="18" charset="0"/>
                            </a:rPr>
                            <m:t>𝒋</m:t>
                          </m:r>
                        </m:sub>
                        <m:sup>
                          <m:r>
                            <a:rPr lang="es-CO" sz="1100" b="1" i="1" smtClean="0">
                              <a:solidFill>
                                <a:schemeClr val="tx1"/>
                              </a:solidFill>
                              <a:latin typeface="Cambria Math" panose="02040503050406030204" pitchFamily="18" charset="0"/>
                            </a:rPr>
                            <m:t>𝑳</m:t>
                          </m:r>
                        </m:sup>
                      </m:sSubSup>
                      <m:r>
                        <a:rPr lang="es-MX" sz="1100" b="1">
                          <a:solidFill>
                            <a:schemeClr val="tx1"/>
                          </a:solidFill>
                          <a:latin typeface="Cambria Math" panose="02040503050406030204" pitchFamily="18" charset="0"/>
                        </a:rPr>
                        <m:t>(∆</m:t>
                      </m:r>
                      <m:func>
                        <m:funcPr>
                          <m:ctrlPr>
                            <a:rPr lang="es-MX" sz="1100" b="1" i="1">
                              <a:solidFill>
                                <a:schemeClr val="tx1"/>
                              </a:solidFill>
                              <a:latin typeface="Cambria Math" panose="02040503050406030204" pitchFamily="18" charset="0"/>
                            </a:rPr>
                          </m:ctrlPr>
                        </m:funcPr>
                        <m:fName>
                          <m:r>
                            <a:rPr lang="es-MX" sz="1100" b="1" i="1">
                              <a:solidFill>
                                <a:schemeClr val="tx1"/>
                              </a:solidFill>
                              <a:latin typeface="Cambria Math" panose="02040503050406030204" pitchFamily="18" charset="0"/>
                            </a:rPr>
                            <m:t>𝒍𝒏</m:t>
                          </m:r>
                        </m:fName>
                        <m:e>
                          <m:d>
                            <m:dPr>
                              <m:ctrlPr>
                                <a:rPr lang="es-MX" sz="1100" b="1" i="1">
                                  <a:solidFill>
                                    <a:schemeClr val="tx1"/>
                                  </a:solidFill>
                                  <a:latin typeface="Cambria Math" panose="02040503050406030204" pitchFamily="18" charset="0"/>
                                </a:rPr>
                              </m:ctrlPr>
                            </m:dPr>
                            <m:e>
                              <m:sSub>
                                <m:sSubPr>
                                  <m:ctrlPr>
                                    <a:rPr lang="es-MX" sz="1100" b="1" i="1">
                                      <a:solidFill>
                                        <a:schemeClr val="tx1"/>
                                      </a:solidFill>
                                      <a:latin typeface="Cambria Math" panose="02040503050406030204" pitchFamily="18" charset="0"/>
                                    </a:rPr>
                                  </m:ctrlPr>
                                </m:sSubPr>
                                <m:e>
                                  <m:r>
                                    <a:rPr lang="es-CO" sz="1100" b="1" i="1" smtClean="0">
                                      <a:solidFill>
                                        <a:schemeClr val="tx1"/>
                                      </a:solidFill>
                                      <a:latin typeface="Cambria Math" panose="02040503050406030204" pitchFamily="18" charset="0"/>
                                    </a:rPr>
                                    <m:t>𝑯</m:t>
                                  </m:r>
                                </m:e>
                                <m:sub>
                                  <m:r>
                                    <a:rPr lang="es-MX" sz="1100" b="1" i="1">
                                      <a:solidFill>
                                        <a:schemeClr val="tx1"/>
                                      </a:solidFill>
                                      <a:latin typeface="Cambria Math" panose="02040503050406030204" pitchFamily="18" charset="0"/>
                                    </a:rPr>
                                    <m:t>𝒋</m:t>
                                  </m:r>
                                </m:sub>
                              </m:sSub>
                            </m:e>
                          </m:d>
                          <m:r>
                            <a:rPr lang="es-MX" sz="1100" b="1" i="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𝐥𝐧</m:t>
                          </m:r>
                          <m:r>
                            <a:rPr lang="es-MX" sz="1100" b="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m:t>
                          </m:r>
                          <m:sSub>
                            <m:sSubPr>
                              <m:ctrlPr>
                                <a:rPr lang="es-MX" sz="1100" b="1" i="1">
                                  <a:solidFill>
                                    <a:schemeClr val="tx1"/>
                                  </a:solidFill>
                                  <a:latin typeface="Cambria Math" panose="02040503050406030204" pitchFamily="18" charset="0"/>
                                </a:rPr>
                              </m:ctrlPr>
                            </m:sSubPr>
                            <m:e>
                              <m:r>
                                <a:rPr lang="es-CO" sz="1100" b="1" i="1" smtClean="0">
                                  <a:solidFill>
                                    <a:schemeClr val="tx1"/>
                                  </a:solidFill>
                                  <a:latin typeface="Cambria Math" panose="02040503050406030204" pitchFamily="18" charset="0"/>
                                </a:rPr>
                                <m:t>𝑳</m:t>
                              </m:r>
                            </m:e>
                            <m:sub>
                              <m:r>
                                <a:rPr lang="es-MX" sz="1100" b="1" i="1">
                                  <a:solidFill>
                                    <a:schemeClr val="tx1"/>
                                  </a:solidFill>
                                  <a:latin typeface="Cambria Math" panose="02040503050406030204" pitchFamily="18" charset="0"/>
                                </a:rPr>
                                <m:t>𝒋</m:t>
                              </m:r>
                            </m:sub>
                          </m:sSub>
                          <m:r>
                            <a:rPr lang="es-MX" sz="1100" b="1">
                              <a:solidFill>
                                <a:schemeClr val="tx1"/>
                              </a:solidFill>
                              <a:latin typeface="Cambria Math" panose="02040503050406030204" pitchFamily="18" charset="0"/>
                            </a:rPr>
                            <m:t>)</m:t>
                          </m:r>
                          <m:r>
                            <a:rPr lang="es-MX" sz="1100" b="1" i="1">
                              <a:solidFill>
                                <a:schemeClr val="tx1"/>
                              </a:solidFill>
                              <a:latin typeface="Cambria Math" panose="02040503050406030204" pitchFamily="18" charset="0"/>
                            </a:rPr>
                            <m:t>)</m:t>
                          </m:r>
                        </m:e>
                      </m:func>
                    </m:oMath>
                  </m:oMathPara>
                </a14:m>
                <a:endParaRPr lang="es-CO" sz="1100" b="1">
                  <a:solidFill>
                    <a:schemeClr val="bg1"/>
                  </a:solidFill>
                </a:endParaRPr>
              </a:p>
            </p:txBody>
          </p:sp>
        </mc:Choice>
        <mc:Fallback xmlns="">
          <p:sp>
            <p:nvSpPr>
              <p:cNvPr id="23" name="Rectángulo: esquinas redondeadas 22">
                <a:extLst>
                  <a:ext uri="{FF2B5EF4-FFF2-40B4-BE49-F238E27FC236}">
                    <a16:creationId xmlns:a16="http://schemas.microsoft.com/office/drawing/2014/main" id="{168BE9D1-86BE-9006-2E96-10033ED20AF6}"/>
                  </a:ext>
                </a:extLst>
              </p:cNvPr>
              <p:cNvSpPr>
                <a:spLocks noRot="1" noChangeAspect="1" noMove="1" noResize="1" noEditPoints="1" noAdjustHandles="1" noChangeArrowheads="1" noChangeShapeType="1" noTextEdit="1"/>
              </p:cNvSpPr>
              <p:nvPr/>
            </p:nvSpPr>
            <p:spPr>
              <a:xfrm>
                <a:off x="7424633" y="2714949"/>
                <a:ext cx="1541249" cy="259583"/>
              </a:xfrm>
              <a:prstGeom prst="roundRect">
                <a:avLst/>
              </a:prstGeom>
              <a:blipFill>
                <a:blip r:embed="rId9"/>
                <a:stretch>
                  <a:fillRect/>
                </a:stretch>
              </a:blipFill>
              <a:ln>
                <a:solidFill>
                  <a:schemeClr val="bg1">
                    <a:lumMod val="75000"/>
                  </a:schemeClr>
                </a:solidFill>
              </a:ln>
            </p:spPr>
            <p:txBody>
              <a:bodyPr/>
              <a:lstStyle/>
              <a:p>
                <a:r>
                  <a:rPr lang="es-CO">
                    <a:noFill/>
                  </a:rPr>
                  <a:t> </a:t>
                </a:r>
              </a:p>
            </p:txBody>
          </p:sp>
        </mc:Fallback>
      </mc:AlternateContent>
      <p:sp>
        <p:nvSpPr>
          <p:cNvPr id="24" name="Rectángulo: esquinas redondeadas 23">
            <a:extLst>
              <a:ext uri="{FF2B5EF4-FFF2-40B4-BE49-F238E27FC236}">
                <a16:creationId xmlns:a16="http://schemas.microsoft.com/office/drawing/2014/main" id="{69DEA7B3-E605-F145-33AB-AA4737E81FCB}"/>
              </a:ext>
            </a:extLst>
          </p:cNvPr>
          <p:cNvSpPr/>
          <p:nvPr/>
        </p:nvSpPr>
        <p:spPr>
          <a:xfrm>
            <a:off x="7424633" y="3055525"/>
            <a:ext cx="1541249" cy="609042"/>
          </a:xfrm>
          <a:prstGeom prst="roundRect">
            <a:avLst/>
          </a:prstGeom>
          <a:solidFill>
            <a:schemeClr val="bg1">
              <a:lumMod val="9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100">
                <a:solidFill>
                  <a:schemeClr val="tx1"/>
                </a:solidFill>
                <a:latin typeface="Segoe UI (Cuerpo)"/>
              </a:rPr>
              <a:t>Crecimiento de las Horas Medias Trabajadas</a:t>
            </a:r>
          </a:p>
        </p:txBody>
      </p:sp>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C589FCD8-2D93-8C63-3B0B-2CE079F0F8A3}"/>
                  </a:ext>
                </a:extLst>
              </p:cNvPr>
              <p:cNvSpPr txBox="1"/>
              <p:nvPr/>
            </p:nvSpPr>
            <p:spPr>
              <a:xfrm>
                <a:off x="323850" y="3722715"/>
                <a:ext cx="8347055" cy="458780"/>
              </a:xfrm>
              <a:prstGeom prst="rect">
                <a:avLst/>
              </a:prstGeom>
              <a:noFill/>
            </p:spPr>
            <p:txBody>
              <a:bodyPr wrap="square">
                <a:spAutoFit/>
              </a:bodyPr>
              <a:lstStyle>
                <a:defPPr>
                  <a:defRPr lang="es-ES"/>
                </a:defPPr>
                <a:lvl1pPr marL="128588" indent="-128588" algn="just">
                  <a:buClr>
                    <a:schemeClr val="tx1"/>
                  </a:buClr>
                  <a:buFont typeface="Arial" panose="020B0604020202020204" pitchFamily="34" charset="0"/>
                  <a:buChar char="•"/>
                  <a:defRPr sz="1200"/>
                </a:lvl1pPr>
              </a:lstStyle>
              <a:p>
                <a:r>
                  <a:rPr lang="es-MX" sz="1050" dirty="0">
                    <a:latin typeface="Segoe UI (Cuerpo)"/>
                  </a:rPr>
                  <a:t>La tasa de crecimiento de las horas de trabajo por persona ocupada </a:t>
                </a:r>
                <a14:m>
                  <m:oMath xmlns:m="http://schemas.openxmlformats.org/officeDocument/2006/math">
                    <m:r>
                      <a:rPr lang="es-MX" sz="1050" b="1">
                        <a:latin typeface="Cambria Math" panose="02040503050406030204" pitchFamily="18" charset="0"/>
                      </a:rPr>
                      <m:t>(∆</m:t>
                    </m:r>
                    <m:func>
                      <m:funcPr>
                        <m:ctrlPr>
                          <a:rPr lang="es-MX" sz="1050" b="1" i="1">
                            <a:latin typeface="Cambria Math" panose="02040503050406030204" pitchFamily="18" charset="0"/>
                          </a:rPr>
                        </m:ctrlPr>
                      </m:funcPr>
                      <m:fName>
                        <m:r>
                          <a:rPr lang="es-MX" sz="1050" b="1" i="1">
                            <a:latin typeface="Cambria Math" panose="02040503050406030204" pitchFamily="18" charset="0"/>
                          </a:rPr>
                          <m:t>𝐥𝐧</m:t>
                        </m:r>
                      </m:fName>
                      <m:e>
                        <m:d>
                          <m:dPr>
                            <m:ctrlPr>
                              <a:rPr lang="es-MX" sz="1050" b="1" i="1">
                                <a:latin typeface="Cambria Math" panose="02040503050406030204" pitchFamily="18" charset="0"/>
                              </a:rPr>
                            </m:ctrlPr>
                          </m:dPr>
                          <m:e>
                            <m:sSub>
                              <m:sSubPr>
                                <m:ctrlPr>
                                  <a:rPr lang="es-MX" sz="1050" b="1" i="1">
                                    <a:latin typeface="Cambria Math" panose="02040503050406030204" pitchFamily="18" charset="0"/>
                                  </a:rPr>
                                </m:ctrlPr>
                              </m:sSubPr>
                              <m:e>
                                <m:r>
                                  <a:rPr lang="es-MX" sz="1050" b="1" i="1">
                                    <a:latin typeface="Cambria Math" panose="02040503050406030204" pitchFamily="18" charset="0"/>
                                  </a:rPr>
                                  <m:t>𝐇</m:t>
                                </m:r>
                              </m:e>
                              <m:sub>
                                <m:r>
                                  <a:rPr lang="es-MX" sz="1050" b="1" i="1">
                                    <a:latin typeface="Cambria Math" panose="02040503050406030204" pitchFamily="18" charset="0"/>
                                  </a:rPr>
                                  <m:t>𝐣</m:t>
                                </m:r>
                              </m:sub>
                            </m:sSub>
                          </m:e>
                        </m:d>
                        <m:r>
                          <a:rPr lang="es-MX" sz="1050" b="1">
                            <a:latin typeface="Cambria Math" panose="02040503050406030204" pitchFamily="18" charset="0"/>
                          </a:rPr>
                          <m:t>−</m:t>
                        </m:r>
                        <m:r>
                          <a:rPr lang="es-MX" sz="1050" b="1" smtClean="0">
                            <a:solidFill>
                              <a:srgbClr val="B6004C"/>
                            </a:solidFill>
                            <a:latin typeface="Cambria Math" panose="02040503050406030204" pitchFamily="18" charset="0"/>
                          </a:rPr>
                          <m:t>∆</m:t>
                        </m:r>
                        <m:r>
                          <a:rPr lang="es-MX" sz="1050" b="1" i="1" smtClean="0">
                            <a:solidFill>
                              <a:srgbClr val="B6004C"/>
                            </a:solidFill>
                            <a:latin typeface="Cambria Math" panose="02040503050406030204" pitchFamily="18" charset="0"/>
                          </a:rPr>
                          <m:t>𝐥𝐧</m:t>
                        </m:r>
                        <m:r>
                          <a:rPr lang="es-MX" sz="1050" b="1" smtClean="0">
                            <a:solidFill>
                              <a:srgbClr val="B6004C"/>
                            </a:solidFill>
                            <a:latin typeface="Cambria Math" panose="02040503050406030204" pitchFamily="18" charset="0"/>
                          </a:rPr>
                          <m:t>(</m:t>
                        </m:r>
                        <m:sSub>
                          <m:sSubPr>
                            <m:ctrlPr>
                              <a:rPr lang="es-MX" sz="1050" b="1" i="1">
                                <a:solidFill>
                                  <a:srgbClr val="B6004C"/>
                                </a:solidFill>
                                <a:latin typeface="Cambria Math" panose="02040503050406030204" pitchFamily="18" charset="0"/>
                              </a:rPr>
                            </m:ctrlPr>
                          </m:sSubPr>
                          <m:e>
                            <m:r>
                              <a:rPr lang="es-MX" sz="1050" b="1" i="1">
                                <a:solidFill>
                                  <a:srgbClr val="B6004C"/>
                                </a:solidFill>
                                <a:latin typeface="Cambria Math" panose="02040503050406030204" pitchFamily="18" charset="0"/>
                              </a:rPr>
                              <m:t>𝐋</m:t>
                            </m:r>
                          </m:e>
                          <m:sub>
                            <m:r>
                              <a:rPr lang="es-MX" sz="1050" b="1" i="1">
                                <a:solidFill>
                                  <a:srgbClr val="B6004C"/>
                                </a:solidFill>
                                <a:latin typeface="Cambria Math" panose="02040503050406030204" pitchFamily="18" charset="0"/>
                              </a:rPr>
                              <m:t>𝐣</m:t>
                            </m:r>
                          </m:sub>
                        </m:sSub>
                        <m:r>
                          <a:rPr lang="es-MX" sz="1050" b="1">
                            <a:solidFill>
                              <a:srgbClr val="B6004C"/>
                            </a:solidFill>
                            <a:latin typeface="Cambria Math" panose="02040503050406030204" pitchFamily="18" charset="0"/>
                          </a:rPr>
                          <m:t>)</m:t>
                        </m:r>
                        <m:r>
                          <a:rPr lang="es-MX" sz="1050" b="1">
                            <a:latin typeface="Cambria Math" panose="02040503050406030204" pitchFamily="18" charset="0"/>
                          </a:rPr>
                          <m:t>)</m:t>
                        </m:r>
                      </m:e>
                    </m:func>
                  </m:oMath>
                </a14:m>
                <a:r>
                  <a:rPr lang="es-MX" sz="1050" b="1" dirty="0">
                    <a:latin typeface="Segoe UI (Cuerpo)"/>
                  </a:rPr>
                  <a:t> </a:t>
                </a:r>
                <a:r>
                  <a:rPr lang="es-MX" sz="1050" dirty="0">
                    <a:latin typeface="Segoe UI (Cuerpo)"/>
                  </a:rPr>
                  <a:t>contribuye positivamente a la productividad laboral en caso de que el número de horas crezca más rápido que el número de personas empleadas.</a:t>
                </a:r>
              </a:p>
            </p:txBody>
          </p:sp>
        </mc:Choice>
        <mc:Fallback xmlns="">
          <p:sp>
            <p:nvSpPr>
              <p:cNvPr id="25" name="CuadroTexto 24">
                <a:extLst>
                  <a:ext uri="{FF2B5EF4-FFF2-40B4-BE49-F238E27FC236}">
                    <a16:creationId xmlns:a16="http://schemas.microsoft.com/office/drawing/2014/main" id="{C589FCD8-2D93-8C63-3B0B-2CE079F0F8A3}"/>
                  </a:ext>
                </a:extLst>
              </p:cNvPr>
              <p:cNvSpPr txBox="1">
                <a:spLocks noRot="1" noChangeAspect="1" noMove="1" noResize="1" noEditPoints="1" noAdjustHandles="1" noChangeArrowheads="1" noChangeShapeType="1" noTextEdit="1"/>
              </p:cNvSpPr>
              <p:nvPr/>
            </p:nvSpPr>
            <p:spPr>
              <a:xfrm>
                <a:off x="323850" y="3722715"/>
                <a:ext cx="8347055" cy="458780"/>
              </a:xfrm>
              <a:prstGeom prst="rect">
                <a:avLst/>
              </a:prstGeom>
              <a:blipFill>
                <a:blip r:embed="rId10"/>
                <a:stretch>
                  <a:fillRect b="-400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AEA889F0-3972-AF50-8866-1E72480D8028}"/>
                  </a:ext>
                </a:extLst>
              </p:cNvPr>
              <p:cNvSpPr txBox="1"/>
              <p:nvPr/>
            </p:nvSpPr>
            <p:spPr>
              <a:xfrm>
                <a:off x="345082" y="4126888"/>
                <a:ext cx="8535073" cy="601318"/>
              </a:xfrm>
              <a:prstGeom prst="rect">
                <a:avLst/>
              </a:prstGeom>
              <a:noFill/>
            </p:spPr>
            <p:txBody>
              <a:bodyPr wrap="square">
                <a:spAutoFit/>
              </a:bodyPr>
              <a:lstStyle>
                <a:defPPr>
                  <a:defRPr lang="es-ES"/>
                </a:defPPr>
                <a:lvl1pPr marL="128588" indent="-128588" algn="just">
                  <a:buClr>
                    <a:schemeClr val="tx1"/>
                  </a:buClr>
                  <a:buFont typeface="Arial" panose="020B0604020202020204" pitchFamily="34" charset="0"/>
                  <a:buChar char="•"/>
                  <a:defRPr sz="1200"/>
                </a:lvl1pPr>
              </a:lstStyle>
              <a:p>
                <a:pPr marL="0" indent="0">
                  <a:buNone/>
                </a:pPr>
                <a14:m>
                  <m:oMath xmlns:m="http://schemas.openxmlformats.org/officeDocument/2006/math">
                    <m:sSub>
                      <m:sSubPr>
                        <m:ctrlPr>
                          <a:rPr lang="es-MX" sz="1000" b="1" i="1">
                            <a:latin typeface="Cambria Math" panose="02040503050406030204" pitchFamily="18" charset="0"/>
                          </a:rPr>
                        </m:ctrlPr>
                      </m:sSubPr>
                      <m:e>
                        <m:r>
                          <a:rPr lang="es-MX" sz="1000" b="1" i="1">
                            <a:latin typeface="Cambria Math" panose="02040503050406030204" pitchFamily="18" charset="0"/>
                          </a:rPr>
                          <m:t>𝐕</m:t>
                        </m:r>
                      </m:e>
                      <m:sub>
                        <m:r>
                          <a:rPr lang="es-MX" sz="1000" b="1" i="1">
                            <a:latin typeface="Cambria Math" panose="02040503050406030204" pitchFamily="18" charset="0"/>
                          </a:rPr>
                          <m:t>𝐣</m:t>
                        </m:r>
                      </m:sub>
                    </m:sSub>
                    <m:r>
                      <a:rPr lang="es-MX" sz="1000" b="1">
                        <a:latin typeface="Cambria Math" panose="02040503050406030204" pitchFamily="18" charset="0"/>
                      </a:rPr>
                      <m:t> </m:t>
                    </m:r>
                  </m:oMath>
                </a14:m>
                <a:r>
                  <a:rPr lang="es-MX" sz="1000" b="1" dirty="0">
                    <a:latin typeface="Segoe UI (Cuerpo)"/>
                  </a:rPr>
                  <a:t> </a:t>
                </a:r>
                <a:r>
                  <a:rPr lang="es-MX" sz="1000" dirty="0">
                    <a:latin typeface="Segoe UI (Cuerpo)"/>
                  </a:rPr>
                  <a:t>valor agregado , personas empleadas </a:t>
                </a:r>
                <a14:m>
                  <m:oMath xmlns:m="http://schemas.openxmlformats.org/officeDocument/2006/math">
                    <m:sSub>
                      <m:sSubPr>
                        <m:ctrlPr>
                          <a:rPr lang="es-MX" sz="1000" b="1" i="1">
                            <a:latin typeface="Cambria Math" panose="02040503050406030204" pitchFamily="18" charset="0"/>
                          </a:rPr>
                        </m:ctrlPr>
                      </m:sSubPr>
                      <m:e>
                        <m:r>
                          <a:rPr lang="es-MX" sz="1000" b="1" i="1">
                            <a:latin typeface="Cambria Math" panose="02040503050406030204" pitchFamily="18" charset="0"/>
                          </a:rPr>
                          <m:t>𝐋</m:t>
                        </m:r>
                      </m:e>
                      <m:sub>
                        <m:r>
                          <a:rPr lang="es-MX" sz="1000" b="1" i="1">
                            <a:latin typeface="Cambria Math" panose="02040503050406030204" pitchFamily="18" charset="0"/>
                          </a:rPr>
                          <m:t>𝐣</m:t>
                        </m:r>
                      </m:sub>
                    </m:sSub>
                  </m:oMath>
                </a14:m>
                <a:r>
                  <a:rPr lang="es-MX" sz="1000" dirty="0">
                    <a:latin typeface="Segoe UI (Cuerpo)"/>
                  </a:rPr>
                  <a:t>, productividad total de los factores </a:t>
                </a:r>
                <a14:m>
                  <m:oMath xmlns:m="http://schemas.openxmlformats.org/officeDocument/2006/math">
                    <m:sSub>
                      <m:sSubPr>
                        <m:ctrlPr>
                          <a:rPr lang="es-MX" sz="1000" b="1" i="1">
                            <a:latin typeface="Cambria Math" panose="02040503050406030204" pitchFamily="18" charset="0"/>
                          </a:rPr>
                        </m:ctrlPr>
                      </m:sSubPr>
                      <m:e>
                        <m:r>
                          <a:rPr lang="es-MX" sz="1000" b="1" i="1">
                            <a:latin typeface="Cambria Math" panose="02040503050406030204" pitchFamily="18" charset="0"/>
                          </a:rPr>
                          <m:t>𝐀</m:t>
                        </m:r>
                      </m:e>
                      <m:sub>
                        <m:r>
                          <a:rPr lang="es-MX" sz="1000" b="1" i="1">
                            <a:latin typeface="Cambria Math" panose="02040503050406030204" pitchFamily="18" charset="0"/>
                          </a:rPr>
                          <m:t>𝐣</m:t>
                        </m:r>
                      </m:sub>
                    </m:sSub>
                  </m:oMath>
                </a14:m>
                <a:r>
                  <a:rPr lang="es-MX" sz="1000" dirty="0">
                    <a:latin typeface="Segoe UI (Cuerpo)"/>
                  </a:rPr>
                  <a:t>, servicios de capital </a:t>
                </a:r>
                <a14:m>
                  <m:oMath xmlns:m="http://schemas.openxmlformats.org/officeDocument/2006/math">
                    <m:sSub>
                      <m:sSubPr>
                        <m:ctrlPr>
                          <a:rPr lang="es-MX" sz="1000" b="1" i="1">
                            <a:latin typeface="Cambria Math" panose="02040503050406030204" pitchFamily="18" charset="0"/>
                          </a:rPr>
                        </m:ctrlPr>
                      </m:sSubPr>
                      <m:e>
                        <m:r>
                          <a:rPr lang="es-MX" sz="1000" b="1" i="1">
                            <a:latin typeface="Cambria Math" panose="02040503050406030204" pitchFamily="18" charset="0"/>
                          </a:rPr>
                          <m:t>𝐊</m:t>
                        </m:r>
                      </m:e>
                      <m:sub>
                        <m:r>
                          <a:rPr lang="es-MX" sz="1000" b="1" i="1">
                            <a:latin typeface="Cambria Math" panose="02040503050406030204" pitchFamily="18" charset="0"/>
                          </a:rPr>
                          <m:t>𝐣</m:t>
                        </m:r>
                      </m:sub>
                    </m:sSub>
                  </m:oMath>
                </a14:m>
                <a:r>
                  <a:rPr lang="es-MX" sz="1000" dirty="0">
                    <a:latin typeface="Segoe UI (Cuerpo)"/>
                  </a:rPr>
                  <a:t>, composición laboral </a:t>
                </a:r>
                <a14:m>
                  <m:oMath xmlns:m="http://schemas.openxmlformats.org/officeDocument/2006/math">
                    <m:sSub>
                      <m:sSubPr>
                        <m:ctrlPr>
                          <a:rPr lang="es-MX" sz="1000" b="1" i="1">
                            <a:latin typeface="Cambria Math" panose="02040503050406030204" pitchFamily="18" charset="0"/>
                          </a:rPr>
                        </m:ctrlPr>
                      </m:sSubPr>
                      <m:e>
                        <m:r>
                          <a:rPr lang="es-MX" sz="1000" b="1" i="1">
                            <a:latin typeface="Cambria Math" panose="02040503050406030204" pitchFamily="18" charset="0"/>
                          </a:rPr>
                          <m:t>𝐋𝐂</m:t>
                        </m:r>
                      </m:e>
                      <m:sub>
                        <m:r>
                          <a:rPr lang="es-MX" sz="1000" b="1" i="1">
                            <a:latin typeface="Cambria Math" panose="02040503050406030204" pitchFamily="18" charset="0"/>
                          </a:rPr>
                          <m:t>𝐣</m:t>
                        </m:r>
                      </m:sub>
                    </m:sSub>
                  </m:oMath>
                </a14:m>
                <a:r>
                  <a:rPr lang="es-MX" sz="1000" dirty="0">
                    <a:latin typeface="Segoe UI (Cuerpo)"/>
                  </a:rPr>
                  <a:t>, las participaciones  </a:t>
                </a:r>
                <a14:m>
                  <m:oMath xmlns:m="http://schemas.openxmlformats.org/officeDocument/2006/math">
                    <m:sSubSup>
                      <m:sSubSupPr>
                        <m:ctrlPr>
                          <a:rPr lang="es-MX" sz="1000" b="1" i="1">
                            <a:latin typeface="Cambria Math" panose="02040503050406030204" pitchFamily="18" charset="0"/>
                          </a:rPr>
                        </m:ctrlPr>
                      </m:sSubSupPr>
                      <m:e>
                        <m:r>
                          <a:rPr lang="es-MX" sz="1000" b="1" i="1">
                            <a:latin typeface="Cambria Math" panose="02040503050406030204" pitchFamily="18" charset="0"/>
                          </a:rPr>
                          <m:t>𝐰</m:t>
                        </m:r>
                      </m:e>
                      <m:sub>
                        <m:r>
                          <a:rPr lang="es-MX" sz="1000" b="1" i="1">
                            <a:latin typeface="Cambria Math" panose="02040503050406030204" pitchFamily="18" charset="0"/>
                          </a:rPr>
                          <m:t>𝐣</m:t>
                        </m:r>
                      </m:sub>
                      <m:sup>
                        <m:r>
                          <a:rPr lang="es-MX" sz="1000" b="1" i="1">
                            <a:latin typeface="Cambria Math" panose="02040503050406030204" pitchFamily="18" charset="0"/>
                          </a:rPr>
                          <m:t>𝐤</m:t>
                        </m:r>
                      </m:sup>
                    </m:sSubSup>
                  </m:oMath>
                </a14:m>
                <a:r>
                  <a:rPr lang="es-MX" sz="1000" dirty="0">
                    <a:latin typeface="Segoe UI (Cuerpo)"/>
                  </a:rPr>
                  <a:t> y </a:t>
                </a:r>
                <a14:m>
                  <m:oMath xmlns:m="http://schemas.openxmlformats.org/officeDocument/2006/math">
                    <m:sSubSup>
                      <m:sSubSupPr>
                        <m:ctrlPr>
                          <a:rPr lang="es-MX" sz="1000" b="1" i="1">
                            <a:latin typeface="Cambria Math" panose="02040503050406030204" pitchFamily="18" charset="0"/>
                          </a:rPr>
                        </m:ctrlPr>
                      </m:sSubSupPr>
                      <m:e>
                        <m:r>
                          <a:rPr lang="es-MX" sz="1000" b="1" i="1">
                            <a:latin typeface="Cambria Math" panose="02040503050406030204" pitchFamily="18" charset="0"/>
                          </a:rPr>
                          <m:t>𝐰</m:t>
                        </m:r>
                      </m:e>
                      <m:sub>
                        <m:r>
                          <a:rPr lang="es-MX" sz="1000" b="1" i="1">
                            <a:latin typeface="Cambria Math" panose="02040503050406030204" pitchFamily="18" charset="0"/>
                          </a:rPr>
                          <m:t>𝐣</m:t>
                        </m:r>
                      </m:sub>
                      <m:sup>
                        <m:r>
                          <a:rPr lang="es-MX" sz="1000" b="1" i="1">
                            <a:latin typeface="Cambria Math" panose="02040503050406030204" pitchFamily="18" charset="0"/>
                          </a:rPr>
                          <m:t>𝐥</m:t>
                        </m:r>
                      </m:sup>
                    </m:sSubSup>
                  </m:oMath>
                </a14:m>
                <a:r>
                  <a:rPr lang="es-MX" sz="1000" dirty="0">
                    <a:latin typeface="Segoe UI (Cuerpo)"/>
                  </a:rPr>
                  <a:t> corresponden a los pesos de los factores de producción capital y trabajo (respectivamente) y donde </a:t>
                </a:r>
                <a:r>
                  <a:rPr lang="es-MX" sz="1000" b="1" dirty="0">
                    <a:latin typeface="Segoe UI (Cuerpo)"/>
                  </a:rPr>
                  <a:t> j</a:t>
                </a:r>
                <a:r>
                  <a:rPr lang="es-MX" sz="1000" dirty="0">
                    <a:latin typeface="Segoe UI (Cuerpo)"/>
                  </a:rPr>
                  <a:t> representan las actividades económicas.</a:t>
                </a:r>
              </a:p>
            </p:txBody>
          </p:sp>
        </mc:Choice>
        <mc:Fallback xmlns="">
          <p:sp>
            <p:nvSpPr>
              <p:cNvPr id="26" name="CuadroTexto 25">
                <a:extLst>
                  <a:ext uri="{FF2B5EF4-FFF2-40B4-BE49-F238E27FC236}">
                    <a16:creationId xmlns:a16="http://schemas.microsoft.com/office/drawing/2014/main" id="{AEA889F0-3972-AF50-8866-1E72480D8028}"/>
                  </a:ext>
                </a:extLst>
              </p:cNvPr>
              <p:cNvSpPr txBox="1">
                <a:spLocks noRot="1" noChangeAspect="1" noMove="1" noResize="1" noEditPoints="1" noAdjustHandles="1" noChangeArrowheads="1" noChangeShapeType="1" noTextEdit="1"/>
              </p:cNvSpPr>
              <p:nvPr/>
            </p:nvSpPr>
            <p:spPr>
              <a:xfrm>
                <a:off x="345082" y="4126888"/>
                <a:ext cx="8535073" cy="601318"/>
              </a:xfrm>
              <a:prstGeom prst="rect">
                <a:avLst/>
              </a:prstGeom>
              <a:blipFill>
                <a:blip r:embed="rId11"/>
                <a:stretch>
                  <a:fillRect b="-3030"/>
                </a:stretch>
              </a:blipFill>
            </p:spPr>
            <p:txBody>
              <a:bodyPr/>
              <a:lstStyle/>
              <a:p>
                <a:r>
                  <a:rPr lang="es-CO">
                    <a:noFill/>
                  </a:rPr>
                  <a:t> </a:t>
                </a:r>
              </a:p>
            </p:txBody>
          </p:sp>
        </mc:Fallback>
      </mc:AlternateContent>
      <p:cxnSp>
        <p:nvCxnSpPr>
          <p:cNvPr id="27" name="Conector recto 26">
            <a:extLst>
              <a:ext uri="{FF2B5EF4-FFF2-40B4-BE49-F238E27FC236}">
                <a16:creationId xmlns:a16="http://schemas.microsoft.com/office/drawing/2014/main" id="{62B39980-5863-4A13-92AB-62DB47C67B62}"/>
              </a:ext>
            </a:extLst>
          </p:cNvPr>
          <p:cNvCxnSpPr>
            <a:cxnSpLocks/>
          </p:cNvCxnSpPr>
          <p:nvPr/>
        </p:nvCxnSpPr>
        <p:spPr>
          <a:xfrm flipV="1">
            <a:off x="323850" y="423231"/>
            <a:ext cx="0" cy="794557"/>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2274812"/>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txBox="1"/>
          <p:nvPr/>
        </p:nvSpPr>
        <p:spPr>
          <a:xfrm>
            <a:off x="402540" y="423232"/>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desocupada según sexo y cotización a fondo de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427988" y="4651353"/>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5" name="CuadroTexto 4">
            <a:extLst>
              <a:ext uri="{FF2B5EF4-FFF2-40B4-BE49-F238E27FC236}">
                <a16:creationId xmlns:a16="http://schemas.microsoft.com/office/drawing/2014/main" id="{71476A23-8D7C-4AF7-3F66-87C549283548}"/>
              </a:ext>
            </a:extLst>
          </p:cNvPr>
          <p:cNvSpPr txBox="1"/>
          <p:nvPr/>
        </p:nvSpPr>
        <p:spPr>
          <a:xfrm>
            <a:off x="6654962" y="665739"/>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2" name="Tabla 1">
            <a:extLst>
              <a:ext uri="{FF2B5EF4-FFF2-40B4-BE49-F238E27FC236}">
                <a16:creationId xmlns:a16="http://schemas.microsoft.com/office/drawing/2014/main" id="{D18CDD82-A7F5-46F6-91F1-2B513FBC5D16}"/>
              </a:ext>
            </a:extLst>
          </p:cNvPr>
          <p:cNvGraphicFramePr>
            <a:graphicFrameLocks noGrp="1"/>
          </p:cNvGraphicFramePr>
          <p:nvPr>
            <p:extLst>
              <p:ext uri="{D42A27DB-BD31-4B8C-83A1-F6EECF244321}">
                <p14:modId xmlns:p14="http://schemas.microsoft.com/office/powerpoint/2010/main" val="2319546371"/>
              </p:ext>
            </p:extLst>
          </p:nvPr>
        </p:nvGraphicFramePr>
        <p:xfrm>
          <a:off x="402539" y="1381320"/>
          <a:ext cx="8378602" cy="3073954"/>
        </p:xfrm>
        <a:graphic>
          <a:graphicData uri="http://schemas.openxmlformats.org/drawingml/2006/table">
            <a:tbl>
              <a:tblPr/>
              <a:tblGrid>
                <a:gridCol w="1200014">
                  <a:extLst>
                    <a:ext uri="{9D8B030D-6E8A-4147-A177-3AD203B41FA5}">
                      <a16:colId xmlns:a16="http://schemas.microsoft.com/office/drawing/2014/main" val="3353793577"/>
                    </a:ext>
                  </a:extLst>
                </a:gridCol>
                <a:gridCol w="1504494">
                  <a:extLst>
                    <a:ext uri="{9D8B030D-6E8A-4147-A177-3AD203B41FA5}">
                      <a16:colId xmlns:a16="http://schemas.microsoft.com/office/drawing/2014/main" val="4032347394"/>
                    </a:ext>
                  </a:extLst>
                </a:gridCol>
                <a:gridCol w="1629869">
                  <a:extLst>
                    <a:ext uri="{9D8B030D-6E8A-4147-A177-3AD203B41FA5}">
                      <a16:colId xmlns:a16="http://schemas.microsoft.com/office/drawing/2014/main" val="2424601252"/>
                    </a:ext>
                  </a:extLst>
                </a:gridCol>
                <a:gridCol w="1307478">
                  <a:extLst>
                    <a:ext uri="{9D8B030D-6E8A-4147-A177-3AD203B41FA5}">
                      <a16:colId xmlns:a16="http://schemas.microsoft.com/office/drawing/2014/main" val="903697443"/>
                    </a:ext>
                  </a:extLst>
                </a:gridCol>
                <a:gridCol w="1522406">
                  <a:extLst>
                    <a:ext uri="{9D8B030D-6E8A-4147-A177-3AD203B41FA5}">
                      <a16:colId xmlns:a16="http://schemas.microsoft.com/office/drawing/2014/main" val="1111457927"/>
                    </a:ext>
                  </a:extLst>
                </a:gridCol>
                <a:gridCol w="1214341">
                  <a:extLst>
                    <a:ext uri="{9D8B030D-6E8A-4147-A177-3AD203B41FA5}">
                      <a16:colId xmlns:a16="http://schemas.microsoft.com/office/drawing/2014/main" val="2207073739"/>
                    </a:ext>
                  </a:extLst>
                </a:gridCol>
              </a:tblGrid>
              <a:tr h="257504">
                <a:tc rowSpan="2" gridSpan="2">
                  <a:txBody>
                    <a:bodyPr/>
                    <a:lstStyle/>
                    <a:p>
                      <a:pPr algn="ctr" fontAlgn="ctr"/>
                      <a:r>
                        <a:rPr lang="es-CO" sz="1000" b="1" i="0" u="none" strike="noStrike" dirty="0">
                          <a:solidFill>
                            <a:srgbClr val="F8F8F8"/>
                          </a:solidFill>
                          <a:effectLst/>
                          <a:latin typeface="Segoe UI" panose="020B0502040204020203" pitchFamily="34" charset="0"/>
                        </a:rPr>
                        <a:t>Población desocupada</a:t>
                      </a:r>
                    </a:p>
                  </a:txBody>
                  <a:tcPr marL="7620" marR="7620" marT="762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889694070"/>
                  </a:ext>
                </a:extLst>
              </a:tr>
              <a:tr h="40235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1489395264"/>
                  </a:ext>
                </a:extLst>
              </a:tr>
              <a:tr h="201175">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2.678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2.395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192447144"/>
                  </a:ext>
                </a:extLst>
              </a:tr>
              <a:tr h="2011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516731607"/>
                  </a:ext>
                </a:extLst>
              </a:tr>
              <a:tr h="2011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2.559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95,6</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2.289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95,6</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693256833"/>
                  </a:ext>
                </a:extLst>
              </a:tr>
              <a:tr h="2011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53042938"/>
                  </a:ext>
                </a:extLst>
              </a:tr>
              <a:tr h="201175">
                <a:tc rowSpan="4">
                  <a:txBody>
                    <a:bodyPr/>
                    <a:lstStyle/>
                    <a:p>
                      <a:pPr algn="ctr" fontAlgn="ctr"/>
                      <a:r>
                        <a:rPr lang="es-CO" sz="1000" b="1" i="0" u="none" strike="noStrike">
                          <a:solidFill>
                            <a:srgbClr val="000000"/>
                          </a:solidFill>
                          <a:effectLst/>
                          <a:latin typeface="Segoe UI" panose="020B0502040204020203" pitchFamily="34" charset="0"/>
                        </a:rPr>
                        <a:t>Hombres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1.256</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1.078</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519643884"/>
                  </a:ext>
                </a:extLst>
              </a:tr>
              <a:tr h="2011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3,5</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254384316"/>
                  </a:ext>
                </a:extLst>
              </a:tr>
              <a:tr h="2011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1.190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94,7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1.021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94,7</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232934031"/>
                  </a:ext>
                </a:extLst>
              </a:tr>
              <a:tr h="2011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1940645"/>
                  </a:ext>
                </a:extLst>
              </a:tr>
              <a:tr h="201175">
                <a:tc rowSpan="4">
                  <a:txBody>
                    <a:bodyPr/>
                    <a:lstStyle/>
                    <a:p>
                      <a:pPr algn="ctr" fontAlgn="ctr"/>
                      <a:r>
                        <a:rPr lang="es-CO" sz="1000" b="1" i="0" u="none" strike="noStrike">
                          <a:solidFill>
                            <a:srgbClr val="000000"/>
                          </a:solidFill>
                          <a:effectLst/>
                          <a:latin typeface="Segoe UI" panose="020B0502040204020203" pitchFamily="34" charset="0"/>
                        </a:rPr>
                        <a:t>Mujeres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1.422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1.318</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49745627"/>
                  </a:ext>
                </a:extLst>
              </a:tr>
              <a:tr h="2011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46</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3,3</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132694553"/>
                  </a:ext>
                </a:extLst>
              </a:tr>
              <a:tr h="2011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1.370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1.268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96,2</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256020290"/>
                  </a:ext>
                </a:extLst>
              </a:tr>
              <a:tr h="20117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0,4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5539830"/>
                  </a:ext>
                </a:extLst>
              </a:tr>
            </a:tbl>
          </a:graphicData>
        </a:graphic>
      </p:graphicFrame>
      <p:cxnSp>
        <p:nvCxnSpPr>
          <p:cNvPr id="6" name="Conector recto 5">
            <a:extLst>
              <a:ext uri="{FF2B5EF4-FFF2-40B4-BE49-F238E27FC236}">
                <a16:creationId xmlns:a16="http://schemas.microsoft.com/office/drawing/2014/main" id="{990D2C80-2B5C-4D90-AACF-C6B960171767}"/>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txBox="1"/>
          <p:nvPr/>
        </p:nvSpPr>
        <p:spPr>
          <a:xfrm>
            <a:off x="402540" y="423232"/>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desocupada según rangos de edad y cotización a fondo de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323849" y="4628044"/>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5" name="CuadroTexto 4">
            <a:extLst>
              <a:ext uri="{FF2B5EF4-FFF2-40B4-BE49-F238E27FC236}">
                <a16:creationId xmlns:a16="http://schemas.microsoft.com/office/drawing/2014/main" id="{A72A3D1D-FEF1-4E61-D39A-21855F7CDDED}"/>
              </a:ext>
            </a:extLst>
          </p:cNvPr>
          <p:cNvSpPr txBox="1"/>
          <p:nvPr/>
        </p:nvSpPr>
        <p:spPr>
          <a:xfrm>
            <a:off x="6654962" y="660711"/>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2" name="Tabla 1">
            <a:extLst>
              <a:ext uri="{FF2B5EF4-FFF2-40B4-BE49-F238E27FC236}">
                <a16:creationId xmlns:a16="http://schemas.microsoft.com/office/drawing/2014/main" id="{D04F4AFA-DF75-4E6B-A31A-89156E6CB139}"/>
              </a:ext>
            </a:extLst>
          </p:cNvPr>
          <p:cNvGraphicFramePr>
            <a:graphicFrameLocks noGrp="1"/>
          </p:cNvGraphicFramePr>
          <p:nvPr>
            <p:extLst>
              <p:ext uri="{D42A27DB-BD31-4B8C-83A1-F6EECF244321}">
                <p14:modId xmlns:p14="http://schemas.microsoft.com/office/powerpoint/2010/main" val="3335174190"/>
              </p:ext>
            </p:extLst>
          </p:nvPr>
        </p:nvGraphicFramePr>
        <p:xfrm>
          <a:off x="323849" y="1356645"/>
          <a:ext cx="8370203" cy="3033920"/>
        </p:xfrm>
        <a:graphic>
          <a:graphicData uri="http://schemas.openxmlformats.org/drawingml/2006/table">
            <a:tbl>
              <a:tblPr/>
              <a:tblGrid>
                <a:gridCol w="1198810">
                  <a:extLst>
                    <a:ext uri="{9D8B030D-6E8A-4147-A177-3AD203B41FA5}">
                      <a16:colId xmlns:a16="http://schemas.microsoft.com/office/drawing/2014/main" val="2513517596"/>
                    </a:ext>
                  </a:extLst>
                </a:gridCol>
                <a:gridCol w="1502986">
                  <a:extLst>
                    <a:ext uri="{9D8B030D-6E8A-4147-A177-3AD203B41FA5}">
                      <a16:colId xmlns:a16="http://schemas.microsoft.com/office/drawing/2014/main" val="3131121861"/>
                    </a:ext>
                  </a:extLst>
                </a:gridCol>
                <a:gridCol w="1628235">
                  <a:extLst>
                    <a:ext uri="{9D8B030D-6E8A-4147-A177-3AD203B41FA5}">
                      <a16:colId xmlns:a16="http://schemas.microsoft.com/office/drawing/2014/main" val="2946085482"/>
                    </a:ext>
                  </a:extLst>
                </a:gridCol>
                <a:gridCol w="1306167">
                  <a:extLst>
                    <a:ext uri="{9D8B030D-6E8A-4147-A177-3AD203B41FA5}">
                      <a16:colId xmlns:a16="http://schemas.microsoft.com/office/drawing/2014/main" val="3391054942"/>
                    </a:ext>
                  </a:extLst>
                </a:gridCol>
                <a:gridCol w="1520880">
                  <a:extLst>
                    <a:ext uri="{9D8B030D-6E8A-4147-A177-3AD203B41FA5}">
                      <a16:colId xmlns:a16="http://schemas.microsoft.com/office/drawing/2014/main" val="167810423"/>
                    </a:ext>
                  </a:extLst>
                </a:gridCol>
                <a:gridCol w="1213125">
                  <a:extLst>
                    <a:ext uri="{9D8B030D-6E8A-4147-A177-3AD203B41FA5}">
                      <a16:colId xmlns:a16="http://schemas.microsoft.com/office/drawing/2014/main" val="4275081757"/>
                    </a:ext>
                  </a:extLst>
                </a:gridCol>
              </a:tblGrid>
              <a:tr h="159680">
                <a:tc rowSpan="2" gridSpan="2">
                  <a:txBody>
                    <a:bodyPr/>
                    <a:lstStyle/>
                    <a:p>
                      <a:pPr algn="ctr" fontAlgn="ctr"/>
                      <a:r>
                        <a:rPr lang="es-CO" sz="900" b="1" i="0" u="none" strike="noStrike" dirty="0">
                          <a:solidFill>
                            <a:srgbClr val="F8F8F8"/>
                          </a:solidFill>
                          <a:effectLst/>
                          <a:latin typeface="Segoe UI" panose="020B0502040204020203" pitchFamily="34" charset="0"/>
                        </a:rPr>
                        <a:t>Población desocupada</a:t>
                      </a:r>
                    </a:p>
                  </a:txBody>
                  <a:tcPr marL="6868" marR="6868" marT="6868"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900" b="1" i="0" u="none" strike="noStrike" dirty="0">
                          <a:solidFill>
                            <a:srgbClr val="F8F8F8"/>
                          </a:solidFill>
                          <a:effectLst/>
                          <a:latin typeface="Segoe UI" panose="020B0502040204020203" pitchFamily="34" charset="0"/>
                        </a:rPr>
                        <a:t>Total nacional</a:t>
                      </a:r>
                    </a:p>
                  </a:txBody>
                  <a:tcPr marL="6868" marR="6868" marT="6868"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728597734"/>
                  </a:ext>
                </a:extLst>
              </a:tr>
              <a:tr h="319360">
                <a:tc gridSpan="2" vMerge="1">
                  <a:txBody>
                    <a:bodyPr/>
                    <a:lstStyle/>
                    <a:p>
                      <a:endParaRPr lang="es-CO"/>
                    </a:p>
                  </a:txBody>
                  <a:tcPr/>
                </a:tc>
                <a:tc hMerge="1"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Ene - oct 2024</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Distribución (%)</a:t>
                      </a:r>
                    </a:p>
                  </a:txBody>
                  <a:tcPr marL="6868" marR="6868" marT="6868"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Ene - oct 2025</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Distribución (%)</a:t>
                      </a:r>
                    </a:p>
                  </a:txBody>
                  <a:tcPr marL="6868" marR="6868" marT="6868" marB="0" anchor="ctr">
                    <a:lnL>
                      <a:noFill/>
                    </a:lnL>
                    <a:lnR>
                      <a:noFill/>
                    </a:lnR>
                    <a:lnT>
                      <a:noFill/>
                    </a:lnT>
                    <a:lnB>
                      <a:noFill/>
                    </a:lnB>
                    <a:solidFill>
                      <a:srgbClr val="F7D9E1"/>
                    </a:solidFill>
                  </a:tcPr>
                </a:tc>
                <a:extLst>
                  <a:ext uri="{0D108BD9-81ED-4DB2-BD59-A6C34878D82A}">
                    <a16:rowId xmlns:a16="http://schemas.microsoft.com/office/drawing/2014/main" val="693409539"/>
                  </a:ext>
                </a:extLst>
              </a:tr>
              <a:tr h="159680">
                <a:tc rowSpan="4">
                  <a:txBody>
                    <a:bodyPr/>
                    <a:lstStyle/>
                    <a:p>
                      <a:pPr algn="ctr" fontAlgn="ctr"/>
                      <a:r>
                        <a:rPr lang="es-CO" sz="900" b="1" i="0" u="none" strike="noStrike">
                          <a:solidFill>
                            <a:srgbClr val="000000"/>
                          </a:solidFill>
                          <a:effectLst/>
                          <a:latin typeface="Segoe UI" panose="020B0502040204020203" pitchFamily="34" charset="0"/>
                        </a:rPr>
                        <a:t>Total</a:t>
                      </a:r>
                    </a:p>
                  </a:txBody>
                  <a:tcPr marL="6868" marR="6868" marT="6868"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2.678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2.395</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417221796"/>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3,5</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3,4</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2116701443"/>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2.559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95,6</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2.289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95,6</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361585334"/>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26</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24</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5880809"/>
                  </a:ext>
                </a:extLst>
              </a:tr>
              <a:tr h="159680">
                <a:tc rowSpan="4">
                  <a:txBody>
                    <a:bodyPr/>
                    <a:lstStyle/>
                    <a:p>
                      <a:pPr algn="ctr" fontAlgn="ctr"/>
                      <a:r>
                        <a:rPr lang="es-MX" sz="900" b="1" i="0" u="none" strike="noStrike">
                          <a:solidFill>
                            <a:srgbClr val="000000"/>
                          </a:solidFill>
                          <a:effectLst/>
                          <a:latin typeface="Segoe UI" panose="020B0502040204020203" pitchFamily="34" charset="0"/>
                        </a:rPr>
                        <a:t>De 15 a 24 años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732</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646</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27548482"/>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0,6</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68413444"/>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726</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99,2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643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99,4</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778913141"/>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3783055"/>
                  </a:ext>
                </a:extLst>
              </a:tr>
              <a:tr h="159680">
                <a:tc rowSpan="4">
                  <a:txBody>
                    <a:bodyPr/>
                    <a:lstStyle/>
                    <a:p>
                      <a:pPr algn="ctr" fontAlgn="ctr"/>
                      <a:r>
                        <a:rPr lang="es-MX" sz="900" b="1" i="0" u="none" strike="noStrike">
                          <a:solidFill>
                            <a:srgbClr val="000000"/>
                          </a:solidFill>
                          <a:effectLst/>
                          <a:latin typeface="Segoe UI" panose="020B0502040204020203" pitchFamily="34" charset="0"/>
                        </a:rPr>
                        <a:t>De 25 a 54 años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1.672</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1.508</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30783341"/>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4,4</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4,6</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441673876"/>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1.591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95,2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1.429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94,8</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2371074499"/>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0,5</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0,6</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46537873"/>
                  </a:ext>
                </a:extLst>
              </a:tr>
              <a:tr h="159680">
                <a:tc rowSpan="4">
                  <a:txBody>
                    <a:bodyPr/>
                    <a:lstStyle/>
                    <a:p>
                      <a:pPr algn="ctr" fontAlgn="ctr"/>
                      <a:r>
                        <a:rPr lang="es-MX" sz="900" b="1" i="0" u="none" strike="noStrike">
                          <a:solidFill>
                            <a:srgbClr val="000000"/>
                          </a:solidFill>
                          <a:effectLst/>
                          <a:latin typeface="Segoe UI" panose="020B0502040204020203" pitchFamily="34" charset="0"/>
                        </a:rPr>
                        <a:t>De 55 años y más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274</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241</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798849365"/>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14</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3,8</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1114483540"/>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242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88,4</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217</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90,1</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448666803"/>
                  </a:ext>
                </a:extLst>
              </a:tr>
              <a:tr h="15968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17</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6,4</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15</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dirty="0">
                          <a:solidFill>
                            <a:srgbClr val="404040"/>
                          </a:solidFill>
                          <a:effectLst/>
                          <a:latin typeface="Segoe UI" panose="020B0502040204020203" pitchFamily="34" charset="0"/>
                        </a:rPr>
                        <a:t>6,1</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92077397"/>
                  </a:ext>
                </a:extLst>
              </a:tr>
            </a:tbl>
          </a:graphicData>
        </a:graphic>
      </p:graphicFrame>
      <p:cxnSp>
        <p:nvCxnSpPr>
          <p:cNvPr id="6" name="Conector recto 5">
            <a:extLst>
              <a:ext uri="{FF2B5EF4-FFF2-40B4-BE49-F238E27FC236}">
                <a16:creationId xmlns:a16="http://schemas.microsoft.com/office/drawing/2014/main" id="{719D1203-4018-4576-8292-FFB0AB4404EB}"/>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02540" y="409580"/>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desocupada según sexo, edad y cotización a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323850" y="4590645"/>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4" name="CuadroTexto 3">
            <a:extLst>
              <a:ext uri="{FF2B5EF4-FFF2-40B4-BE49-F238E27FC236}">
                <a16:creationId xmlns:a16="http://schemas.microsoft.com/office/drawing/2014/main" id="{6F1399FA-9310-C88C-BC58-BB5BB13DAF21}"/>
              </a:ext>
            </a:extLst>
          </p:cNvPr>
          <p:cNvSpPr txBox="1"/>
          <p:nvPr/>
        </p:nvSpPr>
        <p:spPr>
          <a:xfrm>
            <a:off x="6654962" y="735074"/>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2" name="Tabla 1">
            <a:extLst>
              <a:ext uri="{FF2B5EF4-FFF2-40B4-BE49-F238E27FC236}">
                <a16:creationId xmlns:a16="http://schemas.microsoft.com/office/drawing/2014/main" id="{DC0CC0F3-248B-4612-B5A0-BCE650A5885B}"/>
              </a:ext>
            </a:extLst>
          </p:cNvPr>
          <p:cNvGraphicFramePr>
            <a:graphicFrameLocks noGrp="1"/>
          </p:cNvGraphicFramePr>
          <p:nvPr>
            <p:extLst>
              <p:ext uri="{D42A27DB-BD31-4B8C-83A1-F6EECF244321}">
                <p14:modId xmlns:p14="http://schemas.microsoft.com/office/powerpoint/2010/main" val="2546801351"/>
              </p:ext>
            </p:extLst>
          </p:nvPr>
        </p:nvGraphicFramePr>
        <p:xfrm>
          <a:off x="402540" y="1337566"/>
          <a:ext cx="8168145" cy="1378336"/>
        </p:xfrm>
        <a:graphic>
          <a:graphicData uri="http://schemas.openxmlformats.org/drawingml/2006/table">
            <a:tbl>
              <a:tblPr/>
              <a:tblGrid>
                <a:gridCol w="1169872">
                  <a:extLst>
                    <a:ext uri="{9D8B030D-6E8A-4147-A177-3AD203B41FA5}">
                      <a16:colId xmlns:a16="http://schemas.microsoft.com/office/drawing/2014/main" val="2179234354"/>
                    </a:ext>
                  </a:extLst>
                </a:gridCol>
                <a:gridCol w="1466704">
                  <a:extLst>
                    <a:ext uri="{9D8B030D-6E8A-4147-A177-3AD203B41FA5}">
                      <a16:colId xmlns:a16="http://schemas.microsoft.com/office/drawing/2014/main" val="324015496"/>
                    </a:ext>
                  </a:extLst>
                </a:gridCol>
                <a:gridCol w="1588929">
                  <a:extLst>
                    <a:ext uri="{9D8B030D-6E8A-4147-A177-3AD203B41FA5}">
                      <a16:colId xmlns:a16="http://schemas.microsoft.com/office/drawing/2014/main" val="713724451"/>
                    </a:ext>
                  </a:extLst>
                </a:gridCol>
                <a:gridCol w="1274636">
                  <a:extLst>
                    <a:ext uri="{9D8B030D-6E8A-4147-A177-3AD203B41FA5}">
                      <a16:colId xmlns:a16="http://schemas.microsoft.com/office/drawing/2014/main" val="3916435273"/>
                    </a:ext>
                  </a:extLst>
                </a:gridCol>
                <a:gridCol w="1484165">
                  <a:extLst>
                    <a:ext uri="{9D8B030D-6E8A-4147-A177-3AD203B41FA5}">
                      <a16:colId xmlns:a16="http://schemas.microsoft.com/office/drawing/2014/main" val="937301491"/>
                    </a:ext>
                  </a:extLst>
                </a:gridCol>
                <a:gridCol w="1183839">
                  <a:extLst>
                    <a:ext uri="{9D8B030D-6E8A-4147-A177-3AD203B41FA5}">
                      <a16:colId xmlns:a16="http://schemas.microsoft.com/office/drawing/2014/main" val="2211609806"/>
                    </a:ext>
                  </a:extLst>
                </a:gridCol>
              </a:tblGrid>
              <a:tr h="196905">
                <a:tc rowSpan="2" gridSpan="2">
                  <a:txBody>
                    <a:bodyPr/>
                    <a:lstStyle/>
                    <a:p>
                      <a:pPr algn="ctr" fontAlgn="ctr"/>
                      <a:r>
                        <a:rPr lang="es-CO" sz="1000" b="1" i="0" u="none" strike="noStrike">
                          <a:solidFill>
                            <a:srgbClr val="F8F8F8"/>
                          </a:solidFill>
                          <a:effectLst/>
                          <a:latin typeface="Segoe UI" panose="020B0502040204020203" pitchFamily="34" charset="0"/>
                        </a:rPr>
                        <a:t>Hombres desocupados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dirty="0">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97895410"/>
                  </a:ext>
                </a:extLst>
              </a:tr>
              <a:tr h="393811">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199982153"/>
                  </a:ext>
                </a:extLst>
              </a:tr>
              <a:tr h="196905">
                <a:tc rowSpan="4">
                  <a:txBody>
                    <a:bodyPr/>
                    <a:lstStyle/>
                    <a:p>
                      <a:pPr algn="ctr" fontAlgn="ctr"/>
                      <a:r>
                        <a:rPr lang="es-MX" sz="1000" b="1" i="0" u="none" strike="noStrike" dirty="0">
                          <a:solidFill>
                            <a:srgbClr val="000000"/>
                          </a:solidFill>
                          <a:effectLst/>
                          <a:latin typeface="Segoe UI" panose="020B0502040204020203" pitchFamily="34" charset="0"/>
                        </a:rPr>
                        <a:t>Hombres de 62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485561904"/>
                  </a:ext>
                </a:extLst>
              </a:tr>
              <a:tr h="19690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162062202"/>
                  </a:ext>
                </a:extLst>
              </a:tr>
              <a:tr h="19690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84,4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85,6</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273717027"/>
                  </a:ext>
                </a:extLst>
              </a:tr>
              <a:tr h="19690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11,6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2261100"/>
                  </a:ext>
                </a:extLst>
              </a:tr>
            </a:tbl>
          </a:graphicData>
        </a:graphic>
      </p:graphicFrame>
      <p:graphicFrame>
        <p:nvGraphicFramePr>
          <p:cNvPr id="6" name="Tabla 5">
            <a:extLst>
              <a:ext uri="{FF2B5EF4-FFF2-40B4-BE49-F238E27FC236}">
                <a16:creationId xmlns:a16="http://schemas.microsoft.com/office/drawing/2014/main" id="{1B420CE1-F45F-4671-A23D-AC73A67D6B24}"/>
              </a:ext>
            </a:extLst>
          </p:cNvPr>
          <p:cNvGraphicFramePr>
            <a:graphicFrameLocks noGrp="1"/>
          </p:cNvGraphicFramePr>
          <p:nvPr>
            <p:extLst>
              <p:ext uri="{D42A27DB-BD31-4B8C-83A1-F6EECF244321}">
                <p14:modId xmlns:p14="http://schemas.microsoft.com/office/powerpoint/2010/main" val="2643082355"/>
              </p:ext>
            </p:extLst>
          </p:nvPr>
        </p:nvGraphicFramePr>
        <p:xfrm>
          <a:off x="402540" y="2999904"/>
          <a:ext cx="8168145" cy="1392195"/>
        </p:xfrm>
        <a:graphic>
          <a:graphicData uri="http://schemas.openxmlformats.org/drawingml/2006/table">
            <a:tbl>
              <a:tblPr/>
              <a:tblGrid>
                <a:gridCol w="1169872">
                  <a:extLst>
                    <a:ext uri="{9D8B030D-6E8A-4147-A177-3AD203B41FA5}">
                      <a16:colId xmlns:a16="http://schemas.microsoft.com/office/drawing/2014/main" val="1676889072"/>
                    </a:ext>
                  </a:extLst>
                </a:gridCol>
                <a:gridCol w="1466704">
                  <a:extLst>
                    <a:ext uri="{9D8B030D-6E8A-4147-A177-3AD203B41FA5}">
                      <a16:colId xmlns:a16="http://schemas.microsoft.com/office/drawing/2014/main" val="1265555402"/>
                    </a:ext>
                  </a:extLst>
                </a:gridCol>
                <a:gridCol w="1588929">
                  <a:extLst>
                    <a:ext uri="{9D8B030D-6E8A-4147-A177-3AD203B41FA5}">
                      <a16:colId xmlns:a16="http://schemas.microsoft.com/office/drawing/2014/main" val="54410357"/>
                    </a:ext>
                  </a:extLst>
                </a:gridCol>
                <a:gridCol w="1274636">
                  <a:extLst>
                    <a:ext uri="{9D8B030D-6E8A-4147-A177-3AD203B41FA5}">
                      <a16:colId xmlns:a16="http://schemas.microsoft.com/office/drawing/2014/main" val="2584298844"/>
                    </a:ext>
                  </a:extLst>
                </a:gridCol>
                <a:gridCol w="1484165">
                  <a:extLst>
                    <a:ext uri="{9D8B030D-6E8A-4147-A177-3AD203B41FA5}">
                      <a16:colId xmlns:a16="http://schemas.microsoft.com/office/drawing/2014/main" val="3420559960"/>
                    </a:ext>
                  </a:extLst>
                </a:gridCol>
                <a:gridCol w="1183839">
                  <a:extLst>
                    <a:ext uri="{9D8B030D-6E8A-4147-A177-3AD203B41FA5}">
                      <a16:colId xmlns:a16="http://schemas.microsoft.com/office/drawing/2014/main" val="843075873"/>
                    </a:ext>
                  </a:extLst>
                </a:gridCol>
              </a:tblGrid>
              <a:tr h="198885">
                <a:tc rowSpan="2" gridSpan="2">
                  <a:txBody>
                    <a:bodyPr/>
                    <a:lstStyle/>
                    <a:p>
                      <a:pPr algn="ctr" fontAlgn="ctr"/>
                      <a:r>
                        <a:rPr lang="es-CO" sz="1000" b="1" i="0" u="none" strike="noStrike" dirty="0">
                          <a:solidFill>
                            <a:srgbClr val="F8F8F8"/>
                          </a:solidFill>
                          <a:effectLst/>
                          <a:latin typeface="Segoe UI" panose="020B0502040204020203" pitchFamily="34" charset="0"/>
                        </a:rPr>
                        <a:t>Mujeres desocupadas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57665311"/>
                  </a:ext>
                </a:extLst>
              </a:tr>
              <a:tr h="39777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1068578411"/>
                  </a:ext>
                </a:extLst>
              </a:tr>
              <a:tr h="198885">
                <a:tc rowSpan="4">
                  <a:txBody>
                    <a:bodyPr/>
                    <a:lstStyle/>
                    <a:p>
                      <a:pPr algn="ctr" fontAlgn="ctr"/>
                      <a:r>
                        <a:rPr lang="es-MX" sz="1000" b="1" i="0" u="none" strike="noStrike">
                          <a:solidFill>
                            <a:srgbClr val="000000"/>
                          </a:solidFill>
                          <a:effectLst/>
                          <a:latin typeface="Segoe UI" panose="020B0502040204020203" pitchFamily="34" charset="0"/>
                        </a:rPr>
                        <a:t>Mujeres de 57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530053619"/>
                  </a:ext>
                </a:extLst>
              </a:tr>
              <a:tr h="19888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2,5</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504277817"/>
                  </a:ext>
                </a:extLst>
              </a:tr>
              <a:tr h="19888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89,9</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592974988"/>
                  </a:ext>
                </a:extLst>
              </a:tr>
              <a:tr h="198885">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190399"/>
                  </a:ext>
                </a:extLst>
              </a:tr>
            </a:tbl>
          </a:graphicData>
        </a:graphic>
      </p:graphicFrame>
      <p:cxnSp>
        <p:nvCxnSpPr>
          <p:cNvPr id="7" name="Conector recto 6">
            <a:extLst>
              <a:ext uri="{FF2B5EF4-FFF2-40B4-BE49-F238E27FC236}">
                <a16:creationId xmlns:a16="http://schemas.microsoft.com/office/drawing/2014/main" id="{30658B84-A787-4C8F-950E-FE32A439FB43}"/>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53153-31D9-27B4-7C5A-2C08A22A00F8}"/>
            </a:ext>
          </a:extLst>
        </p:cNvPr>
        <p:cNvGrpSpPr/>
        <p:nvPr/>
      </p:nvGrpSpPr>
      <p:grpSpPr>
        <a:xfrm>
          <a:off x="0" y="0"/>
          <a:ext cx="0" cy="0"/>
          <a:chOff x="0" y="0"/>
          <a:chExt cx="0" cy="0"/>
        </a:xfrm>
      </p:grpSpPr>
      <p:sp>
        <p:nvSpPr>
          <p:cNvPr id="7" name="object 553">
            <a:extLst>
              <a:ext uri="{FF2B5EF4-FFF2-40B4-BE49-F238E27FC236}">
                <a16:creationId xmlns:a16="http://schemas.microsoft.com/office/drawing/2014/main" id="{B3B71F05-EC95-48EE-9457-D221789080A0}"/>
              </a:ext>
            </a:extLst>
          </p:cNvPr>
          <p:cNvSpPr txBox="1">
            <a:spLocks/>
          </p:cNvSpPr>
          <p:nvPr/>
        </p:nvSpPr>
        <p:spPr>
          <a:xfrm>
            <a:off x="640080" y="1713163"/>
            <a:ext cx="3536135" cy="902427"/>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5"/>
              </a:spcBef>
              <a:spcAft>
                <a:spcPts val="0"/>
              </a:spcAft>
              <a:buClrTx/>
              <a:buSzTx/>
              <a:buFont typeface="Arial"/>
              <a:buNone/>
              <a:tabLst/>
              <a:defRPr/>
            </a:pPr>
            <a:r>
              <a:rPr kumimoji="0" lang="es-MX" sz="3200" b="0" i="0" u="none" strike="noStrike" kern="1200" cap="none" spc="0"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Población fuera de la fuerza de trabajo</a:t>
            </a:r>
          </a:p>
        </p:txBody>
      </p:sp>
      <p:sp>
        <p:nvSpPr>
          <p:cNvPr id="9" name="CuadroTexto 8">
            <a:extLst>
              <a:ext uri="{FF2B5EF4-FFF2-40B4-BE49-F238E27FC236}">
                <a16:creationId xmlns:a16="http://schemas.microsoft.com/office/drawing/2014/main" id="{E52AD91F-30F6-4939-88E1-9BB36B63281E}"/>
              </a:ext>
            </a:extLst>
          </p:cNvPr>
          <p:cNvSpPr txBox="1"/>
          <p:nvPr/>
        </p:nvSpPr>
        <p:spPr>
          <a:xfrm>
            <a:off x="640080" y="3212523"/>
            <a:ext cx="21807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C0425"/>
                </a:solidFill>
                <a:effectLst/>
                <a:uLnTx/>
                <a:uFillTx/>
                <a:latin typeface="Segoe UI" panose="020B0502040204020203" pitchFamily="34" charset="0"/>
                <a:ea typeface="+mn-ea"/>
                <a:cs typeface="Segoe UI" panose="020B0502040204020203" pitchFamily="34" charset="0"/>
              </a:rPr>
              <a:t>Total nacional</a:t>
            </a:r>
          </a:p>
        </p:txBody>
      </p:sp>
      <p:sp>
        <p:nvSpPr>
          <p:cNvPr id="14" name="CuadroTexto 13">
            <a:extLst>
              <a:ext uri="{FF2B5EF4-FFF2-40B4-BE49-F238E27FC236}">
                <a16:creationId xmlns:a16="http://schemas.microsoft.com/office/drawing/2014/main" id="{6010750B-7E21-4A1E-8D54-5AF665116B2A}"/>
              </a:ext>
            </a:extLst>
          </p:cNvPr>
          <p:cNvSpPr txBox="1"/>
          <p:nvPr/>
        </p:nvSpPr>
        <p:spPr>
          <a:xfrm>
            <a:off x="-126739" y="553897"/>
            <a:ext cx="3022066" cy="338554"/>
          </a:xfrm>
          <a:prstGeom prst="rect">
            <a:avLst/>
          </a:prstGeom>
          <a:solidFill>
            <a:schemeClr val="bg1">
              <a:lumMod val="50000"/>
            </a:schemeClr>
          </a:solidFill>
        </p:spPr>
        <p:txBody>
          <a:bodyPr wrap="square" rtlCol="0">
            <a:spAutoFit/>
          </a:bodyPr>
          <a:lstStyle/>
          <a:p>
            <a:r>
              <a:rPr lang="es-CO" sz="1600" dirty="0">
                <a:solidFill>
                  <a:schemeClr val="bg1">
                    <a:lumMod val="95000"/>
                  </a:schemeClr>
                </a:solidFill>
                <a:latin typeface="Segoe UI" panose="020B0502040204020203" pitchFamily="34" charset="0"/>
                <a:cs typeface="Segoe UI" panose="020B0502040204020203" pitchFamily="34" charset="0"/>
              </a:rPr>
              <a:t>Documento</a:t>
            </a:r>
            <a:r>
              <a:rPr lang="es-CO" sz="1600" dirty="0">
                <a:solidFill>
                  <a:schemeClr val="bg1">
                    <a:lumMod val="95000"/>
                  </a:schemeClr>
                </a:solidFill>
              </a:rPr>
              <a:t> interno de trabajo</a:t>
            </a:r>
          </a:p>
        </p:txBody>
      </p:sp>
      <p:sp>
        <p:nvSpPr>
          <p:cNvPr id="10" name="CuadroTexto 9">
            <a:extLst>
              <a:ext uri="{FF2B5EF4-FFF2-40B4-BE49-F238E27FC236}">
                <a16:creationId xmlns:a16="http://schemas.microsoft.com/office/drawing/2014/main" id="{3FDCDF32-9F49-4922-9B10-77F45DAED5BE}"/>
              </a:ext>
            </a:extLst>
          </p:cNvPr>
          <p:cNvSpPr txBox="1"/>
          <p:nvPr/>
        </p:nvSpPr>
        <p:spPr>
          <a:xfrm>
            <a:off x="540658" y="470888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246621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27988" y="401691"/>
            <a:ext cx="7667734"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fuera de la fuerza de trabajo según sexo y cotización a fondo de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323850" y="4578566"/>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5" name="CuadroTexto 4">
            <a:extLst>
              <a:ext uri="{FF2B5EF4-FFF2-40B4-BE49-F238E27FC236}">
                <a16:creationId xmlns:a16="http://schemas.microsoft.com/office/drawing/2014/main" id="{2DFBEBA7-C99D-3CFB-35FC-018CD146558C}"/>
              </a:ext>
            </a:extLst>
          </p:cNvPr>
          <p:cNvSpPr txBox="1"/>
          <p:nvPr/>
        </p:nvSpPr>
        <p:spPr>
          <a:xfrm>
            <a:off x="6654962" y="841051"/>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2" name="Tabla 1">
            <a:extLst>
              <a:ext uri="{FF2B5EF4-FFF2-40B4-BE49-F238E27FC236}">
                <a16:creationId xmlns:a16="http://schemas.microsoft.com/office/drawing/2014/main" id="{8F3AAE84-4A35-4307-B4D9-A60068F0F0CA}"/>
              </a:ext>
            </a:extLst>
          </p:cNvPr>
          <p:cNvGraphicFramePr>
            <a:graphicFrameLocks noGrp="1"/>
          </p:cNvGraphicFramePr>
          <p:nvPr>
            <p:extLst>
              <p:ext uri="{D42A27DB-BD31-4B8C-83A1-F6EECF244321}">
                <p14:modId xmlns:p14="http://schemas.microsoft.com/office/powerpoint/2010/main" val="3845316711"/>
              </p:ext>
            </p:extLst>
          </p:nvPr>
        </p:nvGraphicFramePr>
        <p:xfrm>
          <a:off x="323850" y="1320800"/>
          <a:ext cx="8341169" cy="3091542"/>
        </p:xfrm>
        <a:graphic>
          <a:graphicData uri="http://schemas.openxmlformats.org/drawingml/2006/table">
            <a:tbl>
              <a:tblPr/>
              <a:tblGrid>
                <a:gridCol w="1194653">
                  <a:extLst>
                    <a:ext uri="{9D8B030D-6E8A-4147-A177-3AD203B41FA5}">
                      <a16:colId xmlns:a16="http://schemas.microsoft.com/office/drawing/2014/main" val="2540351076"/>
                    </a:ext>
                  </a:extLst>
                </a:gridCol>
                <a:gridCol w="1497773">
                  <a:extLst>
                    <a:ext uri="{9D8B030D-6E8A-4147-A177-3AD203B41FA5}">
                      <a16:colId xmlns:a16="http://schemas.microsoft.com/office/drawing/2014/main" val="2216091607"/>
                    </a:ext>
                  </a:extLst>
                </a:gridCol>
                <a:gridCol w="1622587">
                  <a:extLst>
                    <a:ext uri="{9D8B030D-6E8A-4147-A177-3AD203B41FA5}">
                      <a16:colId xmlns:a16="http://schemas.microsoft.com/office/drawing/2014/main" val="2556717542"/>
                    </a:ext>
                  </a:extLst>
                </a:gridCol>
                <a:gridCol w="1301636">
                  <a:extLst>
                    <a:ext uri="{9D8B030D-6E8A-4147-A177-3AD203B41FA5}">
                      <a16:colId xmlns:a16="http://schemas.microsoft.com/office/drawing/2014/main" val="3779423000"/>
                    </a:ext>
                  </a:extLst>
                </a:gridCol>
                <a:gridCol w="1515604">
                  <a:extLst>
                    <a:ext uri="{9D8B030D-6E8A-4147-A177-3AD203B41FA5}">
                      <a16:colId xmlns:a16="http://schemas.microsoft.com/office/drawing/2014/main" val="1558986874"/>
                    </a:ext>
                  </a:extLst>
                </a:gridCol>
                <a:gridCol w="1208916">
                  <a:extLst>
                    <a:ext uri="{9D8B030D-6E8A-4147-A177-3AD203B41FA5}">
                      <a16:colId xmlns:a16="http://schemas.microsoft.com/office/drawing/2014/main" val="3122284525"/>
                    </a:ext>
                  </a:extLst>
                </a:gridCol>
              </a:tblGrid>
              <a:tr h="258978">
                <a:tc rowSpan="2" gridSpan="2">
                  <a:txBody>
                    <a:bodyPr/>
                    <a:lstStyle/>
                    <a:p>
                      <a:pPr algn="ctr" fontAlgn="ctr"/>
                      <a:r>
                        <a:rPr lang="es-MX" sz="1000" b="1" i="0" u="none" strike="noStrike">
                          <a:solidFill>
                            <a:srgbClr val="F8F8F8"/>
                          </a:solidFill>
                          <a:effectLst/>
                          <a:latin typeface="Segoe UI" panose="020B0502040204020203" pitchFamily="34" charset="0"/>
                        </a:rPr>
                        <a:t>Población fuera de la fuerza de trabajo</a:t>
                      </a:r>
                    </a:p>
                  </a:txBody>
                  <a:tcPr marL="7620" marR="7620" marT="762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dirty="0">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830879658"/>
                  </a:ext>
                </a:extLst>
              </a:tr>
              <a:tr h="404652">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3311466949"/>
                  </a:ext>
                </a:extLst>
              </a:tr>
              <a:tr h="202326">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14.474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14.522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4093971265"/>
                  </a:ext>
                </a:extLst>
              </a:tr>
              <a:tr h="202326">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0,9</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324797620"/>
                  </a:ext>
                </a:extLst>
              </a:tr>
              <a:tr h="202326">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12.712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87,8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12.698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87,4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911298832"/>
                  </a:ext>
                </a:extLst>
              </a:tr>
              <a:tr h="202326">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1.623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1.698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43014064"/>
                  </a:ext>
                </a:extLst>
              </a:tr>
              <a:tr h="202326">
                <a:tc rowSpan="4">
                  <a:txBody>
                    <a:bodyPr/>
                    <a:lstStyle/>
                    <a:p>
                      <a:pPr algn="ctr" fontAlgn="ctr"/>
                      <a:r>
                        <a:rPr lang="es-CO" sz="1000" b="1" i="0" u="none" strike="noStrike">
                          <a:solidFill>
                            <a:srgbClr val="000000"/>
                          </a:solidFill>
                          <a:effectLst/>
                          <a:latin typeface="Segoe UI" panose="020B0502040204020203" pitchFamily="34" charset="0"/>
                        </a:rPr>
                        <a:t>Hombres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4.529</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4.529</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79176197"/>
                  </a:ext>
                </a:extLst>
              </a:tr>
              <a:tr h="202326">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811217520"/>
                  </a:ext>
                </a:extLst>
              </a:tr>
              <a:tr h="202326">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3.646</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80,5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3.606</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79,6</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766502062"/>
                  </a:ext>
                </a:extLst>
              </a:tr>
              <a:tr h="202326">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834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18,4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879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4569194"/>
                  </a:ext>
                </a:extLst>
              </a:tr>
              <a:tr h="202326">
                <a:tc rowSpan="4">
                  <a:txBody>
                    <a:bodyPr/>
                    <a:lstStyle/>
                    <a:p>
                      <a:pPr algn="ctr" fontAlgn="ctr"/>
                      <a:r>
                        <a:rPr lang="es-CO" sz="1000" b="1" i="0" u="none" strike="noStrike">
                          <a:solidFill>
                            <a:srgbClr val="000000"/>
                          </a:solidFill>
                          <a:effectLst/>
                          <a:latin typeface="Segoe UI" panose="020B0502040204020203" pitchFamily="34" charset="0"/>
                        </a:rPr>
                        <a:t>Mujeres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9.946</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9.993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83480837"/>
                  </a:ext>
                </a:extLst>
              </a:tr>
              <a:tr h="202326">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0,8</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4248546428"/>
                  </a:ext>
                </a:extLst>
              </a:tr>
              <a:tr h="202326">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9.066</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91,2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9.092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91,0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98817751"/>
                  </a:ext>
                </a:extLst>
              </a:tr>
              <a:tr h="202326">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789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819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4571507"/>
                  </a:ext>
                </a:extLst>
              </a:tr>
            </a:tbl>
          </a:graphicData>
        </a:graphic>
      </p:graphicFrame>
      <p:cxnSp>
        <p:nvCxnSpPr>
          <p:cNvPr id="6" name="Conector recto 5">
            <a:extLst>
              <a:ext uri="{FF2B5EF4-FFF2-40B4-BE49-F238E27FC236}">
                <a16:creationId xmlns:a16="http://schemas.microsoft.com/office/drawing/2014/main" id="{11305389-D982-41CE-B85D-EFC3A3E2A662}"/>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2"/>
          <p:cNvSpPr txBox="1"/>
          <p:nvPr/>
        </p:nvSpPr>
        <p:spPr>
          <a:xfrm>
            <a:off x="402540" y="402238"/>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fuera de la fuerza de trabajo según rangos de edad y cotización a fondo de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427988" y="4651353"/>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5" name="CuadroTexto 4">
            <a:extLst>
              <a:ext uri="{FF2B5EF4-FFF2-40B4-BE49-F238E27FC236}">
                <a16:creationId xmlns:a16="http://schemas.microsoft.com/office/drawing/2014/main" id="{9EEDF153-0C68-2B49-F665-C0993A6BE3EA}"/>
              </a:ext>
            </a:extLst>
          </p:cNvPr>
          <p:cNvSpPr txBox="1"/>
          <p:nvPr/>
        </p:nvSpPr>
        <p:spPr>
          <a:xfrm>
            <a:off x="6654962" y="705212"/>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2" name="Tabla 1">
            <a:extLst>
              <a:ext uri="{FF2B5EF4-FFF2-40B4-BE49-F238E27FC236}">
                <a16:creationId xmlns:a16="http://schemas.microsoft.com/office/drawing/2014/main" id="{8CF46838-77F4-437C-84EB-E4A8A2EF6332}"/>
              </a:ext>
            </a:extLst>
          </p:cNvPr>
          <p:cNvGraphicFramePr>
            <a:graphicFrameLocks noGrp="1"/>
          </p:cNvGraphicFramePr>
          <p:nvPr>
            <p:extLst>
              <p:ext uri="{D42A27DB-BD31-4B8C-83A1-F6EECF244321}">
                <p14:modId xmlns:p14="http://schemas.microsoft.com/office/powerpoint/2010/main" val="1755727638"/>
              </p:ext>
            </p:extLst>
          </p:nvPr>
        </p:nvGraphicFramePr>
        <p:xfrm>
          <a:off x="323851" y="1285185"/>
          <a:ext cx="8450313" cy="3061849"/>
        </p:xfrm>
        <a:graphic>
          <a:graphicData uri="http://schemas.openxmlformats.org/drawingml/2006/table">
            <a:tbl>
              <a:tblPr/>
              <a:tblGrid>
                <a:gridCol w="1210284">
                  <a:extLst>
                    <a:ext uri="{9D8B030D-6E8A-4147-A177-3AD203B41FA5}">
                      <a16:colId xmlns:a16="http://schemas.microsoft.com/office/drawing/2014/main" val="658650147"/>
                    </a:ext>
                  </a:extLst>
                </a:gridCol>
                <a:gridCol w="1517371">
                  <a:extLst>
                    <a:ext uri="{9D8B030D-6E8A-4147-A177-3AD203B41FA5}">
                      <a16:colId xmlns:a16="http://schemas.microsoft.com/office/drawing/2014/main" val="3473351728"/>
                    </a:ext>
                  </a:extLst>
                </a:gridCol>
                <a:gridCol w="1643819">
                  <a:extLst>
                    <a:ext uri="{9D8B030D-6E8A-4147-A177-3AD203B41FA5}">
                      <a16:colId xmlns:a16="http://schemas.microsoft.com/office/drawing/2014/main" val="3685538746"/>
                    </a:ext>
                  </a:extLst>
                </a:gridCol>
                <a:gridCol w="1318668">
                  <a:extLst>
                    <a:ext uri="{9D8B030D-6E8A-4147-A177-3AD203B41FA5}">
                      <a16:colId xmlns:a16="http://schemas.microsoft.com/office/drawing/2014/main" val="2931375666"/>
                    </a:ext>
                  </a:extLst>
                </a:gridCol>
                <a:gridCol w="1535435">
                  <a:extLst>
                    <a:ext uri="{9D8B030D-6E8A-4147-A177-3AD203B41FA5}">
                      <a16:colId xmlns:a16="http://schemas.microsoft.com/office/drawing/2014/main" val="2116520628"/>
                    </a:ext>
                  </a:extLst>
                </a:gridCol>
                <a:gridCol w="1224736">
                  <a:extLst>
                    <a:ext uri="{9D8B030D-6E8A-4147-A177-3AD203B41FA5}">
                      <a16:colId xmlns:a16="http://schemas.microsoft.com/office/drawing/2014/main" val="1524785797"/>
                    </a:ext>
                  </a:extLst>
                </a:gridCol>
              </a:tblGrid>
              <a:tr h="161150">
                <a:tc rowSpan="2" gridSpan="2">
                  <a:txBody>
                    <a:bodyPr/>
                    <a:lstStyle/>
                    <a:p>
                      <a:pPr algn="ctr" fontAlgn="ctr"/>
                      <a:r>
                        <a:rPr lang="es-MX" sz="900" b="1" i="0" u="none" strike="noStrike" dirty="0">
                          <a:solidFill>
                            <a:srgbClr val="F8F8F8"/>
                          </a:solidFill>
                          <a:effectLst/>
                          <a:latin typeface="Segoe UI" panose="020B0502040204020203" pitchFamily="34" charset="0"/>
                        </a:rPr>
                        <a:t>Población fuera de la fuerza de trabajo</a:t>
                      </a:r>
                    </a:p>
                  </a:txBody>
                  <a:tcPr marL="6868" marR="6868" marT="6868"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900" b="1" i="0" u="none" strike="noStrike">
                          <a:solidFill>
                            <a:srgbClr val="F8F8F8"/>
                          </a:solidFill>
                          <a:effectLst/>
                          <a:latin typeface="Segoe UI" panose="020B0502040204020203" pitchFamily="34" charset="0"/>
                        </a:rPr>
                        <a:t>Total nacional</a:t>
                      </a:r>
                    </a:p>
                  </a:txBody>
                  <a:tcPr marL="6868" marR="6868" marT="6868"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669547146"/>
                  </a:ext>
                </a:extLst>
              </a:tr>
              <a:tr h="322299">
                <a:tc gridSpan="2" vMerge="1">
                  <a:txBody>
                    <a:bodyPr/>
                    <a:lstStyle/>
                    <a:p>
                      <a:endParaRPr lang="es-CO"/>
                    </a:p>
                  </a:txBody>
                  <a:tcPr/>
                </a:tc>
                <a:tc hMerge="1" vMerge="1">
                  <a:txBody>
                    <a:bodyPr/>
                    <a:lstStyle/>
                    <a:p>
                      <a:endParaRPr lang="es-CO"/>
                    </a:p>
                  </a:txBody>
                  <a:tcPr/>
                </a:tc>
                <a:tc>
                  <a:txBody>
                    <a:bodyPr/>
                    <a:lstStyle/>
                    <a:p>
                      <a:pPr algn="ctr" fontAlgn="ctr"/>
                      <a:r>
                        <a:rPr lang="es-CO" sz="900" b="1" i="0" u="none" strike="noStrike">
                          <a:solidFill>
                            <a:srgbClr val="AD2750"/>
                          </a:solidFill>
                          <a:effectLst/>
                          <a:latin typeface="Segoe UI" panose="020B0502040204020203" pitchFamily="34" charset="0"/>
                        </a:rPr>
                        <a:t>Ene - oct 2024</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Distribución (%)</a:t>
                      </a:r>
                    </a:p>
                  </a:txBody>
                  <a:tcPr marL="6868" marR="6868" marT="6868"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Ene - oct 2025</a:t>
                      </a:r>
                    </a:p>
                  </a:txBody>
                  <a:tcPr marL="6868" marR="6868" marT="6868" marB="0" anchor="ctr">
                    <a:lnL>
                      <a:noFill/>
                    </a:lnL>
                    <a:lnR>
                      <a:noFill/>
                    </a:lnR>
                    <a:lnT>
                      <a:noFill/>
                    </a:lnT>
                    <a:lnB>
                      <a:noFill/>
                    </a:lnB>
                    <a:solidFill>
                      <a:srgbClr val="E691AA"/>
                    </a:solidFill>
                  </a:tcPr>
                </a:tc>
                <a:tc>
                  <a:txBody>
                    <a:bodyPr/>
                    <a:lstStyle/>
                    <a:p>
                      <a:pPr algn="ctr" fontAlgn="ctr"/>
                      <a:r>
                        <a:rPr lang="es-CO" sz="900" b="1" i="0" u="none" strike="noStrike">
                          <a:solidFill>
                            <a:srgbClr val="AD2750"/>
                          </a:solidFill>
                          <a:effectLst/>
                          <a:latin typeface="Segoe UI" panose="020B0502040204020203" pitchFamily="34" charset="0"/>
                        </a:rPr>
                        <a:t>Distribución (%)</a:t>
                      </a:r>
                    </a:p>
                  </a:txBody>
                  <a:tcPr marL="6868" marR="6868" marT="6868" marB="0" anchor="ctr">
                    <a:lnL>
                      <a:noFill/>
                    </a:lnL>
                    <a:lnR>
                      <a:noFill/>
                    </a:lnR>
                    <a:lnT>
                      <a:noFill/>
                    </a:lnT>
                    <a:lnB>
                      <a:noFill/>
                    </a:lnB>
                    <a:solidFill>
                      <a:srgbClr val="F7D9E1"/>
                    </a:solidFill>
                  </a:tcPr>
                </a:tc>
                <a:extLst>
                  <a:ext uri="{0D108BD9-81ED-4DB2-BD59-A6C34878D82A}">
                    <a16:rowId xmlns:a16="http://schemas.microsoft.com/office/drawing/2014/main" val="4006714510"/>
                  </a:ext>
                </a:extLst>
              </a:tr>
              <a:tr h="161150">
                <a:tc rowSpan="4">
                  <a:txBody>
                    <a:bodyPr/>
                    <a:lstStyle/>
                    <a:p>
                      <a:pPr algn="ctr" fontAlgn="ctr"/>
                      <a:r>
                        <a:rPr lang="es-CO" sz="900" b="1" i="0" u="none" strike="noStrike">
                          <a:solidFill>
                            <a:srgbClr val="000000"/>
                          </a:solidFill>
                          <a:effectLst/>
                          <a:latin typeface="Segoe UI" panose="020B0502040204020203" pitchFamily="34" charset="0"/>
                        </a:rPr>
                        <a:t>Total</a:t>
                      </a:r>
                    </a:p>
                  </a:txBody>
                  <a:tcPr marL="6868" marR="6868" marT="6868"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14.474</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14.522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956105404"/>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139</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127</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0,9</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607358899"/>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12.712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87,8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12.698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87,4</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405365736"/>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1.623</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11,2</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1.698</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11,7</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30307730"/>
                  </a:ext>
                </a:extLst>
              </a:tr>
              <a:tr h="161150">
                <a:tc rowSpan="4">
                  <a:txBody>
                    <a:bodyPr/>
                    <a:lstStyle/>
                    <a:p>
                      <a:pPr algn="ctr" fontAlgn="ctr"/>
                      <a:r>
                        <a:rPr lang="es-MX" sz="900" b="1" i="0" u="none" strike="noStrike">
                          <a:solidFill>
                            <a:srgbClr val="000000"/>
                          </a:solidFill>
                          <a:effectLst/>
                          <a:latin typeface="Segoe UI" panose="020B0502040204020203" pitchFamily="34" charset="0"/>
                        </a:rPr>
                        <a:t>De 15 a 24 años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4.454</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4.435</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522465783"/>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0,2</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1029229673"/>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4.443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99,8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4.421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99,7</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2523604822"/>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0,1</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0,1</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5445831"/>
                  </a:ext>
                </a:extLst>
              </a:tr>
              <a:tr h="161150">
                <a:tc rowSpan="4">
                  <a:txBody>
                    <a:bodyPr/>
                    <a:lstStyle/>
                    <a:p>
                      <a:pPr algn="ctr" fontAlgn="ctr"/>
                      <a:r>
                        <a:rPr lang="es-MX" sz="900" b="1" i="0" u="none" strike="noStrike">
                          <a:solidFill>
                            <a:srgbClr val="000000"/>
                          </a:solidFill>
                          <a:effectLst/>
                          <a:latin typeface="Segoe UI" panose="020B0502040204020203" pitchFamily="34" charset="0"/>
                        </a:rPr>
                        <a:t>De 25 a 54 años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3.899</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3.810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07444229"/>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82</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2,0</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1617732463"/>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3.718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95,4</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3.636</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95,4</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947978627"/>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98</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2,5</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96</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2,5</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8466554"/>
                  </a:ext>
                </a:extLst>
              </a:tr>
              <a:tr h="161150">
                <a:tc rowSpan="4">
                  <a:txBody>
                    <a:bodyPr/>
                    <a:lstStyle/>
                    <a:p>
                      <a:pPr algn="ctr" fontAlgn="ctr"/>
                      <a:r>
                        <a:rPr lang="es-MX" sz="900" b="1" i="0" u="none" strike="noStrike">
                          <a:solidFill>
                            <a:srgbClr val="000000"/>
                          </a:solidFill>
                          <a:effectLst/>
                          <a:latin typeface="Segoe UI" panose="020B0502040204020203" pitchFamily="34" charset="0"/>
                        </a:rPr>
                        <a:t>De 55 años y más</a:t>
                      </a:r>
                    </a:p>
                  </a:txBody>
                  <a:tcPr marL="6868" marR="6868" marT="68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1" i="0" u="none" strike="noStrike">
                          <a:solidFill>
                            <a:srgbClr val="000000"/>
                          </a:solidFill>
                          <a:effectLst/>
                          <a:latin typeface="Segoe UI" panose="020B0502040204020203" pitchFamily="34" charset="0"/>
                        </a:rPr>
                        <a:t>TOTAL</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6.122</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6.278</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100,0</a:t>
                      </a:r>
                    </a:p>
                  </a:txBody>
                  <a:tcPr marL="6868" marR="6868" marT="686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09202093"/>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Si</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51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38</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0,6</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2928948254"/>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No</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4.551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74,3</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4.641</a:t>
                      </a:r>
                    </a:p>
                  </a:txBody>
                  <a:tcPr marL="6868" marR="6868" marT="6868" marB="0" anchor="b">
                    <a:lnL>
                      <a:noFill/>
                    </a:lnL>
                    <a:lnR>
                      <a:noFill/>
                    </a:lnR>
                    <a:lnT>
                      <a:noFill/>
                    </a:lnT>
                    <a:lnB>
                      <a:noFill/>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73,9</a:t>
                      </a:r>
                    </a:p>
                  </a:txBody>
                  <a:tcPr marL="6868" marR="6868" marT="6868" marB="0" anchor="b">
                    <a:lnL>
                      <a:noFill/>
                    </a:lnL>
                    <a:lnR>
                      <a:noFill/>
                    </a:lnR>
                    <a:lnT>
                      <a:noFill/>
                    </a:lnT>
                    <a:lnB>
                      <a:noFill/>
                    </a:lnB>
                    <a:solidFill>
                      <a:srgbClr val="FFFFFF"/>
                    </a:solidFill>
                  </a:tcPr>
                </a:tc>
                <a:extLst>
                  <a:ext uri="{0D108BD9-81ED-4DB2-BD59-A6C34878D82A}">
                    <a16:rowId xmlns:a16="http://schemas.microsoft.com/office/drawing/2014/main" val="3627530137"/>
                  </a:ext>
                </a:extLst>
              </a:tr>
              <a:tr h="161150">
                <a:tc vMerge="1">
                  <a:txBody>
                    <a:bodyPr/>
                    <a:lstStyle/>
                    <a:p>
                      <a:endParaRPr lang="es-CO"/>
                    </a:p>
                  </a:txBody>
                  <a:tcPr/>
                </a:tc>
                <a:tc>
                  <a:txBody>
                    <a:bodyPr/>
                    <a:lstStyle/>
                    <a:p>
                      <a:pPr algn="ctr" fontAlgn="b"/>
                      <a:r>
                        <a:rPr lang="es-CO" sz="900" b="1" i="0" u="none" strike="noStrike">
                          <a:solidFill>
                            <a:srgbClr val="000000"/>
                          </a:solidFill>
                          <a:effectLst/>
                          <a:latin typeface="Segoe UI" panose="020B0502040204020203" pitchFamily="34" charset="0"/>
                        </a:rPr>
                        <a:t>Ya es pensionado</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1.520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24,8</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a:solidFill>
                            <a:srgbClr val="404040"/>
                          </a:solidFill>
                          <a:effectLst/>
                          <a:latin typeface="Segoe UI" panose="020B0502040204020203" pitchFamily="34" charset="0"/>
                        </a:rPr>
                        <a:t>1.600</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900" b="0" i="0" u="none" strike="noStrike" dirty="0">
                          <a:solidFill>
                            <a:srgbClr val="404040"/>
                          </a:solidFill>
                          <a:effectLst/>
                          <a:latin typeface="Segoe UI" panose="020B0502040204020203" pitchFamily="34" charset="0"/>
                        </a:rPr>
                        <a:t>25,5</a:t>
                      </a:r>
                    </a:p>
                  </a:txBody>
                  <a:tcPr marL="6868" marR="6868" marT="686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75280128"/>
                  </a:ext>
                </a:extLst>
              </a:tr>
            </a:tbl>
          </a:graphicData>
        </a:graphic>
      </p:graphicFrame>
      <p:cxnSp>
        <p:nvCxnSpPr>
          <p:cNvPr id="6" name="Conector recto 5">
            <a:extLst>
              <a:ext uri="{FF2B5EF4-FFF2-40B4-BE49-F238E27FC236}">
                <a16:creationId xmlns:a16="http://schemas.microsoft.com/office/drawing/2014/main" id="{7367E54B-A259-47D5-A372-ACDB88939A62}"/>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402540" y="413408"/>
            <a:ext cx="8741460" cy="715581"/>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s-MX"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fuera de la fuerza de trabajo según sexo, edad y cotización a pensión</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1" i="0" u="none" strike="noStrike" kern="1200" cap="none" spc="-5"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Total Nacional </a:t>
            </a:r>
          </a:p>
          <a:p>
            <a:pPr marL="0" marR="0" lvl="0" indent="0" algn="l" defTabSz="457200" rtl="0" eaLnBrk="1" fontAlgn="auto" latinLnBrk="0" hangingPunct="1">
              <a:lnSpc>
                <a:spcPct val="100000"/>
              </a:lnSpc>
              <a:spcBef>
                <a:spcPts val="0"/>
              </a:spcBef>
              <a:spcAft>
                <a:spcPts val="0"/>
              </a:spcAft>
              <a:buClrTx/>
              <a:buSzTx/>
              <a:buFontTx/>
              <a:buNone/>
              <a:defRPr/>
            </a:pPr>
            <a:r>
              <a:rPr kumimoji="0" lang="es-ES" sz="14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(2024 - 2025)</a:t>
            </a:r>
          </a:p>
        </p:txBody>
      </p:sp>
      <p:sp>
        <p:nvSpPr>
          <p:cNvPr id="13" name="object 18"/>
          <p:cNvSpPr txBox="1"/>
          <p:nvPr/>
        </p:nvSpPr>
        <p:spPr>
          <a:xfrm>
            <a:off x="346843" y="4648107"/>
            <a:ext cx="8450313" cy="361125"/>
          </a:xfrm>
          <a:prstGeom prst="rect">
            <a:avLst/>
          </a:prstGeom>
        </p:spPr>
        <p:txBody>
          <a:bodyPr vert="horz" wrap="square" lIns="0" tIns="6985" rIns="0" bIns="0" rtlCol="0" anchor="b">
            <a:spAutoFit/>
          </a:bodyPr>
          <a:lstStyle/>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Notas: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Datos expandidos con proyecciones de población elaboradas con base en los resultados del Censo Nacional de Población y Vivienda 2018.</a:t>
            </a: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            ᛫ Poblaciones en miles.  </a:t>
            </a:r>
            <a:endPar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endParaRPr>
          </a:p>
          <a:p>
            <a:pPr marL="450850" marR="5080" lvl="0" indent="-438150" algn="l" defTabSz="457200" rtl="0" eaLnBrk="1" fontAlgn="auto" latinLnBrk="0" hangingPunct="1">
              <a:lnSpc>
                <a:spcPct val="104000"/>
              </a:lnSpc>
              <a:spcBef>
                <a:spcPts val="55"/>
              </a:spcBef>
              <a:spcAft>
                <a:spcPts val="0"/>
              </a:spcAft>
              <a:buClrTx/>
              <a:buSzTx/>
              <a:buFontTx/>
              <a:buNone/>
              <a:defRPr/>
            </a:pPr>
            <a:r>
              <a:rPr kumimoji="0" lang="es-MX" sz="700" b="1"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Fuente: </a:t>
            </a:r>
            <a:r>
              <a:rPr kumimoji="0" lang="es-MX" sz="700" b="0" i="0" u="none" strike="noStrike" kern="1200" cap="none" spc="15" normalizeH="0" baseline="0" noProof="0" dirty="0">
                <a:ln>
                  <a:noFill/>
                </a:ln>
                <a:effectLst/>
                <a:uLnTx/>
                <a:uFillTx/>
                <a:latin typeface="Segoe UI" panose="020B0502040204020203" pitchFamily="34" charset="0"/>
                <a:ea typeface="+mn-ea"/>
                <a:cs typeface="Segoe UI" panose="020B0502040204020203" pitchFamily="34" charset="0"/>
              </a:rPr>
              <a:t>DANE, GEIH.</a:t>
            </a:r>
          </a:p>
        </p:txBody>
      </p:sp>
      <p:sp>
        <p:nvSpPr>
          <p:cNvPr id="4" name="CuadroTexto 3">
            <a:extLst>
              <a:ext uri="{FF2B5EF4-FFF2-40B4-BE49-F238E27FC236}">
                <a16:creationId xmlns:a16="http://schemas.microsoft.com/office/drawing/2014/main" id="{03DF6314-1A04-994D-D002-5225E82862B1}"/>
              </a:ext>
            </a:extLst>
          </p:cNvPr>
          <p:cNvSpPr txBox="1"/>
          <p:nvPr/>
        </p:nvSpPr>
        <p:spPr>
          <a:xfrm>
            <a:off x="6654962" y="729048"/>
            <a:ext cx="2489038" cy="276999"/>
          </a:xfrm>
          <a:prstGeom prst="rect">
            <a:avLst/>
          </a:prstGeom>
          <a:solidFill>
            <a:schemeClr val="bg1">
              <a:lumMod val="50000"/>
            </a:schemeClr>
          </a:solidFill>
        </p:spPr>
        <p:txBody>
          <a:bodyPr wrap="square" rtlCol="0">
            <a:spAutoFit/>
          </a:bodyPr>
          <a:lstStyle/>
          <a:p>
            <a:r>
              <a:rPr lang="es-CO" sz="1200" dirty="0">
                <a:solidFill>
                  <a:schemeClr val="bg1">
                    <a:lumMod val="95000"/>
                  </a:schemeClr>
                </a:solidFill>
              </a:rPr>
              <a:t>Documento interno de trabajo</a:t>
            </a:r>
          </a:p>
        </p:txBody>
      </p:sp>
      <p:graphicFrame>
        <p:nvGraphicFramePr>
          <p:cNvPr id="2" name="Tabla 1">
            <a:extLst>
              <a:ext uri="{FF2B5EF4-FFF2-40B4-BE49-F238E27FC236}">
                <a16:creationId xmlns:a16="http://schemas.microsoft.com/office/drawing/2014/main" id="{5EC2F758-7448-4F50-A807-69C070676C7B}"/>
              </a:ext>
            </a:extLst>
          </p:cNvPr>
          <p:cNvGraphicFramePr>
            <a:graphicFrameLocks noGrp="1"/>
          </p:cNvGraphicFramePr>
          <p:nvPr>
            <p:extLst>
              <p:ext uri="{D42A27DB-BD31-4B8C-83A1-F6EECF244321}">
                <p14:modId xmlns:p14="http://schemas.microsoft.com/office/powerpoint/2010/main" val="410366088"/>
              </p:ext>
            </p:extLst>
          </p:nvPr>
        </p:nvGraphicFramePr>
        <p:xfrm>
          <a:off x="323849" y="1434806"/>
          <a:ext cx="8384719" cy="1233331"/>
        </p:xfrm>
        <a:graphic>
          <a:graphicData uri="http://schemas.openxmlformats.org/drawingml/2006/table">
            <a:tbl>
              <a:tblPr/>
              <a:tblGrid>
                <a:gridCol w="1200891">
                  <a:extLst>
                    <a:ext uri="{9D8B030D-6E8A-4147-A177-3AD203B41FA5}">
                      <a16:colId xmlns:a16="http://schemas.microsoft.com/office/drawing/2014/main" val="3626552075"/>
                    </a:ext>
                  </a:extLst>
                </a:gridCol>
                <a:gridCol w="1505592">
                  <a:extLst>
                    <a:ext uri="{9D8B030D-6E8A-4147-A177-3AD203B41FA5}">
                      <a16:colId xmlns:a16="http://schemas.microsoft.com/office/drawing/2014/main" val="1762897131"/>
                    </a:ext>
                  </a:extLst>
                </a:gridCol>
                <a:gridCol w="1631059">
                  <a:extLst>
                    <a:ext uri="{9D8B030D-6E8A-4147-A177-3AD203B41FA5}">
                      <a16:colId xmlns:a16="http://schemas.microsoft.com/office/drawing/2014/main" val="774290999"/>
                    </a:ext>
                  </a:extLst>
                </a:gridCol>
                <a:gridCol w="1308432">
                  <a:extLst>
                    <a:ext uri="{9D8B030D-6E8A-4147-A177-3AD203B41FA5}">
                      <a16:colId xmlns:a16="http://schemas.microsoft.com/office/drawing/2014/main" val="2989412639"/>
                    </a:ext>
                  </a:extLst>
                </a:gridCol>
                <a:gridCol w="1523517">
                  <a:extLst>
                    <a:ext uri="{9D8B030D-6E8A-4147-A177-3AD203B41FA5}">
                      <a16:colId xmlns:a16="http://schemas.microsoft.com/office/drawing/2014/main" val="390739733"/>
                    </a:ext>
                  </a:extLst>
                </a:gridCol>
                <a:gridCol w="1215228">
                  <a:extLst>
                    <a:ext uri="{9D8B030D-6E8A-4147-A177-3AD203B41FA5}">
                      <a16:colId xmlns:a16="http://schemas.microsoft.com/office/drawing/2014/main" val="1001756798"/>
                    </a:ext>
                  </a:extLst>
                </a:gridCol>
              </a:tblGrid>
              <a:tr h="176190">
                <a:tc rowSpan="2" gridSpan="2">
                  <a:txBody>
                    <a:bodyPr/>
                    <a:lstStyle/>
                    <a:p>
                      <a:pPr algn="ctr" fontAlgn="ctr"/>
                      <a:r>
                        <a:rPr lang="es-MX" sz="1000" b="1" i="0" u="none" strike="noStrike">
                          <a:solidFill>
                            <a:srgbClr val="F8F8F8"/>
                          </a:solidFill>
                          <a:effectLst/>
                          <a:latin typeface="Segoe UI" panose="020B0502040204020203" pitchFamily="34" charset="0"/>
                        </a:rPr>
                        <a:t>Hombres fuera de la fuerza de trabajo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55006647"/>
                  </a:ext>
                </a:extLst>
              </a:tr>
              <a:tr h="352381">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3121321021"/>
                  </a:ext>
                </a:extLst>
              </a:tr>
              <a:tr h="176190">
                <a:tc rowSpan="4">
                  <a:txBody>
                    <a:bodyPr/>
                    <a:lstStyle/>
                    <a:p>
                      <a:pPr algn="ctr" fontAlgn="ctr"/>
                      <a:r>
                        <a:rPr lang="es-MX" sz="1000" b="1" i="0" u="none" strike="noStrike" dirty="0">
                          <a:solidFill>
                            <a:srgbClr val="000000"/>
                          </a:solidFill>
                          <a:effectLst/>
                          <a:latin typeface="Segoe UI" panose="020B0502040204020203" pitchFamily="34" charset="0"/>
                        </a:rPr>
                        <a:t>Hombres de 62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1.714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1.768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887317133"/>
                  </a:ext>
                </a:extLst>
              </a:tr>
              <a:tr h="17619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0,6</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4251914522"/>
                  </a:ext>
                </a:extLst>
              </a:tr>
              <a:tr h="17619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57,9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56,4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346907863"/>
                  </a:ext>
                </a:extLst>
              </a:tr>
              <a:tr h="17619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713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41,6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763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43,2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82813744"/>
                  </a:ext>
                </a:extLst>
              </a:tr>
            </a:tbl>
          </a:graphicData>
        </a:graphic>
      </p:graphicFrame>
      <p:graphicFrame>
        <p:nvGraphicFramePr>
          <p:cNvPr id="6" name="Tabla 5">
            <a:extLst>
              <a:ext uri="{FF2B5EF4-FFF2-40B4-BE49-F238E27FC236}">
                <a16:creationId xmlns:a16="http://schemas.microsoft.com/office/drawing/2014/main" id="{806F61E5-A1D0-4396-8116-A6480E2EC5E4}"/>
              </a:ext>
            </a:extLst>
          </p:cNvPr>
          <p:cNvGraphicFramePr>
            <a:graphicFrameLocks noGrp="1"/>
          </p:cNvGraphicFramePr>
          <p:nvPr>
            <p:extLst>
              <p:ext uri="{D42A27DB-BD31-4B8C-83A1-F6EECF244321}">
                <p14:modId xmlns:p14="http://schemas.microsoft.com/office/powerpoint/2010/main" val="1900257631"/>
              </p:ext>
            </p:extLst>
          </p:nvPr>
        </p:nvGraphicFramePr>
        <p:xfrm>
          <a:off x="323850" y="2983777"/>
          <a:ext cx="8384718" cy="1348690"/>
        </p:xfrm>
        <a:graphic>
          <a:graphicData uri="http://schemas.openxmlformats.org/drawingml/2006/table">
            <a:tbl>
              <a:tblPr/>
              <a:tblGrid>
                <a:gridCol w="1200890">
                  <a:extLst>
                    <a:ext uri="{9D8B030D-6E8A-4147-A177-3AD203B41FA5}">
                      <a16:colId xmlns:a16="http://schemas.microsoft.com/office/drawing/2014/main" val="996060577"/>
                    </a:ext>
                  </a:extLst>
                </a:gridCol>
                <a:gridCol w="1505592">
                  <a:extLst>
                    <a:ext uri="{9D8B030D-6E8A-4147-A177-3AD203B41FA5}">
                      <a16:colId xmlns:a16="http://schemas.microsoft.com/office/drawing/2014/main" val="2427358871"/>
                    </a:ext>
                  </a:extLst>
                </a:gridCol>
                <a:gridCol w="1631059">
                  <a:extLst>
                    <a:ext uri="{9D8B030D-6E8A-4147-A177-3AD203B41FA5}">
                      <a16:colId xmlns:a16="http://schemas.microsoft.com/office/drawing/2014/main" val="1141334345"/>
                    </a:ext>
                  </a:extLst>
                </a:gridCol>
                <a:gridCol w="1308432">
                  <a:extLst>
                    <a:ext uri="{9D8B030D-6E8A-4147-A177-3AD203B41FA5}">
                      <a16:colId xmlns:a16="http://schemas.microsoft.com/office/drawing/2014/main" val="2673100505"/>
                    </a:ext>
                  </a:extLst>
                </a:gridCol>
                <a:gridCol w="1523517">
                  <a:extLst>
                    <a:ext uri="{9D8B030D-6E8A-4147-A177-3AD203B41FA5}">
                      <a16:colId xmlns:a16="http://schemas.microsoft.com/office/drawing/2014/main" val="4030755565"/>
                    </a:ext>
                  </a:extLst>
                </a:gridCol>
                <a:gridCol w="1215228">
                  <a:extLst>
                    <a:ext uri="{9D8B030D-6E8A-4147-A177-3AD203B41FA5}">
                      <a16:colId xmlns:a16="http://schemas.microsoft.com/office/drawing/2014/main" val="1379797965"/>
                    </a:ext>
                  </a:extLst>
                </a:gridCol>
              </a:tblGrid>
              <a:tr h="192670">
                <a:tc rowSpan="2" gridSpan="2">
                  <a:txBody>
                    <a:bodyPr/>
                    <a:lstStyle/>
                    <a:p>
                      <a:pPr algn="ctr" fontAlgn="ctr"/>
                      <a:r>
                        <a:rPr lang="es-MX" sz="1000" b="1" i="0" u="none" strike="noStrike" dirty="0">
                          <a:solidFill>
                            <a:srgbClr val="F8F8F8"/>
                          </a:solidFill>
                          <a:effectLst/>
                          <a:latin typeface="Segoe UI" panose="020B0502040204020203" pitchFamily="34" charset="0"/>
                        </a:rPr>
                        <a:t>Mujeres fuera de la fuerza de trabajo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8564667"/>
                  </a:ext>
                </a:extLst>
              </a:tr>
              <a:tr h="38534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Ene - oct 2024</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Ene - oct 2025</a:t>
                      </a:r>
                    </a:p>
                  </a:txBody>
                  <a:tcPr marL="7620" marR="7620" marT="7620"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a:noFill/>
                    </a:lnB>
                    <a:solidFill>
                      <a:srgbClr val="F7D9E1"/>
                    </a:solidFill>
                  </a:tcPr>
                </a:tc>
                <a:extLst>
                  <a:ext uri="{0D108BD9-81ED-4DB2-BD59-A6C34878D82A}">
                    <a16:rowId xmlns:a16="http://schemas.microsoft.com/office/drawing/2014/main" val="3236940568"/>
                  </a:ext>
                </a:extLst>
              </a:tr>
              <a:tr h="192670">
                <a:tc rowSpan="4">
                  <a:txBody>
                    <a:bodyPr/>
                    <a:lstStyle/>
                    <a:p>
                      <a:pPr algn="ctr" fontAlgn="ctr"/>
                      <a:r>
                        <a:rPr lang="es-MX" sz="1000" b="1" i="0" u="none" strike="noStrike">
                          <a:solidFill>
                            <a:srgbClr val="000000"/>
                          </a:solidFill>
                          <a:effectLst/>
                          <a:latin typeface="Segoe UI" panose="020B0502040204020203" pitchFamily="34" charset="0"/>
                        </a:rPr>
                        <a:t>Mujeres de 57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3.948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4.047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530920878"/>
                  </a:ext>
                </a:extLst>
              </a:tr>
              <a:tr h="19267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20</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497055892"/>
                  </a:ext>
                </a:extLst>
              </a:tr>
              <a:tr h="19267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3.167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80,2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3.247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80,2</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029943748"/>
                  </a:ext>
                </a:extLst>
              </a:tr>
              <a:tr h="19267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760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786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19,4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6708820"/>
                  </a:ext>
                </a:extLst>
              </a:tr>
            </a:tbl>
          </a:graphicData>
        </a:graphic>
      </p:graphicFrame>
      <p:cxnSp>
        <p:nvCxnSpPr>
          <p:cNvPr id="7" name="Conector recto 6">
            <a:extLst>
              <a:ext uri="{FF2B5EF4-FFF2-40B4-BE49-F238E27FC236}">
                <a16:creationId xmlns:a16="http://schemas.microsoft.com/office/drawing/2014/main" id="{1F7BFE66-DAA8-4A79-A4CE-B4C1E8827072}"/>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53">
            <a:extLst>
              <a:ext uri="{FF2B5EF4-FFF2-40B4-BE49-F238E27FC236}">
                <a16:creationId xmlns:a16="http://schemas.microsoft.com/office/drawing/2014/main" id="{E6DF6675-EB3B-3FE7-396A-4D715E273E59}"/>
              </a:ext>
            </a:extLst>
          </p:cNvPr>
          <p:cNvSpPr txBox="1">
            <a:spLocks/>
          </p:cNvSpPr>
          <p:nvPr/>
        </p:nvSpPr>
        <p:spPr>
          <a:xfrm>
            <a:off x="540658" y="1520047"/>
            <a:ext cx="2907257" cy="902427"/>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lnSpc>
                <a:spcPct val="80000"/>
              </a:lnSpc>
              <a:buNone/>
              <a:defRPr/>
            </a:pPr>
            <a:r>
              <a:rPr lang="es-CO" sz="3600" dirty="0">
                <a:solidFill>
                  <a:srgbClr val="B6004C"/>
                </a:solidFill>
                <a:latin typeface="Segoe UI"/>
                <a:cs typeface="Arial" panose="020B0604020202020204" pitchFamily="34" charset="0"/>
              </a:rPr>
              <a:t>Demografía Empresarial</a:t>
            </a:r>
          </a:p>
        </p:txBody>
      </p:sp>
      <p:sp>
        <p:nvSpPr>
          <p:cNvPr id="8" name="Rectángulo 7">
            <a:extLst>
              <a:ext uri="{FF2B5EF4-FFF2-40B4-BE49-F238E27FC236}">
                <a16:creationId xmlns:a16="http://schemas.microsoft.com/office/drawing/2014/main" id="{106A8873-5918-47A7-B803-9B7D7D58D2DF}"/>
              </a:ext>
            </a:extLst>
          </p:cNvPr>
          <p:cNvSpPr/>
          <p:nvPr/>
        </p:nvSpPr>
        <p:spPr>
          <a:xfrm>
            <a:off x="540127" y="2942413"/>
            <a:ext cx="4278616" cy="954107"/>
          </a:xfrm>
          <a:prstGeom prst="rect">
            <a:avLst/>
          </a:prstGeom>
        </p:spPr>
        <p:txBody>
          <a:bodyPr wrap="square">
            <a:spAutoFit/>
          </a:bodyPr>
          <a:lstStyle/>
          <a:p>
            <a:pPr defTabSz="914378">
              <a:buClr>
                <a:srgbClr val="000000"/>
              </a:buClr>
              <a:defRPr/>
            </a:pPr>
            <a:r>
              <a:rPr lang="es-ES" sz="2800" kern="0" dirty="0">
                <a:solidFill>
                  <a:srgbClr val="4C0425"/>
                </a:solidFill>
                <a:latin typeface="Segoe UI"/>
                <a:cs typeface="Arial"/>
                <a:sym typeface="Arial"/>
              </a:rPr>
              <a:t>Creación y supervivencia de empresas</a:t>
            </a:r>
          </a:p>
        </p:txBody>
      </p:sp>
      <p:sp>
        <p:nvSpPr>
          <p:cNvPr id="6" name="CuadroTexto 5">
            <a:extLst>
              <a:ext uri="{FF2B5EF4-FFF2-40B4-BE49-F238E27FC236}">
                <a16:creationId xmlns:a16="http://schemas.microsoft.com/office/drawing/2014/main" id="{773DB439-E4DC-4AEE-9365-9ED40D94F0C1}"/>
              </a:ext>
            </a:extLst>
          </p:cNvPr>
          <p:cNvSpPr txBox="1"/>
          <p:nvPr/>
        </p:nvSpPr>
        <p:spPr>
          <a:xfrm>
            <a:off x="540658" y="470888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Tree>
    <p:extLst>
      <p:ext uri="{BB962C8B-B14F-4D97-AF65-F5344CB8AC3E}">
        <p14:creationId xmlns:p14="http://schemas.microsoft.com/office/powerpoint/2010/main" val="309734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bject 2">
            <a:extLst>
              <a:ext uri="{FF2B5EF4-FFF2-40B4-BE49-F238E27FC236}">
                <a16:creationId xmlns:a16="http://schemas.microsoft.com/office/drawing/2014/main" id="{E15E1852-F560-DE68-FC02-E06AEB046866}"/>
              </a:ext>
            </a:extLst>
          </p:cNvPr>
          <p:cNvSpPr txBox="1"/>
          <p:nvPr/>
        </p:nvSpPr>
        <p:spPr>
          <a:xfrm>
            <a:off x="445417" y="483944"/>
            <a:ext cx="7768166" cy="48474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342892">
              <a:defRPr/>
            </a:pPr>
            <a:r>
              <a:rPr lang="es-CO" sz="1350" spc="0" dirty="0">
                <a:solidFill>
                  <a:srgbClr val="B6004B"/>
                </a:solidFill>
                <a:latin typeface="Segoe UI"/>
                <a:ea typeface="Segoe UI" panose="020B0502040204020203" pitchFamily="34" charset="0"/>
              </a:rPr>
              <a:t>Demografía empresarial</a:t>
            </a:r>
          </a:p>
          <a:p>
            <a:pPr defTabSz="342892">
              <a:defRPr/>
            </a:pPr>
            <a:r>
              <a:rPr lang="es-CO" sz="1350" spc="0" dirty="0">
                <a:solidFill>
                  <a:prstClr val="black"/>
                </a:solidFill>
                <a:latin typeface="Segoe UI"/>
                <a:ea typeface="Segoe UI" panose="020B0502040204020203" pitchFamily="34" charset="0"/>
              </a:rPr>
              <a:t>Número de empresas activas en Colombia por sexo del representante legal (2018-2024)</a:t>
            </a:r>
          </a:p>
        </p:txBody>
      </p:sp>
      <p:graphicFrame>
        <p:nvGraphicFramePr>
          <p:cNvPr id="4" name="Gráfico 3">
            <a:extLst>
              <a:ext uri="{FF2B5EF4-FFF2-40B4-BE49-F238E27FC236}">
                <a16:creationId xmlns:a16="http://schemas.microsoft.com/office/drawing/2014/main" id="{ABEC9CB0-F909-4538-A2F7-136E4F2EEFB7}"/>
              </a:ext>
            </a:extLst>
          </p:cNvPr>
          <p:cNvGraphicFramePr>
            <a:graphicFrameLocks/>
          </p:cNvGraphicFramePr>
          <p:nvPr>
            <p:extLst>
              <p:ext uri="{D42A27DB-BD31-4B8C-83A1-F6EECF244321}">
                <p14:modId xmlns:p14="http://schemas.microsoft.com/office/powerpoint/2010/main" val="107634746"/>
              </p:ext>
            </p:extLst>
          </p:nvPr>
        </p:nvGraphicFramePr>
        <p:xfrm>
          <a:off x="268517" y="1211736"/>
          <a:ext cx="8526692" cy="3052400"/>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93C70C83-9B84-4C38-3A50-4331879A6782}"/>
              </a:ext>
            </a:extLst>
          </p:cNvPr>
          <p:cNvSpPr txBox="1"/>
          <p:nvPr/>
        </p:nvSpPr>
        <p:spPr>
          <a:xfrm>
            <a:off x="268517" y="4356707"/>
            <a:ext cx="8942031" cy="727122"/>
          </a:xfrm>
          <a:prstGeom prst="rect">
            <a:avLst/>
          </a:prstGeom>
          <a:noFill/>
        </p:spPr>
        <p:txBody>
          <a:bodyPr wrap="square">
            <a:spAutoFit/>
          </a:bodyPr>
          <a:lstStyle/>
          <a:p>
            <a:r>
              <a:rPr lang="es-CO" sz="825" b="1" dirty="0"/>
              <a:t>Fuente</a:t>
            </a:r>
            <a:r>
              <a:rPr lang="es-CO" sz="825" dirty="0"/>
              <a:t>: DANE, Estadísticas de Dinámica y Demografía Empresarial (2025) </a:t>
            </a:r>
          </a:p>
          <a:p>
            <a:r>
              <a:rPr lang="es-CO" sz="825" b="1" dirty="0"/>
              <a:t>Notas</a:t>
            </a:r>
            <a:r>
              <a:rPr lang="es-CO" sz="825" dirty="0"/>
              <a:t>: </a:t>
            </a:r>
          </a:p>
          <a:p>
            <a:pPr marL="128588" indent="-128588">
              <a:buFont typeface="Arial" panose="020B0604020202020204" pitchFamily="34" charset="0"/>
              <a:buChar char="•"/>
            </a:pPr>
            <a:r>
              <a:rPr lang="es-CO" sz="825" dirty="0"/>
              <a:t>10,5% de los registros de empresas nacidas no tienen identificación del sexo de representante legal</a:t>
            </a:r>
          </a:p>
          <a:p>
            <a:pPr marL="128588" indent="-128588">
              <a:buFont typeface="Arial" panose="020B0604020202020204" pitchFamily="34" charset="0"/>
              <a:buChar char="•"/>
            </a:pPr>
            <a:r>
              <a:rPr lang="es-MX" sz="825" dirty="0">
                <a:latin typeface="Segoe UI" panose="020B0502040204020203" pitchFamily="34" charset="0"/>
                <a:cs typeface="Segoe UI" panose="020B0502040204020203" pitchFamily="34" charset="0"/>
              </a:rPr>
              <a:t>Los indicadores de demografía empresarial siguen los criterios del </a:t>
            </a:r>
            <a:r>
              <a:rPr lang="en-US" sz="825" dirty="0">
                <a:latin typeface="Segoe UI" panose="020B0502040204020203" pitchFamily="34" charset="0"/>
                <a:cs typeface="Segoe UI" panose="020B0502040204020203" pitchFamily="34" charset="0"/>
              </a:rPr>
              <a:t>Manual on Business Demography Statistics (Eurostat-</a:t>
            </a:r>
            <a:r>
              <a:rPr lang="es-MX" sz="825" dirty="0">
                <a:latin typeface="Segoe UI" panose="020B0502040204020203" pitchFamily="34" charset="0"/>
                <a:cs typeface="Segoe UI" panose="020B0502040204020203" pitchFamily="34" charset="0"/>
              </a:rPr>
              <a:t>OCDE, 2008).</a:t>
            </a:r>
            <a:r>
              <a:rPr lang="es-CO" sz="825" dirty="0">
                <a:latin typeface="Segoe UI" panose="020B0502040204020203" pitchFamily="34" charset="0"/>
                <a:cs typeface="Segoe UI" panose="020B0502040204020203" pitchFamily="34" charset="0"/>
              </a:rPr>
              <a:t> El universo de empresas y exclusiones usadas para formular los indicadores se describen la </a:t>
            </a:r>
            <a:r>
              <a:rPr lang="es-CO" sz="825" dirty="0">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Nota Estadística – Demografía y Dinámica Empresarial (DANE, 2022)</a:t>
            </a:r>
            <a:r>
              <a:rPr lang="es-CO" sz="825" dirty="0">
                <a:latin typeface="Segoe UI" panose="020B0502040204020203" pitchFamily="34" charset="0"/>
                <a:cs typeface="Segoe UI" panose="020B0502040204020203" pitchFamily="34" charset="0"/>
              </a:rPr>
              <a:t>.</a:t>
            </a:r>
          </a:p>
        </p:txBody>
      </p:sp>
      <p:sp>
        <p:nvSpPr>
          <p:cNvPr id="9" name="Rectángulo 8">
            <a:extLst>
              <a:ext uri="{FF2B5EF4-FFF2-40B4-BE49-F238E27FC236}">
                <a16:creationId xmlns:a16="http://schemas.microsoft.com/office/drawing/2014/main" id="{25571A9A-000A-9BD5-9579-21EADB2EA180}"/>
              </a:ext>
            </a:extLst>
          </p:cNvPr>
          <p:cNvSpPr/>
          <p:nvPr/>
        </p:nvSpPr>
        <p:spPr>
          <a:xfrm>
            <a:off x="7623810" y="2846910"/>
            <a:ext cx="1064419" cy="1417226"/>
          </a:xfrm>
          <a:prstGeom prst="rect">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a:p>
        </p:txBody>
      </p:sp>
      <p:sp>
        <p:nvSpPr>
          <p:cNvPr id="10" name="Rectángulo 9">
            <a:extLst>
              <a:ext uri="{FF2B5EF4-FFF2-40B4-BE49-F238E27FC236}">
                <a16:creationId xmlns:a16="http://schemas.microsoft.com/office/drawing/2014/main" id="{C15C970B-E682-14E1-EAAE-54BF7793F384}"/>
              </a:ext>
            </a:extLst>
          </p:cNvPr>
          <p:cNvSpPr/>
          <p:nvPr/>
        </p:nvSpPr>
        <p:spPr>
          <a:xfrm>
            <a:off x="7623809" y="2861266"/>
            <a:ext cx="1064419" cy="143351"/>
          </a:xfrm>
          <a:prstGeom prst="rect">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a:p>
        </p:txBody>
      </p:sp>
      <p:cxnSp>
        <p:nvCxnSpPr>
          <p:cNvPr id="7" name="Conector recto 6">
            <a:extLst>
              <a:ext uri="{FF2B5EF4-FFF2-40B4-BE49-F238E27FC236}">
                <a16:creationId xmlns:a16="http://schemas.microsoft.com/office/drawing/2014/main" id="{8A605419-89F7-4CCF-8BFC-AF1E162233E7}"/>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62042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a:extLst>
              <a:ext uri="{FF2B5EF4-FFF2-40B4-BE49-F238E27FC236}">
                <a16:creationId xmlns:a16="http://schemas.microsoft.com/office/drawing/2014/main" id="{8DF95504-FF6B-17FC-D828-B542394AA75B}"/>
              </a:ext>
            </a:extLst>
          </p:cNvPr>
          <p:cNvGraphicFramePr>
            <a:graphicFrameLocks/>
          </p:cNvGraphicFramePr>
          <p:nvPr>
            <p:extLst>
              <p:ext uri="{D42A27DB-BD31-4B8C-83A1-F6EECF244321}">
                <p14:modId xmlns:p14="http://schemas.microsoft.com/office/powerpoint/2010/main" val="3673453071"/>
              </p:ext>
            </p:extLst>
          </p:nvPr>
        </p:nvGraphicFramePr>
        <p:xfrm>
          <a:off x="323850" y="1130015"/>
          <a:ext cx="8470843" cy="3182487"/>
        </p:xfrm>
        <a:graphic>
          <a:graphicData uri="http://schemas.openxmlformats.org/drawingml/2006/chart">
            <c:chart xmlns:c="http://schemas.openxmlformats.org/drawingml/2006/chart" xmlns:r="http://schemas.openxmlformats.org/officeDocument/2006/relationships" r:id="rId3"/>
          </a:graphicData>
        </a:graphic>
      </p:graphicFrame>
      <p:sp>
        <p:nvSpPr>
          <p:cNvPr id="5" name="object 2">
            <a:extLst>
              <a:ext uri="{FF2B5EF4-FFF2-40B4-BE49-F238E27FC236}">
                <a16:creationId xmlns:a16="http://schemas.microsoft.com/office/drawing/2014/main" id="{F9B723B9-FDC2-0697-7D6C-74BB088DF487}"/>
              </a:ext>
            </a:extLst>
          </p:cNvPr>
          <p:cNvSpPr txBox="1"/>
          <p:nvPr/>
        </p:nvSpPr>
        <p:spPr>
          <a:xfrm>
            <a:off x="444902" y="507573"/>
            <a:ext cx="7768166" cy="48474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342892">
              <a:defRPr/>
            </a:pPr>
            <a:r>
              <a:rPr lang="es-CO" sz="1350" spc="0" dirty="0">
                <a:solidFill>
                  <a:srgbClr val="B6004B"/>
                </a:solidFill>
                <a:latin typeface="Segoe UI"/>
                <a:ea typeface="Segoe UI" panose="020B0502040204020203" pitchFamily="34" charset="0"/>
              </a:rPr>
              <a:t>Demografía empresarial</a:t>
            </a:r>
          </a:p>
          <a:p>
            <a:pPr defTabSz="342892">
              <a:defRPr/>
            </a:pPr>
            <a:r>
              <a:rPr lang="es-CO" sz="1350" spc="0" dirty="0">
                <a:solidFill>
                  <a:prstClr val="black"/>
                </a:solidFill>
                <a:latin typeface="Segoe UI"/>
                <a:ea typeface="Segoe UI" panose="020B0502040204020203" pitchFamily="34" charset="0"/>
              </a:rPr>
              <a:t>Creación de empresas en Colombia por sexo del representante legal (2018-2024)</a:t>
            </a:r>
          </a:p>
        </p:txBody>
      </p:sp>
      <p:sp>
        <p:nvSpPr>
          <p:cNvPr id="10" name="CuadroTexto 9">
            <a:extLst>
              <a:ext uri="{FF2B5EF4-FFF2-40B4-BE49-F238E27FC236}">
                <a16:creationId xmlns:a16="http://schemas.microsoft.com/office/drawing/2014/main" id="{7AD339F4-1796-8930-EF69-66806F6C1938}"/>
              </a:ext>
            </a:extLst>
          </p:cNvPr>
          <p:cNvSpPr txBox="1"/>
          <p:nvPr/>
        </p:nvSpPr>
        <p:spPr>
          <a:xfrm>
            <a:off x="201969" y="4312503"/>
            <a:ext cx="8942031" cy="727122"/>
          </a:xfrm>
          <a:prstGeom prst="rect">
            <a:avLst/>
          </a:prstGeom>
          <a:noFill/>
        </p:spPr>
        <p:txBody>
          <a:bodyPr wrap="square">
            <a:spAutoFit/>
          </a:bodyPr>
          <a:lstStyle/>
          <a:p>
            <a:r>
              <a:rPr lang="es-CO" sz="825" b="1" dirty="0"/>
              <a:t>Fuente</a:t>
            </a:r>
            <a:r>
              <a:rPr lang="es-CO" sz="825" dirty="0"/>
              <a:t>: DANE, Estadísticas de Dinámica y Demografía Empresarial (2025) </a:t>
            </a:r>
          </a:p>
          <a:p>
            <a:r>
              <a:rPr lang="es-CO" sz="825" b="1" dirty="0"/>
              <a:t>Notas</a:t>
            </a:r>
            <a:r>
              <a:rPr lang="es-CO" sz="825" dirty="0"/>
              <a:t>: </a:t>
            </a:r>
          </a:p>
          <a:p>
            <a:pPr marL="128588" indent="-128588">
              <a:buFont typeface="Arial" panose="020B0604020202020204" pitchFamily="34" charset="0"/>
              <a:buChar char="•"/>
            </a:pPr>
            <a:r>
              <a:rPr lang="es-CO" sz="825" dirty="0"/>
              <a:t>10,5% de los registros de empresas nacidas no tienen identificación del sexo de representante legal</a:t>
            </a:r>
          </a:p>
          <a:p>
            <a:pPr marL="128588" indent="-128588">
              <a:buFont typeface="Arial" panose="020B0604020202020204" pitchFamily="34" charset="0"/>
              <a:buChar char="•"/>
            </a:pPr>
            <a:r>
              <a:rPr lang="es-MX" sz="825" dirty="0">
                <a:latin typeface="Segoe UI" panose="020B0502040204020203" pitchFamily="34" charset="0"/>
                <a:cs typeface="Segoe UI" panose="020B0502040204020203" pitchFamily="34" charset="0"/>
              </a:rPr>
              <a:t>Los indicadores de demografía empresarial siguen los criterios del </a:t>
            </a:r>
            <a:r>
              <a:rPr lang="en-US" sz="825" dirty="0">
                <a:latin typeface="Segoe UI" panose="020B0502040204020203" pitchFamily="34" charset="0"/>
                <a:cs typeface="Segoe UI" panose="020B0502040204020203" pitchFamily="34" charset="0"/>
              </a:rPr>
              <a:t>Manual on Business Demography Statistics (Eurostat-</a:t>
            </a:r>
            <a:r>
              <a:rPr lang="es-MX" sz="825" dirty="0">
                <a:latin typeface="Segoe UI" panose="020B0502040204020203" pitchFamily="34" charset="0"/>
                <a:cs typeface="Segoe UI" panose="020B0502040204020203" pitchFamily="34" charset="0"/>
              </a:rPr>
              <a:t>OCDE, 2008).</a:t>
            </a:r>
            <a:r>
              <a:rPr lang="es-CO" sz="825" dirty="0">
                <a:latin typeface="Segoe UI" panose="020B0502040204020203" pitchFamily="34" charset="0"/>
                <a:cs typeface="Segoe UI" panose="020B0502040204020203" pitchFamily="34" charset="0"/>
              </a:rPr>
              <a:t> El universo de empresas y exclusiones usadas para formular los indicadores se describen la </a:t>
            </a:r>
            <a:r>
              <a:rPr lang="es-CO" sz="825" dirty="0">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Nota Estadística – Demografía y Dinámica Empresarial (DANE, 2022)</a:t>
            </a:r>
            <a:r>
              <a:rPr lang="es-CO" sz="825" dirty="0">
                <a:latin typeface="Segoe UI" panose="020B0502040204020203" pitchFamily="34" charset="0"/>
                <a:cs typeface="Segoe UI" panose="020B0502040204020203" pitchFamily="34" charset="0"/>
              </a:rPr>
              <a:t>.</a:t>
            </a:r>
          </a:p>
        </p:txBody>
      </p:sp>
      <p:sp>
        <p:nvSpPr>
          <p:cNvPr id="11" name="Rectángulo 10">
            <a:extLst>
              <a:ext uri="{FF2B5EF4-FFF2-40B4-BE49-F238E27FC236}">
                <a16:creationId xmlns:a16="http://schemas.microsoft.com/office/drawing/2014/main" id="{ACB8819A-B6F8-1A23-B8AD-7C33CF0AD5AF}"/>
              </a:ext>
            </a:extLst>
          </p:cNvPr>
          <p:cNvSpPr/>
          <p:nvPr/>
        </p:nvSpPr>
        <p:spPr>
          <a:xfrm>
            <a:off x="7623809" y="2897710"/>
            <a:ext cx="1064419" cy="1347719"/>
          </a:xfrm>
          <a:prstGeom prst="rect">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a:p>
        </p:txBody>
      </p:sp>
      <p:sp>
        <p:nvSpPr>
          <p:cNvPr id="14" name="Rectángulo 13">
            <a:extLst>
              <a:ext uri="{FF2B5EF4-FFF2-40B4-BE49-F238E27FC236}">
                <a16:creationId xmlns:a16="http://schemas.microsoft.com/office/drawing/2014/main" id="{C2A3A9AB-DE7E-7FD2-A13F-E140EA6E2D4F}"/>
              </a:ext>
            </a:extLst>
          </p:cNvPr>
          <p:cNvSpPr/>
          <p:nvPr/>
        </p:nvSpPr>
        <p:spPr>
          <a:xfrm>
            <a:off x="7623810" y="2904494"/>
            <a:ext cx="1064419" cy="143351"/>
          </a:xfrm>
          <a:prstGeom prst="rect">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a:p>
        </p:txBody>
      </p:sp>
      <p:cxnSp>
        <p:nvCxnSpPr>
          <p:cNvPr id="7" name="Conector recto 6">
            <a:extLst>
              <a:ext uri="{FF2B5EF4-FFF2-40B4-BE49-F238E27FC236}">
                <a16:creationId xmlns:a16="http://schemas.microsoft.com/office/drawing/2014/main" id="{F72CE8D5-7078-4C57-8058-2348F8AFCFAD}"/>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39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7138046-D6D7-7C4C-0823-C1A53A1F5A3A}"/>
              </a:ext>
            </a:extLst>
          </p:cNvPr>
          <p:cNvSpPr txBox="1"/>
          <p:nvPr/>
        </p:nvSpPr>
        <p:spPr>
          <a:xfrm>
            <a:off x="410478" y="359059"/>
            <a:ext cx="7768166" cy="891013"/>
          </a:xfrm>
          <a:prstGeom prst="rect">
            <a:avLst/>
          </a:prstGeom>
          <a:noFill/>
        </p:spPr>
        <p:txBody>
          <a:bodyPr wrap="square" lIns="68580" tIns="34290" rIns="68580" bIns="34290" rtlCol="0" anchor="t">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lnSpc>
                <a:spcPct val="90000"/>
              </a:lnSpc>
              <a:defRPr/>
            </a:pPr>
            <a:r>
              <a:rPr lang="es-ES">
                <a:solidFill>
                  <a:srgbClr val="B6004C"/>
                </a:solidFill>
                <a:latin typeface="+mj-lt"/>
                <a:cs typeface="Arial"/>
              </a:rPr>
              <a:t>Productividad laboral por persona empleada</a:t>
            </a:r>
          </a:p>
          <a:p>
            <a:pPr lvl="0">
              <a:lnSpc>
                <a:spcPct val="90000"/>
              </a:lnSpc>
              <a:defRPr/>
            </a:pPr>
            <a:r>
              <a:rPr lang="es-ES" sz="1400">
                <a:solidFill>
                  <a:schemeClr val="tx1">
                    <a:lumMod val="75000"/>
                    <a:lumOff val="25000"/>
                  </a:schemeClr>
                </a:solidFill>
                <a:latin typeface="+mj-lt"/>
                <a:cs typeface="Arial"/>
              </a:rPr>
              <a:t>Productividad Total de los Factores – PTF</a:t>
            </a:r>
          </a:p>
          <a:p>
            <a:pPr lvl="0">
              <a:lnSpc>
                <a:spcPct val="90000"/>
              </a:lnSpc>
              <a:defRPr/>
            </a:pPr>
            <a:r>
              <a:rPr lang="es-ES" sz="1400">
                <a:solidFill>
                  <a:schemeClr val="tx1">
                    <a:lumMod val="75000"/>
                    <a:lumOff val="25000"/>
                  </a:schemeClr>
                </a:solidFill>
                <a:latin typeface="+mj-lt"/>
                <a:cs typeface="Arial"/>
              </a:rPr>
              <a:t>Total economía</a:t>
            </a:r>
          </a:p>
          <a:p>
            <a:pPr lvl="0">
              <a:defRPr/>
            </a:pPr>
            <a:r>
              <a:rPr lang="es-ES" sz="1200" b="0">
                <a:solidFill>
                  <a:schemeClr val="tx1">
                    <a:lumMod val="75000"/>
                    <a:lumOff val="25000"/>
                  </a:schemeClr>
                </a:solidFill>
                <a:latin typeface="+mj-lt"/>
                <a:ea typeface="Roboto Medium"/>
                <a:cs typeface="Arial"/>
              </a:rPr>
              <a:t>Año corrido – III Trimestre 2025</a:t>
            </a:r>
            <a:r>
              <a:rPr lang="es-ES" sz="1200" b="0" baseline="30000">
                <a:solidFill>
                  <a:schemeClr val="tx1">
                    <a:lumMod val="75000"/>
                    <a:lumOff val="25000"/>
                  </a:schemeClr>
                </a:solidFill>
                <a:latin typeface="+mj-lt"/>
                <a:ea typeface="Roboto Medium"/>
                <a:cs typeface="Arial"/>
              </a:rPr>
              <a:t>pr</a:t>
            </a:r>
          </a:p>
        </p:txBody>
      </p:sp>
      <p:sp>
        <p:nvSpPr>
          <p:cNvPr id="7" name="CuadroTexto 6">
            <a:extLst>
              <a:ext uri="{FF2B5EF4-FFF2-40B4-BE49-F238E27FC236}">
                <a16:creationId xmlns:a16="http://schemas.microsoft.com/office/drawing/2014/main" id="{F4E6F1B5-28DB-A7DD-6266-A16D087B8EC0}"/>
              </a:ext>
            </a:extLst>
          </p:cNvPr>
          <p:cNvSpPr txBox="1"/>
          <p:nvPr/>
        </p:nvSpPr>
        <p:spPr>
          <a:xfrm>
            <a:off x="323850" y="4736425"/>
            <a:ext cx="7978183" cy="338554"/>
          </a:xfrm>
          <a:prstGeom prst="rect">
            <a:avLst/>
          </a:prstGeom>
          <a:noFill/>
        </p:spPr>
        <p:txBody>
          <a:bodyPr wrap="square">
            <a:spAutoFit/>
          </a:bodyPr>
          <a:lstStyle/>
          <a:p>
            <a:r>
              <a:rPr lang="es-CO" sz="800" b="1" dirty="0"/>
              <a:t>Fuente:</a:t>
            </a:r>
            <a:r>
              <a:rPr lang="es-CO" sz="800" dirty="0"/>
              <a:t> DANE, Cuentas Nacionales</a:t>
            </a:r>
          </a:p>
          <a:p>
            <a:r>
              <a:rPr lang="es-CO" sz="800" baseline="30000" dirty="0" err="1"/>
              <a:t>Pr</a:t>
            </a:r>
            <a:r>
              <a:rPr lang="es-CO" sz="800" dirty="0" err="1"/>
              <a:t>Cifras</a:t>
            </a:r>
            <a:r>
              <a:rPr lang="es-CO" sz="800" dirty="0"/>
              <a:t> preliminares con información disponible año corrido 2025 (enero-septiembre). </a:t>
            </a:r>
          </a:p>
        </p:txBody>
      </p:sp>
      <p:sp>
        <p:nvSpPr>
          <p:cNvPr id="9" name="Rectángulo: esquinas diagonales redondeadas 8">
            <a:extLst>
              <a:ext uri="{FF2B5EF4-FFF2-40B4-BE49-F238E27FC236}">
                <a16:creationId xmlns:a16="http://schemas.microsoft.com/office/drawing/2014/main" id="{2F9BE5B8-ADF8-2307-DC3B-6867CEB2F0EE}"/>
              </a:ext>
            </a:extLst>
          </p:cNvPr>
          <p:cNvSpPr/>
          <p:nvPr/>
        </p:nvSpPr>
        <p:spPr>
          <a:xfrm>
            <a:off x="428969" y="1404161"/>
            <a:ext cx="8286062" cy="466974"/>
          </a:xfrm>
          <a:prstGeom prst="round2DiagRect">
            <a:avLst/>
          </a:prstGeom>
          <a:solidFill>
            <a:schemeClr val="bg1">
              <a:lumMod val="95000"/>
            </a:schemeClr>
          </a:solidFill>
          <a:ln w="19050">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1200" b="1" i="1">
                <a:solidFill>
                  <a:srgbClr val="B6004C"/>
                </a:solidFill>
              </a:rPr>
              <a:t>Productividad Laboral por Persona Empleada = PTF + Contribución del Capital por Persona Empleada  + </a:t>
            </a:r>
            <a:r>
              <a:rPr lang="es-CO" sz="1200" b="1" i="1">
                <a:solidFill>
                  <a:srgbClr val="B6004C"/>
                </a:solidFill>
                <a:latin typeface="Segoe UI (Cuerpo)"/>
              </a:rPr>
              <a:t>Composición del Trabajo + Crecimiento de las Horas Medias Trabajadas</a:t>
            </a:r>
            <a:endParaRPr lang="es-CO" sz="1200">
              <a:solidFill>
                <a:srgbClr val="B6004C"/>
              </a:solidFill>
            </a:endParaRPr>
          </a:p>
        </p:txBody>
      </p:sp>
      <p:graphicFrame>
        <p:nvGraphicFramePr>
          <p:cNvPr id="4" name="Gráfico 3">
            <a:extLst>
              <a:ext uri="{FF2B5EF4-FFF2-40B4-BE49-F238E27FC236}">
                <a16:creationId xmlns:a16="http://schemas.microsoft.com/office/drawing/2014/main" id="{0994C418-789C-6DC4-5E22-5242E5D22A43}"/>
              </a:ext>
            </a:extLst>
          </p:cNvPr>
          <p:cNvGraphicFramePr>
            <a:graphicFrameLocks/>
          </p:cNvGraphicFramePr>
          <p:nvPr>
            <p:extLst>
              <p:ext uri="{D42A27DB-BD31-4B8C-83A1-F6EECF244321}">
                <p14:modId xmlns:p14="http://schemas.microsoft.com/office/powerpoint/2010/main" val="273900047"/>
              </p:ext>
            </p:extLst>
          </p:nvPr>
        </p:nvGraphicFramePr>
        <p:xfrm>
          <a:off x="534089" y="1766816"/>
          <a:ext cx="8286061" cy="3017625"/>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Conector recto 7">
            <a:extLst>
              <a:ext uri="{FF2B5EF4-FFF2-40B4-BE49-F238E27FC236}">
                <a16:creationId xmlns:a16="http://schemas.microsoft.com/office/drawing/2014/main" id="{4FACE84D-785A-41EC-921D-4C5EB55C1DFF}"/>
              </a:ext>
            </a:extLst>
          </p:cNvPr>
          <p:cNvCxnSpPr>
            <a:cxnSpLocks/>
          </p:cNvCxnSpPr>
          <p:nvPr/>
        </p:nvCxnSpPr>
        <p:spPr>
          <a:xfrm flipV="1">
            <a:off x="323850" y="423231"/>
            <a:ext cx="0" cy="794557"/>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0434416"/>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729265E7-A57C-7893-1E46-218C030CE94F}"/>
              </a:ext>
            </a:extLst>
          </p:cNvPr>
          <p:cNvSpPr txBox="1"/>
          <p:nvPr/>
        </p:nvSpPr>
        <p:spPr>
          <a:xfrm>
            <a:off x="387853" y="485849"/>
            <a:ext cx="7768166" cy="484748"/>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342892">
              <a:defRPr/>
            </a:pPr>
            <a:r>
              <a:rPr lang="es-CO" sz="1350" spc="0" dirty="0">
                <a:solidFill>
                  <a:srgbClr val="B6004B"/>
                </a:solidFill>
                <a:latin typeface="Segoe UI"/>
                <a:ea typeface="Segoe UI" panose="020B0502040204020203" pitchFamily="34" charset="0"/>
              </a:rPr>
              <a:t>Demografía empresarial</a:t>
            </a:r>
          </a:p>
          <a:p>
            <a:pPr defTabSz="342892">
              <a:defRPr/>
            </a:pPr>
            <a:r>
              <a:rPr lang="es-CO" sz="1350" spc="0" dirty="0">
                <a:solidFill>
                  <a:prstClr val="black"/>
                </a:solidFill>
                <a:latin typeface="Segoe UI"/>
                <a:ea typeface="Segoe UI" panose="020B0502040204020203" pitchFamily="34" charset="0"/>
              </a:rPr>
              <a:t>Creación y supervivencia de empresas en Colombia cohortes 2018-2023</a:t>
            </a:r>
          </a:p>
        </p:txBody>
      </p:sp>
      <p:graphicFrame>
        <p:nvGraphicFramePr>
          <p:cNvPr id="2" name="图表 7">
            <a:extLst>
              <a:ext uri="{FF2B5EF4-FFF2-40B4-BE49-F238E27FC236}">
                <a16:creationId xmlns:a16="http://schemas.microsoft.com/office/drawing/2014/main" id="{F2260317-08BE-4F03-AD8E-C0DAEA741FEE}"/>
              </a:ext>
            </a:extLst>
          </p:cNvPr>
          <p:cNvGraphicFramePr>
            <a:graphicFrameLocks/>
          </p:cNvGraphicFramePr>
          <p:nvPr>
            <p:extLst>
              <p:ext uri="{D42A27DB-BD31-4B8C-83A1-F6EECF244321}">
                <p14:modId xmlns:p14="http://schemas.microsoft.com/office/powerpoint/2010/main" val="1134743229"/>
              </p:ext>
            </p:extLst>
          </p:nvPr>
        </p:nvGraphicFramePr>
        <p:xfrm>
          <a:off x="323851" y="1217880"/>
          <a:ext cx="8494532" cy="3202306"/>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a:extLst>
              <a:ext uri="{FF2B5EF4-FFF2-40B4-BE49-F238E27FC236}">
                <a16:creationId xmlns:a16="http://schemas.microsoft.com/office/drawing/2014/main" id="{F3694781-E4AA-4B2A-FD90-73D7BCF51EC1}"/>
              </a:ext>
            </a:extLst>
          </p:cNvPr>
          <p:cNvSpPr txBox="1"/>
          <p:nvPr/>
        </p:nvSpPr>
        <p:spPr>
          <a:xfrm>
            <a:off x="252769" y="4420186"/>
            <a:ext cx="8942031" cy="600164"/>
          </a:xfrm>
          <a:prstGeom prst="rect">
            <a:avLst/>
          </a:prstGeom>
          <a:noFill/>
        </p:spPr>
        <p:txBody>
          <a:bodyPr wrap="square">
            <a:spAutoFit/>
          </a:bodyPr>
          <a:lstStyle/>
          <a:p>
            <a:r>
              <a:rPr lang="es-CO" sz="825" b="1" dirty="0"/>
              <a:t>Fuente</a:t>
            </a:r>
            <a:r>
              <a:rPr lang="es-CO" sz="825" dirty="0"/>
              <a:t>: DANE, Estadísticas de Dinámica y Demografía Empresarial (2025) </a:t>
            </a:r>
          </a:p>
          <a:p>
            <a:r>
              <a:rPr lang="es-CO" sz="825" b="1" dirty="0"/>
              <a:t>Notas</a:t>
            </a:r>
            <a:r>
              <a:rPr lang="es-CO" sz="825" dirty="0"/>
              <a:t>: </a:t>
            </a:r>
          </a:p>
          <a:p>
            <a:pPr marL="128588" indent="-128588">
              <a:buFont typeface="Arial" panose="020B0604020202020204" pitchFamily="34" charset="0"/>
              <a:buChar char="•"/>
            </a:pPr>
            <a:r>
              <a:rPr lang="es-MX" sz="825" dirty="0">
                <a:latin typeface="Segoe UI" panose="020B0502040204020203" pitchFamily="34" charset="0"/>
                <a:cs typeface="Segoe UI" panose="020B0502040204020203" pitchFamily="34" charset="0"/>
              </a:rPr>
              <a:t>Los indicadores de demografía empresarial siguen los criterios del </a:t>
            </a:r>
            <a:r>
              <a:rPr lang="en-US" sz="825" dirty="0">
                <a:latin typeface="Segoe UI" panose="020B0502040204020203" pitchFamily="34" charset="0"/>
                <a:cs typeface="Segoe UI" panose="020B0502040204020203" pitchFamily="34" charset="0"/>
              </a:rPr>
              <a:t>Manual on Business Demography Statistics (Eurostat-</a:t>
            </a:r>
            <a:r>
              <a:rPr lang="es-MX" sz="825" dirty="0">
                <a:latin typeface="Segoe UI" panose="020B0502040204020203" pitchFamily="34" charset="0"/>
                <a:cs typeface="Segoe UI" panose="020B0502040204020203" pitchFamily="34" charset="0"/>
              </a:rPr>
              <a:t>OCDE, 2008).</a:t>
            </a:r>
            <a:r>
              <a:rPr lang="es-CO" sz="825" dirty="0">
                <a:latin typeface="Segoe UI" panose="020B0502040204020203" pitchFamily="34" charset="0"/>
                <a:cs typeface="Segoe UI" panose="020B0502040204020203" pitchFamily="34" charset="0"/>
              </a:rPr>
              <a:t> El universo de empresas y exclusiones usadas para formular los indicadores se describen la </a:t>
            </a:r>
            <a:r>
              <a:rPr lang="es-CO" sz="825" dirty="0">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Nota Estadística – Demografía y Dinámica Empresarial (DANE, 2022)</a:t>
            </a:r>
            <a:r>
              <a:rPr lang="es-CO" sz="825" dirty="0">
                <a:latin typeface="Segoe UI" panose="020B0502040204020203" pitchFamily="34" charset="0"/>
                <a:cs typeface="Segoe UI" panose="020B0502040204020203" pitchFamily="34" charset="0"/>
              </a:rPr>
              <a:t>.</a:t>
            </a:r>
          </a:p>
        </p:txBody>
      </p:sp>
      <p:sp>
        <p:nvSpPr>
          <p:cNvPr id="13" name="Rectángulo 12">
            <a:extLst>
              <a:ext uri="{FF2B5EF4-FFF2-40B4-BE49-F238E27FC236}">
                <a16:creationId xmlns:a16="http://schemas.microsoft.com/office/drawing/2014/main" id="{2FC44466-CCAF-D3A2-0E02-6D2B12A134A2}"/>
              </a:ext>
            </a:extLst>
          </p:cNvPr>
          <p:cNvSpPr/>
          <p:nvPr/>
        </p:nvSpPr>
        <p:spPr>
          <a:xfrm>
            <a:off x="7631067" y="2991579"/>
            <a:ext cx="1064419" cy="208821"/>
          </a:xfrm>
          <a:prstGeom prst="rect">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a:p>
        </p:txBody>
      </p:sp>
      <p:sp>
        <p:nvSpPr>
          <p:cNvPr id="14" name="Rectángulo 13">
            <a:extLst>
              <a:ext uri="{FF2B5EF4-FFF2-40B4-BE49-F238E27FC236}">
                <a16:creationId xmlns:a16="http://schemas.microsoft.com/office/drawing/2014/main" id="{93305DBB-AC9C-9FCD-7547-8DF1732FAE21}"/>
              </a:ext>
            </a:extLst>
          </p:cNvPr>
          <p:cNvSpPr/>
          <p:nvPr/>
        </p:nvSpPr>
        <p:spPr>
          <a:xfrm>
            <a:off x="7623810" y="4160179"/>
            <a:ext cx="1064419" cy="208821"/>
          </a:xfrm>
          <a:prstGeom prst="rect">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a:p>
        </p:txBody>
      </p:sp>
      <p:cxnSp>
        <p:nvCxnSpPr>
          <p:cNvPr id="7" name="Conector recto 6">
            <a:extLst>
              <a:ext uri="{FF2B5EF4-FFF2-40B4-BE49-F238E27FC236}">
                <a16:creationId xmlns:a16="http://schemas.microsoft.com/office/drawing/2014/main" id="{F9459181-AEB1-4C89-B02C-E00C96E2BE07}"/>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81121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53">
            <a:extLst>
              <a:ext uri="{FF2B5EF4-FFF2-40B4-BE49-F238E27FC236}">
                <a16:creationId xmlns:a16="http://schemas.microsoft.com/office/drawing/2014/main" id="{9DF8B934-BB59-A1F1-F57B-6C8FD1E3F282}"/>
              </a:ext>
            </a:extLst>
          </p:cNvPr>
          <p:cNvSpPr txBox="1">
            <a:spLocks/>
          </p:cNvSpPr>
          <p:nvPr/>
        </p:nvSpPr>
        <p:spPr>
          <a:xfrm>
            <a:off x="425698" y="1277437"/>
            <a:ext cx="3363685" cy="2232021"/>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5"/>
              </a:spcBef>
              <a:spcAft>
                <a:spcPts val="0"/>
              </a:spcAft>
              <a:buClrTx/>
              <a:buSzTx/>
              <a:buFont typeface="Arial"/>
              <a:buNone/>
              <a:tabLst/>
              <a:defRPr/>
            </a:pPr>
            <a:r>
              <a:rPr kumimoji="0" lang="es-ES" sz="4000" i="0" u="none" strike="noStrike" kern="1200" cap="none" spc="0"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Resultados Operaciones Estadísticas DANE</a:t>
            </a:r>
          </a:p>
        </p:txBody>
      </p:sp>
      <p:sp>
        <p:nvSpPr>
          <p:cNvPr id="4" name="object 553">
            <a:extLst>
              <a:ext uri="{FF2B5EF4-FFF2-40B4-BE49-F238E27FC236}">
                <a16:creationId xmlns:a16="http://schemas.microsoft.com/office/drawing/2014/main" id="{1DF61ED3-29E5-A155-788D-1860DB7C8F7C}"/>
              </a:ext>
            </a:extLst>
          </p:cNvPr>
          <p:cNvSpPr txBox="1">
            <a:spLocks/>
          </p:cNvSpPr>
          <p:nvPr/>
        </p:nvSpPr>
        <p:spPr>
          <a:xfrm>
            <a:off x="425698" y="3575691"/>
            <a:ext cx="4959048" cy="348429"/>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5"/>
              </a:spcBef>
              <a:spcAft>
                <a:spcPts val="0"/>
              </a:spcAft>
              <a:buClrTx/>
              <a:buSzTx/>
              <a:buFont typeface="Arial"/>
              <a:buNone/>
              <a:tabLst/>
              <a:defRPr/>
            </a:pPr>
            <a:r>
              <a:rPr kumimoji="0" lang="es-ES" sz="2400" i="0" u="none" strike="noStrike" kern="1200" cap="none" spc="0" normalizeH="0" baseline="0" noProof="0" dirty="0">
                <a:ln>
                  <a:noFill/>
                </a:ln>
                <a:solidFill>
                  <a:srgbClr val="8D053F"/>
                </a:solidFill>
                <a:effectLst/>
                <a:uLnTx/>
                <a:uFillTx/>
                <a:latin typeface="Segoe UI" panose="020B0502040204020203" pitchFamily="34" charset="0"/>
                <a:ea typeface="+mn-ea"/>
                <a:cs typeface="Segoe UI" panose="020B0502040204020203" pitchFamily="34" charset="0"/>
              </a:rPr>
              <a:t>Mesa de concertación salarial 2025</a:t>
            </a:r>
          </a:p>
        </p:txBody>
      </p:sp>
    </p:spTree>
    <p:extLst>
      <p:ext uri="{BB962C8B-B14F-4D97-AF65-F5344CB8AC3E}">
        <p14:creationId xmlns:p14="http://schemas.microsoft.com/office/powerpoint/2010/main" val="298306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D2C82F54-BE28-D1A4-F4C2-88C27461AB31}"/>
            </a:ext>
          </a:extLst>
        </p:cNvPr>
        <p:cNvGrpSpPr/>
        <p:nvPr/>
      </p:nvGrpSpPr>
      <p:grpSpPr>
        <a:xfrm>
          <a:off x="0" y="0"/>
          <a:ext cx="0" cy="0"/>
          <a:chOff x="0" y="0"/>
          <a:chExt cx="0" cy="0"/>
        </a:xfrm>
      </p:grpSpPr>
      <p:sp>
        <p:nvSpPr>
          <p:cNvPr id="5" name="object 2">
            <a:extLst>
              <a:ext uri="{FF2B5EF4-FFF2-40B4-BE49-F238E27FC236}">
                <a16:creationId xmlns:a16="http://schemas.microsoft.com/office/drawing/2014/main" id="{13CE4A0D-2BD4-143C-1B54-6EC2AAC0296B}"/>
              </a:ext>
            </a:extLst>
          </p:cNvPr>
          <p:cNvSpPr txBox="1"/>
          <p:nvPr/>
        </p:nvSpPr>
        <p:spPr>
          <a:xfrm>
            <a:off x="417781" y="422052"/>
            <a:ext cx="7768166" cy="697114"/>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lnSpc>
                <a:spcPct val="90000"/>
              </a:lnSpc>
              <a:defRPr/>
            </a:pPr>
            <a:r>
              <a:rPr lang="es-ES" dirty="0">
                <a:solidFill>
                  <a:srgbClr val="8D143D"/>
                </a:solidFill>
                <a:latin typeface="+mj-lt"/>
                <a:cs typeface="Arial"/>
              </a:rPr>
              <a:t>Productividad Total de los Factores – PTF</a:t>
            </a:r>
          </a:p>
          <a:p>
            <a:pPr lvl="0">
              <a:lnSpc>
                <a:spcPct val="90000"/>
              </a:lnSpc>
              <a:defRPr/>
            </a:pPr>
            <a:r>
              <a:rPr lang="es-ES" sz="1400" dirty="0">
                <a:solidFill>
                  <a:schemeClr val="tx1">
                    <a:lumMod val="75000"/>
                    <a:lumOff val="25000"/>
                  </a:schemeClr>
                </a:solidFill>
                <a:latin typeface="+mj-lt"/>
                <a:cs typeface="Arial"/>
              </a:rPr>
              <a:t>Total economía</a:t>
            </a:r>
          </a:p>
          <a:p>
            <a:pPr lvl="0">
              <a:defRPr/>
            </a:pPr>
            <a:r>
              <a:rPr lang="es-ES" sz="1200" b="0" dirty="0">
                <a:solidFill>
                  <a:schemeClr val="tx1">
                    <a:lumMod val="75000"/>
                    <a:lumOff val="25000"/>
                  </a:schemeClr>
                </a:solidFill>
                <a:latin typeface="+mj-lt"/>
                <a:ea typeface="Roboto Medium" panose="02000000000000000000" pitchFamily="2" charset="0"/>
                <a:cs typeface="Arial"/>
              </a:rPr>
              <a:t>Año corrido – III Trimestre 2025</a:t>
            </a:r>
            <a:r>
              <a:rPr lang="es-ES" sz="1200" b="0" baseline="30000" dirty="0">
                <a:solidFill>
                  <a:schemeClr val="tx1">
                    <a:lumMod val="75000"/>
                    <a:lumOff val="25000"/>
                  </a:schemeClr>
                </a:solidFill>
                <a:latin typeface="+mj-lt"/>
                <a:ea typeface="Roboto Medium" panose="02000000000000000000" pitchFamily="2" charset="0"/>
                <a:cs typeface="Arial"/>
              </a:rPr>
              <a:t>pr</a:t>
            </a:r>
          </a:p>
        </p:txBody>
      </p:sp>
      <p:sp>
        <p:nvSpPr>
          <p:cNvPr id="7" name="Rectángulo: esquinas redondeadas 6">
            <a:extLst>
              <a:ext uri="{FF2B5EF4-FFF2-40B4-BE49-F238E27FC236}">
                <a16:creationId xmlns:a16="http://schemas.microsoft.com/office/drawing/2014/main" id="{5BF8A5D5-BDA7-D4B7-D2BC-824422B5F844}"/>
              </a:ext>
            </a:extLst>
          </p:cNvPr>
          <p:cNvSpPr/>
          <p:nvPr/>
        </p:nvSpPr>
        <p:spPr>
          <a:xfrm>
            <a:off x="417783" y="1518853"/>
            <a:ext cx="2506392" cy="738035"/>
          </a:xfrm>
          <a:prstGeom prst="roundRect">
            <a:avLst/>
          </a:prstGeom>
          <a:solidFill>
            <a:schemeClr val="bg1">
              <a:lumMod val="95000"/>
            </a:schemeClr>
          </a:solidFill>
          <a:ln w="12700">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06C794D9-430D-5F33-B6B6-5F082162FE7F}"/>
              </a:ext>
            </a:extLst>
          </p:cNvPr>
          <p:cNvSpPr txBox="1"/>
          <p:nvPr/>
        </p:nvSpPr>
        <p:spPr>
          <a:xfrm>
            <a:off x="511056" y="1580969"/>
            <a:ext cx="2322928" cy="646331"/>
          </a:xfrm>
          <a:prstGeom prst="rect">
            <a:avLst/>
          </a:prstGeom>
          <a:noFill/>
        </p:spPr>
        <p:txBody>
          <a:bodyPr wrap="square" rtlCol="0">
            <a:spAutoFit/>
          </a:bodyPr>
          <a:lstStyle/>
          <a:p>
            <a:r>
              <a:rPr lang="es-CO" sz="1200"/>
              <a:t>La </a:t>
            </a:r>
            <a:r>
              <a:rPr lang="es-CO" sz="1200" b="1"/>
              <a:t>Productividad total de los factores </a:t>
            </a:r>
            <a:r>
              <a:rPr lang="es-CO" sz="1200"/>
              <a:t>aporta al crecimiento del valor agregado</a:t>
            </a:r>
          </a:p>
        </p:txBody>
      </p:sp>
      <p:sp>
        <p:nvSpPr>
          <p:cNvPr id="14" name="Rectángulo: esquinas redondeadas 13">
            <a:extLst>
              <a:ext uri="{FF2B5EF4-FFF2-40B4-BE49-F238E27FC236}">
                <a16:creationId xmlns:a16="http://schemas.microsoft.com/office/drawing/2014/main" id="{380797C9-F71F-CE0A-5906-CC28E20AE50F}"/>
              </a:ext>
            </a:extLst>
          </p:cNvPr>
          <p:cNvSpPr/>
          <p:nvPr/>
        </p:nvSpPr>
        <p:spPr>
          <a:xfrm>
            <a:off x="417782" y="2329463"/>
            <a:ext cx="2506392" cy="738034"/>
          </a:xfrm>
          <a:prstGeom prst="roundRect">
            <a:avLst/>
          </a:prstGeom>
          <a:solidFill>
            <a:schemeClr val="bg1">
              <a:lumMod val="95000"/>
            </a:schemeClr>
          </a:solidFill>
          <a:ln w="12700">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62A199C6-D62B-8D68-B8CB-CCDAF0978118}"/>
              </a:ext>
            </a:extLst>
          </p:cNvPr>
          <p:cNvSpPr txBox="1"/>
          <p:nvPr/>
        </p:nvSpPr>
        <p:spPr>
          <a:xfrm>
            <a:off x="511056" y="2459493"/>
            <a:ext cx="2234125" cy="461665"/>
          </a:xfrm>
          <a:prstGeom prst="rect">
            <a:avLst/>
          </a:prstGeom>
          <a:noFill/>
        </p:spPr>
        <p:txBody>
          <a:bodyPr wrap="square" rtlCol="0">
            <a:spAutoFit/>
          </a:bodyPr>
          <a:lstStyle/>
          <a:p>
            <a:r>
              <a:rPr lang="es-CO" sz="1200"/>
              <a:t>La </a:t>
            </a:r>
            <a:r>
              <a:rPr lang="es-CO" sz="1200" b="1"/>
              <a:t>Productividad laboral por hora trabajada</a:t>
            </a:r>
            <a:r>
              <a:rPr lang="es-CO" sz="1200"/>
              <a:t> es de</a:t>
            </a:r>
          </a:p>
        </p:txBody>
      </p:sp>
      <p:sp>
        <p:nvSpPr>
          <p:cNvPr id="21" name="Rectángulo: esquinas redondeadas 20">
            <a:extLst>
              <a:ext uri="{FF2B5EF4-FFF2-40B4-BE49-F238E27FC236}">
                <a16:creationId xmlns:a16="http://schemas.microsoft.com/office/drawing/2014/main" id="{F7A2CB15-6848-8285-55E1-59EAD816D76C}"/>
              </a:ext>
            </a:extLst>
          </p:cNvPr>
          <p:cNvSpPr/>
          <p:nvPr/>
        </p:nvSpPr>
        <p:spPr>
          <a:xfrm>
            <a:off x="417781" y="3185236"/>
            <a:ext cx="2506392" cy="738000"/>
          </a:xfrm>
          <a:prstGeom prst="roundRect">
            <a:avLst/>
          </a:prstGeom>
          <a:solidFill>
            <a:schemeClr val="bg1">
              <a:lumMod val="95000"/>
            </a:schemeClr>
          </a:solidFill>
          <a:ln w="12700">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9" name="CuadroTexto 18">
            <a:extLst>
              <a:ext uri="{FF2B5EF4-FFF2-40B4-BE49-F238E27FC236}">
                <a16:creationId xmlns:a16="http://schemas.microsoft.com/office/drawing/2014/main" id="{6F866B5F-8779-ACD1-7738-DBEC46B05F59}"/>
              </a:ext>
            </a:extLst>
          </p:cNvPr>
          <p:cNvSpPr txBox="1"/>
          <p:nvPr/>
        </p:nvSpPr>
        <p:spPr>
          <a:xfrm>
            <a:off x="511057" y="3314808"/>
            <a:ext cx="2234125" cy="461665"/>
          </a:xfrm>
          <a:prstGeom prst="rect">
            <a:avLst/>
          </a:prstGeom>
          <a:noFill/>
        </p:spPr>
        <p:txBody>
          <a:bodyPr wrap="square" lIns="91440" tIns="45720" rIns="91440" bIns="45720" rtlCol="0" anchor="t">
            <a:spAutoFit/>
          </a:bodyPr>
          <a:lstStyle/>
          <a:p>
            <a:r>
              <a:rPr lang="es-CO" sz="1200"/>
              <a:t>La </a:t>
            </a:r>
            <a:r>
              <a:rPr lang="es-CO" sz="1200" b="1"/>
              <a:t>Productividad laboral por persona empleada </a:t>
            </a:r>
            <a:r>
              <a:rPr lang="es-CO" sz="1200"/>
              <a:t>es de</a:t>
            </a:r>
          </a:p>
        </p:txBody>
      </p:sp>
      <p:sp>
        <p:nvSpPr>
          <p:cNvPr id="25" name="Rectángulo 24">
            <a:extLst>
              <a:ext uri="{FF2B5EF4-FFF2-40B4-BE49-F238E27FC236}">
                <a16:creationId xmlns:a16="http://schemas.microsoft.com/office/drawing/2014/main" id="{5627C663-EC99-88A8-301B-60CE029C8D9F}"/>
              </a:ext>
            </a:extLst>
          </p:cNvPr>
          <p:cNvSpPr/>
          <p:nvPr/>
        </p:nvSpPr>
        <p:spPr>
          <a:xfrm>
            <a:off x="7117279" y="3938195"/>
            <a:ext cx="98474" cy="86430"/>
          </a:xfrm>
          <a:prstGeom prst="rect">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6" name="CuadroTexto 25">
            <a:extLst>
              <a:ext uri="{FF2B5EF4-FFF2-40B4-BE49-F238E27FC236}">
                <a16:creationId xmlns:a16="http://schemas.microsoft.com/office/drawing/2014/main" id="{3A2BA892-3CC2-3391-D5C1-23A6C1B804CE}"/>
              </a:ext>
            </a:extLst>
          </p:cNvPr>
          <p:cNvSpPr txBox="1"/>
          <p:nvPr/>
        </p:nvSpPr>
        <p:spPr>
          <a:xfrm>
            <a:off x="7215753" y="3893608"/>
            <a:ext cx="2630220" cy="169277"/>
          </a:xfrm>
          <a:prstGeom prst="rect">
            <a:avLst/>
          </a:prstGeom>
          <a:noFill/>
        </p:spPr>
        <p:txBody>
          <a:bodyPr wrap="square" rtlCol="0">
            <a:spAutoFit/>
          </a:bodyPr>
          <a:lstStyle/>
          <a:p>
            <a:r>
              <a:rPr lang="es-CO" sz="500" b="1"/>
              <a:t>Metodología: </a:t>
            </a:r>
            <a:r>
              <a:rPr lang="es-CO" sz="500"/>
              <a:t>LAKLEMS, Cálculos DANE, Cuentas Nacionales</a:t>
            </a:r>
          </a:p>
        </p:txBody>
      </p:sp>
      <p:sp>
        <p:nvSpPr>
          <p:cNvPr id="33" name="CuadroTexto 32">
            <a:extLst>
              <a:ext uri="{FF2B5EF4-FFF2-40B4-BE49-F238E27FC236}">
                <a16:creationId xmlns:a16="http://schemas.microsoft.com/office/drawing/2014/main" id="{A2355220-94D0-BB40-F6D8-E8D26A666ECA}"/>
              </a:ext>
            </a:extLst>
          </p:cNvPr>
          <p:cNvSpPr txBox="1"/>
          <p:nvPr/>
        </p:nvSpPr>
        <p:spPr>
          <a:xfrm>
            <a:off x="76200" y="4092222"/>
            <a:ext cx="9067796" cy="1094822"/>
          </a:xfrm>
          <a:prstGeom prst="rect">
            <a:avLst/>
          </a:prstGeom>
          <a:solidFill>
            <a:schemeClr val="bg1">
              <a:lumMod val="85000"/>
            </a:schemeClr>
          </a:solidFill>
        </p:spPr>
        <p:txBody>
          <a:bodyPr wrap="square" rtlCol="0">
            <a:spAutoFit/>
          </a:bodyPr>
          <a:lstStyle/>
          <a:p>
            <a:endParaRPr lang="es-CO"/>
          </a:p>
        </p:txBody>
      </p:sp>
      <p:sp>
        <p:nvSpPr>
          <p:cNvPr id="10" name="CuadroTexto 9">
            <a:extLst>
              <a:ext uri="{FF2B5EF4-FFF2-40B4-BE49-F238E27FC236}">
                <a16:creationId xmlns:a16="http://schemas.microsoft.com/office/drawing/2014/main" id="{B7BB0A46-AEB6-A82A-451F-0BCE4FEA5B95}"/>
              </a:ext>
            </a:extLst>
          </p:cNvPr>
          <p:cNvSpPr txBox="1"/>
          <p:nvPr/>
        </p:nvSpPr>
        <p:spPr>
          <a:xfrm>
            <a:off x="246552" y="4283270"/>
            <a:ext cx="3422992" cy="769441"/>
          </a:xfrm>
          <a:prstGeom prst="rect">
            <a:avLst/>
          </a:prstGeom>
          <a:noFill/>
        </p:spPr>
        <p:txBody>
          <a:bodyPr wrap="square" rtlCol="0">
            <a:spAutoFit/>
          </a:bodyPr>
          <a:lstStyle/>
          <a:p>
            <a:pPr algn="just"/>
            <a:r>
              <a:rPr lang="es-CO" sz="1100" b="1"/>
              <a:t>Los resultados preliminares 2025 presentados </a:t>
            </a:r>
            <a:r>
              <a:rPr lang="es-CO" sz="1100" b="1">
                <a:solidFill>
                  <a:srgbClr val="B6004C"/>
                </a:solidFill>
              </a:rPr>
              <a:t>están sujetos a actualizaciones en la publicación de este año,</a:t>
            </a:r>
            <a:r>
              <a:rPr lang="es-CO" sz="1100" b="1"/>
              <a:t> de acuerdo con la política de revisión de cifras de las Cuentas Nacionales:</a:t>
            </a:r>
          </a:p>
        </p:txBody>
      </p:sp>
      <p:sp>
        <p:nvSpPr>
          <p:cNvPr id="11" name="CuadroTexto 10">
            <a:extLst>
              <a:ext uri="{FF2B5EF4-FFF2-40B4-BE49-F238E27FC236}">
                <a16:creationId xmlns:a16="http://schemas.microsoft.com/office/drawing/2014/main" id="{7449548C-8C98-4846-2A9E-089482B2F76E}"/>
              </a:ext>
            </a:extLst>
          </p:cNvPr>
          <p:cNvSpPr txBox="1"/>
          <p:nvPr/>
        </p:nvSpPr>
        <p:spPr>
          <a:xfrm>
            <a:off x="3940628" y="4136170"/>
            <a:ext cx="5127172" cy="1061829"/>
          </a:xfrm>
          <a:prstGeom prst="rect">
            <a:avLst/>
          </a:prstGeom>
          <a:noFill/>
        </p:spPr>
        <p:txBody>
          <a:bodyPr wrap="square" rtlCol="0">
            <a:spAutoFit/>
          </a:bodyPr>
          <a:lstStyle/>
          <a:p>
            <a:pPr marL="285750" indent="-285750" algn="just">
              <a:buClr>
                <a:srgbClr val="EF3C6F"/>
              </a:buClr>
              <a:buFont typeface="Arial" panose="020B0604020202020204" pitchFamily="34" charset="0"/>
              <a:buChar char="•"/>
            </a:pPr>
            <a:r>
              <a:rPr lang="es-CO" sz="1050"/>
              <a:t>Cierre de las cifras a IV trimestre de 2025.</a:t>
            </a:r>
          </a:p>
          <a:p>
            <a:pPr marL="285750" indent="-285750" algn="just">
              <a:buClr>
                <a:srgbClr val="EF3C6F"/>
              </a:buClr>
              <a:buFont typeface="Arial" panose="020B0604020202020204" pitchFamily="34" charset="0"/>
              <a:buChar char="•"/>
            </a:pPr>
            <a:r>
              <a:rPr lang="es-CO" sz="1050"/>
              <a:t>Disponibilidad de la información de las Cuentas Nacionales – Cuadros Oferta Utilización (COU) y Cuadro Económico Integrado (CEI), provisionales y definitivos.</a:t>
            </a:r>
          </a:p>
          <a:p>
            <a:pPr marL="285750" indent="-285750" algn="just">
              <a:buClr>
                <a:srgbClr val="EF3C6F"/>
              </a:buClr>
              <a:buFont typeface="Arial" panose="020B0604020202020204" pitchFamily="34" charset="0"/>
              <a:buChar char="•"/>
            </a:pPr>
            <a:r>
              <a:rPr lang="es-CO" sz="1050"/>
              <a:t>Actualización de la información de ingresos laborales publicada por pobreza monetaria 2025. </a:t>
            </a:r>
          </a:p>
        </p:txBody>
      </p:sp>
      <p:grpSp>
        <p:nvGrpSpPr>
          <p:cNvPr id="17" name="Grupo 16">
            <a:extLst>
              <a:ext uri="{FF2B5EF4-FFF2-40B4-BE49-F238E27FC236}">
                <a16:creationId xmlns:a16="http://schemas.microsoft.com/office/drawing/2014/main" id="{688ED047-1D5A-FCB0-51DB-713B0EE4374C}"/>
              </a:ext>
            </a:extLst>
          </p:cNvPr>
          <p:cNvGrpSpPr/>
          <p:nvPr/>
        </p:nvGrpSpPr>
        <p:grpSpPr>
          <a:xfrm>
            <a:off x="5852066" y="1024463"/>
            <a:ext cx="2019300" cy="2801658"/>
            <a:chOff x="3331028" y="1018481"/>
            <a:chExt cx="2019300" cy="2801658"/>
          </a:xfrm>
        </p:grpSpPr>
        <p:sp>
          <p:nvSpPr>
            <p:cNvPr id="13" name="Rectángulo: esquinas redondeadas 12">
              <a:extLst>
                <a:ext uri="{FF2B5EF4-FFF2-40B4-BE49-F238E27FC236}">
                  <a16:creationId xmlns:a16="http://schemas.microsoft.com/office/drawing/2014/main" id="{68DDD6EC-9404-ADEC-8BE2-4B212F8CD013}"/>
                </a:ext>
              </a:extLst>
            </p:cNvPr>
            <p:cNvSpPr/>
            <p:nvPr/>
          </p:nvSpPr>
          <p:spPr>
            <a:xfrm>
              <a:off x="3728085" y="1613526"/>
              <a:ext cx="1245870" cy="548687"/>
            </a:xfrm>
            <a:prstGeom prst="roundRect">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b="1"/>
                <a:t>0,91%</a:t>
              </a:r>
            </a:p>
          </p:txBody>
        </p:sp>
        <p:sp>
          <p:nvSpPr>
            <p:cNvPr id="16" name="Rectángulo: esquinas redondeadas 15">
              <a:extLst>
                <a:ext uri="{FF2B5EF4-FFF2-40B4-BE49-F238E27FC236}">
                  <a16:creationId xmlns:a16="http://schemas.microsoft.com/office/drawing/2014/main" id="{31293A3B-966C-6394-8648-4CAD71C26CDE}"/>
                </a:ext>
              </a:extLst>
            </p:cNvPr>
            <p:cNvSpPr/>
            <p:nvPr/>
          </p:nvSpPr>
          <p:spPr>
            <a:xfrm>
              <a:off x="3728085" y="2444162"/>
              <a:ext cx="1245870" cy="548688"/>
            </a:xfrm>
            <a:prstGeom prst="roundRect">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b="1"/>
                <a:t>0,57%</a:t>
              </a:r>
              <a:endParaRPr lang="es-CO"/>
            </a:p>
          </p:txBody>
        </p:sp>
        <p:sp>
          <p:nvSpPr>
            <p:cNvPr id="22" name="Rectángulo: esquinas redondeadas 21">
              <a:extLst>
                <a:ext uri="{FF2B5EF4-FFF2-40B4-BE49-F238E27FC236}">
                  <a16:creationId xmlns:a16="http://schemas.microsoft.com/office/drawing/2014/main" id="{D42D54E0-FA49-A967-FF2A-E8A94167CA59}"/>
                </a:ext>
              </a:extLst>
            </p:cNvPr>
            <p:cNvSpPr/>
            <p:nvPr/>
          </p:nvSpPr>
          <p:spPr>
            <a:xfrm>
              <a:off x="3728085" y="3271141"/>
              <a:ext cx="1245870" cy="548998"/>
            </a:xfrm>
            <a:prstGeom prst="roundRect">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b="1"/>
                <a:t>-0,32%</a:t>
              </a:r>
              <a:endParaRPr lang="es-CO"/>
            </a:p>
          </p:txBody>
        </p:sp>
        <p:sp>
          <p:nvSpPr>
            <p:cNvPr id="2" name="Rectángulo 1">
              <a:extLst>
                <a:ext uri="{FF2B5EF4-FFF2-40B4-BE49-F238E27FC236}">
                  <a16:creationId xmlns:a16="http://schemas.microsoft.com/office/drawing/2014/main" id="{3D40A829-9927-5CA7-DC51-CE631E859215}"/>
                </a:ext>
              </a:extLst>
            </p:cNvPr>
            <p:cNvSpPr/>
            <p:nvPr/>
          </p:nvSpPr>
          <p:spPr>
            <a:xfrm>
              <a:off x="3331028" y="1018481"/>
              <a:ext cx="2019300" cy="5489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defRPr/>
              </a:pPr>
              <a:r>
                <a:rPr lang="es-CO" sz="1400" b="1" spc="-5" dirty="0">
                  <a:solidFill>
                    <a:schemeClr val="tx1">
                      <a:lumMod val="75000"/>
                      <a:lumOff val="25000"/>
                    </a:schemeClr>
                  </a:solidFill>
                  <a:latin typeface="+mj-lt"/>
                  <a:cs typeface="Arial"/>
                </a:rPr>
                <a:t>Año corrido 2025</a:t>
              </a:r>
              <a:r>
                <a:rPr lang="es-CO" sz="1400" b="1" spc="-5" baseline="30000" dirty="0">
                  <a:solidFill>
                    <a:schemeClr val="tx1">
                      <a:lumMod val="75000"/>
                      <a:lumOff val="25000"/>
                    </a:schemeClr>
                  </a:solidFill>
                  <a:latin typeface="+mj-lt"/>
                  <a:cs typeface="Arial"/>
                </a:rPr>
                <a:t>pr</a:t>
              </a:r>
              <a:r>
                <a:rPr lang="es-CO" sz="1400" b="1" spc="-5" dirty="0">
                  <a:solidFill>
                    <a:schemeClr val="tx1">
                      <a:lumMod val="75000"/>
                      <a:lumOff val="25000"/>
                    </a:schemeClr>
                  </a:solidFill>
                  <a:latin typeface="+mj-lt"/>
                  <a:cs typeface="Arial"/>
                </a:rPr>
                <a:t>, III </a:t>
              </a:r>
              <a:r>
                <a:rPr lang="es-CO" sz="1400" b="1" spc="-5" dirty="0" err="1">
                  <a:solidFill>
                    <a:schemeClr val="tx1">
                      <a:lumMod val="75000"/>
                      <a:lumOff val="25000"/>
                    </a:schemeClr>
                  </a:solidFill>
                  <a:latin typeface="+mj-lt"/>
                  <a:cs typeface="Arial"/>
                </a:rPr>
                <a:t>Trim</a:t>
              </a:r>
              <a:endParaRPr lang="es-CO" sz="1400" b="1" spc="-5" dirty="0">
                <a:solidFill>
                  <a:schemeClr val="tx1">
                    <a:lumMod val="75000"/>
                    <a:lumOff val="25000"/>
                  </a:schemeClr>
                </a:solidFill>
                <a:latin typeface="+mj-lt"/>
                <a:cs typeface="Arial"/>
              </a:endParaRPr>
            </a:p>
          </p:txBody>
        </p:sp>
      </p:grpSp>
      <p:grpSp>
        <p:nvGrpSpPr>
          <p:cNvPr id="20" name="Grupo 19">
            <a:extLst>
              <a:ext uri="{FF2B5EF4-FFF2-40B4-BE49-F238E27FC236}">
                <a16:creationId xmlns:a16="http://schemas.microsoft.com/office/drawing/2014/main" id="{5418070A-70FE-C247-C67E-C6B69C074543}"/>
              </a:ext>
            </a:extLst>
          </p:cNvPr>
          <p:cNvGrpSpPr/>
          <p:nvPr/>
        </p:nvGrpSpPr>
        <p:grpSpPr>
          <a:xfrm>
            <a:off x="3378468" y="1002057"/>
            <a:ext cx="2019300" cy="2793643"/>
            <a:chOff x="5796021" y="1026496"/>
            <a:chExt cx="2019300" cy="2793643"/>
          </a:xfrm>
        </p:grpSpPr>
        <p:sp>
          <p:nvSpPr>
            <p:cNvPr id="4" name="Rectángulo: esquinas redondeadas 3">
              <a:extLst>
                <a:ext uri="{FF2B5EF4-FFF2-40B4-BE49-F238E27FC236}">
                  <a16:creationId xmlns:a16="http://schemas.microsoft.com/office/drawing/2014/main" id="{58E58029-A376-9DA3-4E0A-EF0E9973809B}"/>
                </a:ext>
              </a:extLst>
            </p:cNvPr>
            <p:cNvSpPr/>
            <p:nvPr/>
          </p:nvSpPr>
          <p:spPr>
            <a:xfrm>
              <a:off x="6178983" y="1613526"/>
              <a:ext cx="1245870" cy="548687"/>
            </a:xfrm>
            <a:prstGeom prst="roundRect">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b="1"/>
                <a:t>1,36%</a:t>
              </a:r>
            </a:p>
          </p:txBody>
        </p:sp>
        <p:sp>
          <p:nvSpPr>
            <p:cNvPr id="8" name="Rectángulo: esquinas redondeadas 7">
              <a:extLst>
                <a:ext uri="{FF2B5EF4-FFF2-40B4-BE49-F238E27FC236}">
                  <a16:creationId xmlns:a16="http://schemas.microsoft.com/office/drawing/2014/main" id="{E3428242-51D7-6258-0377-1D2B39040E33}"/>
                </a:ext>
              </a:extLst>
            </p:cNvPr>
            <p:cNvSpPr/>
            <p:nvPr/>
          </p:nvSpPr>
          <p:spPr>
            <a:xfrm>
              <a:off x="6178983" y="2444162"/>
              <a:ext cx="1245870" cy="548688"/>
            </a:xfrm>
            <a:prstGeom prst="roundRect">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b="1"/>
                <a:t>2,44%</a:t>
              </a:r>
              <a:endParaRPr lang="es-CO"/>
            </a:p>
          </p:txBody>
        </p:sp>
        <p:sp>
          <p:nvSpPr>
            <p:cNvPr id="15" name="Rectángulo: esquinas redondeadas 14">
              <a:extLst>
                <a:ext uri="{FF2B5EF4-FFF2-40B4-BE49-F238E27FC236}">
                  <a16:creationId xmlns:a16="http://schemas.microsoft.com/office/drawing/2014/main" id="{BD0149AD-1566-8303-7E21-7F2ED5018293}"/>
                </a:ext>
              </a:extLst>
            </p:cNvPr>
            <p:cNvSpPr/>
            <p:nvPr/>
          </p:nvSpPr>
          <p:spPr>
            <a:xfrm>
              <a:off x="6178983" y="3271141"/>
              <a:ext cx="1245870" cy="548998"/>
            </a:xfrm>
            <a:prstGeom prst="roundRect">
              <a:avLst/>
            </a:prstGeom>
            <a:solidFill>
              <a:srgbClr val="B6004C"/>
            </a:solidFill>
            <a:ln>
              <a:solidFill>
                <a:srgbClr val="B60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b="1"/>
                <a:t>0,76%</a:t>
              </a:r>
              <a:endParaRPr lang="es-CO"/>
            </a:p>
          </p:txBody>
        </p:sp>
        <p:sp>
          <p:nvSpPr>
            <p:cNvPr id="18" name="Rectángulo 17">
              <a:extLst>
                <a:ext uri="{FF2B5EF4-FFF2-40B4-BE49-F238E27FC236}">
                  <a16:creationId xmlns:a16="http://schemas.microsoft.com/office/drawing/2014/main" id="{43A31ED4-00EF-A0A5-D9A1-ACFBB3C976D0}"/>
                </a:ext>
              </a:extLst>
            </p:cNvPr>
            <p:cNvSpPr/>
            <p:nvPr/>
          </p:nvSpPr>
          <p:spPr>
            <a:xfrm>
              <a:off x="5796021" y="1026496"/>
              <a:ext cx="2019300" cy="5489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defRPr/>
              </a:pPr>
              <a:r>
                <a:rPr lang="es-CO" sz="1400" b="1" spc="-5" dirty="0">
                  <a:solidFill>
                    <a:schemeClr val="tx1">
                      <a:lumMod val="75000"/>
                      <a:lumOff val="25000"/>
                    </a:schemeClr>
                  </a:solidFill>
                  <a:latin typeface="+mj-lt"/>
                  <a:cs typeface="Arial"/>
                </a:rPr>
                <a:t>2024</a:t>
              </a:r>
              <a:r>
                <a:rPr lang="es-CO" sz="1400" b="1" spc="-5" baseline="30000" dirty="0">
                  <a:solidFill>
                    <a:schemeClr val="tx1">
                      <a:lumMod val="75000"/>
                      <a:lumOff val="25000"/>
                    </a:schemeClr>
                  </a:solidFill>
                  <a:latin typeface="+mj-lt"/>
                  <a:cs typeface="Arial"/>
                </a:rPr>
                <a:t>pr</a:t>
              </a:r>
            </a:p>
          </p:txBody>
        </p:sp>
      </p:grpSp>
      <p:cxnSp>
        <p:nvCxnSpPr>
          <p:cNvPr id="27" name="Conector recto 26">
            <a:extLst>
              <a:ext uri="{FF2B5EF4-FFF2-40B4-BE49-F238E27FC236}">
                <a16:creationId xmlns:a16="http://schemas.microsoft.com/office/drawing/2014/main" id="{59D6AA10-88F1-449A-B19D-59119F650F71}"/>
              </a:ext>
            </a:extLst>
          </p:cNvPr>
          <p:cNvCxnSpPr>
            <a:cxnSpLocks/>
          </p:cNvCxnSpPr>
          <p:nvPr/>
        </p:nvCxnSpPr>
        <p:spPr>
          <a:xfrm flipV="1">
            <a:off x="323850" y="423232"/>
            <a:ext cx="0" cy="695934"/>
          </a:xfrm>
          <a:prstGeom prst="line">
            <a:avLst/>
          </a:prstGeom>
          <a:ln>
            <a:solidFill>
              <a:srgbClr val="9C064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057304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53">
            <a:extLst>
              <a:ext uri="{FF2B5EF4-FFF2-40B4-BE49-F238E27FC236}">
                <a16:creationId xmlns:a16="http://schemas.microsoft.com/office/drawing/2014/main" id="{9DF8B934-BB59-A1F1-F57B-6C8FD1E3F282}"/>
              </a:ext>
            </a:extLst>
          </p:cNvPr>
          <p:cNvSpPr txBox="1">
            <a:spLocks/>
          </p:cNvSpPr>
          <p:nvPr/>
        </p:nvSpPr>
        <p:spPr>
          <a:xfrm>
            <a:off x="469241" y="1524180"/>
            <a:ext cx="3363685" cy="2232021"/>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5"/>
              </a:spcBef>
              <a:spcAft>
                <a:spcPts val="0"/>
              </a:spcAft>
              <a:buClrTx/>
              <a:buSzTx/>
              <a:buFont typeface="Arial"/>
              <a:buNone/>
              <a:tabLst/>
              <a:defRPr/>
            </a:pPr>
            <a:r>
              <a:rPr kumimoji="0" lang="es-ES" sz="4000" i="0" u="none" strike="noStrike" kern="1200" cap="none" spc="0" normalizeH="0" baseline="0" noProof="0" dirty="0">
                <a:ln>
                  <a:noFill/>
                </a:ln>
                <a:solidFill>
                  <a:srgbClr val="B6004C"/>
                </a:solidFill>
                <a:effectLst/>
                <a:uLnTx/>
                <a:uFillTx/>
                <a:latin typeface="Segoe UI" panose="020B0502040204020203" pitchFamily="34" charset="0"/>
                <a:ea typeface="+mn-ea"/>
                <a:cs typeface="Segoe UI" panose="020B0502040204020203" pitchFamily="34" charset="0"/>
              </a:rPr>
              <a:t>Resultados Operaciones Estadísticas DANE</a:t>
            </a:r>
          </a:p>
        </p:txBody>
      </p:sp>
      <p:sp>
        <p:nvSpPr>
          <p:cNvPr id="3" name="CuadroTexto 2">
            <a:extLst>
              <a:ext uri="{FF2B5EF4-FFF2-40B4-BE49-F238E27FC236}">
                <a16:creationId xmlns:a16="http://schemas.microsoft.com/office/drawing/2014/main" id="{88FD843C-A667-685C-5580-3163CB4CDE05}"/>
              </a:ext>
            </a:extLst>
          </p:cNvPr>
          <p:cNvSpPr txBox="1"/>
          <p:nvPr/>
        </p:nvSpPr>
        <p:spPr>
          <a:xfrm>
            <a:off x="540658" y="4708885"/>
            <a:ext cx="2818808" cy="240066"/>
          </a:xfrm>
          <a:prstGeom prst="rect">
            <a:avLst/>
          </a:prstGeom>
          <a:noFill/>
        </p:spPr>
        <p:txBody>
          <a:bodyPr wrap="square" lIns="91440" tIns="45720" rIns="91440" bIns="45720" anchor="t">
            <a:spAutoFit/>
          </a:bodyPr>
          <a:lstStyle/>
          <a:p>
            <a:pPr defTabSz="914400">
              <a:lnSpc>
                <a:spcPct val="80000"/>
              </a:lnSpc>
              <a:buClr>
                <a:srgbClr val="000000"/>
              </a:buClr>
              <a:defRPr/>
            </a:pPr>
            <a:r>
              <a:rPr lang="es-ES" sz="1200" b="1" kern="0" dirty="0">
                <a:solidFill>
                  <a:srgbClr val="70002D"/>
                </a:solidFill>
                <a:latin typeface="Segoe UI"/>
                <a:ea typeface="Roboto Medium"/>
                <a:cs typeface="Arial"/>
                <a:sym typeface="Arial"/>
              </a:rPr>
              <a:t>1 de diciembre 2025</a:t>
            </a:r>
            <a:endParaRPr kumimoji="0" lang="es-CO" sz="1200" b="1" i="0" u="none" strike="noStrike" kern="0" cap="none" spc="0" normalizeH="0" baseline="0" noProof="0" dirty="0">
              <a:ln>
                <a:noFill/>
              </a:ln>
              <a:solidFill>
                <a:srgbClr val="70002D"/>
              </a:solidFill>
              <a:effectLst/>
              <a:uLnTx/>
              <a:uFillTx/>
              <a:latin typeface="Segoe UI"/>
              <a:ea typeface="Roboto Medium"/>
              <a:cs typeface="Arial"/>
              <a:sym typeface="Arial"/>
            </a:endParaRPr>
          </a:p>
        </p:txBody>
      </p:sp>
      <p:sp>
        <p:nvSpPr>
          <p:cNvPr id="4" name="object 553">
            <a:extLst>
              <a:ext uri="{FF2B5EF4-FFF2-40B4-BE49-F238E27FC236}">
                <a16:creationId xmlns:a16="http://schemas.microsoft.com/office/drawing/2014/main" id="{1DF61ED3-29E5-A155-788D-1860DB7C8F7C}"/>
              </a:ext>
            </a:extLst>
          </p:cNvPr>
          <p:cNvSpPr txBox="1">
            <a:spLocks/>
          </p:cNvSpPr>
          <p:nvPr/>
        </p:nvSpPr>
        <p:spPr>
          <a:xfrm>
            <a:off x="540658" y="3997570"/>
            <a:ext cx="4959048" cy="348429"/>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25"/>
              </a:spcBef>
              <a:spcAft>
                <a:spcPts val="0"/>
              </a:spcAft>
              <a:buClrTx/>
              <a:buSzTx/>
              <a:buFont typeface="Arial"/>
              <a:buNone/>
              <a:tabLst/>
              <a:defRPr/>
            </a:pPr>
            <a:r>
              <a:rPr kumimoji="0" lang="es-ES" sz="2400" i="0" u="none" strike="noStrike" kern="1200" cap="none" spc="0" normalizeH="0" baseline="0" noProof="0" dirty="0">
                <a:ln>
                  <a:noFill/>
                </a:ln>
                <a:solidFill>
                  <a:srgbClr val="8D053F"/>
                </a:solidFill>
                <a:effectLst/>
                <a:uLnTx/>
                <a:uFillTx/>
                <a:latin typeface="Segoe UI" panose="020B0502040204020203" pitchFamily="34" charset="0"/>
                <a:ea typeface="+mn-ea"/>
                <a:cs typeface="Segoe UI" panose="020B0502040204020203" pitchFamily="34" charset="0"/>
              </a:rPr>
              <a:t>Mesa de concertación salarial 2025</a:t>
            </a:r>
          </a:p>
        </p:txBody>
      </p:sp>
    </p:spTree>
    <p:extLst>
      <p:ext uri="{BB962C8B-B14F-4D97-AF65-F5344CB8AC3E}">
        <p14:creationId xmlns:p14="http://schemas.microsoft.com/office/powerpoint/2010/main" val="4085479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6245e20532323505c0772813&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1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3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3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6_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7716a77-0974-4bba-9d0e-1570ea3047bf">
      <UserInfo>
        <DisplayName>Ricardo Valencia Ramirez</DisplayName>
        <AccountId>17</AccountId>
        <AccountType/>
      </UserInfo>
      <UserInfo>
        <DisplayName>Luis Eduardo Gonzalez Lozano</DisplayName>
        <AccountId>7</AccountId>
        <AccountType/>
      </UserInfo>
      <UserInfo>
        <DisplayName>Ella Nancy Cardenas Rincon</DisplayName>
        <AccountId>42</AccountId>
        <AccountType/>
      </UserInfo>
      <UserInfo>
        <DisplayName>Juliana Paola Forero Larrotta</DisplayName>
        <AccountId>43</AccountId>
        <AccountType/>
      </UserInfo>
      <UserInfo>
        <DisplayName>Julieth Carolina Villamil Monroy</DisplayName>
        <AccountId>47</AccountId>
        <AccountType/>
      </UserInfo>
    </SharedWithUsers>
    <lcf76f155ced4ddcb4097134ff3c332f xmlns="86073d25-71c6-4533-adb0-2bbc6021761d">
      <Terms xmlns="http://schemas.microsoft.com/office/infopath/2007/PartnerControls"/>
    </lcf76f155ced4ddcb4097134ff3c332f>
    <TaxCatchAll xmlns="c7716a77-0974-4bba-9d0e-1570ea3047bf"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14C2493099F44090066C1E3E92C6EF" ma:contentTypeVersion="19" ma:contentTypeDescription="Create a new document." ma:contentTypeScope="" ma:versionID="07acc9ce02f2a998e6b4769891cd896a">
  <xsd:schema xmlns:xsd="http://www.w3.org/2001/XMLSchema" xmlns:xs="http://www.w3.org/2001/XMLSchema" xmlns:p="http://schemas.microsoft.com/office/2006/metadata/properties" xmlns:ns1="http://schemas.microsoft.com/sharepoint/v3" xmlns:ns2="86073d25-71c6-4533-adb0-2bbc6021761d" xmlns:ns3="c7716a77-0974-4bba-9d0e-1570ea3047bf" targetNamespace="http://schemas.microsoft.com/office/2006/metadata/properties" ma:root="true" ma:fieldsID="45b2243f5656b5f1ff1abc4fe63b03c6" ns1:_="" ns2:_="" ns3:_="">
    <xsd:import namespace="http://schemas.microsoft.com/sharepoint/v3"/>
    <xsd:import namespace="86073d25-71c6-4533-adb0-2bbc6021761d"/>
    <xsd:import namespace="c7716a77-0974-4bba-9d0e-1570ea3047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073d25-71c6-4533-adb0-2bbc602176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a9b580d-3441-472b-b633-05114d4a3dc4"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716a77-0974-4bba-9d0e-1570ea3047b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c5f63f3-c073-42f2-8534-786412024e8f}" ma:internalName="TaxCatchAll" ma:showField="CatchAllData" ma:web="c7716a77-0974-4bba-9d0e-1570ea304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091BFB-87A1-4A0B-B0D6-1191748E723C}">
  <ds:schemaRefs>
    <ds:schemaRef ds:uri="http://schemas.microsoft.com/office/2006/metadata/properties"/>
    <ds:schemaRef ds:uri="http://www.w3.org/2000/xmlns/"/>
    <ds:schemaRef ds:uri="c7716a77-0974-4bba-9d0e-1570ea3047bf"/>
    <ds:schemaRef ds:uri="86073d25-71c6-4533-adb0-2bbc6021761d"/>
    <ds:schemaRef ds:uri="http://schemas.microsoft.com/office/infopath/2007/PartnerControls"/>
    <ds:schemaRef ds:uri="http://www.w3.org/2001/XMLSchema-instance"/>
    <ds:schemaRef ds:uri="http://schemas.microsoft.com/sharepoint/v3"/>
  </ds:schemaRefs>
</ds:datastoreItem>
</file>

<file path=customXml/itemProps2.xml><?xml version="1.0" encoding="utf-8"?>
<ds:datastoreItem xmlns:ds="http://schemas.openxmlformats.org/officeDocument/2006/customXml" ds:itemID="{3E186183-7A83-4EA4-925C-BBE59EB647CD}">
  <ds:schemaRefs>
    <ds:schemaRef ds:uri="http://schemas.microsoft.com/sharepoint/v3/contenttype/forms"/>
  </ds:schemaRefs>
</ds:datastoreItem>
</file>

<file path=customXml/itemProps3.xml><?xml version="1.0" encoding="utf-8"?>
<ds:datastoreItem xmlns:ds="http://schemas.openxmlformats.org/officeDocument/2006/customXml" ds:itemID="{C2FB5155-64B8-4AF2-8E6A-E762F8B29775}">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86073d25-71c6-4533-adb0-2bbc6021761d"/>
    <ds:schemaRef ds:uri="c7716a77-0974-4bba-9d0e-1570ea3047b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447</TotalTime>
  <Words>11146</Words>
  <Application>Microsoft Office PowerPoint</Application>
  <PresentationFormat>Presentación en pantalla (16:9)</PresentationFormat>
  <Paragraphs>3254</Paragraphs>
  <Slides>71</Slides>
  <Notes>56</Notes>
  <HiddenSlides>20</HiddenSlides>
  <MMClips>0</MMClips>
  <ScaleCrop>false</ScaleCrop>
  <HeadingPairs>
    <vt:vector size="6" baseType="variant">
      <vt:variant>
        <vt:lpstr>Fuentes usadas</vt:lpstr>
      </vt:variant>
      <vt:variant>
        <vt:i4>8</vt:i4>
      </vt:variant>
      <vt:variant>
        <vt:lpstr>Tema</vt:lpstr>
      </vt:variant>
      <vt:variant>
        <vt:i4>20</vt:i4>
      </vt:variant>
      <vt:variant>
        <vt:lpstr>Títulos de diapositiva</vt:lpstr>
      </vt:variant>
      <vt:variant>
        <vt:i4>71</vt:i4>
      </vt:variant>
    </vt:vector>
  </HeadingPairs>
  <TitlesOfParts>
    <vt:vector size="99" baseType="lpstr">
      <vt:lpstr>Aptos</vt:lpstr>
      <vt:lpstr>Segoe UI (Cuerpo)</vt:lpstr>
      <vt:lpstr>Cambria Math</vt:lpstr>
      <vt:lpstr>Calibri</vt:lpstr>
      <vt:lpstr>Arial</vt:lpstr>
      <vt:lpstr>Roboto Medium</vt:lpstr>
      <vt:lpstr>Wingdings</vt:lpstr>
      <vt:lpstr>Segoe UI</vt:lpstr>
      <vt:lpstr>17_Tema de Office</vt:lpstr>
      <vt:lpstr>9_Tema de Office</vt:lpstr>
      <vt:lpstr>5_Tema de Office</vt:lpstr>
      <vt:lpstr>20_Tema de Office</vt:lpstr>
      <vt:lpstr>21_Tema de Office</vt:lpstr>
      <vt:lpstr>36_Tema de Office</vt:lpstr>
      <vt:lpstr>29_Tema de Office</vt:lpstr>
      <vt:lpstr>11_Tema de Office</vt:lpstr>
      <vt:lpstr>2_Tema de Office</vt:lpstr>
      <vt:lpstr>6_Tema de Office</vt:lpstr>
      <vt:lpstr>22_Tema de Office</vt:lpstr>
      <vt:lpstr>23_Tema de Office</vt:lpstr>
      <vt:lpstr>7_Tema de Office</vt:lpstr>
      <vt:lpstr>30_Tema de Office</vt:lpstr>
      <vt:lpstr>18_Tema de Office</vt:lpstr>
      <vt:lpstr>10_Tema de Office</vt:lpstr>
      <vt:lpstr>8_Tema de Office</vt:lpstr>
      <vt:lpstr>12_Tema de Office</vt:lpstr>
      <vt:lpstr>19_Tema de Office</vt:lpstr>
      <vt:lpstr>32_Tema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DANE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Mercado</dc:title>
  <dc:creator>GEIH - Mercado Laboral</dc:creator>
  <cp:lastModifiedBy>soporte</cp:lastModifiedBy>
  <cp:revision>98</cp:revision>
  <cp:lastPrinted>2020-03-03T16:51:54Z</cp:lastPrinted>
  <dcterms:created xsi:type="dcterms:W3CDTF">2018-06-21T20:42:53Z</dcterms:created>
  <dcterms:modified xsi:type="dcterms:W3CDTF">2025-12-10T01:16:55Z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0x010100F514C2493099F44090066C1E3E92C6EF</vt:lpwstr>
  </property>
  <property fmtid="{D5CDD505-2E9C-101B-9397-08002B2CF9AE}" pid="3" name="MediaServiceImageTags">
    <vt:lpwstr/>
  </property>
</Properties>
</file>