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60" r:id="rId5"/>
    <p:sldId id="263" r:id="rId6"/>
    <p:sldId id="261" r:id="rId7"/>
    <p:sldId id="264" r:id="rId8"/>
    <p:sldId id="265" r:id="rId9"/>
    <p:sldId id="266" r:id="rId10"/>
    <p:sldId id="267"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9/5/2025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9/5/2025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9/5/2025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9/5/2025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9/5/2025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B121AE-60CF-83E9-28B4-36284E6F75F5}"/>
              </a:ext>
            </a:extLst>
          </p:cNvPr>
          <p:cNvSpPr>
            <a:spLocks noGrp="1"/>
          </p:cNvSpPr>
          <p:nvPr>
            <p:ph type="ctrTitle"/>
          </p:nvPr>
        </p:nvSpPr>
        <p:spPr>
          <a:xfrm>
            <a:off x="1915128" y="1124126"/>
            <a:ext cx="9057672" cy="1493240"/>
          </a:xfrm>
        </p:spPr>
        <p:txBody>
          <a:bodyPr/>
          <a:lstStyle/>
          <a:p>
            <a:r>
              <a:rPr lang="es-MX" sz="4000" b="1" dirty="0">
                <a:solidFill>
                  <a:srgbClr val="C00000"/>
                </a:solidFill>
              </a:rPr>
              <a:t>PL ESTATUTARIA DE LA EDUCACION</a:t>
            </a:r>
            <a:br>
              <a:rPr lang="es-MX" sz="4000" b="1" dirty="0">
                <a:solidFill>
                  <a:srgbClr val="C00000"/>
                </a:solidFill>
              </a:rPr>
            </a:br>
            <a:r>
              <a:rPr lang="es-MX" sz="4000" b="1" dirty="0">
                <a:solidFill>
                  <a:srgbClr val="C00000"/>
                </a:solidFill>
              </a:rPr>
              <a:t>2023</a:t>
            </a:r>
            <a:endParaRPr lang="es-CO" sz="4000" b="1" dirty="0">
              <a:solidFill>
                <a:srgbClr val="C00000"/>
              </a:solidFill>
            </a:endParaRPr>
          </a:p>
        </p:txBody>
      </p:sp>
      <p:sp>
        <p:nvSpPr>
          <p:cNvPr id="3" name="Subtítulo 2">
            <a:extLst>
              <a:ext uri="{FF2B5EF4-FFF2-40B4-BE49-F238E27FC236}">
                <a16:creationId xmlns:a16="http://schemas.microsoft.com/office/drawing/2014/main" id="{6F3BF2BB-B04C-A57C-94E5-E44C79AC24DD}"/>
              </a:ext>
            </a:extLst>
          </p:cNvPr>
          <p:cNvSpPr>
            <a:spLocks noGrp="1"/>
          </p:cNvSpPr>
          <p:nvPr>
            <p:ph type="subTitle" idx="1"/>
          </p:nvPr>
        </p:nvSpPr>
        <p:spPr>
          <a:xfrm>
            <a:off x="1208016" y="3428999"/>
            <a:ext cx="3338817" cy="1747005"/>
          </a:xfrm>
        </p:spPr>
        <p:txBody>
          <a:bodyPr/>
          <a:lstStyle/>
          <a:p>
            <a:endParaRPr lang="es-CO" dirty="0"/>
          </a:p>
        </p:txBody>
      </p:sp>
      <p:pic>
        <p:nvPicPr>
          <p:cNvPr id="5" name="Imagen 4">
            <a:extLst>
              <a:ext uri="{FF2B5EF4-FFF2-40B4-BE49-F238E27FC236}">
                <a16:creationId xmlns:a16="http://schemas.microsoft.com/office/drawing/2014/main" id="{E9AE70B8-BEAF-C45F-7F6A-A371B0C787C4}"/>
              </a:ext>
            </a:extLst>
          </p:cNvPr>
          <p:cNvPicPr>
            <a:picLocks noChangeAspect="1"/>
          </p:cNvPicPr>
          <p:nvPr/>
        </p:nvPicPr>
        <p:blipFill>
          <a:blip r:embed="rId2"/>
          <a:stretch>
            <a:fillRect/>
          </a:stretch>
        </p:blipFill>
        <p:spPr>
          <a:xfrm>
            <a:off x="1149293" y="3395438"/>
            <a:ext cx="3397540" cy="1763785"/>
          </a:xfrm>
          <a:prstGeom prst="rect">
            <a:avLst/>
          </a:prstGeom>
        </p:spPr>
      </p:pic>
    </p:spTree>
    <p:extLst>
      <p:ext uri="{BB962C8B-B14F-4D97-AF65-F5344CB8AC3E}">
        <p14:creationId xmlns:p14="http://schemas.microsoft.com/office/powerpoint/2010/main" val="2002444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452909F0-B98B-EAE9-C096-A5919BBA9E28}"/>
              </a:ext>
            </a:extLst>
          </p:cNvPr>
          <p:cNvSpPr txBox="1"/>
          <p:nvPr/>
        </p:nvSpPr>
        <p:spPr>
          <a:xfrm>
            <a:off x="822121" y="226503"/>
            <a:ext cx="11232859" cy="4832092"/>
          </a:xfrm>
          <a:prstGeom prst="rect">
            <a:avLst/>
          </a:prstGeom>
          <a:noFill/>
        </p:spPr>
        <p:txBody>
          <a:bodyPr wrap="square">
            <a:spAutoFit/>
          </a:bodyPr>
          <a:lstStyle/>
          <a:p>
            <a:pPr algn="ctr"/>
            <a:r>
              <a:rPr lang="es-MX" sz="2800" b="1" dirty="0">
                <a:solidFill>
                  <a:srgbClr val="C00000"/>
                </a:solidFill>
              </a:rPr>
              <a:t>Abre un debate político e ideológico en el</a:t>
            </a:r>
          </a:p>
          <a:p>
            <a:pPr algn="ctr"/>
            <a:r>
              <a:rPr lang="es-MX" sz="2800" b="1" dirty="0">
                <a:solidFill>
                  <a:srgbClr val="C00000"/>
                </a:solidFill>
              </a:rPr>
              <a:t>seno de la sociedad colombiana</a:t>
            </a:r>
          </a:p>
          <a:p>
            <a:endParaRPr lang="es-MX" dirty="0"/>
          </a:p>
          <a:p>
            <a:endParaRPr lang="es-MX" dirty="0"/>
          </a:p>
          <a:p>
            <a:pPr marL="285750" indent="-285750">
              <a:buFont typeface="Wingdings" panose="05000000000000000000" pitchFamily="2" charset="2"/>
              <a:buChar char="v"/>
            </a:pPr>
            <a:r>
              <a:rPr lang="es-MX" dirty="0"/>
              <a:t>Artículos 17. Derecho Fundamental a la Educación Superior: Ley Ordinaria Reforma a la Ley 30.</a:t>
            </a:r>
          </a:p>
          <a:p>
            <a:pPr marL="285750" indent="-285750">
              <a:buFont typeface="Wingdings" panose="05000000000000000000" pitchFamily="2" charset="2"/>
              <a:buChar char="v"/>
            </a:pPr>
            <a:endParaRPr lang="es-MX" dirty="0"/>
          </a:p>
          <a:p>
            <a:pPr marL="285750" indent="-285750">
              <a:buFont typeface="Wingdings" panose="05000000000000000000" pitchFamily="2" charset="2"/>
              <a:buChar char="v"/>
            </a:pPr>
            <a:r>
              <a:rPr lang="es-MX" dirty="0"/>
              <a:t>Apartados de Análisis</a:t>
            </a:r>
          </a:p>
          <a:p>
            <a:pPr marL="285750" indent="-285750">
              <a:buFont typeface="Arial" panose="020B0604020202020204" pitchFamily="34" charset="0"/>
              <a:buChar char="•"/>
            </a:pPr>
            <a:r>
              <a:rPr lang="es-MX" dirty="0"/>
              <a:t>Carácter de la Educación</a:t>
            </a:r>
          </a:p>
          <a:p>
            <a:pPr marL="285750" indent="-285750">
              <a:buFont typeface="Arial" panose="020B0604020202020204" pitchFamily="34" charset="0"/>
              <a:buChar char="•"/>
            </a:pPr>
            <a:r>
              <a:rPr lang="es-MX" dirty="0"/>
              <a:t>Autonomía de la Educación</a:t>
            </a:r>
          </a:p>
          <a:p>
            <a:pPr marL="285750" indent="-285750">
              <a:buFont typeface="Arial" panose="020B0604020202020204" pitchFamily="34" charset="0"/>
              <a:buChar char="•"/>
            </a:pPr>
            <a:r>
              <a:rPr lang="es-MX" dirty="0"/>
              <a:t>Bienestar</a:t>
            </a:r>
          </a:p>
          <a:p>
            <a:pPr marL="285750" indent="-285750">
              <a:buFont typeface="Arial" panose="020B0604020202020204" pitchFamily="34" charset="0"/>
              <a:buChar char="•"/>
            </a:pPr>
            <a:r>
              <a:rPr lang="es-MX" dirty="0"/>
              <a:t>Sistema de la Educación Superior</a:t>
            </a:r>
          </a:p>
          <a:p>
            <a:pPr marL="285750" indent="-285750">
              <a:buFont typeface="Arial" panose="020B0604020202020204" pitchFamily="34" charset="0"/>
              <a:buChar char="•"/>
            </a:pPr>
            <a:r>
              <a:rPr lang="es-MX" dirty="0"/>
              <a:t>Procesos Académicos</a:t>
            </a:r>
          </a:p>
          <a:p>
            <a:pPr marL="285750" indent="-285750">
              <a:buFont typeface="Arial" panose="020B0604020202020204" pitchFamily="34" charset="0"/>
              <a:buChar char="•"/>
            </a:pPr>
            <a:r>
              <a:rPr lang="es-MX" dirty="0"/>
              <a:t>Financiación</a:t>
            </a:r>
          </a:p>
          <a:p>
            <a:endParaRPr lang="es-MX" dirty="0"/>
          </a:p>
          <a:p>
            <a:endParaRPr lang="es-MX" dirty="0"/>
          </a:p>
          <a:p>
            <a:endParaRPr lang="es-MX" dirty="0"/>
          </a:p>
        </p:txBody>
      </p:sp>
    </p:spTree>
    <p:extLst>
      <p:ext uri="{BB962C8B-B14F-4D97-AF65-F5344CB8AC3E}">
        <p14:creationId xmlns:p14="http://schemas.microsoft.com/office/powerpoint/2010/main" val="3296681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3F6A5505-3DBD-9973-B99A-213212A36503}"/>
              </a:ext>
            </a:extLst>
          </p:cNvPr>
          <p:cNvPicPr>
            <a:picLocks noChangeAspect="1"/>
          </p:cNvPicPr>
          <p:nvPr/>
        </p:nvPicPr>
        <p:blipFill>
          <a:blip r:embed="rId2"/>
          <a:stretch>
            <a:fillRect/>
          </a:stretch>
        </p:blipFill>
        <p:spPr>
          <a:xfrm>
            <a:off x="1786855" y="587229"/>
            <a:ext cx="8607105" cy="5234731"/>
          </a:xfrm>
          <a:prstGeom prst="rect">
            <a:avLst/>
          </a:prstGeom>
        </p:spPr>
      </p:pic>
    </p:spTree>
    <p:extLst>
      <p:ext uri="{BB962C8B-B14F-4D97-AF65-F5344CB8AC3E}">
        <p14:creationId xmlns:p14="http://schemas.microsoft.com/office/powerpoint/2010/main" val="2705778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6E6EBAC-EAF6-A28F-4CB1-CC8DE7ED8884}"/>
              </a:ext>
            </a:extLst>
          </p:cNvPr>
          <p:cNvSpPr>
            <a:spLocks noGrp="1"/>
          </p:cNvSpPr>
          <p:nvPr>
            <p:ph type="title"/>
          </p:nvPr>
        </p:nvSpPr>
        <p:spPr>
          <a:xfrm>
            <a:off x="1371600" y="385893"/>
            <a:ext cx="9601200" cy="604707"/>
          </a:xfrm>
        </p:spPr>
        <p:txBody>
          <a:bodyPr>
            <a:normAutofit/>
          </a:bodyPr>
          <a:lstStyle/>
          <a:p>
            <a:pPr algn="ctr"/>
            <a:r>
              <a:rPr lang="es-MX" sz="3600" b="1" dirty="0">
                <a:solidFill>
                  <a:srgbClr val="C00000"/>
                </a:solidFill>
              </a:rPr>
              <a:t>CONSIDERACIONES GENERALES </a:t>
            </a:r>
            <a:endParaRPr lang="es-CO" sz="3600" b="1" dirty="0">
              <a:solidFill>
                <a:srgbClr val="C00000"/>
              </a:solidFill>
            </a:endParaRPr>
          </a:p>
        </p:txBody>
      </p:sp>
      <p:sp>
        <p:nvSpPr>
          <p:cNvPr id="5" name="Marcador de contenido 4">
            <a:extLst>
              <a:ext uri="{FF2B5EF4-FFF2-40B4-BE49-F238E27FC236}">
                <a16:creationId xmlns:a16="http://schemas.microsoft.com/office/drawing/2014/main" id="{2F4316A9-8E5A-5669-30C9-2923E5F2C357}"/>
              </a:ext>
            </a:extLst>
          </p:cNvPr>
          <p:cNvSpPr>
            <a:spLocks noGrp="1"/>
          </p:cNvSpPr>
          <p:nvPr>
            <p:ph sz="half" idx="1"/>
          </p:nvPr>
        </p:nvSpPr>
        <p:spPr>
          <a:xfrm>
            <a:off x="1371600" y="1560353"/>
            <a:ext cx="4447786" cy="4307048"/>
          </a:xfrm>
        </p:spPr>
        <p:txBody>
          <a:bodyPr>
            <a:normAutofit/>
          </a:bodyPr>
          <a:lstStyle/>
          <a:p>
            <a:pPr algn="just"/>
            <a:r>
              <a:rPr lang="es-MX" sz="2400" dirty="0"/>
              <a:t>Se ha abierto a la sociedad colombiana la discusión sobre la ley estatutaria de educación, siendo esta una oportunidad para avanzar en las reformas democráticas que demanda el pueblo colombiano, que deben ser políticas publicas no solo de gobierno sino de Estado.</a:t>
            </a:r>
            <a:endParaRPr lang="es-CO" sz="2400" dirty="0"/>
          </a:p>
        </p:txBody>
      </p:sp>
      <p:sp>
        <p:nvSpPr>
          <p:cNvPr id="6" name="Marcador de contenido 5">
            <a:extLst>
              <a:ext uri="{FF2B5EF4-FFF2-40B4-BE49-F238E27FC236}">
                <a16:creationId xmlns:a16="http://schemas.microsoft.com/office/drawing/2014/main" id="{89504A9B-5E05-68BD-9EC9-41C7ED2D3A3A}"/>
              </a:ext>
            </a:extLst>
          </p:cNvPr>
          <p:cNvSpPr>
            <a:spLocks noGrp="1"/>
          </p:cNvSpPr>
          <p:nvPr>
            <p:ph sz="half" idx="2"/>
          </p:nvPr>
        </p:nvSpPr>
        <p:spPr>
          <a:xfrm>
            <a:off x="6525403" y="1627465"/>
            <a:ext cx="4447786" cy="4239936"/>
          </a:xfrm>
        </p:spPr>
        <p:txBody>
          <a:bodyPr>
            <a:normAutofit/>
          </a:bodyPr>
          <a:lstStyle/>
          <a:p>
            <a:r>
              <a:rPr lang="es-MX" dirty="0"/>
              <a:t>Consideramos que la propuesta de reforma estatutaria presentada en lo fundamental comporta elementos importantes de avance y progresividad para la educación, así como también advertimos que hay enfoques y concepciones cuestionables, susceptibles de ser cambiados, modificados y/o precisados como parte de una gran discusión colectiva nacional. </a:t>
            </a:r>
            <a:endParaRPr lang="es-CO" dirty="0"/>
          </a:p>
        </p:txBody>
      </p:sp>
    </p:spTree>
    <p:extLst>
      <p:ext uri="{BB962C8B-B14F-4D97-AF65-F5344CB8AC3E}">
        <p14:creationId xmlns:p14="http://schemas.microsoft.com/office/powerpoint/2010/main" val="3610136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6E6EBAC-EAF6-A28F-4CB1-CC8DE7ED8884}"/>
              </a:ext>
            </a:extLst>
          </p:cNvPr>
          <p:cNvSpPr>
            <a:spLocks noGrp="1"/>
          </p:cNvSpPr>
          <p:nvPr>
            <p:ph type="title"/>
          </p:nvPr>
        </p:nvSpPr>
        <p:spPr>
          <a:xfrm>
            <a:off x="1371600" y="385893"/>
            <a:ext cx="9601200" cy="604707"/>
          </a:xfrm>
        </p:spPr>
        <p:txBody>
          <a:bodyPr>
            <a:normAutofit/>
          </a:bodyPr>
          <a:lstStyle/>
          <a:p>
            <a:pPr algn="ctr"/>
            <a:r>
              <a:rPr lang="es-MX" sz="3600" b="1" dirty="0">
                <a:solidFill>
                  <a:srgbClr val="C00000"/>
                </a:solidFill>
              </a:rPr>
              <a:t>CONSIDERACIONES GENERALES </a:t>
            </a:r>
            <a:endParaRPr lang="es-CO" sz="3600" b="1" dirty="0">
              <a:solidFill>
                <a:srgbClr val="C00000"/>
              </a:solidFill>
            </a:endParaRPr>
          </a:p>
        </p:txBody>
      </p:sp>
      <p:sp>
        <p:nvSpPr>
          <p:cNvPr id="5" name="Marcador de contenido 4">
            <a:extLst>
              <a:ext uri="{FF2B5EF4-FFF2-40B4-BE49-F238E27FC236}">
                <a16:creationId xmlns:a16="http://schemas.microsoft.com/office/drawing/2014/main" id="{2F4316A9-8E5A-5669-30C9-2923E5F2C357}"/>
              </a:ext>
            </a:extLst>
          </p:cNvPr>
          <p:cNvSpPr>
            <a:spLocks noGrp="1"/>
          </p:cNvSpPr>
          <p:nvPr>
            <p:ph sz="half" idx="1"/>
          </p:nvPr>
        </p:nvSpPr>
        <p:spPr>
          <a:xfrm>
            <a:off x="1371600" y="1560353"/>
            <a:ext cx="4447786" cy="4307048"/>
          </a:xfrm>
        </p:spPr>
        <p:txBody>
          <a:bodyPr>
            <a:normAutofit fontScale="92500"/>
          </a:bodyPr>
          <a:lstStyle/>
          <a:p>
            <a:pPr algn="just"/>
            <a:r>
              <a:rPr lang="es-MX" sz="2400" dirty="0"/>
              <a:t>5 núcleos o campos generales del debate:</a:t>
            </a:r>
          </a:p>
          <a:p>
            <a:pPr marL="0" indent="0" algn="just">
              <a:buNone/>
            </a:pPr>
            <a:r>
              <a:rPr lang="es-MX" sz="2400" dirty="0"/>
              <a:t> i) Fines y naturaleza de la educación; </a:t>
            </a:r>
          </a:p>
          <a:p>
            <a:pPr marL="0" indent="0" algn="just">
              <a:buNone/>
            </a:pPr>
            <a:r>
              <a:rPr lang="es-MX" sz="2400" dirty="0"/>
              <a:t> </a:t>
            </a:r>
            <a:r>
              <a:rPr lang="es-MX" sz="2400" dirty="0" err="1"/>
              <a:t>ii</a:t>
            </a:r>
            <a:r>
              <a:rPr lang="es-MX" sz="2400" dirty="0"/>
              <a:t>) Sistema de educación        nacional; </a:t>
            </a:r>
          </a:p>
          <a:p>
            <a:pPr marL="0" indent="0" algn="just">
              <a:buNone/>
            </a:pPr>
            <a:r>
              <a:rPr lang="es-MX" sz="2400" dirty="0" err="1"/>
              <a:t>iii</a:t>
            </a:r>
            <a:r>
              <a:rPr lang="es-MX" sz="2400" dirty="0"/>
              <a:t>) Autonomía y democracia; </a:t>
            </a:r>
          </a:p>
          <a:p>
            <a:pPr marL="0" indent="0" algn="just">
              <a:buNone/>
            </a:pPr>
            <a:r>
              <a:rPr lang="es-MX" sz="2400" dirty="0" err="1"/>
              <a:t>iv</a:t>
            </a:r>
            <a:r>
              <a:rPr lang="es-MX" sz="2400" dirty="0"/>
              <a:t>) mejoramiento de la educación,</a:t>
            </a:r>
          </a:p>
          <a:p>
            <a:pPr marL="0" indent="0" algn="just">
              <a:buNone/>
            </a:pPr>
            <a:r>
              <a:rPr lang="es-MX" sz="2400" dirty="0"/>
              <a:t> y;</a:t>
            </a:r>
          </a:p>
          <a:p>
            <a:pPr marL="0" indent="0" algn="just">
              <a:buNone/>
            </a:pPr>
            <a:r>
              <a:rPr lang="es-MX" sz="2400" dirty="0"/>
              <a:t>v) financiamiento de la educación.</a:t>
            </a:r>
            <a:endParaRPr lang="es-CO" sz="2400" dirty="0"/>
          </a:p>
        </p:txBody>
      </p:sp>
      <p:sp>
        <p:nvSpPr>
          <p:cNvPr id="6" name="Marcador de contenido 5">
            <a:extLst>
              <a:ext uri="{FF2B5EF4-FFF2-40B4-BE49-F238E27FC236}">
                <a16:creationId xmlns:a16="http://schemas.microsoft.com/office/drawing/2014/main" id="{89504A9B-5E05-68BD-9EC9-41C7ED2D3A3A}"/>
              </a:ext>
            </a:extLst>
          </p:cNvPr>
          <p:cNvSpPr>
            <a:spLocks noGrp="1"/>
          </p:cNvSpPr>
          <p:nvPr>
            <p:ph sz="half" idx="2"/>
          </p:nvPr>
        </p:nvSpPr>
        <p:spPr>
          <a:xfrm>
            <a:off x="6525403" y="1627465"/>
            <a:ext cx="4447786" cy="4239936"/>
          </a:xfrm>
        </p:spPr>
        <p:txBody>
          <a:bodyPr>
            <a:normAutofit fontScale="92500"/>
          </a:bodyPr>
          <a:lstStyle/>
          <a:p>
            <a:endParaRPr lang="es-CO" dirty="0"/>
          </a:p>
        </p:txBody>
      </p:sp>
    </p:spTree>
    <p:extLst>
      <p:ext uri="{BB962C8B-B14F-4D97-AF65-F5344CB8AC3E}">
        <p14:creationId xmlns:p14="http://schemas.microsoft.com/office/powerpoint/2010/main" val="93214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5C3A5F-62F9-30F6-D6E3-96D5A564AD4B}"/>
              </a:ext>
            </a:extLst>
          </p:cNvPr>
          <p:cNvSpPr>
            <a:spLocks noGrp="1"/>
          </p:cNvSpPr>
          <p:nvPr>
            <p:ph type="title"/>
          </p:nvPr>
        </p:nvSpPr>
        <p:spPr/>
        <p:txBody>
          <a:bodyPr/>
          <a:lstStyle/>
          <a:p>
            <a:pPr algn="ctr"/>
            <a:r>
              <a:rPr lang="es-MX" b="1" dirty="0">
                <a:solidFill>
                  <a:srgbClr val="C00000"/>
                </a:solidFill>
              </a:rPr>
              <a:t>LUCHA HISTÓRICA DE FECODE</a:t>
            </a:r>
            <a:endParaRPr lang="es-CO" b="1" dirty="0">
              <a:solidFill>
                <a:srgbClr val="C00000"/>
              </a:solidFill>
            </a:endParaRPr>
          </a:p>
        </p:txBody>
      </p:sp>
      <p:sp>
        <p:nvSpPr>
          <p:cNvPr id="5" name="Marcador de contenido 4">
            <a:extLst>
              <a:ext uri="{FF2B5EF4-FFF2-40B4-BE49-F238E27FC236}">
                <a16:creationId xmlns:a16="http://schemas.microsoft.com/office/drawing/2014/main" id="{5F872697-B11B-1C32-3CFC-7510B2EB4A25}"/>
              </a:ext>
            </a:extLst>
          </p:cNvPr>
          <p:cNvSpPr>
            <a:spLocks noGrp="1"/>
          </p:cNvSpPr>
          <p:nvPr>
            <p:ph sz="half" idx="1"/>
          </p:nvPr>
        </p:nvSpPr>
        <p:spPr>
          <a:xfrm>
            <a:off x="1218811" y="1698769"/>
            <a:ext cx="4447786" cy="4473431"/>
          </a:xfrm>
        </p:spPr>
        <p:txBody>
          <a:bodyPr>
            <a:normAutofit lnSpcReduction="10000"/>
          </a:bodyPr>
          <a:lstStyle/>
          <a:p>
            <a:pPr algn="just"/>
            <a:r>
              <a:rPr lang="es-MX" dirty="0"/>
              <a:t>La educación un derecho humano fundamental: 1. Financiación y Administración por parte del Estado,</a:t>
            </a:r>
            <a:r>
              <a:rPr lang="es-CO" dirty="0"/>
              <a:t> que implica gratuidad, obligatoriedad,  universalidad, accesibilidad, cobertura, calidad, laica…</a:t>
            </a:r>
          </a:p>
          <a:p>
            <a:pPr algn="just"/>
            <a:r>
              <a:rPr lang="es-CO" dirty="0"/>
              <a:t>Con los recursos y finanzas del Estado, ninguna clase de intermediación: con entidades privadas, cooperativas, ni credos religiosos. No a las concesiones educativas. </a:t>
            </a:r>
          </a:p>
          <a:p>
            <a:endParaRPr lang="es-MX" dirty="0"/>
          </a:p>
        </p:txBody>
      </p:sp>
      <p:sp>
        <p:nvSpPr>
          <p:cNvPr id="6" name="Marcador de contenido 5">
            <a:extLst>
              <a:ext uri="{FF2B5EF4-FFF2-40B4-BE49-F238E27FC236}">
                <a16:creationId xmlns:a16="http://schemas.microsoft.com/office/drawing/2014/main" id="{5B691137-83B8-47E9-F4EE-5213B5F61E24}"/>
              </a:ext>
            </a:extLst>
          </p:cNvPr>
          <p:cNvSpPr>
            <a:spLocks noGrp="1"/>
          </p:cNvSpPr>
          <p:nvPr>
            <p:ph sz="half" idx="2"/>
          </p:nvPr>
        </p:nvSpPr>
        <p:spPr>
          <a:xfrm>
            <a:off x="6525403" y="1853967"/>
            <a:ext cx="4447786" cy="4253218"/>
          </a:xfrm>
        </p:spPr>
        <p:txBody>
          <a:bodyPr>
            <a:normAutofit lnSpcReduction="10000"/>
          </a:bodyPr>
          <a:lstStyle/>
          <a:p>
            <a:r>
              <a:rPr lang="es-MX" dirty="0"/>
              <a:t>Dignificación de la profesión y labor docente.</a:t>
            </a:r>
          </a:p>
          <a:p>
            <a:pPr algn="just"/>
            <a:r>
              <a:rPr lang="es-MX" b="1" dirty="0"/>
              <a:t>Todo modelo de educación corresponde y viabiliza un proyecto de nación determinado, por tanto, una perspectiva de nación profundamente democrática, pluriétnica, multicultural y soberana requiere un modelo educativo que en su esencia, contenido, diseño e implementación pueda soportarse en una perspectiva diferencial, anti patriarcal, </a:t>
            </a:r>
            <a:r>
              <a:rPr lang="es-MX" b="1" dirty="0" err="1"/>
              <a:t>antiracista</a:t>
            </a:r>
            <a:r>
              <a:rPr lang="es-MX" b="1" dirty="0"/>
              <a:t>, solidaria, territorial y popular de plena democracia.</a:t>
            </a:r>
            <a:endParaRPr lang="es-CO" b="1" dirty="0"/>
          </a:p>
        </p:txBody>
      </p:sp>
    </p:spTree>
    <p:extLst>
      <p:ext uri="{BB962C8B-B14F-4D97-AF65-F5344CB8AC3E}">
        <p14:creationId xmlns:p14="http://schemas.microsoft.com/office/powerpoint/2010/main" val="224296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5C3A5F-62F9-30F6-D6E3-96D5A564AD4B}"/>
              </a:ext>
            </a:extLst>
          </p:cNvPr>
          <p:cNvSpPr>
            <a:spLocks noGrp="1"/>
          </p:cNvSpPr>
          <p:nvPr>
            <p:ph type="title"/>
          </p:nvPr>
        </p:nvSpPr>
        <p:spPr/>
        <p:txBody>
          <a:bodyPr/>
          <a:lstStyle/>
          <a:p>
            <a:pPr algn="ctr"/>
            <a:r>
              <a:rPr lang="es-MX" b="1" dirty="0">
                <a:solidFill>
                  <a:srgbClr val="C00000"/>
                </a:solidFill>
              </a:rPr>
              <a:t>LUCHA HISTÓRICA DE FECODE</a:t>
            </a:r>
            <a:endParaRPr lang="es-CO" b="1" dirty="0">
              <a:solidFill>
                <a:srgbClr val="C00000"/>
              </a:solidFill>
            </a:endParaRPr>
          </a:p>
        </p:txBody>
      </p:sp>
      <p:sp>
        <p:nvSpPr>
          <p:cNvPr id="5" name="Marcador de contenido 4">
            <a:extLst>
              <a:ext uri="{FF2B5EF4-FFF2-40B4-BE49-F238E27FC236}">
                <a16:creationId xmlns:a16="http://schemas.microsoft.com/office/drawing/2014/main" id="{5F872697-B11B-1C32-3CFC-7510B2EB4A25}"/>
              </a:ext>
            </a:extLst>
          </p:cNvPr>
          <p:cNvSpPr>
            <a:spLocks noGrp="1"/>
          </p:cNvSpPr>
          <p:nvPr>
            <p:ph idx="1"/>
          </p:nvPr>
        </p:nvSpPr>
        <p:spPr>
          <a:xfrm>
            <a:off x="1371600" y="1619075"/>
            <a:ext cx="9601200" cy="4248325"/>
          </a:xfrm>
        </p:spPr>
        <p:txBody>
          <a:bodyPr>
            <a:normAutofit/>
          </a:bodyPr>
          <a:lstStyle/>
          <a:p>
            <a:r>
              <a:rPr lang="es-MX" dirty="0"/>
              <a:t>Como derecho fundamental, financiada, garantizada y administrada por el Estado, lo que implica el fortalecimiento del Sistema Estatal de Educación. </a:t>
            </a:r>
          </a:p>
          <a:p>
            <a:r>
              <a:rPr lang="es-MX" b="1" dirty="0">
                <a:solidFill>
                  <a:srgbClr val="C00000"/>
                </a:solidFill>
              </a:rPr>
              <a:t>Incluirse la noción de ‘bien común</a:t>
            </a:r>
            <a:r>
              <a:rPr lang="es-MX" dirty="0"/>
              <a:t>: del saber y del conocimiento para evitar su apropiación privada, entendiéndolo como el resultado de la construcción social, histórica y colectiva de la humanidad. </a:t>
            </a:r>
          </a:p>
          <a:p>
            <a:r>
              <a:rPr lang="es-MX" dirty="0"/>
              <a:t>Al asumir la educación como derecho fundamental y al conocimiento como bien común, nos distanciamos de la educación como servicio, modelo vigente en Colombia, ha respondido a una lógica </a:t>
            </a:r>
            <a:r>
              <a:rPr lang="es-MX" dirty="0" err="1"/>
              <a:t>eficientista</a:t>
            </a:r>
            <a:r>
              <a:rPr lang="es-MX" dirty="0"/>
              <a:t> y de mercantilización de la educación bajo la doctrina neoliberal, que ha naturalizado e incorporado las nociones de calidad, competencia, focalización, sostenibilidad fiscal, control y vigilancia, eficiencia y otras categorías…</a:t>
            </a:r>
          </a:p>
        </p:txBody>
      </p:sp>
    </p:spTree>
    <p:extLst>
      <p:ext uri="{BB962C8B-B14F-4D97-AF65-F5344CB8AC3E}">
        <p14:creationId xmlns:p14="http://schemas.microsoft.com/office/powerpoint/2010/main" val="36759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F1F62-2DAC-A784-8F21-5B08B112E3FD}"/>
              </a:ext>
            </a:extLst>
          </p:cNvPr>
          <p:cNvSpPr>
            <a:spLocks noGrp="1"/>
          </p:cNvSpPr>
          <p:nvPr>
            <p:ph type="title"/>
          </p:nvPr>
        </p:nvSpPr>
        <p:spPr>
          <a:xfrm>
            <a:off x="1371600" y="0"/>
            <a:ext cx="9601200" cy="1124125"/>
          </a:xfrm>
        </p:spPr>
        <p:txBody>
          <a:bodyPr>
            <a:normAutofit/>
          </a:bodyPr>
          <a:lstStyle/>
          <a:p>
            <a:pPr algn="ctr"/>
            <a:r>
              <a:rPr lang="es-MX" sz="3600" b="1" dirty="0">
                <a:solidFill>
                  <a:srgbClr val="C00000"/>
                </a:solidFill>
              </a:rPr>
              <a:t>La ley estatutaria a la educación es un derecho humano, un derecho del pueblo colombiano</a:t>
            </a:r>
            <a:endParaRPr lang="es-CO" sz="3600" b="1" dirty="0">
              <a:solidFill>
                <a:srgbClr val="C00000"/>
              </a:solidFill>
            </a:endParaRPr>
          </a:p>
        </p:txBody>
      </p:sp>
      <p:sp>
        <p:nvSpPr>
          <p:cNvPr id="3" name="Marcador de contenido 2">
            <a:extLst>
              <a:ext uri="{FF2B5EF4-FFF2-40B4-BE49-F238E27FC236}">
                <a16:creationId xmlns:a16="http://schemas.microsoft.com/office/drawing/2014/main" id="{BD0BD628-91E1-E0B7-6DB0-5BA9F5E22BA5}"/>
              </a:ext>
            </a:extLst>
          </p:cNvPr>
          <p:cNvSpPr>
            <a:spLocks noGrp="1"/>
          </p:cNvSpPr>
          <p:nvPr>
            <p:ph sz="half" idx="1"/>
          </p:nvPr>
        </p:nvSpPr>
        <p:spPr>
          <a:xfrm>
            <a:off x="1371600" y="1325461"/>
            <a:ext cx="4447786" cy="5243119"/>
          </a:xfrm>
        </p:spPr>
        <p:txBody>
          <a:bodyPr>
            <a:normAutofit fontScale="77500" lnSpcReduction="20000"/>
          </a:bodyPr>
          <a:lstStyle/>
          <a:p>
            <a:r>
              <a:rPr lang="es-MX" dirty="0"/>
              <a:t>Regula el derecho fundamental a la educación en todos lo niveles.</a:t>
            </a:r>
          </a:p>
          <a:p>
            <a:endParaRPr lang="es-MX" dirty="0"/>
          </a:p>
          <a:p>
            <a:r>
              <a:rPr lang="es-MX" b="1" dirty="0">
                <a:solidFill>
                  <a:srgbClr val="002060"/>
                </a:solidFill>
              </a:rPr>
              <a:t>CAPÍTULO I</a:t>
            </a:r>
            <a:r>
              <a:rPr lang="es-MX" dirty="0"/>
              <a:t>: Objeto, ámbito de aplicación y principios</a:t>
            </a:r>
          </a:p>
          <a:p>
            <a:pPr marL="0" indent="0">
              <a:buNone/>
            </a:pPr>
            <a:r>
              <a:rPr lang="es-MX" dirty="0"/>
              <a:t>Artículo 1°. Objeto.</a:t>
            </a:r>
          </a:p>
          <a:p>
            <a:pPr marL="0" indent="0">
              <a:buNone/>
            </a:pPr>
            <a:r>
              <a:rPr lang="es-MX" dirty="0"/>
              <a:t>Artículo 2°. Naturaleza y fines de la educación.</a:t>
            </a:r>
          </a:p>
          <a:p>
            <a:pPr marL="0" indent="0">
              <a:buNone/>
            </a:pPr>
            <a:r>
              <a:rPr lang="es-MX" dirty="0"/>
              <a:t>Artículo 3°. Ámbito de aplicación.</a:t>
            </a:r>
          </a:p>
          <a:p>
            <a:pPr marL="0" indent="0">
              <a:buNone/>
            </a:pPr>
            <a:r>
              <a:rPr lang="es-MX" dirty="0"/>
              <a:t>Artículo 4°. Definición del sistema educativo</a:t>
            </a:r>
          </a:p>
          <a:p>
            <a:pPr marL="0" indent="0">
              <a:buNone/>
            </a:pPr>
            <a:r>
              <a:rPr lang="es-MX" dirty="0"/>
              <a:t>Artículo 5°. Principios.</a:t>
            </a:r>
          </a:p>
          <a:p>
            <a:endParaRPr lang="es-CO" dirty="0"/>
          </a:p>
        </p:txBody>
      </p:sp>
      <p:sp>
        <p:nvSpPr>
          <p:cNvPr id="4" name="Marcador de contenido 3">
            <a:extLst>
              <a:ext uri="{FF2B5EF4-FFF2-40B4-BE49-F238E27FC236}">
                <a16:creationId xmlns:a16="http://schemas.microsoft.com/office/drawing/2014/main" id="{7B1B7644-FD58-FCE8-5E3C-2A6F8FF2FC83}"/>
              </a:ext>
            </a:extLst>
          </p:cNvPr>
          <p:cNvSpPr>
            <a:spLocks noGrp="1"/>
          </p:cNvSpPr>
          <p:nvPr>
            <p:ph sz="half" idx="2"/>
          </p:nvPr>
        </p:nvSpPr>
        <p:spPr>
          <a:xfrm>
            <a:off x="6525014" y="1338043"/>
            <a:ext cx="4447786" cy="5243119"/>
          </a:xfrm>
        </p:spPr>
        <p:txBody>
          <a:bodyPr>
            <a:normAutofit fontScale="77500" lnSpcReduction="20000"/>
          </a:bodyPr>
          <a:lstStyle/>
          <a:p>
            <a:r>
              <a:rPr lang="es-MX" b="1" dirty="0">
                <a:solidFill>
                  <a:srgbClr val="002060"/>
                </a:solidFill>
              </a:rPr>
              <a:t>CAPÍTULO II</a:t>
            </a:r>
            <a:r>
              <a:rPr lang="es-MX" dirty="0"/>
              <a:t>: Elementos esenciales, derechos, deberes y obligaciones. Del Artículo 6 al 13.</a:t>
            </a:r>
          </a:p>
          <a:p>
            <a:r>
              <a:rPr lang="es-MX" b="1" dirty="0">
                <a:solidFill>
                  <a:srgbClr val="002060"/>
                </a:solidFill>
              </a:rPr>
              <a:t>CAPÍTULO III</a:t>
            </a:r>
            <a:r>
              <a:rPr lang="es-MX" dirty="0"/>
              <a:t>: Derecho fundamental a la educación en sus distintos niveles.</a:t>
            </a:r>
          </a:p>
          <a:p>
            <a:pPr marL="0" indent="0">
              <a:buNone/>
            </a:pPr>
            <a:r>
              <a:rPr lang="es-MX" dirty="0"/>
              <a:t>Artículo 14o. Derecho Fundamental a la Educación Inicial. La educación inicial en el marco de la atención integral a la primera infancia es un derecho fundamental de las niñas y de los niños menores de seis (6) años. El Estado garantizará de forma progresiva los dos ciclos de la educación inicial contemplando esquemas de financiación y cofinanciación entre la Nación y el territorio.</a:t>
            </a:r>
          </a:p>
          <a:p>
            <a:pPr marL="0" indent="0">
              <a:buNone/>
            </a:pPr>
            <a:r>
              <a:rPr lang="es-MX" b="1" dirty="0"/>
              <a:t>El primer ciclo comprenderá desde el nacimiento hasta cumplir los tres (3) años</a:t>
            </a:r>
            <a:r>
              <a:rPr lang="es-MX" dirty="0"/>
              <a:t>. </a:t>
            </a:r>
          </a:p>
          <a:p>
            <a:pPr marL="0" indent="0">
              <a:buNone/>
            </a:pPr>
            <a:r>
              <a:rPr lang="es-MX" b="1" dirty="0"/>
              <a:t>El segundo comprenderá desde los tres (3) años hasta antes de cumplir los seis (6) años en los siguientes </a:t>
            </a:r>
            <a:r>
              <a:rPr lang="es-MX" dirty="0"/>
              <a:t>grados de preescolar:</a:t>
            </a:r>
          </a:p>
          <a:p>
            <a:pPr marL="0" indent="0">
              <a:buNone/>
            </a:pPr>
            <a:r>
              <a:rPr lang="es-MX" dirty="0">
                <a:solidFill>
                  <a:srgbClr val="C00000"/>
                </a:solidFill>
              </a:rPr>
              <a:t>a) Prejardín.</a:t>
            </a:r>
          </a:p>
          <a:p>
            <a:pPr marL="0" indent="0">
              <a:buNone/>
            </a:pPr>
            <a:r>
              <a:rPr lang="es-MX" dirty="0">
                <a:solidFill>
                  <a:srgbClr val="C00000"/>
                </a:solidFill>
              </a:rPr>
              <a:t>b) Jardín.</a:t>
            </a:r>
          </a:p>
          <a:p>
            <a:pPr marL="0" indent="0">
              <a:buNone/>
            </a:pPr>
            <a:r>
              <a:rPr lang="es-MX" dirty="0">
                <a:solidFill>
                  <a:srgbClr val="C00000"/>
                </a:solidFill>
              </a:rPr>
              <a:t>c) Transición. </a:t>
            </a:r>
            <a:endParaRPr lang="es-CO" dirty="0">
              <a:solidFill>
                <a:srgbClr val="C00000"/>
              </a:solidFill>
            </a:endParaRPr>
          </a:p>
          <a:p>
            <a:pPr marL="0" indent="0">
              <a:buNone/>
            </a:pPr>
            <a:endParaRPr lang="es-CO" dirty="0"/>
          </a:p>
        </p:txBody>
      </p:sp>
    </p:spTree>
    <p:extLst>
      <p:ext uri="{BB962C8B-B14F-4D97-AF65-F5344CB8AC3E}">
        <p14:creationId xmlns:p14="http://schemas.microsoft.com/office/powerpoint/2010/main" val="2101817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F1F62-2DAC-A784-8F21-5B08B112E3FD}"/>
              </a:ext>
            </a:extLst>
          </p:cNvPr>
          <p:cNvSpPr>
            <a:spLocks noGrp="1"/>
          </p:cNvSpPr>
          <p:nvPr>
            <p:ph type="title"/>
          </p:nvPr>
        </p:nvSpPr>
        <p:spPr>
          <a:xfrm>
            <a:off x="1371600" y="0"/>
            <a:ext cx="9601200" cy="1124125"/>
          </a:xfrm>
        </p:spPr>
        <p:txBody>
          <a:bodyPr>
            <a:normAutofit/>
          </a:bodyPr>
          <a:lstStyle/>
          <a:p>
            <a:pPr algn="ctr"/>
            <a:r>
              <a:rPr lang="es-MX" sz="3600" b="1" dirty="0">
                <a:solidFill>
                  <a:srgbClr val="C00000"/>
                </a:solidFill>
              </a:rPr>
              <a:t>La ley estatutaria a la educación es un derecho humano, un derecho del pueblo colombiano</a:t>
            </a:r>
            <a:endParaRPr lang="es-CO" sz="3600" b="1" dirty="0">
              <a:solidFill>
                <a:srgbClr val="C00000"/>
              </a:solidFill>
            </a:endParaRPr>
          </a:p>
        </p:txBody>
      </p:sp>
      <p:sp>
        <p:nvSpPr>
          <p:cNvPr id="3" name="Marcador de contenido 2">
            <a:extLst>
              <a:ext uri="{FF2B5EF4-FFF2-40B4-BE49-F238E27FC236}">
                <a16:creationId xmlns:a16="http://schemas.microsoft.com/office/drawing/2014/main" id="{BD0BD628-91E1-E0B7-6DB0-5BA9F5E22BA5}"/>
              </a:ext>
            </a:extLst>
          </p:cNvPr>
          <p:cNvSpPr>
            <a:spLocks noGrp="1"/>
          </p:cNvSpPr>
          <p:nvPr>
            <p:ph sz="half" idx="1"/>
          </p:nvPr>
        </p:nvSpPr>
        <p:spPr>
          <a:xfrm>
            <a:off x="1371600" y="1325461"/>
            <a:ext cx="4447786" cy="5243119"/>
          </a:xfrm>
        </p:spPr>
        <p:txBody>
          <a:bodyPr>
            <a:normAutofit fontScale="70000" lnSpcReduction="20000"/>
          </a:bodyPr>
          <a:lstStyle/>
          <a:p>
            <a:r>
              <a:rPr lang="es-MX" b="1" dirty="0">
                <a:solidFill>
                  <a:srgbClr val="002060"/>
                </a:solidFill>
              </a:rPr>
              <a:t>Artículo 15o. </a:t>
            </a:r>
            <a:r>
              <a:rPr lang="es-MX" dirty="0"/>
              <a:t>Derecho fundamental a la educación básica. </a:t>
            </a:r>
            <a:r>
              <a:rPr lang="es-MX" b="1" dirty="0"/>
              <a:t>Comprende la educación primaria y secundaria</a:t>
            </a:r>
            <a:r>
              <a:rPr lang="es-MX" dirty="0"/>
              <a:t>; comprende nueve (9) grados y se estructurará en torno a un currículo, conformado por las áreas fundamentales del conocimiento, los proyectos pedagógicos y de la actividad humana.</a:t>
            </a:r>
          </a:p>
          <a:p>
            <a:pPr marL="0" indent="0">
              <a:buNone/>
            </a:pPr>
            <a:endParaRPr lang="es-MX" dirty="0"/>
          </a:p>
          <a:p>
            <a:pPr algn="just"/>
            <a:r>
              <a:rPr lang="es-MX" b="1" dirty="0">
                <a:solidFill>
                  <a:srgbClr val="002060"/>
                </a:solidFill>
              </a:rPr>
              <a:t>Artículo 16o. </a:t>
            </a:r>
            <a:r>
              <a:rPr lang="es-MX" dirty="0"/>
              <a:t>Derecho fundamental a la educación media. La educación media será obligatoria y comprende dos grados, el décimo (10°) y el undécimo (11°) en los cuales se podrá avanzar en la educación </a:t>
            </a:r>
            <a:r>
              <a:rPr lang="es-MX" dirty="0" err="1"/>
              <a:t>posmedia</a:t>
            </a:r>
            <a:r>
              <a:rPr lang="es-MX" dirty="0"/>
              <a:t>. Parágrafo. La articulación puede suceder después del grado de bachiller e incluir el grado duodécimo (12o) y décimo tercero (13o) en las Escuelas Normales Superiores y en otras instituciones de educación </a:t>
            </a:r>
            <a:r>
              <a:rPr lang="es-MX" dirty="0" err="1"/>
              <a:t>posmedia</a:t>
            </a:r>
            <a:r>
              <a:rPr lang="es-MX" dirty="0"/>
              <a:t>.</a:t>
            </a:r>
          </a:p>
          <a:p>
            <a:pPr marL="0" indent="0" algn="just">
              <a:buNone/>
            </a:pPr>
            <a:endParaRPr lang="es-MX" dirty="0"/>
          </a:p>
          <a:p>
            <a:pPr algn="just"/>
            <a:r>
              <a:rPr lang="es-MX" b="1" dirty="0">
                <a:solidFill>
                  <a:srgbClr val="002060"/>
                </a:solidFill>
              </a:rPr>
              <a:t>Artículo 17o.</a:t>
            </a:r>
            <a:r>
              <a:rPr lang="es-MX" dirty="0"/>
              <a:t> Derecho fundamental a la educación superior. Comprende el acceso, permanencia y graduación de las personas en los programas de nivel técnico profesional, normalista superior, tecnológico y universitario.</a:t>
            </a:r>
            <a:endParaRPr lang="es-CO" dirty="0"/>
          </a:p>
        </p:txBody>
      </p:sp>
      <p:sp>
        <p:nvSpPr>
          <p:cNvPr id="4" name="Marcador de contenido 3">
            <a:extLst>
              <a:ext uri="{FF2B5EF4-FFF2-40B4-BE49-F238E27FC236}">
                <a16:creationId xmlns:a16="http://schemas.microsoft.com/office/drawing/2014/main" id="{7B1B7644-FD58-FCE8-5E3C-2A6F8FF2FC83}"/>
              </a:ext>
            </a:extLst>
          </p:cNvPr>
          <p:cNvSpPr>
            <a:spLocks noGrp="1"/>
          </p:cNvSpPr>
          <p:nvPr>
            <p:ph sz="half" idx="2"/>
          </p:nvPr>
        </p:nvSpPr>
        <p:spPr>
          <a:xfrm>
            <a:off x="6525014" y="1338043"/>
            <a:ext cx="4447786" cy="5243119"/>
          </a:xfrm>
        </p:spPr>
        <p:txBody>
          <a:bodyPr>
            <a:normAutofit fontScale="70000" lnSpcReduction="20000"/>
          </a:bodyPr>
          <a:lstStyle/>
          <a:p>
            <a:pPr marL="0" indent="0">
              <a:buNone/>
            </a:pPr>
            <a:r>
              <a:rPr lang="es-MX" b="1" dirty="0">
                <a:solidFill>
                  <a:srgbClr val="002060"/>
                </a:solidFill>
              </a:rPr>
              <a:t>CAPÍTULO IV: Equidad social y territorial</a:t>
            </a:r>
          </a:p>
          <a:p>
            <a:pPr marL="0" indent="0">
              <a:buNone/>
            </a:pPr>
            <a:r>
              <a:rPr lang="es-MX" b="1" dirty="0">
                <a:solidFill>
                  <a:srgbClr val="002060"/>
                </a:solidFill>
              </a:rPr>
              <a:t>Artículo 18° </a:t>
            </a:r>
            <a:r>
              <a:rPr lang="es-MX" b="1" dirty="0">
                <a:solidFill>
                  <a:schemeClr val="tx1"/>
                </a:solidFill>
              </a:rPr>
              <a:t>Equidad</a:t>
            </a:r>
            <a:r>
              <a:rPr lang="es-MX" b="1" dirty="0">
                <a:solidFill>
                  <a:srgbClr val="002060"/>
                </a:solidFill>
              </a:rPr>
              <a:t>.</a:t>
            </a:r>
          </a:p>
          <a:p>
            <a:pPr marL="0" indent="0">
              <a:buNone/>
            </a:pPr>
            <a:r>
              <a:rPr lang="es-MX" b="1" dirty="0">
                <a:solidFill>
                  <a:srgbClr val="002060"/>
                </a:solidFill>
              </a:rPr>
              <a:t>Artículo 19°. </a:t>
            </a:r>
            <a:r>
              <a:rPr lang="es-MX" b="1" dirty="0">
                <a:solidFill>
                  <a:schemeClr val="tx1"/>
                </a:solidFill>
              </a:rPr>
              <a:t>Derecho fundamental a la educación campesina y rural.</a:t>
            </a:r>
          </a:p>
          <a:p>
            <a:pPr marL="0" indent="0">
              <a:buNone/>
            </a:pPr>
            <a:r>
              <a:rPr lang="es-MX" b="1" dirty="0">
                <a:solidFill>
                  <a:srgbClr val="002060"/>
                </a:solidFill>
              </a:rPr>
              <a:t>Artículo 20o. </a:t>
            </a:r>
            <a:r>
              <a:rPr lang="es-MX" b="1" dirty="0">
                <a:solidFill>
                  <a:schemeClr val="tx1"/>
                </a:solidFill>
              </a:rPr>
              <a:t>Derecho fundamental a la educación para jóvenes, adultos y personas mayores.</a:t>
            </a:r>
            <a:endParaRPr lang="es-MX" b="1" dirty="0">
              <a:solidFill>
                <a:srgbClr val="002060"/>
              </a:solidFill>
            </a:endParaRPr>
          </a:p>
          <a:p>
            <a:pPr marL="0" indent="0">
              <a:buNone/>
            </a:pPr>
            <a:r>
              <a:rPr lang="es-MX" b="1" dirty="0">
                <a:solidFill>
                  <a:srgbClr val="002060"/>
                </a:solidFill>
              </a:rPr>
              <a:t>Artículo 21o. </a:t>
            </a:r>
            <a:r>
              <a:rPr lang="es-MX" b="1" dirty="0">
                <a:solidFill>
                  <a:schemeClr val="tx1"/>
                </a:solidFill>
              </a:rPr>
              <a:t>Derecho a la educación de las víctimas del conflicto armado interno.</a:t>
            </a:r>
            <a:endParaRPr lang="es-MX" b="1" dirty="0">
              <a:solidFill>
                <a:srgbClr val="002060"/>
              </a:solidFill>
            </a:endParaRPr>
          </a:p>
          <a:p>
            <a:pPr marL="0" indent="0">
              <a:buNone/>
            </a:pPr>
            <a:r>
              <a:rPr lang="es-MX" b="1" dirty="0">
                <a:solidFill>
                  <a:srgbClr val="002060"/>
                </a:solidFill>
              </a:rPr>
              <a:t>Artículo 22o. </a:t>
            </a:r>
            <a:r>
              <a:rPr lang="es-MX" b="1" dirty="0">
                <a:solidFill>
                  <a:schemeClr val="tx1"/>
                </a:solidFill>
              </a:rPr>
              <a:t>Derecho fundamental a la educación para personas privadas de libertad.</a:t>
            </a:r>
          </a:p>
          <a:p>
            <a:pPr marL="0" indent="0">
              <a:buNone/>
            </a:pPr>
            <a:r>
              <a:rPr lang="es-MX" b="1" dirty="0">
                <a:solidFill>
                  <a:srgbClr val="002060"/>
                </a:solidFill>
              </a:rPr>
              <a:t>Artículo 23o. </a:t>
            </a:r>
            <a:r>
              <a:rPr lang="es-MX" b="1" dirty="0">
                <a:solidFill>
                  <a:schemeClr val="tx1"/>
                </a:solidFill>
              </a:rPr>
              <a:t>Derecho de los pueblos étnicos a participar en el diseño de sistemas educativos propios.</a:t>
            </a:r>
          </a:p>
          <a:p>
            <a:pPr marL="0" indent="0">
              <a:buNone/>
            </a:pPr>
            <a:r>
              <a:rPr lang="es-MX" b="1" dirty="0">
                <a:solidFill>
                  <a:srgbClr val="002060"/>
                </a:solidFill>
              </a:rPr>
              <a:t>Artículo 24o. </a:t>
            </a:r>
            <a:r>
              <a:rPr lang="es-MX" b="1" dirty="0">
                <a:solidFill>
                  <a:schemeClr val="tx1"/>
                </a:solidFill>
              </a:rPr>
              <a:t>Derecho fundamental a la educación para personas con discapacidad.</a:t>
            </a:r>
          </a:p>
          <a:p>
            <a:pPr marL="0" indent="0">
              <a:buNone/>
            </a:pPr>
            <a:r>
              <a:rPr lang="es-MX" b="1" dirty="0">
                <a:solidFill>
                  <a:srgbClr val="002060"/>
                </a:solidFill>
              </a:rPr>
              <a:t>Artículo 25o. </a:t>
            </a:r>
            <a:r>
              <a:rPr lang="es-MX" b="1" dirty="0">
                <a:solidFill>
                  <a:schemeClr val="tx1"/>
                </a:solidFill>
              </a:rPr>
              <a:t>Derecho fundamental a la educación para personas con talentos o capacidades excepcionales y doble excepcionalidad.</a:t>
            </a:r>
          </a:p>
          <a:p>
            <a:pPr marL="0" indent="0">
              <a:buNone/>
            </a:pPr>
            <a:r>
              <a:rPr lang="es-MX" b="1" dirty="0">
                <a:solidFill>
                  <a:srgbClr val="002060"/>
                </a:solidFill>
              </a:rPr>
              <a:t>Artículo 26o. </a:t>
            </a:r>
            <a:r>
              <a:rPr lang="es-MX" b="1" dirty="0">
                <a:solidFill>
                  <a:schemeClr val="tx1"/>
                </a:solidFill>
              </a:rPr>
              <a:t>Derecho fundamental a la educación para personas con trastornos específicos del aprendizaje.</a:t>
            </a:r>
          </a:p>
          <a:p>
            <a:pPr marL="0" indent="0">
              <a:buNone/>
            </a:pPr>
            <a:r>
              <a:rPr lang="es-MX" b="1" dirty="0">
                <a:solidFill>
                  <a:srgbClr val="002060"/>
                </a:solidFill>
              </a:rPr>
              <a:t>Artículo 27o. </a:t>
            </a:r>
            <a:r>
              <a:rPr lang="es-MX" b="1" dirty="0">
                <a:solidFill>
                  <a:schemeClr val="tx1"/>
                </a:solidFill>
              </a:rPr>
              <a:t>Derecho fundamental a la educación para personas en condición de enfermedad.</a:t>
            </a:r>
            <a:endParaRPr lang="es-CO" b="1" dirty="0">
              <a:solidFill>
                <a:schemeClr val="tx1"/>
              </a:solidFill>
            </a:endParaRPr>
          </a:p>
        </p:txBody>
      </p:sp>
    </p:spTree>
    <p:extLst>
      <p:ext uri="{BB962C8B-B14F-4D97-AF65-F5344CB8AC3E}">
        <p14:creationId xmlns:p14="http://schemas.microsoft.com/office/powerpoint/2010/main" val="38923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F1F62-2DAC-A784-8F21-5B08B112E3FD}"/>
              </a:ext>
            </a:extLst>
          </p:cNvPr>
          <p:cNvSpPr>
            <a:spLocks noGrp="1"/>
          </p:cNvSpPr>
          <p:nvPr>
            <p:ph type="title"/>
          </p:nvPr>
        </p:nvSpPr>
        <p:spPr>
          <a:xfrm>
            <a:off x="1371600" y="0"/>
            <a:ext cx="9601200" cy="1124125"/>
          </a:xfrm>
        </p:spPr>
        <p:txBody>
          <a:bodyPr>
            <a:normAutofit/>
          </a:bodyPr>
          <a:lstStyle/>
          <a:p>
            <a:pPr algn="ctr"/>
            <a:r>
              <a:rPr lang="es-MX" sz="3600" b="1" dirty="0">
                <a:solidFill>
                  <a:srgbClr val="C00000"/>
                </a:solidFill>
              </a:rPr>
              <a:t>La ley estatutaria a la educación es un derecho humano, un derecho del pueblo colombiano</a:t>
            </a:r>
            <a:endParaRPr lang="es-CO" sz="3600" b="1" dirty="0">
              <a:solidFill>
                <a:srgbClr val="C00000"/>
              </a:solidFill>
            </a:endParaRPr>
          </a:p>
        </p:txBody>
      </p:sp>
      <p:sp>
        <p:nvSpPr>
          <p:cNvPr id="3" name="Marcador de contenido 2">
            <a:extLst>
              <a:ext uri="{FF2B5EF4-FFF2-40B4-BE49-F238E27FC236}">
                <a16:creationId xmlns:a16="http://schemas.microsoft.com/office/drawing/2014/main" id="{BD0BD628-91E1-E0B7-6DB0-5BA9F5E22BA5}"/>
              </a:ext>
            </a:extLst>
          </p:cNvPr>
          <p:cNvSpPr>
            <a:spLocks noGrp="1"/>
          </p:cNvSpPr>
          <p:nvPr>
            <p:ph sz="half" idx="1"/>
          </p:nvPr>
        </p:nvSpPr>
        <p:spPr>
          <a:xfrm>
            <a:off x="1371600" y="1325461"/>
            <a:ext cx="4447786" cy="5243119"/>
          </a:xfrm>
        </p:spPr>
        <p:txBody>
          <a:bodyPr>
            <a:normAutofit lnSpcReduction="10000"/>
          </a:bodyPr>
          <a:lstStyle/>
          <a:p>
            <a:pPr algn="just"/>
            <a:r>
              <a:rPr lang="es-CO" b="1" dirty="0">
                <a:solidFill>
                  <a:srgbClr val="002060"/>
                </a:solidFill>
              </a:rPr>
              <a:t>CAPÍTULO V: </a:t>
            </a:r>
            <a:r>
              <a:rPr lang="es-CO" dirty="0"/>
              <a:t>Formación integral.</a:t>
            </a:r>
          </a:p>
          <a:p>
            <a:pPr marL="0" indent="0" algn="just">
              <a:buNone/>
            </a:pPr>
            <a:r>
              <a:rPr lang="es-MX" b="1" dirty="0">
                <a:solidFill>
                  <a:srgbClr val="002060"/>
                </a:solidFill>
              </a:rPr>
              <a:t>Artículo 28o. </a:t>
            </a:r>
            <a:r>
              <a:rPr lang="es-MX" dirty="0"/>
              <a:t>Formación integral en todos los niveles y modalidades.</a:t>
            </a:r>
          </a:p>
          <a:p>
            <a:pPr marL="0" indent="0" algn="just">
              <a:buNone/>
            </a:pPr>
            <a:endParaRPr lang="es-MX" dirty="0"/>
          </a:p>
          <a:p>
            <a:pPr marL="0" indent="0" algn="just">
              <a:buNone/>
            </a:pPr>
            <a:r>
              <a:rPr lang="es-MX" b="1" dirty="0">
                <a:solidFill>
                  <a:srgbClr val="002060"/>
                </a:solidFill>
              </a:rPr>
              <a:t>Artículo 29o. </a:t>
            </a:r>
            <a:r>
              <a:rPr lang="es-MX" dirty="0"/>
              <a:t>Formación en ciencia, tecnología e in</a:t>
            </a:r>
          </a:p>
          <a:p>
            <a:pPr marL="0" indent="0" algn="just">
              <a:buNone/>
            </a:pPr>
            <a:r>
              <a:rPr lang="es-MX" dirty="0"/>
              <a:t>novación.</a:t>
            </a:r>
          </a:p>
          <a:p>
            <a:pPr marL="0" indent="0" algn="just">
              <a:buNone/>
            </a:pPr>
            <a:r>
              <a:rPr lang="es-MX" b="1" dirty="0">
                <a:solidFill>
                  <a:srgbClr val="002060"/>
                </a:solidFill>
              </a:rPr>
              <a:t>Artículo 30o. </a:t>
            </a:r>
            <a:r>
              <a:rPr lang="es-MX" dirty="0"/>
              <a:t>Formación en las artes, las culturas y los saberes.</a:t>
            </a:r>
          </a:p>
          <a:p>
            <a:pPr marL="0" indent="0" algn="just">
              <a:buNone/>
            </a:pPr>
            <a:r>
              <a:rPr lang="es-MX" b="1" dirty="0">
                <a:solidFill>
                  <a:srgbClr val="002060"/>
                </a:solidFill>
              </a:rPr>
              <a:t>Artículo 31o</a:t>
            </a:r>
            <a:r>
              <a:rPr lang="es-MX" dirty="0"/>
              <a:t>. Formación ciudadana y para la paz.</a:t>
            </a:r>
          </a:p>
          <a:p>
            <a:pPr marL="0" indent="0" algn="just">
              <a:buNone/>
            </a:pPr>
            <a:endParaRPr lang="es-MX" dirty="0"/>
          </a:p>
          <a:p>
            <a:pPr marL="0" indent="0" algn="just">
              <a:buNone/>
            </a:pPr>
            <a:r>
              <a:rPr lang="es-MX" b="1" dirty="0">
                <a:solidFill>
                  <a:srgbClr val="002060"/>
                </a:solidFill>
              </a:rPr>
              <a:t>Artículo 32o. </a:t>
            </a:r>
            <a:r>
              <a:rPr lang="es-MX" dirty="0"/>
              <a:t>Actividad física, recreación y deporte.</a:t>
            </a:r>
          </a:p>
          <a:p>
            <a:pPr marL="0" indent="0" algn="just">
              <a:buNone/>
            </a:pPr>
            <a:endParaRPr lang="es-MX" dirty="0"/>
          </a:p>
          <a:p>
            <a:pPr marL="0" indent="0" algn="just">
              <a:buNone/>
            </a:pPr>
            <a:endParaRPr lang="es-CO" dirty="0"/>
          </a:p>
        </p:txBody>
      </p:sp>
      <p:sp>
        <p:nvSpPr>
          <p:cNvPr id="4" name="Marcador de contenido 3">
            <a:extLst>
              <a:ext uri="{FF2B5EF4-FFF2-40B4-BE49-F238E27FC236}">
                <a16:creationId xmlns:a16="http://schemas.microsoft.com/office/drawing/2014/main" id="{7B1B7644-FD58-FCE8-5E3C-2A6F8FF2FC83}"/>
              </a:ext>
            </a:extLst>
          </p:cNvPr>
          <p:cNvSpPr>
            <a:spLocks noGrp="1"/>
          </p:cNvSpPr>
          <p:nvPr>
            <p:ph sz="half" idx="2"/>
          </p:nvPr>
        </p:nvSpPr>
        <p:spPr>
          <a:xfrm>
            <a:off x="6525014" y="1338043"/>
            <a:ext cx="4447786" cy="5243119"/>
          </a:xfrm>
        </p:spPr>
        <p:txBody>
          <a:bodyPr>
            <a:normAutofit lnSpcReduction="10000"/>
          </a:bodyPr>
          <a:lstStyle/>
          <a:p>
            <a:pPr marL="0" indent="0">
              <a:buNone/>
            </a:pPr>
            <a:r>
              <a:rPr lang="es-CO" b="1" dirty="0">
                <a:solidFill>
                  <a:srgbClr val="002060"/>
                </a:solidFill>
              </a:rPr>
              <a:t>CAPÍTULO VI: </a:t>
            </a:r>
            <a:r>
              <a:rPr lang="es-CO" b="1" dirty="0">
                <a:solidFill>
                  <a:schemeClr val="tx1"/>
                </a:solidFill>
              </a:rPr>
              <a:t>Disposiciones especiales.</a:t>
            </a:r>
          </a:p>
          <a:p>
            <a:pPr marL="0" indent="0">
              <a:buNone/>
            </a:pPr>
            <a:r>
              <a:rPr lang="es-MX" b="1" dirty="0">
                <a:solidFill>
                  <a:srgbClr val="002060"/>
                </a:solidFill>
              </a:rPr>
              <a:t>Artículo 33o. </a:t>
            </a:r>
            <a:r>
              <a:rPr lang="es-MX" b="1" dirty="0">
                <a:solidFill>
                  <a:schemeClr val="tx1"/>
                </a:solidFill>
              </a:rPr>
              <a:t>Bienestar integral y dignificación de la labor docente y directiva docente.</a:t>
            </a:r>
          </a:p>
          <a:p>
            <a:pPr marL="0" indent="0">
              <a:buNone/>
            </a:pPr>
            <a:endParaRPr lang="es-MX" b="1" dirty="0">
              <a:solidFill>
                <a:schemeClr val="tx1"/>
              </a:solidFill>
            </a:endParaRPr>
          </a:p>
          <a:p>
            <a:pPr marL="0" indent="0">
              <a:buNone/>
            </a:pPr>
            <a:r>
              <a:rPr lang="es-CO" b="1" dirty="0">
                <a:solidFill>
                  <a:srgbClr val="002060"/>
                </a:solidFill>
              </a:rPr>
              <a:t>Artículo 34. </a:t>
            </a:r>
            <a:r>
              <a:rPr lang="es-CO" b="1" dirty="0">
                <a:solidFill>
                  <a:schemeClr val="tx1"/>
                </a:solidFill>
              </a:rPr>
              <a:t>Progresividad.</a:t>
            </a:r>
          </a:p>
          <a:p>
            <a:pPr marL="0" indent="0">
              <a:buNone/>
            </a:pPr>
            <a:r>
              <a:rPr lang="es-CO" dirty="0">
                <a:solidFill>
                  <a:srgbClr val="002060"/>
                </a:solidFill>
              </a:rPr>
              <a:t>Artículo 35°</a:t>
            </a:r>
            <a:r>
              <a:rPr lang="es-CO" b="1" dirty="0">
                <a:solidFill>
                  <a:schemeClr val="tx1"/>
                </a:solidFill>
              </a:rPr>
              <a:t>Facultades extraordinarias.</a:t>
            </a:r>
          </a:p>
          <a:p>
            <a:pPr marL="0" indent="0">
              <a:buNone/>
            </a:pPr>
            <a:endParaRPr lang="es-CO" b="1" dirty="0">
              <a:solidFill>
                <a:schemeClr val="tx1"/>
              </a:solidFill>
            </a:endParaRPr>
          </a:p>
          <a:p>
            <a:pPr marL="0" indent="0">
              <a:buNone/>
            </a:pPr>
            <a:r>
              <a:rPr lang="es-MX" b="1" dirty="0">
                <a:solidFill>
                  <a:srgbClr val="002060"/>
                </a:solidFill>
              </a:rPr>
              <a:t>Artículo 36o. </a:t>
            </a:r>
            <a:r>
              <a:rPr lang="es-MX" b="1" dirty="0">
                <a:solidFill>
                  <a:schemeClr val="tx1"/>
                </a:solidFill>
              </a:rPr>
              <a:t>Vigencia y derogatorias.</a:t>
            </a:r>
            <a:endParaRPr lang="es-CO" b="1" dirty="0">
              <a:solidFill>
                <a:schemeClr val="tx1"/>
              </a:solidFill>
            </a:endParaRPr>
          </a:p>
        </p:txBody>
      </p:sp>
    </p:spTree>
    <p:extLst>
      <p:ext uri="{BB962C8B-B14F-4D97-AF65-F5344CB8AC3E}">
        <p14:creationId xmlns:p14="http://schemas.microsoft.com/office/powerpoint/2010/main" val="1358740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452909F0-B98B-EAE9-C096-A5919BBA9E28}"/>
              </a:ext>
            </a:extLst>
          </p:cNvPr>
          <p:cNvSpPr txBox="1"/>
          <p:nvPr/>
        </p:nvSpPr>
        <p:spPr>
          <a:xfrm>
            <a:off x="822121" y="226503"/>
            <a:ext cx="11232859" cy="6494085"/>
          </a:xfrm>
          <a:prstGeom prst="rect">
            <a:avLst/>
          </a:prstGeom>
          <a:noFill/>
        </p:spPr>
        <p:txBody>
          <a:bodyPr wrap="square">
            <a:spAutoFit/>
          </a:bodyPr>
          <a:lstStyle/>
          <a:p>
            <a:pPr algn="ctr"/>
            <a:r>
              <a:rPr lang="es-MX" sz="2800" b="1" dirty="0">
                <a:solidFill>
                  <a:srgbClr val="C00000"/>
                </a:solidFill>
              </a:rPr>
              <a:t>Abre un debate político e ideológico en el</a:t>
            </a:r>
          </a:p>
          <a:p>
            <a:pPr algn="ctr"/>
            <a:r>
              <a:rPr lang="es-MX" sz="2800" b="1" dirty="0">
                <a:solidFill>
                  <a:srgbClr val="C00000"/>
                </a:solidFill>
              </a:rPr>
              <a:t>seno de la sociedad colombiana</a:t>
            </a:r>
          </a:p>
          <a:p>
            <a:endParaRPr lang="es-MX" dirty="0"/>
          </a:p>
          <a:p>
            <a:pPr marL="285750" indent="-285750">
              <a:buFont typeface="Wingdings" panose="05000000000000000000" pitchFamily="2" charset="2"/>
              <a:buChar char="v"/>
            </a:pPr>
            <a:r>
              <a:rPr lang="es-MX" dirty="0"/>
              <a:t>Rechazar las referencias a la educación como un servicio a lo largo del texto de ley.</a:t>
            </a:r>
          </a:p>
          <a:p>
            <a:pPr marL="285750" indent="-285750">
              <a:buFont typeface="Wingdings" panose="05000000000000000000" pitchFamily="2" charset="2"/>
              <a:buChar char="v"/>
            </a:pPr>
            <a:endParaRPr lang="es-MX" dirty="0"/>
          </a:p>
          <a:p>
            <a:endParaRPr lang="es-MX" dirty="0"/>
          </a:p>
          <a:p>
            <a:pPr marL="285750" indent="-285750">
              <a:buFont typeface="Wingdings" panose="05000000000000000000" pitchFamily="2" charset="2"/>
              <a:buChar char="v"/>
            </a:pPr>
            <a:r>
              <a:rPr lang="es-MX" dirty="0"/>
              <a:t>Mantener la defensa de la educación como bien común.</a:t>
            </a:r>
          </a:p>
          <a:p>
            <a:pPr marL="285750" indent="-285750">
              <a:buFont typeface="Wingdings" panose="05000000000000000000" pitchFamily="2" charset="2"/>
              <a:buChar char="v"/>
            </a:pPr>
            <a:endParaRPr lang="es-MX" dirty="0"/>
          </a:p>
          <a:p>
            <a:endParaRPr lang="es-MX" dirty="0"/>
          </a:p>
          <a:p>
            <a:pPr marL="285750" indent="-285750">
              <a:buFont typeface="Wingdings" panose="05000000000000000000" pitchFamily="2" charset="2"/>
              <a:buChar char="v"/>
            </a:pPr>
            <a:r>
              <a:rPr lang="es-MX" dirty="0"/>
              <a:t>Identificar a las comunidades educativas (estudiantes, profesores y trabajadores) como actores</a:t>
            </a:r>
          </a:p>
          <a:p>
            <a:r>
              <a:rPr lang="es-MX" dirty="0"/>
              <a:t>fundamentales.</a:t>
            </a:r>
          </a:p>
          <a:p>
            <a:endParaRPr lang="es-MX" dirty="0"/>
          </a:p>
          <a:p>
            <a:r>
              <a:rPr lang="es-MX" dirty="0"/>
              <a:t> </a:t>
            </a:r>
          </a:p>
          <a:p>
            <a:pPr marL="285750" indent="-285750">
              <a:buFont typeface="Wingdings" panose="05000000000000000000" pitchFamily="2" charset="2"/>
              <a:buChar char="v"/>
            </a:pPr>
            <a:r>
              <a:rPr lang="es-MX" dirty="0"/>
              <a:t>El reconocimiento de la construcción pedagógica permanente.</a:t>
            </a:r>
          </a:p>
          <a:p>
            <a:pPr marL="285750" indent="-285750">
              <a:buFont typeface="Wingdings" panose="05000000000000000000" pitchFamily="2" charset="2"/>
              <a:buChar char="v"/>
            </a:pPr>
            <a:endParaRPr lang="es-MX" dirty="0"/>
          </a:p>
          <a:p>
            <a:pPr marL="285750" indent="-285750">
              <a:buFont typeface="Wingdings" panose="05000000000000000000" pitchFamily="2" charset="2"/>
              <a:buChar char="v"/>
            </a:pPr>
            <a:r>
              <a:rPr lang="es-MX" dirty="0"/>
              <a:t>Incluir: Lo popular y lo democrático.</a:t>
            </a:r>
          </a:p>
          <a:p>
            <a:pPr marL="285750" indent="-285750">
              <a:buFont typeface="Wingdings" panose="05000000000000000000" pitchFamily="2" charset="2"/>
              <a:buChar char="v"/>
            </a:pPr>
            <a:endParaRPr lang="es-MX" dirty="0"/>
          </a:p>
          <a:p>
            <a:pPr marL="285750" indent="-285750">
              <a:buFont typeface="Wingdings" panose="05000000000000000000" pitchFamily="2" charset="2"/>
              <a:buChar char="v"/>
            </a:pPr>
            <a:r>
              <a:rPr lang="es-MX" dirty="0"/>
              <a:t>El Estado debe garantizar los aspectos esenciales de la educación y por tanto, el centro está en las</a:t>
            </a:r>
          </a:p>
          <a:p>
            <a:pPr marL="285750" indent="-285750">
              <a:buFont typeface="Wingdings" panose="05000000000000000000" pitchFamily="2" charset="2"/>
              <a:buChar char="v"/>
            </a:pPr>
            <a:r>
              <a:rPr lang="es-MX" dirty="0"/>
              <a:t>instituciones estatales y su fortalecimiento en el sistema.</a:t>
            </a:r>
          </a:p>
          <a:p>
            <a:pPr marL="285750" indent="-285750">
              <a:buFont typeface="Wingdings" panose="05000000000000000000" pitchFamily="2" charset="2"/>
              <a:buChar char="v"/>
            </a:pPr>
            <a:endParaRPr lang="es-MX" dirty="0"/>
          </a:p>
          <a:p>
            <a:pPr marL="285750" indent="-285750">
              <a:buFont typeface="Wingdings" panose="05000000000000000000" pitchFamily="2" charset="2"/>
              <a:buChar char="v"/>
            </a:pPr>
            <a:r>
              <a:rPr lang="es-MX" dirty="0"/>
              <a:t>La libertad de movilización</a:t>
            </a:r>
          </a:p>
          <a:p>
            <a:pPr marL="285750" indent="-285750">
              <a:buFont typeface="Wingdings" panose="05000000000000000000" pitchFamily="2" charset="2"/>
              <a:buChar char="v"/>
            </a:pPr>
            <a:endParaRPr lang="es-CO" dirty="0"/>
          </a:p>
        </p:txBody>
      </p:sp>
    </p:spTree>
    <p:extLst>
      <p:ext uri="{BB962C8B-B14F-4D97-AF65-F5344CB8AC3E}">
        <p14:creationId xmlns:p14="http://schemas.microsoft.com/office/powerpoint/2010/main" val="143621220"/>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TM10001105[[fn=Recorte]]</Template>
  <TotalTime>139</TotalTime>
  <Words>1259</Words>
  <Application>Microsoft Office PowerPoint</Application>
  <PresentationFormat>Panorámica</PresentationFormat>
  <Paragraphs>107</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Franklin Gothic Book</vt:lpstr>
      <vt:lpstr>Wingdings</vt:lpstr>
      <vt:lpstr>Recorte</vt:lpstr>
      <vt:lpstr>PL ESTATUTARIA DE LA EDUCACION 2023</vt:lpstr>
      <vt:lpstr>CONSIDERACIONES GENERALES </vt:lpstr>
      <vt:lpstr>CONSIDERACIONES GENERALES </vt:lpstr>
      <vt:lpstr>LUCHA HISTÓRICA DE FECODE</vt:lpstr>
      <vt:lpstr>LUCHA HISTÓRICA DE FECODE</vt:lpstr>
      <vt:lpstr>La ley estatutaria a la educación es un derecho humano, un derecho del pueblo colombiano</vt:lpstr>
      <vt:lpstr>La ley estatutaria a la educación es un derecho humano, un derecho del pueblo colombiano</vt:lpstr>
      <vt:lpstr>La ley estatutaria a la educación es un derecho humano, un derecho del pueblo colombiano</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 ESTATUTARIA DE LA EDUCACION 2023</dc:title>
  <dc:creator>soporte</dc:creator>
  <cp:lastModifiedBy>OVER</cp:lastModifiedBy>
  <cp:revision>5</cp:revision>
  <dcterms:created xsi:type="dcterms:W3CDTF">2023-09-22T01:00:18Z</dcterms:created>
  <dcterms:modified xsi:type="dcterms:W3CDTF">2025-09-05T18:20:49Z</dcterms:modified>
</cp:coreProperties>
</file>