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6" r:id="rId6"/>
    <p:sldId id="271" r:id="rId7"/>
    <p:sldId id="267" r:id="rId8"/>
    <p:sldId id="262" r:id="rId9"/>
    <p:sldId id="272" r:id="rId10"/>
    <p:sldId id="270" r:id="rId11"/>
    <p:sldId id="268" r:id="rId12"/>
    <p:sldId id="269" r:id="rId13"/>
    <p:sldId id="261"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70" d="100"/>
          <a:sy n="70"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48E1C-5979-4E96-9B11-19BBA834C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ED71FB-F29A-4551-AB0C-C7A1788139BD}">
      <dgm:prSet phldrT="[Text]" custT="1"/>
      <dgm:spPr>
        <a:gradFill flip="none" rotWithShape="1">
          <a:gsLst>
            <a:gs pos="0">
              <a:schemeClr val="accent3">
                <a:alpha val="10000"/>
              </a:schemeClr>
            </a:gs>
            <a:gs pos="100000">
              <a:schemeClr val="accent3"/>
            </a:gs>
          </a:gsLst>
          <a:lin ang="0" scaled="1"/>
          <a:tileRect/>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pPr algn="l" defTabSz="914400">
            <a:buNone/>
          </a:pPr>
          <a:r>
            <a:rPr lang="es-ES_tradnl" sz="3200" noProof="0" dirty="0">
              <a:effectLst>
                <a:outerShdw blurRad="38100" dist="38100" dir="2700000" algn="tl">
                  <a:srgbClr val="000000">
                    <a:alpha val="43137"/>
                  </a:srgbClr>
                </a:outerShdw>
              </a:effectLst>
              <a:latin typeface="Franklin Gothic Demi Cond" pitchFamily="34" charset="0"/>
            </a:rPr>
            <a:t>Pensemos Diferente</a:t>
          </a:r>
        </a:p>
      </dgm:t>
    </dgm:pt>
    <dgm:pt modelId="{6E434B21-E687-4146-A575-01681DBBBC41}" type="parTrans" cxnId="{E07372D8-A618-496F-8C91-84744B077574}">
      <dgm:prSet/>
      <dgm:spPr/>
      <dgm:t>
        <a:bodyPr/>
        <a:lstStyle/>
        <a:p>
          <a:endParaRPr lang="es-ES_tradnl" noProof="0"/>
        </a:p>
      </dgm:t>
    </dgm:pt>
    <dgm:pt modelId="{16C4C80D-00D1-443C-A969-4489A814F229}" type="sibTrans" cxnId="{E07372D8-A618-496F-8C91-84744B077574}">
      <dgm:prSet/>
      <dgm:spPr/>
      <dgm:t>
        <a:bodyPr/>
        <a:lstStyle/>
        <a:p>
          <a:endParaRPr lang="es-ES_tradnl" noProof="0"/>
        </a:p>
      </dgm:t>
    </dgm:pt>
    <dgm:pt modelId="{5B3A6A8A-E771-4D31-9211-6426EC1D3009}">
      <dgm:prSet phldrT="[Text]" custT="1"/>
      <dgm:spPr/>
      <dgm:t>
        <a:bodyPr lIns="3474720" tIns="182880" bIns="182880" anchor="ctr" anchorCtr="0"/>
        <a:lstStyle/>
        <a:p>
          <a:pPr algn="l" defTabSz="914400">
            <a:buNone/>
          </a:pPr>
          <a:r>
            <a:rPr lang="es-ES_tradnl" sz="2200" noProof="0" dirty="0">
              <a:solidFill>
                <a:schemeClr val="bg1">
                  <a:lumMod val="50000"/>
                </a:schemeClr>
              </a:solidFill>
              <a:latin typeface="Franklin Gothic Medium Cond" pitchFamily="34" charset="0"/>
            </a:rPr>
            <a:t>El 3er país más desigual del mundo</a:t>
          </a:r>
        </a:p>
      </dgm:t>
    </dgm:pt>
    <dgm:pt modelId="{89C15884-2459-4268-8F6B-CF75D9C5CD8B}" type="parTrans" cxnId="{84EDA9F8-4B9E-454D-84D6-13E56B79738F}">
      <dgm:prSet/>
      <dgm:spPr/>
      <dgm:t>
        <a:bodyPr/>
        <a:lstStyle/>
        <a:p>
          <a:endParaRPr lang="es-ES_tradnl" noProof="0"/>
        </a:p>
      </dgm:t>
    </dgm:pt>
    <dgm:pt modelId="{C7284EAD-E7F8-47F8-80AA-3DB5EE7910A7}" type="sibTrans" cxnId="{84EDA9F8-4B9E-454D-84D6-13E56B79738F}">
      <dgm:prSet/>
      <dgm:spPr/>
      <dgm:t>
        <a:bodyPr/>
        <a:lstStyle/>
        <a:p>
          <a:endParaRPr lang="es-ES_tradnl" noProof="0"/>
        </a:p>
      </dgm:t>
    </dgm:pt>
    <dgm:pt modelId="{793E1329-EE07-4D46-B962-72F9BF9D6F6B}">
      <dgm:prSet phldrT="[Text]" custT="1"/>
      <dgm:spPr>
        <a:gradFill rotWithShape="0">
          <a:gsLst>
            <a:gs pos="0">
              <a:schemeClr val="accent1">
                <a:alpha val="10000"/>
              </a:schemeClr>
            </a:gs>
            <a:gs pos="100000">
              <a:schemeClr val="accent1"/>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pPr algn="l" defTabSz="914400">
            <a:buNone/>
          </a:pPr>
          <a:r>
            <a:rPr lang="es-ES_tradnl" sz="3200" noProof="0" dirty="0">
              <a:effectLst>
                <a:outerShdw blurRad="38100" dist="38100" dir="2700000" algn="tl">
                  <a:srgbClr val="000000">
                    <a:alpha val="43137"/>
                  </a:srgbClr>
                </a:outerShdw>
              </a:effectLst>
              <a:latin typeface="Franklin Gothic Demi Cond" pitchFamily="34" charset="0"/>
            </a:rPr>
            <a:t>Participación de utilidades</a:t>
          </a:r>
        </a:p>
      </dgm:t>
    </dgm:pt>
    <dgm:pt modelId="{1157B75B-7941-4E2C-B109-A90618127076}" type="parTrans" cxnId="{4E118BDD-33AA-4A12-9BEB-CAA9C7565B2E}">
      <dgm:prSet/>
      <dgm:spPr/>
      <dgm:t>
        <a:bodyPr/>
        <a:lstStyle/>
        <a:p>
          <a:endParaRPr lang="es-ES_tradnl" noProof="0"/>
        </a:p>
      </dgm:t>
    </dgm:pt>
    <dgm:pt modelId="{C6069D9C-7FB0-4D41-8237-8B696767F240}" type="sibTrans" cxnId="{4E118BDD-33AA-4A12-9BEB-CAA9C7565B2E}">
      <dgm:prSet/>
      <dgm:spPr/>
      <dgm:t>
        <a:bodyPr/>
        <a:lstStyle/>
        <a:p>
          <a:endParaRPr lang="es-ES_tradnl" noProof="0"/>
        </a:p>
      </dgm:t>
    </dgm:pt>
    <dgm:pt modelId="{5F15946C-ECA8-4220-AEA4-F5D4FACB1025}">
      <dgm:prSet phldrT="[Text]" custT="1"/>
      <dgm:spPr>
        <a:ln>
          <a:noFill/>
        </a:ln>
        <a:effectLst/>
        <a:scene3d>
          <a:camera prst="orthographicFront">
            <a:rot lat="0" lon="0" rev="0"/>
          </a:camera>
          <a:lightRig rig="glow" dir="t">
            <a:rot lat="0" lon="0" rev="14100000"/>
          </a:lightRig>
        </a:scene3d>
        <a:sp3d prstMaterial="softEdge">
          <a:bevelT w="127000" prst="artDeco"/>
        </a:sp3d>
      </dgm:spPr>
      <dgm:t>
        <a:bodyPr lIns="3474720" tIns="182880" bIns="182880" anchor="ctr" anchorCtr="0"/>
        <a:lstStyle/>
        <a:p>
          <a:pPr marL="0" marR="0" lvl="0" indent="0" algn="l" defTabSz="914400" eaLnBrk="1" fontAlgn="auto" latinLnBrk="0" hangingPunct="1">
            <a:lnSpc>
              <a:spcPct val="100000"/>
            </a:lnSpc>
            <a:spcBef>
              <a:spcPts val="0"/>
            </a:spcBef>
            <a:spcAft>
              <a:spcPts val="0"/>
            </a:spcAft>
            <a:buClrTx/>
            <a:buSzTx/>
            <a:buFontTx/>
            <a:buNone/>
            <a:tabLst/>
            <a:defRPr/>
          </a:pPr>
          <a:r>
            <a:rPr lang="es-ES_tradnl" sz="2200" noProof="0" dirty="0">
              <a:solidFill>
                <a:schemeClr val="bg1">
                  <a:lumMod val="50000"/>
                </a:schemeClr>
              </a:solidFill>
              <a:latin typeface="Franklin Gothic Medium Cond" pitchFamily="34" charset="0"/>
            </a:rPr>
            <a:t>Existe desde 1948</a:t>
          </a:r>
        </a:p>
      </dgm:t>
    </dgm:pt>
    <dgm:pt modelId="{B5B0E041-DDED-4613-878E-C5C02CCD6966}" type="parTrans" cxnId="{3C2A480C-CA4C-4F46-A2F0-1A98B506FF49}">
      <dgm:prSet/>
      <dgm:spPr/>
      <dgm:t>
        <a:bodyPr/>
        <a:lstStyle/>
        <a:p>
          <a:endParaRPr lang="es-ES_tradnl" noProof="0"/>
        </a:p>
      </dgm:t>
    </dgm:pt>
    <dgm:pt modelId="{615AE4D8-C7A9-4150-AE06-25520398D110}" type="sibTrans" cxnId="{3C2A480C-CA4C-4F46-A2F0-1A98B506FF49}">
      <dgm:prSet/>
      <dgm:spPr/>
      <dgm:t>
        <a:bodyPr/>
        <a:lstStyle/>
        <a:p>
          <a:endParaRPr lang="es-ES_tradnl" noProof="0"/>
        </a:p>
      </dgm:t>
    </dgm:pt>
    <dgm:pt modelId="{2F2AE14E-3E4A-457E-83CE-87F5AB9C3AB7}">
      <dgm:prSet phldrT="[Text]" custT="1"/>
      <dgm:spPr/>
      <dgm:t>
        <a:bodyPr lIns="3474720" tIns="182880" bIns="182880" anchor="ctr" anchorCtr="0"/>
        <a:lstStyle/>
        <a:p>
          <a:pPr algn="l" defTabSz="914400">
            <a:buNone/>
          </a:pPr>
          <a:r>
            <a:rPr lang="es-ES_tradnl" sz="2200" noProof="0" dirty="0">
              <a:solidFill>
                <a:schemeClr val="bg1">
                  <a:lumMod val="50000"/>
                </a:schemeClr>
              </a:solidFill>
              <a:latin typeface="Franklin Gothic Medium Cond" pitchFamily="34" charset="0"/>
            </a:rPr>
            <a:t>El Covid 19 empeoró todo</a:t>
          </a:r>
        </a:p>
      </dgm:t>
    </dgm:pt>
    <dgm:pt modelId="{11BDD6BF-96C9-43DC-A694-6E0EBE5876AC}" type="parTrans" cxnId="{E5F6D581-9790-4205-906A-4DD5A70BC948}">
      <dgm:prSet/>
      <dgm:spPr/>
      <dgm:t>
        <a:bodyPr/>
        <a:lstStyle/>
        <a:p>
          <a:endParaRPr lang="es-ES_tradnl" noProof="0"/>
        </a:p>
      </dgm:t>
    </dgm:pt>
    <dgm:pt modelId="{74006792-CFF2-4ECC-90B2-BAD430F3F811}" type="sibTrans" cxnId="{E5F6D581-9790-4205-906A-4DD5A70BC948}">
      <dgm:prSet/>
      <dgm:spPr/>
      <dgm:t>
        <a:bodyPr/>
        <a:lstStyle/>
        <a:p>
          <a:endParaRPr lang="es-ES_tradnl" noProof="0"/>
        </a:p>
      </dgm:t>
    </dgm:pt>
    <dgm:pt modelId="{34A12492-4B1D-4ED4-8F17-B61C128A0110}">
      <dgm:prSet phldrT="[Text]" custT="1"/>
      <dgm:spPr>
        <a:gradFill rotWithShape="0">
          <a:gsLst>
            <a:gs pos="0">
              <a:schemeClr val="accent6">
                <a:alpha val="10000"/>
              </a:schemeClr>
            </a:gs>
            <a:gs pos="100000">
              <a:schemeClr val="accent6"/>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pPr algn="l" defTabSz="914400">
            <a:buNone/>
          </a:pPr>
          <a:r>
            <a:rPr lang="es-ES_tradnl" sz="3200" noProof="0" dirty="0">
              <a:effectLst>
                <a:outerShdw blurRad="38100" dist="38100" dir="2700000" algn="tl">
                  <a:srgbClr val="000000">
                    <a:alpha val="43137"/>
                  </a:srgbClr>
                </a:outerShdw>
              </a:effectLst>
              <a:latin typeface="Franklin Gothic Demi Cond" pitchFamily="34" charset="0"/>
            </a:rPr>
            <a:t>Trabajo Garantizado</a:t>
          </a:r>
        </a:p>
      </dgm:t>
    </dgm:pt>
    <dgm:pt modelId="{DF88E912-2858-4166-91CE-FB42DDB6BD2B}" type="parTrans" cxnId="{CFF0642B-4C22-478C-A9E9-20AF81070E2D}">
      <dgm:prSet/>
      <dgm:spPr/>
      <dgm:t>
        <a:bodyPr/>
        <a:lstStyle/>
        <a:p>
          <a:endParaRPr lang="es-ES_tradnl" noProof="0"/>
        </a:p>
      </dgm:t>
    </dgm:pt>
    <dgm:pt modelId="{88128CF8-F1E7-4D0B-9668-81447D845737}" type="sibTrans" cxnId="{CFF0642B-4C22-478C-A9E9-20AF81070E2D}">
      <dgm:prSet/>
      <dgm:spPr/>
      <dgm:t>
        <a:bodyPr/>
        <a:lstStyle/>
        <a:p>
          <a:endParaRPr lang="es-ES_tradnl" noProof="0"/>
        </a:p>
      </dgm:t>
    </dgm:pt>
    <dgm:pt modelId="{E97683F8-A6EB-44EF-99E5-6D53F22F06EE}">
      <dgm:prSet phldrT="[Text]" custT="1"/>
      <dgm:spPr/>
      <dgm:t>
        <a:bodyPr lIns="3474720" tIns="182880" bIns="182880" anchor="ctr" anchorCtr="0"/>
        <a:lstStyle/>
        <a:p>
          <a:pPr marL="0" marR="0" lvl="0" indent="0" algn="l" defTabSz="914400" eaLnBrk="1" fontAlgn="auto" latinLnBrk="0" hangingPunct="1">
            <a:lnSpc>
              <a:spcPct val="100000"/>
            </a:lnSpc>
            <a:spcBef>
              <a:spcPts val="0"/>
            </a:spcBef>
            <a:spcAft>
              <a:spcPts val="0"/>
            </a:spcAft>
            <a:buClrTx/>
            <a:buSzTx/>
            <a:buFontTx/>
            <a:buNone/>
            <a:tabLst/>
            <a:defRPr/>
          </a:pPr>
          <a:r>
            <a:rPr lang="es-ES_tradnl" sz="2200" noProof="0" dirty="0">
              <a:solidFill>
                <a:schemeClr val="bg1">
                  <a:lumMod val="50000"/>
                </a:schemeClr>
              </a:solidFill>
              <a:latin typeface="Franklin Gothic Medium Cond" pitchFamily="34" charset="0"/>
            </a:rPr>
            <a:t>Existe en varios países</a:t>
          </a:r>
        </a:p>
      </dgm:t>
    </dgm:pt>
    <dgm:pt modelId="{3B404BF0-CE16-4798-B61B-14FB56940D3C}" type="parTrans" cxnId="{745B36FC-D2A2-4FC9-822B-E44CE47A47C4}">
      <dgm:prSet/>
      <dgm:spPr/>
      <dgm:t>
        <a:bodyPr/>
        <a:lstStyle/>
        <a:p>
          <a:endParaRPr lang="es-ES_tradnl" noProof="0"/>
        </a:p>
      </dgm:t>
    </dgm:pt>
    <dgm:pt modelId="{0321986B-7E49-4EE7-8283-2322BC553CAC}" type="sibTrans" cxnId="{745B36FC-D2A2-4FC9-822B-E44CE47A47C4}">
      <dgm:prSet/>
      <dgm:spPr/>
      <dgm:t>
        <a:bodyPr/>
        <a:lstStyle/>
        <a:p>
          <a:endParaRPr lang="es-ES_tradnl" noProof="0"/>
        </a:p>
      </dgm:t>
    </dgm:pt>
    <dgm:pt modelId="{C84E2AF5-E956-4485-8A3F-6FF581AA81BA}">
      <dgm:prSet phldrT="[Text]" custT="1"/>
      <dgm:spPr/>
      <dgm:t>
        <a:bodyPr lIns="3474720" tIns="182880" bIns="182880" anchor="ctr" anchorCtr="0"/>
        <a:lstStyle/>
        <a:p>
          <a:pPr marL="228600" lvl="1" indent="0" algn="l" defTabSz="914400">
            <a:lnSpc>
              <a:spcPct val="90000"/>
            </a:lnSpc>
            <a:spcBef>
              <a:spcPct val="0"/>
            </a:spcBef>
            <a:spcAft>
              <a:spcPct val="20000"/>
            </a:spcAft>
            <a:buNone/>
          </a:pPr>
          <a:endParaRPr lang="es-ES_tradnl" sz="2200" noProof="0" dirty="0">
            <a:solidFill>
              <a:schemeClr val="bg1">
                <a:lumMod val="50000"/>
              </a:schemeClr>
            </a:solidFill>
            <a:latin typeface="Franklin Gothic Medium Cond" pitchFamily="34" charset="0"/>
          </a:endParaRPr>
        </a:p>
      </dgm:t>
    </dgm:pt>
    <dgm:pt modelId="{25905AA8-4610-4150-87DC-2FA2D2557E59}" type="parTrans" cxnId="{86D80061-1EC6-42CB-B33C-4F0118A247C8}">
      <dgm:prSet/>
      <dgm:spPr/>
      <dgm:t>
        <a:bodyPr/>
        <a:lstStyle/>
        <a:p>
          <a:endParaRPr lang="es-ES_tradnl" noProof="0"/>
        </a:p>
      </dgm:t>
    </dgm:pt>
    <dgm:pt modelId="{06B7340F-5514-44E3-B84E-41D57C8784DC}" type="sibTrans" cxnId="{86D80061-1EC6-42CB-B33C-4F0118A247C8}">
      <dgm:prSet/>
      <dgm:spPr/>
      <dgm:t>
        <a:bodyPr/>
        <a:lstStyle/>
        <a:p>
          <a:endParaRPr lang="es-ES_tradnl" noProof="0"/>
        </a:p>
      </dgm:t>
    </dgm:pt>
    <dgm:pt modelId="{38CD9FBE-1FC8-4ED1-89BD-3187A978FA68}">
      <dgm:prSet phldrT="[Text]" custT="1"/>
      <dgm:spPr/>
      <dgm:t>
        <a:bodyPr lIns="3474720" tIns="182880" bIns="182880" anchor="ctr" anchorCtr="0"/>
        <a:lstStyle/>
        <a:p>
          <a:pPr marL="228600" lvl="1" indent="0" algn="l" defTabSz="914400">
            <a:lnSpc>
              <a:spcPct val="90000"/>
            </a:lnSpc>
            <a:spcBef>
              <a:spcPct val="0"/>
            </a:spcBef>
            <a:spcAft>
              <a:spcPct val="20000"/>
            </a:spcAft>
            <a:buNone/>
          </a:pPr>
          <a:r>
            <a:rPr lang="es-ES_tradnl" sz="2200" noProof="0" dirty="0">
              <a:solidFill>
                <a:schemeClr val="bg1">
                  <a:lumMod val="50000"/>
                </a:schemeClr>
              </a:solidFill>
              <a:latin typeface="Franklin Gothic Medium Cond" pitchFamily="34" charset="0"/>
            </a:rPr>
            <a:t>Defendido por un premio Nobel</a:t>
          </a:r>
        </a:p>
      </dgm:t>
    </dgm:pt>
    <dgm:pt modelId="{A5B02D42-2EE3-41FD-AB45-6FCA06669F01}" type="parTrans" cxnId="{87F58EF9-A180-41D6-8ABE-CCF66D4C7D9B}">
      <dgm:prSet/>
      <dgm:spPr/>
      <dgm:t>
        <a:bodyPr/>
        <a:lstStyle/>
        <a:p>
          <a:endParaRPr lang="es-CO"/>
        </a:p>
      </dgm:t>
    </dgm:pt>
    <dgm:pt modelId="{6E67A263-4FE9-404D-8F0C-503874815F8E}" type="sibTrans" cxnId="{87F58EF9-A180-41D6-8ABE-CCF66D4C7D9B}">
      <dgm:prSet/>
      <dgm:spPr/>
      <dgm:t>
        <a:bodyPr/>
        <a:lstStyle/>
        <a:p>
          <a:endParaRPr lang="es-CO"/>
        </a:p>
      </dgm:t>
    </dgm:pt>
    <dgm:pt modelId="{064591C5-3136-44E9-8DD7-FC67AC975F92}" type="pres">
      <dgm:prSet presAssocID="{66648E1C-5979-4E96-9B11-19BBA834C7B8}" presName="linear" presStyleCnt="0">
        <dgm:presLayoutVars>
          <dgm:animLvl val="lvl"/>
          <dgm:resizeHandles val="exact"/>
        </dgm:presLayoutVars>
      </dgm:prSet>
      <dgm:spPr/>
    </dgm:pt>
    <dgm:pt modelId="{9D570E31-9E0C-460C-A8AB-7B42020FAA41}" type="pres">
      <dgm:prSet presAssocID="{D1ED71FB-F29A-4551-AB0C-C7A1788139BD}" presName="parentText" presStyleLbl="node1" presStyleIdx="0" presStyleCnt="3">
        <dgm:presLayoutVars>
          <dgm:chMax val="0"/>
          <dgm:bulletEnabled val="1"/>
        </dgm:presLayoutVars>
      </dgm:prSet>
      <dgm:spPr>
        <a:prstGeom prst="round2DiagRect">
          <a:avLst/>
        </a:prstGeom>
      </dgm:spPr>
    </dgm:pt>
    <dgm:pt modelId="{C83FBA1B-B38F-437C-A4D7-414C5850125B}" type="pres">
      <dgm:prSet presAssocID="{D1ED71FB-F29A-4551-AB0C-C7A1788139BD}" presName="childText" presStyleLbl="revTx" presStyleIdx="0" presStyleCnt="3">
        <dgm:presLayoutVars>
          <dgm:bulletEnabled val="1"/>
        </dgm:presLayoutVars>
      </dgm:prSet>
      <dgm:spPr/>
    </dgm:pt>
    <dgm:pt modelId="{755BC73E-CD31-4BF5-B1C5-4A4ACAA7115F}" type="pres">
      <dgm:prSet presAssocID="{793E1329-EE07-4D46-B962-72F9BF9D6F6B}" presName="parentText" presStyleLbl="node1" presStyleIdx="1" presStyleCnt="3">
        <dgm:presLayoutVars>
          <dgm:chMax val="0"/>
          <dgm:bulletEnabled val="1"/>
        </dgm:presLayoutVars>
      </dgm:prSet>
      <dgm:spPr>
        <a:prstGeom prst="round2DiagRect">
          <a:avLst/>
        </a:prstGeom>
      </dgm:spPr>
    </dgm:pt>
    <dgm:pt modelId="{7446473B-C5F4-406F-AC14-BD4F036A6A94}" type="pres">
      <dgm:prSet presAssocID="{793E1329-EE07-4D46-B962-72F9BF9D6F6B}" presName="childText" presStyleLbl="revTx" presStyleIdx="1" presStyleCnt="3">
        <dgm:presLayoutVars>
          <dgm:bulletEnabled val="1"/>
        </dgm:presLayoutVars>
      </dgm:prSet>
      <dgm:spPr/>
    </dgm:pt>
    <dgm:pt modelId="{396B8186-5A51-43CF-804C-BC101821A790}" type="pres">
      <dgm:prSet presAssocID="{34A12492-4B1D-4ED4-8F17-B61C128A0110}" presName="parentText" presStyleLbl="node1" presStyleIdx="2" presStyleCnt="3">
        <dgm:presLayoutVars>
          <dgm:chMax val="0"/>
          <dgm:bulletEnabled val="1"/>
        </dgm:presLayoutVars>
      </dgm:prSet>
      <dgm:spPr>
        <a:prstGeom prst="round2DiagRect">
          <a:avLst/>
        </a:prstGeom>
      </dgm:spPr>
    </dgm:pt>
    <dgm:pt modelId="{48EDEDC3-1590-451D-A055-5F7567D62FD1}" type="pres">
      <dgm:prSet presAssocID="{34A12492-4B1D-4ED4-8F17-B61C128A0110}" presName="childText" presStyleLbl="revTx" presStyleIdx="2" presStyleCnt="3">
        <dgm:presLayoutVars>
          <dgm:bulletEnabled val="1"/>
        </dgm:presLayoutVars>
      </dgm:prSet>
      <dgm:spPr/>
    </dgm:pt>
  </dgm:ptLst>
  <dgm:cxnLst>
    <dgm:cxn modelId="{D5E4D606-0B7A-467C-A06F-ADA62441A4F7}" type="presOf" srcId="{34A12492-4B1D-4ED4-8F17-B61C128A0110}" destId="{396B8186-5A51-43CF-804C-BC101821A790}" srcOrd="0" destOrd="0" presId="urn:microsoft.com/office/officeart/2005/8/layout/vList2"/>
    <dgm:cxn modelId="{F350D108-51E7-4C88-810E-6B7EA19B5A34}" type="presOf" srcId="{D1ED71FB-F29A-4551-AB0C-C7A1788139BD}" destId="{9D570E31-9E0C-460C-A8AB-7B42020FAA41}" srcOrd="0" destOrd="0" presId="urn:microsoft.com/office/officeart/2005/8/layout/vList2"/>
    <dgm:cxn modelId="{3C2A480C-CA4C-4F46-A2F0-1A98B506FF49}" srcId="{793E1329-EE07-4D46-B962-72F9BF9D6F6B}" destId="{5F15946C-ECA8-4220-AEA4-F5D4FACB1025}" srcOrd="0" destOrd="0" parTransId="{B5B0E041-DDED-4613-878E-C5C02CCD6966}" sibTransId="{615AE4D8-C7A9-4150-AE06-25520398D110}"/>
    <dgm:cxn modelId="{3DAA300D-7B26-4016-83D6-E7F40C093807}" type="presOf" srcId="{2F2AE14E-3E4A-457E-83CE-87F5AB9C3AB7}" destId="{C83FBA1B-B38F-437C-A4D7-414C5850125B}" srcOrd="0" destOrd="1" presId="urn:microsoft.com/office/officeart/2005/8/layout/vList2"/>
    <dgm:cxn modelId="{B611E622-AA35-4538-894E-E307AE10ACBD}" type="presOf" srcId="{E97683F8-A6EB-44EF-99E5-6D53F22F06EE}" destId="{48EDEDC3-1590-451D-A055-5F7567D62FD1}" srcOrd="0" destOrd="0" presId="urn:microsoft.com/office/officeart/2005/8/layout/vList2"/>
    <dgm:cxn modelId="{5AF75E26-0F40-44FE-90A4-4AF488AAEA4D}" type="presOf" srcId="{38CD9FBE-1FC8-4ED1-89BD-3187A978FA68}" destId="{48EDEDC3-1590-451D-A055-5F7567D62FD1}" srcOrd="0" destOrd="1" presId="urn:microsoft.com/office/officeart/2005/8/layout/vList2"/>
    <dgm:cxn modelId="{19A1C028-3C00-4637-A436-45AE28BA5F19}" type="presOf" srcId="{5F15946C-ECA8-4220-AEA4-F5D4FACB1025}" destId="{7446473B-C5F4-406F-AC14-BD4F036A6A94}" srcOrd="0" destOrd="0" presId="urn:microsoft.com/office/officeart/2005/8/layout/vList2"/>
    <dgm:cxn modelId="{CFF0642B-4C22-478C-A9E9-20AF81070E2D}" srcId="{66648E1C-5979-4E96-9B11-19BBA834C7B8}" destId="{34A12492-4B1D-4ED4-8F17-B61C128A0110}" srcOrd="2" destOrd="0" parTransId="{DF88E912-2858-4166-91CE-FB42DDB6BD2B}" sibTransId="{88128CF8-F1E7-4D0B-9668-81447D845737}"/>
    <dgm:cxn modelId="{86D80061-1EC6-42CB-B33C-4F0118A247C8}" srcId="{34A12492-4B1D-4ED4-8F17-B61C128A0110}" destId="{C84E2AF5-E956-4485-8A3F-6FF581AA81BA}" srcOrd="2" destOrd="0" parTransId="{25905AA8-4610-4150-87DC-2FA2D2557E59}" sibTransId="{06B7340F-5514-44E3-B84E-41D57C8784DC}"/>
    <dgm:cxn modelId="{74F95B78-0EF9-4694-BAA0-6CABD77A41C1}" type="presOf" srcId="{66648E1C-5979-4E96-9B11-19BBA834C7B8}" destId="{064591C5-3136-44E9-8DD7-FC67AC975F92}" srcOrd="0" destOrd="0" presId="urn:microsoft.com/office/officeart/2005/8/layout/vList2"/>
    <dgm:cxn modelId="{10763979-36FD-4C42-B98D-A32B4E9A438A}" type="presOf" srcId="{793E1329-EE07-4D46-B962-72F9BF9D6F6B}" destId="{755BC73E-CD31-4BF5-B1C5-4A4ACAA7115F}" srcOrd="0" destOrd="0" presId="urn:microsoft.com/office/officeart/2005/8/layout/vList2"/>
    <dgm:cxn modelId="{E5F6D581-9790-4205-906A-4DD5A70BC948}" srcId="{D1ED71FB-F29A-4551-AB0C-C7A1788139BD}" destId="{2F2AE14E-3E4A-457E-83CE-87F5AB9C3AB7}" srcOrd="1" destOrd="0" parTransId="{11BDD6BF-96C9-43DC-A694-6E0EBE5876AC}" sibTransId="{74006792-CFF2-4ECC-90B2-BAD430F3F811}"/>
    <dgm:cxn modelId="{BC81558C-6EB5-4A96-9272-267091546E66}" type="presOf" srcId="{5B3A6A8A-E771-4D31-9211-6426EC1D3009}" destId="{C83FBA1B-B38F-437C-A4D7-414C5850125B}" srcOrd="0" destOrd="0" presId="urn:microsoft.com/office/officeart/2005/8/layout/vList2"/>
    <dgm:cxn modelId="{E07372D8-A618-496F-8C91-84744B077574}" srcId="{66648E1C-5979-4E96-9B11-19BBA834C7B8}" destId="{D1ED71FB-F29A-4551-AB0C-C7A1788139BD}" srcOrd="0" destOrd="0" parTransId="{6E434B21-E687-4146-A575-01681DBBBC41}" sibTransId="{16C4C80D-00D1-443C-A969-4489A814F229}"/>
    <dgm:cxn modelId="{4E118BDD-33AA-4A12-9BEB-CAA9C7565B2E}" srcId="{66648E1C-5979-4E96-9B11-19BBA834C7B8}" destId="{793E1329-EE07-4D46-B962-72F9BF9D6F6B}" srcOrd="1" destOrd="0" parTransId="{1157B75B-7941-4E2C-B109-A90618127076}" sibTransId="{C6069D9C-7FB0-4D41-8237-8B696767F240}"/>
    <dgm:cxn modelId="{ECE455EB-C8A2-42E2-9E85-9B613D6FCFEE}" type="presOf" srcId="{C84E2AF5-E956-4485-8A3F-6FF581AA81BA}" destId="{48EDEDC3-1590-451D-A055-5F7567D62FD1}" srcOrd="0" destOrd="2" presId="urn:microsoft.com/office/officeart/2005/8/layout/vList2"/>
    <dgm:cxn modelId="{84EDA9F8-4B9E-454D-84D6-13E56B79738F}" srcId="{D1ED71FB-F29A-4551-AB0C-C7A1788139BD}" destId="{5B3A6A8A-E771-4D31-9211-6426EC1D3009}" srcOrd="0" destOrd="0" parTransId="{89C15884-2459-4268-8F6B-CF75D9C5CD8B}" sibTransId="{C7284EAD-E7F8-47F8-80AA-3DB5EE7910A7}"/>
    <dgm:cxn modelId="{87F58EF9-A180-41D6-8ABE-CCF66D4C7D9B}" srcId="{34A12492-4B1D-4ED4-8F17-B61C128A0110}" destId="{38CD9FBE-1FC8-4ED1-89BD-3187A978FA68}" srcOrd="1" destOrd="0" parTransId="{A5B02D42-2EE3-41FD-AB45-6FCA06669F01}" sibTransId="{6E67A263-4FE9-404D-8F0C-503874815F8E}"/>
    <dgm:cxn modelId="{745B36FC-D2A2-4FC9-822B-E44CE47A47C4}" srcId="{34A12492-4B1D-4ED4-8F17-B61C128A0110}" destId="{E97683F8-A6EB-44EF-99E5-6D53F22F06EE}" srcOrd="0" destOrd="0" parTransId="{3B404BF0-CE16-4798-B61B-14FB56940D3C}" sibTransId="{0321986B-7E49-4EE7-8283-2322BC553CAC}"/>
    <dgm:cxn modelId="{34A606F4-7CB2-470D-ACBF-AA7C4242EA19}" type="presParOf" srcId="{064591C5-3136-44E9-8DD7-FC67AC975F92}" destId="{9D570E31-9E0C-460C-A8AB-7B42020FAA41}" srcOrd="0" destOrd="0" presId="urn:microsoft.com/office/officeart/2005/8/layout/vList2"/>
    <dgm:cxn modelId="{E1377A78-BE0F-4D44-951E-EE8D6CCC0CA1}" type="presParOf" srcId="{064591C5-3136-44E9-8DD7-FC67AC975F92}" destId="{C83FBA1B-B38F-437C-A4D7-414C5850125B}" srcOrd="1" destOrd="0" presId="urn:microsoft.com/office/officeart/2005/8/layout/vList2"/>
    <dgm:cxn modelId="{062350BC-56DA-40A7-B2DE-CFD0CE84A29C}" type="presParOf" srcId="{064591C5-3136-44E9-8DD7-FC67AC975F92}" destId="{755BC73E-CD31-4BF5-B1C5-4A4ACAA7115F}" srcOrd="2" destOrd="0" presId="urn:microsoft.com/office/officeart/2005/8/layout/vList2"/>
    <dgm:cxn modelId="{A87B7546-522D-492E-A34F-AB2E543F7F95}" type="presParOf" srcId="{064591C5-3136-44E9-8DD7-FC67AC975F92}" destId="{7446473B-C5F4-406F-AC14-BD4F036A6A94}" srcOrd="3" destOrd="0" presId="urn:microsoft.com/office/officeart/2005/8/layout/vList2"/>
    <dgm:cxn modelId="{2B73B038-FBD8-4891-91CC-12396CDBDDBE}" type="presParOf" srcId="{064591C5-3136-44E9-8DD7-FC67AC975F92}" destId="{396B8186-5A51-43CF-804C-BC101821A790}" srcOrd="4" destOrd="0" presId="urn:microsoft.com/office/officeart/2005/8/layout/vList2"/>
    <dgm:cxn modelId="{ECC6A25C-86B7-4AB3-BBE3-6979FF210C97}" type="presParOf" srcId="{064591C5-3136-44E9-8DD7-FC67AC975F92}" destId="{48EDEDC3-1590-451D-A055-5F7567D62FD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648E1C-5979-4E96-9B11-19BBA834C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3E1329-EE07-4D46-B962-72F9BF9D6F6B}">
      <dgm:prSet phldrT="[Text]" custT="1"/>
      <dgm:spPr>
        <a:gradFill rotWithShape="0">
          <a:gsLst>
            <a:gs pos="0">
              <a:schemeClr val="accent1">
                <a:alpha val="10000"/>
              </a:schemeClr>
            </a:gs>
            <a:gs pos="100000">
              <a:schemeClr val="accent1"/>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pPr algn="l" defTabSz="914400">
            <a:buNone/>
          </a:pPr>
          <a:r>
            <a:rPr lang="es-ES_tradnl" sz="3200" noProof="0" dirty="0">
              <a:effectLst>
                <a:outerShdw blurRad="38100" dist="38100" dir="2700000" algn="tl">
                  <a:srgbClr val="000000">
                    <a:alpha val="43137"/>
                  </a:srgbClr>
                </a:outerShdw>
              </a:effectLst>
              <a:latin typeface="Franklin Gothic Demi Cond" pitchFamily="34" charset="0"/>
            </a:rPr>
            <a:t>Participación de utilidades</a:t>
          </a:r>
        </a:p>
      </dgm:t>
    </dgm:pt>
    <dgm:pt modelId="{1157B75B-7941-4E2C-B109-A90618127076}" type="parTrans" cxnId="{4E118BDD-33AA-4A12-9BEB-CAA9C7565B2E}">
      <dgm:prSet/>
      <dgm:spPr/>
      <dgm:t>
        <a:bodyPr/>
        <a:lstStyle/>
        <a:p>
          <a:endParaRPr lang="es-ES_tradnl" noProof="0"/>
        </a:p>
      </dgm:t>
    </dgm:pt>
    <dgm:pt modelId="{C6069D9C-7FB0-4D41-8237-8B696767F240}" type="sibTrans" cxnId="{4E118BDD-33AA-4A12-9BEB-CAA9C7565B2E}">
      <dgm:prSet/>
      <dgm:spPr/>
      <dgm:t>
        <a:bodyPr/>
        <a:lstStyle/>
        <a:p>
          <a:endParaRPr lang="es-ES_tradnl" noProof="0"/>
        </a:p>
      </dgm:t>
    </dgm:pt>
    <dgm:pt modelId="{5F15946C-ECA8-4220-AEA4-F5D4FACB1025}">
      <dgm:prSet phldrT="[Text]" custT="1"/>
      <dgm:spPr>
        <a:ln>
          <a:noFill/>
        </a:ln>
        <a:effectLst/>
        <a:scene3d>
          <a:camera prst="orthographicFront">
            <a:rot lat="0" lon="0" rev="0"/>
          </a:camera>
          <a:lightRig rig="glow" dir="t">
            <a:rot lat="0" lon="0" rev="14100000"/>
          </a:lightRig>
        </a:scene3d>
        <a:sp3d prstMaterial="softEdge">
          <a:bevelT w="127000" prst="artDeco"/>
        </a:sp3d>
      </dgm:spPr>
      <dgm:t>
        <a:bodyPr lIns="3474720" tIns="182880" bIns="182880" anchor="ctr" anchorCtr="0"/>
        <a:lstStyle/>
        <a:p>
          <a:pPr marL="0" marR="0" lvl="0" indent="0" algn="l" defTabSz="914400" eaLnBrk="1" fontAlgn="auto" latinLnBrk="0" hangingPunct="1">
            <a:lnSpc>
              <a:spcPct val="100000"/>
            </a:lnSpc>
            <a:spcBef>
              <a:spcPts val="0"/>
            </a:spcBef>
            <a:spcAft>
              <a:spcPts val="0"/>
            </a:spcAft>
            <a:buClrTx/>
            <a:buSzTx/>
            <a:buFontTx/>
            <a:buNone/>
            <a:tabLst/>
            <a:defRPr/>
          </a:pPr>
          <a:r>
            <a:rPr lang="es-ES_tradnl" sz="2200" noProof="0" dirty="0">
              <a:solidFill>
                <a:schemeClr val="bg1">
                  <a:lumMod val="50000"/>
                </a:schemeClr>
              </a:solidFill>
              <a:latin typeface="Franklin Gothic Medium Cond" pitchFamily="34" charset="0"/>
            </a:rPr>
            <a:t>Existe desde 1948</a:t>
          </a:r>
        </a:p>
      </dgm:t>
    </dgm:pt>
    <dgm:pt modelId="{B5B0E041-DDED-4613-878E-C5C02CCD6966}" type="parTrans" cxnId="{3C2A480C-CA4C-4F46-A2F0-1A98B506FF49}">
      <dgm:prSet/>
      <dgm:spPr/>
      <dgm:t>
        <a:bodyPr/>
        <a:lstStyle/>
        <a:p>
          <a:endParaRPr lang="es-ES_tradnl" noProof="0"/>
        </a:p>
      </dgm:t>
    </dgm:pt>
    <dgm:pt modelId="{615AE4D8-C7A9-4150-AE06-25520398D110}" type="sibTrans" cxnId="{3C2A480C-CA4C-4F46-A2F0-1A98B506FF49}">
      <dgm:prSet/>
      <dgm:spPr/>
      <dgm:t>
        <a:bodyPr/>
        <a:lstStyle/>
        <a:p>
          <a:endParaRPr lang="es-ES_tradnl" noProof="0"/>
        </a:p>
      </dgm:t>
    </dgm:pt>
    <dgm:pt modelId="{064591C5-3136-44E9-8DD7-FC67AC975F92}" type="pres">
      <dgm:prSet presAssocID="{66648E1C-5979-4E96-9B11-19BBA834C7B8}" presName="linear" presStyleCnt="0">
        <dgm:presLayoutVars>
          <dgm:animLvl val="lvl"/>
          <dgm:resizeHandles val="exact"/>
        </dgm:presLayoutVars>
      </dgm:prSet>
      <dgm:spPr/>
    </dgm:pt>
    <dgm:pt modelId="{755BC73E-CD31-4BF5-B1C5-4A4ACAA7115F}" type="pres">
      <dgm:prSet presAssocID="{793E1329-EE07-4D46-B962-72F9BF9D6F6B}" presName="parentText" presStyleLbl="node1" presStyleIdx="0" presStyleCnt="1">
        <dgm:presLayoutVars>
          <dgm:chMax val="0"/>
          <dgm:bulletEnabled val="1"/>
        </dgm:presLayoutVars>
      </dgm:prSet>
      <dgm:spPr>
        <a:prstGeom prst="round2DiagRect">
          <a:avLst/>
        </a:prstGeom>
      </dgm:spPr>
    </dgm:pt>
    <dgm:pt modelId="{7446473B-C5F4-406F-AC14-BD4F036A6A94}" type="pres">
      <dgm:prSet presAssocID="{793E1329-EE07-4D46-B962-72F9BF9D6F6B}" presName="childText" presStyleLbl="revTx" presStyleIdx="0" presStyleCnt="1">
        <dgm:presLayoutVars>
          <dgm:bulletEnabled val="1"/>
        </dgm:presLayoutVars>
      </dgm:prSet>
      <dgm:spPr/>
    </dgm:pt>
  </dgm:ptLst>
  <dgm:cxnLst>
    <dgm:cxn modelId="{3C2A480C-CA4C-4F46-A2F0-1A98B506FF49}" srcId="{793E1329-EE07-4D46-B962-72F9BF9D6F6B}" destId="{5F15946C-ECA8-4220-AEA4-F5D4FACB1025}" srcOrd="0" destOrd="0" parTransId="{B5B0E041-DDED-4613-878E-C5C02CCD6966}" sibTransId="{615AE4D8-C7A9-4150-AE06-25520398D110}"/>
    <dgm:cxn modelId="{19A1C028-3C00-4637-A436-45AE28BA5F19}" type="presOf" srcId="{5F15946C-ECA8-4220-AEA4-F5D4FACB1025}" destId="{7446473B-C5F4-406F-AC14-BD4F036A6A94}" srcOrd="0" destOrd="0" presId="urn:microsoft.com/office/officeart/2005/8/layout/vList2"/>
    <dgm:cxn modelId="{74F95B78-0EF9-4694-BAA0-6CABD77A41C1}" type="presOf" srcId="{66648E1C-5979-4E96-9B11-19BBA834C7B8}" destId="{064591C5-3136-44E9-8DD7-FC67AC975F92}" srcOrd="0" destOrd="0" presId="urn:microsoft.com/office/officeart/2005/8/layout/vList2"/>
    <dgm:cxn modelId="{10763979-36FD-4C42-B98D-A32B4E9A438A}" type="presOf" srcId="{793E1329-EE07-4D46-B962-72F9BF9D6F6B}" destId="{755BC73E-CD31-4BF5-B1C5-4A4ACAA7115F}" srcOrd="0" destOrd="0" presId="urn:microsoft.com/office/officeart/2005/8/layout/vList2"/>
    <dgm:cxn modelId="{4E118BDD-33AA-4A12-9BEB-CAA9C7565B2E}" srcId="{66648E1C-5979-4E96-9B11-19BBA834C7B8}" destId="{793E1329-EE07-4D46-B962-72F9BF9D6F6B}" srcOrd="0" destOrd="0" parTransId="{1157B75B-7941-4E2C-B109-A90618127076}" sibTransId="{C6069D9C-7FB0-4D41-8237-8B696767F240}"/>
    <dgm:cxn modelId="{062350BC-56DA-40A7-B2DE-CFD0CE84A29C}" type="presParOf" srcId="{064591C5-3136-44E9-8DD7-FC67AC975F92}" destId="{755BC73E-CD31-4BF5-B1C5-4A4ACAA7115F}" srcOrd="0" destOrd="0" presId="urn:microsoft.com/office/officeart/2005/8/layout/vList2"/>
    <dgm:cxn modelId="{A87B7546-522D-492E-A34F-AB2E543F7F95}" type="presParOf" srcId="{064591C5-3136-44E9-8DD7-FC67AC975F92}" destId="{7446473B-C5F4-406F-AC14-BD4F036A6A9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48E1C-5979-4E96-9B11-19BBA834C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A12492-4B1D-4ED4-8F17-B61C128A0110}">
      <dgm:prSet phldrT="[Text]" custT="1"/>
      <dgm:spPr>
        <a:gradFill rotWithShape="0">
          <a:gsLst>
            <a:gs pos="0">
              <a:schemeClr val="accent6">
                <a:alpha val="10000"/>
              </a:schemeClr>
            </a:gs>
            <a:gs pos="100000">
              <a:schemeClr val="accent6"/>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pPr algn="l" defTabSz="914400">
            <a:buNone/>
          </a:pPr>
          <a:r>
            <a:rPr lang="es-ES_tradnl" sz="3200" noProof="0" dirty="0">
              <a:effectLst>
                <a:outerShdw blurRad="38100" dist="38100" dir="2700000" algn="tl">
                  <a:srgbClr val="000000">
                    <a:alpha val="43137"/>
                  </a:srgbClr>
                </a:outerShdw>
              </a:effectLst>
              <a:latin typeface="Franklin Gothic Demi Cond" pitchFamily="34" charset="0"/>
            </a:rPr>
            <a:t>Trabajo Garantizado</a:t>
          </a:r>
        </a:p>
      </dgm:t>
    </dgm:pt>
    <dgm:pt modelId="{DF88E912-2858-4166-91CE-FB42DDB6BD2B}" type="parTrans" cxnId="{CFF0642B-4C22-478C-A9E9-20AF81070E2D}">
      <dgm:prSet/>
      <dgm:spPr/>
      <dgm:t>
        <a:bodyPr/>
        <a:lstStyle/>
        <a:p>
          <a:endParaRPr lang="es-ES_tradnl" noProof="0"/>
        </a:p>
      </dgm:t>
    </dgm:pt>
    <dgm:pt modelId="{88128CF8-F1E7-4D0B-9668-81447D845737}" type="sibTrans" cxnId="{CFF0642B-4C22-478C-A9E9-20AF81070E2D}">
      <dgm:prSet/>
      <dgm:spPr/>
      <dgm:t>
        <a:bodyPr/>
        <a:lstStyle/>
        <a:p>
          <a:endParaRPr lang="es-ES_tradnl" noProof="0"/>
        </a:p>
      </dgm:t>
    </dgm:pt>
    <dgm:pt modelId="{E97683F8-A6EB-44EF-99E5-6D53F22F06EE}">
      <dgm:prSet phldrT="[Text]" custT="1"/>
      <dgm:spPr/>
      <dgm:t>
        <a:bodyPr lIns="3474720" tIns="182880" bIns="182880" anchor="ctr" anchorCtr="0"/>
        <a:lstStyle/>
        <a:p>
          <a:pPr marL="0" marR="0" lvl="0" indent="0" algn="l" defTabSz="914400" eaLnBrk="1" fontAlgn="auto" latinLnBrk="0" hangingPunct="1">
            <a:lnSpc>
              <a:spcPct val="100000"/>
            </a:lnSpc>
            <a:spcBef>
              <a:spcPts val="0"/>
            </a:spcBef>
            <a:spcAft>
              <a:spcPts val="0"/>
            </a:spcAft>
            <a:buClrTx/>
            <a:buSzTx/>
            <a:buFontTx/>
            <a:buNone/>
            <a:tabLst/>
            <a:defRPr/>
          </a:pPr>
          <a:r>
            <a:rPr lang="es-ES_tradnl" sz="2200" noProof="0" dirty="0">
              <a:solidFill>
                <a:schemeClr val="bg1">
                  <a:lumMod val="50000"/>
                </a:schemeClr>
              </a:solidFill>
              <a:latin typeface="Franklin Gothic Medium Cond" pitchFamily="34" charset="0"/>
            </a:rPr>
            <a:t>Existe en varios países</a:t>
          </a:r>
        </a:p>
      </dgm:t>
    </dgm:pt>
    <dgm:pt modelId="{3B404BF0-CE16-4798-B61B-14FB56940D3C}" type="parTrans" cxnId="{745B36FC-D2A2-4FC9-822B-E44CE47A47C4}">
      <dgm:prSet/>
      <dgm:spPr/>
      <dgm:t>
        <a:bodyPr/>
        <a:lstStyle/>
        <a:p>
          <a:endParaRPr lang="es-ES_tradnl" noProof="0"/>
        </a:p>
      </dgm:t>
    </dgm:pt>
    <dgm:pt modelId="{0321986B-7E49-4EE7-8283-2322BC553CAC}" type="sibTrans" cxnId="{745B36FC-D2A2-4FC9-822B-E44CE47A47C4}">
      <dgm:prSet/>
      <dgm:spPr/>
      <dgm:t>
        <a:bodyPr/>
        <a:lstStyle/>
        <a:p>
          <a:endParaRPr lang="es-ES_tradnl" noProof="0"/>
        </a:p>
      </dgm:t>
    </dgm:pt>
    <dgm:pt modelId="{C84E2AF5-E956-4485-8A3F-6FF581AA81BA}">
      <dgm:prSet phldrT="[Text]" custT="1"/>
      <dgm:spPr/>
      <dgm:t>
        <a:bodyPr lIns="3474720" tIns="182880" bIns="182880" anchor="ctr" anchorCtr="0"/>
        <a:lstStyle/>
        <a:p>
          <a:pPr marL="228600" lvl="1" indent="0" algn="l" defTabSz="914400">
            <a:lnSpc>
              <a:spcPct val="90000"/>
            </a:lnSpc>
            <a:spcBef>
              <a:spcPct val="0"/>
            </a:spcBef>
            <a:spcAft>
              <a:spcPct val="20000"/>
            </a:spcAft>
            <a:buNone/>
          </a:pPr>
          <a:endParaRPr lang="es-ES_tradnl" sz="2200" noProof="0" dirty="0">
            <a:solidFill>
              <a:schemeClr val="bg1">
                <a:lumMod val="50000"/>
              </a:schemeClr>
            </a:solidFill>
            <a:latin typeface="Franklin Gothic Medium Cond" pitchFamily="34" charset="0"/>
          </a:endParaRPr>
        </a:p>
      </dgm:t>
    </dgm:pt>
    <dgm:pt modelId="{25905AA8-4610-4150-87DC-2FA2D2557E59}" type="parTrans" cxnId="{86D80061-1EC6-42CB-B33C-4F0118A247C8}">
      <dgm:prSet/>
      <dgm:spPr/>
      <dgm:t>
        <a:bodyPr/>
        <a:lstStyle/>
        <a:p>
          <a:endParaRPr lang="es-ES_tradnl" noProof="0"/>
        </a:p>
      </dgm:t>
    </dgm:pt>
    <dgm:pt modelId="{06B7340F-5514-44E3-B84E-41D57C8784DC}" type="sibTrans" cxnId="{86D80061-1EC6-42CB-B33C-4F0118A247C8}">
      <dgm:prSet/>
      <dgm:spPr/>
      <dgm:t>
        <a:bodyPr/>
        <a:lstStyle/>
        <a:p>
          <a:endParaRPr lang="es-ES_tradnl" noProof="0"/>
        </a:p>
      </dgm:t>
    </dgm:pt>
    <dgm:pt modelId="{38CD9FBE-1FC8-4ED1-89BD-3187A978FA68}">
      <dgm:prSet phldrT="[Text]" custT="1"/>
      <dgm:spPr/>
      <dgm:t>
        <a:bodyPr lIns="3474720" tIns="182880" bIns="182880" anchor="ctr" anchorCtr="0"/>
        <a:lstStyle/>
        <a:p>
          <a:pPr marL="228600" lvl="1" indent="0" algn="l" defTabSz="914400">
            <a:lnSpc>
              <a:spcPct val="90000"/>
            </a:lnSpc>
            <a:spcBef>
              <a:spcPct val="0"/>
            </a:spcBef>
            <a:spcAft>
              <a:spcPct val="20000"/>
            </a:spcAft>
            <a:buNone/>
          </a:pPr>
          <a:r>
            <a:rPr lang="es-ES_tradnl" sz="2200" noProof="0" dirty="0">
              <a:solidFill>
                <a:schemeClr val="bg1">
                  <a:lumMod val="50000"/>
                </a:schemeClr>
              </a:solidFill>
              <a:latin typeface="Franklin Gothic Medium Cond" pitchFamily="34" charset="0"/>
            </a:rPr>
            <a:t>Defendido por un premio Nobel</a:t>
          </a:r>
        </a:p>
      </dgm:t>
    </dgm:pt>
    <dgm:pt modelId="{A5B02D42-2EE3-41FD-AB45-6FCA06669F01}" type="parTrans" cxnId="{87F58EF9-A180-41D6-8ABE-CCF66D4C7D9B}">
      <dgm:prSet/>
      <dgm:spPr/>
      <dgm:t>
        <a:bodyPr/>
        <a:lstStyle/>
        <a:p>
          <a:endParaRPr lang="es-CO"/>
        </a:p>
      </dgm:t>
    </dgm:pt>
    <dgm:pt modelId="{6E67A263-4FE9-404D-8F0C-503874815F8E}" type="sibTrans" cxnId="{87F58EF9-A180-41D6-8ABE-CCF66D4C7D9B}">
      <dgm:prSet/>
      <dgm:spPr/>
      <dgm:t>
        <a:bodyPr/>
        <a:lstStyle/>
        <a:p>
          <a:endParaRPr lang="es-CO"/>
        </a:p>
      </dgm:t>
    </dgm:pt>
    <dgm:pt modelId="{064591C5-3136-44E9-8DD7-FC67AC975F92}" type="pres">
      <dgm:prSet presAssocID="{66648E1C-5979-4E96-9B11-19BBA834C7B8}" presName="linear" presStyleCnt="0">
        <dgm:presLayoutVars>
          <dgm:animLvl val="lvl"/>
          <dgm:resizeHandles val="exact"/>
        </dgm:presLayoutVars>
      </dgm:prSet>
      <dgm:spPr/>
    </dgm:pt>
    <dgm:pt modelId="{396B8186-5A51-43CF-804C-BC101821A790}" type="pres">
      <dgm:prSet presAssocID="{34A12492-4B1D-4ED4-8F17-B61C128A0110}" presName="parentText" presStyleLbl="node1" presStyleIdx="0" presStyleCnt="1">
        <dgm:presLayoutVars>
          <dgm:chMax val="0"/>
          <dgm:bulletEnabled val="1"/>
        </dgm:presLayoutVars>
      </dgm:prSet>
      <dgm:spPr>
        <a:prstGeom prst="round2DiagRect">
          <a:avLst/>
        </a:prstGeom>
      </dgm:spPr>
    </dgm:pt>
    <dgm:pt modelId="{48EDEDC3-1590-451D-A055-5F7567D62FD1}" type="pres">
      <dgm:prSet presAssocID="{34A12492-4B1D-4ED4-8F17-B61C128A0110}" presName="childText" presStyleLbl="revTx" presStyleIdx="0" presStyleCnt="1">
        <dgm:presLayoutVars>
          <dgm:bulletEnabled val="1"/>
        </dgm:presLayoutVars>
      </dgm:prSet>
      <dgm:spPr/>
    </dgm:pt>
  </dgm:ptLst>
  <dgm:cxnLst>
    <dgm:cxn modelId="{D5E4D606-0B7A-467C-A06F-ADA62441A4F7}" type="presOf" srcId="{34A12492-4B1D-4ED4-8F17-B61C128A0110}" destId="{396B8186-5A51-43CF-804C-BC101821A790}" srcOrd="0" destOrd="0" presId="urn:microsoft.com/office/officeart/2005/8/layout/vList2"/>
    <dgm:cxn modelId="{B611E622-AA35-4538-894E-E307AE10ACBD}" type="presOf" srcId="{E97683F8-A6EB-44EF-99E5-6D53F22F06EE}" destId="{48EDEDC3-1590-451D-A055-5F7567D62FD1}" srcOrd="0" destOrd="0" presId="urn:microsoft.com/office/officeart/2005/8/layout/vList2"/>
    <dgm:cxn modelId="{5AF75E26-0F40-44FE-90A4-4AF488AAEA4D}" type="presOf" srcId="{38CD9FBE-1FC8-4ED1-89BD-3187A978FA68}" destId="{48EDEDC3-1590-451D-A055-5F7567D62FD1}" srcOrd="0" destOrd="1" presId="urn:microsoft.com/office/officeart/2005/8/layout/vList2"/>
    <dgm:cxn modelId="{CFF0642B-4C22-478C-A9E9-20AF81070E2D}" srcId="{66648E1C-5979-4E96-9B11-19BBA834C7B8}" destId="{34A12492-4B1D-4ED4-8F17-B61C128A0110}" srcOrd="0" destOrd="0" parTransId="{DF88E912-2858-4166-91CE-FB42DDB6BD2B}" sibTransId="{88128CF8-F1E7-4D0B-9668-81447D845737}"/>
    <dgm:cxn modelId="{86D80061-1EC6-42CB-B33C-4F0118A247C8}" srcId="{34A12492-4B1D-4ED4-8F17-B61C128A0110}" destId="{C84E2AF5-E956-4485-8A3F-6FF581AA81BA}" srcOrd="2" destOrd="0" parTransId="{25905AA8-4610-4150-87DC-2FA2D2557E59}" sibTransId="{06B7340F-5514-44E3-B84E-41D57C8784DC}"/>
    <dgm:cxn modelId="{74F95B78-0EF9-4694-BAA0-6CABD77A41C1}" type="presOf" srcId="{66648E1C-5979-4E96-9B11-19BBA834C7B8}" destId="{064591C5-3136-44E9-8DD7-FC67AC975F92}" srcOrd="0" destOrd="0" presId="urn:microsoft.com/office/officeart/2005/8/layout/vList2"/>
    <dgm:cxn modelId="{ECE455EB-C8A2-42E2-9E85-9B613D6FCFEE}" type="presOf" srcId="{C84E2AF5-E956-4485-8A3F-6FF581AA81BA}" destId="{48EDEDC3-1590-451D-A055-5F7567D62FD1}" srcOrd="0" destOrd="2" presId="urn:microsoft.com/office/officeart/2005/8/layout/vList2"/>
    <dgm:cxn modelId="{87F58EF9-A180-41D6-8ABE-CCF66D4C7D9B}" srcId="{34A12492-4B1D-4ED4-8F17-B61C128A0110}" destId="{38CD9FBE-1FC8-4ED1-89BD-3187A978FA68}" srcOrd="1" destOrd="0" parTransId="{A5B02D42-2EE3-41FD-AB45-6FCA06669F01}" sibTransId="{6E67A263-4FE9-404D-8F0C-503874815F8E}"/>
    <dgm:cxn modelId="{745B36FC-D2A2-4FC9-822B-E44CE47A47C4}" srcId="{34A12492-4B1D-4ED4-8F17-B61C128A0110}" destId="{E97683F8-A6EB-44EF-99E5-6D53F22F06EE}" srcOrd="0" destOrd="0" parTransId="{3B404BF0-CE16-4798-B61B-14FB56940D3C}" sibTransId="{0321986B-7E49-4EE7-8283-2322BC553CAC}"/>
    <dgm:cxn modelId="{2B73B038-FBD8-4891-91CC-12396CDBDDBE}" type="presParOf" srcId="{064591C5-3136-44E9-8DD7-FC67AC975F92}" destId="{396B8186-5A51-43CF-804C-BC101821A790}" srcOrd="0" destOrd="0" presId="urn:microsoft.com/office/officeart/2005/8/layout/vList2"/>
    <dgm:cxn modelId="{ECC6A25C-86B7-4AB3-BBE3-6979FF210C97}" type="presParOf" srcId="{064591C5-3136-44E9-8DD7-FC67AC975F92}" destId="{48EDEDC3-1590-451D-A055-5F7567D62FD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70E31-9E0C-460C-A8AB-7B42020FAA41}">
      <dsp:nvSpPr>
        <dsp:cNvPr id="0" name=""/>
        <dsp:cNvSpPr/>
      </dsp:nvSpPr>
      <dsp:spPr>
        <a:xfrm>
          <a:off x="0" y="171"/>
          <a:ext cx="9410007" cy="748800"/>
        </a:xfrm>
        <a:prstGeom prst="round2DiagRect">
          <a:avLst/>
        </a:prstGeom>
        <a:gradFill flip="none" rotWithShape="1">
          <a:gsLst>
            <a:gs pos="0">
              <a:schemeClr val="accent3">
                <a:alpha val="10000"/>
              </a:schemeClr>
            </a:gs>
            <a:gs pos="100000">
              <a:schemeClr val="accent3"/>
            </a:gs>
          </a:gsLst>
          <a:lin ang="0" scaled="1"/>
          <a:tileRect/>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21920" rIns="121920" bIns="121920" numCol="1" spcCol="1270" anchor="ctr" anchorCtr="0">
          <a:noAutofit/>
        </a:bodyPr>
        <a:lstStyle/>
        <a:p>
          <a:pPr marL="0" lvl="0" indent="0" algn="l" defTabSz="914400">
            <a:lnSpc>
              <a:spcPct val="90000"/>
            </a:lnSpc>
            <a:spcBef>
              <a:spcPct val="0"/>
            </a:spcBef>
            <a:spcAft>
              <a:spcPct val="35000"/>
            </a:spcAft>
            <a:buNone/>
          </a:pPr>
          <a:r>
            <a:rPr lang="es-ES_tradnl" sz="3200" kern="1200" noProof="0" dirty="0">
              <a:effectLst>
                <a:outerShdw blurRad="38100" dist="38100" dir="2700000" algn="tl">
                  <a:srgbClr val="000000">
                    <a:alpha val="43137"/>
                  </a:srgbClr>
                </a:outerShdw>
              </a:effectLst>
              <a:latin typeface="Franklin Gothic Demi Cond" pitchFamily="34" charset="0"/>
            </a:rPr>
            <a:t>Pensemos Diferente</a:t>
          </a:r>
        </a:p>
      </dsp:txBody>
      <dsp:txXfrm>
        <a:off x="36553" y="36724"/>
        <a:ext cx="9336901" cy="675694"/>
      </dsp:txXfrm>
    </dsp:sp>
    <dsp:sp modelId="{C83FBA1B-B38F-437C-A4D7-414C5850125B}">
      <dsp:nvSpPr>
        <dsp:cNvPr id="0" name=""/>
        <dsp:cNvSpPr/>
      </dsp:nvSpPr>
      <dsp:spPr>
        <a:xfrm>
          <a:off x="0" y="748971"/>
          <a:ext cx="9410007"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228600" lvl="1" indent="-228600" algn="l" defTabSz="914400">
            <a:lnSpc>
              <a:spcPct val="90000"/>
            </a:lnSpc>
            <a:spcBef>
              <a:spcPct val="0"/>
            </a:spcBef>
            <a:spcAft>
              <a:spcPct val="20000"/>
            </a:spcAft>
            <a:buNone/>
          </a:pPr>
          <a:r>
            <a:rPr lang="es-ES_tradnl" sz="2200" kern="1200" noProof="0" dirty="0">
              <a:solidFill>
                <a:schemeClr val="bg1">
                  <a:lumMod val="50000"/>
                </a:schemeClr>
              </a:solidFill>
              <a:latin typeface="Franklin Gothic Medium Cond" pitchFamily="34" charset="0"/>
            </a:rPr>
            <a:t>El 3er país más desigual del mundo</a:t>
          </a:r>
        </a:p>
        <a:p>
          <a:pPr marL="228600" lvl="1" indent="-228600" algn="l" defTabSz="914400">
            <a:lnSpc>
              <a:spcPct val="90000"/>
            </a:lnSpc>
            <a:spcBef>
              <a:spcPct val="0"/>
            </a:spcBef>
            <a:spcAft>
              <a:spcPct val="20000"/>
            </a:spcAft>
            <a:buNone/>
          </a:pPr>
          <a:r>
            <a:rPr lang="es-ES_tradnl" sz="2200" kern="1200" noProof="0" dirty="0">
              <a:solidFill>
                <a:schemeClr val="bg1">
                  <a:lumMod val="50000"/>
                </a:schemeClr>
              </a:solidFill>
              <a:latin typeface="Franklin Gothic Medium Cond" pitchFamily="34" charset="0"/>
            </a:rPr>
            <a:t>El Covid 19 empeoró todo</a:t>
          </a:r>
        </a:p>
      </dsp:txBody>
      <dsp:txXfrm>
        <a:off x="0" y="748971"/>
        <a:ext cx="9410007" cy="1014300"/>
      </dsp:txXfrm>
    </dsp:sp>
    <dsp:sp modelId="{755BC73E-CD31-4BF5-B1C5-4A4ACAA7115F}">
      <dsp:nvSpPr>
        <dsp:cNvPr id="0" name=""/>
        <dsp:cNvSpPr/>
      </dsp:nvSpPr>
      <dsp:spPr>
        <a:xfrm>
          <a:off x="0" y="1763272"/>
          <a:ext cx="9410007" cy="748800"/>
        </a:xfrm>
        <a:prstGeom prst="round2DiagRect">
          <a:avLst/>
        </a:prstGeom>
        <a:gradFill rotWithShape="0">
          <a:gsLst>
            <a:gs pos="0">
              <a:schemeClr val="accent1">
                <a:alpha val="10000"/>
              </a:schemeClr>
            </a:gs>
            <a:gs pos="100000">
              <a:schemeClr val="accent1"/>
            </a:gs>
          </a:gsLst>
          <a:lin ang="0" scaled="1"/>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21920" rIns="121920" bIns="121920" numCol="1" spcCol="1270" anchor="ctr" anchorCtr="0">
          <a:noAutofit/>
        </a:bodyPr>
        <a:lstStyle/>
        <a:p>
          <a:pPr marL="0" lvl="0" indent="0" algn="l" defTabSz="914400">
            <a:lnSpc>
              <a:spcPct val="90000"/>
            </a:lnSpc>
            <a:spcBef>
              <a:spcPct val="0"/>
            </a:spcBef>
            <a:spcAft>
              <a:spcPct val="35000"/>
            </a:spcAft>
            <a:buNone/>
          </a:pPr>
          <a:r>
            <a:rPr lang="es-ES_tradnl" sz="3200" kern="1200" noProof="0" dirty="0">
              <a:effectLst>
                <a:outerShdw blurRad="38100" dist="38100" dir="2700000" algn="tl">
                  <a:srgbClr val="000000">
                    <a:alpha val="43137"/>
                  </a:srgbClr>
                </a:outerShdw>
              </a:effectLst>
              <a:latin typeface="Franklin Gothic Demi Cond" pitchFamily="34" charset="0"/>
            </a:rPr>
            <a:t>Participación de utilidades</a:t>
          </a:r>
        </a:p>
      </dsp:txBody>
      <dsp:txXfrm>
        <a:off x="36553" y="1799825"/>
        <a:ext cx="9336901" cy="675694"/>
      </dsp:txXfrm>
    </dsp:sp>
    <dsp:sp modelId="{7446473B-C5F4-406F-AC14-BD4F036A6A94}">
      <dsp:nvSpPr>
        <dsp:cNvPr id="0" name=""/>
        <dsp:cNvSpPr/>
      </dsp:nvSpPr>
      <dsp:spPr>
        <a:xfrm>
          <a:off x="0" y="2512072"/>
          <a:ext cx="9410007" cy="683100"/>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_tradnl" sz="2200" kern="1200" noProof="0" dirty="0">
              <a:solidFill>
                <a:schemeClr val="bg1">
                  <a:lumMod val="50000"/>
                </a:schemeClr>
              </a:solidFill>
              <a:latin typeface="Franklin Gothic Medium Cond" pitchFamily="34" charset="0"/>
            </a:rPr>
            <a:t>Existe desde 1948</a:t>
          </a:r>
        </a:p>
      </dsp:txBody>
      <dsp:txXfrm>
        <a:off x="0" y="2512072"/>
        <a:ext cx="9410007" cy="683100"/>
      </dsp:txXfrm>
    </dsp:sp>
    <dsp:sp modelId="{396B8186-5A51-43CF-804C-BC101821A790}">
      <dsp:nvSpPr>
        <dsp:cNvPr id="0" name=""/>
        <dsp:cNvSpPr/>
      </dsp:nvSpPr>
      <dsp:spPr>
        <a:xfrm>
          <a:off x="0" y="3195172"/>
          <a:ext cx="9410007" cy="748800"/>
        </a:xfrm>
        <a:prstGeom prst="round2DiagRect">
          <a:avLst/>
        </a:prstGeom>
        <a:gradFill rotWithShape="0">
          <a:gsLst>
            <a:gs pos="0">
              <a:schemeClr val="accent6">
                <a:alpha val="10000"/>
              </a:schemeClr>
            </a:gs>
            <a:gs pos="100000">
              <a:schemeClr val="accent6"/>
            </a:gs>
          </a:gsLst>
          <a:lin ang="0" scaled="1"/>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21920" rIns="121920" bIns="121920" numCol="1" spcCol="1270" anchor="ctr" anchorCtr="0">
          <a:noAutofit/>
        </a:bodyPr>
        <a:lstStyle/>
        <a:p>
          <a:pPr marL="0" lvl="0" indent="0" algn="l" defTabSz="914400">
            <a:lnSpc>
              <a:spcPct val="90000"/>
            </a:lnSpc>
            <a:spcBef>
              <a:spcPct val="0"/>
            </a:spcBef>
            <a:spcAft>
              <a:spcPct val="35000"/>
            </a:spcAft>
            <a:buNone/>
          </a:pPr>
          <a:r>
            <a:rPr lang="es-ES_tradnl" sz="3200" kern="1200" noProof="0" dirty="0">
              <a:effectLst>
                <a:outerShdw blurRad="38100" dist="38100" dir="2700000" algn="tl">
                  <a:srgbClr val="000000">
                    <a:alpha val="43137"/>
                  </a:srgbClr>
                </a:outerShdw>
              </a:effectLst>
              <a:latin typeface="Franklin Gothic Demi Cond" pitchFamily="34" charset="0"/>
            </a:rPr>
            <a:t>Trabajo Garantizado</a:t>
          </a:r>
        </a:p>
      </dsp:txBody>
      <dsp:txXfrm>
        <a:off x="36553" y="3231725"/>
        <a:ext cx="9336901" cy="675694"/>
      </dsp:txXfrm>
    </dsp:sp>
    <dsp:sp modelId="{48EDEDC3-1590-451D-A055-5F7567D62FD1}">
      <dsp:nvSpPr>
        <dsp:cNvPr id="0" name=""/>
        <dsp:cNvSpPr/>
      </dsp:nvSpPr>
      <dsp:spPr>
        <a:xfrm>
          <a:off x="0" y="3943972"/>
          <a:ext cx="9410007"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_tradnl" sz="2200" kern="1200" noProof="0" dirty="0">
              <a:solidFill>
                <a:schemeClr val="bg1">
                  <a:lumMod val="50000"/>
                </a:schemeClr>
              </a:solidFill>
              <a:latin typeface="Franklin Gothic Medium Cond" pitchFamily="34" charset="0"/>
            </a:rPr>
            <a:t>Existe en varios países</a:t>
          </a:r>
        </a:p>
        <a:p>
          <a:pPr marL="228600" lvl="1" indent="0" algn="l" defTabSz="914400">
            <a:lnSpc>
              <a:spcPct val="90000"/>
            </a:lnSpc>
            <a:spcBef>
              <a:spcPct val="0"/>
            </a:spcBef>
            <a:spcAft>
              <a:spcPct val="20000"/>
            </a:spcAft>
            <a:buNone/>
          </a:pPr>
          <a:r>
            <a:rPr lang="es-ES_tradnl" sz="2200" kern="1200" noProof="0" dirty="0">
              <a:solidFill>
                <a:schemeClr val="bg1">
                  <a:lumMod val="50000"/>
                </a:schemeClr>
              </a:solidFill>
              <a:latin typeface="Franklin Gothic Medium Cond" pitchFamily="34" charset="0"/>
            </a:rPr>
            <a:t>Defendido por un premio Nobel</a:t>
          </a:r>
        </a:p>
        <a:p>
          <a:pPr marL="228600" lvl="1" indent="0" algn="l" defTabSz="914400">
            <a:lnSpc>
              <a:spcPct val="90000"/>
            </a:lnSpc>
            <a:spcBef>
              <a:spcPct val="0"/>
            </a:spcBef>
            <a:spcAft>
              <a:spcPct val="20000"/>
            </a:spcAft>
            <a:buNone/>
          </a:pPr>
          <a:endParaRPr lang="es-ES_tradnl" sz="2200" kern="1200" noProof="0" dirty="0">
            <a:solidFill>
              <a:schemeClr val="bg1">
                <a:lumMod val="50000"/>
              </a:schemeClr>
            </a:solidFill>
            <a:latin typeface="Franklin Gothic Medium Cond" pitchFamily="34" charset="0"/>
          </a:endParaRPr>
        </a:p>
      </dsp:txBody>
      <dsp:txXfrm>
        <a:off x="0" y="3943972"/>
        <a:ext cx="9410007" cy="132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C73E-CD31-4BF5-B1C5-4A4ACAA7115F}">
      <dsp:nvSpPr>
        <dsp:cNvPr id="0" name=""/>
        <dsp:cNvSpPr/>
      </dsp:nvSpPr>
      <dsp:spPr>
        <a:xfrm>
          <a:off x="0" y="1487871"/>
          <a:ext cx="9410007" cy="1216800"/>
        </a:xfrm>
        <a:prstGeom prst="round2DiagRect">
          <a:avLst/>
        </a:prstGeom>
        <a:gradFill rotWithShape="0">
          <a:gsLst>
            <a:gs pos="0">
              <a:schemeClr val="accent1">
                <a:alpha val="10000"/>
              </a:schemeClr>
            </a:gs>
            <a:gs pos="100000">
              <a:schemeClr val="accent1"/>
            </a:gs>
          </a:gsLst>
          <a:lin ang="0" scaled="1"/>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21920" rIns="121920" bIns="121920" numCol="1" spcCol="1270" anchor="ctr" anchorCtr="0">
          <a:noAutofit/>
        </a:bodyPr>
        <a:lstStyle/>
        <a:p>
          <a:pPr marL="0" lvl="0" indent="0" algn="l" defTabSz="914400">
            <a:lnSpc>
              <a:spcPct val="90000"/>
            </a:lnSpc>
            <a:spcBef>
              <a:spcPct val="0"/>
            </a:spcBef>
            <a:spcAft>
              <a:spcPct val="35000"/>
            </a:spcAft>
            <a:buNone/>
          </a:pPr>
          <a:r>
            <a:rPr lang="es-ES_tradnl" sz="3200" kern="1200" noProof="0" dirty="0">
              <a:effectLst>
                <a:outerShdw blurRad="38100" dist="38100" dir="2700000" algn="tl">
                  <a:srgbClr val="000000">
                    <a:alpha val="43137"/>
                  </a:srgbClr>
                </a:outerShdw>
              </a:effectLst>
              <a:latin typeface="Franklin Gothic Demi Cond" pitchFamily="34" charset="0"/>
            </a:rPr>
            <a:t>Participación de utilidades</a:t>
          </a:r>
        </a:p>
      </dsp:txBody>
      <dsp:txXfrm>
        <a:off x="59399" y="1547270"/>
        <a:ext cx="9291209" cy="1098002"/>
      </dsp:txXfrm>
    </dsp:sp>
    <dsp:sp modelId="{7446473B-C5F4-406F-AC14-BD4F036A6A94}">
      <dsp:nvSpPr>
        <dsp:cNvPr id="0" name=""/>
        <dsp:cNvSpPr/>
      </dsp:nvSpPr>
      <dsp:spPr>
        <a:xfrm>
          <a:off x="0" y="2704672"/>
          <a:ext cx="9410007" cy="1076400"/>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_tradnl" sz="2200" kern="1200" noProof="0" dirty="0">
              <a:solidFill>
                <a:schemeClr val="bg1">
                  <a:lumMod val="50000"/>
                </a:schemeClr>
              </a:solidFill>
              <a:latin typeface="Franklin Gothic Medium Cond" pitchFamily="34" charset="0"/>
            </a:rPr>
            <a:t>Existe desde 1948</a:t>
          </a:r>
        </a:p>
      </dsp:txBody>
      <dsp:txXfrm>
        <a:off x="0" y="2704672"/>
        <a:ext cx="9410007"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B8186-5A51-43CF-804C-BC101821A790}">
      <dsp:nvSpPr>
        <dsp:cNvPr id="0" name=""/>
        <dsp:cNvSpPr/>
      </dsp:nvSpPr>
      <dsp:spPr>
        <a:xfrm>
          <a:off x="0" y="1353321"/>
          <a:ext cx="9410007" cy="1216800"/>
        </a:xfrm>
        <a:prstGeom prst="round2DiagRect">
          <a:avLst/>
        </a:prstGeom>
        <a:gradFill rotWithShape="0">
          <a:gsLst>
            <a:gs pos="0">
              <a:schemeClr val="accent6">
                <a:alpha val="10000"/>
              </a:schemeClr>
            </a:gs>
            <a:gs pos="100000">
              <a:schemeClr val="accent6"/>
            </a:gs>
          </a:gsLst>
          <a:lin ang="0" scaled="1"/>
        </a:gradFill>
        <a:ln w="2540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21920" rIns="121920" bIns="121920" numCol="1" spcCol="1270" anchor="ctr" anchorCtr="0">
          <a:noAutofit/>
        </a:bodyPr>
        <a:lstStyle/>
        <a:p>
          <a:pPr marL="0" lvl="0" indent="0" algn="l" defTabSz="914400">
            <a:lnSpc>
              <a:spcPct val="90000"/>
            </a:lnSpc>
            <a:spcBef>
              <a:spcPct val="0"/>
            </a:spcBef>
            <a:spcAft>
              <a:spcPct val="35000"/>
            </a:spcAft>
            <a:buNone/>
          </a:pPr>
          <a:r>
            <a:rPr lang="es-ES_tradnl" sz="3200" kern="1200" noProof="0" dirty="0">
              <a:effectLst>
                <a:outerShdw blurRad="38100" dist="38100" dir="2700000" algn="tl">
                  <a:srgbClr val="000000">
                    <a:alpha val="43137"/>
                  </a:srgbClr>
                </a:outerShdw>
              </a:effectLst>
              <a:latin typeface="Franklin Gothic Demi Cond" pitchFamily="34" charset="0"/>
            </a:rPr>
            <a:t>Trabajo Garantizado</a:t>
          </a:r>
        </a:p>
      </dsp:txBody>
      <dsp:txXfrm>
        <a:off x="59399" y="1412720"/>
        <a:ext cx="9291209" cy="1098002"/>
      </dsp:txXfrm>
    </dsp:sp>
    <dsp:sp modelId="{48EDEDC3-1590-451D-A055-5F7567D62FD1}">
      <dsp:nvSpPr>
        <dsp:cNvPr id="0" name=""/>
        <dsp:cNvSpPr/>
      </dsp:nvSpPr>
      <dsp:spPr>
        <a:xfrm>
          <a:off x="0" y="2570121"/>
          <a:ext cx="9410007"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0" tIns="182880" rIns="156464" bIns="1828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_tradnl" sz="2200" kern="1200" noProof="0" dirty="0">
              <a:solidFill>
                <a:schemeClr val="bg1">
                  <a:lumMod val="50000"/>
                </a:schemeClr>
              </a:solidFill>
              <a:latin typeface="Franklin Gothic Medium Cond" pitchFamily="34" charset="0"/>
            </a:rPr>
            <a:t>Existe en varios países</a:t>
          </a:r>
        </a:p>
        <a:p>
          <a:pPr marL="228600" lvl="1" indent="0" algn="l" defTabSz="914400">
            <a:lnSpc>
              <a:spcPct val="90000"/>
            </a:lnSpc>
            <a:spcBef>
              <a:spcPct val="0"/>
            </a:spcBef>
            <a:spcAft>
              <a:spcPct val="20000"/>
            </a:spcAft>
            <a:buNone/>
          </a:pPr>
          <a:r>
            <a:rPr lang="es-ES_tradnl" sz="2200" kern="1200" noProof="0" dirty="0">
              <a:solidFill>
                <a:schemeClr val="bg1">
                  <a:lumMod val="50000"/>
                </a:schemeClr>
              </a:solidFill>
              <a:latin typeface="Franklin Gothic Medium Cond" pitchFamily="34" charset="0"/>
            </a:rPr>
            <a:t>Defendido por un premio Nobel</a:t>
          </a:r>
        </a:p>
        <a:p>
          <a:pPr marL="228600" lvl="1" indent="0" algn="l" defTabSz="914400">
            <a:lnSpc>
              <a:spcPct val="90000"/>
            </a:lnSpc>
            <a:spcBef>
              <a:spcPct val="0"/>
            </a:spcBef>
            <a:spcAft>
              <a:spcPct val="20000"/>
            </a:spcAft>
            <a:buNone/>
          </a:pPr>
          <a:endParaRPr lang="es-ES_tradnl" sz="2200" kern="1200" noProof="0" dirty="0">
            <a:solidFill>
              <a:schemeClr val="bg1">
                <a:lumMod val="50000"/>
              </a:schemeClr>
            </a:solidFill>
            <a:latin typeface="Franklin Gothic Medium Cond" pitchFamily="34" charset="0"/>
          </a:endParaRPr>
        </a:p>
      </dsp:txBody>
      <dsp:txXfrm>
        <a:off x="0" y="2570121"/>
        <a:ext cx="9410007" cy="1345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EBA69-258E-4510-97AC-2C9C906AF04D}" type="datetimeFigureOut">
              <a:rPr lang="es-CO" smtClean="0"/>
              <a:t>19/11/2024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81382-1098-43EA-A6CA-8AED76EB89DD}" type="slidenum">
              <a:rPr lang="es-CO" smtClean="0"/>
              <a:t>‹Nº›</a:t>
            </a:fld>
            <a:endParaRPr lang="es-CO"/>
          </a:p>
        </p:txBody>
      </p:sp>
    </p:spTree>
    <p:extLst>
      <p:ext uri="{BB962C8B-B14F-4D97-AF65-F5344CB8AC3E}">
        <p14:creationId xmlns:p14="http://schemas.microsoft.com/office/powerpoint/2010/main" val="206501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endParaRPr lang="en-US" sz="800" dirty="0"/>
          </a:p>
        </p:txBody>
      </p:sp>
      <p:sp>
        <p:nvSpPr>
          <p:cNvPr id="6" name="Slide Image Placeholder 5"/>
          <p:cNvSpPr>
            <a:spLocks noGrp="1" noRot="1" noChangeAspect="1"/>
          </p:cNvSpPr>
          <p:nvPr>
            <p:ph type="sldImg"/>
          </p:nvPr>
        </p:nvSpPr>
        <p:spPr>
          <a:xfrm>
            <a:off x="15875" y="503238"/>
            <a:ext cx="4191000" cy="2359025"/>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Preservación del ambiente, siembra de arboles, cuidado del agua, guarda bosques, guarda parques, construcción de vías placa huella, camino para motos, mantenimiento de vías y construcciones públicas, auxiliar de educación, programa de alimentación escolar, auxiliar de cuidado de enfermos en casa, cuidado de niños y </a:t>
            </a:r>
            <a:r>
              <a:rPr lang="es-CO" dirty="0" err="1"/>
              <a:t>adolecentes</a:t>
            </a:r>
            <a:r>
              <a:rPr lang="es-CO" dirty="0"/>
              <a:t>.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59A2B-39C4-41C0-ACA4-A3576BD89D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83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Colombia se encuentra en primer lugar en niveles de desigualdad entre los piases de ingreso medio y altos de latino América, el 10% de la población más rica del país gana cuatro veces más que el 40% más pobre.</a:t>
            </a:r>
          </a:p>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59A2B-39C4-41C0-ACA4-A3576BD89D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08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valor 0 es la mejor situación todos reciben por igual, El valor indica la peor situación una persona recibe todo el ingreso.</a:t>
            </a:r>
          </a:p>
          <a:p>
            <a:r>
              <a:rPr lang="es-CO" dirty="0"/>
              <a:t>Colombia en 10 años empeoró en un 19% la desigualdad al subir de O.472 a 0.552, similar a Chile ( en los dos hubo estallido social)</a:t>
            </a:r>
          </a:p>
          <a:p>
            <a:r>
              <a:rPr lang="es-CO" dirty="0"/>
              <a:t>Brasil y México mejoraron su situación disminuyendo la desigualdad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59A2B-39C4-41C0-ACA4-A3576BD89D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4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59A2B-39C4-41C0-ACA4-A3576BD89D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657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2800" b="1" kern="12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La pandemia de COVID19 generó una onda expansiva que afectó a toda la economía mundial y desencadenó la mayor crisis en más de un siglo. Esto acontece en un contexto de significativo descontento social en varios países de la región y ante una frustración creciente de la población. la pobreza creció en los últimos años. Según la CEPAL, al cierre de 2019, un 31% de los latinoamericanos se encontraba en situación de pobreza (192 millones de personas), mientras que un 12% vivían en pobreza extrema (72 millones). Durante el peor momento de la crisis, se llegaron a perder aproximadamente 31 millones de puestos de trabajo en América Latina. Los trabajadores que mantuvieron sus empleos redujeron sus ingresos</a:t>
            </a:r>
            <a:endParaRPr lang="es-CO" sz="2800" b="1" kern="12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endParaRP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59A2B-39C4-41C0-ACA4-A3576BD89D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64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endParaRPr lang="en-US" sz="800" dirty="0"/>
          </a:p>
        </p:txBody>
      </p:sp>
      <p:sp>
        <p:nvSpPr>
          <p:cNvPr id="6" name="Slide Image Placeholder 5"/>
          <p:cNvSpPr>
            <a:spLocks noGrp="1" noRot="1" noChangeAspect="1"/>
          </p:cNvSpPr>
          <p:nvPr>
            <p:ph type="sldImg"/>
          </p:nvPr>
        </p:nvSpPr>
        <p:spPr>
          <a:xfrm>
            <a:off x="15875" y="503238"/>
            <a:ext cx="4191000" cy="2359025"/>
          </a:xfrm>
        </p:spPr>
      </p:sp>
    </p:spTree>
    <p:extLst>
      <p:ext uri="{BB962C8B-B14F-4D97-AF65-F5344CB8AC3E}">
        <p14:creationId xmlns:p14="http://schemas.microsoft.com/office/powerpoint/2010/main" val="411586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a:t>
            </a:r>
          </a:p>
          <a:p>
            <a:r>
              <a:rPr lang="es-MX" dirty="0"/>
              <a:t>La participación de los trabajadores en las utilidades de las empresas es una práctica común en varios países, </a:t>
            </a:r>
          </a:p>
          <a:p>
            <a:r>
              <a:rPr lang="es-MX" dirty="0"/>
              <a:t>México: La participación de los trabajadores en las utilidades está consagrada en la Constitución y reglamentada por la Ley Federal del Trabajo</a:t>
            </a:r>
          </a:p>
          <a:p>
            <a:r>
              <a:rPr lang="es-MX" dirty="0"/>
              <a:t>Chile, en Ecuador es obligatoria; en Perú y Brasil</a:t>
            </a:r>
          </a:p>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59A2B-39C4-41C0-ACA4-A3576BD89D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44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Estabilidad de precios: Al proporcionar empleo a todos los que lo deseen, </a:t>
            </a:r>
            <a:r>
              <a:rPr lang="es-MX" b="1" dirty="0"/>
              <a:t>se reduciría el desempleo </a:t>
            </a:r>
            <a:r>
              <a:rPr lang="es-MX" dirty="0"/>
              <a:t>y, al mismo tiempo, </a:t>
            </a:r>
            <a:r>
              <a:rPr lang="es-MX" b="1" dirty="0"/>
              <a:t>se evitaría la inflación. N</a:t>
            </a:r>
            <a:r>
              <a:rPr lang="es-MX" dirty="0"/>
              <a:t>o se necesitaría utilizar el desempleo como una herramienta para controlar la inflación. En lugar de tener un "ejército de reserva" de desempleados que se forma cuando los empresarios reducen la planta por un alza de  intereses bancarios o de salarios. Saben que </a:t>
            </a:r>
            <a:r>
              <a:rPr lang="es-MX" b="1" dirty="0"/>
              <a:t>reponer mano de obra se volvería más costosa </a:t>
            </a:r>
            <a:r>
              <a:rPr lang="es-MX" dirty="0"/>
              <a:t>porque los trabajadores tienen otra opción de empleo. Al ofrecer trabajos útiles y necesarios que no compiten directamente con el sector privado, se podría </a:t>
            </a:r>
            <a:r>
              <a:rPr lang="es-MX" b="1" dirty="0"/>
              <a:t>mantener la estabilidad de precios </a:t>
            </a:r>
            <a:r>
              <a:rPr lang="es-MX" dirty="0"/>
              <a:t>sin recurrir al desempleo.</a:t>
            </a:r>
          </a:p>
          <a:p>
            <a:r>
              <a:rPr lang="es-MX" b="1" dirty="0"/>
              <a:t>Mayor demanda agregada</a:t>
            </a:r>
            <a:r>
              <a:rPr lang="es-MX" dirty="0"/>
              <a:t>: Al proporcionar empleo a más personas, aumenta la demanda de bienes y servicios. Pero dado que estos empleos también están produciendo bienes y servicios útiles, la oferta puede aumentar para satisfacer esta demanda, evitando así la inflación</a:t>
            </a:r>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59A2B-39C4-41C0-ACA4-A3576BD89D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83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Una política de empleo garantizado permite eliminar otras de carácter asistencialista como los subsidios. Mariana </a:t>
            </a:r>
            <a:r>
              <a:rPr lang="es-MX" dirty="0" err="1"/>
              <a:t>Mazzucato</a:t>
            </a:r>
            <a:r>
              <a:rPr lang="es-MX" dirty="0"/>
              <a:t> un programa de empleo público, se financia nacionalmente, pero se administra localmente. Le pone piso al salario mínimo nacionalmente  </a:t>
            </a:r>
            <a:r>
              <a:rPr lang="es-MX" dirty="0" err="1"/>
              <a:t>rganización</a:t>
            </a:r>
            <a:r>
              <a:rPr lang="es-MX" dirty="0"/>
              <a:t> para la Cooperación y el Desarrollo Económicos (OCDE)  por el contrario propone que los gobiernos establecen programas de formación a los desempleados, pero sin que se garantice que el trabajo estará disponible; en cambio, el </a:t>
            </a:r>
            <a:r>
              <a:rPr lang="es-MX" dirty="0" err="1"/>
              <a:t>TG</a:t>
            </a:r>
            <a:r>
              <a:rPr lang="es-MX" dirty="0"/>
              <a:t> realiza un enfoque directo a la creación de trabajo suficiente. La agenda de empleabilidad de la OCDE ha sido criticada en 2004 por la OIT.20​. </a:t>
            </a:r>
          </a:p>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59A2B-39C4-41C0-ACA4-A3576BD89D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53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93442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55701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54475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26339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093601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58087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164531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97700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0600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10998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64448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11/19/2024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973267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chemeClr val="bg1"/>
            </a:gs>
            <a:gs pos="90000">
              <a:schemeClr val="bg1">
                <a:lumMod val="75000"/>
              </a:schemeClr>
            </a:gs>
            <a:gs pos="100000">
              <a:schemeClr val="tx1">
                <a:lumMod val="50000"/>
                <a:lumOff val="50000"/>
              </a:schemeClr>
            </a:gs>
          </a:gsLst>
          <a:lin ang="10800000" scaled="1"/>
          <a:tileRect/>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37101515"/>
              </p:ext>
            </p:extLst>
          </p:nvPr>
        </p:nvGraphicFramePr>
        <p:xfrm>
          <a:off x="2709949" y="599841"/>
          <a:ext cx="9410007" cy="526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4410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graphicEl>
                                              <a:dgm id="{9D570E31-9E0C-460C-A8AB-7B42020FAA41}"/>
                                            </p:graphicEl>
                                          </p:spTgt>
                                        </p:tgtEl>
                                        <p:attrNameLst>
                                          <p:attrName>style.visibility</p:attrName>
                                        </p:attrNameLst>
                                      </p:cBhvr>
                                      <p:to>
                                        <p:strVal val="visible"/>
                                      </p:to>
                                    </p:set>
                                    <p:animEffect transition="in" filter="fade">
                                      <p:cBhvr>
                                        <p:cTn id="7" dur="1000"/>
                                        <p:tgtEl>
                                          <p:spTgt spid="3">
                                            <p:graphicEl>
                                              <a:dgm id="{9D570E31-9E0C-460C-A8AB-7B42020FAA41}"/>
                                            </p:graphicEl>
                                          </p:spTgt>
                                        </p:tgtEl>
                                      </p:cBhvr>
                                    </p:animEffect>
                                    <p:anim calcmode="lin" valueType="num">
                                      <p:cBhvr>
                                        <p:cTn id="8" dur="1000" fill="hold"/>
                                        <p:tgtEl>
                                          <p:spTgt spid="3">
                                            <p:graphicEl>
                                              <a:dgm id="{9D570E31-9E0C-460C-A8AB-7B42020FAA41}"/>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9D570E31-9E0C-460C-A8AB-7B42020FAA41}"/>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grpId="0" nodeType="afterEffect">
                                  <p:stCondLst>
                                    <p:cond delay="0"/>
                                  </p:stCondLst>
                                  <p:childTnLst>
                                    <p:set>
                                      <p:cBhvr>
                                        <p:cTn id="12" dur="1" fill="hold">
                                          <p:stCondLst>
                                            <p:cond delay="0"/>
                                          </p:stCondLst>
                                        </p:cTn>
                                        <p:tgtEl>
                                          <p:spTgt spid="3">
                                            <p:graphicEl>
                                              <a:dgm id="{C83FBA1B-B38F-437C-A4D7-414C5850125B}"/>
                                            </p:graphicEl>
                                          </p:spTgt>
                                        </p:tgtEl>
                                        <p:attrNameLst>
                                          <p:attrName>style.visibility</p:attrName>
                                        </p:attrNameLst>
                                      </p:cBhvr>
                                      <p:to>
                                        <p:strVal val="visible"/>
                                      </p:to>
                                    </p:set>
                                    <p:anim calcmode="lin" valueType="num">
                                      <p:cBhvr additive="base">
                                        <p:cTn id="13" dur="1000"/>
                                        <p:tgtEl>
                                          <p:spTgt spid="3">
                                            <p:graphicEl>
                                              <a:dgm id="{C83FBA1B-B38F-437C-A4D7-414C5850125B}"/>
                                            </p:graphicEl>
                                          </p:spTgt>
                                        </p:tgtEl>
                                        <p:attrNameLst>
                                          <p:attrName>ppt_x</p:attrName>
                                        </p:attrNameLst>
                                      </p:cBhvr>
                                      <p:tavLst>
                                        <p:tav tm="0">
                                          <p:val>
                                            <p:strVal val="#ppt_x-#ppt_w*1.125000"/>
                                          </p:val>
                                        </p:tav>
                                        <p:tav tm="100000">
                                          <p:val>
                                            <p:strVal val="#ppt_x"/>
                                          </p:val>
                                        </p:tav>
                                      </p:tavLst>
                                    </p:anim>
                                    <p:animEffect transition="in" filter="wipe(right)">
                                      <p:cBhvr>
                                        <p:cTn id="14" dur="1000"/>
                                        <p:tgtEl>
                                          <p:spTgt spid="3">
                                            <p:graphicEl>
                                              <a:dgm id="{C83FBA1B-B38F-437C-A4D7-414C5850125B}"/>
                                            </p:graphicEl>
                                          </p:spTgt>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
                                            <p:graphicEl>
                                              <a:dgm id="{755BC73E-CD31-4BF5-B1C5-4A4ACAA7115F}"/>
                                            </p:graphicEl>
                                          </p:spTgt>
                                        </p:tgtEl>
                                        <p:attrNameLst>
                                          <p:attrName>style.visibility</p:attrName>
                                        </p:attrNameLst>
                                      </p:cBhvr>
                                      <p:to>
                                        <p:strVal val="visible"/>
                                      </p:to>
                                    </p:set>
                                    <p:animEffect transition="in" filter="fade">
                                      <p:cBhvr>
                                        <p:cTn id="18" dur="1000"/>
                                        <p:tgtEl>
                                          <p:spTgt spid="3">
                                            <p:graphicEl>
                                              <a:dgm id="{755BC73E-CD31-4BF5-B1C5-4A4ACAA7115F}"/>
                                            </p:graphicEl>
                                          </p:spTgt>
                                        </p:tgtEl>
                                      </p:cBhvr>
                                    </p:animEffect>
                                    <p:anim calcmode="lin" valueType="num">
                                      <p:cBhvr>
                                        <p:cTn id="19" dur="1000" fill="hold"/>
                                        <p:tgtEl>
                                          <p:spTgt spid="3">
                                            <p:graphicEl>
                                              <a:dgm id="{755BC73E-CD31-4BF5-B1C5-4A4ACAA7115F}"/>
                                            </p:graphicEl>
                                          </p:spTgt>
                                        </p:tgtEl>
                                        <p:attrNameLst>
                                          <p:attrName>ppt_x</p:attrName>
                                        </p:attrNameLst>
                                      </p:cBhvr>
                                      <p:tavLst>
                                        <p:tav tm="0">
                                          <p:val>
                                            <p:strVal val="#ppt_x"/>
                                          </p:val>
                                        </p:tav>
                                        <p:tav tm="100000">
                                          <p:val>
                                            <p:strVal val="#ppt_x"/>
                                          </p:val>
                                        </p:tav>
                                      </p:tavLst>
                                    </p:anim>
                                    <p:anim calcmode="lin" valueType="num">
                                      <p:cBhvr>
                                        <p:cTn id="20" dur="1000" fill="hold"/>
                                        <p:tgtEl>
                                          <p:spTgt spid="3">
                                            <p:graphicEl>
                                              <a:dgm id="{755BC73E-CD31-4BF5-B1C5-4A4ACAA7115F}"/>
                                            </p:graphicEl>
                                          </p:spTgt>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12" presetClass="entr" presetSubtype="8" fill="hold" grpId="0" nodeType="afterEffect">
                                  <p:stCondLst>
                                    <p:cond delay="0"/>
                                  </p:stCondLst>
                                  <p:childTnLst>
                                    <p:set>
                                      <p:cBhvr>
                                        <p:cTn id="23" dur="1" fill="hold">
                                          <p:stCondLst>
                                            <p:cond delay="0"/>
                                          </p:stCondLst>
                                        </p:cTn>
                                        <p:tgtEl>
                                          <p:spTgt spid="3">
                                            <p:graphicEl>
                                              <a:dgm id="{7446473B-C5F4-406F-AC14-BD4F036A6A94}"/>
                                            </p:graphicEl>
                                          </p:spTgt>
                                        </p:tgtEl>
                                        <p:attrNameLst>
                                          <p:attrName>style.visibility</p:attrName>
                                        </p:attrNameLst>
                                      </p:cBhvr>
                                      <p:to>
                                        <p:strVal val="visible"/>
                                      </p:to>
                                    </p:set>
                                    <p:anim calcmode="lin" valueType="num">
                                      <p:cBhvr additive="base">
                                        <p:cTn id="24" dur="1000"/>
                                        <p:tgtEl>
                                          <p:spTgt spid="3">
                                            <p:graphicEl>
                                              <a:dgm id="{7446473B-C5F4-406F-AC14-BD4F036A6A94}"/>
                                            </p:graphicEl>
                                          </p:spTgt>
                                        </p:tgtEl>
                                        <p:attrNameLst>
                                          <p:attrName>ppt_x</p:attrName>
                                        </p:attrNameLst>
                                      </p:cBhvr>
                                      <p:tavLst>
                                        <p:tav tm="0">
                                          <p:val>
                                            <p:strVal val="#ppt_x-#ppt_w*1.125000"/>
                                          </p:val>
                                        </p:tav>
                                        <p:tav tm="100000">
                                          <p:val>
                                            <p:strVal val="#ppt_x"/>
                                          </p:val>
                                        </p:tav>
                                      </p:tavLst>
                                    </p:anim>
                                    <p:animEffect transition="in" filter="wipe(right)">
                                      <p:cBhvr>
                                        <p:cTn id="25" dur="1000"/>
                                        <p:tgtEl>
                                          <p:spTgt spid="3">
                                            <p:graphicEl>
                                              <a:dgm id="{7446473B-C5F4-406F-AC14-BD4F036A6A94}"/>
                                            </p:graphicEl>
                                          </p:spTgt>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
                                            <p:graphicEl>
                                              <a:dgm id="{396B8186-5A51-43CF-804C-BC101821A790}"/>
                                            </p:graphicEl>
                                          </p:spTgt>
                                        </p:tgtEl>
                                        <p:attrNameLst>
                                          <p:attrName>style.visibility</p:attrName>
                                        </p:attrNameLst>
                                      </p:cBhvr>
                                      <p:to>
                                        <p:strVal val="visible"/>
                                      </p:to>
                                    </p:set>
                                    <p:animEffect transition="in" filter="fade">
                                      <p:cBhvr>
                                        <p:cTn id="29" dur="1000"/>
                                        <p:tgtEl>
                                          <p:spTgt spid="3">
                                            <p:graphicEl>
                                              <a:dgm id="{396B8186-5A51-43CF-804C-BC101821A790}"/>
                                            </p:graphicEl>
                                          </p:spTgt>
                                        </p:tgtEl>
                                      </p:cBhvr>
                                    </p:animEffect>
                                    <p:anim calcmode="lin" valueType="num">
                                      <p:cBhvr>
                                        <p:cTn id="30" dur="1000" fill="hold"/>
                                        <p:tgtEl>
                                          <p:spTgt spid="3">
                                            <p:graphicEl>
                                              <a:dgm id="{396B8186-5A51-43CF-804C-BC101821A790}"/>
                                            </p:graphicEl>
                                          </p:spTgt>
                                        </p:tgtEl>
                                        <p:attrNameLst>
                                          <p:attrName>ppt_x</p:attrName>
                                        </p:attrNameLst>
                                      </p:cBhvr>
                                      <p:tavLst>
                                        <p:tav tm="0">
                                          <p:val>
                                            <p:strVal val="#ppt_x"/>
                                          </p:val>
                                        </p:tav>
                                        <p:tav tm="100000">
                                          <p:val>
                                            <p:strVal val="#ppt_x"/>
                                          </p:val>
                                        </p:tav>
                                      </p:tavLst>
                                    </p:anim>
                                    <p:anim calcmode="lin" valueType="num">
                                      <p:cBhvr>
                                        <p:cTn id="31" dur="1000" fill="hold"/>
                                        <p:tgtEl>
                                          <p:spTgt spid="3">
                                            <p:graphicEl>
                                              <a:dgm id="{396B8186-5A51-43CF-804C-BC101821A790}"/>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12" presetClass="entr" presetSubtype="8" fill="hold" grpId="0" nodeType="afterEffect">
                                  <p:stCondLst>
                                    <p:cond delay="0"/>
                                  </p:stCondLst>
                                  <p:childTnLst>
                                    <p:set>
                                      <p:cBhvr>
                                        <p:cTn id="34" dur="1" fill="hold">
                                          <p:stCondLst>
                                            <p:cond delay="0"/>
                                          </p:stCondLst>
                                        </p:cTn>
                                        <p:tgtEl>
                                          <p:spTgt spid="3">
                                            <p:graphicEl>
                                              <a:dgm id="{48EDEDC3-1590-451D-A055-5F7567D62FD1}"/>
                                            </p:graphicEl>
                                          </p:spTgt>
                                        </p:tgtEl>
                                        <p:attrNameLst>
                                          <p:attrName>style.visibility</p:attrName>
                                        </p:attrNameLst>
                                      </p:cBhvr>
                                      <p:to>
                                        <p:strVal val="visible"/>
                                      </p:to>
                                    </p:set>
                                    <p:anim calcmode="lin" valueType="num">
                                      <p:cBhvr additive="base">
                                        <p:cTn id="35" dur="1000"/>
                                        <p:tgtEl>
                                          <p:spTgt spid="3">
                                            <p:graphicEl>
                                              <a:dgm id="{48EDEDC3-1590-451D-A055-5F7567D62FD1}"/>
                                            </p:graphicEl>
                                          </p:spTgt>
                                        </p:tgtEl>
                                        <p:attrNameLst>
                                          <p:attrName>ppt_x</p:attrName>
                                        </p:attrNameLst>
                                      </p:cBhvr>
                                      <p:tavLst>
                                        <p:tav tm="0">
                                          <p:val>
                                            <p:strVal val="#ppt_x-#ppt_w*1.125000"/>
                                          </p:val>
                                        </p:tav>
                                        <p:tav tm="100000">
                                          <p:val>
                                            <p:strVal val="#ppt_x"/>
                                          </p:val>
                                        </p:tav>
                                      </p:tavLst>
                                    </p:anim>
                                    <p:animEffect transition="in" filter="wipe(right)">
                                      <p:cBhvr>
                                        <p:cTn id="36" dur="1000"/>
                                        <p:tgtEl>
                                          <p:spTgt spid="3">
                                            <p:graphicEl>
                                              <a:dgm id="{48EDEDC3-1590-451D-A055-5F7567D62F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B15ACB6-E040-067B-EBE7-FA0C06DAC470}"/>
              </a:ext>
            </a:extLst>
          </p:cNvPr>
          <p:cNvSpPr txBox="1"/>
          <p:nvPr/>
        </p:nvSpPr>
        <p:spPr>
          <a:xfrm>
            <a:off x="2063552" y="404664"/>
            <a:ext cx="7560840" cy="461665"/>
          </a:xfrm>
          <a:prstGeom prst="rect">
            <a:avLst/>
          </a:prstGeom>
          <a:noFill/>
        </p:spPr>
        <p:txBody>
          <a:bodyPr wrap="square" rtlCol="0">
            <a:spAutoFit/>
          </a:bodyPr>
          <a:lstStyle/>
          <a:p>
            <a:r>
              <a:rPr lang="es-CO" sz="24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Son varios los fracasos en la creación de empleo</a:t>
            </a:r>
          </a:p>
        </p:txBody>
      </p:sp>
      <p:sp>
        <p:nvSpPr>
          <p:cNvPr id="3" name="CuadroTexto 2">
            <a:extLst>
              <a:ext uri="{FF2B5EF4-FFF2-40B4-BE49-F238E27FC236}">
                <a16:creationId xmlns:a16="http://schemas.microsoft.com/office/drawing/2014/main" id="{A8D4994F-F24A-7113-98E3-16F7879B14C3}"/>
              </a:ext>
            </a:extLst>
          </p:cNvPr>
          <p:cNvSpPr txBox="1"/>
          <p:nvPr/>
        </p:nvSpPr>
        <p:spPr>
          <a:xfrm>
            <a:off x="1837000" y="1676490"/>
            <a:ext cx="4037990" cy="1846659"/>
          </a:xfrm>
          <a:prstGeom prst="rect">
            <a:avLst/>
          </a:prstGeom>
          <a:noFill/>
        </p:spPr>
        <p:txBody>
          <a:bodyPr wrap="square" rtlCol="0">
            <a:spAutoFit/>
          </a:bodyPr>
          <a:lstStyle/>
          <a:p>
            <a:r>
              <a:rPr lang="es-CO" sz="2400" dirty="0">
                <a:solidFill>
                  <a:prstClr val="black"/>
                </a:solidFill>
                <a:latin typeface="Calibri"/>
              </a:rPr>
              <a:t>Flexibilizar el mercado laboral </a:t>
            </a:r>
          </a:p>
          <a:p>
            <a:r>
              <a:rPr lang="es-CO" sz="2400" dirty="0">
                <a:solidFill>
                  <a:prstClr val="black"/>
                </a:solidFill>
                <a:latin typeface="Calibri"/>
              </a:rPr>
              <a:t>Educación para el trabajo</a:t>
            </a:r>
          </a:p>
          <a:p>
            <a:r>
              <a:rPr lang="es-CO" sz="2400" dirty="0">
                <a:solidFill>
                  <a:prstClr val="black"/>
                </a:solidFill>
                <a:latin typeface="Calibri"/>
              </a:rPr>
              <a:t>Reducción de impuestos a los empresarios</a:t>
            </a:r>
          </a:p>
          <a:p>
            <a:endParaRPr lang="es-CO" dirty="0">
              <a:solidFill>
                <a:prstClr val="black"/>
              </a:solidFill>
              <a:latin typeface="Calibri"/>
            </a:endParaRPr>
          </a:p>
        </p:txBody>
      </p:sp>
      <p:pic>
        <p:nvPicPr>
          <p:cNvPr id="4" name="Imagen 3">
            <a:extLst>
              <a:ext uri="{FF2B5EF4-FFF2-40B4-BE49-F238E27FC236}">
                <a16:creationId xmlns:a16="http://schemas.microsoft.com/office/drawing/2014/main" id="{082BC2CA-1A6C-4E8B-2BD7-2480CAA29BF0}"/>
              </a:ext>
            </a:extLst>
          </p:cNvPr>
          <p:cNvPicPr>
            <a:picLocks noChangeAspect="1"/>
          </p:cNvPicPr>
          <p:nvPr/>
        </p:nvPicPr>
        <p:blipFill>
          <a:blip r:embed="rId2"/>
          <a:stretch>
            <a:fillRect/>
          </a:stretch>
        </p:blipFill>
        <p:spPr>
          <a:xfrm>
            <a:off x="6515100" y="4604935"/>
            <a:ext cx="4143375" cy="1905000"/>
          </a:xfrm>
          <a:prstGeom prst="rect">
            <a:avLst/>
          </a:prstGeom>
        </p:spPr>
      </p:pic>
      <p:pic>
        <p:nvPicPr>
          <p:cNvPr id="5" name="Imagen 4">
            <a:extLst>
              <a:ext uri="{FF2B5EF4-FFF2-40B4-BE49-F238E27FC236}">
                <a16:creationId xmlns:a16="http://schemas.microsoft.com/office/drawing/2014/main" id="{1F0DC751-E6A1-78C9-FA20-D3ADEAE0295D}"/>
              </a:ext>
            </a:extLst>
          </p:cNvPr>
          <p:cNvPicPr>
            <a:picLocks noChangeAspect="1"/>
          </p:cNvPicPr>
          <p:nvPr/>
        </p:nvPicPr>
        <p:blipFill>
          <a:blip r:embed="rId3"/>
          <a:stretch>
            <a:fillRect/>
          </a:stretch>
        </p:blipFill>
        <p:spPr>
          <a:xfrm>
            <a:off x="6317012" y="1955743"/>
            <a:ext cx="2381250" cy="2381250"/>
          </a:xfrm>
          <a:prstGeom prst="rect">
            <a:avLst/>
          </a:prstGeom>
        </p:spPr>
      </p:pic>
      <p:pic>
        <p:nvPicPr>
          <p:cNvPr id="3074" name="Picture 2" descr="Gremios sindicales consignaron ante el Clez solicitud de apoyo ...">
            <a:extLst>
              <a:ext uri="{FF2B5EF4-FFF2-40B4-BE49-F238E27FC236}">
                <a16:creationId xmlns:a16="http://schemas.microsoft.com/office/drawing/2014/main" id="{07EF5184-EBBE-7A2D-7C4F-32422D3BC1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147"/>
          <a:stretch/>
        </p:blipFill>
        <p:spPr bwMode="auto">
          <a:xfrm>
            <a:off x="2063553" y="4005065"/>
            <a:ext cx="3681413" cy="225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9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F60851-0A1D-1156-CAF2-5D5FB11A925D}"/>
              </a:ext>
            </a:extLst>
          </p:cNvPr>
          <p:cNvSpPr txBox="1"/>
          <p:nvPr/>
        </p:nvSpPr>
        <p:spPr>
          <a:xfrm>
            <a:off x="2279576" y="980729"/>
            <a:ext cx="5256584" cy="4216539"/>
          </a:xfrm>
          <a:prstGeom prst="rect">
            <a:avLst/>
          </a:prstGeom>
          <a:noFill/>
        </p:spPr>
        <p:txBody>
          <a:bodyPr wrap="square">
            <a:spAutoFit/>
          </a:bodyPr>
          <a:lstStyle/>
          <a:p>
            <a:pPr algn="ctr"/>
            <a:r>
              <a:rPr lang="es-MX" sz="28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El trabajo garantizado  </a:t>
            </a:r>
          </a:p>
          <a:p>
            <a:r>
              <a:rPr lang="es-MX" sz="2400" dirty="0">
                <a:solidFill>
                  <a:prstClr val="black"/>
                </a:solidFill>
                <a:latin typeface="Calibri"/>
              </a:rPr>
              <a:t>es un programa estatal donde los municipios ofrecen a todas  las personas dispuesta y capaces de trabajar: un empleo en su vecindad. </a:t>
            </a:r>
          </a:p>
          <a:p>
            <a:pPr marL="342900" indent="-342900">
              <a:buFont typeface="Arial" panose="020B0604020202020204" pitchFamily="34" charset="0"/>
              <a:buChar char="•"/>
            </a:pPr>
            <a:r>
              <a:rPr lang="es-MX" sz="2400" dirty="0">
                <a:solidFill>
                  <a:prstClr val="black"/>
                </a:solidFill>
                <a:latin typeface="Calibri"/>
              </a:rPr>
              <a:t>Son ocupaciones socialmente útiles dentro de  la economía del cuidado</a:t>
            </a:r>
          </a:p>
          <a:p>
            <a:pPr marL="342900" indent="-342900">
              <a:buFont typeface="Arial" panose="020B0604020202020204" pitchFamily="34" charset="0"/>
              <a:buChar char="•"/>
            </a:pPr>
            <a:r>
              <a:rPr lang="es-MX" sz="2400" dirty="0">
                <a:solidFill>
                  <a:prstClr val="black"/>
                </a:solidFill>
                <a:latin typeface="Calibri"/>
              </a:rPr>
              <a:t>Devengan un salario digno con todas las prestaciones</a:t>
            </a:r>
          </a:p>
          <a:p>
            <a:pPr marL="342900" indent="-342900">
              <a:buFont typeface="Arial" panose="020B0604020202020204" pitchFamily="34" charset="0"/>
              <a:buChar char="•"/>
            </a:pPr>
            <a:r>
              <a:rPr lang="es-MX" sz="2400" dirty="0">
                <a:solidFill>
                  <a:prstClr val="black"/>
                </a:solidFill>
                <a:latin typeface="Calibri"/>
              </a:rPr>
              <a:t>Son oficios intensivos en mano de obra</a:t>
            </a:r>
          </a:p>
        </p:txBody>
      </p:sp>
      <p:pic>
        <p:nvPicPr>
          <p:cNvPr id="4" name="Imagen 3">
            <a:extLst>
              <a:ext uri="{FF2B5EF4-FFF2-40B4-BE49-F238E27FC236}">
                <a16:creationId xmlns:a16="http://schemas.microsoft.com/office/drawing/2014/main" id="{895FE5B4-3147-3303-4405-703DF2DD07B0}"/>
              </a:ext>
            </a:extLst>
          </p:cNvPr>
          <p:cNvPicPr>
            <a:picLocks noChangeAspect="1"/>
          </p:cNvPicPr>
          <p:nvPr/>
        </p:nvPicPr>
        <p:blipFill>
          <a:blip r:embed="rId3"/>
          <a:stretch>
            <a:fillRect/>
          </a:stretch>
        </p:blipFill>
        <p:spPr>
          <a:xfrm>
            <a:off x="7592032" y="333293"/>
            <a:ext cx="2238375" cy="2228850"/>
          </a:xfrm>
          <a:prstGeom prst="rect">
            <a:avLst/>
          </a:prstGeom>
        </p:spPr>
      </p:pic>
      <p:sp>
        <p:nvSpPr>
          <p:cNvPr id="5" name="CuadroTexto 4">
            <a:extLst>
              <a:ext uri="{FF2B5EF4-FFF2-40B4-BE49-F238E27FC236}">
                <a16:creationId xmlns:a16="http://schemas.microsoft.com/office/drawing/2014/main" id="{035C7AF0-2A39-476D-5422-91E65151B5D0}"/>
              </a:ext>
            </a:extLst>
          </p:cNvPr>
          <p:cNvSpPr txBox="1"/>
          <p:nvPr/>
        </p:nvSpPr>
        <p:spPr>
          <a:xfrm>
            <a:off x="7752184" y="2664642"/>
            <a:ext cx="2664296" cy="1631216"/>
          </a:xfrm>
          <a:prstGeom prst="rect">
            <a:avLst/>
          </a:prstGeom>
          <a:noFill/>
        </p:spPr>
        <p:txBody>
          <a:bodyPr wrap="square" rtlCol="0">
            <a:spAutoFit/>
          </a:bodyPr>
          <a:lstStyle/>
          <a:p>
            <a:r>
              <a:rPr lang="es-MX" sz="2000" b="1" dirty="0">
                <a:solidFill>
                  <a:srgbClr val="C00000"/>
                </a:solidFill>
                <a:latin typeface="Calibri"/>
              </a:rPr>
              <a:t>William </a:t>
            </a:r>
            <a:r>
              <a:rPr lang="es-MX" sz="2000" b="1" dirty="0" err="1">
                <a:solidFill>
                  <a:srgbClr val="C00000"/>
                </a:solidFill>
                <a:latin typeface="Calibri"/>
              </a:rPr>
              <a:t>Vickrey</a:t>
            </a:r>
            <a:r>
              <a:rPr lang="es-MX" sz="2000" b="1" dirty="0">
                <a:solidFill>
                  <a:srgbClr val="C00000"/>
                </a:solidFill>
                <a:latin typeface="Calibri"/>
              </a:rPr>
              <a:t>, ganador del Premio Nobel en 1996, ha sido el principal defensor del concepto</a:t>
            </a:r>
            <a:endParaRPr lang="es-CO" sz="2000" b="1" dirty="0">
              <a:solidFill>
                <a:srgbClr val="C00000"/>
              </a:solidFill>
              <a:latin typeface="Calibri"/>
            </a:endParaRPr>
          </a:p>
        </p:txBody>
      </p:sp>
      <p:pic>
        <p:nvPicPr>
          <p:cNvPr id="2050" name="Picture 2">
            <a:extLst>
              <a:ext uri="{FF2B5EF4-FFF2-40B4-BE49-F238E27FC236}">
                <a16:creationId xmlns:a16="http://schemas.microsoft.com/office/drawing/2014/main" id="{6D00B254-3EAC-819F-25F2-F41B438C6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6355" y="4398358"/>
            <a:ext cx="2354302" cy="18110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44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99FFF06-A7C6-EB31-344B-CB9D7EB7BE9B}"/>
              </a:ext>
            </a:extLst>
          </p:cNvPr>
          <p:cNvSpPr txBox="1"/>
          <p:nvPr/>
        </p:nvSpPr>
        <p:spPr>
          <a:xfrm>
            <a:off x="1818266" y="1268760"/>
            <a:ext cx="1973478" cy="4154984"/>
          </a:xfrm>
          <a:prstGeom prst="rect">
            <a:avLst/>
          </a:prstGeom>
          <a:noFill/>
        </p:spPr>
        <p:txBody>
          <a:bodyPr wrap="square">
            <a:spAutoFit/>
          </a:bodyPr>
          <a:lstStyle/>
          <a:p>
            <a:r>
              <a:rPr lang="es-MX" sz="2000" dirty="0">
                <a:solidFill>
                  <a:prstClr val="black"/>
                </a:solidFill>
                <a:latin typeface="Calibri"/>
              </a:rPr>
              <a:t> </a:t>
            </a:r>
            <a:r>
              <a:rPr lang="es-MX" sz="2400" dirty="0">
                <a:solidFill>
                  <a:prstClr val="black"/>
                </a:solidFill>
                <a:latin typeface="Calibri"/>
              </a:rPr>
              <a:t>Full </a:t>
            </a:r>
            <a:r>
              <a:rPr lang="es-MX" sz="2400" dirty="0" err="1">
                <a:solidFill>
                  <a:prstClr val="black"/>
                </a:solidFill>
                <a:latin typeface="Calibri"/>
              </a:rPr>
              <a:t>Employment</a:t>
            </a:r>
            <a:r>
              <a:rPr lang="es-MX" sz="2400" dirty="0">
                <a:solidFill>
                  <a:prstClr val="black"/>
                </a:solidFill>
                <a:latin typeface="Calibri"/>
              </a:rPr>
              <a:t> </a:t>
            </a:r>
            <a:r>
              <a:rPr lang="es-MX" sz="2400" dirty="0" err="1">
                <a:solidFill>
                  <a:prstClr val="black"/>
                </a:solidFill>
                <a:latin typeface="Calibri"/>
              </a:rPr>
              <a:t>Act</a:t>
            </a:r>
            <a:r>
              <a:rPr lang="es-MX" sz="2400" dirty="0">
                <a:solidFill>
                  <a:prstClr val="black"/>
                </a:solidFill>
                <a:latin typeface="Calibri"/>
              </a:rPr>
              <a:t>,  de 1978 en caso de que la empresa privada no proporcione suficientes puestos de trabajo. </a:t>
            </a:r>
            <a:endParaRPr lang="es-MX" sz="2000" dirty="0">
              <a:solidFill>
                <a:prstClr val="black"/>
              </a:solidFill>
              <a:latin typeface="Calibri"/>
            </a:endParaRPr>
          </a:p>
        </p:txBody>
      </p:sp>
      <p:pic>
        <p:nvPicPr>
          <p:cNvPr id="4" name="Imagen 3">
            <a:extLst>
              <a:ext uri="{FF2B5EF4-FFF2-40B4-BE49-F238E27FC236}">
                <a16:creationId xmlns:a16="http://schemas.microsoft.com/office/drawing/2014/main" id="{34CD6679-54B9-6FF1-4FB8-D8F3E6A8DE8F}"/>
              </a:ext>
            </a:extLst>
          </p:cNvPr>
          <p:cNvPicPr>
            <a:picLocks noChangeAspect="1"/>
          </p:cNvPicPr>
          <p:nvPr/>
        </p:nvPicPr>
        <p:blipFill>
          <a:blip r:embed="rId3"/>
          <a:stretch>
            <a:fillRect/>
          </a:stretch>
        </p:blipFill>
        <p:spPr>
          <a:xfrm>
            <a:off x="3791744" y="764704"/>
            <a:ext cx="6453336" cy="4195018"/>
          </a:xfrm>
          <a:prstGeom prst="rect">
            <a:avLst/>
          </a:prstGeom>
        </p:spPr>
      </p:pic>
      <p:sp>
        <p:nvSpPr>
          <p:cNvPr id="6" name="CuadroTexto 5">
            <a:extLst>
              <a:ext uri="{FF2B5EF4-FFF2-40B4-BE49-F238E27FC236}">
                <a16:creationId xmlns:a16="http://schemas.microsoft.com/office/drawing/2014/main" id="{B3A74AC1-6C8A-FCB1-2F83-80A92D33161D}"/>
              </a:ext>
            </a:extLst>
          </p:cNvPr>
          <p:cNvSpPr txBox="1"/>
          <p:nvPr/>
        </p:nvSpPr>
        <p:spPr>
          <a:xfrm>
            <a:off x="4065686" y="5157193"/>
            <a:ext cx="6035379" cy="646331"/>
          </a:xfrm>
          <a:prstGeom prst="rect">
            <a:avLst/>
          </a:prstGeom>
          <a:noFill/>
        </p:spPr>
        <p:txBody>
          <a:bodyPr wrap="square">
            <a:spAutoFit/>
          </a:bodyPr>
          <a:lstStyle/>
          <a:p>
            <a:r>
              <a:rPr lang="es-MX" dirty="0">
                <a:solidFill>
                  <a:prstClr val="black"/>
                </a:solidFill>
                <a:latin typeface="Calibri"/>
              </a:rPr>
              <a:t>La senadora Muriel Humphrey estrecha la mano del presidente Jimmy Carter tras la firma de la Ley Humphrey-Hawkins</a:t>
            </a:r>
            <a:endParaRPr lang="es-CO" dirty="0">
              <a:solidFill>
                <a:prstClr val="black"/>
              </a:solidFill>
              <a:latin typeface="Calibri"/>
            </a:endParaRPr>
          </a:p>
        </p:txBody>
      </p:sp>
    </p:spTree>
    <p:extLst>
      <p:ext uri="{BB962C8B-B14F-4D97-AF65-F5344CB8AC3E}">
        <p14:creationId xmlns:p14="http://schemas.microsoft.com/office/powerpoint/2010/main" val="1278100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88ED9-15C0-5923-1BE3-2BFE894C38DA}"/>
              </a:ext>
            </a:extLst>
          </p:cNvPr>
          <p:cNvSpPr txBox="1"/>
          <p:nvPr/>
        </p:nvSpPr>
        <p:spPr>
          <a:xfrm>
            <a:off x="2567608" y="1484784"/>
            <a:ext cx="5832648" cy="923330"/>
          </a:xfrm>
          <a:prstGeom prst="rect">
            <a:avLst/>
          </a:prstGeom>
          <a:noFill/>
        </p:spPr>
        <p:txBody>
          <a:bodyPr wrap="square" rtlCol="0">
            <a:spAutoFit/>
          </a:bodyPr>
          <a:lstStyle/>
          <a:p>
            <a:r>
              <a:rPr lang="es-CO" b="1" dirty="0">
                <a:solidFill>
                  <a:prstClr val="black"/>
                </a:solidFill>
                <a:latin typeface="Calibri"/>
              </a:rPr>
              <a:t>Del medio ambiente</a:t>
            </a:r>
          </a:p>
          <a:p>
            <a:r>
              <a:rPr lang="es-CO" b="1" dirty="0">
                <a:solidFill>
                  <a:prstClr val="black"/>
                </a:solidFill>
                <a:latin typeface="Calibri"/>
              </a:rPr>
              <a:t>De la comunidad</a:t>
            </a:r>
          </a:p>
          <a:p>
            <a:r>
              <a:rPr lang="es-CO" b="1" dirty="0">
                <a:solidFill>
                  <a:prstClr val="black"/>
                </a:solidFill>
                <a:latin typeface="Calibri"/>
              </a:rPr>
              <a:t>De las personas dependientes</a:t>
            </a:r>
          </a:p>
        </p:txBody>
      </p:sp>
      <p:pic>
        <p:nvPicPr>
          <p:cNvPr id="4" name="Imagen 3">
            <a:extLst>
              <a:ext uri="{FF2B5EF4-FFF2-40B4-BE49-F238E27FC236}">
                <a16:creationId xmlns:a16="http://schemas.microsoft.com/office/drawing/2014/main" id="{55FB6AE9-684B-B3D8-A4DD-A1EE51AE12E4}"/>
              </a:ext>
            </a:extLst>
          </p:cNvPr>
          <p:cNvPicPr>
            <a:picLocks noChangeAspect="1"/>
          </p:cNvPicPr>
          <p:nvPr/>
        </p:nvPicPr>
        <p:blipFill>
          <a:blip r:embed="rId3"/>
          <a:stretch>
            <a:fillRect/>
          </a:stretch>
        </p:blipFill>
        <p:spPr>
          <a:xfrm>
            <a:off x="6653294" y="1322551"/>
            <a:ext cx="2943225" cy="2228850"/>
          </a:xfrm>
          <a:prstGeom prst="rect">
            <a:avLst/>
          </a:prstGeom>
        </p:spPr>
      </p:pic>
      <p:pic>
        <p:nvPicPr>
          <p:cNvPr id="6" name="Imagen 5">
            <a:extLst>
              <a:ext uri="{FF2B5EF4-FFF2-40B4-BE49-F238E27FC236}">
                <a16:creationId xmlns:a16="http://schemas.microsoft.com/office/drawing/2014/main" id="{7F2BF965-95CB-45B3-7255-7C02B18CFF86}"/>
              </a:ext>
            </a:extLst>
          </p:cNvPr>
          <p:cNvPicPr>
            <a:picLocks noChangeAspect="1"/>
          </p:cNvPicPr>
          <p:nvPr/>
        </p:nvPicPr>
        <p:blipFill>
          <a:blip r:embed="rId4"/>
          <a:stretch>
            <a:fillRect/>
          </a:stretch>
        </p:blipFill>
        <p:spPr>
          <a:xfrm>
            <a:off x="4271840" y="2531178"/>
            <a:ext cx="2752725" cy="2228850"/>
          </a:xfrm>
          <a:prstGeom prst="rect">
            <a:avLst/>
          </a:prstGeom>
        </p:spPr>
      </p:pic>
      <p:pic>
        <p:nvPicPr>
          <p:cNvPr id="8" name="Imagen 7">
            <a:extLst>
              <a:ext uri="{FF2B5EF4-FFF2-40B4-BE49-F238E27FC236}">
                <a16:creationId xmlns:a16="http://schemas.microsoft.com/office/drawing/2014/main" id="{862F3940-E394-229B-8FD4-C1C28F5E83F0}"/>
              </a:ext>
            </a:extLst>
          </p:cNvPr>
          <p:cNvPicPr>
            <a:picLocks noChangeAspect="1"/>
          </p:cNvPicPr>
          <p:nvPr/>
        </p:nvPicPr>
        <p:blipFill>
          <a:blip r:embed="rId5"/>
          <a:stretch>
            <a:fillRect/>
          </a:stretch>
        </p:blipFill>
        <p:spPr>
          <a:xfrm>
            <a:off x="8099393" y="2773988"/>
            <a:ext cx="2657475" cy="2228850"/>
          </a:xfrm>
          <a:prstGeom prst="rect">
            <a:avLst/>
          </a:prstGeom>
        </p:spPr>
      </p:pic>
      <p:pic>
        <p:nvPicPr>
          <p:cNvPr id="10" name="Imagen 9">
            <a:extLst>
              <a:ext uri="{FF2B5EF4-FFF2-40B4-BE49-F238E27FC236}">
                <a16:creationId xmlns:a16="http://schemas.microsoft.com/office/drawing/2014/main" id="{84A9630F-3EE0-BCB4-43DD-95868B3FF617}"/>
              </a:ext>
            </a:extLst>
          </p:cNvPr>
          <p:cNvPicPr>
            <a:picLocks noChangeAspect="1"/>
          </p:cNvPicPr>
          <p:nvPr/>
        </p:nvPicPr>
        <p:blipFill>
          <a:blip r:embed="rId6"/>
          <a:stretch>
            <a:fillRect/>
          </a:stretch>
        </p:blipFill>
        <p:spPr>
          <a:xfrm>
            <a:off x="6256463" y="3522635"/>
            <a:ext cx="2160240" cy="1232917"/>
          </a:xfrm>
          <a:prstGeom prst="rect">
            <a:avLst/>
          </a:prstGeom>
        </p:spPr>
      </p:pic>
      <p:sp>
        <p:nvSpPr>
          <p:cNvPr id="12" name="CuadroTexto 11">
            <a:extLst>
              <a:ext uri="{FF2B5EF4-FFF2-40B4-BE49-F238E27FC236}">
                <a16:creationId xmlns:a16="http://schemas.microsoft.com/office/drawing/2014/main" id="{AFFD22DA-8AFE-E5CA-D4F2-8EC61457FA50}"/>
              </a:ext>
            </a:extLst>
          </p:cNvPr>
          <p:cNvSpPr txBox="1"/>
          <p:nvPr/>
        </p:nvSpPr>
        <p:spPr>
          <a:xfrm>
            <a:off x="1736406" y="35882"/>
            <a:ext cx="9040114" cy="1384995"/>
          </a:xfrm>
          <a:prstGeom prst="rect">
            <a:avLst/>
          </a:prstGeom>
          <a:noFill/>
        </p:spPr>
        <p:txBody>
          <a:bodyPr wrap="square" rtlCol="0">
            <a:spAutoFit/>
          </a:bodyPr>
          <a:lstStyle/>
          <a:p>
            <a:pPr algn="ctr"/>
            <a:r>
              <a:rPr lang="es-CO" sz="28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Existen muchas personas sin trabajo </a:t>
            </a:r>
          </a:p>
          <a:p>
            <a:pPr algn="ctr"/>
            <a:r>
              <a:rPr lang="es-CO" sz="28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y también existe mucho trabajo social por hacer dentro de la economía del cuidado </a:t>
            </a:r>
          </a:p>
        </p:txBody>
      </p:sp>
      <p:pic>
        <p:nvPicPr>
          <p:cNvPr id="14" name="Imagen 13">
            <a:extLst>
              <a:ext uri="{FF2B5EF4-FFF2-40B4-BE49-F238E27FC236}">
                <a16:creationId xmlns:a16="http://schemas.microsoft.com/office/drawing/2014/main" id="{558FC14C-D07E-2332-6C1C-64C4916F9AD0}"/>
              </a:ext>
            </a:extLst>
          </p:cNvPr>
          <p:cNvPicPr>
            <a:picLocks noChangeAspect="1"/>
          </p:cNvPicPr>
          <p:nvPr/>
        </p:nvPicPr>
        <p:blipFill>
          <a:blip r:embed="rId7"/>
          <a:stretch>
            <a:fillRect/>
          </a:stretch>
        </p:blipFill>
        <p:spPr>
          <a:xfrm>
            <a:off x="2300606" y="2489674"/>
            <a:ext cx="2473449" cy="1648966"/>
          </a:xfrm>
          <a:prstGeom prst="rect">
            <a:avLst/>
          </a:prstGeom>
        </p:spPr>
      </p:pic>
      <p:pic>
        <p:nvPicPr>
          <p:cNvPr id="15" name="Imagen 14">
            <a:extLst>
              <a:ext uri="{FF2B5EF4-FFF2-40B4-BE49-F238E27FC236}">
                <a16:creationId xmlns:a16="http://schemas.microsoft.com/office/drawing/2014/main" id="{0FD543AB-A9AB-473C-A277-639932743457}"/>
              </a:ext>
            </a:extLst>
          </p:cNvPr>
          <p:cNvPicPr>
            <a:picLocks noChangeAspect="1"/>
          </p:cNvPicPr>
          <p:nvPr/>
        </p:nvPicPr>
        <p:blipFill>
          <a:blip r:embed="rId8"/>
          <a:stretch>
            <a:fillRect/>
          </a:stretch>
        </p:blipFill>
        <p:spPr>
          <a:xfrm>
            <a:off x="1782377" y="4138641"/>
            <a:ext cx="2473449" cy="1653411"/>
          </a:xfrm>
          <a:prstGeom prst="rect">
            <a:avLst/>
          </a:prstGeom>
        </p:spPr>
      </p:pic>
      <p:pic>
        <p:nvPicPr>
          <p:cNvPr id="16" name="Imagen 15">
            <a:extLst>
              <a:ext uri="{FF2B5EF4-FFF2-40B4-BE49-F238E27FC236}">
                <a16:creationId xmlns:a16="http://schemas.microsoft.com/office/drawing/2014/main" id="{AEC0CF08-F1BD-C9CA-6E3B-542BEDF6CFBF}"/>
              </a:ext>
            </a:extLst>
          </p:cNvPr>
          <p:cNvPicPr>
            <a:picLocks noChangeAspect="1"/>
          </p:cNvPicPr>
          <p:nvPr/>
        </p:nvPicPr>
        <p:blipFill>
          <a:blip r:embed="rId9"/>
          <a:stretch>
            <a:fillRect/>
          </a:stretch>
        </p:blipFill>
        <p:spPr>
          <a:xfrm>
            <a:off x="6731495" y="4755552"/>
            <a:ext cx="2598985" cy="1302349"/>
          </a:xfrm>
          <a:prstGeom prst="rect">
            <a:avLst/>
          </a:prstGeom>
        </p:spPr>
      </p:pic>
      <p:pic>
        <p:nvPicPr>
          <p:cNvPr id="17" name="Imagen 16">
            <a:extLst>
              <a:ext uri="{FF2B5EF4-FFF2-40B4-BE49-F238E27FC236}">
                <a16:creationId xmlns:a16="http://schemas.microsoft.com/office/drawing/2014/main" id="{71698F65-FCC2-3F84-F53E-0E871C76100C}"/>
              </a:ext>
            </a:extLst>
          </p:cNvPr>
          <p:cNvPicPr>
            <a:picLocks noChangeAspect="1"/>
          </p:cNvPicPr>
          <p:nvPr/>
        </p:nvPicPr>
        <p:blipFill>
          <a:blip r:embed="rId10"/>
          <a:stretch>
            <a:fillRect/>
          </a:stretch>
        </p:blipFill>
        <p:spPr>
          <a:xfrm>
            <a:off x="4041460" y="4755551"/>
            <a:ext cx="2735796" cy="1823864"/>
          </a:xfrm>
          <a:prstGeom prst="rect">
            <a:avLst/>
          </a:prstGeom>
        </p:spPr>
      </p:pic>
      <p:pic>
        <p:nvPicPr>
          <p:cNvPr id="18" name="Imagen 17">
            <a:extLst>
              <a:ext uri="{FF2B5EF4-FFF2-40B4-BE49-F238E27FC236}">
                <a16:creationId xmlns:a16="http://schemas.microsoft.com/office/drawing/2014/main" id="{D8DD947E-3B5C-405C-768C-A7AF3556405F}"/>
              </a:ext>
            </a:extLst>
          </p:cNvPr>
          <p:cNvPicPr>
            <a:picLocks noChangeAspect="1"/>
          </p:cNvPicPr>
          <p:nvPr/>
        </p:nvPicPr>
        <p:blipFill>
          <a:blip r:embed="rId11"/>
          <a:stretch>
            <a:fillRect/>
          </a:stretch>
        </p:blipFill>
        <p:spPr>
          <a:xfrm>
            <a:off x="8856955" y="5002838"/>
            <a:ext cx="1804150" cy="1353112"/>
          </a:xfrm>
          <a:prstGeom prst="rect">
            <a:avLst/>
          </a:prstGeom>
        </p:spPr>
      </p:pic>
    </p:spTree>
    <p:extLst>
      <p:ext uri="{BB962C8B-B14F-4D97-AF65-F5344CB8AC3E}">
        <p14:creationId xmlns:p14="http://schemas.microsoft.com/office/powerpoint/2010/main" val="329209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CFDDD0A-F600-8FAB-741F-6AD285695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010" y="1484785"/>
            <a:ext cx="8979022" cy="4184303"/>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a:extLst>
              <a:ext uri="{FF2B5EF4-FFF2-40B4-BE49-F238E27FC236}">
                <a16:creationId xmlns:a16="http://schemas.microsoft.com/office/drawing/2014/main" id="{4C42F640-EE34-2D8E-00F6-68344731B60F}"/>
              </a:ext>
            </a:extLst>
          </p:cNvPr>
          <p:cNvSpPr/>
          <p:nvPr/>
        </p:nvSpPr>
        <p:spPr>
          <a:xfrm>
            <a:off x="2495600" y="1656972"/>
            <a:ext cx="648072" cy="581587"/>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solidFill>
                <a:prstClr val="black"/>
              </a:solidFill>
              <a:latin typeface="Calibri"/>
            </a:endParaRPr>
          </a:p>
        </p:txBody>
      </p:sp>
      <p:sp>
        <p:nvSpPr>
          <p:cNvPr id="3" name="Elipse 2">
            <a:extLst>
              <a:ext uri="{FF2B5EF4-FFF2-40B4-BE49-F238E27FC236}">
                <a16:creationId xmlns:a16="http://schemas.microsoft.com/office/drawing/2014/main" id="{3B119657-DA9D-9E4B-A475-FB76DE4A93C0}"/>
              </a:ext>
            </a:extLst>
          </p:cNvPr>
          <p:cNvSpPr/>
          <p:nvPr/>
        </p:nvSpPr>
        <p:spPr>
          <a:xfrm>
            <a:off x="2057250" y="3284984"/>
            <a:ext cx="4031931" cy="180020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solidFill>
                <a:prstClr val="black"/>
              </a:solidFill>
              <a:latin typeface="Calibri"/>
            </a:endParaRPr>
          </a:p>
        </p:txBody>
      </p:sp>
      <p:sp>
        <p:nvSpPr>
          <p:cNvPr id="4" name="Elipse 3">
            <a:extLst>
              <a:ext uri="{FF2B5EF4-FFF2-40B4-BE49-F238E27FC236}">
                <a16:creationId xmlns:a16="http://schemas.microsoft.com/office/drawing/2014/main" id="{165482EB-DDB4-7859-57AC-72649871F2BB}"/>
              </a:ext>
            </a:extLst>
          </p:cNvPr>
          <p:cNvSpPr/>
          <p:nvPr/>
        </p:nvSpPr>
        <p:spPr>
          <a:xfrm>
            <a:off x="6096000" y="1772816"/>
            <a:ext cx="3672408" cy="720080"/>
          </a:xfrm>
          <a:prstGeom prst="ellipse">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solidFill>
                <a:prstClr val="black"/>
              </a:solidFill>
              <a:latin typeface="Calibri"/>
            </a:endParaRPr>
          </a:p>
        </p:txBody>
      </p:sp>
      <p:sp>
        <p:nvSpPr>
          <p:cNvPr id="5" name="Elipse 4">
            <a:extLst>
              <a:ext uri="{FF2B5EF4-FFF2-40B4-BE49-F238E27FC236}">
                <a16:creationId xmlns:a16="http://schemas.microsoft.com/office/drawing/2014/main" id="{9B120ABB-88AE-BDD9-2DFC-0D46A2AA102D}"/>
              </a:ext>
            </a:extLst>
          </p:cNvPr>
          <p:cNvSpPr/>
          <p:nvPr/>
        </p:nvSpPr>
        <p:spPr>
          <a:xfrm>
            <a:off x="6421289" y="4465672"/>
            <a:ext cx="2297436" cy="648072"/>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solidFill>
                <a:prstClr val="black"/>
              </a:solidFill>
              <a:latin typeface="Calibri"/>
            </a:endParaRPr>
          </a:p>
        </p:txBody>
      </p:sp>
      <p:sp>
        <p:nvSpPr>
          <p:cNvPr id="6" name="CuadroTexto 5">
            <a:extLst>
              <a:ext uri="{FF2B5EF4-FFF2-40B4-BE49-F238E27FC236}">
                <a16:creationId xmlns:a16="http://schemas.microsoft.com/office/drawing/2014/main" id="{B90D1BBD-0904-0015-2B21-68808C3892C0}"/>
              </a:ext>
            </a:extLst>
          </p:cNvPr>
          <p:cNvSpPr txBox="1"/>
          <p:nvPr/>
        </p:nvSpPr>
        <p:spPr>
          <a:xfrm>
            <a:off x="3049033" y="410735"/>
            <a:ext cx="6399797" cy="800219"/>
          </a:xfrm>
          <a:prstGeom prst="rect">
            <a:avLst/>
          </a:prstGeom>
          <a:noFill/>
        </p:spPr>
        <p:txBody>
          <a:bodyPr wrap="square" rtlCol="0">
            <a:spAutoFit/>
          </a:bodyPr>
          <a:lstStyle/>
          <a:p>
            <a:pPr algn="ctr"/>
            <a:r>
              <a:rPr lang="es-CO" sz="28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Distribución de los ingresos en Colombia </a:t>
            </a:r>
          </a:p>
          <a:p>
            <a:pPr algn="ctr"/>
            <a:r>
              <a:rPr lang="es-CO" dirty="0">
                <a:solidFill>
                  <a:prstClr val="black"/>
                </a:solidFill>
                <a:latin typeface="Calibri"/>
              </a:rPr>
              <a:t>CEPAL (2021)</a:t>
            </a:r>
          </a:p>
        </p:txBody>
      </p:sp>
    </p:spTree>
    <p:extLst>
      <p:ext uri="{BB962C8B-B14F-4D97-AF65-F5344CB8AC3E}">
        <p14:creationId xmlns:p14="http://schemas.microsoft.com/office/powerpoint/2010/main" val="411165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63AD4CA-D76E-8AF3-83C0-E8EC8E5FEE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9066"/>
          <a:stretch/>
        </p:blipFill>
        <p:spPr bwMode="auto">
          <a:xfrm>
            <a:off x="1492105" y="1536081"/>
            <a:ext cx="2687216"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BFB1D4A-3EAE-F3FB-6B0B-500273372322}"/>
              </a:ext>
            </a:extLst>
          </p:cNvPr>
          <p:cNvSpPr txBox="1"/>
          <p:nvPr/>
        </p:nvSpPr>
        <p:spPr>
          <a:xfrm>
            <a:off x="1912940" y="226357"/>
            <a:ext cx="8785642" cy="523220"/>
          </a:xfrm>
          <a:prstGeom prst="rect">
            <a:avLst/>
          </a:prstGeom>
          <a:noFill/>
        </p:spPr>
        <p:txBody>
          <a:bodyPr wrap="square" rtlCol="0">
            <a:spAutoFit/>
          </a:bodyPr>
          <a:lstStyle/>
          <a:p>
            <a:pPr algn="ctr"/>
            <a:r>
              <a:rPr lang="es-MX" sz="28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En los últimos años se ha empeorado la desigualdad </a:t>
            </a:r>
          </a:p>
        </p:txBody>
      </p:sp>
      <p:pic>
        <p:nvPicPr>
          <p:cNvPr id="4" name="Imagen 3">
            <a:extLst>
              <a:ext uri="{FF2B5EF4-FFF2-40B4-BE49-F238E27FC236}">
                <a16:creationId xmlns:a16="http://schemas.microsoft.com/office/drawing/2014/main" id="{2864734B-EEB7-91F9-1424-6A0FC8923FF8}"/>
              </a:ext>
            </a:extLst>
          </p:cNvPr>
          <p:cNvPicPr>
            <a:picLocks noChangeAspect="1"/>
          </p:cNvPicPr>
          <p:nvPr/>
        </p:nvPicPr>
        <p:blipFill>
          <a:blip r:embed="rId4"/>
          <a:stretch>
            <a:fillRect/>
          </a:stretch>
        </p:blipFill>
        <p:spPr>
          <a:xfrm>
            <a:off x="1882358" y="5011946"/>
            <a:ext cx="7505700" cy="1162050"/>
          </a:xfrm>
          <a:prstGeom prst="rect">
            <a:avLst/>
          </a:prstGeom>
        </p:spPr>
      </p:pic>
      <p:pic>
        <p:nvPicPr>
          <p:cNvPr id="2054" name="Picture 6">
            <a:extLst>
              <a:ext uri="{FF2B5EF4-FFF2-40B4-BE49-F238E27FC236}">
                <a16:creationId xmlns:a16="http://schemas.microsoft.com/office/drawing/2014/main" id="{AB1D6FDA-4525-28B9-9464-86A3C67C4E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1816" b="10770"/>
          <a:stretch/>
        </p:blipFill>
        <p:spPr bwMode="auto">
          <a:xfrm>
            <a:off x="3819790" y="1540192"/>
            <a:ext cx="2448272" cy="361215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AB5E08C-EACF-305B-B309-3DE484D5DA28}"/>
              </a:ext>
            </a:extLst>
          </p:cNvPr>
          <p:cNvSpPr txBox="1"/>
          <p:nvPr/>
        </p:nvSpPr>
        <p:spPr>
          <a:xfrm>
            <a:off x="2364571" y="1274368"/>
            <a:ext cx="1895128" cy="369332"/>
          </a:xfrm>
          <a:prstGeom prst="rect">
            <a:avLst/>
          </a:prstGeom>
          <a:noFill/>
        </p:spPr>
        <p:txBody>
          <a:bodyPr wrap="square" rtlCol="0">
            <a:spAutoFit/>
          </a:bodyPr>
          <a:lstStyle/>
          <a:p>
            <a:r>
              <a:rPr lang="es-CO" dirty="0">
                <a:solidFill>
                  <a:prstClr val="black"/>
                </a:solidFill>
                <a:latin typeface="Calibri"/>
              </a:rPr>
              <a:t>Colombia </a:t>
            </a:r>
          </a:p>
        </p:txBody>
      </p:sp>
      <p:sp>
        <p:nvSpPr>
          <p:cNvPr id="6" name="CuadroTexto 5">
            <a:extLst>
              <a:ext uri="{FF2B5EF4-FFF2-40B4-BE49-F238E27FC236}">
                <a16:creationId xmlns:a16="http://schemas.microsoft.com/office/drawing/2014/main" id="{95995803-A03A-A2A9-1A47-25642EBD4F5E}"/>
              </a:ext>
            </a:extLst>
          </p:cNvPr>
          <p:cNvSpPr txBox="1"/>
          <p:nvPr/>
        </p:nvSpPr>
        <p:spPr>
          <a:xfrm>
            <a:off x="5252947" y="1224626"/>
            <a:ext cx="1895128" cy="369332"/>
          </a:xfrm>
          <a:prstGeom prst="rect">
            <a:avLst/>
          </a:prstGeom>
          <a:noFill/>
        </p:spPr>
        <p:txBody>
          <a:bodyPr wrap="square" rtlCol="0">
            <a:spAutoFit/>
          </a:bodyPr>
          <a:lstStyle/>
          <a:p>
            <a:r>
              <a:rPr lang="es-CO" dirty="0">
                <a:solidFill>
                  <a:prstClr val="black"/>
                </a:solidFill>
                <a:latin typeface="Calibri"/>
              </a:rPr>
              <a:t>Chile </a:t>
            </a:r>
          </a:p>
        </p:txBody>
      </p:sp>
      <p:sp>
        <p:nvSpPr>
          <p:cNvPr id="7" name="CuadroTexto 6">
            <a:extLst>
              <a:ext uri="{FF2B5EF4-FFF2-40B4-BE49-F238E27FC236}">
                <a16:creationId xmlns:a16="http://schemas.microsoft.com/office/drawing/2014/main" id="{4FE77EF3-B341-3655-1AC4-8612C8B517AB}"/>
              </a:ext>
            </a:extLst>
          </p:cNvPr>
          <p:cNvSpPr txBox="1"/>
          <p:nvPr/>
        </p:nvSpPr>
        <p:spPr>
          <a:xfrm>
            <a:off x="7148075" y="1232916"/>
            <a:ext cx="1895128" cy="369332"/>
          </a:xfrm>
          <a:prstGeom prst="rect">
            <a:avLst/>
          </a:prstGeom>
          <a:noFill/>
        </p:spPr>
        <p:txBody>
          <a:bodyPr wrap="square" rtlCol="0">
            <a:spAutoFit/>
          </a:bodyPr>
          <a:lstStyle/>
          <a:p>
            <a:r>
              <a:rPr lang="es-CO" dirty="0">
                <a:solidFill>
                  <a:prstClr val="black"/>
                </a:solidFill>
                <a:latin typeface="Calibri"/>
              </a:rPr>
              <a:t>Brasil </a:t>
            </a:r>
          </a:p>
        </p:txBody>
      </p:sp>
      <p:pic>
        <p:nvPicPr>
          <p:cNvPr id="2056" name="Picture 8">
            <a:extLst>
              <a:ext uri="{FF2B5EF4-FFF2-40B4-BE49-F238E27FC236}">
                <a16:creationId xmlns:a16="http://schemas.microsoft.com/office/drawing/2014/main" id="{1009CA05-C7C2-A2B1-618F-E97429AE8C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0987"/>
          <a:stretch/>
        </p:blipFill>
        <p:spPr bwMode="auto">
          <a:xfrm>
            <a:off x="5832671" y="1536080"/>
            <a:ext cx="252028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B36F940F-C761-1358-6EEE-8B8E5001278A}"/>
              </a:ext>
            </a:extLst>
          </p:cNvPr>
          <p:cNvPicPr>
            <a:picLocks noChangeAspect="1"/>
          </p:cNvPicPr>
          <p:nvPr/>
        </p:nvPicPr>
        <p:blipFill>
          <a:blip r:embed="rId7"/>
          <a:stretch>
            <a:fillRect/>
          </a:stretch>
        </p:blipFill>
        <p:spPr>
          <a:xfrm>
            <a:off x="6944895" y="5000145"/>
            <a:ext cx="1857375" cy="447675"/>
          </a:xfrm>
          <a:prstGeom prst="rect">
            <a:avLst/>
          </a:prstGeom>
        </p:spPr>
      </p:pic>
      <p:sp>
        <p:nvSpPr>
          <p:cNvPr id="10" name="CuadroTexto 9">
            <a:extLst>
              <a:ext uri="{FF2B5EF4-FFF2-40B4-BE49-F238E27FC236}">
                <a16:creationId xmlns:a16="http://schemas.microsoft.com/office/drawing/2014/main" id="{5839B93C-873A-64F0-54C1-ED9F19CBD118}"/>
              </a:ext>
            </a:extLst>
          </p:cNvPr>
          <p:cNvSpPr txBox="1"/>
          <p:nvPr/>
        </p:nvSpPr>
        <p:spPr>
          <a:xfrm>
            <a:off x="8772872" y="1232916"/>
            <a:ext cx="1895128" cy="369332"/>
          </a:xfrm>
          <a:prstGeom prst="rect">
            <a:avLst/>
          </a:prstGeom>
          <a:noFill/>
        </p:spPr>
        <p:txBody>
          <a:bodyPr wrap="square" rtlCol="0">
            <a:spAutoFit/>
          </a:bodyPr>
          <a:lstStyle/>
          <a:p>
            <a:r>
              <a:rPr lang="es-CO" dirty="0">
                <a:solidFill>
                  <a:prstClr val="black"/>
                </a:solidFill>
                <a:latin typeface="Calibri"/>
              </a:rPr>
              <a:t>México </a:t>
            </a:r>
          </a:p>
        </p:txBody>
      </p:sp>
      <p:pic>
        <p:nvPicPr>
          <p:cNvPr id="2058" name="Picture 10">
            <a:extLst>
              <a:ext uri="{FF2B5EF4-FFF2-40B4-BE49-F238E27FC236}">
                <a16:creationId xmlns:a16="http://schemas.microsoft.com/office/drawing/2014/main" id="{972ED3A9-6F45-E34C-E650-CAEF18BA972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2473"/>
          <a:stretch/>
        </p:blipFill>
        <p:spPr bwMode="auto">
          <a:xfrm>
            <a:off x="7918418" y="1570867"/>
            <a:ext cx="23912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8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E9670A-0015-457A-FCE3-BF9AAE202C85}"/>
              </a:ext>
            </a:extLst>
          </p:cNvPr>
          <p:cNvPicPr>
            <a:picLocks noChangeAspect="1"/>
          </p:cNvPicPr>
          <p:nvPr/>
        </p:nvPicPr>
        <p:blipFill>
          <a:blip r:embed="rId3"/>
          <a:stretch>
            <a:fillRect/>
          </a:stretch>
        </p:blipFill>
        <p:spPr>
          <a:xfrm>
            <a:off x="4151785" y="-27384"/>
            <a:ext cx="5914239" cy="6858000"/>
          </a:xfrm>
          <a:prstGeom prst="rect">
            <a:avLst/>
          </a:prstGeom>
        </p:spPr>
      </p:pic>
      <p:sp>
        <p:nvSpPr>
          <p:cNvPr id="4" name="CuadroTexto 3">
            <a:extLst>
              <a:ext uri="{FF2B5EF4-FFF2-40B4-BE49-F238E27FC236}">
                <a16:creationId xmlns:a16="http://schemas.microsoft.com/office/drawing/2014/main" id="{38F6FEDA-6724-C7B4-C58C-9FD261B3327F}"/>
              </a:ext>
            </a:extLst>
          </p:cNvPr>
          <p:cNvSpPr txBox="1"/>
          <p:nvPr/>
        </p:nvSpPr>
        <p:spPr>
          <a:xfrm>
            <a:off x="1847528" y="1631901"/>
            <a:ext cx="2160240" cy="3539430"/>
          </a:xfrm>
          <a:prstGeom prst="rect">
            <a:avLst/>
          </a:prstGeom>
          <a:noFill/>
        </p:spPr>
        <p:txBody>
          <a:bodyPr wrap="square" rtlCol="0">
            <a:spAutoFit/>
          </a:bodyPr>
          <a:lstStyle/>
          <a:p>
            <a:r>
              <a:rPr lang="es-MX" sz="28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Los 20 países con la mayor desigualdad en la distribución de los ingresos 2023</a:t>
            </a:r>
            <a:endParaRPr lang="es-CO" sz="2800" b="1" dirty="0">
              <a:solidFill>
                <a:prstClr val="black"/>
              </a:solidFill>
              <a:latin typeface="Calibri"/>
            </a:endParaRPr>
          </a:p>
        </p:txBody>
      </p:sp>
      <p:sp>
        <p:nvSpPr>
          <p:cNvPr id="5" name="Flecha: a la derecha 4">
            <a:extLst>
              <a:ext uri="{FF2B5EF4-FFF2-40B4-BE49-F238E27FC236}">
                <a16:creationId xmlns:a16="http://schemas.microsoft.com/office/drawing/2014/main" id="{451136D2-A13B-23C5-35B4-16A1E686F5E3}"/>
              </a:ext>
            </a:extLst>
          </p:cNvPr>
          <p:cNvSpPr/>
          <p:nvPr/>
        </p:nvSpPr>
        <p:spPr>
          <a:xfrm>
            <a:off x="2423592" y="908720"/>
            <a:ext cx="2160240" cy="5760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dirty="0">
                <a:solidFill>
                  <a:prstClr val="white"/>
                </a:solidFill>
                <a:latin typeface="Calibri"/>
              </a:rPr>
              <a:t>3ro peor del mundo</a:t>
            </a:r>
          </a:p>
        </p:txBody>
      </p:sp>
    </p:spTree>
    <p:extLst>
      <p:ext uri="{BB962C8B-B14F-4D97-AF65-F5344CB8AC3E}">
        <p14:creationId xmlns:p14="http://schemas.microsoft.com/office/powerpoint/2010/main" val="183922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281949-5D3E-1B64-6CF2-8733DB80C79C}"/>
              </a:ext>
            </a:extLst>
          </p:cNvPr>
          <p:cNvPicPr>
            <a:picLocks noChangeAspect="1"/>
          </p:cNvPicPr>
          <p:nvPr/>
        </p:nvPicPr>
        <p:blipFill>
          <a:blip r:embed="rId3"/>
          <a:stretch>
            <a:fillRect/>
          </a:stretch>
        </p:blipFill>
        <p:spPr>
          <a:xfrm>
            <a:off x="2651874" y="1000125"/>
            <a:ext cx="8039100" cy="4857750"/>
          </a:xfrm>
          <a:prstGeom prst="rect">
            <a:avLst/>
          </a:prstGeom>
        </p:spPr>
      </p:pic>
      <p:sp>
        <p:nvSpPr>
          <p:cNvPr id="4" name="CuadroTexto 3">
            <a:extLst>
              <a:ext uri="{FF2B5EF4-FFF2-40B4-BE49-F238E27FC236}">
                <a16:creationId xmlns:a16="http://schemas.microsoft.com/office/drawing/2014/main" id="{2AFC7A27-3364-9D40-3124-CB10832093ED}"/>
              </a:ext>
            </a:extLst>
          </p:cNvPr>
          <p:cNvSpPr txBox="1"/>
          <p:nvPr/>
        </p:nvSpPr>
        <p:spPr>
          <a:xfrm>
            <a:off x="1787778" y="1556792"/>
            <a:ext cx="1728192" cy="3539430"/>
          </a:xfrm>
          <a:prstGeom prst="rect">
            <a:avLst/>
          </a:prstGeom>
          <a:noFill/>
        </p:spPr>
        <p:txBody>
          <a:bodyPr wrap="square" rtlCol="0">
            <a:spAutoFit/>
          </a:bodyPr>
          <a:lstStyle/>
          <a:p>
            <a:r>
              <a:rPr lang="es-CO" sz="28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La pobreza venía creciendo y el Covid le dio un nuevo impulso</a:t>
            </a:r>
          </a:p>
        </p:txBody>
      </p:sp>
    </p:spTree>
    <p:extLst>
      <p:ext uri="{BB962C8B-B14F-4D97-AF65-F5344CB8AC3E}">
        <p14:creationId xmlns:p14="http://schemas.microsoft.com/office/powerpoint/2010/main" val="110834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chemeClr val="bg1"/>
            </a:gs>
            <a:gs pos="90000">
              <a:schemeClr val="bg1">
                <a:lumMod val="75000"/>
              </a:schemeClr>
            </a:gs>
            <a:gs pos="100000">
              <a:schemeClr val="tx1">
                <a:lumMod val="50000"/>
                <a:lumOff val="50000"/>
              </a:schemeClr>
            </a:gs>
          </a:gsLst>
          <a:lin ang="10800000" scaled="1"/>
          <a:tileRect/>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96440772"/>
              </p:ext>
            </p:extLst>
          </p:nvPr>
        </p:nvGraphicFramePr>
        <p:xfrm>
          <a:off x="2709949" y="599841"/>
          <a:ext cx="9410007" cy="526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2413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755BC73E-CD31-4BF5-B1C5-4A4ACAA7115F}"/>
                                            </p:graphicEl>
                                          </p:spTgt>
                                        </p:tgtEl>
                                        <p:attrNameLst>
                                          <p:attrName>style.visibility</p:attrName>
                                        </p:attrNameLst>
                                      </p:cBhvr>
                                      <p:to>
                                        <p:strVal val="visible"/>
                                      </p:to>
                                    </p:set>
                                    <p:animEffect transition="in" filter="fade">
                                      <p:cBhvr>
                                        <p:cTn id="7" dur="1000"/>
                                        <p:tgtEl>
                                          <p:spTgt spid="3">
                                            <p:graphicEl>
                                              <a:dgm id="{755BC73E-CD31-4BF5-B1C5-4A4ACAA7115F}"/>
                                            </p:graphicEl>
                                          </p:spTgt>
                                        </p:tgtEl>
                                      </p:cBhvr>
                                    </p:animEffect>
                                    <p:anim calcmode="lin" valueType="num">
                                      <p:cBhvr>
                                        <p:cTn id="8" dur="1000" fill="hold"/>
                                        <p:tgtEl>
                                          <p:spTgt spid="3">
                                            <p:graphicEl>
                                              <a:dgm id="{755BC73E-CD31-4BF5-B1C5-4A4ACAA7115F}"/>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755BC73E-CD31-4BF5-B1C5-4A4ACAA7115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3">
                                            <p:graphicEl>
                                              <a:dgm id="{7446473B-C5F4-406F-AC14-BD4F036A6A94}"/>
                                            </p:graphicEl>
                                          </p:spTgt>
                                        </p:tgtEl>
                                        <p:attrNameLst>
                                          <p:attrName>style.visibility</p:attrName>
                                        </p:attrNameLst>
                                      </p:cBhvr>
                                      <p:to>
                                        <p:strVal val="visible"/>
                                      </p:to>
                                    </p:set>
                                    <p:anim calcmode="lin" valueType="num">
                                      <p:cBhvr additive="base">
                                        <p:cTn id="14" dur="1000"/>
                                        <p:tgtEl>
                                          <p:spTgt spid="3">
                                            <p:graphicEl>
                                              <a:dgm id="{7446473B-C5F4-406F-AC14-BD4F036A6A94}"/>
                                            </p:graphicEl>
                                          </p:spTgt>
                                        </p:tgtEl>
                                        <p:attrNameLst>
                                          <p:attrName>ppt_x</p:attrName>
                                        </p:attrNameLst>
                                      </p:cBhvr>
                                      <p:tavLst>
                                        <p:tav tm="0">
                                          <p:val>
                                            <p:strVal val="#ppt_x-#ppt_w*1.125000"/>
                                          </p:val>
                                        </p:tav>
                                        <p:tav tm="100000">
                                          <p:val>
                                            <p:strVal val="#ppt_x"/>
                                          </p:val>
                                        </p:tav>
                                      </p:tavLst>
                                    </p:anim>
                                    <p:animEffect transition="in" filter="wipe(right)">
                                      <p:cBhvr>
                                        <p:cTn id="15" dur="1000"/>
                                        <p:tgtEl>
                                          <p:spTgt spid="3">
                                            <p:graphicEl>
                                              <a:dgm id="{7446473B-C5F4-406F-AC14-BD4F036A6A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3F74F10-19B2-B054-B516-1F007895014E}"/>
              </a:ext>
            </a:extLst>
          </p:cNvPr>
          <p:cNvPicPr>
            <a:picLocks noChangeAspect="1"/>
          </p:cNvPicPr>
          <p:nvPr/>
        </p:nvPicPr>
        <p:blipFill>
          <a:blip r:embed="rId2"/>
          <a:stretch>
            <a:fillRect/>
          </a:stretch>
        </p:blipFill>
        <p:spPr>
          <a:xfrm>
            <a:off x="1703512" y="908720"/>
            <a:ext cx="9144000" cy="1376346"/>
          </a:xfrm>
          <a:prstGeom prst="rect">
            <a:avLst/>
          </a:prstGeom>
        </p:spPr>
      </p:pic>
      <p:sp>
        <p:nvSpPr>
          <p:cNvPr id="9" name="CuadroTexto 8">
            <a:extLst>
              <a:ext uri="{FF2B5EF4-FFF2-40B4-BE49-F238E27FC236}">
                <a16:creationId xmlns:a16="http://schemas.microsoft.com/office/drawing/2014/main" id="{2CEE5414-7BA4-7BC0-D9BA-A5A2E12BE4F3}"/>
              </a:ext>
            </a:extLst>
          </p:cNvPr>
          <p:cNvSpPr txBox="1"/>
          <p:nvPr/>
        </p:nvSpPr>
        <p:spPr>
          <a:xfrm>
            <a:off x="1942964" y="5583953"/>
            <a:ext cx="8443192" cy="923330"/>
          </a:xfrm>
          <a:prstGeom prst="rect">
            <a:avLst/>
          </a:prstGeom>
          <a:noFill/>
        </p:spPr>
        <p:txBody>
          <a:bodyPr wrap="square">
            <a:spAutoFit/>
          </a:bodyPr>
          <a:lstStyle/>
          <a:p>
            <a:endParaRPr lang="es-MX" dirty="0">
              <a:solidFill>
                <a:prstClr val="black"/>
              </a:solidFill>
              <a:latin typeface="Calibri"/>
            </a:endParaRPr>
          </a:p>
          <a:p>
            <a:r>
              <a:rPr lang="es-MX" dirty="0">
                <a:solidFill>
                  <a:prstClr val="black"/>
                </a:solidFill>
                <a:latin typeface="Calibri"/>
              </a:rPr>
              <a:t>Dado en Bogotá a 19 de julio de 1948. </a:t>
            </a:r>
          </a:p>
          <a:p>
            <a:r>
              <a:rPr lang="es-MX" dirty="0">
                <a:solidFill>
                  <a:prstClr val="black"/>
                </a:solidFill>
                <a:latin typeface="Calibri"/>
              </a:rPr>
              <a:t>MARIANO OSPINA PÉREZ  El Ministro de Gobierno, Darío ECHANDÍA</a:t>
            </a:r>
            <a:endParaRPr lang="es-CO" dirty="0">
              <a:solidFill>
                <a:prstClr val="black"/>
              </a:solidFill>
              <a:latin typeface="Calibri"/>
            </a:endParaRPr>
          </a:p>
        </p:txBody>
      </p:sp>
      <p:sp>
        <p:nvSpPr>
          <p:cNvPr id="11" name="CuadroTexto 10">
            <a:extLst>
              <a:ext uri="{FF2B5EF4-FFF2-40B4-BE49-F238E27FC236}">
                <a16:creationId xmlns:a16="http://schemas.microsoft.com/office/drawing/2014/main" id="{D6D635BC-182A-D697-809B-E61A841991C4}"/>
              </a:ext>
            </a:extLst>
          </p:cNvPr>
          <p:cNvSpPr txBox="1"/>
          <p:nvPr/>
        </p:nvSpPr>
        <p:spPr>
          <a:xfrm>
            <a:off x="1946413" y="2564904"/>
            <a:ext cx="8784975" cy="3200876"/>
          </a:xfrm>
          <a:prstGeom prst="rect">
            <a:avLst/>
          </a:prstGeom>
          <a:noFill/>
        </p:spPr>
        <p:txBody>
          <a:bodyPr wrap="square">
            <a:spAutoFit/>
          </a:bodyPr>
          <a:lstStyle/>
          <a:p>
            <a:r>
              <a:rPr lang="es-MX" dirty="0">
                <a:solidFill>
                  <a:prstClr val="black"/>
                </a:solidFill>
                <a:latin typeface="Calibri"/>
              </a:rPr>
              <a:t>Que </a:t>
            </a:r>
            <a:r>
              <a:rPr lang="es-MX" dirty="0">
                <a:solidFill>
                  <a:prstClr val="black"/>
                </a:solidFill>
                <a:highlight>
                  <a:srgbClr val="FFFF00"/>
                </a:highlight>
                <a:latin typeface="Calibri"/>
              </a:rPr>
              <a:t>para combatir el desequilibrio en los ingresos </a:t>
            </a:r>
            <a:r>
              <a:rPr lang="es-MX" dirty="0">
                <a:solidFill>
                  <a:prstClr val="black"/>
                </a:solidFill>
                <a:latin typeface="Calibri"/>
              </a:rPr>
              <a:t>de los distintos grupos económicos y para establecer fórmulas que armonicen los intereses del capital y del trabajo ….</a:t>
            </a:r>
            <a:r>
              <a:rPr lang="es-MX" sz="2400" dirty="0">
                <a:solidFill>
                  <a:prstClr val="black"/>
                </a:solidFill>
                <a:latin typeface="Calibri"/>
              </a:rPr>
              <a:t> </a:t>
            </a:r>
          </a:p>
          <a:p>
            <a:endParaRPr lang="es-MX" sz="2400" dirty="0">
              <a:solidFill>
                <a:prstClr val="black"/>
              </a:solidFill>
              <a:latin typeface="Calibri"/>
            </a:endParaRPr>
          </a:p>
          <a:p>
            <a:r>
              <a:rPr lang="es-MX" sz="2400" dirty="0">
                <a:solidFill>
                  <a:prstClr val="black"/>
                </a:solidFill>
                <a:latin typeface="Calibri"/>
              </a:rPr>
              <a:t>DECRETA:  </a:t>
            </a:r>
            <a:r>
              <a:rPr lang="es-MX" sz="1600" dirty="0">
                <a:solidFill>
                  <a:prstClr val="black"/>
                </a:solidFill>
                <a:latin typeface="Calibri"/>
              </a:rPr>
              <a:t>Artículo 1º. Las empresas comerciales cuyo patrimonio sea o exceda de cien mil pesos ($100.000) y que ocupen más de 20 trabajadores permanentes, las industrias cuyo patrimonio sea o exceda de cien mil pesos ($100.000) y que ocupen más de treinta trabajadores permanentes, las agrícolas y forestales cuyo patrimonio sea o exceda de doscientos mil pesos ($200.000) y que ocupen más de treinta trabajadores permanentes, y las ganaderas cuyo patrimonio sea o exceda de doscientos mil pesos ($200.000) y que ocupen más de veinte trabajadores permanentes, </a:t>
            </a:r>
            <a:r>
              <a:rPr lang="es-MX" sz="1600" dirty="0">
                <a:solidFill>
                  <a:prstClr val="black"/>
                </a:solidFill>
                <a:highlight>
                  <a:srgbClr val="FFFF00"/>
                </a:highlight>
                <a:latin typeface="Calibri"/>
              </a:rPr>
              <a:t>tienen obligación de distribuir una parte de las utilidades que excedieren de determinada rata de rendimiento entre los trabajadores que prestan servicios personales en forma permanente. </a:t>
            </a:r>
            <a:endParaRPr lang="es-CO" sz="1600" dirty="0">
              <a:solidFill>
                <a:prstClr val="black"/>
              </a:solidFill>
              <a:highlight>
                <a:srgbClr val="FFFF00"/>
              </a:highlight>
              <a:latin typeface="Calibri"/>
            </a:endParaRPr>
          </a:p>
        </p:txBody>
      </p:sp>
      <p:sp>
        <p:nvSpPr>
          <p:cNvPr id="12" name="CuadroTexto 11">
            <a:extLst>
              <a:ext uri="{FF2B5EF4-FFF2-40B4-BE49-F238E27FC236}">
                <a16:creationId xmlns:a16="http://schemas.microsoft.com/office/drawing/2014/main" id="{CAC15341-C9B2-70FC-A9EA-3811485C03F8}"/>
              </a:ext>
            </a:extLst>
          </p:cNvPr>
          <p:cNvSpPr txBox="1"/>
          <p:nvPr/>
        </p:nvSpPr>
        <p:spPr>
          <a:xfrm>
            <a:off x="1703512" y="260649"/>
            <a:ext cx="8784976" cy="461665"/>
          </a:xfrm>
          <a:prstGeom prst="rect">
            <a:avLst/>
          </a:prstGeom>
          <a:noFill/>
        </p:spPr>
        <p:txBody>
          <a:bodyPr wrap="square" rtlCol="0">
            <a:spAutoFit/>
          </a:bodyPr>
          <a:lstStyle/>
          <a:p>
            <a:r>
              <a:rPr lang="es-CO" sz="24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La participación de los trabajadores en las utilidades está decretada</a:t>
            </a:r>
          </a:p>
        </p:txBody>
      </p:sp>
    </p:spTree>
    <p:extLst>
      <p:ext uri="{BB962C8B-B14F-4D97-AF65-F5344CB8AC3E}">
        <p14:creationId xmlns:p14="http://schemas.microsoft.com/office/powerpoint/2010/main" val="202552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B9E56290-9083-E505-94B0-E85D6CADC188}"/>
              </a:ext>
            </a:extLst>
          </p:cNvPr>
          <p:cNvSpPr/>
          <p:nvPr/>
        </p:nvSpPr>
        <p:spPr>
          <a:xfrm>
            <a:off x="2285915" y="2354686"/>
            <a:ext cx="2664296" cy="2593417"/>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000" b="1" dirty="0">
              <a:solidFill>
                <a:prstClr val="white"/>
              </a:solidFill>
              <a:latin typeface="Calibri"/>
            </a:endParaRPr>
          </a:p>
          <a:p>
            <a:pPr algn="ctr"/>
            <a:endParaRPr lang="es-CO" sz="2000" b="1" dirty="0">
              <a:solidFill>
                <a:prstClr val="white"/>
              </a:solidFill>
              <a:latin typeface="Calibri"/>
            </a:endParaRPr>
          </a:p>
          <a:p>
            <a:pPr algn="ctr"/>
            <a:r>
              <a:rPr lang="es-CO" sz="2000" b="1" dirty="0">
                <a:solidFill>
                  <a:prstClr val="white"/>
                </a:solidFill>
                <a:latin typeface="Calibri"/>
              </a:rPr>
              <a:t>Utilidades antes de impuestos 100%</a:t>
            </a:r>
          </a:p>
          <a:p>
            <a:pPr algn="ctr"/>
            <a:endParaRPr lang="es-CO" sz="2000" b="1" dirty="0">
              <a:solidFill>
                <a:prstClr val="white"/>
              </a:solidFill>
              <a:latin typeface="Calibri"/>
            </a:endParaRPr>
          </a:p>
          <a:p>
            <a:pPr algn="ctr"/>
            <a:endParaRPr lang="es-CO" sz="2000" b="1" dirty="0">
              <a:solidFill>
                <a:prstClr val="white"/>
              </a:solidFill>
              <a:latin typeface="Calibri"/>
            </a:endParaRPr>
          </a:p>
          <a:p>
            <a:pPr algn="ctr"/>
            <a:endParaRPr lang="es-CO" sz="2000" b="1" dirty="0">
              <a:solidFill>
                <a:prstClr val="white"/>
              </a:solidFill>
              <a:latin typeface="Calibri"/>
            </a:endParaRPr>
          </a:p>
        </p:txBody>
      </p:sp>
      <p:grpSp>
        <p:nvGrpSpPr>
          <p:cNvPr id="24" name="Grupo 23">
            <a:extLst>
              <a:ext uri="{FF2B5EF4-FFF2-40B4-BE49-F238E27FC236}">
                <a16:creationId xmlns:a16="http://schemas.microsoft.com/office/drawing/2014/main" id="{60487FFC-708B-032D-3A31-0CF98AA840F5}"/>
              </a:ext>
            </a:extLst>
          </p:cNvPr>
          <p:cNvGrpSpPr/>
          <p:nvPr/>
        </p:nvGrpSpPr>
        <p:grpSpPr>
          <a:xfrm>
            <a:off x="5606663" y="1881391"/>
            <a:ext cx="3384376" cy="3384376"/>
            <a:chOff x="4788024" y="1304765"/>
            <a:chExt cx="3384376" cy="3384376"/>
          </a:xfrm>
        </p:grpSpPr>
        <p:pic>
          <p:nvPicPr>
            <p:cNvPr id="21" name="Gráfico 20" descr="bolas de harvey 20% con relleno sólido">
              <a:extLst>
                <a:ext uri="{FF2B5EF4-FFF2-40B4-BE49-F238E27FC236}">
                  <a16:creationId xmlns:a16="http://schemas.microsoft.com/office/drawing/2014/main" id="{3E7F0D41-81A1-80A2-51E8-440E877652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8024" y="1304765"/>
              <a:ext cx="3384376" cy="3384376"/>
            </a:xfrm>
            <a:prstGeom prst="rect">
              <a:avLst/>
            </a:prstGeom>
          </p:spPr>
        </p:pic>
        <p:sp>
          <p:nvSpPr>
            <p:cNvPr id="22" name="CuadroTexto 21">
              <a:extLst>
                <a:ext uri="{FF2B5EF4-FFF2-40B4-BE49-F238E27FC236}">
                  <a16:creationId xmlns:a16="http://schemas.microsoft.com/office/drawing/2014/main" id="{52F87A5B-E8CC-4F27-7E70-43649732EE30}"/>
                </a:ext>
              </a:extLst>
            </p:cNvPr>
            <p:cNvSpPr txBox="1"/>
            <p:nvPr/>
          </p:nvSpPr>
          <p:spPr>
            <a:xfrm>
              <a:off x="6516216" y="2204864"/>
              <a:ext cx="792088" cy="461665"/>
            </a:xfrm>
            <a:prstGeom prst="rect">
              <a:avLst/>
            </a:prstGeom>
            <a:noFill/>
          </p:spPr>
          <p:txBody>
            <a:bodyPr wrap="square" rtlCol="0">
              <a:spAutoFit/>
            </a:bodyPr>
            <a:lstStyle/>
            <a:p>
              <a:r>
                <a:rPr lang="es-CO" sz="2400" b="1" dirty="0">
                  <a:solidFill>
                    <a:prstClr val="white"/>
                  </a:solidFill>
                  <a:latin typeface="Calibri"/>
                </a:rPr>
                <a:t>10 %</a:t>
              </a:r>
            </a:p>
          </p:txBody>
        </p:sp>
        <p:sp>
          <p:nvSpPr>
            <p:cNvPr id="25" name="CuadroTexto 24">
              <a:extLst>
                <a:ext uri="{FF2B5EF4-FFF2-40B4-BE49-F238E27FC236}">
                  <a16:creationId xmlns:a16="http://schemas.microsoft.com/office/drawing/2014/main" id="{F41022CF-B01E-D137-379F-CE39AF8C9565}"/>
                </a:ext>
              </a:extLst>
            </p:cNvPr>
            <p:cNvSpPr txBox="1"/>
            <p:nvPr/>
          </p:nvSpPr>
          <p:spPr>
            <a:xfrm>
              <a:off x="5383979" y="3104963"/>
              <a:ext cx="1132237" cy="461665"/>
            </a:xfrm>
            <a:prstGeom prst="rect">
              <a:avLst/>
            </a:prstGeom>
            <a:noFill/>
          </p:spPr>
          <p:txBody>
            <a:bodyPr wrap="square" rtlCol="0">
              <a:spAutoFit/>
            </a:bodyPr>
            <a:lstStyle/>
            <a:p>
              <a:r>
                <a:rPr lang="es-CO" sz="2400" b="1" dirty="0">
                  <a:solidFill>
                    <a:prstClr val="white"/>
                  </a:solidFill>
                  <a:latin typeface="Calibri"/>
                </a:rPr>
                <a:t>10 </a:t>
              </a:r>
              <a:r>
                <a:rPr lang="es-CO" sz="2400" b="1" dirty="0">
                  <a:solidFill>
                    <a:prstClr val="black"/>
                  </a:solidFill>
                  <a:latin typeface="Calibri"/>
                </a:rPr>
                <a:t>90</a:t>
              </a:r>
              <a:r>
                <a:rPr lang="es-CO" sz="2400" dirty="0">
                  <a:solidFill>
                    <a:prstClr val="black"/>
                  </a:solidFill>
                  <a:latin typeface="Calibri"/>
                </a:rPr>
                <a:t>%</a:t>
              </a:r>
            </a:p>
          </p:txBody>
        </p:sp>
      </p:grpSp>
      <p:sp>
        <p:nvSpPr>
          <p:cNvPr id="23" name="CuadroTexto 22">
            <a:extLst>
              <a:ext uri="{FF2B5EF4-FFF2-40B4-BE49-F238E27FC236}">
                <a16:creationId xmlns:a16="http://schemas.microsoft.com/office/drawing/2014/main" id="{DB53210A-EA1C-E310-468F-5AB1502AA549}"/>
              </a:ext>
            </a:extLst>
          </p:cNvPr>
          <p:cNvSpPr txBox="1"/>
          <p:nvPr/>
        </p:nvSpPr>
        <p:spPr>
          <a:xfrm>
            <a:off x="7429047" y="1315227"/>
            <a:ext cx="2700607" cy="646331"/>
          </a:xfrm>
          <a:prstGeom prst="rect">
            <a:avLst/>
          </a:prstGeom>
          <a:noFill/>
        </p:spPr>
        <p:txBody>
          <a:bodyPr wrap="square" rtlCol="0">
            <a:spAutoFit/>
          </a:bodyPr>
          <a:lstStyle/>
          <a:p>
            <a:pPr algn="ctr"/>
            <a:r>
              <a:rPr lang="es-CO" b="1" dirty="0">
                <a:solidFill>
                  <a:prstClr val="black"/>
                </a:solidFill>
                <a:latin typeface="Calibri"/>
              </a:rPr>
              <a:t>Utilidades Compartidas con los trabajadores</a:t>
            </a:r>
          </a:p>
        </p:txBody>
      </p:sp>
      <p:sp>
        <p:nvSpPr>
          <p:cNvPr id="26" name="CuadroTexto 25">
            <a:extLst>
              <a:ext uri="{FF2B5EF4-FFF2-40B4-BE49-F238E27FC236}">
                <a16:creationId xmlns:a16="http://schemas.microsoft.com/office/drawing/2014/main" id="{ABC1E67D-44BF-6EE8-7868-F53B6D065412}"/>
              </a:ext>
            </a:extLst>
          </p:cNvPr>
          <p:cNvSpPr txBox="1"/>
          <p:nvPr/>
        </p:nvSpPr>
        <p:spPr>
          <a:xfrm>
            <a:off x="7606556" y="4948102"/>
            <a:ext cx="2345586" cy="923330"/>
          </a:xfrm>
          <a:prstGeom prst="rect">
            <a:avLst/>
          </a:prstGeom>
          <a:noFill/>
        </p:spPr>
        <p:txBody>
          <a:bodyPr wrap="square" rtlCol="0">
            <a:spAutoFit/>
          </a:bodyPr>
          <a:lstStyle/>
          <a:p>
            <a:pPr algn="ctr"/>
            <a:r>
              <a:rPr lang="es-CO" b="1" dirty="0">
                <a:solidFill>
                  <a:prstClr val="black"/>
                </a:solidFill>
                <a:latin typeface="Calibri"/>
              </a:rPr>
              <a:t>Menor base para el cómputo del impuesto de renta </a:t>
            </a:r>
          </a:p>
        </p:txBody>
      </p:sp>
      <p:cxnSp>
        <p:nvCxnSpPr>
          <p:cNvPr id="28" name="Conector: curvado 27">
            <a:extLst>
              <a:ext uri="{FF2B5EF4-FFF2-40B4-BE49-F238E27FC236}">
                <a16:creationId xmlns:a16="http://schemas.microsoft.com/office/drawing/2014/main" id="{28D61DC1-56DA-87B4-F7E7-E080609F044B}"/>
              </a:ext>
            </a:extLst>
          </p:cNvPr>
          <p:cNvCxnSpPr>
            <a:cxnSpLocks/>
          </p:cNvCxnSpPr>
          <p:nvPr/>
        </p:nvCxnSpPr>
        <p:spPr>
          <a:xfrm flipV="1">
            <a:off x="7740626" y="1941497"/>
            <a:ext cx="731638" cy="335377"/>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Conector: curvado 30">
            <a:extLst>
              <a:ext uri="{FF2B5EF4-FFF2-40B4-BE49-F238E27FC236}">
                <a16:creationId xmlns:a16="http://schemas.microsoft.com/office/drawing/2014/main" id="{CA8A98DC-FB36-4677-DE91-36F20C45640A}"/>
              </a:ext>
            </a:extLst>
          </p:cNvPr>
          <p:cNvCxnSpPr>
            <a:cxnSpLocks/>
          </p:cNvCxnSpPr>
          <p:nvPr/>
        </p:nvCxnSpPr>
        <p:spPr>
          <a:xfrm rot="16200000" flipH="1">
            <a:off x="7003461" y="4546746"/>
            <a:ext cx="900099" cy="554779"/>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1025" name="CuadroTexto 1024">
            <a:extLst>
              <a:ext uri="{FF2B5EF4-FFF2-40B4-BE49-F238E27FC236}">
                <a16:creationId xmlns:a16="http://schemas.microsoft.com/office/drawing/2014/main" id="{CF5781FB-EA9E-7F17-5733-7D05E6AB40B1}"/>
              </a:ext>
            </a:extLst>
          </p:cNvPr>
          <p:cNvSpPr txBox="1"/>
          <p:nvPr/>
        </p:nvSpPr>
        <p:spPr>
          <a:xfrm>
            <a:off x="2567608" y="332657"/>
            <a:ext cx="7056784" cy="954107"/>
          </a:xfrm>
          <a:prstGeom prst="rect">
            <a:avLst/>
          </a:prstGeom>
          <a:noFill/>
        </p:spPr>
        <p:txBody>
          <a:bodyPr wrap="square" rtlCol="0">
            <a:spAutoFit/>
          </a:bodyPr>
          <a:lstStyle/>
          <a:p>
            <a:pPr algn="ctr"/>
            <a:r>
              <a:rPr lang="es-CO" sz="2800" b="1" dirty="0">
                <a:ln w="9525">
                  <a:solidFill>
                    <a:prstClr val="white"/>
                  </a:solidFill>
                  <a:prstDash val="solid"/>
                </a:ln>
                <a:solidFill>
                  <a:prstClr val="black"/>
                </a:solidFill>
                <a:effectLst>
                  <a:outerShdw blurRad="12700" dist="38100" dir="2700000" algn="tl" rotWithShape="0">
                    <a:srgbClr val="4BACC6">
                      <a:lumMod val="60000"/>
                      <a:lumOff val="40000"/>
                    </a:srgbClr>
                  </a:outerShdw>
                </a:effectLst>
                <a:latin typeface="Calibri"/>
              </a:rPr>
              <a:t>El fisco contribuye al pago de la participación de utilidades a los trabajadores</a:t>
            </a:r>
          </a:p>
        </p:txBody>
      </p:sp>
    </p:spTree>
    <p:extLst>
      <p:ext uri="{BB962C8B-B14F-4D97-AF65-F5344CB8AC3E}">
        <p14:creationId xmlns:p14="http://schemas.microsoft.com/office/powerpoint/2010/main" val="339202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2">
            <a:extLst>
              <a:ext uri="{FF2B5EF4-FFF2-40B4-BE49-F238E27FC236}">
                <a16:creationId xmlns:a16="http://schemas.microsoft.com/office/drawing/2014/main" id="{BDFA79D5-6EAB-14FD-13E2-35E5CED81FF8}"/>
              </a:ext>
            </a:extLst>
          </p:cNvPr>
          <p:cNvGraphicFramePr/>
          <p:nvPr>
            <p:extLst>
              <p:ext uri="{D42A27DB-BD31-4B8C-83A1-F6EECF244321}">
                <p14:modId xmlns:p14="http://schemas.microsoft.com/office/powerpoint/2010/main" val="4203164454"/>
              </p:ext>
            </p:extLst>
          </p:nvPr>
        </p:nvGraphicFramePr>
        <p:xfrm>
          <a:off x="2709949" y="599841"/>
          <a:ext cx="9410007" cy="5268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8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96B8186-5A51-43CF-804C-BC101821A790}"/>
                                            </p:graphicEl>
                                          </p:spTgt>
                                        </p:tgtEl>
                                        <p:attrNameLst>
                                          <p:attrName>style.visibility</p:attrName>
                                        </p:attrNameLst>
                                      </p:cBhvr>
                                      <p:to>
                                        <p:strVal val="visible"/>
                                      </p:to>
                                    </p:set>
                                    <p:animEffect transition="in" filter="fade">
                                      <p:cBhvr>
                                        <p:cTn id="7" dur="1000"/>
                                        <p:tgtEl>
                                          <p:spTgt spid="2">
                                            <p:graphicEl>
                                              <a:dgm id="{396B8186-5A51-43CF-804C-BC101821A790}"/>
                                            </p:graphicEl>
                                          </p:spTgt>
                                        </p:tgtEl>
                                      </p:cBhvr>
                                    </p:animEffect>
                                    <p:anim calcmode="lin" valueType="num">
                                      <p:cBhvr>
                                        <p:cTn id="8" dur="1000" fill="hold"/>
                                        <p:tgtEl>
                                          <p:spTgt spid="2">
                                            <p:graphicEl>
                                              <a:dgm id="{396B8186-5A51-43CF-804C-BC101821A790}"/>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96B8186-5A51-43CF-804C-BC101821A79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
                                            <p:graphicEl>
                                              <a:dgm id="{48EDEDC3-1590-451D-A055-5F7567D62FD1}"/>
                                            </p:graphicEl>
                                          </p:spTgt>
                                        </p:tgtEl>
                                        <p:attrNameLst>
                                          <p:attrName>style.visibility</p:attrName>
                                        </p:attrNameLst>
                                      </p:cBhvr>
                                      <p:to>
                                        <p:strVal val="visible"/>
                                      </p:to>
                                    </p:set>
                                    <p:anim calcmode="lin" valueType="num">
                                      <p:cBhvr additive="base">
                                        <p:cTn id="14" dur="1000"/>
                                        <p:tgtEl>
                                          <p:spTgt spid="2">
                                            <p:graphicEl>
                                              <a:dgm id="{48EDEDC3-1590-451D-A055-5F7567D62FD1}"/>
                                            </p:graphicEl>
                                          </p:spTgt>
                                        </p:tgtEl>
                                        <p:attrNameLst>
                                          <p:attrName>ppt_x</p:attrName>
                                        </p:attrNameLst>
                                      </p:cBhvr>
                                      <p:tavLst>
                                        <p:tav tm="0">
                                          <p:val>
                                            <p:strVal val="#ppt_x-#ppt_w*1.125000"/>
                                          </p:val>
                                        </p:tav>
                                        <p:tav tm="100000">
                                          <p:val>
                                            <p:strVal val="#ppt_x"/>
                                          </p:val>
                                        </p:tav>
                                      </p:tavLst>
                                    </p:anim>
                                    <p:animEffect transition="in" filter="wipe(right)">
                                      <p:cBhvr>
                                        <p:cTn id="15" dur="1000"/>
                                        <p:tgtEl>
                                          <p:spTgt spid="2">
                                            <p:graphicEl>
                                              <a:dgm id="{48EDEDC3-1590-451D-A055-5F7567D62F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1118</Words>
  <Application>Microsoft Office PowerPoint</Application>
  <PresentationFormat>Panorámica</PresentationFormat>
  <Paragraphs>77</Paragraphs>
  <Slides>13</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vt:lpstr>
      <vt:lpstr>Arial</vt:lpstr>
      <vt:lpstr>Calibri</vt:lpstr>
      <vt:lpstr>Franklin Gothic Demi Cond</vt:lpstr>
      <vt:lpstr>Franklin Gothic Medium Cond</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ernesto rojas</dc:creator>
  <cp:lastModifiedBy>OVER</cp:lastModifiedBy>
  <cp:revision>2</cp:revision>
  <dcterms:created xsi:type="dcterms:W3CDTF">2024-11-01T01:08:23Z</dcterms:created>
  <dcterms:modified xsi:type="dcterms:W3CDTF">2024-11-19T18:14:27Z</dcterms:modified>
</cp:coreProperties>
</file>