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737" r:id="rId4"/>
    <p:sldMasterId id="2147483739" r:id="rId5"/>
    <p:sldMasterId id="2147483742" r:id="rId6"/>
    <p:sldMasterId id="2147483744" r:id="rId7"/>
    <p:sldMasterId id="2147483693" r:id="rId8"/>
    <p:sldMasterId id="2147483684" r:id="rId9"/>
    <p:sldMasterId id="2147483713" r:id="rId10"/>
    <p:sldMasterId id="2147483715" r:id="rId11"/>
    <p:sldMasterId id="2147483717" r:id="rId12"/>
    <p:sldMasterId id="2147483719" r:id="rId13"/>
    <p:sldMasterId id="2147483711" r:id="rId14"/>
    <p:sldMasterId id="2147483705" r:id="rId15"/>
  </p:sldMasterIdLst>
  <p:notesMasterIdLst>
    <p:notesMasterId r:id="rId46"/>
  </p:notesMasterIdLst>
  <p:sldIdLst>
    <p:sldId id="335" r:id="rId16"/>
    <p:sldId id="3144" r:id="rId17"/>
    <p:sldId id="3212" r:id="rId18"/>
    <p:sldId id="1059" r:id="rId19"/>
    <p:sldId id="781" r:id="rId20"/>
    <p:sldId id="1069" r:id="rId21"/>
    <p:sldId id="1033" r:id="rId22"/>
    <p:sldId id="1061" r:id="rId23"/>
    <p:sldId id="1062" r:id="rId24"/>
    <p:sldId id="1106" r:id="rId25"/>
    <p:sldId id="1105" r:id="rId26"/>
    <p:sldId id="3209" r:id="rId27"/>
    <p:sldId id="1124" r:id="rId28"/>
    <p:sldId id="3170" r:id="rId29"/>
    <p:sldId id="3165" r:id="rId30"/>
    <p:sldId id="3193" r:id="rId31"/>
    <p:sldId id="3167" r:id="rId32"/>
    <p:sldId id="3194" r:id="rId33"/>
    <p:sldId id="3198" r:id="rId34"/>
    <p:sldId id="3199" r:id="rId35"/>
    <p:sldId id="3191" r:id="rId36"/>
    <p:sldId id="3201" r:id="rId37"/>
    <p:sldId id="3153" r:id="rId38"/>
    <p:sldId id="3189" r:id="rId39"/>
    <p:sldId id="3190" r:id="rId40"/>
    <p:sldId id="3217" r:id="rId41"/>
    <p:sldId id="3218" r:id="rId42"/>
    <p:sldId id="3219" r:id="rId43"/>
    <p:sldId id="3216" r:id="rId44"/>
    <p:sldId id="3211" r:id="rId45"/>
  </p:sldIdLst>
  <p:sldSz cx="9144000" cy="5143500" type="screen16x9"/>
  <p:notesSz cx="7010400" cy="9296400"/>
  <p:embeddedFontLst>
    <p:embeddedFont>
      <p:font typeface="Calibri" panose="020F0502020204030204" pitchFamily="34" charset="0"/>
      <p:regular r:id="rId47"/>
      <p:bold r:id="rId48"/>
      <p:italic r:id="rId49"/>
      <p:boldItalic r:id="rId50"/>
    </p:embeddedFont>
    <p:embeddedFont>
      <p:font typeface="Encode Sans Condensed" panose="020B0604020202020204" charset="0"/>
      <p:regular r:id="rId51"/>
      <p:bold r:id="rId52"/>
    </p:embeddedFont>
    <p:embeddedFont>
      <p:font typeface="Roboto Condensed Medium" panose="02000000000000000000" pitchFamily="2" charset="0"/>
      <p:regular r:id="rId53"/>
      <p:italic r:id="rId54"/>
    </p:embeddedFont>
    <p:embeddedFont>
      <p:font typeface="Roboto Medium" panose="02000000000000000000" pitchFamily="2" charset="0"/>
      <p:regular r:id="rId55"/>
      <p:italic r:id="rId56"/>
    </p:embeddedFont>
    <p:embeddedFont>
      <p:font typeface="Segoe UI" panose="020B0502040204020203" pitchFamily="34" charset="0"/>
      <p:regular r:id="rId57"/>
      <p:bold r:id="rId58"/>
      <p:italic r:id="rId59"/>
      <p:boldItalic r:id="rId60"/>
    </p:embeddedFont>
  </p:embeddedFontLst>
  <p:custDataLst>
    <p:tags r:id="rId61"/>
  </p:custDataLst>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38A53B-1A32-A626-F140-FB7FC3A18AC9}" name="Angela Patricia Casas Valencia" initials="AV" userId="S::apcasasv@dane.gov.co::4a01698f-8d06-4c30-989f-c629c9d4d5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en Andrea Garcia Rojas" initials="KAGR" lastIdx="1" clrIdx="0">
    <p:extLst>
      <p:ext uri="{19B8F6BF-5375-455C-9EA6-DF929625EA0E}">
        <p15:presenceInfo xmlns:p15="http://schemas.microsoft.com/office/powerpoint/2012/main" userId="Karen Andrea Garcia Rojas" providerId="None"/>
      </p:ext>
    </p:extLst>
  </p:cmAuthor>
  <p:cmAuthor id="2" name="Andres Francisco Mejia Bocanegra" initials="AFMB" lastIdx="1" clrIdx="1">
    <p:extLst>
      <p:ext uri="{19B8F6BF-5375-455C-9EA6-DF929625EA0E}">
        <p15:presenceInfo xmlns:p15="http://schemas.microsoft.com/office/powerpoint/2012/main" userId="S-1-5-21-2099920240-1651340864-1353397897-97936" providerId="AD"/>
      </p:ext>
    </p:extLst>
  </p:cmAuthor>
  <p:cmAuthor id="3" name="Angela Lucia Forero Vargas" initials="AF" lastIdx="1" clrIdx="2">
    <p:extLst>
      <p:ext uri="{19B8F6BF-5375-455C-9EA6-DF929625EA0E}">
        <p15:presenceInfo xmlns:p15="http://schemas.microsoft.com/office/powerpoint/2012/main" userId="Angela Lucia Forero Varg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143D"/>
    <a:srgbClr val="B6004C"/>
    <a:srgbClr val="7F7F7F"/>
    <a:srgbClr val="FF99CC"/>
    <a:srgbClr val="EF3C6F"/>
    <a:srgbClr val="6F2A4D"/>
    <a:srgbClr val="FEC03B"/>
    <a:srgbClr val="6B234A"/>
    <a:srgbClr val="6F264C"/>
    <a:srgbClr val="B600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061F39-CA82-475A-B38A-EF4B5FC4A096}" v="2" dt="2024-12-02T18:45:04.34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5" autoAdjust="0"/>
    <p:restoredTop sz="94601"/>
  </p:normalViewPr>
  <p:slideViewPr>
    <p:cSldViewPr snapToGrid="0">
      <p:cViewPr varScale="1">
        <p:scale>
          <a:sx n="141" d="100"/>
          <a:sy n="141" d="100"/>
        </p:scale>
        <p:origin x="864" y="114"/>
      </p:cViewPr>
      <p:guideLst>
        <p:guide orient="horz" pos="1643"/>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tags" Target="tags/tag1.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microsoft.com/office/2015/10/relationships/revisionInfo" Target="revisionInfo.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font" Target="fonts/font8.fntdata"/><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https://danegovco.sharepoint.com/sites/DANE_Cuentas_coyunturales_0365/Documentos%20compartidos/Cuentas%20Coyunturales/1.%20P.%20I%20.B/PIB%202024-3%20BASE%202015/3.%20Presentaciones/3.%20RUEDA%20DE%20PRENSA/Cuadros%20rueda%20de%20prensa%202024-III.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https://danegovco.sharepoint.com/sites/DANE_Cuentas_coyunturales_0365/Documentos%20compartidos/Cuentas%20Coyunturales/1.%20P.%20I%20.B/PIB%202024-3%20BASE%202015/3.%20Presentaciones/3.%20RUEDA%20DE%20PRENSA/Cuadros%20rueda%20de%20prensa%202024-III.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https://danegovco-my.sharepoint.com/personal/ammondragonm_dane_gov_co/Documents/NTTA/Perfiles/input/GRAFICAS_PPT_EVENTO.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https://danegovco-my.sharepoint.com/personal/ammondragonm_dane_gov_co/Documents/NTTA/Perfiles/input/GRAFICAS_PPT_EVENTO.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'[Cuadros rueda de prensa 2024-III.xlsx]Gráfica Original &amp; Dx'!$T$4</c:f>
              <c:strCache>
                <c:ptCount val="1"/>
                <c:pt idx="0">
                  <c:v>Original</c:v>
                </c:pt>
              </c:strCache>
            </c:strRef>
          </c:tx>
          <c:spPr>
            <a:ln>
              <a:solidFill>
                <a:schemeClr val="tx1"/>
              </a:solidFill>
            </a:ln>
          </c:spPr>
          <c:marker>
            <c:symbol val="none"/>
          </c:marker>
          <c:dLbls>
            <c:dLbl>
              <c:idx val="10"/>
              <c:numFmt formatCode="#,##0.0" sourceLinked="0"/>
              <c:spPr>
                <a:noFill/>
                <a:ln>
                  <a:noFill/>
                </a:ln>
                <a:effectLst/>
              </c:spPr>
              <c:txPr>
                <a:bodyPr/>
                <a:lstStyle/>
                <a:p>
                  <a:pPr>
                    <a:defRPr b="1">
                      <a:solidFill>
                        <a:sysClr val="windowText" lastClr="000000"/>
                      </a:solidFill>
                    </a:defRPr>
                  </a:pPr>
                  <a:endParaRPr lang="es-CO"/>
                </a:p>
              </c:txPr>
              <c:dLblPos val="t"/>
              <c:showLegendKey val="0"/>
              <c:showVal val="1"/>
              <c:showCatName val="0"/>
              <c:showSerName val="0"/>
              <c:showPercent val="0"/>
              <c:showBubbleSize val="0"/>
              <c:extLst>
                <c:ext xmlns:c16="http://schemas.microsoft.com/office/drawing/2014/chart" uri="{C3380CC4-5D6E-409C-BE32-E72D297353CC}">
                  <c16:uniqueId val="{00000002-DAEF-4CAA-BC5A-3EAD95917333}"/>
                </c:ext>
              </c:extLst>
            </c:dLbl>
            <c:numFmt formatCode="#,##0.0" sourceLinked="0"/>
            <c:spPr>
              <a:noFill/>
              <a:ln>
                <a:noFill/>
              </a:ln>
              <a:effectLst/>
            </c:spPr>
            <c:txPr>
              <a:bodyPr/>
              <a:lstStyle/>
              <a:p>
                <a:pPr>
                  <a:defRPr>
                    <a:solidFill>
                      <a:sysClr val="windowText" lastClr="000000"/>
                    </a:solidFill>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'[Cuadros rueda de prensa 2024-III.xlsx]Gráfica Original &amp; Dx'!$R$70:$S$84</c:f>
              <c:multiLvlStrCache>
                <c:ptCount val="11"/>
                <c:lvl>
                  <c:pt idx="0">
                    <c:v>I</c:v>
                  </c:pt>
                  <c:pt idx="1">
                    <c:v>II</c:v>
                  </c:pt>
                  <c:pt idx="2">
                    <c:v>III</c:v>
                  </c:pt>
                  <c:pt idx="3">
                    <c:v>IV</c:v>
                  </c:pt>
                  <c:pt idx="4">
                    <c:v>I</c:v>
                  </c:pt>
                  <c:pt idx="5">
                    <c:v>II</c:v>
                  </c:pt>
                  <c:pt idx="6">
                    <c:v>III</c:v>
                  </c:pt>
                  <c:pt idx="7">
                    <c:v>IV</c:v>
                  </c:pt>
                  <c:pt idx="8">
                    <c:v>I</c:v>
                  </c:pt>
                  <c:pt idx="9">
                    <c:v>II</c:v>
                  </c:pt>
                  <c:pt idx="10">
                    <c:v>III</c:v>
                  </c:pt>
                </c:lvl>
                <c:lvl>
                  <c:pt idx="0">
                    <c:v>2022p</c:v>
                  </c:pt>
                  <c:pt idx="4">
                    <c:v>2023pr</c:v>
                  </c:pt>
                  <c:pt idx="8">
                    <c:v>2024pr</c:v>
                  </c:pt>
                </c:lvl>
              </c:multiLvlStrCache>
              <c:extLst/>
            </c:multiLvlStrRef>
          </c:cat>
          <c:val>
            <c:numRef>
              <c:f>'[Cuadros rueda de prensa 2024-III.xlsx]Gráfica Original &amp; Dx'!$V$70:$V$84</c:f>
              <c:numCache>
                <c:formatCode>0.0</c:formatCode>
                <c:ptCount val="11"/>
                <c:pt idx="0">
                  <c:v>8.1970049542397021</c:v>
                </c:pt>
                <c:pt idx="1">
                  <c:v>12.287755117929478</c:v>
                </c:pt>
                <c:pt idx="2">
                  <c:v>7.4562097144396802</c:v>
                </c:pt>
                <c:pt idx="3">
                  <c:v>2.1363535744773401</c:v>
                </c:pt>
                <c:pt idx="4">
                  <c:v>2.5817676487646395</c:v>
                </c:pt>
                <c:pt idx="5">
                  <c:v>0.27404299520358677</c:v>
                </c:pt>
                <c:pt idx="6">
                  <c:v>-0.64702157185629972</c:v>
                </c:pt>
                <c:pt idx="7">
                  <c:v>0.37279549104111709</c:v>
                </c:pt>
                <c:pt idx="8">
                  <c:v>0.708897953897349</c:v>
                </c:pt>
                <c:pt idx="9">
                  <c:v>2.1218780151022827</c:v>
                </c:pt>
                <c:pt idx="10">
                  <c:v>2.0093830830585517</c:v>
                </c:pt>
              </c:numCache>
              <c:extLst/>
            </c:numRef>
          </c:val>
          <c:smooth val="1"/>
          <c:extLst>
            <c:ext xmlns:c16="http://schemas.microsoft.com/office/drawing/2014/chart" uri="{C3380CC4-5D6E-409C-BE32-E72D297353CC}">
              <c16:uniqueId val="{00000000-DAEF-4CAA-BC5A-3EAD95917333}"/>
            </c:ext>
          </c:extLst>
        </c:ser>
        <c:ser>
          <c:idx val="1"/>
          <c:order val="1"/>
          <c:tx>
            <c:strRef>
              <c:f>'[Cuadros rueda de prensa 2024-III.xlsx]Gráfica Original &amp; Dx'!$U$4</c:f>
              <c:strCache>
                <c:ptCount val="1"/>
                <c:pt idx="0">
                  <c:v>Ajustada por efecto estacional y calendario</c:v>
                </c:pt>
              </c:strCache>
            </c:strRef>
          </c:tx>
          <c:spPr>
            <a:ln>
              <a:solidFill>
                <a:srgbClr val="00A9AD"/>
              </a:solidFill>
              <a:prstDash val="sysDash"/>
            </a:ln>
          </c:spPr>
          <c:marker>
            <c:symbol val="none"/>
          </c:marker>
          <c:dLbls>
            <c:dLbl>
              <c:idx val="6"/>
              <c:layout>
                <c:manualLayout>
                  <c:x val="-2.3372191374129915E-2"/>
                  <c:y val="4.73072059594331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EF-4CAA-BC5A-3EAD95917333}"/>
                </c:ext>
              </c:extLst>
            </c:dLbl>
            <c:dLbl>
              <c:idx val="8"/>
              <c:layout>
                <c:manualLayout>
                  <c:x val="-2.1496179135246818E-2"/>
                  <c:y val="6.8332630830292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EF-4CAA-BC5A-3EAD95917333}"/>
                </c:ext>
              </c:extLst>
            </c:dLbl>
            <c:dLbl>
              <c:idx val="9"/>
              <c:layout>
                <c:manualLayout>
                  <c:x val="-1.9718493756416593E-2"/>
                  <c:y val="5.15122909336050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EF-4CAA-BC5A-3EAD95917333}"/>
                </c:ext>
              </c:extLst>
            </c:dLbl>
            <c:numFmt formatCode="#,##0.0" sourceLinked="0"/>
            <c:spPr>
              <a:noFill/>
              <a:ln>
                <a:noFill/>
              </a:ln>
              <a:effectLst/>
            </c:spPr>
            <c:txPr>
              <a:bodyPr/>
              <a:lstStyle/>
              <a:p>
                <a:pPr>
                  <a:defRPr>
                    <a:solidFill>
                      <a:srgbClr val="00A9AD"/>
                    </a:solidFill>
                  </a:defRPr>
                </a:pPr>
                <a:endParaRPr lang="es-C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'[Cuadros rueda de prensa 2024-III.xlsx]Gráfica Original &amp; Dx'!$R$70:$S$84</c:f>
              <c:multiLvlStrCache>
                <c:ptCount val="11"/>
                <c:lvl>
                  <c:pt idx="0">
                    <c:v>I</c:v>
                  </c:pt>
                  <c:pt idx="1">
                    <c:v>II</c:v>
                  </c:pt>
                  <c:pt idx="2">
                    <c:v>III</c:v>
                  </c:pt>
                  <c:pt idx="3">
                    <c:v>IV</c:v>
                  </c:pt>
                  <c:pt idx="4">
                    <c:v>I</c:v>
                  </c:pt>
                  <c:pt idx="5">
                    <c:v>II</c:v>
                  </c:pt>
                  <c:pt idx="6">
                    <c:v>III</c:v>
                  </c:pt>
                  <c:pt idx="7">
                    <c:v>IV</c:v>
                  </c:pt>
                  <c:pt idx="8">
                    <c:v>I</c:v>
                  </c:pt>
                  <c:pt idx="9">
                    <c:v>II</c:v>
                  </c:pt>
                  <c:pt idx="10">
                    <c:v>III</c:v>
                  </c:pt>
                </c:lvl>
                <c:lvl>
                  <c:pt idx="0">
                    <c:v>2022p</c:v>
                  </c:pt>
                  <c:pt idx="4">
                    <c:v>2023pr</c:v>
                  </c:pt>
                  <c:pt idx="8">
                    <c:v>2024pr</c:v>
                  </c:pt>
                </c:lvl>
              </c:multiLvlStrCache>
              <c:extLst/>
            </c:multiLvlStrRef>
          </c:cat>
          <c:val>
            <c:numRef>
              <c:f>'[Cuadros rueda de prensa 2024-III.xlsx]Gráfica Original &amp; Dx'!$W$70:$W$84</c:f>
              <c:numCache>
                <c:formatCode>0.0</c:formatCode>
                <c:ptCount val="11"/>
                <c:pt idx="0">
                  <c:v>8.028878724344878</c:v>
                </c:pt>
                <c:pt idx="1">
                  <c:v>12.138316749466995</c:v>
                </c:pt>
                <c:pt idx="2">
                  <c:v>7.3472255645796736</c:v>
                </c:pt>
                <c:pt idx="3">
                  <c:v>2.1223599257291141</c:v>
                </c:pt>
                <c:pt idx="4">
                  <c:v>2.4481365620183482</c:v>
                </c:pt>
                <c:pt idx="5">
                  <c:v>0.20778282067614384</c:v>
                </c:pt>
                <c:pt idx="6">
                  <c:v>-0.66501901472169322</c:v>
                </c:pt>
                <c:pt idx="7">
                  <c:v>0.49472116785275944</c:v>
                </c:pt>
                <c:pt idx="8">
                  <c:v>0.9274646550253749</c:v>
                </c:pt>
                <c:pt idx="9">
                  <c:v>1.8747315216172353</c:v>
                </c:pt>
                <c:pt idx="10">
                  <c:v>2.0242996172868288</c:v>
                </c:pt>
              </c:numCache>
              <c:extLst/>
            </c:numRef>
          </c:val>
          <c:smooth val="1"/>
          <c:extLst>
            <c:ext xmlns:c16="http://schemas.microsoft.com/office/drawing/2014/chart" uri="{C3380CC4-5D6E-409C-BE32-E72D297353CC}">
              <c16:uniqueId val="{00000001-DAEF-4CAA-BC5A-3EAD95917333}"/>
            </c:ext>
          </c:extLst>
        </c:ser>
        <c:dLbls>
          <c:dLblPos val="b"/>
          <c:showLegendKey val="0"/>
          <c:showVal val="1"/>
          <c:showCatName val="0"/>
          <c:showSerName val="0"/>
          <c:showPercent val="0"/>
          <c:showBubbleSize val="0"/>
        </c:dLbls>
        <c:smooth val="0"/>
        <c:axId val="210310656"/>
        <c:axId val="209759040"/>
      </c:lineChart>
      <c:catAx>
        <c:axId val="210310656"/>
        <c:scaling>
          <c:orientation val="minMax"/>
        </c:scaling>
        <c:delete val="0"/>
        <c:axPos val="b"/>
        <c:numFmt formatCode="General" sourceLinked="0"/>
        <c:majorTickMark val="none"/>
        <c:minorTickMark val="none"/>
        <c:tickLblPos val="low"/>
        <c:crossAx val="209759040"/>
        <c:crosses val="autoZero"/>
        <c:auto val="1"/>
        <c:lblAlgn val="ctr"/>
        <c:lblOffset val="100"/>
        <c:noMultiLvlLbl val="0"/>
      </c:catAx>
      <c:valAx>
        <c:axId val="209759040"/>
        <c:scaling>
          <c:orientation val="minMax"/>
        </c:scaling>
        <c:delete val="0"/>
        <c:axPos val="l"/>
        <c:title>
          <c:tx>
            <c:rich>
              <a:bodyPr rot="0" vert="horz"/>
              <a:lstStyle/>
              <a:p>
                <a:pPr>
                  <a:defRPr b="0"/>
                </a:pPr>
                <a:r>
                  <a:rPr lang="es-CO" b="0"/>
                  <a:t>%</a:t>
                </a:r>
              </a:p>
            </c:rich>
          </c:tx>
          <c:overlay val="0"/>
        </c:title>
        <c:numFmt formatCode="#,##0.0" sourceLinked="0"/>
        <c:majorTickMark val="none"/>
        <c:minorTickMark val="none"/>
        <c:tickLblPos val="nextTo"/>
        <c:crossAx val="210310656"/>
        <c:crosses val="autoZero"/>
        <c:crossBetween val="between"/>
      </c:valAx>
      <c:spPr>
        <a:noFill/>
        <a:ln w="25400">
          <a:noFill/>
        </a:ln>
      </c:spPr>
    </c:plotArea>
    <c:legend>
      <c:legendPos val="b"/>
      <c:overlay val="0"/>
    </c:legend>
    <c:plotVisOnly val="1"/>
    <c:dispBlanksAs val="gap"/>
    <c:showDLblsOverMax val="0"/>
  </c:chart>
  <c:spPr>
    <a:ln>
      <a:noFill/>
    </a:ln>
  </c:spPr>
  <c:txPr>
    <a:bodyPr/>
    <a:lstStyle/>
    <a:p>
      <a:pPr>
        <a:defRPr>
          <a:latin typeface="Encode Sans Condensed" panose="00000506000000000000" pitchFamily="2" charset="0"/>
          <a:ea typeface="Segoe UI" pitchFamily="34" charset="0"/>
          <a:cs typeface="Segoe UI" pitchFamily="34" charset="0"/>
        </a:defRPr>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Columna1</c:v>
                </c:pt>
              </c:strCache>
            </c:strRef>
          </c:tx>
          <c:spPr>
            <a:solidFill>
              <a:srgbClr val="008185"/>
            </a:solidFill>
            <a:ln>
              <a:noFill/>
            </a:ln>
            <a:effectLst/>
          </c:spPr>
          <c:invertIfNegative val="0"/>
          <c:dPt>
            <c:idx val="1"/>
            <c:invertIfNegative val="0"/>
            <c:bubble3D val="0"/>
            <c:spPr>
              <a:solidFill>
                <a:srgbClr val="065660"/>
              </a:solidFill>
              <a:ln>
                <a:noFill/>
              </a:ln>
              <a:effectLst/>
            </c:spPr>
            <c:extLst>
              <c:ext xmlns:c16="http://schemas.microsoft.com/office/drawing/2014/chart" uri="{C3380CC4-5D6E-409C-BE32-E72D297353CC}">
                <c16:uniqueId val="{00000003-7AE1-4D21-BCB4-28F451EF88FF}"/>
              </c:ext>
            </c:extLst>
          </c:dPt>
          <c:dLbls>
            <c:dLbl>
              <c:idx val="0"/>
              <c:layout>
                <c:manualLayout>
                  <c:x val="-2.5093218917049981E-17"/>
                  <c:y val="3.8133901038022916E-2"/>
                </c:manualLayout>
              </c:layout>
              <c:showLegendKey val="0"/>
              <c:showVal val="1"/>
              <c:showCatName val="0"/>
              <c:showSerName val="0"/>
              <c:showPercent val="0"/>
              <c:showBubbleSize val="0"/>
              <c:extLst>
                <c:ext xmlns:c15="http://schemas.microsoft.com/office/drawing/2012/chart" uri="{CE6537A1-D6FC-4f65-9D91-7224C49458BB}">
                  <c15:layout>
                    <c:manualLayout>
                      <c:w val="0.24809702468942607"/>
                      <c:h val="0.34244243132144475"/>
                    </c:manualLayout>
                  </c15:layout>
                </c:ext>
                <c:ext xmlns:c16="http://schemas.microsoft.com/office/drawing/2014/chart" uri="{C3380CC4-5D6E-409C-BE32-E72D297353CC}">
                  <c16:uniqueId val="{00000004-7AE1-4D21-BCB4-28F451EF88FF}"/>
                </c:ext>
              </c:extLst>
            </c:dLbl>
            <c:dLbl>
              <c:idx val="1"/>
              <c:layout>
                <c:manualLayout>
                  <c:x val="-1.0037287566819993E-16"/>
                  <c:y val="7.626780207604561E-2"/>
                </c:manualLayout>
              </c:layout>
              <c:showLegendKey val="0"/>
              <c:showVal val="1"/>
              <c:showCatName val="0"/>
              <c:showSerName val="0"/>
              <c:showPercent val="0"/>
              <c:showBubbleSize val="0"/>
              <c:extLst>
                <c:ext xmlns:c15="http://schemas.microsoft.com/office/drawing/2012/chart" uri="{CE6537A1-D6FC-4f65-9D91-7224C49458BB}">
                  <c15:layout>
                    <c:manualLayout>
                      <c:w val="0.24809702468942607"/>
                      <c:h val="0.34244243132144475"/>
                    </c:manualLayout>
                  </c15:layout>
                </c:ext>
                <c:ext xmlns:c16="http://schemas.microsoft.com/office/drawing/2014/chart" uri="{C3380CC4-5D6E-409C-BE32-E72D297353CC}">
                  <c16:uniqueId val="{00000003-7AE1-4D21-BCB4-28F451EF88FF}"/>
                </c:ext>
              </c:extLst>
            </c:dLbl>
            <c:numFmt formatCode="#,##0" sourceLinked="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Encode Sans Condensed" panose="00000506000000000000"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Hoja1!$A$2:$A$3</c:f>
              <c:numCache>
                <c:formatCode>General</c:formatCode>
                <c:ptCount val="2"/>
              </c:numCache>
            </c:numRef>
          </c:cat>
          <c:val>
            <c:numRef>
              <c:f>Hoja1!$B$2:$B$3</c:f>
              <c:numCache>
                <c:formatCode>#,##0</c:formatCode>
                <c:ptCount val="2"/>
                <c:pt idx="0">
                  <c:v>-16608.080000000002</c:v>
                </c:pt>
                <c:pt idx="1">
                  <c:v>-21968.17</c:v>
                </c:pt>
              </c:numCache>
            </c:numRef>
          </c:val>
          <c:extLst>
            <c:ext xmlns:c16="http://schemas.microsoft.com/office/drawing/2014/chart" uri="{C3380CC4-5D6E-409C-BE32-E72D297353CC}">
              <c16:uniqueId val="{00000000-7AE1-4D21-BCB4-28F451EF88FF}"/>
            </c:ext>
          </c:extLst>
        </c:ser>
        <c:dLbls>
          <c:showLegendKey val="0"/>
          <c:showVal val="0"/>
          <c:showCatName val="0"/>
          <c:showSerName val="0"/>
          <c:showPercent val="0"/>
          <c:showBubbleSize val="0"/>
        </c:dLbls>
        <c:gapWidth val="121"/>
        <c:overlap val="-27"/>
        <c:axId val="2118139407"/>
        <c:axId val="231141423"/>
      </c:barChart>
      <c:catAx>
        <c:axId val="2118139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231141423"/>
        <c:crosses val="autoZero"/>
        <c:auto val="1"/>
        <c:lblAlgn val="ctr"/>
        <c:lblOffset val="100"/>
        <c:noMultiLvlLbl val="0"/>
      </c:catAx>
      <c:valAx>
        <c:axId val="231141423"/>
        <c:scaling>
          <c:orientation val="minMax"/>
        </c:scaling>
        <c:delete val="1"/>
        <c:axPos val="l"/>
        <c:numFmt formatCode="#,##0" sourceLinked="0"/>
        <c:majorTickMark val="none"/>
        <c:minorTickMark val="none"/>
        <c:tickLblPos val="nextTo"/>
        <c:crossAx val="2118139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97863303619283E-2"/>
          <c:y val="5.4779824823067771E-2"/>
          <c:w val="0.88955017243081602"/>
          <c:h val="0.77241000520160097"/>
        </c:manualLayout>
      </c:layout>
      <c:lineChart>
        <c:grouping val="standard"/>
        <c:varyColors val="0"/>
        <c:ser>
          <c:idx val="1"/>
          <c:order val="0"/>
          <c:spPr>
            <a:ln>
              <a:solidFill>
                <a:srgbClr val="144560"/>
              </a:solidFill>
              <a:prstDash val="dash"/>
            </a:ln>
          </c:spPr>
          <c:marker>
            <c:symbol val="none"/>
          </c:marker>
          <c:dPt>
            <c:idx val="0"/>
            <c:bubble3D val="0"/>
            <c:extLst>
              <c:ext xmlns:c16="http://schemas.microsoft.com/office/drawing/2014/chart" uri="{C3380CC4-5D6E-409C-BE32-E72D297353CC}">
                <c16:uniqueId val="{00000000-F46D-430C-9E36-0DDDB4835996}"/>
              </c:ext>
            </c:extLst>
          </c:dPt>
          <c:dPt>
            <c:idx val="1"/>
            <c:bubble3D val="0"/>
            <c:extLst>
              <c:ext xmlns:c16="http://schemas.microsoft.com/office/drawing/2014/chart" uri="{C3380CC4-5D6E-409C-BE32-E72D297353CC}">
                <c16:uniqueId val="{00000001-F46D-430C-9E36-0DDDB4835996}"/>
              </c:ext>
            </c:extLst>
          </c:dPt>
          <c:dPt>
            <c:idx val="3"/>
            <c:bubble3D val="0"/>
            <c:extLst>
              <c:ext xmlns:c16="http://schemas.microsoft.com/office/drawing/2014/chart" uri="{C3380CC4-5D6E-409C-BE32-E72D297353CC}">
                <c16:uniqueId val="{00000002-F46D-430C-9E36-0DDDB4835996}"/>
              </c:ext>
            </c:extLst>
          </c:dPt>
          <c:dPt>
            <c:idx val="10"/>
            <c:bubble3D val="0"/>
            <c:extLst>
              <c:ext xmlns:c16="http://schemas.microsoft.com/office/drawing/2014/chart" uri="{C3380CC4-5D6E-409C-BE32-E72D297353CC}">
                <c16:uniqueId val="{00000003-F46D-430C-9E36-0DDDB4835996}"/>
              </c:ext>
            </c:extLst>
          </c:dPt>
          <c:dLbls>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46D-430C-9E36-0DDDB4835996}"/>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46D-430C-9E36-0DDDB4835996}"/>
                </c:ext>
              </c:extLst>
            </c:dLbl>
            <c:dLbl>
              <c:idx val="9"/>
              <c:numFmt formatCode="#,##0.0" sourceLinked="0"/>
              <c:spPr>
                <a:noFill/>
                <a:ln>
                  <a:noFill/>
                </a:ln>
                <a:effectLst/>
              </c:spPr>
              <c:txPr>
                <a:bodyPr/>
                <a:lstStyle/>
                <a:p>
                  <a:pPr>
                    <a:defRPr b="1">
                      <a:solidFill>
                        <a:sysClr val="windowText" lastClr="000000"/>
                      </a:solidFill>
                    </a:defRPr>
                  </a:pPr>
                  <a:endParaRPr lang="es-CO"/>
                </a:p>
              </c:txPr>
              <c:dLblPos val="t"/>
              <c:showLegendKey val="0"/>
              <c:showVal val="0"/>
              <c:showCatName val="0"/>
              <c:showSerName val="0"/>
              <c:showPercent val="0"/>
              <c:showBubbleSize val="0"/>
              <c:extLst>
                <c:ext xmlns:c16="http://schemas.microsoft.com/office/drawing/2014/chart" uri="{C3380CC4-5D6E-409C-BE32-E72D297353CC}">
                  <c16:uniqueId val="{00000006-F46D-430C-9E36-0DDDB4835996}"/>
                </c:ext>
              </c:extLst>
            </c:dLbl>
            <c:dLbl>
              <c:idx val="10"/>
              <c:numFmt formatCode="#,##0.0" sourceLinked="0"/>
              <c:spPr>
                <a:noFill/>
                <a:ln>
                  <a:noFill/>
                </a:ln>
                <a:effectLst/>
              </c:spPr>
              <c:txPr>
                <a:bodyPr/>
                <a:lstStyle/>
                <a:p>
                  <a:pPr>
                    <a:defRPr b="1">
                      <a:solidFill>
                        <a:sysClr val="windowText" lastClr="000000"/>
                      </a:solidFill>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6D-430C-9E36-0DDDB4835996}"/>
                </c:ext>
              </c:extLst>
            </c:dLbl>
            <c:numFmt formatCode="#,##0.0" sourceLinked="0"/>
            <c:spPr>
              <a:noFill/>
              <a:ln>
                <a:noFill/>
              </a:ln>
              <a:effectLst/>
            </c:spPr>
            <c:txPr>
              <a:bodyPr/>
              <a:lstStyle/>
              <a:p>
                <a:pPr>
                  <a:defRPr>
                    <a:solidFill>
                      <a:sysClr val="windowText" lastClr="000000"/>
                    </a:solidFill>
                  </a:defRPr>
                </a:pPr>
                <a:endParaRPr lang="es-CO"/>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multiLvlStrRef>
              <c:f>'[Cuadros rueda de prensa 2024-III.xlsx]Gráfica Original &amp; Dx'!$R$70:$S$84</c:f>
              <c:multiLvlStrCache>
                <c:ptCount val="11"/>
                <c:lvl>
                  <c:pt idx="0">
                    <c:v>I</c:v>
                  </c:pt>
                  <c:pt idx="1">
                    <c:v>II</c:v>
                  </c:pt>
                  <c:pt idx="2">
                    <c:v>III</c:v>
                  </c:pt>
                  <c:pt idx="3">
                    <c:v>IV</c:v>
                  </c:pt>
                  <c:pt idx="4">
                    <c:v>I</c:v>
                  </c:pt>
                  <c:pt idx="5">
                    <c:v>II</c:v>
                  </c:pt>
                  <c:pt idx="6">
                    <c:v>III</c:v>
                  </c:pt>
                  <c:pt idx="7">
                    <c:v>IV</c:v>
                  </c:pt>
                  <c:pt idx="8">
                    <c:v>I</c:v>
                  </c:pt>
                  <c:pt idx="9">
                    <c:v>II</c:v>
                  </c:pt>
                  <c:pt idx="10">
                    <c:v>III</c:v>
                  </c:pt>
                </c:lvl>
                <c:lvl>
                  <c:pt idx="0">
                    <c:v>2022p</c:v>
                  </c:pt>
                  <c:pt idx="4">
                    <c:v>2023pr</c:v>
                  </c:pt>
                  <c:pt idx="8">
                    <c:v>2024pr</c:v>
                  </c:pt>
                </c:lvl>
              </c:multiLvlStrCache>
              <c:extLst/>
            </c:multiLvlStrRef>
          </c:cat>
          <c:val>
            <c:numRef>
              <c:f>'[Cuadros rueda de prensa 2024-III.xlsx]Gráfica Original &amp; Dx'!$Y$70:$Y$84</c:f>
              <c:numCache>
                <c:formatCode>_(* #,##0.0_);_(* \(#,##0.0\);_(* "-"??_);_(@_)</c:formatCode>
                <c:ptCount val="11"/>
                <c:pt idx="0">
                  <c:v>107.93563484782011</c:v>
                </c:pt>
                <c:pt idx="1">
                  <c:v>109.85885783700189</c:v>
                </c:pt>
                <c:pt idx="2">
                  <c:v>110.88376680039205</c:v>
                </c:pt>
                <c:pt idx="3">
                  <c:v>109.71164437390131</c:v>
                </c:pt>
                <c:pt idx="4">
                  <c:v>110.5780465879762</c:v>
                </c:pt>
                <c:pt idx="5">
                  <c:v>110.08712567057822</c:v>
                </c:pt>
                <c:pt idx="6">
                  <c:v>110.14636866692979</c:v>
                </c:pt>
                <c:pt idx="7">
                  <c:v>110.25441110221834</c:v>
                </c:pt>
                <c:pt idx="8">
                  <c:v>111.6036188862972</c:v>
                </c:pt>
                <c:pt idx="9">
                  <c:v>112.1509637167669</c:v>
                </c:pt>
                <c:pt idx="10">
                  <c:v>112.37606118630978</c:v>
                </c:pt>
              </c:numCache>
              <c:extLst/>
            </c:numRef>
          </c:val>
          <c:smooth val="1"/>
          <c:extLst>
            <c:ext xmlns:c16="http://schemas.microsoft.com/office/drawing/2014/chart" uri="{C3380CC4-5D6E-409C-BE32-E72D297353CC}">
              <c16:uniqueId val="{00000007-F46D-430C-9E36-0DDDB4835996}"/>
            </c:ext>
          </c:extLst>
        </c:ser>
        <c:dLbls>
          <c:showLegendKey val="0"/>
          <c:showVal val="0"/>
          <c:showCatName val="0"/>
          <c:showSerName val="0"/>
          <c:showPercent val="0"/>
          <c:showBubbleSize val="0"/>
        </c:dLbls>
        <c:smooth val="0"/>
        <c:axId val="210311168"/>
        <c:axId val="209761344"/>
      </c:lineChart>
      <c:catAx>
        <c:axId val="210311168"/>
        <c:scaling>
          <c:orientation val="minMax"/>
        </c:scaling>
        <c:delete val="0"/>
        <c:axPos val="b"/>
        <c:numFmt formatCode="General" sourceLinked="0"/>
        <c:majorTickMark val="none"/>
        <c:minorTickMark val="none"/>
        <c:tickLblPos val="low"/>
        <c:crossAx val="209761344"/>
        <c:crossesAt val="100"/>
        <c:auto val="1"/>
        <c:lblAlgn val="ctr"/>
        <c:lblOffset val="100"/>
        <c:noMultiLvlLbl val="0"/>
      </c:catAx>
      <c:valAx>
        <c:axId val="209761344"/>
        <c:scaling>
          <c:orientation val="minMax"/>
          <c:max val="113"/>
          <c:min val="107"/>
        </c:scaling>
        <c:delete val="0"/>
        <c:axPos val="l"/>
        <c:title>
          <c:tx>
            <c:rich>
              <a:bodyPr rot="-5400000" vert="horz"/>
              <a:lstStyle/>
              <a:p>
                <a:pPr>
                  <a:defRPr/>
                </a:pPr>
                <a:r>
                  <a:rPr lang="es-CO"/>
                  <a:t>Índice 100= 2019-IV</a:t>
                </a:r>
              </a:p>
            </c:rich>
          </c:tx>
          <c:layout>
            <c:manualLayout>
              <c:xMode val="edge"/>
              <c:yMode val="edge"/>
              <c:x val="1.0200724103641852E-2"/>
              <c:y val="0.29231131630756513"/>
            </c:manualLayout>
          </c:layout>
          <c:overlay val="0"/>
        </c:title>
        <c:numFmt formatCode="_(* #,##0.0_);_(* \(#,##0.0\);_(* &quot;-&quot;??_);_(@_)" sourceLinked="1"/>
        <c:majorTickMark val="none"/>
        <c:minorTickMark val="none"/>
        <c:tickLblPos val="nextTo"/>
        <c:crossAx val="210311168"/>
        <c:crosses val="autoZero"/>
        <c:crossBetween val="between"/>
      </c:valAx>
      <c:spPr>
        <a:noFill/>
      </c:spPr>
    </c:plotArea>
    <c:plotVisOnly val="1"/>
    <c:dispBlanksAs val="gap"/>
    <c:showDLblsOverMax val="0"/>
  </c:chart>
  <c:txPr>
    <a:bodyPr/>
    <a:lstStyle/>
    <a:p>
      <a:pPr>
        <a:defRPr>
          <a:latin typeface="Encode Sans Condensed" panose="00000506000000000000" pitchFamily="2" charset="0"/>
        </a:defRPr>
      </a:pPr>
      <a:endParaRPr lang="es-C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'[Cuadros rueda de prensa 2024-III.xlsx]Gráfica Original &amp; Dx'!$Y$3</c:f>
              <c:strCache>
                <c:ptCount val="1"/>
                <c:pt idx="0">
                  <c:v>Año corrido</c:v>
                </c:pt>
              </c:strCache>
            </c:strRef>
          </c:tx>
          <c:spPr>
            <a:solidFill>
              <a:srgbClr val="007E82"/>
            </a:solidFill>
            <a:ln>
              <a:solidFill>
                <a:srgbClr val="007E82"/>
              </a:solidFill>
            </a:ln>
          </c:spPr>
          <c:invertIfNegative val="0"/>
          <c:dPt>
            <c:idx val="2"/>
            <c:invertIfNegative val="0"/>
            <c:bubble3D val="0"/>
            <c:spPr>
              <a:pattFill prst="dkUpDiag">
                <a:fgClr>
                  <a:srgbClr val="007E82"/>
                </a:fgClr>
                <a:bgClr>
                  <a:schemeClr val="bg1"/>
                </a:bgClr>
              </a:pattFill>
              <a:ln>
                <a:solidFill>
                  <a:srgbClr val="007E82"/>
                </a:solidFill>
              </a:ln>
            </c:spPr>
            <c:extLst>
              <c:ext xmlns:c16="http://schemas.microsoft.com/office/drawing/2014/chart" uri="{C3380CC4-5D6E-409C-BE32-E72D297353CC}">
                <c16:uniqueId val="{00000001-4FF7-4FD6-B858-153C83A7AE56}"/>
              </c:ext>
            </c:extLst>
          </c:dPt>
          <c:dPt>
            <c:idx val="6"/>
            <c:invertIfNegative val="0"/>
            <c:bubble3D val="0"/>
            <c:spPr>
              <a:pattFill prst="dkUpDiag">
                <a:fgClr>
                  <a:srgbClr val="007E82"/>
                </a:fgClr>
                <a:bgClr>
                  <a:schemeClr val="bg1"/>
                </a:bgClr>
              </a:pattFill>
              <a:ln>
                <a:solidFill>
                  <a:srgbClr val="007E82"/>
                </a:solidFill>
              </a:ln>
            </c:spPr>
            <c:extLst>
              <c:ext xmlns:c16="http://schemas.microsoft.com/office/drawing/2014/chart" uri="{C3380CC4-5D6E-409C-BE32-E72D297353CC}">
                <c16:uniqueId val="{00000003-4FF7-4FD6-B858-153C83A7AE56}"/>
              </c:ext>
            </c:extLst>
          </c:dPt>
          <c:dPt>
            <c:idx val="10"/>
            <c:invertIfNegative val="0"/>
            <c:bubble3D val="0"/>
            <c:spPr>
              <a:pattFill prst="dkUpDiag">
                <a:fgClr>
                  <a:srgbClr val="007E82"/>
                </a:fgClr>
                <a:bgClr>
                  <a:schemeClr val="bg1"/>
                </a:bgClr>
              </a:pattFill>
              <a:ln>
                <a:solidFill>
                  <a:srgbClr val="007E82"/>
                </a:solidFill>
              </a:ln>
            </c:spPr>
            <c:extLst>
              <c:ext xmlns:c16="http://schemas.microsoft.com/office/drawing/2014/chart" uri="{C3380CC4-5D6E-409C-BE32-E72D297353CC}">
                <c16:uniqueId val="{00000005-4FF7-4FD6-B858-153C83A7AE56}"/>
              </c:ext>
            </c:extLst>
          </c:dPt>
          <c:dLbls>
            <c:dLbl>
              <c:idx val="2"/>
              <c:numFmt formatCode="#,##0.0" sourceLinked="0"/>
              <c:spPr>
                <a:noFill/>
                <a:ln>
                  <a:noFill/>
                </a:ln>
                <a:effectLst/>
              </c:spPr>
              <c:txPr>
                <a:bodyPr wrap="square" lIns="38100" tIns="19050" rIns="38100" bIns="19050" anchor="ctr">
                  <a:spAutoFit/>
                </a:bodyPr>
                <a:lstStyle/>
                <a:p>
                  <a:pPr>
                    <a:defRPr b="1"/>
                  </a:pPr>
                  <a:endParaRPr lang="es-CO"/>
                </a:p>
              </c:txPr>
              <c:showLegendKey val="0"/>
              <c:showVal val="1"/>
              <c:showCatName val="0"/>
              <c:showSerName val="0"/>
              <c:showPercent val="0"/>
              <c:showBubbleSize val="0"/>
              <c:extLst>
                <c:ext xmlns:c16="http://schemas.microsoft.com/office/drawing/2014/chart" uri="{C3380CC4-5D6E-409C-BE32-E72D297353CC}">
                  <c16:uniqueId val="{00000001-4FF7-4FD6-B858-153C83A7AE56}"/>
                </c:ext>
              </c:extLst>
            </c:dLbl>
            <c:dLbl>
              <c:idx val="3"/>
              <c:numFmt formatCode="#,##0.0" sourceLinked="0"/>
              <c:spPr>
                <a:noFill/>
                <a:ln>
                  <a:noFill/>
                </a:ln>
                <a:effectLst/>
              </c:spPr>
              <c:txPr>
                <a:bodyPr wrap="square" lIns="38100" tIns="19050" rIns="38100" bIns="19050" anchor="ctr">
                  <a:spAutoFit/>
                </a:bodyPr>
                <a:lstStyle/>
                <a:p>
                  <a:pPr>
                    <a:defRPr/>
                  </a:pPr>
                  <a:endParaRPr lang="es-CO"/>
                </a:p>
              </c:txPr>
              <c:showLegendKey val="0"/>
              <c:showVal val="1"/>
              <c:showCatName val="0"/>
              <c:showSerName val="0"/>
              <c:showPercent val="0"/>
              <c:showBubbleSize val="0"/>
              <c:extLst>
                <c:ext xmlns:c16="http://schemas.microsoft.com/office/drawing/2014/chart" uri="{C3380CC4-5D6E-409C-BE32-E72D297353CC}">
                  <c16:uniqueId val="{00000006-4FF7-4FD6-B858-153C83A7AE56}"/>
                </c:ext>
              </c:extLst>
            </c:dLbl>
            <c:dLbl>
              <c:idx val="6"/>
              <c:numFmt formatCode="#,##0.0" sourceLinked="0"/>
              <c:spPr>
                <a:noFill/>
                <a:ln>
                  <a:noFill/>
                </a:ln>
                <a:effectLst/>
              </c:spPr>
              <c:txPr>
                <a:bodyPr/>
                <a:lstStyle/>
                <a:p>
                  <a:pPr>
                    <a:defRPr b="1"/>
                  </a:pPr>
                  <a:endParaRPr lang="es-CO"/>
                </a:p>
              </c:txPr>
              <c:showLegendKey val="0"/>
              <c:showVal val="1"/>
              <c:showCatName val="0"/>
              <c:showSerName val="0"/>
              <c:showPercent val="0"/>
              <c:showBubbleSize val="0"/>
              <c:extLst>
                <c:ext xmlns:c16="http://schemas.microsoft.com/office/drawing/2014/chart" uri="{C3380CC4-5D6E-409C-BE32-E72D297353CC}">
                  <c16:uniqueId val="{00000003-4FF7-4FD6-B858-153C83A7AE56}"/>
                </c:ext>
              </c:extLst>
            </c:dLbl>
            <c:dLbl>
              <c:idx val="10"/>
              <c:numFmt formatCode="#,##0.0" sourceLinked="0"/>
              <c:spPr>
                <a:noFill/>
                <a:ln>
                  <a:noFill/>
                </a:ln>
                <a:effectLst/>
              </c:spPr>
              <c:txPr>
                <a:bodyPr wrap="square" lIns="38100" tIns="19050" rIns="38100" bIns="19050" anchor="ctr">
                  <a:spAutoFit/>
                </a:bodyPr>
                <a:lstStyle/>
                <a:p>
                  <a:pPr>
                    <a:defRPr b="1"/>
                  </a:pPr>
                  <a:endParaRPr lang="es-CO"/>
                </a:p>
              </c:txPr>
              <c:showLegendKey val="0"/>
              <c:showVal val="1"/>
              <c:showCatName val="0"/>
              <c:showSerName val="0"/>
              <c:showPercent val="0"/>
              <c:showBubbleSize val="0"/>
              <c:extLst>
                <c:ext xmlns:c16="http://schemas.microsoft.com/office/drawing/2014/chart" uri="{C3380CC4-5D6E-409C-BE32-E72D297353CC}">
                  <c16:uniqueId val="{00000005-4FF7-4FD6-B858-153C83A7AE56}"/>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'[Cuadros rueda de prensa 2024-III.xlsx]Gráfica Original &amp; Dx'!$R$70:$S$84</c:f>
              <c:multiLvlStrCache>
                <c:ptCount val="11"/>
                <c:lvl>
                  <c:pt idx="0">
                    <c:v>I</c:v>
                  </c:pt>
                  <c:pt idx="1">
                    <c:v>II</c:v>
                  </c:pt>
                  <c:pt idx="2">
                    <c:v>III</c:v>
                  </c:pt>
                  <c:pt idx="3">
                    <c:v>IV</c:v>
                  </c:pt>
                  <c:pt idx="4">
                    <c:v>I</c:v>
                  </c:pt>
                  <c:pt idx="5">
                    <c:v>II</c:v>
                  </c:pt>
                  <c:pt idx="6">
                    <c:v>III</c:v>
                  </c:pt>
                  <c:pt idx="7">
                    <c:v>IV</c:v>
                  </c:pt>
                  <c:pt idx="8">
                    <c:v>I</c:v>
                  </c:pt>
                  <c:pt idx="9">
                    <c:v>II</c:v>
                  </c:pt>
                  <c:pt idx="10">
                    <c:v>III</c:v>
                  </c:pt>
                </c:lvl>
                <c:lvl>
                  <c:pt idx="0">
                    <c:v>2022p</c:v>
                  </c:pt>
                  <c:pt idx="4">
                    <c:v>2023pr</c:v>
                  </c:pt>
                  <c:pt idx="8">
                    <c:v>2024pr</c:v>
                  </c:pt>
                </c:lvl>
              </c:multiLvlStrCache>
              <c:extLst/>
            </c:multiLvlStrRef>
          </c:cat>
          <c:val>
            <c:numRef>
              <c:f>'[Cuadros rueda de prensa 2024-III.xlsx]Gráfica Original &amp; Dx'!$Y$70:$Y$84</c:f>
              <c:numCache>
                <c:formatCode>0.0</c:formatCode>
                <c:ptCount val="11"/>
                <c:pt idx="0">
                  <c:v>8.1970049542397021</c:v>
                </c:pt>
                <c:pt idx="1">
                  <c:v>10.246235706101615</c:v>
                </c:pt>
                <c:pt idx="2">
                  <c:v>9.2661605292334599</c:v>
                </c:pt>
                <c:pt idx="3">
                  <c:v>7.2888838865513748</c:v>
                </c:pt>
                <c:pt idx="4">
                  <c:v>2.5817676487646395</c:v>
                </c:pt>
                <c:pt idx="5">
                  <c:v>1.4043229261454684</c:v>
                </c:pt>
                <c:pt idx="6">
                  <c:v>0.6956667503459073</c:v>
                </c:pt>
                <c:pt idx="7">
                  <c:v>0.61042650835119616</c:v>
                </c:pt>
                <c:pt idx="8">
                  <c:v>0.708897953897349</c:v>
                </c:pt>
                <c:pt idx="9">
                  <c:v>1.4217914088717265</c:v>
                </c:pt>
                <c:pt idx="10">
                  <c:v>1.6220737770648981</c:v>
                </c:pt>
              </c:numCache>
              <c:extLst/>
            </c:numRef>
          </c:val>
          <c:extLst>
            <c:ext xmlns:c16="http://schemas.microsoft.com/office/drawing/2014/chart" uri="{C3380CC4-5D6E-409C-BE32-E72D297353CC}">
              <c16:uniqueId val="{00000007-4FF7-4FD6-B858-153C83A7AE56}"/>
            </c:ext>
          </c:extLst>
        </c:ser>
        <c:dLbls>
          <c:showLegendKey val="0"/>
          <c:showVal val="1"/>
          <c:showCatName val="0"/>
          <c:showSerName val="0"/>
          <c:showPercent val="0"/>
          <c:showBubbleSize val="0"/>
        </c:dLbls>
        <c:gapWidth val="100"/>
        <c:axId val="210310656"/>
        <c:axId val="209759040"/>
      </c:barChart>
      <c:catAx>
        <c:axId val="210310656"/>
        <c:scaling>
          <c:orientation val="minMax"/>
        </c:scaling>
        <c:delete val="0"/>
        <c:axPos val="b"/>
        <c:numFmt formatCode="General" sourceLinked="0"/>
        <c:majorTickMark val="none"/>
        <c:minorTickMark val="none"/>
        <c:tickLblPos val="low"/>
        <c:crossAx val="209759040"/>
        <c:crosses val="autoZero"/>
        <c:auto val="1"/>
        <c:lblAlgn val="ctr"/>
        <c:lblOffset val="100"/>
        <c:noMultiLvlLbl val="0"/>
      </c:catAx>
      <c:valAx>
        <c:axId val="209759040"/>
        <c:scaling>
          <c:orientation val="minMax"/>
        </c:scaling>
        <c:delete val="0"/>
        <c:axPos val="l"/>
        <c:title>
          <c:tx>
            <c:rich>
              <a:bodyPr rot="0" vert="horz"/>
              <a:lstStyle/>
              <a:p>
                <a:pPr>
                  <a:defRPr b="0"/>
                </a:pPr>
                <a:r>
                  <a:rPr lang="es-CO" b="0"/>
                  <a:t>%</a:t>
                </a:r>
              </a:p>
            </c:rich>
          </c:tx>
          <c:overlay val="0"/>
        </c:title>
        <c:numFmt formatCode="#,##0.0" sourceLinked="0"/>
        <c:majorTickMark val="none"/>
        <c:minorTickMark val="none"/>
        <c:tickLblPos val="nextTo"/>
        <c:crossAx val="210310656"/>
        <c:crosses val="autoZero"/>
        <c:crossBetween val="between"/>
      </c:valAx>
      <c:spPr>
        <a:noFill/>
        <a:ln w="25400">
          <a:noFill/>
        </a:ln>
      </c:spPr>
    </c:plotArea>
    <c:plotVisOnly val="1"/>
    <c:dispBlanksAs val="gap"/>
    <c:showDLblsOverMax val="0"/>
  </c:chart>
  <c:spPr>
    <a:ln>
      <a:noFill/>
    </a:ln>
  </c:spPr>
  <c:txPr>
    <a:bodyPr/>
    <a:lstStyle/>
    <a:p>
      <a:pPr>
        <a:defRPr>
          <a:latin typeface="Encode Sans Condensed" panose="00000506000000000000" pitchFamily="2" charset="0"/>
          <a:ea typeface="Segoe UI" pitchFamily="34" charset="0"/>
          <a:cs typeface="Segoe UI" pitchFamily="34" charset="0"/>
        </a:defRPr>
      </a:pPr>
      <a:endParaRPr lang="es-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121"/>
        <c:overlap val="-27"/>
        <c:axId val="2118139407"/>
        <c:axId val="231141423"/>
      </c:barChart>
      <c:catAx>
        <c:axId val="2118139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231141423"/>
        <c:crosses val="autoZero"/>
        <c:auto val="1"/>
        <c:lblAlgn val="ctr"/>
        <c:lblOffset val="100"/>
        <c:noMultiLvlLbl val="0"/>
      </c:catAx>
      <c:valAx>
        <c:axId val="231141423"/>
        <c:scaling>
          <c:orientation val="minMax"/>
        </c:scaling>
        <c:delete val="1"/>
        <c:axPos val="l"/>
        <c:numFmt formatCode="#,##0" sourceLinked="0"/>
        <c:majorTickMark val="none"/>
        <c:minorTickMark val="none"/>
        <c:tickLblPos val="nextTo"/>
        <c:crossAx val="2118139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22094695774692"/>
          <c:y val="0.12071325374496236"/>
          <c:w val="0.87765009874590783"/>
          <c:h val="0.75857349251007533"/>
        </c:manualLayout>
      </c:layout>
      <c:lineChart>
        <c:grouping val="standard"/>
        <c:varyColors val="0"/>
        <c:ser>
          <c:idx val="0"/>
          <c:order val="0"/>
          <c:spPr>
            <a:ln w="50800" cap="rnd">
              <a:solidFill>
                <a:srgbClr val="144560"/>
              </a:solidFill>
              <a:round/>
            </a:ln>
            <a:effectLst/>
          </c:spPr>
          <c:marker>
            <c:symbol val="none"/>
          </c:marker>
          <c:dPt>
            <c:idx val="3"/>
            <c:marker>
              <c:symbol val="none"/>
            </c:marker>
            <c:bubble3D val="0"/>
            <c:spPr>
              <a:ln w="0" cap="rnd">
                <a:solidFill>
                  <a:srgbClr val="F7F7F7"/>
                </a:solidFill>
                <a:round/>
              </a:ln>
              <a:effectLst/>
            </c:spPr>
            <c:extLst>
              <c:ext xmlns:c16="http://schemas.microsoft.com/office/drawing/2014/chart" uri="{C3380CC4-5D6E-409C-BE32-E72D297353CC}">
                <c16:uniqueId val="{00000001-BC86-41F9-ADF5-E5EA5155FDB7}"/>
              </c:ext>
            </c:extLst>
          </c:dPt>
          <c:dPt>
            <c:idx val="4"/>
            <c:marker>
              <c:symbol val="none"/>
            </c:marker>
            <c:bubble3D val="0"/>
            <c:spPr>
              <a:ln w="12700" cap="rnd">
                <a:solidFill>
                  <a:srgbClr val="F7F7F7"/>
                </a:solidFill>
                <a:round/>
              </a:ln>
              <a:effectLst/>
            </c:spPr>
            <c:extLst>
              <c:ext xmlns:c16="http://schemas.microsoft.com/office/drawing/2014/chart" uri="{C3380CC4-5D6E-409C-BE32-E72D297353CC}">
                <c16:uniqueId val="{00000003-BC86-41F9-ADF5-E5EA5155FDB7}"/>
              </c:ext>
            </c:extLst>
          </c:dPt>
          <c:dPt>
            <c:idx val="7"/>
            <c:marker>
              <c:symbol val="none"/>
            </c:marker>
            <c:bubble3D val="0"/>
            <c:spPr>
              <a:ln w="0" cap="rnd">
                <a:solidFill>
                  <a:srgbClr val="F7F7F7"/>
                </a:solidFill>
                <a:round/>
              </a:ln>
              <a:effectLst/>
            </c:spPr>
            <c:extLst>
              <c:ext xmlns:c16="http://schemas.microsoft.com/office/drawing/2014/chart" uri="{C3380CC4-5D6E-409C-BE32-E72D297353CC}">
                <c16:uniqueId val="{00000005-BC86-41F9-ADF5-E5EA5155FDB7}"/>
              </c:ext>
            </c:extLst>
          </c:dPt>
          <c:dPt>
            <c:idx val="8"/>
            <c:marker>
              <c:symbol val="none"/>
            </c:marker>
            <c:bubble3D val="0"/>
            <c:spPr>
              <a:ln w="12700" cap="rnd">
                <a:solidFill>
                  <a:srgbClr val="F7F7F7"/>
                </a:solidFill>
                <a:round/>
              </a:ln>
              <a:effectLst/>
            </c:spPr>
            <c:extLst>
              <c:ext xmlns:c16="http://schemas.microsoft.com/office/drawing/2014/chart" uri="{C3380CC4-5D6E-409C-BE32-E72D297353CC}">
                <c16:uniqueId val="{00000007-BC86-41F9-ADF5-E5EA5155FDB7}"/>
              </c:ext>
            </c:extLst>
          </c:dPt>
          <c:dPt>
            <c:idx val="12"/>
            <c:marker>
              <c:symbol val="none"/>
            </c:marker>
            <c:bubble3D val="0"/>
            <c:spPr>
              <a:ln w="3175" cap="rnd">
                <a:solidFill>
                  <a:srgbClr val="F7F7F7"/>
                </a:solidFill>
                <a:round/>
              </a:ln>
              <a:effectLst/>
            </c:spPr>
            <c:extLst>
              <c:ext xmlns:c16="http://schemas.microsoft.com/office/drawing/2014/chart" uri="{C3380CC4-5D6E-409C-BE32-E72D297353CC}">
                <c16:uniqueId val="{00000009-BC86-41F9-ADF5-E5EA5155FDB7}"/>
              </c:ext>
            </c:extLst>
          </c:dPt>
          <c:dLbls>
            <c:delete val="1"/>
          </c:dLbls>
          <c:cat>
            <c:multiLvlStrRef>
              <c:f>'[Cuadros rueda de prensa 2024-III.xlsx]Niveles Ctes  (2)'!$F$11:$G$21</c:f>
              <c:multiLvlStrCache>
                <c:ptCount val="11"/>
                <c:lvl>
                  <c:pt idx="0">
                    <c:v>I</c:v>
                  </c:pt>
                  <c:pt idx="1">
                    <c:v>II</c:v>
                  </c:pt>
                  <c:pt idx="2">
                    <c:v>III</c:v>
                  </c:pt>
                  <c:pt idx="3">
                    <c:v>IV</c:v>
                  </c:pt>
                  <c:pt idx="4">
                    <c:v>I</c:v>
                  </c:pt>
                  <c:pt idx="5">
                    <c:v>II</c:v>
                  </c:pt>
                  <c:pt idx="6">
                    <c:v>III</c:v>
                  </c:pt>
                  <c:pt idx="7">
                    <c:v>IV</c:v>
                  </c:pt>
                  <c:pt idx="8">
                    <c:v>I</c:v>
                  </c:pt>
                  <c:pt idx="9">
                    <c:v>II</c:v>
                  </c:pt>
                  <c:pt idx="10">
                    <c:v>III</c:v>
                  </c:pt>
                </c:lvl>
                <c:lvl>
                  <c:pt idx="0">
                    <c:v>2022p</c:v>
                  </c:pt>
                  <c:pt idx="4">
                    <c:v>2023pr</c:v>
                  </c:pt>
                  <c:pt idx="8">
                    <c:v>2024pr</c:v>
                  </c:pt>
                </c:lvl>
              </c:multiLvlStrCache>
            </c:multiLvlStrRef>
          </c:cat>
          <c:val>
            <c:numRef>
              <c:f>'[Cuadros rueda de prensa 2024-III.xlsx]Niveles Ctes  (2)'!$I$11:$I$21</c:f>
              <c:numCache>
                <c:formatCode>#,##0</c:formatCode>
                <c:ptCount val="11"/>
                <c:pt idx="0">
                  <c:v>1077307.8931941635</c:v>
                </c:pt>
                <c:pt idx="1">
                  <c:v>1077307.8931941635</c:v>
                </c:pt>
                <c:pt idx="2">
                  <c:v>1077307.8931941635</c:v>
                </c:pt>
                <c:pt idx="3">
                  <c:v>1077307.8931941635</c:v>
                </c:pt>
                <c:pt idx="4">
                  <c:v>1162909.792223155</c:v>
                </c:pt>
                <c:pt idx="5">
                  <c:v>1162909.792223155</c:v>
                </c:pt>
                <c:pt idx="6">
                  <c:v>1162909.792223155</c:v>
                </c:pt>
                <c:pt idx="7">
                  <c:v>1162909.792223155</c:v>
                </c:pt>
                <c:pt idx="8">
                  <c:v>1240678.4338428797</c:v>
                </c:pt>
                <c:pt idx="9">
                  <c:v>1240678.4338428797</c:v>
                </c:pt>
                <c:pt idx="10">
                  <c:v>1240678.4338428797</c:v>
                </c:pt>
              </c:numCache>
            </c:numRef>
          </c:val>
          <c:smooth val="0"/>
          <c:extLst>
            <c:ext xmlns:c16="http://schemas.microsoft.com/office/drawing/2014/chart" uri="{C3380CC4-5D6E-409C-BE32-E72D297353CC}">
              <c16:uniqueId val="{0000000A-BC86-41F9-ADF5-E5EA5155FDB7}"/>
            </c:ext>
          </c:extLst>
        </c:ser>
        <c:dLbls>
          <c:showLegendKey val="0"/>
          <c:showVal val="1"/>
          <c:showCatName val="0"/>
          <c:showSerName val="0"/>
          <c:showPercent val="0"/>
          <c:showBubbleSize val="0"/>
        </c:dLbls>
        <c:smooth val="0"/>
        <c:axId val="1868742976"/>
        <c:axId val="1904885232"/>
      </c:lineChart>
      <c:catAx>
        <c:axId val="1868742976"/>
        <c:scaling>
          <c:orientation val="minMax"/>
        </c:scaling>
        <c:delete val="1"/>
        <c:axPos val="b"/>
        <c:numFmt formatCode="General" sourceLinked="1"/>
        <c:majorTickMark val="none"/>
        <c:minorTickMark val="none"/>
        <c:tickLblPos val="nextTo"/>
        <c:crossAx val="1904885232"/>
        <c:crosses val="autoZero"/>
        <c:auto val="1"/>
        <c:lblAlgn val="ctr"/>
        <c:lblOffset val="100"/>
        <c:noMultiLvlLbl val="0"/>
      </c:catAx>
      <c:valAx>
        <c:axId val="1904885232"/>
        <c:scaling>
          <c:orientation val="minMax"/>
          <c:max val="1300000"/>
          <c:min val="1000000"/>
        </c:scaling>
        <c:delete val="0"/>
        <c:axPos val="l"/>
        <c:numFmt formatCode="#,##0"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Encode Sans Condensed" panose="00000506000000000000" pitchFamily="2" charset="0"/>
                <a:ea typeface="+mn-ea"/>
                <a:cs typeface="Segoe UI" panose="020B0502040204020203" pitchFamily="34" charset="0"/>
              </a:defRPr>
            </a:pPr>
            <a:endParaRPr lang="es-CO"/>
          </a:p>
        </c:txPr>
        <c:crossAx val="1868742976"/>
        <c:crosses val="autoZero"/>
        <c:crossBetween val="between"/>
        <c:majorUnit val="1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Encode Sans Condensed" panose="00000506000000000000" pitchFamily="2" charset="0"/>
          <a:cs typeface="Segoe UI" panose="020B0502040204020203" pitchFamily="34" charset="0"/>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E8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Encode Sans Condensed" panose="00000506000000000000" pitchFamily="2"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'[Cuadros rueda de prensa 2024-III.xlsx]Niveles Ctes '!$F$11:$G$21</c:f>
              <c:multiLvlStrCache>
                <c:ptCount val="11"/>
                <c:lvl>
                  <c:pt idx="0">
                    <c:v>I</c:v>
                  </c:pt>
                  <c:pt idx="1">
                    <c:v>II</c:v>
                  </c:pt>
                  <c:pt idx="2">
                    <c:v>III</c:v>
                  </c:pt>
                  <c:pt idx="3">
                    <c:v>IV</c:v>
                  </c:pt>
                  <c:pt idx="4">
                    <c:v>I</c:v>
                  </c:pt>
                  <c:pt idx="5">
                    <c:v>II</c:v>
                  </c:pt>
                  <c:pt idx="6">
                    <c:v>III</c:v>
                  </c:pt>
                  <c:pt idx="7">
                    <c:v>IV</c:v>
                  </c:pt>
                  <c:pt idx="8">
                    <c:v>I</c:v>
                  </c:pt>
                  <c:pt idx="9">
                    <c:v>II</c:v>
                  </c:pt>
                  <c:pt idx="10">
                    <c:v>III</c:v>
                  </c:pt>
                </c:lvl>
                <c:lvl>
                  <c:pt idx="0">
                    <c:v>2022p</c:v>
                  </c:pt>
                  <c:pt idx="4">
                    <c:v>2023pr</c:v>
                  </c:pt>
                  <c:pt idx="8">
                    <c:v>2024pr</c:v>
                  </c:pt>
                </c:lvl>
              </c:multiLvlStrCache>
            </c:multiLvlStrRef>
          </c:cat>
          <c:val>
            <c:numRef>
              <c:f>'[Cuadros rueda de prensa 2024-III.xlsx]Niveles Ctes '!$H$11:$H$21</c:f>
              <c:numCache>
                <c:formatCode>#,##0</c:formatCode>
                <c:ptCount val="11"/>
                <c:pt idx="0">
                  <c:v>337761.54509734921</c:v>
                </c:pt>
                <c:pt idx="1">
                  <c:v>354171.97115138749</c:v>
                </c:pt>
                <c:pt idx="2">
                  <c:v>385374.37694542669</c:v>
                </c:pt>
                <c:pt idx="3">
                  <c:v>392483.10680583224</c:v>
                </c:pt>
                <c:pt idx="4">
                  <c:v>384692.38936291006</c:v>
                </c:pt>
                <c:pt idx="5">
                  <c:v>379864.35820782714</c:v>
                </c:pt>
                <c:pt idx="6">
                  <c:v>398353.04465241765</c:v>
                </c:pt>
                <c:pt idx="7">
                  <c:v>409548.54667506629</c:v>
                </c:pt>
                <c:pt idx="8">
                  <c:v>399550.64390677615</c:v>
                </c:pt>
                <c:pt idx="9">
                  <c:v>408724.28811565222</c:v>
                </c:pt>
                <c:pt idx="10">
                  <c:v>432403.50182045129</c:v>
                </c:pt>
              </c:numCache>
            </c:numRef>
          </c:val>
          <c:extLst>
            <c:ext xmlns:c16="http://schemas.microsoft.com/office/drawing/2014/chart" uri="{C3380CC4-5D6E-409C-BE32-E72D297353CC}">
              <c16:uniqueId val="{00000000-1FCC-407B-8883-AC927D0264B4}"/>
            </c:ext>
          </c:extLst>
        </c:ser>
        <c:dLbls>
          <c:dLblPos val="outEnd"/>
          <c:showLegendKey val="0"/>
          <c:showVal val="1"/>
          <c:showCatName val="0"/>
          <c:showSerName val="0"/>
          <c:showPercent val="0"/>
          <c:showBubbleSize val="0"/>
        </c:dLbls>
        <c:gapWidth val="60"/>
        <c:axId val="1868742976"/>
        <c:axId val="1904885232"/>
      </c:barChart>
      <c:catAx>
        <c:axId val="186874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Encode Sans Condensed" panose="00000506000000000000" pitchFamily="2" charset="0"/>
                <a:ea typeface="+mn-ea"/>
                <a:cs typeface="Segoe UI" panose="020B0502040204020203" pitchFamily="34" charset="0"/>
              </a:defRPr>
            </a:pPr>
            <a:endParaRPr lang="es-CO"/>
          </a:p>
        </c:txPr>
        <c:crossAx val="1904885232"/>
        <c:crosses val="autoZero"/>
        <c:auto val="1"/>
        <c:lblAlgn val="ctr"/>
        <c:lblOffset val="100"/>
        <c:noMultiLvlLbl val="0"/>
      </c:catAx>
      <c:valAx>
        <c:axId val="1904885232"/>
        <c:scaling>
          <c:orientation val="minMax"/>
          <c:min val="2500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Encode Sans Condensed" panose="00000506000000000000" pitchFamily="2" charset="0"/>
                    <a:ea typeface="+mn-ea"/>
                    <a:cs typeface="Segoe UI" panose="020B0502040204020203" pitchFamily="34" charset="0"/>
                  </a:defRPr>
                </a:pPr>
                <a:r>
                  <a:rPr lang="es-CO"/>
                  <a:t>Miles de millones de pesos</a:t>
                </a:r>
              </a:p>
            </c:rich>
          </c:tx>
          <c:layout>
            <c:manualLayout>
              <c:xMode val="edge"/>
              <c:yMode val="edge"/>
              <c:x val="1.0900243643128721E-2"/>
              <c:y val="0.1261614128333019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Encode Sans Condensed" panose="00000506000000000000" pitchFamily="2" charset="0"/>
                  <a:ea typeface="+mn-ea"/>
                  <a:cs typeface="Segoe UI" panose="020B0502040204020203" pitchFamily="34" charset="0"/>
                </a:defRPr>
              </a:pPr>
              <a:endParaRPr lang="es-CO"/>
            </a:p>
          </c:txPr>
        </c:title>
        <c:numFmt formatCode="#,##0"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Encode Sans Condensed" panose="00000506000000000000" pitchFamily="2" charset="0"/>
                <a:ea typeface="+mn-ea"/>
                <a:cs typeface="Segoe UI" panose="020B0502040204020203" pitchFamily="34" charset="0"/>
              </a:defRPr>
            </a:pPr>
            <a:endParaRPr lang="es-CO"/>
          </a:p>
        </c:txPr>
        <c:crossAx val="1868742976"/>
        <c:crosses val="autoZero"/>
        <c:crossBetween val="between"/>
        <c:majorUnit val="5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Encode Sans Condensed" panose="00000506000000000000" pitchFamily="2" charset="0"/>
          <a:cs typeface="Segoe UI" panose="020B0502040204020203" pitchFamily="34" charset="0"/>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ysClr val="windowText" lastClr="000000"/>
                </a:solidFill>
                <a:latin typeface="+mn-lt"/>
                <a:ea typeface="+mn-ea"/>
                <a:cs typeface="+mn-cs"/>
              </a:defRPr>
            </a:pPr>
            <a:r>
              <a:rPr lang="es-419"/>
              <a:t>Mercado de cuidado no remunerado</a:t>
            </a:r>
          </a:p>
        </c:rich>
      </c:tx>
      <c:overlay val="0"/>
      <c:spPr>
        <a:noFill/>
        <a:ln>
          <a:noFill/>
        </a:ln>
        <a:effectLst/>
      </c:spPr>
      <c:txPr>
        <a:bodyPr rot="0" spcFirstLastPara="1" vertOverflow="ellipsis" vert="horz" wrap="square" anchor="ctr" anchorCtr="1"/>
        <a:lstStyle/>
        <a:p>
          <a:pPr>
            <a:defRPr sz="960" b="0" i="0" u="none" strike="noStrike" kern="1200" spc="0" baseline="0">
              <a:solidFill>
                <a:sysClr val="windowText" lastClr="000000"/>
              </a:solidFill>
              <a:latin typeface="+mn-lt"/>
              <a:ea typeface="+mn-ea"/>
              <a:cs typeface="+mn-cs"/>
            </a:defRPr>
          </a:pPr>
          <a:endParaRPr lang="es-CO"/>
        </a:p>
      </c:txPr>
    </c:title>
    <c:autoTitleDeleted val="0"/>
    <c:plotArea>
      <c:layout/>
      <c:lineChart>
        <c:grouping val="standard"/>
        <c:varyColors val="0"/>
        <c:ser>
          <c:idx val="0"/>
          <c:order val="0"/>
          <c:tx>
            <c:strRef>
              <c:f>Sheet1!$B$1</c:f>
              <c:strCache>
                <c:ptCount val="1"/>
                <c:pt idx="0">
                  <c:v>Mujeres</c:v>
                </c:pt>
              </c:strCache>
            </c:strRef>
          </c:tx>
          <c:spPr>
            <a:ln w="28575" cap="rnd">
              <a:solidFill>
                <a:srgbClr val="B6004C"/>
              </a:solidFill>
              <a:round/>
            </a:ln>
            <a:effectLst/>
          </c:spPr>
          <c:marker>
            <c:symbol val="none"/>
          </c:marker>
          <c:cat>
            <c:strRef>
              <c:f>Sheet1!$A$2:$A$92</c:f>
              <c:strCach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strCache>
            </c:strRef>
          </c:cat>
          <c:val>
            <c:numRef>
              <c:f>Sheet1!$B$2:$B$92</c:f>
              <c:numCache>
                <c:formatCode>0</c:formatCode>
                <c:ptCount val="91"/>
                <c:pt idx="0">
                  <c:v>0</c:v>
                </c:pt>
                <c:pt idx="1">
                  <c:v>0</c:v>
                </c:pt>
                <c:pt idx="2">
                  <c:v>0</c:v>
                </c:pt>
                <c:pt idx="3">
                  <c:v>0</c:v>
                </c:pt>
                <c:pt idx="4">
                  <c:v>0</c:v>
                </c:pt>
                <c:pt idx="5">
                  <c:v>0</c:v>
                </c:pt>
                <c:pt idx="6">
                  <c:v>0</c:v>
                </c:pt>
                <c:pt idx="7">
                  <c:v>0</c:v>
                </c:pt>
                <c:pt idx="8">
                  <c:v>0</c:v>
                </c:pt>
                <c:pt idx="9">
                  <c:v>0</c:v>
                </c:pt>
                <c:pt idx="10">
                  <c:v>4.7093133926391602</c:v>
                </c:pt>
                <c:pt idx="11">
                  <c:v>6.0450630187988281</c:v>
                </c:pt>
                <c:pt idx="12">
                  <c:v>7.3835306167602539</c:v>
                </c:pt>
                <c:pt idx="13">
                  <c:v>8.7229690551757813</c:v>
                </c:pt>
                <c:pt idx="14">
                  <c:v>10.102831840515137</c:v>
                </c:pt>
                <c:pt idx="15">
                  <c:v>11.568589210510254</c:v>
                </c:pt>
                <c:pt idx="16">
                  <c:v>12.957071304321289</c:v>
                </c:pt>
                <c:pt idx="17">
                  <c:v>14.342909812927246</c:v>
                </c:pt>
                <c:pt idx="18">
                  <c:v>15.655429840087891</c:v>
                </c:pt>
                <c:pt idx="19">
                  <c:v>16.871978759765625</c:v>
                </c:pt>
                <c:pt idx="20">
                  <c:v>17.907831192016602</c:v>
                </c:pt>
                <c:pt idx="21">
                  <c:v>18.9830322265625</c:v>
                </c:pt>
                <c:pt idx="22">
                  <c:v>20.067411422729492</c:v>
                </c:pt>
                <c:pt idx="23">
                  <c:v>21.181549072265625</c:v>
                </c:pt>
                <c:pt idx="24">
                  <c:v>22.294715881347656</c:v>
                </c:pt>
                <c:pt idx="25">
                  <c:v>23.42957878112793</c:v>
                </c:pt>
                <c:pt idx="26">
                  <c:v>24.427206039428711</c:v>
                </c:pt>
                <c:pt idx="27">
                  <c:v>25.272916793823242</c:v>
                </c:pt>
                <c:pt idx="28">
                  <c:v>25.988386154174805</c:v>
                </c:pt>
                <c:pt idx="29">
                  <c:v>26.579372406005859</c:v>
                </c:pt>
                <c:pt idx="30">
                  <c:v>27.086429595947266</c:v>
                </c:pt>
                <c:pt idx="31">
                  <c:v>27.504676818847656</c:v>
                </c:pt>
                <c:pt idx="32">
                  <c:v>27.84284782409668</c:v>
                </c:pt>
                <c:pt idx="33">
                  <c:v>28.091537475585938</c:v>
                </c:pt>
                <c:pt idx="34">
                  <c:v>28.41697883605957</c:v>
                </c:pt>
                <c:pt idx="35">
                  <c:v>28.669231414794922</c:v>
                </c:pt>
                <c:pt idx="36">
                  <c:v>28.951101303100586</c:v>
                </c:pt>
                <c:pt idx="37">
                  <c:v>29.17399787902832</c:v>
                </c:pt>
                <c:pt idx="38">
                  <c:v>29.386030197143555</c:v>
                </c:pt>
                <c:pt idx="39">
                  <c:v>29.364339828491211</c:v>
                </c:pt>
                <c:pt idx="40">
                  <c:v>29.273130416870117</c:v>
                </c:pt>
                <c:pt idx="41">
                  <c:v>29.124322891235352</c:v>
                </c:pt>
                <c:pt idx="42">
                  <c:v>29.058940887451172</c:v>
                </c:pt>
                <c:pt idx="43">
                  <c:v>29.021322250366211</c:v>
                </c:pt>
                <c:pt idx="44">
                  <c:v>29.115184783935547</c:v>
                </c:pt>
                <c:pt idx="45">
                  <c:v>29.268505096435547</c:v>
                </c:pt>
                <c:pt idx="46">
                  <c:v>29.448247909545898</c:v>
                </c:pt>
                <c:pt idx="47">
                  <c:v>29.622287750244141</c:v>
                </c:pt>
                <c:pt idx="48">
                  <c:v>29.777334213256836</c:v>
                </c:pt>
                <c:pt idx="49">
                  <c:v>29.943086624145508</c:v>
                </c:pt>
                <c:pt idx="50">
                  <c:v>30.096956253051758</c:v>
                </c:pt>
                <c:pt idx="51">
                  <c:v>30.214635848999023</c:v>
                </c:pt>
                <c:pt idx="52">
                  <c:v>30.258346557617188</c:v>
                </c:pt>
                <c:pt idx="53">
                  <c:v>30.32124137878418</c:v>
                </c:pt>
                <c:pt idx="54">
                  <c:v>30.312322616577148</c:v>
                </c:pt>
                <c:pt idx="55">
                  <c:v>30.316465377807617</c:v>
                </c:pt>
                <c:pt idx="56">
                  <c:v>30.32569694519043</c:v>
                </c:pt>
                <c:pt idx="57">
                  <c:v>30.346904754638672</c:v>
                </c:pt>
                <c:pt idx="58">
                  <c:v>30.309625625610352</c:v>
                </c:pt>
                <c:pt idx="59">
                  <c:v>30.293697357177734</c:v>
                </c:pt>
                <c:pt idx="60">
                  <c:v>30.208709716796875</c:v>
                </c:pt>
                <c:pt idx="61">
                  <c:v>30.108612060546875</c:v>
                </c:pt>
                <c:pt idx="62">
                  <c:v>29.941646575927734</c:v>
                </c:pt>
                <c:pt idx="63">
                  <c:v>29.721553802490234</c:v>
                </c:pt>
                <c:pt idx="64">
                  <c:v>29.455240249633789</c:v>
                </c:pt>
                <c:pt idx="65">
                  <c:v>29.173707962036133</c:v>
                </c:pt>
                <c:pt idx="66">
                  <c:v>28.848583221435547</c:v>
                </c:pt>
                <c:pt idx="67">
                  <c:v>28.523475646972656</c:v>
                </c:pt>
                <c:pt idx="68">
                  <c:v>28.197919845581055</c:v>
                </c:pt>
                <c:pt idx="69">
                  <c:v>27.8072509765625</c:v>
                </c:pt>
                <c:pt idx="70">
                  <c:v>27.304689407348633</c:v>
                </c:pt>
                <c:pt idx="71">
                  <c:v>26.732341766357422</c:v>
                </c:pt>
                <c:pt idx="72">
                  <c:v>26.077142715454102</c:v>
                </c:pt>
                <c:pt idx="73">
                  <c:v>25.363870620727539</c:v>
                </c:pt>
                <c:pt idx="74">
                  <c:v>24.61473274230957</c:v>
                </c:pt>
                <c:pt idx="75">
                  <c:v>23.912187576293945</c:v>
                </c:pt>
                <c:pt idx="76">
                  <c:v>23.155536651611328</c:v>
                </c:pt>
                <c:pt idx="77">
                  <c:v>22.320743560791016</c:v>
                </c:pt>
                <c:pt idx="78">
                  <c:v>21.310909271240234</c:v>
                </c:pt>
                <c:pt idx="79">
                  <c:v>20.189558029174805</c:v>
                </c:pt>
                <c:pt idx="80">
                  <c:v>18.804323196411133</c:v>
                </c:pt>
                <c:pt idx="81">
                  <c:v>17.29180908203125</c:v>
                </c:pt>
                <c:pt idx="82">
                  <c:v>15.667965888977051</c:v>
                </c:pt>
                <c:pt idx="83">
                  <c:v>14.123684883117676</c:v>
                </c:pt>
                <c:pt idx="84">
                  <c:v>12.628753662109375</c:v>
                </c:pt>
                <c:pt idx="85">
                  <c:v>11.269131660461426</c:v>
                </c:pt>
                <c:pt idx="86">
                  <c:v>9.9614982604980469</c:v>
                </c:pt>
                <c:pt idx="87">
                  <c:v>8.7524147033691406</c:v>
                </c:pt>
                <c:pt idx="88">
                  <c:v>7.5439515113830566</c:v>
                </c:pt>
                <c:pt idx="89">
                  <c:v>6.3403921127319336</c:v>
                </c:pt>
                <c:pt idx="90">
                  <c:v>5.1369819641113281</c:v>
                </c:pt>
              </c:numCache>
            </c:numRef>
          </c:val>
          <c:smooth val="0"/>
          <c:extLst>
            <c:ext xmlns:c16="http://schemas.microsoft.com/office/drawing/2014/chart" uri="{C3380CC4-5D6E-409C-BE32-E72D297353CC}">
              <c16:uniqueId val="{00000000-A234-4F1E-9551-D3EAF85DA9E8}"/>
            </c:ext>
          </c:extLst>
        </c:ser>
        <c:ser>
          <c:idx val="1"/>
          <c:order val="1"/>
          <c:tx>
            <c:strRef>
              <c:f>Sheet1!$C$1</c:f>
              <c:strCache>
                <c:ptCount val="1"/>
                <c:pt idx="0">
                  <c:v>Hombres</c:v>
                </c:pt>
              </c:strCache>
            </c:strRef>
          </c:tx>
          <c:spPr>
            <a:ln w="28575" cap="rnd">
              <a:solidFill>
                <a:srgbClr val="7F7F7F"/>
              </a:solidFill>
              <a:round/>
            </a:ln>
            <a:effectLst/>
          </c:spPr>
          <c:marker>
            <c:symbol val="none"/>
          </c:marker>
          <c:cat>
            <c:strRef>
              <c:f>Sheet1!$A$2:$A$92</c:f>
              <c:strCach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strCache>
            </c:strRef>
          </c:cat>
          <c:val>
            <c:numRef>
              <c:f>Sheet1!$C$2:$C$92</c:f>
              <c:numCache>
                <c:formatCode>0</c:formatCode>
                <c:ptCount val="91"/>
                <c:pt idx="0">
                  <c:v>0</c:v>
                </c:pt>
                <c:pt idx="1">
                  <c:v>0</c:v>
                </c:pt>
                <c:pt idx="2">
                  <c:v>0</c:v>
                </c:pt>
                <c:pt idx="3">
                  <c:v>0</c:v>
                </c:pt>
                <c:pt idx="4">
                  <c:v>0</c:v>
                </c:pt>
                <c:pt idx="5">
                  <c:v>0</c:v>
                </c:pt>
                <c:pt idx="6">
                  <c:v>0</c:v>
                </c:pt>
                <c:pt idx="7">
                  <c:v>0</c:v>
                </c:pt>
                <c:pt idx="8">
                  <c:v>0</c:v>
                </c:pt>
                <c:pt idx="9">
                  <c:v>0</c:v>
                </c:pt>
                <c:pt idx="10">
                  <c:v>2.8707478046417236</c:v>
                </c:pt>
                <c:pt idx="11">
                  <c:v>3.3867616653442383</c:v>
                </c:pt>
                <c:pt idx="12">
                  <c:v>3.90749192237854</c:v>
                </c:pt>
                <c:pt idx="13">
                  <c:v>4.4226946830749512</c:v>
                </c:pt>
                <c:pt idx="14">
                  <c:v>4.9094901084899902</c:v>
                </c:pt>
                <c:pt idx="15">
                  <c:v>5.3278837203979492</c:v>
                </c:pt>
                <c:pt idx="16">
                  <c:v>5.6941099166870117</c:v>
                </c:pt>
                <c:pt idx="17">
                  <c:v>5.980250358581543</c:v>
                </c:pt>
                <c:pt idx="18">
                  <c:v>6.1647477149963379</c:v>
                </c:pt>
                <c:pt idx="19">
                  <c:v>6.2686076164245605</c:v>
                </c:pt>
                <c:pt idx="20">
                  <c:v>6.3487539291381836</c:v>
                </c:pt>
                <c:pt idx="21">
                  <c:v>6.4195723533630371</c:v>
                </c:pt>
                <c:pt idx="22">
                  <c:v>6.5071244239807129</c:v>
                </c:pt>
                <c:pt idx="23">
                  <c:v>6.601834774017334</c:v>
                </c:pt>
                <c:pt idx="24">
                  <c:v>6.6873583793640137</c:v>
                </c:pt>
                <c:pt idx="25">
                  <c:v>6.7543988227844238</c:v>
                </c:pt>
                <c:pt idx="26">
                  <c:v>6.7567939758300781</c:v>
                </c:pt>
                <c:pt idx="27">
                  <c:v>6.7613797187805176</c:v>
                </c:pt>
                <c:pt idx="28">
                  <c:v>6.7842473983764648</c:v>
                </c:pt>
                <c:pt idx="29">
                  <c:v>6.8444766998291016</c:v>
                </c:pt>
                <c:pt idx="30">
                  <c:v>6.924534797668457</c:v>
                </c:pt>
                <c:pt idx="31">
                  <c:v>7.0546622276306152</c:v>
                </c:pt>
                <c:pt idx="32">
                  <c:v>7.1589431762695313</c:v>
                </c:pt>
                <c:pt idx="33">
                  <c:v>7.2368054389953613</c:v>
                </c:pt>
                <c:pt idx="34">
                  <c:v>7.3027772903442383</c:v>
                </c:pt>
                <c:pt idx="35">
                  <c:v>7.3538322448730469</c:v>
                </c:pt>
                <c:pt idx="36">
                  <c:v>7.3790640830993652</c:v>
                </c:pt>
                <c:pt idx="37">
                  <c:v>7.4378008842468262</c:v>
                </c:pt>
                <c:pt idx="38">
                  <c:v>7.5128469467163086</c:v>
                </c:pt>
                <c:pt idx="39">
                  <c:v>7.583096981048584</c:v>
                </c:pt>
                <c:pt idx="40">
                  <c:v>7.6723518371582031</c:v>
                </c:pt>
                <c:pt idx="41">
                  <c:v>7.7722253799438477</c:v>
                </c:pt>
                <c:pt idx="42">
                  <c:v>7.8485417366027832</c:v>
                </c:pt>
                <c:pt idx="43">
                  <c:v>7.9213705062866211</c:v>
                </c:pt>
                <c:pt idx="44">
                  <c:v>8.0040454864501953</c:v>
                </c:pt>
                <c:pt idx="45">
                  <c:v>8.0818204879760742</c:v>
                </c:pt>
                <c:pt idx="46">
                  <c:v>8.1561002731323242</c:v>
                </c:pt>
                <c:pt idx="47">
                  <c:v>8.2387008666992188</c:v>
                </c:pt>
                <c:pt idx="48">
                  <c:v>8.3036260604858398</c:v>
                </c:pt>
                <c:pt idx="49">
                  <c:v>8.372349739074707</c:v>
                </c:pt>
                <c:pt idx="50">
                  <c:v>8.4477720260620117</c:v>
                </c:pt>
                <c:pt idx="51">
                  <c:v>8.53143310546875</c:v>
                </c:pt>
                <c:pt idx="52">
                  <c:v>8.6341047286987305</c:v>
                </c:pt>
                <c:pt idx="53">
                  <c:v>8.7650222778320313</c:v>
                </c:pt>
                <c:pt idx="54">
                  <c:v>8.8776025772094727</c:v>
                </c:pt>
                <c:pt idx="55">
                  <c:v>8.9775371551513672</c:v>
                </c:pt>
                <c:pt idx="56">
                  <c:v>9.1015901565551758</c:v>
                </c:pt>
                <c:pt idx="57">
                  <c:v>9.2212657928466797</c:v>
                </c:pt>
                <c:pt idx="58">
                  <c:v>9.3451452255249023</c:v>
                </c:pt>
                <c:pt idx="59">
                  <c:v>9.4998950958251953</c:v>
                </c:pt>
                <c:pt idx="60">
                  <c:v>9.6797800064086914</c:v>
                </c:pt>
                <c:pt idx="61">
                  <c:v>9.8329429626464844</c:v>
                </c:pt>
                <c:pt idx="62">
                  <c:v>10.001622200012207</c:v>
                </c:pt>
                <c:pt idx="63">
                  <c:v>10.183755874633789</c:v>
                </c:pt>
                <c:pt idx="64">
                  <c:v>10.362926483154297</c:v>
                </c:pt>
                <c:pt idx="65">
                  <c:v>10.529047966003418</c:v>
                </c:pt>
                <c:pt idx="66">
                  <c:v>10.717779159545898</c:v>
                </c:pt>
                <c:pt idx="67">
                  <c:v>10.864091873168945</c:v>
                </c:pt>
                <c:pt idx="68">
                  <c:v>10.952775001525879</c:v>
                </c:pt>
                <c:pt idx="69">
                  <c:v>11.003989219665527</c:v>
                </c:pt>
                <c:pt idx="70">
                  <c:v>11.035393714904785</c:v>
                </c:pt>
                <c:pt idx="71">
                  <c:v>11.019150733947754</c:v>
                </c:pt>
                <c:pt idx="72">
                  <c:v>11.040703773498535</c:v>
                </c:pt>
                <c:pt idx="73">
                  <c:v>10.978876113891602</c:v>
                </c:pt>
                <c:pt idx="74">
                  <c:v>10.860243797302246</c:v>
                </c:pt>
                <c:pt idx="75">
                  <c:v>10.647320747375488</c:v>
                </c:pt>
                <c:pt idx="76">
                  <c:v>10.282511711120605</c:v>
                </c:pt>
                <c:pt idx="77">
                  <c:v>9.7549362182617188</c:v>
                </c:pt>
                <c:pt idx="78">
                  <c:v>9.2925844192504883</c:v>
                </c:pt>
                <c:pt idx="79">
                  <c:v>8.8072404861450195</c:v>
                </c:pt>
                <c:pt idx="80">
                  <c:v>8.3130855560302734</c:v>
                </c:pt>
                <c:pt idx="81">
                  <c:v>7.9355607032775879</c:v>
                </c:pt>
                <c:pt idx="82">
                  <c:v>7.6016554832458496</c:v>
                </c:pt>
                <c:pt idx="83">
                  <c:v>7.1711645126342773</c:v>
                </c:pt>
                <c:pt idx="84">
                  <c:v>6.6929936408996582</c:v>
                </c:pt>
                <c:pt idx="85">
                  <c:v>6.1890273094177246</c:v>
                </c:pt>
                <c:pt idx="86">
                  <c:v>5.5896906852722168</c:v>
                </c:pt>
                <c:pt idx="87">
                  <c:v>4.916018009185791</c:v>
                </c:pt>
                <c:pt idx="88">
                  <c:v>4.2027344703674316</c:v>
                </c:pt>
                <c:pt idx="89">
                  <c:v>3.4863197803497314</c:v>
                </c:pt>
                <c:pt idx="90">
                  <c:v>2.7699332237243652</c:v>
                </c:pt>
              </c:numCache>
            </c:numRef>
          </c:val>
          <c:smooth val="0"/>
          <c:extLst>
            <c:ext xmlns:c16="http://schemas.microsoft.com/office/drawing/2014/chart" uri="{C3380CC4-5D6E-409C-BE32-E72D297353CC}">
              <c16:uniqueId val="{00000001-A234-4F1E-9551-D3EAF85DA9E8}"/>
            </c:ext>
          </c:extLst>
        </c:ser>
        <c:dLbls>
          <c:showLegendKey val="0"/>
          <c:showVal val="0"/>
          <c:showCatName val="0"/>
          <c:showSerName val="0"/>
          <c:showPercent val="0"/>
          <c:showBubbleSize val="0"/>
        </c:dLbls>
        <c:smooth val="0"/>
        <c:axId val="1651476480"/>
        <c:axId val="1267250560"/>
      </c:lineChart>
      <c:catAx>
        <c:axId val="1651476480"/>
        <c:scaling>
          <c:orientation val="minMax"/>
        </c:scaling>
        <c:delete val="0"/>
        <c:axPos val="b"/>
        <c:title>
          <c:tx>
            <c:rich>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a:t>Edad</a:t>
                </a:r>
              </a:p>
            </c:rich>
          </c:tx>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CO"/>
          </a:p>
        </c:txPr>
        <c:crossAx val="1267250560"/>
        <c:crosses val="autoZero"/>
        <c:auto val="1"/>
        <c:lblAlgn val="ctr"/>
        <c:lblOffset val="100"/>
        <c:noMultiLvlLbl val="0"/>
      </c:catAx>
      <c:valAx>
        <c:axId val="126725056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a:t>Horas/Semana</a:t>
                </a:r>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C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CO"/>
          </a:p>
        </c:txPr>
        <c:crossAx val="1651476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ysClr val="windowText" lastClr="000000"/>
          </a:solidFill>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ysClr val="windowText" lastClr="000000"/>
                </a:solidFill>
                <a:latin typeface="+mn-lt"/>
                <a:ea typeface="+mn-ea"/>
                <a:cs typeface="+mn-cs"/>
              </a:defRPr>
            </a:pPr>
            <a:r>
              <a:rPr lang="es-419"/>
              <a:t>Mercado laboral remunerado</a:t>
            </a:r>
          </a:p>
        </c:rich>
      </c:tx>
      <c:layout>
        <c:manualLayout>
          <c:xMode val="edge"/>
          <c:yMode val="edge"/>
          <c:x val="0.28759697028625286"/>
          <c:y val="8.9284040419189747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ysClr val="windowText" lastClr="000000"/>
              </a:solidFill>
              <a:latin typeface="+mn-lt"/>
              <a:ea typeface="+mn-ea"/>
              <a:cs typeface="+mn-cs"/>
            </a:defRPr>
          </a:pPr>
          <a:endParaRPr lang="es-CO"/>
        </a:p>
      </c:txPr>
    </c:title>
    <c:autoTitleDeleted val="0"/>
    <c:plotArea>
      <c:layout>
        <c:manualLayout>
          <c:layoutTarget val="inner"/>
          <c:xMode val="edge"/>
          <c:yMode val="edge"/>
          <c:x val="0.15170498648691608"/>
          <c:y val="0.19060982857753411"/>
          <c:w val="0.82462935134204263"/>
          <c:h val="0.54038911593958372"/>
        </c:manualLayout>
      </c:layout>
      <c:lineChart>
        <c:grouping val="standard"/>
        <c:varyColors val="0"/>
        <c:ser>
          <c:idx val="0"/>
          <c:order val="0"/>
          <c:tx>
            <c:strRef>
              <c:f>Hoja1!$B$1</c:f>
              <c:strCache>
                <c:ptCount val="1"/>
                <c:pt idx="0">
                  <c:v>Mujeres</c:v>
                </c:pt>
              </c:strCache>
            </c:strRef>
          </c:tx>
          <c:spPr>
            <a:ln w="28575" cap="rnd">
              <a:solidFill>
                <a:srgbClr val="B6004C"/>
              </a:solidFill>
              <a:round/>
            </a:ln>
            <a:effectLst/>
          </c:spPr>
          <c:marker>
            <c:symbol val="none"/>
          </c:marker>
          <c:cat>
            <c:strRef>
              <c:f>Hoja1!$A$2:$A$92</c:f>
              <c:strCach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strCache>
            </c:strRef>
          </c:cat>
          <c:val>
            <c:numRef>
              <c:f>Hoja1!$B$2:$B$92</c:f>
              <c:numCache>
                <c:formatCode>0</c:formatCode>
                <c:ptCount val="91"/>
                <c:pt idx="0">
                  <c:v>0</c:v>
                </c:pt>
                <c:pt idx="1">
                  <c:v>0</c:v>
                </c:pt>
                <c:pt idx="2">
                  <c:v>0</c:v>
                </c:pt>
                <c:pt idx="3">
                  <c:v>0</c:v>
                </c:pt>
                <c:pt idx="4">
                  <c:v>0</c:v>
                </c:pt>
                <c:pt idx="5">
                  <c:v>0</c:v>
                </c:pt>
                <c:pt idx="6">
                  <c:v>0</c:v>
                </c:pt>
                <c:pt idx="7">
                  <c:v>0</c:v>
                </c:pt>
                <c:pt idx="8">
                  <c:v>0</c:v>
                </c:pt>
                <c:pt idx="9">
                  <c:v>0</c:v>
                </c:pt>
                <c:pt idx="10">
                  <c:v>0</c:v>
                </c:pt>
                <c:pt idx="11">
                  <c:v>3.4328754680775786E-2</c:v>
                </c:pt>
                <c:pt idx="12">
                  <c:v>0.12730486214623271</c:v>
                </c:pt>
                <c:pt idx="13">
                  <c:v>0.2738066112704387</c:v>
                </c:pt>
                <c:pt idx="14">
                  <c:v>0.62252974744438383</c:v>
                </c:pt>
                <c:pt idx="15">
                  <c:v>1.245694014122078</c:v>
                </c:pt>
                <c:pt idx="16">
                  <c:v>2.1787702821119179</c:v>
                </c:pt>
                <c:pt idx="17">
                  <c:v>3.454394737252823</c:v>
                </c:pt>
                <c:pt idx="18">
                  <c:v>5.1467828603949748</c:v>
                </c:pt>
                <c:pt idx="19">
                  <c:v>6.9438744350152888</c:v>
                </c:pt>
                <c:pt idx="20">
                  <c:v>8.7844946177498429</c:v>
                </c:pt>
                <c:pt idx="21">
                  <c:v>10.64227281424899</c:v>
                </c:pt>
                <c:pt idx="22">
                  <c:v>12.433057512344227</c:v>
                </c:pt>
                <c:pt idx="23">
                  <c:v>13.912227789639029</c:v>
                </c:pt>
                <c:pt idx="24">
                  <c:v>15.330771873856904</c:v>
                </c:pt>
                <c:pt idx="25">
                  <c:v>16.605090457821667</c:v>
                </c:pt>
                <c:pt idx="26">
                  <c:v>17.647568229430473</c:v>
                </c:pt>
                <c:pt idx="27">
                  <c:v>18.46369092783462</c:v>
                </c:pt>
                <c:pt idx="28">
                  <c:v>19.20743028372727</c:v>
                </c:pt>
                <c:pt idx="29">
                  <c:v>19.752071431032061</c:v>
                </c:pt>
                <c:pt idx="30">
                  <c:v>20.102972946409185</c:v>
                </c:pt>
                <c:pt idx="31">
                  <c:v>20.371139173540097</c:v>
                </c:pt>
                <c:pt idx="32">
                  <c:v>20.5509788736316</c:v>
                </c:pt>
                <c:pt idx="33">
                  <c:v>20.697666744400113</c:v>
                </c:pt>
                <c:pt idx="34">
                  <c:v>20.710809680414854</c:v>
                </c:pt>
                <c:pt idx="35">
                  <c:v>20.795983369908363</c:v>
                </c:pt>
                <c:pt idx="36">
                  <c:v>20.842283205697161</c:v>
                </c:pt>
                <c:pt idx="37">
                  <c:v>20.824461091406654</c:v>
                </c:pt>
                <c:pt idx="38">
                  <c:v>20.701283948623598</c:v>
                </c:pt>
                <c:pt idx="39">
                  <c:v>20.739469830035109</c:v>
                </c:pt>
                <c:pt idx="40">
                  <c:v>20.791729932921339</c:v>
                </c:pt>
                <c:pt idx="41">
                  <c:v>20.846619724464368</c:v>
                </c:pt>
                <c:pt idx="42">
                  <c:v>20.920523662764552</c:v>
                </c:pt>
                <c:pt idx="43">
                  <c:v>21.023288891007624</c:v>
                </c:pt>
                <c:pt idx="44">
                  <c:v>20.945211488258757</c:v>
                </c:pt>
                <c:pt idx="45">
                  <c:v>20.680364884778569</c:v>
                </c:pt>
                <c:pt idx="46">
                  <c:v>20.263248352299421</c:v>
                </c:pt>
                <c:pt idx="47">
                  <c:v>19.694069700781885</c:v>
                </c:pt>
                <c:pt idx="48">
                  <c:v>18.963205636717127</c:v>
                </c:pt>
                <c:pt idx="49">
                  <c:v>18.145411939401342</c:v>
                </c:pt>
                <c:pt idx="50">
                  <c:v>17.280956295753029</c:v>
                </c:pt>
                <c:pt idx="51">
                  <c:v>16.492817384544118</c:v>
                </c:pt>
                <c:pt idx="52">
                  <c:v>15.826913736833269</c:v>
                </c:pt>
                <c:pt idx="53">
                  <c:v>15.246346447875887</c:v>
                </c:pt>
                <c:pt idx="54">
                  <c:v>14.737344333614672</c:v>
                </c:pt>
                <c:pt idx="55">
                  <c:v>14.249276794211848</c:v>
                </c:pt>
                <c:pt idx="56">
                  <c:v>13.646715274434101</c:v>
                </c:pt>
                <c:pt idx="57">
                  <c:v>12.960492939034111</c:v>
                </c:pt>
                <c:pt idx="58">
                  <c:v>12.119182269004291</c:v>
                </c:pt>
                <c:pt idx="59">
                  <c:v>11.208964297005949</c:v>
                </c:pt>
                <c:pt idx="60">
                  <c:v>10.246198378512894</c:v>
                </c:pt>
                <c:pt idx="61">
                  <c:v>9.2611709598633141</c:v>
                </c:pt>
                <c:pt idx="62">
                  <c:v>8.2136963150346531</c:v>
                </c:pt>
                <c:pt idx="63">
                  <c:v>7.3383450914895008</c:v>
                </c:pt>
                <c:pt idx="64">
                  <c:v>6.5370555798632353</c:v>
                </c:pt>
                <c:pt idx="65">
                  <c:v>5.9031174432717961</c:v>
                </c:pt>
                <c:pt idx="66">
                  <c:v>5.4475338675672411</c:v>
                </c:pt>
                <c:pt idx="67">
                  <c:v>5.1144987056301936</c:v>
                </c:pt>
                <c:pt idx="68">
                  <c:v>4.7163868693148707</c:v>
                </c:pt>
                <c:pt idx="69">
                  <c:v>4.3629803920329486</c:v>
                </c:pt>
                <c:pt idx="70">
                  <c:v>3.926860441389195</c:v>
                </c:pt>
                <c:pt idx="71">
                  <c:v>3.4589936842583597</c:v>
                </c:pt>
                <c:pt idx="72">
                  <c:v>3.0318391409426262</c:v>
                </c:pt>
                <c:pt idx="73">
                  <c:v>2.7009026959751203</c:v>
                </c:pt>
                <c:pt idx="74">
                  <c:v>2.3631150381744703</c:v>
                </c:pt>
                <c:pt idx="75">
                  <c:v>2.0594761473570848</c:v>
                </c:pt>
                <c:pt idx="76">
                  <c:v>1.7131640132800392</c:v>
                </c:pt>
                <c:pt idx="77">
                  <c:v>1.3814796775795521</c:v>
                </c:pt>
                <c:pt idx="78">
                  <c:v>1.023642550631795</c:v>
                </c:pt>
                <c:pt idx="79">
                  <c:v>0.73023786835550908</c:v>
                </c:pt>
                <c:pt idx="80">
                  <c:v>0.50174489511812048</c:v>
                </c:pt>
                <c:pt idx="81">
                  <c:v>0.3523538083012383</c:v>
                </c:pt>
                <c:pt idx="82">
                  <c:v>0.27312297433344668</c:v>
                </c:pt>
                <c:pt idx="83">
                  <c:v>0.24219532665390009</c:v>
                </c:pt>
                <c:pt idx="84">
                  <c:v>0.26568733680999523</c:v>
                </c:pt>
                <c:pt idx="85">
                  <c:v>0.30207024136376148</c:v>
                </c:pt>
                <c:pt idx="86">
                  <c:v>0.37432135944854661</c:v>
                </c:pt>
                <c:pt idx="87">
                  <c:v>0.40229959713741525</c:v>
                </c:pt>
                <c:pt idx="88">
                  <c:v>0.39850998993916065</c:v>
                </c:pt>
                <c:pt idx="89">
                  <c:v>0.35593196545698946</c:v>
                </c:pt>
                <c:pt idx="90">
                  <c:v>0.31335394097481828</c:v>
                </c:pt>
              </c:numCache>
            </c:numRef>
          </c:val>
          <c:smooth val="0"/>
          <c:extLst>
            <c:ext xmlns:c16="http://schemas.microsoft.com/office/drawing/2014/chart" uri="{C3380CC4-5D6E-409C-BE32-E72D297353CC}">
              <c16:uniqueId val="{00000000-6C0C-42DF-BD4E-38DF02D1275D}"/>
            </c:ext>
          </c:extLst>
        </c:ser>
        <c:ser>
          <c:idx val="1"/>
          <c:order val="1"/>
          <c:tx>
            <c:strRef>
              <c:f>Hoja1!$C$1</c:f>
              <c:strCache>
                <c:ptCount val="1"/>
                <c:pt idx="0">
                  <c:v>Hombres</c:v>
                </c:pt>
              </c:strCache>
            </c:strRef>
          </c:tx>
          <c:spPr>
            <a:ln w="28575" cap="rnd">
              <a:solidFill>
                <a:srgbClr val="7F7F7F"/>
              </a:solidFill>
              <a:round/>
            </a:ln>
            <a:effectLst/>
          </c:spPr>
          <c:marker>
            <c:symbol val="none"/>
          </c:marker>
          <c:cat>
            <c:strRef>
              <c:f>Hoja1!$A$2:$A$92</c:f>
              <c:strCach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strCache>
            </c:strRef>
          </c:cat>
          <c:val>
            <c:numRef>
              <c:f>Hoja1!$C$2:$C$92</c:f>
              <c:numCache>
                <c:formatCode>0</c:formatCode>
                <c:ptCount val="91"/>
                <c:pt idx="0">
                  <c:v>0</c:v>
                </c:pt>
                <c:pt idx="1">
                  <c:v>0</c:v>
                </c:pt>
                <c:pt idx="2">
                  <c:v>0</c:v>
                </c:pt>
                <c:pt idx="3">
                  <c:v>0</c:v>
                </c:pt>
                <c:pt idx="4">
                  <c:v>0</c:v>
                </c:pt>
                <c:pt idx="5">
                  <c:v>0</c:v>
                </c:pt>
                <c:pt idx="6">
                  <c:v>0</c:v>
                </c:pt>
                <c:pt idx="7">
                  <c:v>0</c:v>
                </c:pt>
                <c:pt idx="8">
                  <c:v>0</c:v>
                </c:pt>
                <c:pt idx="9">
                  <c:v>0</c:v>
                </c:pt>
                <c:pt idx="10">
                  <c:v>0</c:v>
                </c:pt>
                <c:pt idx="11">
                  <c:v>0.10559957351198346</c:v>
                </c:pt>
                <c:pt idx="12">
                  <c:v>0.45866547867590235</c:v>
                </c:pt>
                <c:pt idx="13">
                  <c:v>0.95580515555901169</c:v>
                </c:pt>
                <c:pt idx="14">
                  <c:v>1.817950378860548</c:v>
                </c:pt>
                <c:pt idx="15">
                  <c:v>3.24445206348501</c:v>
                </c:pt>
                <c:pt idx="16">
                  <c:v>5.3075324210502259</c:v>
                </c:pt>
                <c:pt idx="17">
                  <c:v>8.0282858491351305</c:v>
                </c:pt>
                <c:pt idx="18">
                  <c:v>11.405617099610282</c:v>
                </c:pt>
                <c:pt idx="19">
                  <c:v>15.16619517219354</c:v>
                </c:pt>
                <c:pt idx="20">
                  <c:v>18.9389944355352</c:v>
                </c:pt>
                <c:pt idx="21">
                  <c:v>22.594224822776653</c:v>
                </c:pt>
                <c:pt idx="22">
                  <c:v>25.88765011080929</c:v>
                </c:pt>
                <c:pt idx="23">
                  <c:v>28.726789833044808</c:v>
                </c:pt>
                <c:pt idx="24">
                  <c:v>31.055984315036952</c:v>
                </c:pt>
                <c:pt idx="25">
                  <c:v>32.956845616465564</c:v>
                </c:pt>
                <c:pt idx="26">
                  <c:v>34.614450622739781</c:v>
                </c:pt>
                <c:pt idx="27">
                  <c:v>35.908199043799165</c:v>
                </c:pt>
                <c:pt idx="28">
                  <c:v>37.064849560276087</c:v>
                </c:pt>
                <c:pt idx="29">
                  <c:v>38.017089686188299</c:v>
                </c:pt>
                <c:pt idx="30">
                  <c:v>39.054535519407871</c:v>
                </c:pt>
                <c:pt idx="31">
                  <c:v>39.672502364019749</c:v>
                </c:pt>
                <c:pt idx="32">
                  <c:v>40.354654526343481</c:v>
                </c:pt>
                <c:pt idx="33">
                  <c:v>40.771339486850991</c:v>
                </c:pt>
                <c:pt idx="34">
                  <c:v>41.08155319008403</c:v>
                </c:pt>
                <c:pt idx="35">
                  <c:v>41.001501366911548</c:v>
                </c:pt>
                <c:pt idx="36">
                  <c:v>41.047094596992018</c:v>
                </c:pt>
                <c:pt idx="37">
                  <c:v>40.844967525424252</c:v>
                </c:pt>
                <c:pt idx="38">
                  <c:v>40.664813910351569</c:v>
                </c:pt>
                <c:pt idx="39">
                  <c:v>40.483103611221907</c:v>
                </c:pt>
                <c:pt idx="40">
                  <c:v>40.384652175607876</c:v>
                </c:pt>
                <c:pt idx="41">
                  <c:v>40.177224775660179</c:v>
                </c:pt>
                <c:pt idx="42">
                  <c:v>40.022584266677057</c:v>
                </c:pt>
                <c:pt idx="43">
                  <c:v>39.754116978779514</c:v>
                </c:pt>
                <c:pt idx="44">
                  <c:v>39.455369718483098</c:v>
                </c:pt>
                <c:pt idx="45">
                  <c:v>39.145361048170521</c:v>
                </c:pt>
                <c:pt idx="46">
                  <c:v>38.88367128188429</c:v>
                </c:pt>
                <c:pt idx="47">
                  <c:v>38.553264073557095</c:v>
                </c:pt>
                <c:pt idx="48">
                  <c:v>38.363582668692331</c:v>
                </c:pt>
                <c:pt idx="49">
                  <c:v>38.247360647160178</c:v>
                </c:pt>
                <c:pt idx="50">
                  <c:v>38.012602806063725</c:v>
                </c:pt>
                <c:pt idx="51">
                  <c:v>37.700917186862355</c:v>
                </c:pt>
                <c:pt idx="52">
                  <c:v>37.408346995016025</c:v>
                </c:pt>
                <c:pt idx="53">
                  <c:v>37.015482974325565</c:v>
                </c:pt>
                <c:pt idx="54">
                  <c:v>36.529775265072281</c:v>
                </c:pt>
                <c:pt idx="55">
                  <c:v>36.101336593010721</c:v>
                </c:pt>
                <c:pt idx="56">
                  <c:v>35.536430243323927</c:v>
                </c:pt>
                <c:pt idx="57">
                  <c:v>34.811302081648854</c:v>
                </c:pt>
                <c:pt idx="58">
                  <c:v>33.97073345378579</c:v>
                </c:pt>
                <c:pt idx="59">
                  <c:v>32.767650685514809</c:v>
                </c:pt>
                <c:pt idx="60">
                  <c:v>31.377265374459157</c:v>
                </c:pt>
                <c:pt idx="61">
                  <c:v>29.935014133562689</c:v>
                </c:pt>
                <c:pt idx="62">
                  <c:v>28.304851988468741</c:v>
                </c:pt>
                <c:pt idx="63">
                  <c:v>26.439181844382361</c:v>
                </c:pt>
                <c:pt idx="64">
                  <c:v>24.901030872586233</c:v>
                </c:pt>
                <c:pt idx="65">
                  <c:v>23.30186417738048</c:v>
                </c:pt>
                <c:pt idx="66">
                  <c:v>21.657142935646377</c:v>
                </c:pt>
                <c:pt idx="67">
                  <c:v>20.115510517734407</c:v>
                </c:pt>
                <c:pt idx="68">
                  <c:v>18.667516503815307</c:v>
                </c:pt>
                <c:pt idx="69">
                  <c:v>16.885690696299022</c:v>
                </c:pt>
                <c:pt idx="70">
                  <c:v>15.311277796152339</c:v>
                </c:pt>
                <c:pt idx="71">
                  <c:v>13.822658102213438</c:v>
                </c:pt>
                <c:pt idx="72">
                  <c:v>12.597363911932604</c:v>
                </c:pt>
                <c:pt idx="73">
                  <c:v>11.558303840005713</c:v>
                </c:pt>
                <c:pt idx="74">
                  <c:v>10.856362470786365</c:v>
                </c:pt>
                <c:pt idx="75">
                  <c:v>10.091798906464312</c:v>
                </c:pt>
                <c:pt idx="76">
                  <c:v>9.5280504913395134</c:v>
                </c:pt>
                <c:pt idx="77">
                  <c:v>8.9401054130885313</c:v>
                </c:pt>
                <c:pt idx="78">
                  <c:v>8.1990115931287022</c:v>
                </c:pt>
                <c:pt idx="79">
                  <c:v>7.3697692763455223</c:v>
                </c:pt>
                <c:pt idx="80">
                  <c:v>6.5805343539491759</c:v>
                </c:pt>
                <c:pt idx="81">
                  <c:v>5.6164158008560747</c:v>
                </c:pt>
                <c:pt idx="82">
                  <c:v>4.5451513682995426</c:v>
                </c:pt>
                <c:pt idx="83">
                  <c:v>3.6808516203606416</c:v>
                </c:pt>
                <c:pt idx="84">
                  <c:v>2.8856815672671985</c:v>
                </c:pt>
                <c:pt idx="85">
                  <c:v>2.2613412075988393</c:v>
                </c:pt>
                <c:pt idx="86">
                  <c:v>1.9419763007223878</c:v>
                </c:pt>
                <c:pt idx="87">
                  <c:v>1.9301902954778554</c:v>
                </c:pt>
                <c:pt idx="88">
                  <c:v>2.1021751245696478</c:v>
                </c:pt>
                <c:pt idx="89">
                  <c:v>2.4779655285008744</c:v>
                </c:pt>
                <c:pt idx="90">
                  <c:v>2.853755932432108</c:v>
                </c:pt>
              </c:numCache>
            </c:numRef>
          </c:val>
          <c:smooth val="0"/>
          <c:extLst>
            <c:ext xmlns:c16="http://schemas.microsoft.com/office/drawing/2014/chart" uri="{C3380CC4-5D6E-409C-BE32-E72D297353CC}">
              <c16:uniqueId val="{00000001-6C0C-42DF-BD4E-38DF02D1275D}"/>
            </c:ext>
          </c:extLst>
        </c:ser>
        <c:dLbls>
          <c:showLegendKey val="0"/>
          <c:showVal val="0"/>
          <c:showCatName val="0"/>
          <c:showSerName val="0"/>
          <c:showPercent val="0"/>
          <c:showBubbleSize val="0"/>
        </c:dLbls>
        <c:smooth val="0"/>
        <c:axId val="397648080"/>
        <c:axId val="397650000"/>
      </c:lineChart>
      <c:catAx>
        <c:axId val="397648080"/>
        <c:scaling>
          <c:orientation val="minMax"/>
        </c:scaling>
        <c:delete val="0"/>
        <c:axPos val="b"/>
        <c:title>
          <c:tx>
            <c:rich>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a:t>Edad</a:t>
                </a:r>
              </a:p>
            </c:rich>
          </c:tx>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CO"/>
          </a:p>
        </c:txPr>
        <c:crossAx val="397650000"/>
        <c:crosses val="autoZero"/>
        <c:auto val="1"/>
        <c:lblAlgn val="ctr"/>
        <c:lblOffset val="100"/>
        <c:noMultiLvlLbl val="0"/>
      </c:catAx>
      <c:valAx>
        <c:axId val="39765000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a:t>Horas/Semana</a:t>
                </a:r>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C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CO"/>
          </a:p>
        </c:txPr>
        <c:crossAx val="397648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ysClr val="windowText" lastClr="000000"/>
          </a:solidFill>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315BAA-9852-4068-82FC-416495C512B7}" type="doc">
      <dgm:prSet loTypeId="urn:microsoft.com/office/officeart/2005/8/layout/hierarchy6" loCatId="hierarchy" qsTypeId="urn:microsoft.com/office/officeart/2005/8/quickstyle/simple1" qsCatId="simple" csTypeId="urn:microsoft.com/office/officeart/2005/8/colors/accent2_1" csCatId="accent2" phldr="1"/>
      <dgm:spPr/>
      <dgm:t>
        <a:bodyPr/>
        <a:lstStyle/>
        <a:p>
          <a:endParaRPr lang="es-419"/>
        </a:p>
      </dgm:t>
    </dgm:pt>
    <dgm:pt modelId="{62D4D41A-7CA9-41E2-93EB-90817D5BBF80}">
      <dgm:prSet phldrT="[Texto]" custT="1"/>
      <dgm:spPr>
        <a:solidFill>
          <a:schemeClr val="bg1">
            <a:alpha val="90000"/>
          </a:schemeClr>
        </a:solidFill>
        <a:ln>
          <a:solidFill>
            <a:srgbClr val="B6004C"/>
          </a:solidFill>
        </a:ln>
      </dgm:spPr>
      <dgm:t>
        <a:bodyPr/>
        <a:lstStyle/>
        <a:p>
          <a:r>
            <a:rPr lang="es-CO" sz="1000" b="1" dirty="0"/>
            <a:t>Variables CNTR</a:t>
          </a:r>
          <a:endParaRPr lang="es-419" sz="1000" b="1" dirty="0"/>
        </a:p>
      </dgm:t>
    </dgm:pt>
    <dgm:pt modelId="{90535358-271C-410D-B37F-8F4E0B592DFD}" type="parTrans" cxnId="{E4C974A7-5986-4D2B-8C9D-CF4A352FACE2}">
      <dgm:prSet/>
      <dgm:spPr/>
      <dgm:t>
        <a:bodyPr/>
        <a:lstStyle/>
        <a:p>
          <a:endParaRPr lang="es-419" sz="1000"/>
        </a:p>
      </dgm:t>
    </dgm:pt>
    <dgm:pt modelId="{6D37DC12-848A-45C2-B78E-51CA12DDA303}" type="sibTrans" cxnId="{E4C974A7-5986-4D2B-8C9D-CF4A352FACE2}">
      <dgm:prSet/>
      <dgm:spPr/>
      <dgm:t>
        <a:bodyPr/>
        <a:lstStyle/>
        <a:p>
          <a:endParaRPr lang="es-419" sz="1000"/>
        </a:p>
      </dgm:t>
    </dgm:pt>
    <dgm:pt modelId="{92C3FD7C-E756-478B-BCC7-FFC96EBE73A3}">
      <dgm:prSet phldrT="[Texto]" custT="1"/>
      <dgm:spPr>
        <a:solidFill>
          <a:schemeClr val="bg1">
            <a:alpha val="90000"/>
          </a:schemeClr>
        </a:solidFill>
        <a:ln>
          <a:solidFill>
            <a:srgbClr val="B6004C"/>
          </a:solidFill>
        </a:ln>
      </dgm:spPr>
      <dgm:t>
        <a:bodyPr/>
        <a:lstStyle/>
        <a:p>
          <a:r>
            <a:rPr lang="es-CO" sz="1000" b="1" i="1" dirty="0">
              <a:solidFill>
                <a:srgbClr val="B6004C"/>
              </a:solidFill>
            </a:rPr>
            <a:t>Ciclo de vida económico</a:t>
          </a:r>
          <a:endParaRPr lang="es-419" sz="1000" b="1" i="1" dirty="0">
            <a:solidFill>
              <a:srgbClr val="B6004C"/>
            </a:solidFill>
          </a:endParaRPr>
        </a:p>
      </dgm:t>
    </dgm:pt>
    <dgm:pt modelId="{D192A4DA-348B-423E-93CF-A09F08732992}" type="parTrans" cxnId="{29A43E62-2F35-4BFB-BF99-8FC59ED477C4}">
      <dgm:prSet/>
      <dgm:spPr>
        <a:ln>
          <a:solidFill>
            <a:srgbClr val="B6004C"/>
          </a:solidFill>
        </a:ln>
      </dgm:spPr>
      <dgm:t>
        <a:bodyPr/>
        <a:lstStyle/>
        <a:p>
          <a:endParaRPr lang="es-419" sz="1000"/>
        </a:p>
      </dgm:t>
    </dgm:pt>
    <dgm:pt modelId="{901C83BB-98C7-48C4-BEC9-9830898BBED0}" type="sibTrans" cxnId="{29A43E62-2F35-4BFB-BF99-8FC59ED477C4}">
      <dgm:prSet/>
      <dgm:spPr/>
      <dgm:t>
        <a:bodyPr/>
        <a:lstStyle/>
        <a:p>
          <a:endParaRPr lang="es-419" sz="1000"/>
        </a:p>
      </dgm:t>
    </dgm:pt>
    <dgm:pt modelId="{741DCE85-2160-4363-BFF1-0F989F5F854F}">
      <dgm:prSet phldrT="[Texto]" custT="1"/>
      <dgm:spPr>
        <a:solidFill>
          <a:schemeClr val="bg1">
            <a:alpha val="90000"/>
          </a:schemeClr>
        </a:solidFill>
        <a:ln>
          <a:solidFill>
            <a:srgbClr val="B6004C"/>
          </a:solidFill>
        </a:ln>
      </dgm:spPr>
      <dgm:t>
        <a:bodyPr/>
        <a:lstStyle/>
        <a:p>
          <a:r>
            <a:rPr lang="es-CO" sz="1000"/>
            <a:t>Ingresos</a:t>
          </a:r>
          <a:endParaRPr lang="es-419" sz="1000"/>
        </a:p>
      </dgm:t>
    </dgm:pt>
    <dgm:pt modelId="{C17934EC-1B9A-4895-9AF4-7C3E7B9A28D7}" type="parTrans" cxnId="{40497144-FB73-4507-A5F2-B0E6343A0146}">
      <dgm:prSet/>
      <dgm:spPr>
        <a:ln>
          <a:solidFill>
            <a:srgbClr val="B6004C"/>
          </a:solidFill>
        </a:ln>
      </dgm:spPr>
      <dgm:t>
        <a:bodyPr/>
        <a:lstStyle/>
        <a:p>
          <a:endParaRPr lang="es-419" sz="1000"/>
        </a:p>
      </dgm:t>
    </dgm:pt>
    <dgm:pt modelId="{41E45E16-DACE-4DAF-BDBF-ED590579240F}" type="sibTrans" cxnId="{40497144-FB73-4507-A5F2-B0E6343A0146}">
      <dgm:prSet/>
      <dgm:spPr/>
      <dgm:t>
        <a:bodyPr/>
        <a:lstStyle/>
        <a:p>
          <a:endParaRPr lang="es-419" sz="1000"/>
        </a:p>
      </dgm:t>
    </dgm:pt>
    <dgm:pt modelId="{201AB14E-AC2D-4815-BFA6-E5FD1F8CB83D}">
      <dgm:prSet phldrT="[Texto]" custT="1"/>
      <dgm:spPr>
        <a:solidFill>
          <a:schemeClr val="bg1">
            <a:alpha val="90000"/>
          </a:schemeClr>
        </a:solidFill>
        <a:ln>
          <a:solidFill>
            <a:srgbClr val="B6004C"/>
          </a:solidFill>
        </a:ln>
      </dgm:spPr>
      <dgm:t>
        <a:bodyPr/>
        <a:lstStyle/>
        <a:p>
          <a:r>
            <a:rPr lang="es-CO" sz="1000"/>
            <a:t>Consumo</a:t>
          </a:r>
          <a:endParaRPr lang="es-419" sz="1000"/>
        </a:p>
      </dgm:t>
    </dgm:pt>
    <dgm:pt modelId="{4027193F-51B4-43C5-9BE4-415BC225B880}" type="parTrans" cxnId="{FCAC28F6-0730-4541-9D92-33FCB6CB937F}">
      <dgm:prSet/>
      <dgm:spPr>
        <a:ln>
          <a:solidFill>
            <a:srgbClr val="B6004C"/>
          </a:solidFill>
        </a:ln>
      </dgm:spPr>
      <dgm:t>
        <a:bodyPr/>
        <a:lstStyle/>
        <a:p>
          <a:endParaRPr lang="es-419" sz="1000"/>
        </a:p>
      </dgm:t>
    </dgm:pt>
    <dgm:pt modelId="{F1989990-4B22-4236-8CE7-B52BA92F0E05}" type="sibTrans" cxnId="{FCAC28F6-0730-4541-9D92-33FCB6CB937F}">
      <dgm:prSet/>
      <dgm:spPr/>
      <dgm:t>
        <a:bodyPr/>
        <a:lstStyle/>
        <a:p>
          <a:endParaRPr lang="es-419" sz="1000"/>
        </a:p>
      </dgm:t>
    </dgm:pt>
    <dgm:pt modelId="{DE864889-50CF-418F-88BE-2C606433CD3A}">
      <dgm:prSet phldrT="[Texto]" custT="1"/>
      <dgm:spPr>
        <a:solidFill>
          <a:schemeClr val="bg1">
            <a:alpha val="90000"/>
          </a:schemeClr>
        </a:solidFill>
        <a:ln>
          <a:solidFill>
            <a:srgbClr val="B6004C"/>
          </a:solidFill>
        </a:ln>
      </dgm:spPr>
      <dgm:t>
        <a:bodyPr/>
        <a:lstStyle/>
        <a:p>
          <a:r>
            <a:rPr lang="es-CO" sz="1000" b="1" i="1" dirty="0">
              <a:solidFill>
                <a:srgbClr val="B6004C"/>
              </a:solidFill>
            </a:rPr>
            <a:t>Reasignaciones</a:t>
          </a:r>
          <a:endParaRPr lang="es-419" sz="1000" b="1" i="1" dirty="0">
            <a:solidFill>
              <a:srgbClr val="B6004C"/>
            </a:solidFill>
          </a:endParaRPr>
        </a:p>
      </dgm:t>
    </dgm:pt>
    <dgm:pt modelId="{E024203D-32B3-44BC-A031-866BE4809AF9}" type="parTrans" cxnId="{DB2A45B1-98A4-48D7-8727-FDD7AE40FBB4}">
      <dgm:prSet/>
      <dgm:spPr>
        <a:ln>
          <a:solidFill>
            <a:srgbClr val="B6004C"/>
          </a:solidFill>
        </a:ln>
      </dgm:spPr>
      <dgm:t>
        <a:bodyPr/>
        <a:lstStyle/>
        <a:p>
          <a:endParaRPr lang="es-419" sz="1000"/>
        </a:p>
      </dgm:t>
    </dgm:pt>
    <dgm:pt modelId="{C5F8A96E-D7E2-4355-8DA4-BF99C2C41644}" type="sibTrans" cxnId="{DB2A45B1-98A4-48D7-8727-FDD7AE40FBB4}">
      <dgm:prSet/>
      <dgm:spPr/>
      <dgm:t>
        <a:bodyPr/>
        <a:lstStyle/>
        <a:p>
          <a:endParaRPr lang="es-419" sz="1000"/>
        </a:p>
      </dgm:t>
    </dgm:pt>
    <dgm:pt modelId="{3E2408D3-C241-4ED5-99B1-2038B82693F2}">
      <dgm:prSet phldrT="[Texto]" custT="1"/>
      <dgm:spPr>
        <a:solidFill>
          <a:schemeClr val="bg1">
            <a:alpha val="90000"/>
          </a:schemeClr>
        </a:solidFill>
        <a:ln>
          <a:solidFill>
            <a:srgbClr val="B6004C"/>
          </a:solidFill>
        </a:ln>
      </dgm:spPr>
      <dgm:t>
        <a:bodyPr/>
        <a:lstStyle/>
        <a:p>
          <a:r>
            <a:rPr lang="es-CO" sz="1000"/>
            <a:t>Transferencias</a:t>
          </a:r>
          <a:endParaRPr lang="es-419" sz="1000"/>
        </a:p>
      </dgm:t>
    </dgm:pt>
    <dgm:pt modelId="{667CD7CA-1C4C-4301-8EAE-7C6045E7351B}" type="parTrans" cxnId="{576C6AF7-7E03-4851-944F-AE39950E0C0B}">
      <dgm:prSet/>
      <dgm:spPr>
        <a:ln>
          <a:solidFill>
            <a:srgbClr val="B6004C"/>
          </a:solidFill>
        </a:ln>
      </dgm:spPr>
      <dgm:t>
        <a:bodyPr/>
        <a:lstStyle/>
        <a:p>
          <a:endParaRPr lang="es-419" sz="1000"/>
        </a:p>
      </dgm:t>
    </dgm:pt>
    <dgm:pt modelId="{BBF2B7D5-E68E-40E2-A170-2292AB3B57D5}" type="sibTrans" cxnId="{576C6AF7-7E03-4851-944F-AE39950E0C0B}">
      <dgm:prSet/>
      <dgm:spPr/>
      <dgm:t>
        <a:bodyPr/>
        <a:lstStyle/>
        <a:p>
          <a:endParaRPr lang="es-419" sz="1000"/>
        </a:p>
      </dgm:t>
    </dgm:pt>
    <dgm:pt modelId="{FED19409-CC03-4CC8-8F1F-04DFCCE9F01E}">
      <dgm:prSet phldrT="[Texto]" custT="1"/>
      <dgm:spPr>
        <a:solidFill>
          <a:schemeClr val="bg1">
            <a:alpha val="90000"/>
          </a:schemeClr>
        </a:solidFill>
        <a:ln>
          <a:solidFill>
            <a:srgbClr val="B6004C"/>
          </a:solidFill>
        </a:ln>
      </dgm:spPr>
      <dgm:t>
        <a:bodyPr/>
        <a:lstStyle/>
        <a:p>
          <a:r>
            <a:rPr lang="es-CO" sz="1000"/>
            <a:t>Ahorro</a:t>
          </a:r>
          <a:endParaRPr lang="es-419" sz="1000"/>
        </a:p>
      </dgm:t>
    </dgm:pt>
    <dgm:pt modelId="{3C7A2D56-BAAB-421B-ABA1-A85992B8B102}" type="parTrans" cxnId="{30146823-3571-428F-BBDE-AF1A35672D16}">
      <dgm:prSet/>
      <dgm:spPr>
        <a:ln>
          <a:solidFill>
            <a:srgbClr val="B6004C"/>
          </a:solidFill>
        </a:ln>
      </dgm:spPr>
      <dgm:t>
        <a:bodyPr/>
        <a:lstStyle/>
        <a:p>
          <a:endParaRPr lang="es-419" sz="1000"/>
        </a:p>
      </dgm:t>
    </dgm:pt>
    <dgm:pt modelId="{653AE615-5910-4D9D-80F5-81AD497E7699}" type="sibTrans" cxnId="{30146823-3571-428F-BBDE-AF1A35672D16}">
      <dgm:prSet/>
      <dgm:spPr/>
      <dgm:t>
        <a:bodyPr/>
        <a:lstStyle/>
        <a:p>
          <a:endParaRPr lang="es-419" sz="1000"/>
        </a:p>
      </dgm:t>
    </dgm:pt>
    <dgm:pt modelId="{09BE81DE-7AA3-4A30-8A6C-4B068571A1E1}" type="pres">
      <dgm:prSet presAssocID="{34315BAA-9852-4068-82FC-416495C512B7}" presName="mainComposite" presStyleCnt="0">
        <dgm:presLayoutVars>
          <dgm:chPref val="1"/>
          <dgm:dir/>
          <dgm:animOne val="branch"/>
          <dgm:animLvl val="lvl"/>
          <dgm:resizeHandles val="exact"/>
        </dgm:presLayoutVars>
      </dgm:prSet>
      <dgm:spPr/>
    </dgm:pt>
    <dgm:pt modelId="{CB481D24-A58C-4B9D-826A-57F769E3DDDC}" type="pres">
      <dgm:prSet presAssocID="{34315BAA-9852-4068-82FC-416495C512B7}" presName="hierFlow" presStyleCnt="0"/>
      <dgm:spPr/>
    </dgm:pt>
    <dgm:pt modelId="{6C6E0CD9-E7BF-4B5D-8306-72D6CA5B5B4E}" type="pres">
      <dgm:prSet presAssocID="{34315BAA-9852-4068-82FC-416495C512B7}" presName="hierChild1" presStyleCnt="0">
        <dgm:presLayoutVars>
          <dgm:chPref val="1"/>
          <dgm:animOne val="branch"/>
          <dgm:animLvl val="lvl"/>
        </dgm:presLayoutVars>
      </dgm:prSet>
      <dgm:spPr/>
    </dgm:pt>
    <dgm:pt modelId="{0F087802-E88C-4C9E-8CFF-6687394FF6D6}" type="pres">
      <dgm:prSet presAssocID="{62D4D41A-7CA9-41E2-93EB-90817D5BBF80}" presName="Name14" presStyleCnt="0"/>
      <dgm:spPr/>
    </dgm:pt>
    <dgm:pt modelId="{F9AAF838-FD45-43CE-98F5-8FD4009643F9}" type="pres">
      <dgm:prSet presAssocID="{62D4D41A-7CA9-41E2-93EB-90817D5BBF80}" presName="level1Shape" presStyleLbl="node0" presStyleIdx="0" presStyleCnt="1" custScaleX="272645" custScaleY="35972" custLinFactNeighborX="13447" custLinFactNeighborY="-733">
        <dgm:presLayoutVars>
          <dgm:chPref val="3"/>
        </dgm:presLayoutVars>
      </dgm:prSet>
      <dgm:spPr/>
    </dgm:pt>
    <dgm:pt modelId="{BC96A693-D8C5-4349-97C8-31EEE085B07C}" type="pres">
      <dgm:prSet presAssocID="{62D4D41A-7CA9-41E2-93EB-90817D5BBF80}" presName="hierChild2" presStyleCnt="0"/>
      <dgm:spPr/>
    </dgm:pt>
    <dgm:pt modelId="{57C56510-1F85-459C-BE8E-A82308A42F6F}" type="pres">
      <dgm:prSet presAssocID="{D192A4DA-348B-423E-93CF-A09F08732992}" presName="Name19" presStyleLbl="parChTrans1D2" presStyleIdx="0" presStyleCnt="2"/>
      <dgm:spPr/>
    </dgm:pt>
    <dgm:pt modelId="{6AD9AB47-5700-42FE-AF14-B35EB633C0C9}" type="pres">
      <dgm:prSet presAssocID="{92C3FD7C-E756-478B-BCC7-FFC96EBE73A3}" presName="Name21" presStyleCnt="0"/>
      <dgm:spPr/>
    </dgm:pt>
    <dgm:pt modelId="{B3E229A6-88B3-4E47-ACA4-B43A239CE67E}" type="pres">
      <dgm:prSet presAssocID="{92C3FD7C-E756-478B-BCC7-FFC96EBE73A3}" presName="level2Shape" presStyleLbl="node2" presStyleIdx="0" presStyleCnt="2" custScaleX="151596" custScaleY="43963" custLinFactNeighborX="-23415" custLinFactNeighborY="1033"/>
      <dgm:spPr/>
    </dgm:pt>
    <dgm:pt modelId="{42DDA79F-A48F-4B04-BA5C-831FFC0C929A}" type="pres">
      <dgm:prSet presAssocID="{92C3FD7C-E756-478B-BCC7-FFC96EBE73A3}" presName="hierChild3" presStyleCnt="0"/>
      <dgm:spPr/>
    </dgm:pt>
    <dgm:pt modelId="{F2371A88-C116-446A-8379-0DF0D44F7F21}" type="pres">
      <dgm:prSet presAssocID="{C17934EC-1B9A-4895-9AF4-7C3E7B9A28D7}" presName="Name19" presStyleLbl="parChTrans1D3" presStyleIdx="0" presStyleCnt="4"/>
      <dgm:spPr/>
    </dgm:pt>
    <dgm:pt modelId="{EB1D8B20-1009-4BAE-8C49-BEACB911F45C}" type="pres">
      <dgm:prSet presAssocID="{741DCE85-2160-4363-BFF1-0F989F5F854F}" presName="Name21" presStyleCnt="0"/>
      <dgm:spPr/>
    </dgm:pt>
    <dgm:pt modelId="{9BBEC671-F605-4522-8D4F-DBAA842C2E48}" type="pres">
      <dgm:prSet presAssocID="{741DCE85-2160-4363-BFF1-0F989F5F854F}" presName="level2Shape" presStyleLbl="node3" presStyleIdx="0" presStyleCnt="4" custScaleY="39501" custLinFactNeighborX="-27546" custLinFactNeighborY="714"/>
      <dgm:spPr/>
    </dgm:pt>
    <dgm:pt modelId="{4FB91930-C342-4695-9D1D-971F279278F3}" type="pres">
      <dgm:prSet presAssocID="{741DCE85-2160-4363-BFF1-0F989F5F854F}" presName="hierChild3" presStyleCnt="0"/>
      <dgm:spPr/>
    </dgm:pt>
    <dgm:pt modelId="{C267D27E-057A-4D42-B459-BA929CBE18C6}" type="pres">
      <dgm:prSet presAssocID="{4027193F-51B4-43C5-9BE4-415BC225B880}" presName="Name19" presStyleLbl="parChTrans1D3" presStyleIdx="1" presStyleCnt="4"/>
      <dgm:spPr/>
    </dgm:pt>
    <dgm:pt modelId="{439E107F-B982-4DAC-9A06-B608D527E299}" type="pres">
      <dgm:prSet presAssocID="{201AB14E-AC2D-4815-BFA6-E5FD1F8CB83D}" presName="Name21" presStyleCnt="0"/>
      <dgm:spPr/>
    </dgm:pt>
    <dgm:pt modelId="{26EAE873-BD80-4DB6-AE0A-6D8EF148E618}" type="pres">
      <dgm:prSet presAssocID="{201AB14E-AC2D-4815-BFA6-E5FD1F8CB83D}" presName="level2Shape" presStyleLbl="node3" presStyleIdx="1" presStyleCnt="4" custScaleY="39501" custLinFactNeighborX="-15947" custLinFactNeighborY="714"/>
      <dgm:spPr/>
    </dgm:pt>
    <dgm:pt modelId="{683BEB13-E41C-466A-8FA1-125BC7694652}" type="pres">
      <dgm:prSet presAssocID="{201AB14E-AC2D-4815-BFA6-E5FD1F8CB83D}" presName="hierChild3" presStyleCnt="0"/>
      <dgm:spPr/>
    </dgm:pt>
    <dgm:pt modelId="{9BEA009E-D8E2-4797-AAC7-756E588FF778}" type="pres">
      <dgm:prSet presAssocID="{E024203D-32B3-44BC-A031-866BE4809AF9}" presName="Name19" presStyleLbl="parChTrans1D2" presStyleIdx="1" presStyleCnt="2"/>
      <dgm:spPr/>
    </dgm:pt>
    <dgm:pt modelId="{0B485DEC-3D6B-4C62-8F8B-68A29351FF68}" type="pres">
      <dgm:prSet presAssocID="{DE864889-50CF-418F-88BE-2C606433CD3A}" presName="Name21" presStyleCnt="0"/>
      <dgm:spPr/>
    </dgm:pt>
    <dgm:pt modelId="{ECD72E29-0EC5-4989-9226-2F2054525033}" type="pres">
      <dgm:prSet presAssocID="{DE864889-50CF-418F-88BE-2C606433CD3A}" presName="level2Shape" presStyleLbl="node2" presStyleIdx="1" presStyleCnt="2" custScaleY="41669" custLinFactNeighborX="26343" custLinFactNeighborY="2314"/>
      <dgm:spPr/>
    </dgm:pt>
    <dgm:pt modelId="{A5B8B750-77E8-4673-84FB-80C0617DC5EF}" type="pres">
      <dgm:prSet presAssocID="{DE864889-50CF-418F-88BE-2C606433CD3A}" presName="hierChild3" presStyleCnt="0"/>
      <dgm:spPr/>
    </dgm:pt>
    <dgm:pt modelId="{25D3D7F9-489C-4FDF-A226-73BDEDCFEA1E}" type="pres">
      <dgm:prSet presAssocID="{667CD7CA-1C4C-4301-8EAE-7C6045E7351B}" presName="Name19" presStyleLbl="parChTrans1D3" presStyleIdx="2" presStyleCnt="4"/>
      <dgm:spPr/>
    </dgm:pt>
    <dgm:pt modelId="{EB88CDAB-8D6E-451A-B6AE-9296542509FA}" type="pres">
      <dgm:prSet presAssocID="{3E2408D3-C241-4ED5-99B1-2038B82693F2}" presName="Name21" presStyleCnt="0"/>
      <dgm:spPr/>
    </dgm:pt>
    <dgm:pt modelId="{6FA40D99-204D-4EAA-BFC5-EB2FAB67B8FC}" type="pres">
      <dgm:prSet presAssocID="{3E2408D3-C241-4ED5-99B1-2038B82693F2}" presName="level2Shape" presStyleLbl="node3" presStyleIdx="2" presStyleCnt="4" custScaleY="39501" custLinFactNeighborX="16528" custLinFactNeighborY="942"/>
      <dgm:spPr/>
    </dgm:pt>
    <dgm:pt modelId="{2931122E-12F4-446A-A993-60FD20AAA4D3}" type="pres">
      <dgm:prSet presAssocID="{3E2408D3-C241-4ED5-99B1-2038B82693F2}" presName="hierChild3" presStyleCnt="0"/>
      <dgm:spPr/>
    </dgm:pt>
    <dgm:pt modelId="{FC28B76F-B032-46A7-B105-7BD39DFA6995}" type="pres">
      <dgm:prSet presAssocID="{3C7A2D56-BAAB-421B-ABA1-A85992B8B102}" presName="Name19" presStyleLbl="parChTrans1D3" presStyleIdx="3" presStyleCnt="4"/>
      <dgm:spPr/>
    </dgm:pt>
    <dgm:pt modelId="{9487C744-F1D2-4F94-AD13-85FF4EB1CBA6}" type="pres">
      <dgm:prSet presAssocID="{FED19409-CC03-4CC8-8F1F-04DFCCE9F01E}" presName="Name21" presStyleCnt="0"/>
      <dgm:spPr/>
    </dgm:pt>
    <dgm:pt modelId="{4E0B5949-2E51-492E-B946-76EBF0085668}" type="pres">
      <dgm:prSet presAssocID="{FED19409-CC03-4CC8-8F1F-04DFCCE9F01E}" presName="level2Shape" presStyleLbl="node3" presStyleIdx="3" presStyleCnt="4" custScaleY="39501" custLinFactNeighborX="32660" custLinFactNeighborY="942"/>
      <dgm:spPr/>
    </dgm:pt>
    <dgm:pt modelId="{D4ACAEBB-D548-49C5-9AC1-A98E49E7B1F2}" type="pres">
      <dgm:prSet presAssocID="{FED19409-CC03-4CC8-8F1F-04DFCCE9F01E}" presName="hierChild3" presStyleCnt="0"/>
      <dgm:spPr/>
    </dgm:pt>
    <dgm:pt modelId="{02496C5C-4639-44D1-937A-EE0225E69C9E}" type="pres">
      <dgm:prSet presAssocID="{34315BAA-9852-4068-82FC-416495C512B7}" presName="bgShapesFlow" presStyleCnt="0"/>
      <dgm:spPr/>
    </dgm:pt>
  </dgm:ptLst>
  <dgm:cxnLst>
    <dgm:cxn modelId="{634B9E00-0341-4C73-B991-1E3D7E3E8FFC}" type="presOf" srcId="{741DCE85-2160-4363-BFF1-0F989F5F854F}" destId="{9BBEC671-F605-4522-8D4F-DBAA842C2E48}" srcOrd="0" destOrd="0" presId="urn:microsoft.com/office/officeart/2005/8/layout/hierarchy6"/>
    <dgm:cxn modelId="{AA692E1D-453B-472E-A8C5-311341DEA022}" type="presOf" srcId="{3C7A2D56-BAAB-421B-ABA1-A85992B8B102}" destId="{FC28B76F-B032-46A7-B105-7BD39DFA6995}" srcOrd="0" destOrd="0" presId="urn:microsoft.com/office/officeart/2005/8/layout/hierarchy6"/>
    <dgm:cxn modelId="{30146823-3571-428F-BBDE-AF1A35672D16}" srcId="{DE864889-50CF-418F-88BE-2C606433CD3A}" destId="{FED19409-CC03-4CC8-8F1F-04DFCCE9F01E}" srcOrd="1" destOrd="0" parTransId="{3C7A2D56-BAAB-421B-ABA1-A85992B8B102}" sibTransId="{653AE615-5910-4D9D-80F5-81AD497E7699}"/>
    <dgm:cxn modelId="{86DF3D2E-C059-43F7-A8D3-4D7FEC867D58}" type="presOf" srcId="{4027193F-51B4-43C5-9BE4-415BC225B880}" destId="{C267D27E-057A-4D42-B459-BA929CBE18C6}" srcOrd="0" destOrd="0" presId="urn:microsoft.com/office/officeart/2005/8/layout/hierarchy6"/>
    <dgm:cxn modelId="{4156E034-A1A1-434C-B354-282A28A69DA3}" type="presOf" srcId="{DE864889-50CF-418F-88BE-2C606433CD3A}" destId="{ECD72E29-0EC5-4989-9226-2F2054525033}" srcOrd="0" destOrd="0" presId="urn:microsoft.com/office/officeart/2005/8/layout/hierarchy6"/>
    <dgm:cxn modelId="{AF7BBE3C-7150-4AAE-84FE-34D9674240D5}" type="presOf" srcId="{FED19409-CC03-4CC8-8F1F-04DFCCE9F01E}" destId="{4E0B5949-2E51-492E-B946-76EBF0085668}" srcOrd="0" destOrd="0" presId="urn:microsoft.com/office/officeart/2005/8/layout/hierarchy6"/>
    <dgm:cxn modelId="{29A43E62-2F35-4BFB-BF99-8FC59ED477C4}" srcId="{62D4D41A-7CA9-41E2-93EB-90817D5BBF80}" destId="{92C3FD7C-E756-478B-BCC7-FFC96EBE73A3}" srcOrd="0" destOrd="0" parTransId="{D192A4DA-348B-423E-93CF-A09F08732992}" sibTransId="{901C83BB-98C7-48C4-BEC9-9830898BBED0}"/>
    <dgm:cxn modelId="{40497144-FB73-4507-A5F2-B0E6343A0146}" srcId="{92C3FD7C-E756-478B-BCC7-FFC96EBE73A3}" destId="{741DCE85-2160-4363-BFF1-0F989F5F854F}" srcOrd="0" destOrd="0" parTransId="{C17934EC-1B9A-4895-9AF4-7C3E7B9A28D7}" sibTransId="{41E45E16-DACE-4DAF-BDBF-ED590579240F}"/>
    <dgm:cxn modelId="{CA6E4A65-9B7B-4173-BD54-4741AE18103C}" type="presOf" srcId="{201AB14E-AC2D-4815-BFA6-E5FD1F8CB83D}" destId="{26EAE873-BD80-4DB6-AE0A-6D8EF148E618}" srcOrd="0" destOrd="0" presId="urn:microsoft.com/office/officeart/2005/8/layout/hierarchy6"/>
    <dgm:cxn modelId="{0B27AD69-B7B5-49C3-9677-CCAE65EA6321}" type="presOf" srcId="{C17934EC-1B9A-4895-9AF4-7C3E7B9A28D7}" destId="{F2371A88-C116-446A-8379-0DF0D44F7F21}" srcOrd="0" destOrd="0" presId="urn:microsoft.com/office/officeart/2005/8/layout/hierarchy6"/>
    <dgm:cxn modelId="{1063EF6B-1180-4730-8227-38642590B613}" type="presOf" srcId="{E024203D-32B3-44BC-A031-866BE4809AF9}" destId="{9BEA009E-D8E2-4797-AAC7-756E588FF778}" srcOrd="0" destOrd="0" presId="urn:microsoft.com/office/officeart/2005/8/layout/hierarchy6"/>
    <dgm:cxn modelId="{D5368E72-D304-44D6-9A3F-A91AC3D15D3B}" type="presOf" srcId="{34315BAA-9852-4068-82FC-416495C512B7}" destId="{09BE81DE-7AA3-4A30-8A6C-4B068571A1E1}" srcOrd="0" destOrd="0" presId="urn:microsoft.com/office/officeart/2005/8/layout/hierarchy6"/>
    <dgm:cxn modelId="{B166C652-F5D5-4133-A37C-C3BB5C307997}" type="presOf" srcId="{92C3FD7C-E756-478B-BCC7-FFC96EBE73A3}" destId="{B3E229A6-88B3-4E47-ACA4-B43A239CE67E}" srcOrd="0" destOrd="0" presId="urn:microsoft.com/office/officeart/2005/8/layout/hierarchy6"/>
    <dgm:cxn modelId="{239AF253-EC8A-445E-9BBB-0D37ABCE083F}" type="presOf" srcId="{D192A4DA-348B-423E-93CF-A09F08732992}" destId="{57C56510-1F85-459C-BE8E-A82308A42F6F}" srcOrd="0" destOrd="0" presId="urn:microsoft.com/office/officeart/2005/8/layout/hierarchy6"/>
    <dgm:cxn modelId="{3FD89956-C1FB-4064-A087-155B82352C60}" type="presOf" srcId="{3E2408D3-C241-4ED5-99B1-2038B82693F2}" destId="{6FA40D99-204D-4EAA-BFC5-EB2FAB67B8FC}" srcOrd="0" destOrd="0" presId="urn:microsoft.com/office/officeart/2005/8/layout/hierarchy6"/>
    <dgm:cxn modelId="{A8359AA2-BD2B-454D-8F5B-4F6A1AAB050E}" type="presOf" srcId="{62D4D41A-7CA9-41E2-93EB-90817D5BBF80}" destId="{F9AAF838-FD45-43CE-98F5-8FD4009643F9}" srcOrd="0" destOrd="0" presId="urn:microsoft.com/office/officeart/2005/8/layout/hierarchy6"/>
    <dgm:cxn modelId="{E4C974A7-5986-4D2B-8C9D-CF4A352FACE2}" srcId="{34315BAA-9852-4068-82FC-416495C512B7}" destId="{62D4D41A-7CA9-41E2-93EB-90817D5BBF80}" srcOrd="0" destOrd="0" parTransId="{90535358-271C-410D-B37F-8F4E0B592DFD}" sibTransId="{6D37DC12-848A-45C2-B78E-51CA12DDA303}"/>
    <dgm:cxn modelId="{DB2A45B1-98A4-48D7-8727-FDD7AE40FBB4}" srcId="{62D4D41A-7CA9-41E2-93EB-90817D5BBF80}" destId="{DE864889-50CF-418F-88BE-2C606433CD3A}" srcOrd="1" destOrd="0" parTransId="{E024203D-32B3-44BC-A031-866BE4809AF9}" sibTransId="{C5F8A96E-D7E2-4355-8DA4-BF99C2C41644}"/>
    <dgm:cxn modelId="{126A1AE9-4E46-4D17-960E-7C158DE57122}" type="presOf" srcId="{667CD7CA-1C4C-4301-8EAE-7C6045E7351B}" destId="{25D3D7F9-489C-4FDF-A226-73BDEDCFEA1E}" srcOrd="0" destOrd="0" presId="urn:microsoft.com/office/officeart/2005/8/layout/hierarchy6"/>
    <dgm:cxn modelId="{FCAC28F6-0730-4541-9D92-33FCB6CB937F}" srcId="{92C3FD7C-E756-478B-BCC7-FFC96EBE73A3}" destId="{201AB14E-AC2D-4815-BFA6-E5FD1F8CB83D}" srcOrd="1" destOrd="0" parTransId="{4027193F-51B4-43C5-9BE4-415BC225B880}" sibTransId="{F1989990-4B22-4236-8CE7-B52BA92F0E05}"/>
    <dgm:cxn modelId="{576C6AF7-7E03-4851-944F-AE39950E0C0B}" srcId="{DE864889-50CF-418F-88BE-2C606433CD3A}" destId="{3E2408D3-C241-4ED5-99B1-2038B82693F2}" srcOrd="0" destOrd="0" parTransId="{667CD7CA-1C4C-4301-8EAE-7C6045E7351B}" sibTransId="{BBF2B7D5-E68E-40E2-A170-2292AB3B57D5}"/>
    <dgm:cxn modelId="{078C5A3C-2757-4D27-B383-9C500B2FAD39}" type="presParOf" srcId="{09BE81DE-7AA3-4A30-8A6C-4B068571A1E1}" destId="{CB481D24-A58C-4B9D-826A-57F769E3DDDC}" srcOrd="0" destOrd="0" presId="urn:microsoft.com/office/officeart/2005/8/layout/hierarchy6"/>
    <dgm:cxn modelId="{C1D64049-F56F-453F-9950-15642FB50C66}" type="presParOf" srcId="{CB481D24-A58C-4B9D-826A-57F769E3DDDC}" destId="{6C6E0CD9-E7BF-4B5D-8306-72D6CA5B5B4E}" srcOrd="0" destOrd="0" presId="urn:microsoft.com/office/officeart/2005/8/layout/hierarchy6"/>
    <dgm:cxn modelId="{E92068F4-02B0-4A4C-B46A-F39CC20C0592}" type="presParOf" srcId="{6C6E0CD9-E7BF-4B5D-8306-72D6CA5B5B4E}" destId="{0F087802-E88C-4C9E-8CFF-6687394FF6D6}" srcOrd="0" destOrd="0" presId="urn:microsoft.com/office/officeart/2005/8/layout/hierarchy6"/>
    <dgm:cxn modelId="{3DF3B606-4F47-418E-9EC0-EC1B1909CC24}" type="presParOf" srcId="{0F087802-E88C-4C9E-8CFF-6687394FF6D6}" destId="{F9AAF838-FD45-43CE-98F5-8FD4009643F9}" srcOrd="0" destOrd="0" presId="urn:microsoft.com/office/officeart/2005/8/layout/hierarchy6"/>
    <dgm:cxn modelId="{B086DE7F-B724-4EA2-B862-B33680392AD5}" type="presParOf" srcId="{0F087802-E88C-4C9E-8CFF-6687394FF6D6}" destId="{BC96A693-D8C5-4349-97C8-31EEE085B07C}" srcOrd="1" destOrd="0" presId="urn:microsoft.com/office/officeart/2005/8/layout/hierarchy6"/>
    <dgm:cxn modelId="{6D122D04-C60C-48CB-AC7D-28C3F8C72FAC}" type="presParOf" srcId="{BC96A693-D8C5-4349-97C8-31EEE085B07C}" destId="{57C56510-1F85-459C-BE8E-A82308A42F6F}" srcOrd="0" destOrd="0" presId="urn:microsoft.com/office/officeart/2005/8/layout/hierarchy6"/>
    <dgm:cxn modelId="{B0E41E04-3B86-4D0D-9868-B32A3E32CC74}" type="presParOf" srcId="{BC96A693-D8C5-4349-97C8-31EEE085B07C}" destId="{6AD9AB47-5700-42FE-AF14-B35EB633C0C9}" srcOrd="1" destOrd="0" presId="urn:microsoft.com/office/officeart/2005/8/layout/hierarchy6"/>
    <dgm:cxn modelId="{B653A68F-9743-4998-AC70-C1AD77EF3B5B}" type="presParOf" srcId="{6AD9AB47-5700-42FE-AF14-B35EB633C0C9}" destId="{B3E229A6-88B3-4E47-ACA4-B43A239CE67E}" srcOrd="0" destOrd="0" presId="urn:microsoft.com/office/officeart/2005/8/layout/hierarchy6"/>
    <dgm:cxn modelId="{A1275B32-74E2-4D42-8A66-F4B3A889695E}" type="presParOf" srcId="{6AD9AB47-5700-42FE-AF14-B35EB633C0C9}" destId="{42DDA79F-A48F-4B04-BA5C-831FFC0C929A}" srcOrd="1" destOrd="0" presId="urn:microsoft.com/office/officeart/2005/8/layout/hierarchy6"/>
    <dgm:cxn modelId="{B4D74B70-1BDC-4D70-BAD4-0143DEC4DFD5}" type="presParOf" srcId="{42DDA79F-A48F-4B04-BA5C-831FFC0C929A}" destId="{F2371A88-C116-446A-8379-0DF0D44F7F21}" srcOrd="0" destOrd="0" presId="urn:microsoft.com/office/officeart/2005/8/layout/hierarchy6"/>
    <dgm:cxn modelId="{73DD73F8-E131-45DC-A84B-424265498E0C}" type="presParOf" srcId="{42DDA79F-A48F-4B04-BA5C-831FFC0C929A}" destId="{EB1D8B20-1009-4BAE-8C49-BEACB911F45C}" srcOrd="1" destOrd="0" presId="urn:microsoft.com/office/officeart/2005/8/layout/hierarchy6"/>
    <dgm:cxn modelId="{37292510-6989-485A-8315-55FB525789B6}" type="presParOf" srcId="{EB1D8B20-1009-4BAE-8C49-BEACB911F45C}" destId="{9BBEC671-F605-4522-8D4F-DBAA842C2E48}" srcOrd="0" destOrd="0" presId="urn:microsoft.com/office/officeart/2005/8/layout/hierarchy6"/>
    <dgm:cxn modelId="{94F62976-3D00-429C-98D3-9B97F45A06C5}" type="presParOf" srcId="{EB1D8B20-1009-4BAE-8C49-BEACB911F45C}" destId="{4FB91930-C342-4695-9D1D-971F279278F3}" srcOrd="1" destOrd="0" presId="urn:microsoft.com/office/officeart/2005/8/layout/hierarchy6"/>
    <dgm:cxn modelId="{D81E00B3-DA1D-4A95-9CA4-47E3C9853CB0}" type="presParOf" srcId="{42DDA79F-A48F-4B04-BA5C-831FFC0C929A}" destId="{C267D27E-057A-4D42-B459-BA929CBE18C6}" srcOrd="2" destOrd="0" presId="urn:microsoft.com/office/officeart/2005/8/layout/hierarchy6"/>
    <dgm:cxn modelId="{25AB54D6-5E90-46BA-B079-6BD18F87AF51}" type="presParOf" srcId="{42DDA79F-A48F-4B04-BA5C-831FFC0C929A}" destId="{439E107F-B982-4DAC-9A06-B608D527E299}" srcOrd="3" destOrd="0" presId="urn:microsoft.com/office/officeart/2005/8/layout/hierarchy6"/>
    <dgm:cxn modelId="{EB0B6978-0E5E-478C-B0FB-42B687DE7B73}" type="presParOf" srcId="{439E107F-B982-4DAC-9A06-B608D527E299}" destId="{26EAE873-BD80-4DB6-AE0A-6D8EF148E618}" srcOrd="0" destOrd="0" presId="urn:microsoft.com/office/officeart/2005/8/layout/hierarchy6"/>
    <dgm:cxn modelId="{4A9BEA40-6B30-40F0-9588-1B77D9B8EF36}" type="presParOf" srcId="{439E107F-B982-4DAC-9A06-B608D527E299}" destId="{683BEB13-E41C-466A-8FA1-125BC7694652}" srcOrd="1" destOrd="0" presId="urn:microsoft.com/office/officeart/2005/8/layout/hierarchy6"/>
    <dgm:cxn modelId="{204FD73F-0B85-41EF-A981-CCF852E87CD2}" type="presParOf" srcId="{BC96A693-D8C5-4349-97C8-31EEE085B07C}" destId="{9BEA009E-D8E2-4797-AAC7-756E588FF778}" srcOrd="2" destOrd="0" presId="urn:microsoft.com/office/officeart/2005/8/layout/hierarchy6"/>
    <dgm:cxn modelId="{EF7DAFD7-3B73-487D-8AF9-EC9BBF09C567}" type="presParOf" srcId="{BC96A693-D8C5-4349-97C8-31EEE085B07C}" destId="{0B485DEC-3D6B-4C62-8F8B-68A29351FF68}" srcOrd="3" destOrd="0" presId="urn:microsoft.com/office/officeart/2005/8/layout/hierarchy6"/>
    <dgm:cxn modelId="{8AC1ED68-5FB1-4963-97C2-389BA86F05DB}" type="presParOf" srcId="{0B485DEC-3D6B-4C62-8F8B-68A29351FF68}" destId="{ECD72E29-0EC5-4989-9226-2F2054525033}" srcOrd="0" destOrd="0" presId="urn:microsoft.com/office/officeart/2005/8/layout/hierarchy6"/>
    <dgm:cxn modelId="{759B1C15-9133-445A-BBF1-D991B3F7AB25}" type="presParOf" srcId="{0B485DEC-3D6B-4C62-8F8B-68A29351FF68}" destId="{A5B8B750-77E8-4673-84FB-80C0617DC5EF}" srcOrd="1" destOrd="0" presId="urn:microsoft.com/office/officeart/2005/8/layout/hierarchy6"/>
    <dgm:cxn modelId="{FAE16AAD-F2CF-4512-9A2F-76E91BBED1E8}" type="presParOf" srcId="{A5B8B750-77E8-4673-84FB-80C0617DC5EF}" destId="{25D3D7F9-489C-4FDF-A226-73BDEDCFEA1E}" srcOrd="0" destOrd="0" presId="urn:microsoft.com/office/officeart/2005/8/layout/hierarchy6"/>
    <dgm:cxn modelId="{34B0FD94-81C6-4D11-9A70-D8BE866A1C55}" type="presParOf" srcId="{A5B8B750-77E8-4673-84FB-80C0617DC5EF}" destId="{EB88CDAB-8D6E-451A-B6AE-9296542509FA}" srcOrd="1" destOrd="0" presId="urn:microsoft.com/office/officeart/2005/8/layout/hierarchy6"/>
    <dgm:cxn modelId="{27BDD348-B0B7-4105-B4A7-58DAF9420B35}" type="presParOf" srcId="{EB88CDAB-8D6E-451A-B6AE-9296542509FA}" destId="{6FA40D99-204D-4EAA-BFC5-EB2FAB67B8FC}" srcOrd="0" destOrd="0" presId="urn:microsoft.com/office/officeart/2005/8/layout/hierarchy6"/>
    <dgm:cxn modelId="{C24F0B9E-AE05-4949-97E2-953BA2CE213F}" type="presParOf" srcId="{EB88CDAB-8D6E-451A-B6AE-9296542509FA}" destId="{2931122E-12F4-446A-A993-60FD20AAA4D3}" srcOrd="1" destOrd="0" presId="urn:microsoft.com/office/officeart/2005/8/layout/hierarchy6"/>
    <dgm:cxn modelId="{E57B8D55-27E0-4CAC-8A49-9DF7BAA9C956}" type="presParOf" srcId="{A5B8B750-77E8-4673-84FB-80C0617DC5EF}" destId="{FC28B76F-B032-46A7-B105-7BD39DFA6995}" srcOrd="2" destOrd="0" presId="urn:microsoft.com/office/officeart/2005/8/layout/hierarchy6"/>
    <dgm:cxn modelId="{535DEE62-DDBA-4908-8915-2C18F214E216}" type="presParOf" srcId="{A5B8B750-77E8-4673-84FB-80C0617DC5EF}" destId="{9487C744-F1D2-4F94-AD13-85FF4EB1CBA6}" srcOrd="3" destOrd="0" presId="urn:microsoft.com/office/officeart/2005/8/layout/hierarchy6"/>
    <dgm:cxn modelId="{5D4860DC-A4EC-47AF-930F-A97DDB037E16}" type="presParOf" srcId="{9487C744-F1D2-4F94-AD13-85FF4EB1CBA6}" destId="{4E0B5949-2E51-492E-B946-76EBF0085668}" srcOrd="0" destOrd="0" presId="urn:microsoft.com/office/officeart/2005/8/layout/hierarchy6"/>
    <dgm:cxn modelId="{906F0E94-D943-40EA-A507-EEDF78E2BD92}" type="presParOf" srcId="{9487C744-F1D2-4F94-AD13-85FF4EB1CBA6}" destId="{D4ACAEBB-D548-49C5-9AC1-A98E49E7B1F2}" srcOrd="1" destOrd="0" presId="urn:microsoft.com/office/officeart/2005/8/layout/hierarchy6"/>
    <dgm:cxn modelId="{CA67F1F2-DEE5-4FB6-B0C0-2851E8AF34F5}" type="presParOf" srcId="{09BE81DE-7AA3-4A30-8A6C-4B068571A1E1}" destId="{02496C5C-4639-44D1-937A-EE0225E69C9E}" srcOrd="1" destOrd="0" presId="urn:microsoft.com/office/officeart/2005/8/layout/hierarchy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315BAA-9852-4068-82FC-416495C512B7}" type="doc">
      <dgm:prSet loTypeId="urn:microsoft.com/office/officeart/2005/8/layout/hierarchy6" loCatId="hierarchy" qsTypeId="urn:microsoft.com/office/officeart/2005/8/quickstyle/simple1" qsCatId="simple" csTypeId="urn:microsoft.com/office/officeart/2005/8/colors/accent2_1" csCatId="accent2" phldr="1"/>
      <dgm:spPr/>
      <dgm:t>
        <a:bodyPr/>
        <a:lstStyle/>
        <a:p>
          <a:endParaRPr lang="es-419"/>
        </a:p>
      </dgm:t>
    </dgm:pt>
    <dgm:pt modelId="{62D4D41A-7CA9-41E2-93EB-90817D5BBF80}">
      <dgm:prSet phldrT="[Texto]" custT="1"/>
      <dgm:spPr>
        <a:solidFill>
          <a:schemeClr val="bg1">
            <a:alpha val="90000"/>
          </a:schemeClr>
        </a:solidFill>
        <a:ln>
          <a:solidFill>
            <a:srgbClr val="B6004C"/>
          </a:solidFill>
        </a:ln>
      </dgm:spPr>
      <dgm:t>
        <a:bodyPr/>
        <a:lstStyle/>
        <a:p>
          <a:r>
            <a:rPr lang="es-CO" sz="1000" b="1" dirty="0"/>
            <a:t>Variables CNTT</a:t>
          </a:r>
          <a:endParaRPr lang="es-419" sz="1000" b="1" dirty="0"/>
        </a:p>
      </dgm:t>
    </dgm:pt>
    <dgm:pt modelId="{90535358-271C-410D-B37F-8F4E0B592DFD}" type="parTrans" cxnId="{E4C974A7-5986-4D2B-8C9D-CF4A352FACE2}">
      <dgm:prSet/>
      <dgm:spPr/>
      <dgm:t>
        <a:bodyPr/>
        <a:lstStyle/>
        <a:p>
          <a:endParaRPr lang="es-419" sz="1000"/>
        </a:p>
      </dgm:t>
    </dgm:pt>
    <dgm:pt modelId="{6D37DC12-848A-45C2-B78E-51CA12DDA303}" type="sibTrans" cxnId="{E4C974A7-5986-4D2B-8C9D-CF4A352FACE2}">
      <dgm:prSet/>
      <dgm:spPr/>
      <dgm:t>
        <a:bodyPr/>
        <a:lstStyle/>
        <a:p>
          <a:endParaRPr lang="es-419" sz="1000"/>
        </a:p>
      </dgm:t>
    </dgm:pt>
    <dgm:pt modelId="{92C3FD7C-E756-478B-BCC7-FFC96EBE73A3}">
      <dgm:prSet phldrT="[Texto]" custT="1"/>
      <dgm:spPr>
        <a:solidFill>
          <a:schemeClr val="bg1">
            <a:alpha val="90000"/>
          </a:schemeClr>
        </a:solidFill>
        <a:ln>
          <a:solidFill>
            <a:srgbClr val="B6004C"/>
          </a:solidFill>
        </a:ln>
      </dgm:spPr>
      <dgm:t>
        <a:bodyPr/>
        <a:lstStyle/>
        <a:p>
          <a:r>
            <a:rPr lang="es-CO" sz="1000" b="1" i="1" dirty="0">
              <a:solidFill>
                <a:srgbClr val="B6004C"/>
              </a:solidFill>
            </a:rPr>
            <a:t>Ciclo de vida de actividades no remuneradas</a:t>
          </a:r>
          <a:endParaRPr lang="es-419" sz="1000" b="1" i="1" dirty="0">
            <a:solidFill>
              <a:srgbClr val="B6004C"/>
            </a:solidFill>
          </a:endParaRPr>
        </a:p>
      </dgm:t>
    </dgm:pt>
    <dgm:pt modelId="{D192A4DA-348B-423E-93CF-A09F08732992}" type="parTrans" cxnId="{29A43E62-2F35-4BFB-BF99-8FC59ED477C4}">
      <dgm:prSet/>
      <dgm:spPr>
        <a:ln>
          <a:solidFill>
            <a:srgbClr val="B6004C"/>
          </a:solidFill>
        </a:ln>
      </dgm:spPr>
      <dgm:t>
        <a:bodyPr/>
        <a:lstStyle/>
        <a:p>
          <a:endParaRPr lang="es-419" sz="1000"/>
        </a:p>
      </dgm:t>
    </dgm:pt>
    <dgm:pt modelId="{901C83BB-98C7-48C4-BEC9-9830898BBED0}" type="sibTrans" cxnId="{29A43E62-2F35-4BFB-BF99-8FC59ED477C4}">
      <dgm:prSet/>
      <dgm:spPr/>
      <dgm:t>
        <a:bodyPr/>
        <a:lstStyle/>
        <a:p>
          <a:endParaRPr lang="es-419" sz="1000"/>
        </a:p>
      </dgm:t>
    </dgm:pt>
    <dgm:pt modelId="{741DCE85-2160-4363-BFF1-0F989F5F854F}">
      <dgm:prSet phldrT="[Texto]" custT="1"/>
      <dgm:spPr>
        <a:solidFill>
          <a:schemeClr val="bg1">
            <a:alpha val="90000"/>
          </a:schemeClr>
        </a:solidFill>
        <a:ln>
          <a:solidFill>
            <a:srgbClr val="B6004C"/>
          </a:solidFill>
        </a:ln>
      </dgm:spPr>
      <dgm:t>
        <a:bodyPr/>
        <a:lstStyle/>
        <a:p>
          <a:r>
            <a:rPr lang="es-CO" sz="1000" dirty="0"/>
            <a:t>Producción</a:t>
          </a:r>
          <a:endParaRPr lang="es-419" sz="1000" dirty="0"/>
        </a:p>
      </dgm:t>
    </dgm:pt>
    <dgm:pt modelId="{C17934EC-1B9A-4895-9AF4-7C3E7B9A28D7}" type="parTrans" cxnId="{40497144-FB73-4507-A5F2-B0E6343A0146}">
      <dgm:prSet/>
      <dgm:spPr>
        <a:ln>
          <a:solidFill>
            <a:srgbClr val="B6004C"/>
          </a:solidFill>
        </a:ln>
      </dgm:spPr>
      <dgm:t>
        <a:bodyPr/>
        <a:lstStyle/>
        <a:p>
          <a:endParaRPr lang="es-419" sz="1000"/>
        </a:p>
      </dgm:t>
    </dgm:pt>
    <dgm:pt modelId="{41E45E16-DACE-4DAF-BDBF-ED590579240F}" type="sibTrans" cxnId="{40497144-FB73-4507-A5F2-B0E6343A0146}">
      <dgm:prSet/>
      <dgm:spPr/>
      <dgm:t>
        <a:bodyPr/>
        <a:lstStyle/>
        <a:p>
          <a:endParaRPr lang="es-419" sz="1000"/>
        </a:p>
      </dgm:t>
    </dgm:pt>
    <dgm:pt modelId="{201AB14E-AC2D-4815-BFA6-E5FD1F8CB83D}">
      <dgm:prSet phldrT="[Texto]" custT="1"/>
      <dgm:spPr>
        <a:solidFill>
          <a:schemeClr val="bg1">
            <a:alpha val="90000"/>
          </a:schemeClr>
        </a:solidFill>
        <a:ln>
          <a:solidFill>
            <a:srgbClr val="B6004C"/>
          </a:solidFill>
        </a:ln>
      </dgm:spPr>
      <dgm:t>
        <a:bodyPr/>
        <a:lstStyle/>
        <a:p>
          <a:r>
            <a:rPr lang="es-CO" sz="1000"/>
            <a:t>Consumo</a:t>
          </a:r>
          <a:endParaRPr lang="es-419" sz="1000"/>
        </a:p>
      </dgm:t>
    </dgm:pt>
    <dgm:pt modelId="{4027193F-51B4-43C5-9BE4-415BC225B880}" type="parTrans" cxnId="{FCAC28F6-0730-4541-9D92-33FCB6CB937F}">
      <dgm:prSet/>
      <dgm:spPr>
        <a:ln>
          <a:solidFill>
            <a:srgbClr val="B6004C"/>
          </a:solidFill>
        </a:ln>
      </dgm:spPr>
      <dgm:t>
        <a:bodyPr/>
        <a:lstStyle/>
        <a:p>
          <a:endParaRPr lang="es-419" sz="1000"/>
        </a:p>
      </dgm:t>
    </dgm:pt>
    <dgm:pt modelId="{F1989990-4B22-4236-8CE7-B52BA92F0E05}" type="sibTrans" cxnId="{FCAC28F6-0730-4541-9D92-33FCB6CB937F}">
      <dgm:prSet/>
      <dgm:spPr/>
      <dgm:t>
        <a:bodyPr/>
        <a:lstStyle/>
        <a:p>
          <a:endParaRPr lang="es-419" sz="1000"/>
        </a:p>
      </dgm:t>
    </dgm:pt>
    <dgm:pt modelId="{DE864889-50CF-418F-88BE-2C606433CD3A}">
      <dgm:prSet phldrT="[Texto]" custT="1"/>
      <dgm:spPr>
        <a:solidFill>
          <a:schemeClr val="bg1">
            <a:alpha val="90000"/>
          </a:schemeClr>
        </a:solidFill>
        <a:ln>
          <a:solidFill>
            <a:srgbClr val="B6004C"/>
          </a:solidFill>
        </a:ln>
      </dgm:spPr>
      <dgm:t>
        <a:bodyPr/>
        <a:lstStyle/>
        <a:p>
          <a:r>
            <a:rPr lang="es-CO" sz="1000" b="1" i="1" dirty="0">
              <a:solidFill>
                <a:srgbClr val="B6004C"/>
              </a:solidFill>
            </a:rPr>
            <a:t>Transferencias</a:t>
          </a:r>
          <a:endParaRPr lang="es-419" sz="1000" b="1" i="1" dirty="0">
            <a:solidFill>
              <a:srgbClr val="B6004C"/>
            </a:solidFill>
          </a:endParaRPr>
        </a:p>
      </dgm:t>
    </dgm:pt>
    <dgm:pt modelId="{E024203D-32B3-44BC-A031-866BE4809AF9}" type="parTrans" cxnId="{DB2A45B1-98A4-48D7-8727-FDD7AE40FBB4}">
      <dgm:prSet/>
      <dgm:spPr>
        <a:ln>
          <a:solidFill>
            <a:srgbClr val="B6004C"/>
          </a:solidFill>
        </a:ln>
      </dgm:spPr>
      <dgm:t>
        <a:bodyPr/>
        <a:lstStyle/>
        <a:p>
          <a:endParaRPr lang="es-419" sz="1000"/>
        </a:p>
      </dgm:t>
    </dgm:pt>
    <dgm:pt modelId="{C5F8A96E-D7E2-4355-8DA4-BF99C2C41644}" type="sibTrans" cxnId="{DB2A45B1-98A4-48D7-8727-FDD7AE40FBB4}">
      <dgm:prSet/>
      <dgm:spPr/>
      <dgm:t>
        <a:bodyPr/>
        <a:lstStyle/>
        <a:p>
          <a:endParaRPr lang="es-419" sz="1000"/>
        </a:p>
      </dgm:t>
    </dgm:pt>
    <dgm:pt modelId="{3E2408D3-C241-4ED5-99B1-2038B82693F2}">
      <dgm:prSet phldrT="[Texto]" custT="1"/>
      <dgm:spPr>
        <a:solidFill>
          <a:schemeClr val="bg1">
            <a:alpha val="90000"/>
          </a:schemeClr>
        </a:solidFill>
        <a:ln>
          <a:solidFill>
            <a:srgbClr val="B6004C"/>
          </a:solidFill>
        </a:ln>
      </dgm:spPr>
      <dgm:t>
        <a:bodyPr/>
        <a:lstStyle/>
        <a:p>
          <a:r>
            <a:rPr lang="es-CO" sz="1000" dirty="0"/>
            <a:t>Entradas</a:t>
          </a:r>
          <a:endParaRPr lang="es-419" sz="1000" dirty="0"/>
        </a:p>
      </dgm:t>
    </dgm:pt>
    <dgm:pt modelId="{667CD7CA-1C4C-4301-8EAE-7C6045E7351B}" type="parTrans" cxnId="{576C6AF7-7E03-4851-944F-AE39950E0C0B}">
      <dgm:prSet/>
      <dgm:spPr>
        <a:ln>
          <a:solidFill>
            <a:srgbClr val="B6004C"/>
          </a:solidFill>
        </a:ln>
      </dgm:spPr>
      <dgm:t>
        <a:bodyPr/>
        <a:lstStyle/>
        <a:p>
          <a:endParaRPr lang="es-419" sz="1000"/>
        </a:p>
      </dgm:t>
    </dgm:pt>
    <dgm:pt modelId="{BBF2B7D5-E68E-40E2-A170-2292AB3B57D5}" type="sibTrans" cxnId="{576C6AF7-7E03-4851-944F-AE39950E0C0B}">
      <dgm:prSet/>
      <dgm:spPr/>
      <dgm:t>
        <a:bodyPr/>
        <a:lstStyle/>
        <a:p>
          <a:endParaRPr lang="es-419" sz="1000"/>
        </a:p>
      </dgm:t>
    </dgm:pt>
    <dgm:pt modelId="{FED19409-CC03-4CC8-8F1F-04DFCCE9F01E}">
      <dgm:prSet phldrT="[Texto]" custT="1"/>
      <dgm:spPr>
        <a:solidFill>
          <a:schemeClr val="bg1">
            <a:alpha val="90000"/>
          </a:schemeClr>
        </a:solidFill>
        <a:ln>
          <a:solidFill>
            <a:srgbClr val="B6004C"/>
          </a:solidFill>
        </a:ln>
      </dgm:spPr>
      <dgm:t>
        <a:bodyPr/>
        <a:lstStyle/>
        <a:p>
          <a:r>
            <a:rPr lang="es-CO" sz="1000" dirty="0"/>
            <a:t>Salidas</a:t>
          </a:r>
          <a:endParaRPr lang="es-419" sz="1000" dirty="0"/>
        </a:p>
      </dgm:t>
    </dgm:pt>
    <dgm:pt modelId="{3C7A2D56-BAAB-421B-ABA1-A85992B8B102}" type="parTrans" cxnId="{30146823-3571-428F-BBDE-AF1A35672D16}">
      <dgm:prSet/>
      <dgm:spPr>
        <a:ln>
          <a:solidFill>
            <a:srgbClr val="B6004C"/>
          </a:solidFill>
        </a:ln>
      </dgm:spPr>
      <dgm:t>
        <a:bodyPr/>
        <a:lstStyle/>
        <a:p>
          <a:endParaRPr lang="es-419" sz="1000"/>
        </a:p>
      </dgm:t>
    </dgm:pt>
    <dgm:pt modelId="{653AE615-5910-4D9D-80F5-81AD497E7699}" type="sibTrans" cxnId="{30146823-3571-428F-BBDE-AF1A35672D16}">
      <dgm:prSet/>
      <dgm:spPr/>
      <dgm:t>
        <a:bodyPr/>
        <a:lstStyle/>
        <a:p>
          <a:endParaRPr lang="es-419" sz="1000"/>
        </a:p>
      </dgm:t>
    </dgm:pt>
    <dgm:pt modelId="{09BE81DE-7AA3-4A30-8A6C-4B068571A1E1}" type="pres">
      <dgm:prSet presAssocID="{34315BAA-9852-4068-82FC-416495C512B7}" presName="mainComposite" presStyleCnt="0">
        <dgm:presLayoutVars>
          <dgm:chPref val="1"/>
          <dgm:dir/>
          <dgm:animOne val="branch"/>
          <dgm:animLvl val="lvl"/>
          <dgm:resizeHandles val="exact"/>
        </dgm:presLayoutVars>
      </dgm:prSet>
      <dgm:spPr/>
    </dgm:pt>
    <dgm:pt modelId="{CB481D24-A58C-4B9D-826A-57F769E3DDDC}" type="pres">
      <dgm:prSet presAssocID="{34315BAA-9852-4068-82FC-416495C512B7}" presName="hierFlow" presStyleCnt="0"/>
      <dgm:spPr/>
    </dgm:pt>
    <dgm:pt modelId="{6C6E0CD9-E7BF-4B5D-8306-72D6CA5B5B4E}" type="pres">
      <dgm:prSet presAssocID="{34315BAA-9852-4068-82FC-416495C512B7}" presName="hierChild1" presStyleCnt="0">
        <dgm:presLayoutVars>
          <dgm:chPref val="1"/>
          <dgm:animOne val="branch"/>
          <dgm:animLvl val="lvl"/>
        </dgm:presLayoutVars>
      </dgm:prSet>
      <dgm:spPr/>
    </dgm:pt>
    <dgm:pt modelId="{0F087802-E88C-4C9E-8CFF-6687394FF6D6}" type="pres">
      <dgm:prSet presAssocID="{62D4D41A-7CA9-41E2-93EB-90817D5BBF80}" presName="Name14" presStyleCnt="0"/>
      <dgm:spPr/>
    </dgm:pt>
    <dgm:pt modelId="{F9AAF838-FD45-43CE-98F5-8FD4009643F9}" type="pres">
      <dgm:prSet presAssocID="{62D4D41A-7CA9-41E2-93EB-90817D5BBF80}" presName="level1Shape" presStyleLbl="node0" presStyleIdx="0" presStyleCnt="1" custScaleX="272645" custScaleY="35972" custLinFactNeighborX="13447" custLinFactNeighborY="-733">
        <dgm:presLayoutVars>
          <dgm:chPref val="3"/>
        </dgm:presLayoutVars>
      </dgm:prSet>
      <dgm:spPr/>
    </dgm:pt>
    <dgm:pt modelId="{BC96A693-D8C5-4349-97C8-31EEE085B07C}" type="pres">
      <dgm:prSet presAssocID="{62D4D41A-7CA9-41E2-93EB-90817D5BBF80}" presName="hierChild2" presStyleCnt="0"/>
      <dgm:spPr/>
    </dgm:pt>
    <dgm:pt modelId="{57C56510-1F85-459C-BE8E-A82308A42F6F}" type="pres">
      <dgm:prSet presAssocID="{D192A4DA-348B-423E-93CF-A09F08732992}" presName="Name19" presStyleLbl="parChTrans1D2" presStyleIdx="0" presStyleCnt="2"/>
      <dgm:spPr/>
    </dgm:pt>
    <dgm:pt modelId="{6AD9AB47-5700-42FE-AF14-B35EB633C0C9}" type="pres">
      <dgm:prSet presAssocID="{92C3FD7C-E756-478B-BCC7-FFC96EBE73A3}" presName="Name21" presStyleCnt="0"/>
      <dgm:spPr/>
    </dgm:pt>
    <dgm:pt modelId="{B3E229A6-88B3-4E47-ACA4-B43A239CE67E}" type="pres">
      <dgm:prSet presAssocID="{92C3FD7C-E756-478B-BCC7-FFC96EBE73A3}" presName="level2Shape" presStyleLbl="node2" presStyleIdx="0" presStyleCnt="2" custScaleX="151596" custScaleY="43963" custLinFactNeighborX="-23415" custLinFactNeighborY="1033"/>
      <dgm:spPr/>
    </dgm:pt>
    <dgm:pt modelId="{42DDA79F-A48F-4B04-BA5C-831FFC0C929A}" type="pres">
      <dgm:prSet presAssocID="{92C3FD7C-E756-478B-BCC7-FFC96EBE73A3}" presName="hierChild3" presStyleCnt="0"/>
      <dgm:spPr/>
    </dgm:pt>
    <dgm:pt modelId="{F2371A88-C116-446A-8379-0DF0D44F7F21}" type="pres">
      <dgm:prSet presAssocID="{C17934EC-1B9A-4895-9AF4-7C3E7B9A28D7}" presName="Name19" presStyleLbl="parChTrans1D3" presStyleIdx="0" presStyleCnt="4"/>
      <dgm:spPr/>
    </dgm:pt>
    <dgm:pt modelId="{EB1D8B20-1009-4BAE-8C49-BEACB911F45C}" type="pres">
      <dgm:prSet presAssocID="{741DCE85-2160-4363-BFF1-0F989F5F854F}" presName="Name21" presStyleCnt="0"/>
      <dgm:spPr/>
    </dgm:pt>
    <dgm:pt modelId="{9BBEC671-F605-4522-8D4F-DBAA842C2E48}" type="pres">
      <dgm:prSet presAssocID="{741DCE85-2160-4363-BFF1-0F989F5F854F}" presName="level2Shape" presStyleLbl="node3" presStyleIdx="0" presStyleCnt="4" custScaleY="39501" custLinFactNeighborX="-27546" custLinFactNeighborY="714"/>
      <dgm:spPr/>
    </dgm:pt>
    <dgm:pt modelId="{4FB91930-C342-4695-9D1D-971F279278F3}" type="pres">
      <dgm:prSet presAssocID="{741DCE85-2160-4363-BFF1-0F989F5F854F}" presName="hierChild3" presStyleCnt="0"/>
      <dgm:spPr/>
    </dgm:pt>
    <dgm:pt modelId="{C267D27E-057A-4D42-B459-BA929CBE18C6}" type="pres">
      <dgm:prSet presAssocID="{4027193F-51B4-43C5-9BE4-415BC225B880}" presName="Name19" presStyleLbl="parChTrans1D3" presStyleIdx="1" presStyleCnt="4"/>
      <dgm:spPr/>
    </dgm:pt>
    <dgm:pt modelId="{439E107F-B982-4DAC-9A06-B608D527E299}" type="pres">
      <dgm:prSet presAssocID="{201AB14E-AC2D-4815-BFA6-E5FD1F8CB83D}" presName="Name21" presStyleCnt="0"/>
      <dgm:spPr/>
    </dgm:pt>
    <dgm:pt modelId="{26EAE873-BD80-4DB6-AE0A-6D8EF148E618}" type="pres">
      <dgm:prSet presAssocID="{201AB14E-AC2D-4815-BFA6-E5FD1F8CB83D}" presName="level2Shape" presStyleLbl="node3" presStyleIdx="1" presStyleCnt="4" custScaleY="39501" custLinFactNeighborX="-15947" custLinFactNeighborY="714"/>
      <dgm:spPr/>
    </dgm:pt>
    <dgm:pt modelId="{683BEB13-E41C-466A-8FA1-125BC7694652}" type="pres">
      <dgm:prSet presAssocID="{201AB14E-AC2D-4815-BFA6-E5FD1F8CB83D}" presName="hierChild3" presStyleCnt="0"/>
      <dgm:spPr/>
    </dgm:pt>
    <dgm:pt modelId="{9BEA009E-D8E2-4797-AAC7-756E588FF778}" type="pres">
      <dgm:prSet presAssocID="{E024203D-32B3-44BC-A031-866BE4809AF9}" presName="Name19" presStyleLbl="parChTrans1D2" presStyleIdx="1" presStyleCnt="2"/>
      <dgm:spPr/>
    </dgm:pt>
    <dgm:pt modelId="{0B485DEC-3D6B-4C62-8F8B-68A29351FF68}" type="pres">
      <dgm:prSet presAssocID="{DE864889-50CF-418F-88BE-2C606433CD3A}" presName="Name21" presStyleCnt="0"/>
      <dgm:spPr/>
    </dgm:pt>
    <dgm:pt modelId="{ECD72E29-0EC5-4989-9226-2F2054525033}" type="pres">
      <dgm:prSet presAssocID="{DE864889-50CF-418F-88BE-2C606433CD3A}" presName="level2Shape" presStyleLbl="node2" presStyleIdx="1" presStyleCnt="2" custScaleY="41669" custLinFactNeighborX="26343" custLinFactNeighborY="2314"/>
      <dgm:spPr/>
    </dgm:pt>
    <dgm:pt modelId="{A5B8B750-77E8-4673-84FB-80C0617DC5EF}" type="pres">
      <dgm:prSet presAssocID="{DE864889-50CF-418F-88BE-2C606433CD3A}" presName="hierChild3" presStyleCnt="0"/>
      <dgm:spPr/>
    </dgm:pt>
    <dgm:pt modelId="{25D3D7F9-489C-4FDF-A226-73BDEDCFEA1E}" type="pres">
      <dgm:prSet presAssocID="{667CD7CA-1C4C-4301-8EAE-7C6045E7351B}" presName="Name19" presStyleLbl="parChTrans1D3" presStyleIdx="2" presStyleCnt="4"/>
      <dgm:spPr/>
    </dgm:pt>
    <dgm:pt modelId="{EB88CDAB-8D6E-451A-B6AE-9296542509FA}" type="pres">
      <dgm:prSet presAssocID="{3E2408D3-C241-4ED5-99B1-2038B82693F2}" presName="Name21" presStyleCnt="0"/>
      <dgm:spPr/>
    </dgm:pt>
    <dgm:pt modelId="{6FA40D99-204D-4EAA-BFC5-EB2FAB67B8FC}" type="pres">
      <dgm:prSet presAssocID="{3E2408D3-C241-4ED5-99B1-2038B82693F2}" presName="level2Shape" presStyleLbl="node3" presStyleIdx="2" presStyleCnt="4" custScaleY="39501" custLinFactNeighborX="16528" custLinFactNeighborY="942"/>
      <dgm:spPr/>
    </dgm:pt>
    <dgm:pt modelId="{2931122E-12F4-446A-A993-60FD20AAA4D3}" type="pres">
      <dgm:prSet presAssocID="{3E2408D3-C241-4ED5-99B1-2038B82693F2}" presName="hierChild3" presStyleCnt="0"/>
      <dgm:spPr/>
    </dgm:pt>
    <dgm:pt modelId="{FC28B76F-B032-46A7-B105-7BD39DFA6995}" type="pres">
      <dgm:prSet presAssocID="{3C7A2D56-BAAB-421B-ABA1-A85992B8B102}" presName="Name19" presStyleLbl="parChTrans1D3" presStyleIdx="3" presStyleCnt="4"/>
      <dgm:spPr/>
    </dgm:pt>
    <dgm:pt modelId="{9487C744-F1D2-4F94-AD13-85FF4EB1CBA6}" type="pres">
      <dgm:prSet presAssocID="{FED19409-CC03-4CC8-8F1F-04DFCCE9F01E}" presName="Name21" presStyleCnt="0"/>
      <dgm:spPr/>
    </dgm:pt>
    <dgm:pt modelId="{4E0B5949-2E51-492E-B946-76EBF0085668}" type="pres">
      <dgm:prSet presAssocID="{FED19409-CC03-4CC8-8F1F-04DFCCE9F01E}" presName="level2Shape" presStyleLbl="node3" presStyleIdx="3" presStyleCnt="4" custScaleY="39501" custLinFactNeighborX="32660" custLinFactNeighborY="942"/>
      <dgm:spPr/>
    </dgm:pt>
    <dgm:pt modelId="{D4ACAEBB-D548-49C5-9AC1-A98E49E7B1F2}" type="pres">
      <dgm:prSet presAssocID="{FED19409-CC03-4CC8-8F1F-04DFCCE9F01E}" presName="hierChild3" presStyleCnt="0"/>
      <dgm:spPr/>
    </dgm:pt>
    <dgm:pt modelId="{02496C5C-4639-44D1-937A-EE0225E69C9E}" type="pres">
      <dgm:prSet presAssocID="{34315BAA-9852-4068-82FC-416495C512B7}" presName="bgShapesFlow" presStyleCnt="0"/>
      <dgm:spPr/>
    </dgm:pt>
  </dgm:ptLst>
  <dgm:cxnLst>
    <dgm:cxn modelId="{634B9E00-0341-4C73-B991-1E3D7E3E8FFC}" type="presOf" srcId="{741DCE85-2160-4363-BFF1-0F989F5F854F}" destId="{9BBEC671-F605-4522-8D4F-DBAA842C2E48}" srcOrd="0" destOrd="0" presId="urn:microsoft.com/office/officeart/2005/8/layout/hierarchy6"/>
    <dgm:cxn modelId="{AA692E1D-453B-472E-A8C5-311341DEA022}" type="presOf" srcId="{3C7A2D56-BAAB-421B-ABA1-A85992B8B102}" destId="{FC28B76F-B032-46A7-B105-7BD39DFA6995}" srcOrd="0" destOrd="0" presId="urn:microsoft.com/office/officeart/2005/8/layout/hierarchy6"/>
    <dgm:cxn modelId="{30146823-3571-428F-BBDE-AF1A35672D16}" srcId="{DE864889-50CF-418F-88BE-2C606433CD3A}" destId="{FED19409-CC03-4CC8-8F1F-04DFCCE9F01E}" srcOrd="1" destOrd="0" parTransId="{3C7A2D56-BAAB-421B-ABA1-A85992B8B102}" sibTransId="{653AE615-5910-4D9D-80F5-81AD497E7699}"/>
    <dgm:cxn modelId="{86DF3D2E-C059-43F7-A8D3-4D7FEC867D58}" type="presOf" srcId="{4027193F-51B4-43C5-9BE4-415BC225B880}" destId="{C267D27E-057A-4D42-B459-BA929CBE18C6}" srcOrd="0" destOrd="0" presId="urn:microsoft.com/office/officeart/2005/8/layout/hierarchy6"/>
    <dgm:cxn modelId="{4156E034-A1A1-434C-B354-282A28A69DA3}" type="presOf" srcId="{DE864889-50CF-418F-88BE-2C606433CD3A}" destId="{ECD72E29-0EC5-4989-9226-2F2054525033}" srcOrd="0" destOrd="0" presId="urn:microsoft.com/office/officeart/2005/8/layout/hierarchy6"/>
    <dgm:cxn modelId="{AF7BBE3C-7150-4AAE-84FE-34D9674240D5}" type="presOf" srcId="{FED19409-CC03-4CC8-8F1F-04DFCCE9F01E}" destId="{4E0B5949-2E51-492E-B946-76EBF0085668}" srcOrd="0" destOrd="0" presId="urn:microsoft.com/office/officeart/2005/8/layout/hierarchy6"/>
    <dgm:cxn modelId="{29A43E62-2F35-4BFB-BF99-8FC59ED477C4}" srcId="{62D4D41A-7CA9-41E2-93EB-90817D5BBF80}" destId="{92C3FD7C-E756-478B-BCC7-FFC96EBE73A3}" srcOrd="0" destOrd="0" parTransId="{D192A4DA-348B-423E-93CF-A09F08732992}" sibTransId="{901C83BB-98C7-48C4-BEC9-9830898BBED0}"/>
    <dgm:cxn modelId="{40497144-FB73-4507-A5F2-B0E6343A0146}" srcId="{92C3FD7C-E756-478B-BCC7-FFC96EBE73A3}" destId="{741DCE85-2160-4363-BFF1-0F989F5F854F}" srcOrd="0" destOrd="0" parTransId="{C17934EC-1B9A-4895-9AF4-7C3E7B9A28D7}" sibTransId="{41E45E16-DACE-4DAF-BDBF-ED590579240F}"/>
    <dgm:cxn modelId="{CA6E4A65-9B7B-4173-BD54-4741AE18103C}" type="presOf" srcId="{201AB14E-AC2D-4815-BFA6-E5FD1F8CB83D}" destId="{26EAE873-BD80-4DB6-AE0A-6D8EF148E618}" srcOrd="0" destOrd="0" presId="urn:microsoft.com/office/officeart/2005/8/layout/hierarchy6"/>
    <dgm:cxn modelId="{0B27AD69-B7B5-49C3-9677-CCAE65EA6321}" type="presOf" srcId="{C17934EC-1B9A-4895-9AF4-7C3E7B9A28D7}" destId="{F2371A88-C116-446A-8379-0DF0D44F7F21}" srcOrd="0" destOrd="0" presId="urn:microsoft.com/office/officeart/2005/8/layout/hierarchy6"/>
    <dgm:cxn modelId="{1063EF6B-1180-4730-8227-38642590B613}" type="presOf" srcId="{E024203D-32B3-44BC-A031-866BE4809AF9}" destId="{9BEA009E-D8E2-4797-AAC7-756E588FF778}" srcOrd="0" destOrd="0" presId="urn:microsoft.com/office/officeart/2005/8/layout/hierarchy6"/>
    <dgm:cxn modelId="{D5368E72-D304-44D6-9A3F-A91AC3D15D3B}" type="presOf" srcId="{34315BAA-9852-4068-82FC-416495C512B7}" destId="{09BE81DE-7AA3-4A30-8A6C-4B068571A1E1}" srcOrd="0" destOrd="0" presId="urn:microsoft.com/office/officeart/2005/8/layout/hierarchy6"/>
    <dgm:cxn modelId="{B166C652-F5D5-4133-A37C-C3BB5C307997}" type="presOf" srcId="{92C3FD7C-E756-478B-BCC7-FFC96EBE73A3}" destId="{B3E229A6-88B3-4E47-ACA4-B43A239CE67E}" srcOrd="0" destOrd="0" presId="urn:microsoft.com/office/officeart/2005/8/layout/hierarchy6"/>
    <dgm:cxn modelId="{239AF253-EC8A-445E-9BBB-0D37ABCE083F}" type="presOf" srcId="{D192A4DA-348B-423E-93CF-A09F08732992}" destId="{57C56510-1F85-459C-BE8E-A82308A42F6F}" srcOrd="0" destOrd="0" presId="urn:microsoft.com/office/officeart/2005/8/layout/hierarchy6"/>
    <dgm:cxn modelId="{3FD89956-C1FB-4064-A087-155B82352C60}" type="presOf" srcId="{3E2408D3-C241-4ED5-99B1-2038B82693F2}" destId="{6FA40D99-204D-4EAA-BFC5-EB2FAB67B8FC}" srcOrd="0" destOrd="0" presId="urn:microsoft.com/office/officeart/2005/8/layout/hierarchy6"/>
    <dgm:cxn modelId="{A8359AA2-BD2B-454D-8F5B-4F6A1AAB050E}" type="presOf" srcId="{62D4D41A-7CA9-41E2-93EB-90817D5BBF80}" destId="{F9AAF838-FD45-43CE-98F5-8FD4009643F9}" srcOrd="0" destOrd="0" presId="urn:microsoft.com/office/officeart/2005/8/layout/hierarchy6"/>
    <dgm:cxn modelId="{E4C974A7-5986-4D2B-8C9D-CF4A352FACE2}" srcId="{34315BAA-9852-4068-82FC-416495C512B7}" destId="{62D4D41A-7CA9-41E2-93EB-90817D5BBF80}" srcOrd="0" destOrd="0" parTransId="{90535358-271C-410D-B37F-8F4E0B592DFD}" sibTransId="{6D37DC12-848A-45C2-B78E-51CA12DDA303}"/>
    <dgm:cxn modelId="{DB2A45B1-98A4-48D7-8727-FDD7AE40FBB4}" srcId="{62D4D41A-7CA9-41E2-93EB-90817D5BBF80}" destId="{DE864889-50CF-418F-88BE-2C606433CD3A}" srcOrd="1" destOrd="0" parTransId="{E024203D-32B3-44BC-A031-866BE4809AF9}" sibTransId="{C5F8A96E-D7E2-4355-8DA4-BF99C2C41644}"/>
    <dgm:cxn modelId="{126A1AE9-4E46-4D17-960E-7C158DE57122}" type="presOf" srcId="{667CD7CA-1C4C-4301-8EAE-7C6045E7351B}" destId="{25D3D7F9-489C-4FDF-A226-73BDEDCFEA1E}" srcOrd="0" destOrd="0" presId="urn:microsoft.com/office/officeart/2005/8/layout/hierarchy6"/>
    <dgm:cxn modelId="{FCAC28F6-0730-4541-9D92-33FCB6CB937F}" srcId="{92C3FD7C-E756-478B-BCC7-FFC96EBE73A3}" destId="{201AB14E-AC2D-4815-BFA6-E5FD1F8CB83D}" srcOrd="1" destOrd="0" parTransId="{4027193F-51B4-43C5-9BE4-415BC225B880}" sibTransId="{F1989990-4B22-4236-8CE7-B52BA92F0E05}"/>
    <dgm:cxn modelId="{576C6AF7-7E03-4851-944F-AE39950E0C0B}" srcId="{DE864889-50CF-418F-88BE-2C606433CD3A}" destId="{3E2408D3-C241-4ED5-99B1-2038B82693F2}" srcOrd="0" destOrd="0" parTransId="{667CD7CA-1C4C-4301-8EAE-7C6045E7351B}" sibTransId="{BBF2B7D5-E68E-40E2-A170-2292AB3B57D5}"/>
    <dgm:cxn modelId="{078C5A3C-2757-4D27-B383-9C500B2FAD39}" type="presParOf" srcId="{09BE81DE-7AA3-4A30-8A6C-4B068571A1E1}" destId="{CB481D24-A58C-4B9D-826A-57F769E3DDDC}" srcOrd="0" destOrd="0" presId="urn:microsoft.com/office/officeart/2005/8/layout/hierarchy6"/>
    <dgm:cxn modelId="{C1D64049-F56F-453F-9950-15642FB50C66}" type="presParOf" srcId="{CB481D24-A58C-4B9D-826A-57F769E3DDDC}" destId="{6C6E0CD9-E7BF-4B5D-8306-72D6CA5B5B4E}" srcOrd="0" destOrd="0" presId="urn:microsoft.com/office/officeart/2005/8/layout/hierarchy6"/>
    <dgm:cxn modelId="{E92068F4-02B0-4A4C-B46A-F39CC20C0592}" type="presParOf" srcId="{6C6E0CD9-E7BF-4B5D-8306-72D6CA5B5B4E}" destId="{0F087802-E88C-4C9E-8CFF-6687394FF6D6}" srcOrd="0" destOrd="0" presId="urn:microsoft.com/office/officeart/2005/8/layout/hierarchy6"/>
    <dgm:cxn modelId="{3DF3B606-4F47-418E-9EC0-EC1B1909CC24}" type="presParOf" srcId="{0F087802-E88C-4C9E-8CFF-6687394FF6D6}" destId="{F9AAF838-FD45-43CE-98F5-8FD4009643F9}" srcOrd="0" destOrd="0" presId="urn:microsoft.com/office/officeart/2005/8/layout/hierarchy6"/>
    <dgm:cxn modelId="{B086DE7F-B724-4EA2-B862-B33680392AD5}" type="presParOf" srcId="{0F087802-E88C-4C9E-8CFF-6687394FF6D6}" destId="{BC96A693-D8C5-4349-97C8-31EEE085B07C}" srcOrd="1" destOrd="0" presId="urn:microsoft.com/office/officeart/2005/8/layout/hierarchy6"/>
    <dgm:cxn modelId="{6D122D04-C60C-48CB-AC7D-28C3F8C72FAC}" type="presParOf" srcId="{BC96A693-D8C5-4349-97C8-31EEE085B07C}" destId="{57C56510-1F85-459C-BE8E-A82308A42F6F}" srcOrd="0" destOrd="0" presId="urn:microsoft.com/office/officeart/2005/8/layout/hierarchy6"/>
    <dgm:cxn modelId="{B0E41E04-3B86-4D0D-9868-B32A3E32CC74}" type="presParOf" srcId="{BC96A693-D8C5-4349-97C8-31EEE085B07C}" destId="{6AD9AB47-5700-42FE-AF14-B35EB633C0C9}" srcOrd="1" destOrd="0" presId="urn:microsoft.com/office/officeart/2005/8/layout/hierarchy6"/>
    <dgm:cxn modelId="{B653A68F-9743-4998-AC70-C1AD77EF3B5B}" type="presParOf" srcId="{6AD9AB47-5700-42FE-AF14-B35EB633C0C9}" destId="{B3E229A6-88B3-4E47-ACA4-B43A239CE67E}" srcOrd="0" destOrd="0" presId="urn:microsoft.com/office/officeart/2005/8/layout/hierarchy6"/>
    <dgm:cxn modelId="{A1275B32-74E2-4D42-8A66-F4B3A889695E}" type="presParOf" srcId="{6AD9AB47-5700-42FE-AF14-B35EB633C0C9}" destId="{42DDA79F-A48F-4B04-BA5C-831FFC0C929A}" srcOrd="1" destOrd="0" presId="urn:microsoft.com/office/officeart/2005/8/layout/hierarchy6"/>
    <dgm:cxn modelId="{B4D74B70-1BDC-4D70-BAD4-0143DEC4DFD5}" type="presParOf" srcId="{42DDA79F-A48F-4B04-BA5C-831FFC0C929A}" destId="{F2371A88-C116-446A-8379-0DF0D44F7F21}" srcOrd="0" destOrd="0" presId="urn:microsoft.com/office/officeart/2005/8/layout/hierarchy6"/>
    <dgm:cxn modelId="{73DD73F8-E131-45DC-A84B-424265498E0C}" type="presParOf" srcId="{42DDA79F-A48F-4B04-BA5C-831FFC0C929A}" destId="{EB1D8B20-1009-4BAE-8C49-BEACB911F45C}" srcOrd="1" destOrd="0" presId="urn:microsoft.com/office/officeart/2005/8/layout/hierarchy6"/>
    <dgm:cxn modelId="{37292510-6989-485A-8315-55FB525789B6}" type="presParOf" srcId="{EB1D8B20-1009-4BAE-8C49-BEACB911F45C}" destId="{9BBEC671-F605-4522-8D4F-DBAA842C2E48}" srcOrd="0" destOrd="0" presId="urn:microsoft.com/office/officeart/2005/8/layout/hierarchy6"/>
    <dgm:cxn modelId="{94F62976-3D00-429C-98D3-9B97F45A06C5}" type="presParOf" srcId="{EB1D8B20-1009-4BAE-8C49-BEACB911F45C}" destId="{4FB91930-C342-4695-9D1D-971F279278F3}" srcOrd="1" destOrd="0" presId="urn:microsoft.com/office/officeart/2005/8/layout/hierarchy6"/>
    <dgm:cxn modelId="{D81E00B3-DA1D-4A95-9CA4-47E3C9853CB0}" type="presParOf" srcId="{42DDA79F-A48F-4B04-BA5C-831FFC0C929A}" destId="{C267D27E-057A-4D42-B459-BA929CBE18C6}" srcOrd="2" destOrd="0" presId="urn:microsoft.com/office/officeart/2005/8/layout/hierarchy6"/>
    <dgm:cxn modelId="{25AB54D6-5E90-46BA-B079-6BD18F87AF51}" type="presParOf" srcId="{42DDA79F-A48F-4B04-BA5C-831FFC0C929A}" destId="{439E107F-B982-4DAC-9A06-B608D527E299}" srcOrd="3" destOrd="0" presId="urn:microsoft.com/office/officeart/2005/8/layout/hierarchy6"/>
    <dgm:cxn modelId="{EB0B6978-0E5E-478C-B0FB-42B687DE7B73}" type="presParOf" srcId="{439E107F-B982-4DAC-9A06-B608D527E299}" destId="{26EAE873-BD80-4DB6-AE0A-6D8EF148E618}" srcOrd="0" destOrd="0" presId="urn:microsoft.com/office/officeart/2005/8/layout/hierarchy6"/>
    <dgm:cxn modelId="{4A9BEA40-6B30-40F0-9588-1B77D9B8EF36}" type="presParOf" srcId="{439E107F-B982-4DAC-9A06-B608D527E299}" destId="{683BEB13-E41C-466A-8FA1-125BC7694652}" srcOrd="1" destOrd="0" presId="urn:microsoft.com/office/officeart/2005/8/layout/hierarchy6"/>
    <dgm:cxn modelId="{204FD73F-0B85-41EF-A981-CCF852E87CD2}" type="presParOf" srcId="{BC96A693-D8C5-4349-97C8-31EEE085B07C}" destId="{9BEA009E-D8E2-4797-AAC7-756E588FF778}" srcOrd="2" destOrd="0" presId="urn:microsoft.com/office/officeart/2005/8/layout/hierarchy6"/>
    <dgm:cxn modelId="{EF7DAFD7-3B73-487D-8AF9-EC9BBF09C567}" type="presParOf" srcId="{BC96A693-D8C5-4349-97C8-31EEE085B07C}" destId="{0B485DEC-3D6B-4C62-8F8B-68A29351FF68}" srcOrd="3" destOrd="0" presId="urn:microsoft.com/office/officeart/2005/8/layout/hierarchy6"/>
    <dgm:cxn modelId="{8AC1ED68-5FB1-4963-97C2-389BA86F05DB}" type="presParOf" srcId="{0B485DEC-3D6B-4C62-8F8B-68A29351FF68}" destId="{ECD72E29-0EC5-4989-9226-2F2054525033}" srcOrd="0" destOrd="0" presId="urn:microsoft.com/office/officeart/2005/8/layout/hierarchy6"/>
    <dgm:cxn modelId="{759B1C15-9133-445A-BBF1-D991B3F7AB25}" type="presParOf" srcId="{0B485DEC-3D6B-4C62-8F8B-68A29351FF68}" destId="{A5B8B750-77E8-4673-84FB-80C0617DC5EF}" srcOrd="1" destOrd="0" presId="urn:microsoft.com/office/officeart/2005/8/layout/hierarchy6"/>
    <dgm:cxn modelId="{FAE16AAD-F2CF-4512-9A2F-76E91BBED1E8}" type="presParOf" srcId="{A5B8B750-77E8-4673-84FB-80C0617DC5EF}" destId="{25D3D7F9-489C-4FDF-A226-73BDEDCFEA1E}" srcOrd="0" destOrd="0" presId="urn:microsoft.com/office/officeart/2005/8/layout/hierarchy6"/>
    <dgm:cxn modelId="{34B0FD94-81C6-4D11-9A70-D8BE866A1C55}" type="presParOf" srcId="{A5B8B750-77E8-4673-84FB-80C0617DC5EF}" destId="{EB88CDAB-8D6E-451A-B6AE-9296542509FA}" srcOrd="1" destOrd="0" presId="urn:microsoft.com/office/officeart/2005/8/layout/hierarchy6"/>
    <dgm:cxn modelId="{27BDD348-B0B7-4105-B4A7-58DAF9420B35}" type="presParOf" srcId="{EB88CDAB-8D6E-451A-B6AE-9296542509FA}" destId="{6FA40D99-204D-4EAA-BFC5-EB2FAB67B8FC}" srcOrd="0" destOrd="0" presId="urn:microsoft.com/office/officeart/2005/8/layout/hierarchy6"/>
    <dgm:cxn modelId="{C24F0B9E-AE05-4949-97E2-953BA2CE213F}" type="presParOf" srcId="{EB88CDAB-8D6E-451A-B6AE-9296542509FA}" destId="{2931122E-12F4-446A-A993-60FD20AAA4D3}" srcOrd="1" destOrd="0" presId="urn:microsoft.com/office/officeart/2005/8/layout/hierarchy6"/>
    <dgm:cxn modelId="{E57B8D55-27E0-4CAC-8A49-9DF7BAA9C956}" type="presParOf" srcId="{A5B8B750-77E8-4673-84FB-80C0617DC5EF}" destId="{FC28B76F-B032-46A7-B105-7BD39DFA6995}" srcOrd="2" destOrd="0" presId="urn:microsoft.com/office/officeart/2005/8/layout/hierarchy6"/>
    <dgm:cxn modelId="{535DEE62-DDBA-4908-8915-2C18F214E216}" type="presParOf" srcId="{A5B8B750-77E8-4673-84FB-80C0617DC5EF}" destId="{9487C744-F1D2-4F94-AD13-85FF4EB1CBA6}" srcOrd="3" destOrd="0" presId="urn:microsoft.com/office/officeart/2005/8/layout/hierarchy6"/>
    <dgm:cxn modelId="{5D4860DC-A4EC-47AF-930F-A97DDB037E16}" type="presParOf" srcId="{9487C744-F1D2-4F94-AD13-85FF4EB1CBA6}" destId="{4E0B5949-2E51-492E-B946-76EBF0085668}" srcOrd="0" destOrd="0" presId="urn:microsoft.com/office/officeart/2005/8/layout/hierarchy6"/>
    <dgm:cxn modelId="{906F0E94-D943-40EA-A507-EEDF78E2BD92}" type="presParOf" srcId="{9487C744-F1D2-4F94-AD13-85FF4EB1CBA6}" destId="{D4ACAEBB-D548-49C5-9AC1-A98E49E7B1F2}" srcOrd="1" destOrd="0" presId="urn:microsoft.com/office/officeart/2005/8/layout/hierarchy6"/>
    <dgm:cxn modelId="{CA67F1F2-DEE5-4FB6-B0C0-2851E8AF34F5}" type="presParOf" srcId="{09BE81DE-7AA3-4A30-8A6C-4B068571A1E1}" destId="{02496C5C-4639-44D1-937A-EE0225E69C9E}" srcOrd="1" destOrd="0" presId="urn:microsoft.com/office/officeart/2005/8/layout/hierarchy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315BAA-9852-4068-82FC-416495C512B7}" type="doc">
      <dgm:prSet loTypeId="urn:microsoft.com/office/officeart/2005/8/layout/hierarchy6" loCatId="hierarchy" qsTypeId="urn:microsoft.com/office/officeart/2005/8/quickstyle/simple1" qsCatId="simple" csTypeId="urn:microsoft.com/office/officeart/2005/8/colors/accent2_1" csCatId="accent2" phldr="1"/>
      <dgm:spPr/>
      <dgm:t>
        <a:bodyPr/>
        <a:lstStyle/>
        <a:p>
          <a:endParaRPr lang="es-419"/>
        </a:p>
      </dgm:t>
    </dgm:pt>
    <dgm:pt modelId="{62D4D41A-7CA9-41E2-93EB-90817D5BBF80}">
      <dgm:prSet phldrT="[Texto]" custT="1"/>
      <dgm:spPr>
        <a:solidFill>
          <a:schemeClr val="bg1">
            <a:alpha val="90000"/>
          </a:schemeClr>
        </a:solidFill>
        <a:ln>
          <a:solidFill>
            <a:srgbClr val="B6004C"/>
          </a:solidFill>
        </a:ln>
      </dgm:spPr>
      <dgm:t>
        <a:bodyPr/>
        <a:lstStyle/>
        <a:p>
          <a:r>
            <a:rPr lang="es-CO" sz="1000" b="1" dirty="0"/>
            <a:t>Actividades CNTT</a:t>
          </a:r>
          <a:endParaRPr lang="es-419" sz="1000" b="1" dirty="0"/>
        </a:p>
      </dgm:t>
    </dgm:pt>
    <dgm:pt modelId="{90535358-271C-410D-B37F-8F4E0B592DFD}" type="parTrans" cxnId="{E4C974A7-5986-4D2B-8C9D-CF4A352FACE2}">
      <dgm:prSet/>
      <dgm:spPr/>
      <dgm:t>
        <a:bodyPr/>
        <a:lstStyle/>
        <a:p>
          <a:endParaRPr lang="es-419" sz="1000"/>
        </a:p>
      </dgm:t>
    </dgm:pt>
    <dgm:pt modelId="{6D37DC12-848A-45C2-B78E-51CA12DDA303}" type="sibTrans" cxnId="{E4C974A7-5986-4D2B-8C9D-CF4A352FACE2}">
      <dgm:prSet/>
      <dgm:spPr/>
      <dgm:t>
        <a:bodyPr/>
        <a:lstStyle/>
        <a:p>
          <a:endParaRPr lang="es-419" sz="1000"/>
        </a:p>
      </dgm:t>
    </dgm:pt>
    <dgm:pt modelId="{92C3FD7C-E756-478B-BCC7-FFC96EBE73A3}">
      <dgm:prSet phldrT="[Texto]" custT="1"/>
      <dgm:spPr>
        <a:solidFill>
          <a:schemeClr val="bg1">
            <a:alpha val="90000"/>
          </a:schemeClr>
        </a:solidFill>
        <a:ln>
          <a:solidFill>
            <a:srgbClr val="B6004C"/>
          </a:solidFill>
        </a:ln>
      </dgm:spPr>
      <dgm:t>
        <a:bodyPr/>
        <a:lstStyle/>
        <a:p>
          <a:r>
            <a:rPr lang="es-CO" sz="1000" b="1" i="1" dirty="0">
              <a:solidFill>
                <a:srgbClr val="B6004C"/>
              </a:solidFill>
            </a:rPr>
            <a:t>Actividades del hogar</a:t>
          </a:r>
          <a:endParaRPr lang="es-419" sz="1000" b="1" i="1" dirty="0">
            <a:solidFill>
              <a:srgbClr val="B6004C"/>
            </a:solidFill>
          </a:endParaRPr>
        </a:p>
      </dgm:t>
    </dgm:pt>
    <dgm:pt modelId="{D192A4DA-348B-423E-93CF-A09F08732992}" type="parTrans" cxnId="{29A43E62-2F35-4BFB-BF99-8FC59ED477C4}">
      <dgm:prSet/>
      <dgm:spPr>
        <a:ln>
          <a:solidFill>
            <a:srgbClr val="B6004C"/>
          </a:solidFill>
        </a:ln>
      </dgm:spPr>
      <dgm:t>
        <a:bodyPr/>
        <a:lstStyle/>
        <a:p>
          <a:endParaRPr lang="es-419" sz="1000"/>
        </a:p>
      </dgm:t>
    </dgm:pt>
    <dgm:pt modelId="{901C83BB-98C7-48C4-BEC9-9830898BBED0}" type="sibTrans" cxnId="{29A43E62-2F35-4BFB-BF99-8FC59ED477C4}">
      <dgm:prSet/>
      <dgm:spPr/>
      <dgm:t>
        <a:bodyPr/>
        <a:lstStyle/>
        <a:p>
          <a:endParaRPr lang="es-419" sz="1000"/>
        </a:p>
      </dgm:t>
    </dgm:pt>
    <dgm:pt modelId="{741DCE85-2160-4363-BFF1-0F989F5F854F}">
      <dgm:prSet phldrT="[Texto]" custT="1"/>
      <dgm:spPr>
        <a:solidFill>
          <a:schemeClr val="bg1">
            <a:alpha val="90000"/>
          </a:schemeClr>
        </a:solidFill>
        <a:ln>
          <a:solidFill>
            <a:srgbClr val="B6004C"/>
          </a:solidFill>
        </a:ln>
      </dgm:spPr>
      <dgm:t>
        <a:bodyPr/>
        <a:lstStyle/>
        <a:p>
          <a:pPr algn="l">
            <a:buFont typeface="+mj-lt"/>
            <a:buNone/>
          </a:pPr>
          <a:r>
            <a:rPr lang="es-419" sz="900" dirty="0"/>
            <a:t>Limpieza</a:t>
          </a:r>
        </a:p>
        <a:p>
          <a:r>
            <a:rPr lang="es-419" sz="900" dirty="0"/>
            <a:t>Mantenimiento de vestuario</a:t>
          </a:r>
        </a:p>
        <a:p>
          <a:r>
            <a:rPr lang="es-419" sz="900" dirty="0"/>
            <a:t>Suministro de alimentos</a:t>
          </a:r>
        </a:p>
        <a:p>
          <a:r>
            <a:rPr lang="es-ES" sz="900" dirty="0"/>
            <a:t>Mantenimiento y reparación del hogar</a:t>
          </a:r>
          <a:endParaRPr lang="es-419" sz="900" dirty="0"/>
        </a:p>
        <a:p>
          <a:r>
            <a:rPr lang="es-ES" sz="900" dirty="0"/>
            <a:t>Mantenimiento del jardín y césped</a:t>
          </a:r>
          <a:endParaRPr lang="es-419" sz="900" dirty="0"/>
        </a:p>
        <a:p>
          <a:r>
            <a:rPr lang="es-419" sz="900" dirty="0"/>
            <a:t>Administración del hogar </a:t>
          </a:r>
        </a:p>
        <a:p>
          <a:r>
            <a:rPr lang="es-419" sz="900" dirty="0"/>
            <a:t>Cuidado de mascotas </a:t>
          </a:r>
        </a:p>
        <a:p>
          <a:r>
            <a:rPr lang="es-ES" sz="900" dirty="0"/>
            <a:t>Compra de bienes y servicios</a:t>
          </a:r>
          <a:endParaRPr lang="es-419" sz="900" dirty="0"/>
        </a:p>
        <a:p>
          <a:r>
            <a:rPr lang="es-419" sz="900" dirty="0"/>
            <a:t>Desplazamientos</a:t>
          </a:r>
        </a:p>
      </dgm:t>
    </dgm:pt>
    <dgm:pt modelId="{C17934EC-1B9A-4895-9AF4-7C3E7B9A28D7}" type="parTrans" cxnId="{40497144-FB73-4507-A5F2-B0E6343A0146}">
      <dgm:prSet/>
      <dgm:spPr>
        <a:ln>
          <a:solidFill>
            <a:srgbClr val="B6004C"/>
          </a:solidFill>
        </a:ln>
      </dgm:spPr>
      <dgm:t>
        <a:bodyPr/>
        <a:lstStyle/>
        <a:p>
          <a:endParaRPr lang="es-419" sz="1000"/>
        </a:p>
      </dgm:t>
    </dgm:pt>
    <dgm:pt modelId="{41E45E16-DACE-4DAF-BDBF-ED590579240F}" type="sibTrans" cxnId="{40497144-FB73-4507-A5F2-B0E6343A0146}">
      <dgm:prSet/>
      <dgm:spPr/>
      <dgm:t>
        <a:bodyPr/>
        <a:lstStyle/>
        <a:p>
          <a:endParaRPr lang="es-419" sz="1000"/>
        </a:p>
      </dgm:t>
    </dgm:pt>
    <dgm:pt modelId="{DE864889-50CF-418F-88BE-2C606433CD3A}">
      <dgm:prSet phldrT="[Texto]" custT="1"/>
      <dgm:spPr>
        <a:solidFill>
          <a:schemeClr val="bg1">
            <a:alpha val="90000"/>
          </a:schemeClr>
        </a:solidFill>
        <a:ln>
          <a:solidFill>
            <a:srgbClr val="B6004C"/>
          </a:solidFill>
        </a:ln>
      </dgm:spPr>
      <dgm:t>
        <a:bodyPr/>
        <a:lstStyle/>
        <a:p>
          <a:r>
            <a:rPr lang="es-CO" sz="1000" b="1" i="1" dirty="0">
              <a:solidFill>
                <a:srgbClr val="B6004C"/>
              </a:solidFill>
            </a:rPr>
            <a:t>Cuidado</a:t>
          </a:r>
          <a:endParaRPr lang="es-419" sz="1000" b="1" i="1" dirty="0">
            <a:solidFill>
              <a:srgbClr val="B6004C"/>
            </a:solidFill>
          </a:endParaRPr>
        </a:p>
      </dgm:t>
    </dgm:pt>
    <dgm:pt modelId="{E024203D-32B3-44BC-A031-866BE4809AF9}" type="parTrans" cxnId="{DB2A45B1-98A4-48D7-8727-FDD7AE40FBB4}">
      <dgm:prSet/>
      <dgm:spPr>
        <a:ln>
          <a:solidFill>
            <a:srgbClr val="B6004C"/>
          </a:solidFill>
        </a:ln>
      </dgm:spPr>
      <dgm:t>
        <a:bodyPr/>
        <a:lstStyle/>
        <a:p>
          <a:endParaRPr lang="es-419" sz="1000"/>
        </a:p>
      </dgm:t>
    </dgm:pt>
    <dgm:pt modelId="{C5F8A96E-D7E2-4355-8DA4-BF99C2C41644}" type="sibTrans" cxnId="{DB2A45B1-98A4-48D7-8727-FDD7AE40FBB4}">
      <dgm:prSet/>
      <dgm:spPr/>
      <dgm:t>
        <a:bodyPr/>
        <a:lstStyle/>
        <a:p>
          <a:endParaRPr lang="es-419" sz="1000"/>
        </a:p>
      </dgm:t>
    </dgm:pt>
    <dgm:pt modelId="{3E2408D3-C241-4ED5-99B1-2038B82693F2}">
      <dgm:prSet phldrT="[Texto]" custT="1"/>
      <dgm:spPr>
        <a:solidFill>
          <a:schemeClr val="bg1">
            <a:alpha val="90000"/>
          </a:schemeClr>
        </a:solidFill>
        <a:ln>
          <a:solidFill>
            <a:srgbClr val="B6004C"/>
          </a:solidFill>
        </a:ln>
      </dgm:spPr>
      <dgm:t>
        <a:bodyPr/>
        <a:lstStyle/>
        <a:p>
          <a:r>
            <a:rPr lang="es-CO" sz="1000" dirty="0"/>
            <a:t>Cuidado de menores</a:t>
          </a:r>
          <a:endParaRPr lang="es-419" sz="1000" dirty="0"/>
        </a:p>
      </dgm:t>
    </dgm:pt>
    <dgm:pt modelId="{667CD7CA-1C4C-4301-8EAE-7C6045E7351B}" type="parTrans" cxnId="{576C6AF7-7E03-4851-944F-AE39950E0C0B}">
      <dgm:prSet/>
      <dgm:spPr>
        <a:ln>
          <a:solidFill>
            <a:srgbClr val="B6004C"/>
          </a:solidFill>
        </a:ln>
      </dgm:spPr>
      <dgm:t>
        <a:bodyPr/>
        <a:lstStyle/>
        <a:p>
          <a:endParaRPr lang="es-419" sz="1000"/>
        </a:p>
      </dgm:t>
    </dgm:pt>
    <dgm:pt modelId="{BBF2B7D5-E68E-40E2-A170-2292AB3B57D5}" type="sibTrans" cxnId="{576C6AF7-7E03-4851-944F-AE39950E0C0B}">
      <dgm:prSet/>
      <dgm:spPr/>
      <dgm:t>
        <a:bodyPr/>
        <a:lstStyle/>
        <a:p>
          <a:endParaRPr lang="es-419" sz="1000"/>
        </a:p>
      </dgm:t>
    </dgm:pt>
    <dgm:pt modelId="{FED19409-CC03-4CC8-8F1F-04DFCCE9F01E}">
      <dgm:prSet phldrT="[Texto]" custT="1"/>
      <dgm:spPr>
        <a:solidFill>
          <a:schemeClr val="bg1">
            <a:alpha val="90000"/>
          </a:schemeClr>
        </a:solidFill>
        <a:ln>
          <a:solidFill>
            <a:srgbClr val="B6004C"/>
          </a:solidFill>
        </a:ln>
      </dgm:spPr>
      <dgm:t>
        <a:bodyPr/>
        <a:lstStyle/>
        <a:p>
          <a:r>
            <a:rPr lang="es-CO" sz="1000" dirty="0"/>
            <a:t>Cuidado de adultos</a:t>
          </a:r>
          <a:endParaRPr lang="es-419" sz="1000" dirty="0"/>
        </a:p>
      </dgm:t>
    </dgm:pt>
    <dgm:pt modelId="{3C7A2D56-BAAB-421B-ABA1-A85992B8B102}" type="parTrans" cxnId="{30146823-3571-428F-BBDE-AF1A35672D16}">
      <dgm:prSet/>
      <dgm:spPr>
        <a:ln>
          <a:solidFill>
            <a:srgbClr val="B6004C"/>
          </a:solidFill>
        </a:ln>
      </dgm:spPr>
      <dgm:t>
        <a:bodyPr/>
        <a:lstStyle/>
        <a:p>
          <a:endParaRPr lang="es-419" sz="1000"/>
        </a:p>
      </dgm:t>
    </dgm:pt>
    <dgm:pt modelId="{653AE615-5910-4D9D-80F5-81AD497E7699}" type="sibTrans" cxnId="{30146823-3571-428F-BBDE-AF1A35672D16}">
      <dgm:prSet/>
      <dgm:spPr/>
      <dgm:t>
        <a:bodyPr/>
        <a:lstStyle/>
        <a:p>
          <a:endParaRPr lang="es-419" sz="1000"/>
        </a:p>
      </dgm:t>
    </dgm:pt>
    <dgm:pt modelId="{8E19D4CF-59F1-4B03-994C-2B6EB46A4672}">
      <dgm:prSet phldrT="[Texto]" custT="1"/>
      <dgm:spPr>
        <a:solidFill>
          <a:schemeClr val="bg1">
            <a:alpha val="90000"/>
          </a:schemeClr>
        </a:solidFill>
        <a:ln>
          <a:solidFill>
            <a:srgbClr val="B6004C"/>
          </a:solidFill>
        </a:ln>
      </dgm:spPr>
      <dgm:t>
        <a:bodyPr/>
        <a:lstStyle/>
        <a:p>
          <a:r>
            <a:rPr lang="es-CO" sz="1000" dirty="0"/>
            <a:t>Voluntariado</a:t>
          </a:r>
          <a:endParaRPr lang="es-419" sz="1000" dirty="0"/>
        </a:p>
      </dgm:t>
    </dgm:pt>
    <dgm:pt modelId="{94CC3234-E301-4542-B627-FB2B686E76E9}" type="parTrans" cxnId="{5D38C54B-BB96-4FC3-8874-6D7BD799FF88}">
      <dgm:prSet/>
      <dgm:spPr>
        <a:ln>
          <a:solidFill>
            <a:srgbClr val="B6004C"/>
          </a:solidFill>
        </a:ln>
      </dgm:spPr>
      <dgm:t>
        <a:bodyPr/>
        <a:lstStyle/>
        <a:p>
          <a:endParaRPr lang="es-419"/>
        </a:p>
      </dgm:t>
    </dgm:pt>
    <dgm:pt modelId="{C35D7490-608C-4641-8972-F3D730918BE3}" type="sibTrans" cxnId="{5D38C54B-BB96-4FC3-8874-6D7BD799FF88}">
      <dgm:prSet/>
      <dgm:spPr/>
      <dgm:t>
        <a:bodyPr/>
        <a:lstStyle/>
        <a:p>
          <a:endParaRPr lang="es-419"/>
        </a:p>
      </dgm:t>
    </dgm:pt>
    <dgm:pt modelId="{09BE81DE-7AA3-4A30-8A6C-4B068571A1E1}" type="pres">
      <dgm:prSet presAssocID="{34315BAA-9852-4068-82FC-416495C512B7}" presName="mainComposite" presStyleCnt="0">
        <dgm:presLayoutVars>
          <dgm:chPref val="1"/>
          <dgm:dir/>
          <dgm:animOne val="branch"/>
          <dgm:animLvl val="lvl"/>
          <dgm:resizeHandles val="exact"/>
        </dgm:presLayoutVars>
      </dgm:prSet>
      <dgm:spPr/>
    </dgm:pt>
    <dgm:pt modelId="{CB481D24-A58C-4B9D-826A-57F769E3DDDC}" type="pres">
      <dgm:prSet presAssocID="{34315BAA-9852-4068-82FC-416495C512B7}" presName="hierFlow" presStyleCnt="0"/>
      <dgm:spPr/>
    </dgm:pt>
    <dgm:pt modelId="{6C6E0CD9-E7BF-4B5D-8306-72D6CA5B5B4E}" type="pres">
      <dgm:prSet presAssocID="{34315BAA-9852-4068-82FC-416495C512B7}" presName="hierChild1" presStyleCnt="0">
        <dgm:presLayoutVars>
          <dgm:chPref val="1"/>
          <dgm:animOne val="branch"/>
          <dgm:animLvl val="lvl"/>
        </dgm:presLayoutVars>
      </dgm:prSet>
      <dgm:spPr/>
    </dgm:pt>
    <dgm:pt modelId="{0F087802-E88C-4C9E-8CFF-6687394FF6D6}" type="pres">
      <dgm:prSet presAssocID="{62D4D41A-7CA9-41E2-93EB-90817D5BBF80}" presName="Name14" presStyleCnt="0"/>
      <dgm:spPr/>
    </dgm:pt>
    <dgm:pt modelId="{F9AAF838-FD45-43CE-98F5-8FD4009643F9}" type="pres">
      <dgm:prSet presAssocID="{62D4D41A-7CA9-41E2-93EB-90817D5BBF80}" presName="level1Shape" presStyleLbl="node0" presStyleIdx="0" presStyleCnt="1" custScaleX="272645" custScaleY="35972" custLinFactNeighborX="13447" custLinFactNeighborY="-733">
        <dgm:presLayoutVars>
          <dgm:chPref val="3"/>
        </dgm:presLayoutVars>
      </dgm:prSet>
      <dgm:spPr/>
    </dgm:pt>
    <dgm:pt modelId="{BC96A693-D8C5-4349-97C8-31EEE085B07C}" type="pres">
      <dgm:prSet presAssocID="{62D4D41A-7CA9-41E2-93EB-90817D5BBF80}" presName="hierChild2" presStyleCnt="0"/>
      <dgm:spPr/>
    </dgm:pt>
    <dgm:pt modelId="{57C56510-1F85-459C-BE8E-A82308A42F6F}" type="pres">
      <dgm:prSet presAssocID="{D192A4DA-348B-423E-93CF-A09F08732992}" presName="Name19" presStyleLbl="parChTrans1D2" presStyleIdx="0" presStyleCnt="2"/>
      <dgm:spPr/>
    </dgm:pt>
    <dgm:pt modelId="{6AD9AB47-5700-42FE-AF14-B35EB633C0C9}" type="pres">
      <dgm:prSet presAssocID="{92C3FD7C-E756-478B-BCC7-FFC96EBE73A3}" presName="Name21" presStyleCnt="0"/>
      <dgm:spPr/>
    </dgm:pt>
    <dgm:pt modelId="{B3E229A6-88B3-4E47-ACA4-B43A239CE67E}" type="pres">
      <dgm:prSet presAssocID="{92C3FD7C-E756-478B-BCC7-FFC96EBE73A3}" presName="level2Shape" presStyleLbl="node2" presStyleIdx="0" presStyleCnt="2" custScaleX="151596" custScaleY="43963" custLinFactNeighborX="-23415" custLinFactNeighborY="1033"/>
      <dgm:spPr/>
    </dgm:pt>
    <dgm:pt modelId="{42DDA79F-A48F-4B04-BA5C-831FFC0C929A}" type="pres">
      <dgm:prSet presAssocID="{92C3FD7C-E756-478B-BCC7-FFC96EBE73A3}" presName="hierChild3" presStyleCnt="0"/>
      <dgm:spPr/>
    </dgm:pt>
    <dgm:pt modelId="{F2371A88-C116-446A-8379-0DF0D44F7F21}" type="pres">
      <dgm:prSet presAssocID="{C17934EC-1B9A-4895-9AF4-7C3E7B9A28D7}" presName="Name19" presStyleLbl="parChTrans1D3" presStyleIdx="0" presStyleCnt="4"/>
      <dgm:spPr/>
    </dgm:pt>
    <dgm:pt modelId="{EB1D8B20-1009-4BAE-8C49-BEACB911F45C}" type="pres">
      <dgm:prSet presAssocID="{741DCE85-2160-4363-BFF1-0F989F5F854F}" presName="Name21" presStyleCnt="0"/>
      <dgm:spPr/>
    </dgm:pt>
    <dgm:pt modelId="{9BBEC671-F605-4522-8D4F-DBAA842C2E48}" type="pres">
      <dgm:prSet presAssocID="{741DCE85-2160-4363-BFF1-0F989F5F854F}" presName="level2Shape" presStyleLbl="node3" presStyleIdx="0" presStyleCnt="4" custScaleX="233944" custScaleY="283426" custLinFactNeighborX="-23282" custLinFactNeighborY="714"/>
      <dgm:spPr/>
    </dgm:pt>
    <dgm:pt modelId="{4FB91930-C342-4695-9D1D-971F279278F3}" type="pres">
      <dgm:prSet presAssocID="{741DCE85-2160-4363-BFF1-0F989F5F854F}" presName="hierChild3" presStyleCnt="0"/>
      <dgm:spPr/>
    </dgm:pt>
    <dgm:pt modelId="{9BEA009E-D8E2-4797-AAC7-756E588FF778}" type="pres">
      <dgm:prSet presAssocID="{E024203D-32B3-44BC-A031-866BE4809AF9}" presName="Name19" presStyleLbl="parChTrans1D2" presStyleIdx="1" presStyleCnt="2"/>
      <dgm:spPr/>
    </dgm:pt>
    <dgm:pt modelId="{0B485DEC-3D6B-4C62-8F8B-68A29351FF68}" type="pres">
      <dgm:prSet presAssocID="{DE864889-50CF-418F-88BE-2C606433CD3A}" presName="Name21" presStyleCnt="0"/>
      <dgm:spPr/>
    </dgm:pt>
    <dgm:pt modelId="{ECD72E29-0EC5-4989-9226-2F2054525033}" type="pres">
      <dgm:prSet presAssocID="{DE864889-50CF-418F-88BE-2C606433CD3A}" presName="level2Shape" presStyleLbl="node2" presStyleIdx="1" presStyleCnt="2" custScaleY="41669" custLinFactNeighborX="49487" custLinFactNeighborY="1405"/>
      <dgm:spPr/>
    </dgm:pt>
    <dgm:pt modelId="{A5B8B750-77E8-4673-84FB-80C0617DC5EF}" type="pres">
      <dgm:prSet presAssocID="{DE864889-50CF-418F-88BE-2C606433CD3A}" presName="hierChild3" presStyleCnt="0"/>
      <dgm:spPr/>
    </dgm:pt>
    <dgm:pt modelId="{25D3D7F9-489C-4FDF-A226-73BDEDCFEA1E}" type="pres">
      <dgm:prSet presAssocID="{667CD7CA-1C4C-4301-8EAE-7C6045E7351B}" presName="Name19" presStyleLbl="parChTrans1D3" presStyleIdx="1" presStyleCnt="4"/>
      <dgm:spPr/>
    </dgm:pt>
    <dgm:pt modelId="{EB88CDAB-8D6E-451A-B6AE-9296542509FA}" type="pres">
      <dgm:prSet presAssocID="{3E2408D3-C241-4ED5-99B1-2038B82693F2}" presName="Name21" presStyleCnt="0"/>
      <dgm:spPr/>
    </dgm:pt>
    <dgm:pt modelId="{6FA40D99-204D-4EAA-BFC5-EB2FAB67B8FC}" type="pres">
      <dgm:prSet presAssocID="{3E2408D3-C241-4ED5-99B1-2038B82693F2}" presName="level2Shape" presStyleLbl="node3" presStyleIdx="1" presStyleCnt="4" custScaleX="85529" custScaleY="65016" custLinFactNeighborX="49511" custLinFactNeighborY="-112"/>
      <dgm:spPr/>
    </dgm:pt>
    <dgm:pt modelId="{2931122E-12F4-446A-A993-60FD20AAA4D3}" type="pres">
      <dgm:prSet presAssocID="{3E2408D3-C241-4ED5-99B1-2038B82693F2}" presName="hierChild3" presStyleCnt="0"/>
      <dgm:spPr/>
    </dgm:pt>
    <dgm:pt modelId="{FC28B76F-B032-46A7-B105-7BD39DFA6995}" type="pres">
      <dgm:prSet presAssocID="{3C7A2D56-BAAB-421B-ABA1-A85992B8B102}" presName="Name19" presStyleLbl="parChTrans1D3" presStyleIdx="2" presStyleCnt="4"/>
      <dgm:spPr/>
    </dgm:pt>
    <dgm:pt modelId="{9487C744-F1D2-4F94-AD13-85FF4EB1CBA6}" type="pres">
      <dgm:prSet presAssocID="{FED19409-CC03-4CC8-8F1F-04DFCCE9F01E}" presName="Name21" presStyleCnt="0"/>
      <dgm:spPr/>
    </dgm:pt>
    <dgm:pt modelId="{4E0B5949-2E51-492E-B946-76EBF0085668}" type="pres">
      <dgm:prSet presAssocID="{FED19409-CC03-4CC8-8F1F-04DFCCE9F01E}" presName="level2Shape" presStyleLbl="node3" presStyleIdx="2" presStyleCnt="4" custScaleX="78062" custScaleY="64575" custLinFactNeighborX="50680" custLinFactNeighborY="-112"/>
      <dgm:spPr/>
    </dgm:pt>
    <dgm:pt modelId="{D4ACAEBB-D548-49C5-9AC1-A98E49E7B1F2}" type="pres">
      <dgm:prSet presAssocID="{FED19409-CC03-4CC8-8F1F-04DFCCE9F01E}" presName="hierChild3" presStyleCnt="0"/>
      <dgm:spPr/>
    </dgm:pt>
    <dgm:pt modelId="{36893500-7001-4916-B6A7-0C9F34765348}" type="pres">
      <dgm:prSet presAssocID="{94CC3234-E301-4542-B627-FB2B686E76E9}" presName="Name19" presStyleLbl="parChTrans1D3" presStyleIdx="3" presStyleCnt="4"/>
      <dgm:spPr/>
    </dgm:pt>
    <dgm:pt modelId="{3EB616AC-37F0-4671-97A3-43259940A936}" type="pres">
      <dgm:prSet presAssocID="{8E19D4CF-59F1-4B03-994C-2B6EB46A4672}" presName="Name21" presStyleCnt="0"/>
      <dgm:spPr/>
    </dgm:pt>
    <dgm:pt modelId="{042E277D-AE94-4CED-A989-1DC1448F2B4E}" type="pres">
      <dgm:prSet presAssocID="{8E19D4CF-59F1-4B03-994C-2B6EB46A4672}" presName="level2Shape" presStyleLbl="node3" presStyleIdx="3" presStyleCnt="4" custScaleX="79101" custScaleY="62156" custLinFactNeighborX="50800"/>
      <dgm:spPr/>
    </dgm:pt>
    <dgm:pt modelId="{5FE04602-1E99-4C6E-BCAF-7E71BE853A9B}" type="pres">
      <dgm:prSet presAssocID="{8E19D4CF-59F1-4B03-994C-2B6EB46A4672}" presName="hierChild3" presStyleCnt="0"/>
      <dgm:spPr/>
    </dgm:pt>
    <dgm:pt modelId="{02496C5C-4639-44D1-937A-EE0225E69C9E}" type="pres">
      <dgm:prSet presAssocID="{34315BAA-9852-4068-82FC-416495C512B7}" presName="bgShapesFlow" presStyleCnt="0"/>
      <dgm:spPr/>
    </dgm:pt>
  </dgm:ptLst>
  <dgm:cxnLst>
    <dgm:cxn modelId="{634B9E00-0341-4C73-B991-1E3D7E3E8FFC}" type="presOf" srcId="{741DCE85-2160-4363-BFF1-0F989F5F854F}" destId="{9BBEC671-F605-4522-8D4F-DBAA842C2E48}" srcOrd="0" destOrd="0" presId="urn:microsoft.com/office/officeart/2005/8/layout/hierarchy6"/>
    <dgm:cxn modelId="{D3B74F16-C9A9-4A71-AA83-C6812BD5B7A7}" type="presOf" srcId="{8E19D4CF-59F1-4B03-994C-2B6EB46A4672}" destId="{042E277D-AE94-4CED-A989-1DC1448F2B4E}" srcOrd="0" destOrd="0" presId="urn:microsoft.com/office/officeart/2005/8/layout/hierarchy6"/>
    <dgm:cxn modelId="{AA692E1D-453B-472E-A8C5-311341DEA022}" type="presOf" srcId="{3C7A2D56-BAAB-421B-ABA1-A85992B8B102}" destId="{FC28B76F-B032-46A7-B105-7BD39DFA6995}" srcOrd="0" destOrd="0" presId="urn:microsoft.com/office/officeart/2005/8/layout/hierarchy6"/>
    <dgm:cxn modelId="{30146823-3571-428F-BBDE-AF1A35672D16}" srcId="{DE864889-50CF-418F-88BE-2C606433CD3A}" destId="{FED19409-CC03-4CC8-8F1F-04DFCCE9F01E}" srcOrd="1" destOrd="0" parTransId="{3C7A2D56-BAAB-421B-ABA1-A85992B8B102}" sibTransId="{653AE615-5910-4D9D-80F5-81AD497E7699}"/>
    <dgm:cxn modelId="{4156E034-A1A1-434C-B354-282A28A69DA3}" type="presOf" srcId="{DE864889-50CF-418F-88BE-2C606433CD3A}" destId="{ECD72E29-0EC5-4989-9226-2F2054525033}" srcOrd="0" destOrd="0" presId="urn:microsoft.com/office/officeart/2005/8/layout/hierarchy6"/>
    <dgm:cxn modelId="{AF7BBE3C-7150-4AAE-84FE-34D9674240D5}" type="presOf" srcId="{FED19409-CC03-4CC8-8F1F-04DFCCE9F01E}" destId="{4E0B5949-2E51-492E-B946-76EBF0085668}" srcOrd="0" destOrd="0" presId="urn:microsoft.com/office/officeart/2005/8/layout/hierarchy6"/>
    <dgm:cxn modelId="{29A43E62-2F35-4BFB-BF99-8FC59ED477C4}" srcId="{62D4D41A-7CA9-41E2-93EB-90817D5BBF80}" destId="{92C3FD7C-E756-478B-BCC7-FFC96EBE73A3}" srcOrd="0" destOrd="0" parTransId="{D192A4DA-348B-423E-93CF-A09F08732992}" sibTransId="{901C83BB-98C7-48C4-BEC9-9830898BBED0}"/>
    <dgm:cxn modelId="{40497144-FB73-4507-A5F2-B0E6343A0146}" srcId="{92C3FD7C-E756-478B-BCC7-FFC96EBE73A3}" destId="{741DCE85-2160-4363-BFF1-0F989F5F854F}" srcOrd="0" destOrd="0" parTransId="{C17934EC-1B9A-4895-9AF4-7C3E7B9A28D7}" sibTransId="{41E45E16-DACE-4DAF-BDBF-ED590579240F}"/>
    <dgm:cxn modelId="{0B27AD69-B7B5-49C3-9677-CCAE65EA6321}" type="presOf" srcId="{C17934EC-1B9A-4895-9AF4-7C3E7B9A28D7}" destId="{F2371A88-C116-446A-8379-0DF0D44F7F21}" srcOrd="0" destOrd="0" presId="urn:microsoft.com/office/officeart/2005/8/layout/hierarchy6"/>
    <dgm:cxn modelId="{5D38C54B-BB96-4FC3-8874-6D7BD799FF88}" srcId="{DE864889-50CF-418F-88BE-2C606433CD3A}" destId="{8E19D4CF-59F1-4B03-994C-2B6EB46A4672}" srcOrd="2" destOrd="0" parTransId="{94CC3234-E301-4542-B627-FB2B686E76E9}" sibTransId="{C35D7490-608C-4641-8972-F3D730918BE3}"/>
    <dgm:cxn modelId="{1063EF6B-1180-4730-8227-38642590B613}" type="presOf" srcId="{E024203D-32B3-44BC-A031-866BE4809AF9}" destId="{9BEA009E-D8E2-4797-AAC7-756E588FF778}" srcOrd="0" destOrd="0" presId="urn:microsoft.com/office/officeart/2005/8/layout/hierarchy6"/>
    <dgm:cxn modelId="{D5368E72-D304-44D6-9A3F-A91AC3D15D3B}" type="presOf" srcId="{34315BAA-9852-4068-82FC-416495C512B7}" destId="{09BE81DE-7AA3-4A30-8A6C-4B068571A1E1}" srcOrd="0" destOrd="0" presId="urn:microsoft.com/office/officeart/2005/8/layout/hierarchy6"/>
    <dgm:cxn modelId="{B166C652-F5D5-4133-A37C-C3BB5C307997}" type="presOf" srcId="{92C3FD7C-E756-478B-BCC7-FFC96EBE73A3}" destId="{B3E229A6-88B3-4E47-ACA4-B43A239CE67E}" srcOrd="0" destOrd="0" presId="urn:microsoft.com/office/officeart/2005/8/layout/hierarchy6"/>
    <dgm:cxn modelId="{239AF253-EC8A-445E-9BBB-0D37ABCE083F}" type="presOf" srcId="{D192A4DA-348B-423E-93CF-A09F08732992}" destId="{57C56510-1F85-459C-BE8E-A82308A42F6F}" srcOrd="0" destOrd="0" presId="urn:microsoft.com/office/officeart/2005/8/layout/hierarchy6"/>
    <dgm:cxn modelId="{3FD89956-C1FB-4064-A087-155B82352C60}" type="presOf" srcId="{3E2408D3-C241-4ED5-99B1-2038B82693F2}" destId="{6FA40D99-204D-4EAA-BFC5-EB2FAB67B8FC}" srcOrd="0" destOrd="0" presId="urn:microsoft.com/office/officeart/2005/8/layout/hierarchy6"/>
    <dgm:cxn modelId="{A8359AA2-BD2B-454D-8F5B-4F6A1AAB050E}" type="presOf" srcId="{62D4D41A-7CA9-41E2-93EB-90817D5BBF80}" destId="{F9AAF838-FD45-43CE-98F5-8FD4009643F9}" srcOrd="0" destOrd="0" presId="urn:microsoft.com/office/officeart/2005/8/layout/hierarchy6"/>
    <dgm:cxn modelId="{E4C974A7-5986-4D2B-8C9D-CF4A352FACE2}" srcId="{34315BAA-9852-4068-82FC-416495C512B7}" destId="{62D4D41A-7CA9-41E2-93EB-90817D5BBF80}" srcOrd="0" destOrd="0" parTransId="{90535358-271C-410D-B37F-8F4E0B592DFD}" sibTransId="{6D37DC12-848A-45C2-B78E-51CA12DDA303}"/>
    <dgm:cxn modelId="{DB2A45B1-98A4-48D7-8727-FDD7AE40FBB4}" srcId="{62D4D41A-7CA9-41E2-93EB-90817D5BBF80}" destId="{DE864889-50CF-418F-88BE-2C606433CD3A}" srcOrd="1" destOrd="0" parTransId="{E024203D-32B3-44BC-A031-866BE4809AF9}" sibTransId="{C5F8A96E-D7E2-4355-8DA4-BF99C2C41644}"/>
    <dgm:cxn modelId="{3CFDE1E0-877D-4F20-B7CE-8B26FA20FEC7}" type="presOf" srcId="{94CC3234-E301-4542-B627-FB2B686E76E9}" destId="{36893500-7001-4916-B6A7-0C9F34765348}" srcOrd="0" destOrd="0" presId="urn:microsoft.com/office/officeart/2005/8/layout/hierarchy6"/>
    <dgm:cxn modelId="{126A1AE9-4E46-4D17-960E-7C158DE57122}" type="presOf" srcId="{667CD7CA-1C4C-4301-8EAE-7C6045E7351B}" destId="{25D3D7F9-489C-4FDF-A226-73BDEDCFEA1E}" srcOrd="0" destOrd="0" presId="urn:microsoft.com/office/officeart/2005/8/layout/hierarchy6"/>
    <dgm:cxn modelId="{576C6AF7-7E03-4851-944F-AE39950E0C0B}" srcId="{DE864889-50CF-418F-88BE-2C606433CD3A}" destId="{3E2408D3-C241-4ED5-99B1-2038B82693F2}" srcOrd="0" destOrd="0" parTransId="{667CD7CA-1C4C-4301-8EAE-7C6045E7351B}" sibTransId="{BBF2B7D5-E68E-40E2-A170-2292AB3B57D5}"/>
    <dgm:cxn modelId="{078C5A3C-2757-4D27-B383-9C500B2FAD39}" type="presParOf" srcId="{09BE81DE-7AA3-4A30-8A6C-4B068571A1E1}" destId="{CB481D24-A58C-4B9D-826A-57F769E3DDDC}" srcOrd="0" destOrd="0" presId="urn:microsoft.com/office/officeart/2005/8/layout/hierarchy6"/>
    <dgm:cxn modelId="{C1D64049-F56F-453F-9950-15642FB50C66}" type="presParOf" srcId="{CB481D24-A58C-4B9D-826A-57F769E3DDDC}" destId="{6C6E0CD9-E7BF-4B5D-8306-72D6CA5B5B4E}" srcOrd="0" destOrd="0" presId="urn:microsoft.com/office/officeart/2005/8/layout/hierarchy6"/>
    <dgm:cxn modelId="{E92068F4-02B0-4A4C-B46A-F39CC20C0592}" type="presParOf" srcId="{6C6E0CD9-E7BF-4B5D-8306-72D6CA5B5B4E}" destId="{0F087802-E88C-4C9E-8CFF-6687394FF6D6}" srcOrd="0" destOrd="0" presId="urn:microsoft.com/office/officeart/2005/8/layout/hierarchy6"/>
    <dgm:cxn modelId="{3DF3B606-4F47-418E-9EC0-EC1B1909CC24}" type="presParOf" srcId="{0F087802-E88C-4C9E-8CFF-6687394FF6D6}" destId="{F9AAF838-FD45-43CE-98F5-8FD4009643F9}" srcOrd="0" destOrd="0" presId="urn:microsoft.com/office/officeart/2005/8/layout/hierarchy6"/>
    <dgm:cxn modelId="{B086DE7F-B724-4EA2-B862-B33680392AD5}" type="presParOf" srcId="{0F087802-E88C-4C9E-8CFF-6687394FF6D6}" destId="{BC96A693-D8C5-4349-97C8-31EEE085B07C}" srcOrd="1" destOrd="0" presId="urn:microsoft.com/office/officeart/2005/8/layout/hierarchy6"/>
    <dgm:cxn modelId="{6D122D04-C60C-48CB-AC7D-28C3F8C72FAC}" type="presParOf" srcId="{BC96A693-D8C5-4349-97C8-31EEE085B07C}" destId="{57C56510-1F85-459C-BE8E-A82308A42F6F}" srcOrd="0" destOrd="0" presId="urn:microsoft.com/office/officeart/2005/8/layout/hierarchy6"/>
    <dgm:cxn modelId="{B0E41E04-3B86-4D0D-9868-B32A3E32CC74}" type="presParOf" srcId="{BC96A693-D8C5-4349-97C8-31EEE085B07C}" destId="{6AD9AB47-5700-42FE-AF14-B35EB633C0C9}" srcOrd="1" destOrd="0" presId="urn:microsoft.com/office/officeart/2005/8/layout/hierarchy6"/>
    <dgm:cxn modelId="{B653A68F-9743-4998-AC70-C1AD77EF3B5B}" type="presParOf" srcId="{6AD9AB47-5700-42FE-AF14-B35EB633C0C9}" destId="{B3E229A6-88B3-4E47-ACA4-B43A239CE67E}" srcOrd="0" destOrd="0" presId="urn:microsoft.com/office/officeart/2005/8/layout/hierarchy6"/>
    <dgm:cxn modelId="{A1275B32-74E2-4D42-8A66-F4B3A889695E}" type="presParOf" srcId="{6AD9AB47-5700-42FE-AF14-B35EB633C0C9}" destId="{42DDA79F-A48F-4B04-BA5C-831FFC0C929A}" srcOrd="1" destOrd="0" presId="urn:microsoft.com/office/officeart/2005/8/layout/hierarchy6"/>
    <dgm:cxn modelId="{B4D74B70-1BDC-4D70-BAD4-0143DEC4DFD5}" type="presParOf" srcId="{42DDA79F-A48F-4B04-BA5C-831FFC0C929A}" destId="{F2371A88-C116-446A-8379-0DF0D44F7F21}" srcOrd="0" destOrd="0" presId="urn:microsoft.com/office/officeart/2005/8/layout/hierarchy6"/>
    <dgm:cxn modelId="{73DD73F8-E131-45DC-A84B-424265498E0C}" type="presParOf" srcId="{42DDA79F-A48F-4B04-BA5C-831FFC0C929A}" destId="{EB1D8B20-1009-4BAE-8C49-BEACB911F45C}" srcOrd="1" destOrd="0" presId="urn:microsoft.com/office/officeart/2005/8/layout/hierarchy6"/>
    <dgm:cxn modelId="{37292510-6989-485A-8315-55FB525789B6}" type="presParOf" srcId="{EB1D8B20-1009-4BAE-8C49-BEACB911F45C}" destId="{9BBEC671-F605-4522-8D4F-DBAA842C2E48}" srcOrd="0" destOrd="0" presId="urn:microsoft.com/office/officeart/2005/8/layout/hierarchy6"/>
    <dgm:cxn modelId="{94F62976-3D00-429C-98D3-9B97F45A06C5}" type="presParOf" srcId="{EB1D8B20-1009-4BAE-8C49-BEACB911F45C}" destId="{4FB91930-C342-4695-9D1D-971F279278F3}" srcOrd="1" destOrd="0" presId="urn:microsoft.com/office/officeart/2005/8/layout/hierarchy6"/>
    <dgm:cxn modelId="{204FD73F-0B85-41EF-A981-CCF852E87CD2}" type="presParOf" srcId="{BC96A693-D8C5-4349-97C8-31EEE085B07C}" destId="{9BEA009E-D8E2-4797-AAC7-756E588FF778}" srcOrd="2" destOrd="0" presId="urn:microsoft.com/office/officeart/2005/8/layout/hierarchy6"/>
    <dgm:cxn modelId="{EF7DAFD7-3B73-487D-8AF9-EC9BBF09C567}" type="presParOf" srcId="{BC96A693-D8C5-4349-97C8-31EEE085B07C}" destId="{0B485DEC-3D6B-4C62-8F8B-68A29351FF68}" srcOrd="3" destOrd="0" presId="urn:microsoft.com/office/officeart/2005/8/layout/hierarchy6"/>
    <dgm:cxn modelId="{8AC1ED68-5FB1-4963-97C2-389BA86F05DB}" type="presParOf" srcId="{0B485DEC-3D6B-4C62-8F8B-68A29351FF68}" destId="{ECD72E29-0EC5-4989-9226-2F2054525033}" srcOrd="0" destOrd="0" presId="urn:microsoft.com/office/officeart/2005/8/layout/hierarchy6"/>
    <dgm:cxn modelId="{759B1C15-9133-445A-BBF1-D991B3F7AB25}" type="presParOf" srcId="{0B485DEC-3D6B-4C62-8F8B-68A29351FF68}" destId="{A5B8B750-77E8-4673-84FB-80C0617DC5EF}" srcOrd="1" destOrd="0" presId="urn:microsoft.com/office/officeart/2005/8/layout/hierarchy6"/>
    <dgm:cxn modelId="{FAE16AAD-F2CF-4512-9A2F-76E91BBED1E8}" type="presParOf" srcId="{A5B8B750-77E8-4673-84FB-80C0617DC5EF}" destId="{25D3D7F9-489C-4FDF-A226-73BDEDCFEA1E}" srcOrd="0" destOrd="0" presId="urn:microsoft.com/office/officeart/2005/8/layout/hierarchy6"/>
    <dgm:cxn modelId="{34B0FD94-81C6-4D11-9A70-D8BE866A1C55}" type="presParOf" srcId="{A5B8B750-77E8-4673-84FB-80C0617DC5EF}" destId="{EB88CDAB-8D6E-451A-B6AE-9296542509FA}" srcOrd="1" destOrd="0" presId="urn:microsoft.com/office/officeart/2005/8/layout/hierarchy6"/>
    <dgm:cxn modelId="{27BDD348-B0B7-4105-B4A7-58DAF9420B35}" type="presParOf" srcId="{EB88CDAB-8D6E-451A-B6AE-9296542509FA}" destId="{6FA40D99-204D-4EAA-BFC5-EB2FAB67B8FC}" srcOrd="0" destOrd="0" presId="urn:microsoft.com/office/officeart/2005/8/layout/hierarchy6"/>
    <dgm:cxn modelId="{C24F0B9E-AE05-4949-97E2-953BA2CE213F}" type="presParOf" srcId="{EB88CDAB-8D6E-451A-B6AE-9296542509FA}" destId="{2931122E-12F4-446A-A993-60FD20AAA4D3}" srcOrd="1" destOrd="0" presId="urn:microsoft.com/office/officeart/2005/8/layout/hierarchy6"/>
    <dgm:cxn modelId="{E57B8D55-27E0-4CAC-8A49-9DF7BAA9C956}" type="presParOf" srcId="{A5B8B750-77E8-4673-84FB-80C0617DC5EF}" destId="{FC28B76F-B032-46A7-B105-7BD39DFA6995}" srcOrd="2" destOrd="0" presId="urn:microsoft.com/office/officeart/2005/8/layout/hierarchy6"/>
    <dgm:cxn modelId="{535DEE62-DDBA-4908-8915-2C18F214E216}" type="presParOf" srcId="{A5B8B750-77E8-4673-84FB-80C0617DC5EF}" destId="{9487C744-F1D2-4F94-AD13-85FF4EB1CBA6}" srcOrd="3" destOrd="0" presId="urn:microsoft.com/office/officeart/2005/8/layout/hierarchy6"/>
    <dgm:cxn modelId="{5D4860DC-A4EC-47AF-930F-A97DDB037E16}" type="presParOf" srcId="{9487C744-F1D2-4F94-AD13-85FF4EB1CBA6}" destId="{4E0B5949-2E51-492E-B946-76EBF0085668}" srcOrd="0" destOrd="0" presId="urn:microsoft.com/office/officeart/2005/8/layout/hierarchy6"/>
    <dgm:cxn modelId="{906F0E94-D943-40EA-A507-EEDF78E2BD92}" type="presParOf" srcId="{9487C744-F1D2-4F94-AD13-85FF4EB1CBA6}" destId="{D4ACAEBB-D548-49C5-9AC1-A98E49E7B1F2}" srcOrd="1" destOrd="0" presId="urn:microsoft.com/office/officeart/2005/8/layout/hierarchy6"/>
    <dgm:cxn modelId="{F9C7BCAA-646E-4D90-A18A-0351B7C5D9DC}" type="presParOf" srcId="{A5B8B750-77E8-4673-84FB-80C0617DC5EF}" destId="{36893500-7001-4916-B6A7-0C9F34765348}" srcOrd="4" destOrd="0" presId="urn:microsoft.com/office/officeart/2005/8/layout/hierarchy6"/>
    <dgm:cxn modelId="{A4E48F38-B92D-4D14-8656-AD326BF6CB21}" type="presParOf" srcId="{A5B8B750-77E8-4673-84FB-80C0617DC5EF}" destId="{3EB616AC-37F0-4671-97A3-43259940A936}" srcOrd="5" destOrd="0" presId="urn:microsoft.com/office/officeart/2005/8/layout/hierarchy6"/>
    <dgm:cxn modelId="{4C4BC46A-E091-451E-A830-C0B232D77499}" type="presParOf" srcId="{3EB616AC-37F0-4671-97A3-43259940A936}" destId="{042E277D-AE94-4CED-A989-1DC1448F2B4E}" srcOrd="0" destOrd="0" presId="urn:microsoft.com/office/officeart/2005/8/layout/hierarchy6"/>
    <dgm:cxn modelId="{1E393788-C032-4874-ABAA-9B0E399A9FCD}" type="presParOf" srcId="{3EB616AC-37F0-4671-97A3-43259940A936}" destId="{5FE04602-1E99-4C6E-BCAF-7E71BE853A9B}" srcOrd="1" destOrd="0" presId="urn:microsoft.com/office/officeart/2005/8/layout/hierarchy6"/>
    <dgm:cxn modelId="{CA67F1F2-DEE5-4FB6-B0C0-2851E8AF34F5}" type="presParOf" srcId="{09BE81DE-7AA3-4A30-8A6C-4B068571A1E1}" destId="{02496C5C-4639-44D1-937A-EE0225E69C9E}" srcOrd="1" destOrd="0" presId="urn:microsoft.com/office/officeart/2005/8/layout/hierarchy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AF838-FD45-43CE-98F5-8FD4009643F9}">
      <dsp:nvSpPr>
        <dsp:cNvPr id="0" name=""/>
        <dsp:cNvSpPr/>
      </dsp:nvSpPr>
      <dsp:spPr>
        <a:xfrm>
          <a:off x="2601504" y="237235"/>
          <a:ext cx="3232185" cy="284296"/>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b="1" kern="1200" dirty="0"/>
            <a:t>Variables CNTR</a:t>
          </a:r>
          <a:endParaRPr lang="es-419" sz="1000" b="1" kern="1200" dirty="0"/>
        </a:p>
      </dsp:txBody>
      <dsp:txXfrm>
        <a:off x="2609831" y="245562"/>
        <a:ext cx="3215531" cy="267642"/>
      </dsp:txXfrm>
    </dsp:sp>
    <dsp:sp modelId="{57C56510-1F85-459C-BE8E-A82308A42F6F}">
      <dsp:nvSpPr>
        <dsp:cNvPr id="0" name=""/>
        <dsp:cNvSpPr/>
      </dsp:nvSpPr>
      <dsp:spPr>
        <a:xfrm>
          <a:off x="2392377" y="521532"/>
          <a:ext cx="1825219" cy="330088"/>
        </a:xfrm>
        <a:custGeom>
          <a:avLst/>
          <a:gdLst/>
          <a:ahLst/>
          <a:cxnLst/>
          <a:rect l="0" t="0" r="0" b="0"/>
          <a:pathLst>
            <a:path>
              <a:moveTo>
                <a:pt x="1825219" y="0"/>
              </a:moveTo>
              <a:lnTo>
                <a:pt x="1825219" y="165044"/>
              </a:lnTo>
              <a:lnTo>
                <a:pt x="0" y="165044"/>
              </a:lnTo>
              <a:lnTo>
                <a:pt x="0" y="330088"/>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B3E229A6-88B3-4E47-ACA4-B43A239CE67E}">
      <dsp:nvSpPr>
        <dsp:cNvPr id="0" name=""/>
        <dsp:cNvSpPr/>
      </dsp:nvSpPr>
      <dsp:spPr>
        <a:xfrm>
          <a:off x="1493797" y="851620"/>
          <a:ext cx="1797159" cy="347452"/>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b="1" i="1" kern="1200" dirty="0">
              <a:solidFill>
                <a:srgbClr val="B6004C"/>
              </a:solidFill>
            </a:rPr>
            <a:t>Ciclo de vida económico</a:t>
          </a:r>
          <a:endParaRPr lang="es-419" sz="1000" b="1" i="1" kern="1200" dirty="0">
            <a:solidFill>
              <a:srgbClr val="B6004C"/>
            </a:solidFill>
          </a:endParaRPr>
        </a:p>
      </dsp:txBody>
      <dsp:txXfrm>
        <a:off x="1503974" y="861797"/>
        <a:ext cx="1776805" cy="327098"/>
      </dsp:txXfrm>
    </dsp:sp>
    <dsp:sp modelId="{F2371A88-C116-446A-8379-0DF0D44F7F21}">
      <dsp:nvSpPr>
        <dsp:cNvPr id="0" name=""/>
        <dsp:cNvSpPr/>
      </dsp:nvSpPr>
      <dsp:spPr>
        <a:xfrm>
          <a:off x="1572834" y="1199072"/>
          <a:ext cx="819542" cy="313610"/>
        </a:xfrm>
        <a:custGeom>
          <a:avLst/>
          <a:gdLst/>
          <a:ahLst/>
          <a:cxnLst/>
          <a:rect l="0" t="0" r="0" b="0"/>
          <a:pathLst>
            <a:path>
              <a:moveTo>
                <a:pt x="819542" y="0"/>
              </a:moveTo>
              <a:lnTo>
                <a:pt x="819542" y="156805"/>
              </a:lnTo>
              <a:lnTo>
                <a:pt x="0" y="156805"/>
              </a:lnTo>
              <a:lnTo>
                <a:pt x="0" y="313610"/>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9BBEC671-F605-4522-8D4F-DBAA842C2E48}">
      <dsp:nvSpPr>
        <dsp:cNvPr id="0" name=""/>
        <dsp:cNvSpPr/>
      </dsp:nvSpPr>
      <dsp:spPr>
        <a:xfrm>
          <a:off x="980088" y="1512682"/>
          <a:ext cx="1185492" cy="312187"/>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kern="1200"/>
            <a:t>Ingresos</a:t>
          </a:r>
          <a:endParaRPr lang="es-419" sz="1000" kern="1200"/>
        </a:p>
      </dsp:txBody>
      <dsp:txXfrm>
        <a:off x="989232" y="1521826"/>
        <a:ext cx="1167204" cy="293899"/>
      </dsp:txXfrm>
    </dsp:sp>
    <dsp:sp modelId="{C267D27E-057A-4D42-B459-BA929CBE18C6}">
      <dsp:nvSpPr>
        <dsp:cNvPr id="0" name=""/>
        <dsp:cNvSpPr/>
      </dsp:nvSpPr>
      <dsp:spPr>
        <a:xfrm>
          <a:off x="2392377" y="1199072"/>
          <a:ext cx="859102" cy="313610"/>
        </a:xfrm>
        <a:custGeom>
          <a:avLst/>
          <a:gdLst/>
          <a:ahLst/>
          <a:cxnLst/>
          <a:rect l="0" t="0" r="0" b="0"/>
          <a:pathLst>
            <a:path>
              <a:moveTo>
                <a:pt x="0" y="0"/>
              </a:moveTo>
              <a:lnTo>
                <a:pt x="0" y="156805"/>
              </a:lnTo>
              <a:lnTo>
                <a:pt x="859102" y="156805"/>
              </a:lnTo>
              <a:lnTo>
                <a:pt x="859102" y="313610"/>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26EAE873-BD80-4DB6-AE0A-6D8EF148E618}">
      <dsp:nvSpPr>
        <dsp:cNvPr id="0" name=""/>
        <dsp:cNvSpPr/>
      </dsp:nvSpPr>
      <dsp:spPr>
        <a:xfrm>
          <a:off x="2658733" y="1512682"/>
          <a:ext cx="1185492" cy="312187"/>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kern="1200"/>
            <a:t>Consumo</a:t>
          </a:r>
          <a:endParaRPr lang="es-419" sz="1000" kern="1200"/>
        </a:p>
      </dsp:txBody>
      <dsp:txXfrm>
        <a:off x="2667877" y="1521826"/>
        <a:ext cx="1167204" cy="293899"/>
      </dsp:txXfrm>
    </dsp:sp>
    <dsp:sp modelId="{9BEA009E-D8E2-4797-AAC7-756E588FF778}">
      <dsp:nvSpPr>
        <dsp:cNvPr id="0" name=""/>
        <dsp:cNvSpPr/>
      </dsp:nvSpPr>
      <dsp:spPr>
        <a:xfrm>
          <a:off x="4217596" y="521532"/>
          <a:ext cx="1846938" cy="340212"/>
        </a:xfrm>
        <a:custGeom>
          <a:avLst/>
          <a:gdLst/>
          <a:ahLst/>
          <a:cxnLst/>
          <a:rect l="0" t="0" r="0" b="0"/>
          <a:pathLst>
            <a:path>
              <a:moveTo>
                <a:pt x="0" y="0"/>
              </a:moveTo>
              <a:lnTo>
                <a:pt x="0" y="170106"/>
              </a:lnTo>
              <a:lnTo>
                <a:pt x="1846938" y="170106"/>
              </a:lnTo>
              <a:lnTo>
                <a:pt x="1846938" y="340212"/>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ECD72E29-0EC5-4989-9226-2F2054525033}">
      <dsp:nvSpPr>
        <dsp:cNvPr id="0" name=""/>
        <dsp:cNvSpPr/>
      </dsp:nvSpPr>
      <dsp:spPr>
        <a:xfrm>
          <a:off x="5471788" y="861744"/>
          <a:ext cx="1185492" cy="329321"/>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b="1" i="1" kern="1200" dirty="0">
              <a:solidFill>
                <a:srgbClr val="B6004C"/>
              </a:solidFill>
            </a:rPr>
            <a:t>Reasignaciones</a:t>
          </a:r>
          <a:endParaRPr lang="es-419" sz="1000" b="1" i="1" kern="1200" dirty="0">
            <a:solidFill>
              <a:srgbClr val="B6004C"/>
            </a:solidFill>
          </a:endParaRPr>
        </a:p>
      </dsp:txBody>
      <dsp:txXfrm>
        <a:off x="5481433" y="871389"/>
        <a:ext cx="1166202" cy="310031"/>
      </dsp:txXfrm>
    </dsp:sp>
    <dsp:sp modelId="{25D3D7F9-489C-4FDF-A226-73BDEDCFEA1E}">
      <dsp:nvSpPr>
        <dsp:cNvPr id="0" name=""/>
        <dsp:cNvSpPr/>
      </dsp:nvSpPr>
      <dsp:spPr>
        <a:xfrm>
          <a:off x="5177608" y="1191066"/>
          <a:ext cx="886926" cy="305288"/>
        </a:xfrm>
        <a:custGeom>
          <a:avLst/>
          <a:gdLst/>
          <a:ahLst/>
          <a:cxnLst/>
          <a:rect l="0" t="0" r="0" b="0"/>
          <a:pathLst>
            <a:path>
              <a:moveTo>
                <a:pt x="886926" y="0"/>
              </a:moveTo>
              <a:lnTo>
                <a:pt x="886926" y="152644"/>
              </a:lnTo>
              <a:lnTo>
                <a:pt x="0" y="152644"/>
              </a:lnTo>
              <a:lnTo>
                <a:pt x="0" y="305288"/>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6FA40D99-204D-4EAA-BFC5-EB2FAB67B8FC}">
      <dsp:nvSpPr>
        <dsp:cNvPr id="0" name=""/>
        <dsp:cNvSpPr/>
      </dsp:nvSpPr>
      <dsp:spPr>
        <a:xfrm>
          <a:off x="4584862" y="1496354"/>
          <a:ext cx="1185492" cy="312187"/>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kern="1200"/>
            <a:t>Transferencias</a:t>
          </a:r>
          <a:endParaRPr lang="es-419" sz="1000" kern="1200"/>
        </a:p>
      </dsp:txBody>
      <dsp:txXfrm>
        <a:off x="4594006" y="1505498"/>
        <a:ext cx="1167204" cy="293899"/>
      </dsp:txXfrm>
    </dsp:sp>
    <dsp:sp modelId="{FC28B76F-B032-46A7-B105-7BD39DFA6995}">
      <dsp:nvSpPr>
        <dsp:cNvPr id="0" name=""/>
        <dsp:cNvSpPr/>
      </dsp:nvSpPr>
      <dsp:spPr>
        <a:xfrm>
          <a:off x="6064535" y="1191066"/>
          <a:ext cx="845457" cy="305288"/>
        </a:xfrm>
        <a:custGeom>
          <a:avLst/>
          <a:gdLst/>
          <a:ahLst/>
          <a:cxnLst/>
          <a:rect l="0" t="0" r="0" b="0"/>
          <a:pathLst>
            <a:path>
              <a:moveTo>
                <a:pt x="0" y="0"/>
              </a:moveTo>
              <a:lnTo>
                <a:pt x="0" y="152644"/>
              </a:lnTo>
              <a:lnTo>
                <a:pt x="845457" y="152644"/>
              </a:lnTo>
              <a:lnTo>
                <a:pt x="845457" y="305288"/>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4E0B5949-2E51-492E-B946-76EBF0085668}">
      <dsp:nvSpPr>
        <dsp:cNvPr id="0" name=""/>
        <dsp:cNvSpPr/>
      </dsp:nvSpPr>
      <dsp:spPr>
        <a:xfrm>
          <a:off x="6317246" y="1496354"/>
          <a:ext cx="1185492" cy="312187"/>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kern="1200"/>
            <a:t>Ahorro</a:t>
          </a:r>
          <a:endParaRPr lang="es-419" sz="1000" kern="1200"/>
        </a:p>
      </dsp:txBody>
      <dsp:txXfrm>
        <a:off x="6326390" y="1505498"/>
        <a:ext cx="1167204" cy="293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AF838-FD45-43CE-98F5-8FD4009643F9}">
      <dsp:nvSpPr>
        <dsp:cNvPr id="0" name=""/>
        <dsp:cNvSpPr/>
      </dsp:nvSpPr>
      <dsp:spPr>
        <a:xfrm>
          <a:off x="2601504" y="237235"/>
          <a:ext cx="3232185" cy="284296"/>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b="1" kern="1200" dirty="0"/>
            <a:t>Variables CNTT</a:t>
          </a:r>
          <a:endParaRPr lang="es-419" sz="1000" b="1" kern="1200" dirty="0"/>
        </a:p>
      </dsp:txBody>
      <dsp:txXfrm>
        <a:off x="2609831" y="245562"/>
        <a:ext cx="3215531" cy="267642"/>
      </dsp:txXfrm>
    </dsp:sp>
    <dsp:sp modelId="{57C56510-1F85-459C-BE8E-A82308A42F6F}">
      <dsp:nvSpPr>
        <dsp:cNvPr id="0" name=""/>
        <dsp:cNvSpPr/>
      </dsp:nvSpPr>
      <dsp:spPr>
        <a:xfrm>
          <a:off x="2392377" y="521532"/>
          <a:ext cx="1825219" cy="330088"/>
        </a:xfrm>
        <a:custGeom>
          <a:avLst/>
          <a:gdLst/>
          <a:ahLst/>
          <a:cxnLst/>
          <a:rect l="0" t="0" r="0" b="0"/>
          <a:pathLst>
            <a:path>
              <a:moveTo>
                <a:pt x="1825219" y="0"/>
              </a:moveTo>
              <a:lnTo>
                <a:pt x="1825219" y="165044"/>
              </a:lnTo>
              <a:lnTo>
                <a:pt x="0" y="165044"/>
              </a:lnTo>
              <a:lnTo>
                <a:pt x="0" y="330088"/>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B3E229A6-88B3-4E47-ACA4-B43A239CE67E}">
      <dsp:nvSpPr>
        <dsp:cNvPr id="0" name=""/>
        <dsp:cNvSpPr/>
      </dsp:nvSpPr>
      <dsp:spPr>
        <a:xfrm>
          <a:off x="1493797" y="851620"/>
          <a:ext cx="1797159" cy="347452"/>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b="1" i="1" kern="1200" dirty="0">
              <a:solidFill>
                <a:srgbClr val="B6004C"/>
              </a:solidFill>
            </a:rPr>
            <a:t>Ciclo de vida de actividades no remuneradas</a:t>
          </a:r>
          <a:endParaRPr lang="es-419" sz="1000" b="1" i="1" kern="1200" dirty="0">
            <a:solidFill>
              <a:srgbClr val="B6004C"/>
            </a:solidFill>
          </a:endParaRPr>
        </a:p>
      </dsp:txBody>
      <dsp:txXfrm>
        <a:off x="1503974" y="861797"/>
        <a:ext cx="1776805" cy="327098"/>
      </dsp:txXfrm>
    </dsp:sp>
    <dsp:sp modelId="{F2371A88-C116-446A-8379-0DF0D44F7F21}">
      <dsp:nvSpPr>
        <dsp:cNvPr id="0" name=""/>
        <dsp:cNvSpPr/>
      </dsp:nvSpPr>
      <dsp:spPr>
        <a:xfrm>
          <a:off x="1572834" y="1199072"/>
          <a:ext cx="819542" cy="313610"/>
        </a:xfrm>
        <a:custGeom>
          <a:avLst/>
          <a:gdLst/>
          <a:ahLst/>
          <a:cxnLst/>
          <a:rect l="0" t="0" r="0" b="0"/>
          <a:pathLst>
            <a:path>
              <a:moveTo>
                <a:pt x="819542" y="0"/>
              </a:moveTo>
              <a:lnTo>
                <a:pt x="819542" y="156805"/>
              </a:lnTo>
              <a:lnTo>
                <a:pt x="0" y="156805"/>
              </a:lnTo>
              <a:lnTo>
                <a:pt x="0" y="313610"/>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9BBEC671-F605-4522-8D4F-DBAA842C2E48}">
      <dsp:nvSpPr>
        <dsp:cNvPr id="0" name=""/>
        <dsp:cNvSpPr/>
      </dsp:nvSpPr>
      <dsp:spPr>
        <a:xfrm>
          <a:off x="980088" y="1512682"/>
          <a:ext cx="1185492" cy="312187"/>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kern="1200" dirty="0"/>
            <a:t>Producción</a:t>
          </a:r>
          <a:endParaRPr lang="es-419" sz="1000" kern="1200" dirty="0"/>
        </a:p>
      </dsp:txBody>
      <dsp:txXfrm>
        <a:off x="989232" y="1521826"/>
        <a:ext cx="1167204" cy="293899"/>
      </dsp:txXfrm>
    </dsp:sp>
    <dsp:sp modelId="{C267D27E-057A-4D42-B459-BA929CBE18C6}">
      <dsp:nvSpPr>
        <dsp:cNvPr id="0" name=""/>
        <dsp:cNvSpPr/>
      </dsp:nvSpPr>
      <dsp:spPr>
        <a:xfrm>
          <a:off x="2392377" y="1199072"/>
          <a:ext cx="859102" cy="313610"/>
        </a:xfrm>
        <a:custGeom>
          <a:avLst/>
          <a:gdLst/>
          <a:ahLst/>
          <a:cxnLst/>
          <a:rect l="0" t="0" r="0" b="0"/>
          <a:pathLst>
            <a:path>
              <a:moveTo>
                <a:pt x="0" y="0"/>
              </a:moveTo>
              <a:lnTo>
                <a:pt x="0" y="156805"/>
              </a:lnTo>
              <a:lnTo>
                <a:pt x="859102" y="156805"/>
              </a:lnTo>
              <a:lnTo>
                <a:pt x="859102" y="313610"/>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26EAE873-BD80-4DB6-AE0A-6D8EF148E618}">
      <dsp:nvSpPr>
        <dsp:cNvPr id="0" name=""/>
        <dsp:cNvSpPr/>
      </dsp:nvSpPr>
      <dsp:spPr>
        <a:xfrm>
          <a:off x="2658733" y="1512682"/>
          <a:ext cx="1185492" cy="312187"/>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kern="1200"/>
            <a:t>Consumo</a:t>
          </a:r>
          <a:endParaRPr lang="es-419" sz="1000" kern="1200"/>
        </a:p>
      </dsp:txBody>
      <dsp:txXfrm>
        <a:off x="2667877" y="1521826"/>
        <a:ext cx="1167204" cy="293899"/>
      </dsp:txXfrm>
    </dsp:sp>
    <dsp:sp modelId="{9BEA009E-D8E2-4797-AAC7-756E588FF778}">
      <dsp:nvSpPr>
        <dsp:cNvPr id="0" name=""/>
        <dsp:cNvSpPr/>
      </dsp:nvSpPr>
      <dsp:spPr>
        <a:xfrm>
          <a:off x="4217596" y="521532"/>
          <a:ext cx="1846938" cy="340212"/>
        </a:xfrm>
        <a:custGeom>
          <a:avLst/>
          <a:gdLst/>
          <a:ahLst/>
          <a:cxnLst/>
          <a:rect l="0" t="0" r="0" b="0"/>
          <a:pathLst>
            <a:path>
              <a:moveTo>
                <a:pt x="0" y="0"/>
              </a:moveTo>
              <a:lnTo>
                <a:pt x="0" y="170106"/>
              </a:lnTo>
              <a:lnTo>
                <a:pt x="1846938" y="170106"/>
              </a:lnTo>
              <a:lnTo>
                <a:pt x="1846938" y="340212"/>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ECD72E29-0EC5-4989-9226-2F2054525033}">
      <dsp:nvSpPr>
        <dsp:cNvPr id="0" name=""/>
        <dsp:cNvSpPr/>
      </dsp:nvSpPr>
      <dsp:spPr>
        <a:xfrm>
          <a:off x="5471788" y="861744"/>
          <a:ext cx="1185492" cy="329321"/>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b="1" i="1" kern="1200" dirty="0">
              <a:solidFill>
                <a:srgbClr val="B6004C"/>
              </a:solidFill>
            </a:rPr>
            <a:t>Transferencias</a:t>
          </a:r>
          <a:endParaRPr lang="es-419" sz="1000" b="1" i="1" kern="1200" dirty="0">
            <a:solidFill>
              <a:srgbClr val="B6004C"/>
            </a:solidFill>
          </a:endParaRPr>
        </a:p>
      </dsp:txBody>
      <dsp:txXfrm>
        <a:off x="5481433" y="871389"/>
        <a:ext cx="1166202" cy="310031"/>
      </dsp:txXfrm>
    </dsp:sp>
    <dsp:sp modelId="{25D3D7F9-489C-4FDF-A226-73BDEDCFEA1E}">
      <dsp:nvSpPr>
        <dsp:cNvPr id="0" name=""/>
        <dsp:cNvSpPr/>
      </dsp:nvSpPr>
      <dsp:spPr>
        <a:xfrm>
          <a:off x="5177608" y="1191066"/>
          <a:ext cx="886926" cy="305288"/>
        </a:xfrm>
        <a:custGeom>
          <a:avLst/>
          <a:gdLst/>
          <a:ahLst/>
          <a:cxnLst/>
          <a:rect l="0" t="0" r="0" b="0"/>
          <a:pathLst>
            <a:path>
              <a:moveTo>
                <a:pt x="886926" y="0"/>
              </a:moveTo>
              <a:lnTo>
                <a:pt x="886926" y="152644"/>
              </a:lnTo>
              <a:lnTo>
                <a:pt x="0" y="152644"/>
              </a:lnTo>
              <a:lnTo>
                <a:pt x="0" y="305288"/>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6FA40D99-204D-4EAA-BFC5-EB2FAB67B8FC}">
      <dsp:nvSpPr>
        <dsp:cNvPr id="0" name=""/>
        <dsp:cNvSpPr/>
      </dsp:nvSpPr>
      <dsp:spPr>
        <a:xfrm>
          <a:off x="4584862" y="1496354"/>
          <a:ext cx="1185492" cy="312187"/>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kern="1200" dirty="0"/>
            <a:t>Entradas</a:t>
          </a:r>
          <a:endParaRPr lang="es-419" sz="1000" kern="1200" dirty="0"/>
        </a:p>
      </dsp:txBody>
      <dsp:txXfrm>
        <a:off x="4594006" y="1505498"/>
        <a:ext cx="1167204" cy="293899"/>
      </dsp:txXfrm>
    </dsp:sp>
    <dsp:sp modelId="{FC28B76F-B032-46A7-B105-7BD39DFA6995}">
      <dsp:nvSpPr>
        <dsp:cNvPr id="0" name=""/>
        <dsp:cNvSpPr/>
      </dsp:nvSpPr>
      <dsp:spPr>
        <a:xfrm>
          <a:off x="6064535" y="1191066"/>
          <a:ext cx="845457" cy="305288"/>
        </a:xfrm>
        <a:custGeom>
          <a:avLst/>
          <a:gdLst/>
          <a:ahLst/>
          <a:cxnLst/>
          <a:rect l="0" t="0" r="0" b="0"/>
          <a:pathLst>
            <a:path>
              <a:moveTo>
                <a:pt x="0" y="0"/>
              </a:moveTo>
              <a:lnTo>
                <a:pt x="0" y="152644"/>
              </a:lnTo>
              <a:lnTo>
                <a:pt x="845457" y="152644"/>
              </a:lnTo>
              <a:lnTo>
                <a:pt x="845457" y="305288"/>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4E0B5949-2E51-492E-B946-76EBF0085668}">
      <dsp:nvSpPr>
        <dsp:cNvPr id="0" name=""/>
        <dsp:cNvSpPr/>
      </dsp:nvSpPr>
      <dsp:spPr>
        <a:xfrm>
          <a:off x="6317246" y="1496354"/>
          <a:ext cx="1185492" cy="312187"/>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kern="1200" dirty="0"/>
            <a:t>Salidas</a:t>
          </a:r>
          <a:endParaRPr lang="es-419" sz="1000" kern="1200" dirty="0"/>
        </a:p>
      </dsp:txBody>
      <dsp:txXfrm>
        <a:off x="6326390" y="1505498"/>
        <a:ext cx="1167204" cy="2938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AF838-FD45-43CE-98F5-8FD4009643F9}">
      <dsp:nvSpPr>
        <dsp:cNvPr id="0" name=""/>
        <dsp:cNvSpPr/>
      </dsp:nvSpPr>
      <dsp:spPr>
        <a:xfrm>
          <a:off x="2585611" y="135660"/>
          <a:ext cx="2897340" cy="254844"/>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b="1" kern="1200" dirty="0"/>
            <a:t>Actividades CNTT</a:t>
          </a:r>
          <a:endParaRPr lang="es-419" sz="1000" b="1" kern="1200" dirty="0"/>
        </a:p>
      </dsp:txBody>
      <dsp:txXfrm>
        <a:off x="2593075" y="143124"/>
        <a:ext cx="2882412" cy="239916"/>
      </dsp:txXfrm>
    </dsp:sp>
    <dsp:sp modelId="{57C56510-1F85-459C-BE8E-A82308A42F6F}">
      <dsp:nvSpPr>
        <dsp:cNvPr id="0" name=""/>
        <dsp:cNvSpPr/>
      </dsp:nvSpPr>
      <dsp:spPr>
        <a:xfrm>
          <a:off x="2194550" y="390504"/>
          <a:ext cx="1839730" cy="295892"/>
        </a:xfrm>
        <a:custGeom>
          <a:avLst/>
          <a:gdLst/>
          <a:ahLst/>
          <a:cxnLst/>
          <a:rect l="0" t="0" r="0" b="0"/>
          <a:pathLst>
            <a:path>
              <a:moveTo>
                <a:pt x="1839730" y="0"/>
              </a:moveTo>
              <a:lnTo>
                <a:pt x="1839730" y="147946"/>
              </a:lnTo>
              <a:lnTo>
                <a:pt x="0" y="147946"/>
              </a:lnTo>
              <a:lnTo>
                <a:pt x="0" y="295892"/>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B3E229A6-88B3-4E47-ACA4-B43A239CE67E}">
      <dsp:nvSpPr>
        <dsp:cNvPr id="0" name=""/>
        <dsp:cNvSpPr/>
      </dsp:nvSpPr>
      <dsp:spPr>
        <a:xfrm>
          <a:off x="1389061" y="686396"/>
          <a:ext cx="1610978" cy="311456"/>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b="1" i="1" kern="1200" dirty="0">
              <a:solidFill>
                <a:srgbClr val="B6004C"/>
              </a:solidFill>
            </a:rPr>
            <a:t>Actividades del hogar</a:t>
          </a:r>
          <a:endParaRPr lang="es-419" sz="1000" b="1" i="1" kern="1200" dirty="0">
            <a:solidFill>
              <a:srgbClr val="B6004C"/>
            </a:solidFill>
          </a:endParaRPr>
        </a:p>
      </dsp:txBody>
      <dsp:txXfrm>
        <a:off x="1398183" y="695518"/>
        <a:ext cx="1592734" cy="293212"/>
      </dsp:txXfrm>
    </dsp:sp>
    <dsp:sp modelId="{F2371A88-C116-446A-8379-0DF0D44F7F21}">
      <dsp:nvSpPr>
        <dsp:cNvPr id="0" name=""/>
        <dsp:cNvSpPr/>
      </dsp:nvSpPr>
      <dsp:spPr>
        <a:xfrm>
          <a:off x="2148830" y="997853"/>
          <a:ext cx="91440" cy="281121"/>
        </a:xfrm>
        <a:custGeom>
          <a:avLst/>
          <a:gdLst/>
          <a:ahLst/>
          <a:cxnLst/>
          <a:rect l="0" t="0" r="0" b="0"/>
          <a:pathLst>
            <a:path>
              <a:moveTo>
                <a:pt x="45720" y="0"/>
              </a:moveTo>
              <a:lnTo>
                <a:pt x="45720" y="140560"/>
              </a:lnTo>
              <a:lnTo>
                <a:pt x="47133" y="140560"/>
              </a:lnTo>
              <a:lnTo>
                <a:pt x="47133" y="281121"/>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9BBEC671-F605-4522-8D4F-DBAA842C2E48}">
      <dsp:nvSpPr>
        <dsp:cNvPr id="0" name=""/>
        <dsp:cNvSpPr/>
      </dsp:nvSpPr>
      <dsp:spPr>
        <a:xfrm>
          <a:off x="952927" y="1278974"/>
          <a:ext cx="2486072" cy="2007938"/>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mj-lt"/>
            <a:buNone/>
          </a:pPr>
          <a:r>
            <a:rPr lang="es-419" sz="900" kern="1200" dirty="0"/>
            <a:t>Limpieza</a:t>
          </a:r>
        </a:p>
        <a:p>
          <a:pPr marL="0" lvl="0" indent="0" defTabSz="400050">
            <a:lnSpc>
              <a:spcPct val="90000"/>
            </a:lnSpc>
            <a:spcBef>
              <a:spcPct val="0"/>
            </a:spcBef>
            <a:spcAft>
              <a:spcPct val="35000"/>
            </a:spcAft>
            <a:buNone/>
          </a:pPr>
          <a:r>
            <a:rPr lang="es-419" sz="900" kern="1200" dirty="0"/>
            <a:t>Mantenimiento de vestuario</a:t>
          </a:r>
        </a:p>
        <a:p>
          <a:pPr marL="0" lvl="0" indent="0" defTabSz="400050">
            <a:lnSpc>
              <a:spcPct val="90000"/>
            </a:lnSpc>
            <a:spcBef>
              <a:spcPct val="0"/>
            </a:spcBef>
            <a:spcAft>
              <a:spcPct val="35000"/>
            </a:spcAft>
            <a:buNone/>
          </a:pPr>
          <a:r>
            <a:rPr lang="es-419" sz="900" kern="1200" dirty="0"/>
            <a:t>Suministro de alimentos</a:t>
          </a:r>
        </a:p>
        <a:p>
          <a:pPr marL="0" lvl="0" indent="0" defTabSz="400050">
            <a:lnSpc>
              <a:spcPct val="90000"/>
            </a:lnSpc>
            <a:spcBef>
              <a:spcPct val="0"/>
            </a:spcBef>
            <a:spcAft>
              <a:spcPct val="35000"/>
            </a:spcAft>
            <a:buNone/>
          </a:pPr>
          <a:r>
            <a:rPr lang="es-ES" sz="900" kern="1200" dirty="0"/>
            <a:t>Mantenimiento y reparación del hogar</a:t>
          </a:r>
          <a:endParaRPr lang="es-419" sz="900" kern="1200" dirty="0"/>
        </a:p>
        <a:p>
          <a:pPr marL="0" lvl="0" indent="0" defTabSz="400050">
            <a:lnSpc>
              <a:spcPct val="90000"/>
            </a:lnSpc>
            <a:spcBef>
              <a:spcPct val="0"/>
            </a:spcBef>
            <a:spcAft>
              <a:spcPct val="35000"/>
            </a:spcAft>
            <a:buNone/>
          </a:pPr>
          <a:r>
            <a:rPr lang="es-ES" sz="900" kern="1200" dirty="0"/>
            <a:t>Mantenimiento del jardín y césped</a:t>
          </a:r>
          <a:endParaRPr lang="es-419" sz="900" kern="1200" dirty="0"/>
        </a:p>
        <a:p>
          <a:pPr marL="0" lvl="0" indent="0" defTabSz="400050">
            <a:lnSpc>
              <a:spcPct val="90000"/>
            </a:lnSpc>
            <a:spcBef>
              <a:spcPct val="0"/>
            </a:spcBef>
            <a:spcAft>
              <a:spcPct val="35000"/>
            </a:spcAft>
            <a:buNone/>
          </a:pPr>
          <a:r>
            <a:rPr lang="es-419" sz="900" kern="1200" dirty="0"/>
            <a:t>Administración del hogar </a:t>
          </a:r>
        </a:p>
        <a:p>
          <a:pPr marL="0" lvl="0" indent="0" defTabSz="400050">
            <a:lnSpc>
              <a:spcPct val="90000"/>
            </a:lnSpc>
            <a:spcBef>
              <a:spcPct val="0"/>
            </a:spcBef>
            <a:spcAft>
              <a:spcPct val="35000"/>
            </a:spcAft>
            <a:buNone/>
          </a:pPr>
          <a:r>
            <a:rPr lang="es-419" sz="900" kern="1200" dirty="0"/>
            <a:t>Cuidado de mascotas </a:t>
          </a:r>
        </a:p>
        <a:p>
          <a:pPr marL="0" lvl="0" indent="0" defTabSz="400050">
            <a:lnSpc>
              <a:spcPct val="90000"/>
            </a:lnSpc>
            <a:spcBef>
              <a:spcPct val="0"/>
            </a:spcBef>
            <a:spcAft>
              <a:spcPct val="35000"/>
            </a:spcAft>
            <a:buNone/>
          </a:pPr>
          <a:r>
            <a:rPr lang="es-ES" sz="900" kern="1200" dirty="0"/>
            <a:t>Compra de bienes y servicios</a:t>
          </a:r>
          <a:endParaRPr lang="es-419" sz="900" kern="1200" dirty="0"/>
        </a:p>
        <a:p>
          <a:pPr marL="0" lvl="0" indent="0" defTabSz="400050">
            <a:lnSpc>
              <a:spcPct val="90000"/>
            </a:lnSpc>
            <a:spcBef>
              <a:spcPct val="0"/>
            </a:spcBef>
            <a:spcAft>
              <a:spcPct val="35000"/>
            </a:spcAft>
            <a:buNone/>
          </a:pPr>
          <a:r>
            <a:rPr lang="es-419" sz="900" kern="1200" dirty="0"/>
            <a:t>Desplazamientos</a:t>
          </a:r>
        </a:p>
      </dsp:txBody>
      <dsp:txXfrm>
        <a:off x="1011737" y="1337784"/>
        <a:ext cx="2368452" cy="1890318"/>
      </dsp:txXfrm>
    </dsp:sp>
    <dsp:sp modelId="{9BEA009E-D8E2-4797-AAC7-756E588FF778}">
      <dsp:nvSpPr>
        <dsp:cNvPr id="0" name=""/>
        <dsp:cNvSpPr/>
      </dsp:nvSpPr>
      <dsp:spPr>
        <a:xfrm>
          <a:off x="4034281" y="390504"/>
          <a:ext cx="2105145" cy="298527"/>
        </a:xfrm>
        <a:custGeom>
          <a:avLst/>
          <a:gdLst/>
          <a:ahLst/>
          <a:cxnLst/>
          <a:rect l="0" t="0" r="0" b="0"/>
          <a:pathLst>
            <a:path>
              <a:moveTo>
                <a:pt x="0" y="0"/>
              </a:moveTo>
              <a:lnTo>
                <a:pt x="0" y="149263"/>
              </a:lnTo>
              <a:lnTo>
                <a:pt x="2105145" y="149263"/>
              </a:lnTo>
              <a:lnTo>
                <a:pt x="2105145" y="298527"/>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ECD72E29-0EC5-4989-9226-2F2054525033}">
      <dsp:nvSpPr>
        <dsp:cNvPr id="0" name=""/>
        <dsp:cNvSpPr/>
      </dsp:nvSpPr>
      <dsp:spPr>
        <a:xfrm>
          <a:off x="5608087" y="689032"/>
          <a:ext cx="1062678" cy="295205"/>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b="1" i="1" kern="1200" dirty="0">
              <a:solidFill>
                <a:srgbClr val="B6004C"/>
              </a:solidFill>
            </a:rPr>
            <a:t>Cuidado</a:t>
          </a:r>
          <a:endParaRPr lang="es-419" sz="1000" b="1" i="1" kern="1200" dirty="0">
            <a:solidFill>
              <a:srgbClr val="B6004C"/>
            </a:solidFill>
          </a:endParaRPr>
        </a:p>
      </dsp:txBody>
      <dsp:txXfrm>
        <a:off x="5616733" y="697678"/>
        <a:ext cx="1045386" cy="277913"/>
      </dsp:txXfrm>
    </dsp:sp>
    <dsp:sp modelId="{25D3D7F9-489C-4FDF-A226-73BDEDCFEA1E}">
      <dsp:nvSpPr>
        <dsp:cNvPr id="0" name=""/>
        <dsp:cNvSpPr/>
      </dsp:nvSpPr>
      <dsp:spPr>
        <a:xfrm>
          <a:off x="4985809" y="984237"/>
          <a:ext cx="1153617" cy="272633"/>
        </a:xfrm>
        <a:custGeom>
          <a:avLst/>
          <a:gdLst/>
          <a:ahLst/>
          <a:cxnLst/>
          <a:rect l="0" t="0" r="0" b="0"/>
          <a:pathLst>
            <a:path>
              <a:moveTo>
                <a:pt x="1153617" y="0"/>
              </a:moveTo>
              <a:lnTo>
                <a:pt x="1153617" y="136316"/>
              </a:lnTo>
              <a:lnTo>
                <a:pt x="0" y="136316"/>
              </a:lnTo>
              <a:lnTo>
                <a:pt x="0" y="272633"/>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6FA40D99-204D-4EAA-BFC5-EB2FAB67B8FC}">
      <dsp:nvSpPr>
        <dsp:cNvPr id="0" name=""/>
        <dsp:cNvSpPr/>
      </dsp:nvSpPr>
      <dsp:spPr>
        <a:xfrm>
          <a:off x="4531359" y="1256871"/>
          <a:ext cx="908898" cy="460607"/>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kern="1200" dirty="0"/>
            <a:t>Cuidado de menores</a:t>
          </a:r>
          <a:endParaRPr lang="es-419" sz="1000" kern="1200" dirty="0"/>
        </a:p>
      </dsp:txBody>
      <dsp:txXfrm>
        <a:off x="4544850" y="1270362"/>
        <a:ext cx="881916" cy="433625"/>
      </dsp:txXfrm>
    </dsp:sp>
    <dsp:sp modelId="{FC28B76F-B032-46A7-B105-7BD39DFA6995}">
      <dsp:nvSpPr>
        <dsp:cNvPr id="0" name=""/>
        <dsp:cNvSpPr/>
      </dsp:nvSpPr>
      <dsp:spPr>
        <a:xfrm>
          <a:off x="6093706" y="984237"/>
          <a:ext cx="91440" cy="272633"/>
        </a:xfrm>
        <a:custGeom>
          <a:avLst/>
          <a:gdLst/>
          <a:ahLst/>
          <a:cxnLst/>
          <a:rect l="0" t="0" r="0" b="0"/>
          <a:pathLst>
            <a:path>
              <a:moveTo>
                <a:pt x="45720" y="0"/>
              </a:moveTo>
              <a:lnTo>
                <a:pt x="45720" y="136316"/>
              </a:lnTo>
              <a:lnTo>
                <a:pt x="92552" y="136316"/>
              </a:lnTo>
              <a:lnTo>
                <a:pt x="92552" y="272633"/>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4E0B5949-2E51-492E-B946-76EBF0085668}">
      <dsp:nvSpPr>
        <dsp:cNvPr id="0" name=""/>
        <dsp:cNvSpPr/>
      </dsp:nvSpPr>
      <dsp:spPr>
        <a:xfrm>
          <a:off x="5771484" y="1256871"/>
          <a:ext cx="829548" cy="457483"/>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kern="1200" dirty="0"/>
            <a:t>Cuidado de adultos</a:t>
          </a:r>
          <a:endParaRPr lang="es-419" sz="1000" kern="1200" dirty="0"/>
        </a:p>
      </dsp:txBody>
      <dsp:txXfrm>
        <a:off x="5784883" y="1270270"/>
        <a:ext cx="802750" cy="430685"/>
      </dsp:txXfrm>
    </dsp:sp>
    <dsp:sp modelId="{36893500-7001-4916-B6A7-0C9F34765348}">
      <dsp:nvSpPr>
        <dsp:cNvPr id="0" name=""/>
        <dsp:cNvSpPr/>
      </dsp:nvSpPr>
      <dsp:spPr>
        <a:xfrm>
          <a:off x="6139426" y="984237"/>
          <a:ext cx="1201979" cy="273427"/>
        </a:xfrm>
        <a:custGeom>
          <a:avLst/>
          <a:gdLst/>
          <a:ahLst/>
          <a:cxnLst/>
          <a:rect l="0" t="0" r="0" b="0"/>
          <a:pathLst>
            <a:path>
              <a:moveTo>
                <a:pt x="0" y="0"/>
              </a:moveTo>
              <a:lnTo>
                <a:pt x="0" y="136713"/>
              </a:lnTo>
              <a:lnTo>
                <a:pt x="1201979" y="136713"/>
              </a:lnTo>
              <a:lnTo>
                <a:pt x="1201979" y="273427"/>
              </a:lnTo>
            </a:path>
          </a:pathLst>
        </a:custGeom>
        <a:noFill/>
        <a:ln w="25400" cap="flat" cmpd="sng" algn="ctr">
          <a:solidFill>
            <a:srgbClr val="B6004C"/>
          </a:solidFill>
          <a:prstDash val="solid"/>
        </a:ln>
        <a:effectLst/>
      </dsp:spPr>
      <dsp:style>
        <a:lnRef idx="2">
          <a:scrgbClr r="0" g="0" b="0"/>
        </a:lnRef>
        <a:fillRef idx="0">
          <a:scrgbClr r="0" g="0" b="0"/>
        </a:fillRef>
        <a:effectRef idx="0">
          <a:scrgbClr r="0" g="0" b="0"/>
        </a:effectRef>
        <a:fontRef idx="minor"/>
      </dsp:style>
    </dsp:sp>
    <dsp:sp modelId="{042E277D-AE94-4CED-A989-1DC1448F2B4E}">
      <dsp:nvSpPr>
        <dsp:cNvPr id="0" name=""/>
        <dsp:cNvSpPr/>
      </dsp:nvSpPr>
      <dsp:spPr>
        <a:xfrm>
          <a:off x="6921111" y="1257664"/>
          <a:ext cx="840589" cy="440345"/>
        </a:xfrm>
        <a:prstGeom prst="roundRect">
          <a:avLst>
            <a:gd name="adj" fmla="val 10000"/>
          </a:avLst>
        </a:prstGeom>
        <a:solidFill>
          <a:schemeClr val="bg1">
            <a:alpha val="90000"/>
          </a:schemeClr>
        </a:solidFill>
        <a:ln w="25400" cap="flat" cmpd="sng" algn="ctr">
          <a:solidFill>
            <a:srgbClr val="B600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O" sz="1000" kern="1200" dirty="0"/>
            <a:t>Voluntariado</a:t>
          </a:r>
          <a:endParaRPr lang="es-419" sz="1000" kern="1200" dirty="0"/>
        </a:p>
      </dsp:txBody>
      <dsp:txXfrm>
        <a:off x="6934008" y="1270561"/>
        <a:ext cx="814795" cy="4145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8A809733-6C35-0144-8DCF-77480CA47BBE}" type="datetimeFigureOut">
              <a:rPr lang="es-ES" smtClean="0"/>
              <a:t>05/12/2024</a:t>
            </a:fld>
            <a:endParaRPr lang="es-ES"/>
          </a:p>
        </p:txBody>
      </p:sp>
      <p:sp>
        <p:nvSpPr>
          <p:cNvPr id="4" name="Marcador de imagen de diapositiva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970938" y="8829966"/>
            <a:ext cx="3037840" cy="464820"/>
          </a:xfrm>
          <a:prstGeom prst="rect">
            <a:avLst/>
          </a:prstGeom>
        </p:spPr>
        <p:txBody>
          <a:bodyPr vert="horz" lIns="91440" tIns="45720" rIns="91440" bIns="45720" rtlCol="0" anchor="b"/>
          <a:lstStyle>
            <a:lvl1pPr algn="r">
              <a:defRPr sz="1200"/>
            </a:lvl1pPr>
          </a:lstStyle>
          <a:p>
            <a:fld id="{230A825F-C5BC-0945-9745-BFEF151ECAA1}" type="slidenum">
              <a:rPr lang="es-ES" smtClean="0"/>
              <a:t>‹Nº›</a:t>
            </a:fld>
            <a:endParaRPr lang="es-ES"/>
          </a:p>
        </p:txBody>
      </p:sp>
    </p:spTree>
    <p:extLst>
      <p:ext uri="{BB962C8B-B14F-4D97-AF65-F5344CB8AC3E}">
        <p14:creationId xmlns:p14="http://schemas.microsoft.com/office/powerpoint/2010/main" val="18400225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1</a:t>
            </a:fld>
            <a:endParaRPr lang="es-ES"/>
          </a:p>
        </p:txBody>
      </p:sp>
    </p:spTree>
    <p:extLst>
      <p:ext uri="{BB962C8B-B14F-4D97-AF65-F5344CB8AC3E}">
        <p14:creationId xmlns:p14="http://schemas.microsoft.com/office/powerpoint/2010/main" val="2691706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4</a:t>
            </a:fld>
            <a:endParaRPr lang="es-ES"/>
          </a:p>
        </p:txBody>
      </p:sp>
    </p:spTree>
    <p:extLst>
      <p:ext uri="{BB962C8B-B14F-4D97-AF65-F5344CB8AC3E}">
        <p14:creationId xmlns:p14="http://schemas.microsoft.com/office/powerpoint/2010/main" val="3123857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5</a:t>
            </a:fld>
            <a:endParaRPr lang="es-ES"/>
          </a:p>
        </p:txBody>
      </p:sp>
    </p:spTree>
    <p:extLst>
      <p:ext uri="{BB962C8B-B14F-4D97-AF65-F5344CB8AC3E}">
        <p14:creationId xmlns:p14="http://schemas.microsoft.com/office/powerpoint/2010/main" val="339708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7</a:t>
            </a:fld>
            <a:endParaRPr lang="es-ES"/>
          </a:p>
        </p:txBody>
      </p:sp>
    </p:spTree>
    <p:extLst>
      <p:ext uri="{BB962C8B-B14F-4D97-AF65-F5344CB8AC3E}">
        <p14:creationId xmlns:p14="http://schemas.microsoft.com/office/powerpoint/2010/main" val="3494310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8F859-D325-5223-360C-F2F0421350A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7D235C8-3AD3-D123-82B0-95C35384329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C7834B6-57EB-6437-0EF7-4EB0610CDF76}"/>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66B3A954-A5AE-BBA5-C01D-54F70AD40B35}"/>
              </a:ext>
            </a:extLst>
          </p:cNvPr>
          <p:cNvSpPr>
            <a:spLocks noGrp="1"/>
          </p:cNvSpPr>
          <p:nvPr>
            <p:ph type="sldNum" sz="quarter" idx="10"/>
          </p:nvPr>
        </p:nvSpPr>
        <p:spPr/>
        <p:txBody>
          <a:bodyPr/>
          <a:lstStyle/>
          <a:p>
            <a:fld id="{230A825F-C5BC-0945-9745-BFEF151ECAA1}" type="slidenum">
              <a:rPr lang="es-ES" smtClean="0"/>
              <a:t>8</a:t>
            </a:fld>
            <a:endParaRPr lang="es-ES"/>
          </a:p>
        </p:txBody>
      </p:sp>
    </p:spTree>
    <p:extLst>
      <p:ext uri="{BB962C8B-B14F-4D97-AF65-F5344CB8AC3E}">
        <p14:creationId xmlns:p14="http://schemas.microsoft.com/office/powerpoint/2010/main" val="85171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340A5-D3D4-6BEA-C30C-5D55F854F65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2043E90-4A2C-DE0E-37CA-BB5D464B20D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E009A6-C49C-569E-622A-51E783F4A495}"/>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1ACDA780-283A-2AD1-F988-37ACFA701994}"/>
              </a:ext>
            </a:extLst>
          </p:cNvPr>
          <p:cNvSpPr>
            <a:spLocks noGrp="1"/>
          </p:cNvSpPr>
          <p:nvPr>
            <p:ph type="sldNum" sz="quarter" idx="10"/>
          </p:nvPr>
        </p:nvSpPr>
        <p:spPr/>
        <p:txBody>
          <a:bodyPr/>
          <a:lstStyle/>
          <a:p>
            <a:fld id="{230A825F-C5BC-0945-9745-BFEF151ECAA1}" type="slidenum">
              <a:rPr lang="es-ES" smtClean="0"/>
              <a:t>9</a:t>
            </a:fld>
            <a:endParaRPr lang="es-ES"/>
          </a:p>
        </p:txBody>
      </p:sp>
    </p:spTree>
    <p:extLst>
      <p:ext uri="{BB962C8B-B14F-4D97-AF65-F5344CB8AC3E}">
        <p14:creationId xmlns:p14="http://schemas.microsoft.com/office/powerpoint/2010/main" val="3191339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230A825F-C5BC-0945-9745-BFEF151ECAA1}" type="slidenum">
              <a:rPr lang="es-ES" smtClean="0"/>
              <a:t>15</a:t>
            </a:fld>
            <a:endParaRPr lang="es-ES"/>
          </a:p>
        </p:txBody>
      </p:sp>
    </p:spTree>
    <p:extLst>
      <p:ext uri="{BB962C8B-B14F-4D97-AF65-F5344CB8AC3E}">
        <p14:creationId xmlns:p14="http://schemas.microsoft.com/office/powerpoint/2010/main" val="3117737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4EFD2-59F1-4249-248A-68CFDFEA158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B01AA1E-0E76-306D-4054-698B74A9CD5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EC2D2C7-71DB-4439-B88B-57C374A63948}"/>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D6BA0A4F-9835-3607-D811-19CABAF796F9}"/>
              </a:ext>
            </a:extLst>
          </p:cNvPr>
          <p:cNvSpPr>
            <a:spLocks noGrp="1"/>
          </p:cNvSpPr>
          <p:nvPr>
            <p:ph type="sldNum" sz="quarter" idx="10"/>
          </p:nvPr>
        </p:nvSpPr>
        <p:spPr/>
        <p:txBody>
          <a:bodyPr/>
          <a:lstStyle/>
          <a:p>
            <a:fld id="{230A825F-C5BC-0945-9745-BFEF151ECAA1}" type="slidenum">
              <a:rPr lang="es-ES" smtClean="0"/>
              <a:t>30</a:t>
            </a:fld>
            <a:endParaRPr lang="es-ES"/>
          </a:p>
        </p:txBody>
      </p:sp>
    </p:spTree>
    <p:extLst>
      <p:ext uri="{BB962C8B-B14F-4D97-AF65-F5344CB8AC3E}">
        <p14:creationId xmlns:p14="http://schemas.microsoft.com/office/powerpoint/2010/main" val="3811004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992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098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16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871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59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60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995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177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43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20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101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83147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61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839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3.svg"/><Relationship Id="rId4" Type="http://schemas.openxmlformats.org/officeDocument/2006/relationships/image" Target="../media/image12.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17.svg"/><Relationship Id="rId2" Type="http://schemas.openxmlformats.org/officeDocument/2006/relationships/theme" Target="../theme/theme12.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9.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n 11" descr="Una caricatura de una persona&#10;&#10;Descripción generada automáticamente con confianza media">
            <a:extLst>
              <a:ext uri="{FF2B5EF4-FFF2-40B4-BE49-F238E27FC236}">
                <a16:creationId xmlns:a16="http://schemas.microsoft.com/office/drawing/2014/main" id="{3D210268-EBF3-FC18-0A80-A728B89AAB54}"/>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6" name="Imagen 5" descr="Logotipo&#10;&#10;Descripción generada automáticamente">
            <a:extLst>
              <a:ext uri="{FF2B5EF4-FFF2-40B4-BE49-F238E27FC236}">
                <a16:creationId xmlns:a16="http://schemas.microsoft.com/office/drawing/2014/main" id="{A42E7BEB-AD0C-D6AC-03FC-99892358B6AF}"/>
              </a:ext>
            </a:extLst>
          </p:cNvPr>
          <p:cNvPicPr>
            <a:picLocks noChangeAspect="1"/>
          </p:cNvPicPr>
          <p:nvPr userDrawn="1"/>
        </p:nvPicPr>
        <p:blipFill>
          <a:blip r:embed="rId4"/>
          <a:stretch>
            <a:fillRect/>
          </a:stretch>
        </p:blipFill>
        <p:spPr>
          <a:xfrm>
            <a:off x="389107" y="276670"/>
            <a:ext cx="1731523" cy="675294"/>
          </a:xfrm>
          <a:prstGeom prst="rect">
            <a:avLst/>
          </a:prstGeom>
        </p:spPr>
      </p:pic>
    </p:spTree>
    <p:extLst>
      <p:ext uri="{BB962C8B-B14F-4D97-AF65-F5344CB8AC3E}">
        <p14:creationId xmlns:p14="http://schemas.microsoft.com/office/powerpoint/2010/main" val="637884066"/>
      </p:ext>
    </p:extLst>
  </p:cSld>
  <p:clrMap bg1="lt1" tx1="dk1" bg2="lt2" tx2="dk2" accent1="accent1" accent2="accent2" accent3="accent3" accent4="accent4" accent5="accent5" accent6="accent6" hlink="hlink" folHlink="folHlink"/>
  <p:sldLayoutIdLst>
    <p:sldLayoutId id="214748373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descr="Imagen que contiene Texto&#10;&#10;Descripción generada automáticamente">
            <a:extLst>
              <a:ext uri="{FF2B5EF4-FFF2-40B4-BE49-F238E27FC236}">
                <a16:creationId xmlns:a16="http://schemas.microsoft.com/office/drawing/2014/main" id="{240140CE-2EED-D77D-6601-B92DA49E7B2A}"/>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944787746"/>
      </p:ext>
    </p:extLst>
  </p:cSld>
  <p:clrMap bg1="lt1" tx1="dk1" bg2="lt2" tx2="dk2" accent1="accent1" accent2="accent2" accent3="accent3" accent4="accent4" accent5="accent5" accent6="accent6" hlink="hlink" folHlink="folHlink"/>
  <p:sldLayoutIdLst>
    <p:sldLayoutId id="214748372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255E586-E6A8-AFC2-3DF0-7E71953BEF55}"/>
              </a:ext>
            </a:extLst>
          </p:cNvPr>
          <p:cNvSpPr/>
          <p:nvPr userDrawn="1"/>
        </p:nvSpPr>
        <p:spPr>
          <a:xfrm>
            <a:off x="0" y="0"/>
            <a:ext cx="117662" cy="5143500"/>
          </a:xfrm>
          <a:prstGeom prst="rect">
            <a:avLst/>
          </a:prstGeom>
          <a:solidFill>
            <a:srgbClr val="B600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F98F6910-461E-5729-7982-5A887AC22A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71277" y="176817"/>
            <a:ext cx="271033" cy="271033"/>
          </a:xfrm>
          <a:prstGeom prst="rect">
            <a:avLst/>
          </a:prstGeom>
        </p:spPr>
      </p:pic>
    </p:spTree>
    <p:extLst>
      <p:ext uri="{BB962C8B-B14F-4D97-AF65-F5344CB8AC3E}">
        <p14:creationId xmlns:p14="http://schemas.microsoft.com/office/powerpoint/2010/main" val="2583827300"/>
      </p:ext>
    </p:extLst>
  </p:cSld>
  <p:clrMap bg1="lt1" tx1="dk1" bg2="lt2" tx2="dk2" accent1="accent1" accent2="accent2" accent3="accent3" accent4="accent4" accent5="accent5" accent6="accent6" hlink="hlink" folHlink="folHlink"/>
  <p:sldLayoutIdLst>
    <p:sldLayoutId id="2147483712" r:id="rId1"/>
    <p:sldLayoutId id="214748374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descr="Una caricatura de una persona&#10;&#10;Descripción generada automáticamente con confianza media">
            <a:extLst>
              <a:ext uri="{FF2B5EF4-FFF2-40B4-BE49-F238E27FC236}">
                <a16:creationId xmlns:a16="http://schemas.microsoft.com/office/drawing/2014/main" id="{E5915B20-6687-2722-215B-38C44894AD84}"/>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11" name="CuadroTexto 10">
            <a:extLst>
              <a:ext uri="{FF2B5EF4-FFF2-40B4-BE49-F238E27FC236}">
                <a16:creationId xmlns:a16="http://schemas.microsoft.com/office/drawing/2014/main" id="{29FA6D40-4D9D-A9D6-5BB1-9F2183F8F447}"/>
              </a:ext>
            </a:extLst>
          </p:cNvPr>
          <p:cNvSpPr txBox="1"/>
          <p:nvPr/>
        </p:nvSpPr>
        <p:spPr>
          <a:xfrm>
            <a:off x="654945" y="4611562"/>
            <a:ext cx="861691" cy="200055"/>
          </a:xfrm>
          <a:prstGeom prst="rect">
            <a:avLst/>
          </a:prstGeom>
          <a:noFill/>
        </p:spPr>
        <p:txBody>
          <a:bodyPr wrap="square" rtlCol="0">
            <a:spAutoFit/>
          </a:bodyPr>
          <a:lstStyle/>
          <a:p>
            <a:r>
              <a:rPr lang="es-CO" sz="700">
                <a:solidFill>
                  <a:srgbClr val="6F2A4D"/>
                </a:solidFill>
                <a:latin typeface="+mj-lt"/>
              </a:rPr>
              <a:t>/</a:t>
            </a:r>
            <a:r>
              <a:rPr lang="es-CO" sz="700" err="1">
                <a:solidFill>
                  <a:srgbClr val="6F2A4D"/>
                </a:solidFill>
                <a:latin typeface="+mj-lt"/>
              </a:rPr>
              <a:t>DANEColombia</a:t>
            </a:r>
            <a:endParaRPr lang="es-CO" sz="700">
              <a:solidFill>
                <a:srgbClr val="6F2A4D"/>
              </a:solidFill>
              <a:latin typeface="+mj-lt"/>
            </a:endParaRPr>
          </a:p>
        </p:txBody>
      </p:sp>
      <p:sp>
        <p:nvSpPr>
          <p:cNvPr id="12" name="CuadroTexto 11">
            <a:extLst>
              <a:ext uri="{FF2B5EF4-FFF2-40B4-BE49-F238E27FC236}">
                <a16:creationId xmlns:a16="http://schemas.microsoft.com/office/drawing/2014/main" id="{A2693149-7AF1-6BB7-DDE7-2FFE766D1CDE}"/>
              </a:ext>
            </a:extLst>
          </p:cNvPr>
          <p:cNvSpPr txBox="1"/>
          <p:nvPr/>
        </p:nvSpPr>
        <p:spPr>
          <a:xfrm>
            <a:off x="1748051" y="4611562"/>
            <a:ext cx="969645" cy="200055"/>
          </a:xfrm>
          <a:prstGeom prst="rect">
            <a:avLst/>
          </a:prstGeom>
          <a:noFill/>
        </p:spPr>
        <p:txBody>
          <a:bodyPr wrap="square" rtlCol="0">
            <a:spAutoFit/>
          </a:bodyPr>
          <a:lstStyle/>
          <a:p>
            <a:r>
              <a:rPr lang="es-CO" sz="700" kern="1200">
                <a:solidFill>
                  <a:srgbClr val="6F2A4D"/>
                </a:solidFill>
                <a:latin typeface="+mj-lt"/>
                <a:ea typeface="+mn-ea"/>
                <a:cs typeface="+mn-cs"/>
              </a:rPr>
              <a:t>@DANE_Colombia</a:t>
            </a:r>
          </a:p>
        </p:txBody>
      </p:sp>
      <p:sp>
        <p:nvSpPr>
          <p:cNvPr id="13" name="CuadroTexto 12">
            <a:extLst>
              <a:ext uri="{FF2B5EF4-FFF2-40B4-BE49-F238E27FC236}">
                <a16:creationId xmlns:a16="http://schemas.microsoft.com/office/drawing/2014/main" id="{E27D1182-310A-60A6-3572-46F41FAE0EA4}"/>
              </a:ext>
            </a:extLst>
          </p:cNvPr>
          <p:cNvSpPr txBox="1"/>
          <p:nvPr/>
        </p:nvSpPr>
        <p:spPr>
          <a:xfrm>
            <a:off x="2901144" y="4605632"/>
            <a:ext cx="969645" cy="200055"/>
          </a:xfrm>
          <a:prstGeom prst="rect">
            <a:avLst/>
          </a:prstGeom>
          <a:noFill/>
        </p:spPr>
        <p:txBody>
          <a:bodyPr wrap="square" rtlCol="0">
            <a:spAutoFit/>
          </a:bodyPr>
          <a:lstStyle/>
          <a:p>
            <a:r>
              <a:rPr lang="es-CO" sz="700" kern="1200">
                <a:solidFill>
                  <a:srgbClr val="6F2A4D"/>
                </a:solidFill>
                <a:latin typeface="+mj-lt"/>
                <a:ea typeface="+mn-ea"/>
                <a:cs typeface="+mn-cs"/>
              </a:rPr>
              <a:t>@DANEColombia</a:t>
            </a:r>
          </a:p>
        </p:txBody>
      </p:sp>
      <p:sp>
        <p:nvSpPr>
          <p:cNvPr id="14" name="CuadroTexto 13">
            <a:extLst>
              <a:ext uri="{FF2B5EF4-FFF2-40B4-BE49-F238E27FC236}">
                <a16:creationId xmlns:a16="http://schemas.microsoft.com/office/drawing/2014/main" id="{BB1E1DD0-1E17-DF8F-2B84-7B7F11CC48D1}"/>
              </a:ext>
            </a:extLst>
          </p:cNvPr>
          <p:cNvSpPr txBox="1"/>
          <p:nvPr/>
        </p:nvSpPr>
        <p:spPr>
          <a:xfrm>
            <a:off x="4010094" y="4611562"/>
            <a:ext cx="829949" cy="200055"/>
          </a:xfrm>
          <a:prstGeom prst="rect">
            <a:avLst/>
          </a:prstGeom>
          <a:noFill/>
        </p:spPr>
        <p:txBody>
          <a:bodyPr wrap="square" rtlCol="0">
            <a:spAutoFit/>
          </a:bodyPr>
          <a:lstStyle/>
          <a:p>
            <a:r>
              <a:rPr lang="es-CO" sz="700">
                <a:solidFill>
                  <a:srgbClr val="6F2A4D"/>
                </a:solidFill>
                <a:latin typeface="+mj-lt"/>
              </a:rPr>
              <a:t>/</a:t>
            </a:r>
            <a:r>
              <a:rPr lang="es-CO" sz="700" err="1">
                <a:solidFill>
                  <a:srgbClr val="6F2A4D"/>
                </a:solidFill>
                <a:latin typeface="+mj-lt"/>
              </a:rPr>
              <a:t>DANEColombia</a:t>
            </a:r>
            <a:endParaRPr lang="es-CO" sz="700">
              <a:solidFill>
                <a:srgbClr val="6F2A4D"/>
              </a:solidFill>
              <a:latin typeface="+mj-lt"/>
            </a:endParaRPr>
          </a:p>
        </p:txBody>
      </p:sp>
      <p:pic>
        <p:nvPicPr>
          <p:cNvPr id="15" name="Gráfico 14">
            <a:extLst>
              <a:ext uri="{FF2B5EF4-FFF2-40B4-BE49-F238E27FC236}">
                <a16:creationId xmlns:a16="http://schemas.microsoft.com/office/drawing/2014/main" id="{B8FAE050-48B0-94F0-B936-60DE4159B16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261" t="10890" r="94630" b="14357"/>
          <a:stretch/>
        </p:blipFill>
        <p:spPr>
          <a:xfrm>
            <a:off x="497086" y="4611561"/>
            <a:ext cx="157859" cy="188051"/>
          </a:xfrm>
          <a:prstGeom prst="rect">
            <a:avLst/>
          </a:prstGeom>
        </p:spPr>
      </p:pic>
      <p:pic>
        <p:nvPicPr>
          <p:cNvPr id="16" name="Gráfico 15">
            <a:extLst>
              <a:ext uri="{FF2B5EF4-FFF2-40B4-BE49-F238E27FC236}">
                <a16:creationId xmlns:a16="http://schemas.microsoft.com/office/drawing/2014/main" id="{99634D0D-73E4-2C50-9CF9-71C6BE71897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3732" t="23205" r="41213" b="16925"/>
          <a:stretch/>
        </p:blipFill>
        <p:spPr>
          <a:xfrm>
            <a:off x="2738959" y="4642091"/>
            <a:ext cx="194236" cy="150609"/>
          </a:xfrm>
          <a:prstGeom prst="rect">
            <a:avLst/>
          </a:prstGeom>
        </p:spPr>
      </p:pic>
      <p:pic>
        <p:nvPicPr>
          <p:cNvPr id="17" name="Gráfico 16">
            <a:extLst>
              <a:ext uri="{FF2B5EF4-FFF2-40B4-BE49-F238E27FC236}">
                <a16:creationId xmlns:a16="http://schemas.microsoft.com/office/drawing/2014/main" id="{EAE24192-D127-7EB6-6678-A8647892C2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0439" t="22767" r="15253" b="17363"/>
          <a:stretch/>
        </p:blipFill>
        <p:spPr>
          <a:xfrm>
            <a:off x="3860224" y="4649004"/>
            <a:ext cx="165500" cy="150609"/>
          </a:xfrm>
          <a:prstGeom prst="rect">
            <a:avLst/>
          </a:prstGeom>
        </p:spPr>
      </p:pic>
      <p:pic>
        <p:nvPicPr>
          <p:cNvPr id="18" name="Gráfico 17">
            <a:extLst>
              <a:ext uri="{FF2B5EF4-FFF2-40B4-BE49-F238E27FC236}">
                <a16:creationId xmlns:a16="http://schemas.microsoft.com/office/drawing/2014/main" id="{48860669-5E6A-6B94-3B89-50245DFC13E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93928" y="4649003"/>
            <a:ext cx="147901" cy="138809"/>
          </a:xfrm>
          <a:prstGeom prst="rect">
            <a:avLst/>
          </a:prstGeom>
        </p:spPr>
      </p:pic>
      <p:sp>
        <p:nvSpPr>
          <p:cNvPr id="19" name="Elipse 18">
            <a:extLst>
              <a:ext uri="{FF2B5EF4-FFF2-40B4-BE49-F238E27FC236}">
                <a16:creationId xmlns:a16="http://schemas.microsoft.com/office/drawing/2014/main" id="{7D02E8D7-2B0B-F4D1-6FF1-748F1168C7E7}"/>
              </a:ext>
            </a:extLst>
          </p:cNvPr>
          <p:cNvSpPr/>
          <p:nvPr userDrawn="1"/>
        </p:nvSpPr>
        <p:spPr>
          <a:xfrm>
            <a:off x="437288" y="4581616"/>
            <a:ext cx="271565" cy="271565"/>
          </a:xfrm>
          <a:prstGeom prst="ellipse">
            <a:avLst/>
          </a:prstGeom>
          <a:noFill/>
          <a:ln>
            <a:solidFill>
              <a:srgbClr val="EF3C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E921DE08-D94C-6A26-1D40-6C81D84D6658}"/>
              </a:ext>
            </a:extLst>
          </p:cNvPr>
          <p:cNvSpPr/>
          <p:nvPr userDrawn="1"/>
        </p:nvSpPr>
        <p:spPr>
          <a:xfrm>
            <a:off x="1521745" y="4581616"/>
            <a:ext cx="271565" cy="271565"/>
          </a:xfrm>
          <a:prstGeom prst="ellipse">
            <a:avLst/>
          </a:prstGeom>
          <a:noFill/>
          <a:ln>
            <a:solidFill>
              <a:srgbClr val="EF3C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1" name="Elipse 20">
            <a:extLst>
              <a:ext uri="{FF2B5EF4-FFF2-40B4-BE49-F238E27FC236}">
                <a16:creationId xmlns:a16="http://schemas.microsoft.com/office/drawing/2014/main" id="{4B6DBCF7-766E-AEDE-911B-4894E08146B1}"/>
              </a:ext>
            </a:extLst>
          </p:cNvPr>
          <p:cNvSpPr/>
          <p:nvPr userDrawn="1"/>
        </p:nvSpPr>
        <p:spPr>
          <a:xfrm>
            <a:off x="2695940" y="4581616"/>
            <a:ext cx="271565" cy="271565"/>
          </a:xfrm>
          <a:prstGeom prst="ellipse">
            <a:avLst/>
          </a:prstGeom>
          <a:noFill/>
          <a:ln>
            <a:solidFill>
              <a:srgbClr val="EF3C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2" name="Elipse 21">
            <a:extLst>
              <a:ext uri="{FF2B5EF4-FFF2-40B4-BE49-F238E27FC236}">
                <a16:creationId xmlns:a16="http://schemas.microsoft.com/office/drawing/2014/main" id="{C585E222-65B8-B07D-2E07-A1411617107C}"/>
              </a:ext>
            </a:extLst>
          </p:cNvPr>
          <p:cNvSpPr/>
          <p:nvPr userDrawn="1"/>
        </p:nvSpPr>
        <p:spPr>
          <a:xfrm>
            <a:off x="3801708" y="4581616"/>
            <a:ext cx="271565" cy="271565"/>
          </a:xfrm>
          <a:prstGeom prst="ellipse">
            <a:avLst/>
          </a:prstGeom>
          <a:noFill/>
          <a:ln>
            <a:solidFill>
              <a:srgbClr val="EF3C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4" name="Imagen 3" descr="Logotipo&#10;&#10;Descripción generada automáticamente">
            <a:extLst>
              <a:ext uri="{FF2B5EF4-FFF2-40B4-BE49-F238E27FC236}">
                <a16:creationId xmlns:a16="http://schemas.microsoft.com/office/drawing/2014/main" id="{F2150834-82C3-6FB9-078F-0E52B9E58392}"/>
              </a:ext>
            </a:extLst>
          </p:cNvPr>
          <p:cNvPicPr>
            <a:picLocks noChangeAspect="1"/>
          </p:cNvPicPr>
          <p:nvPr userDrawn="1"/>
        </p:nvPicPr>
        <p:blipFill>
          <a:blip r:embed="rId8"/>
          <a:stretch>
            <a:fillRect/>
          </a:stretch>
        </p:blipFill>
        <p:spPr>
          <a:xfrm>
            <a:off x="389107" y="276670"/>
            <a:ext cx="1731523" cy="675294"/>
          </a:xfrm>
          <a:prstGeom prst="rect">
            <a:avLst/>
          </a:prstGeom>
        </p:spPr>
      </p:pic>
    </p:spTree>
    <p:extLst>
      <p:ext uri="{BB962C8B-B14F-4D97-AF65-F5344CB8AC3E}">
        <p14:creationId xmlns:p14="http://schemas.microsoft.com/office/powerpoint/2010/main" val="2452596616"/>
      </p:ext>
    </p:extLst>
  </p:cSld>
  <p:clrMap bg1="lt1" tx1="dk1" bg2="lt2" tx2="dk2" accent1="accent1" accent2="accent2" accent3="accent3" accent4="accent4" accent5="accent5" accent6="accent6" hlink="hlink" folHlink="folHlink"/>
  <p:sldLayoutIdLst>
    <p:sldLayoutId id="214748370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descr="Logotipo&#10;&#10;Descripción generada automáticamente con confianza baja">
            <a:extLst>
              <a:ext uri="{FF2B5EF4-FFF2-40B4-BE49-F238E27FC236}">
                <a16:creationId xmlns:a16="http://schemas.microsoft.com/office/drawing/2014/main" id="{B9D61B4D-676F-ECB2-A836-D32E33B70015}"/>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85115618"/>
      </p:ext>
    </p:extLst>
  </p:cSld>
  <p:clrMap bg1="lt1" tx1="dk1" bg2="lt2" tx2="dk2" accent1="accent1" accent2="accent2" accent3="accent3" accent4="accent4" accent5="accent5" accent6="accent6" hlink="hlink" folHlink="folHlink"/>
  <p:sldLayoutIdLst>
    <p:sldLayoutId id="214748374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3D210268-EBF3-FC18-0A80-A728B89AAB54}"/>
              </a:ext>
            </a:extLst>
          </p:cNvPr>
          <p:cNvPicPr>
            <a:picLocks noChangeAspect="1"/>
          </p:cNvPicPr>
          <p:nvPr userDrawn="1"/>
        </p:nvPicPr>
        <p:blipFill>
          <a:blip r:embed="rId3"/>
          <a:srcRect/>
          <a:stretch/>
        </p:blipFill>
        <p:spPr>
          <a:xfrm>
            <a:off x="0" y="0"/>
            <a:ext cx="9144000" cy="5143500"/>
          </a:xfrm>
          <a:prstGeom prst="rect">
            <a:avLst/>
          </a:prstGeom>
        </p:spPr>
      </p:pic>
      <p:pic>
        <p:nvPicPr>
          <p:cNvPr id="2" name="Imagen 1" descr="Logotipo&#10;&#10;Descripción generada automáticamente">
            <a:extLst>
              <a:ext uri="{FF2B5EF4-FFF2-40B4-BE49-F238E27FC236}">
                <a16:creationId xmlns:a16="http://schemas.microsoft.com/office/drawing/2014/main" id="{35901875-257E-9D6F-0D49-BE220256DFC5}"/>
              </a:ext>
            </a:extLst>
          </p:cNvPr>
          <p:cNvPicPr>
            <a:picLocks noChangeAspect="1"/>
          </p:cNvPicPr>
          <p:nvPr userDrawn="1"/>
        </p:nvPicPr>
        <p:blipFill>
          <a:blip r:embed="rId4"/>
          <a:stretch>
            <a:fillRect/>
          </a:stretch>
        </p:blipFill>
        <p:spPr>
          <a:xfrm>
            <a:off x="389107" y="276670"/>
            <a:ext cx="1731523" cy="675294"/>
          </a:xfrm>
          <a:prstGeom prst="rect">
            <a:avLst/>
          </a:prstGeom>
        </p:spPr>
      </p:pic>
    </p:spTree>
    <p:extLst>
      <p:ext uri="{BB962C8B-B14F-4D97-AF65-F5344CB8AC3E}">
        <p14:creationId xmlns:p14="http://schemas.microsoft.com/office/powerpoint/2010/main" val="3805543947"/>
      </p:ext>
    </p:extLst>
  </p:cSld>
  <p:clrMap bg1="lt1" tx1="dk1" bg2="lt2" tx2="dk2" accent1="accent1" accent2="accent2" accent3="accent3" accent4="accent4" accent5="accent5" accent6="accent6" hlink="hlink" folHlink="folHlink"/>
  <p:sldLayoutIdLst>
    <p:sldLayoutId id="214748374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9D61B4D-676F-ECB2-A836-D32E33B70015}"/>
              </a:ext>
            </a:extLst>
          </p:cNvPr>
          <p:cNvPicPr>
            <a:picLocks noChangeAspect="1"/>
          </p:cNvPicPr>
          <p:nvPr userDrawn="1"/>
        </p:nvPicPr>
        <p:blipFill>
          <a:blip r:embed="rId4"/>
          <a:srcRect/>
          <a:stretch/>
        </p:blipFill>
        <p:spPr>
          <a:xfrm>
            <a:off x="0" y="0"/>
            <a:ext cx="9144000" cy="5143500"/>
          </a:xfrm>
          <a:prstGeom prst="rect">
            <a:avLst/>
          </a:prstGeom>
        </p:spPr>
      </p:pic>
    </p:spTree>
    <p:extLst>
      <p:ext uri="{BB962C8B-B14F-4D97-AF65-F5344CB8AC3E}">
        <p14:creationId xmlns:p14="http://schemas.microsoft.com/office/powerpoint/2010/main" val="451447568"/>
      </p:ext>
    </p:extLst>
  </p:cSld>
  <p:clrMap bg1="lt1" tx1="dk1" bg2="lt2" tx2="dk2" accent1="accent1" accent2="accent2" accent3="accent3" accent4="accent4" accent5="accent5" accent6="accent6" hlink="hlink" folHlink="folHlink"/>
  <p:sldLayoutIdLst>
    <p:sldLayoutId id="2147483745" r:id="rId1"/>
    <p:sldLayoutId id="214748374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descr="Una caricatura de una persona&#10;&#10;Descripción generada automáticamente con confianza media">
            <a:extLst>
              <a:ext uri="{FF2B5EF4-FFF2-40B4-BE49-F238E27FC236}">
                <a16:creationId xmlns:a16="http://schemas.microsoft.com/office/drawing/2014/main" id="{0A93EAD2-F80A-1BE0-3582-103E9C1DCEE6}"/>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2" name="Imagen 1" descr="Logotipo&#10;&#10;Descripción generada automáticamente">
            <a:extLst>
              <a:ext uri="{FF2B5EF4-FFF2-40B4-BE49-F238E27FC236}">
                <a16:creationId xmlns:a16="http://schemas.microsoft.com/office/drawing/2014/main" id="{5E55BA55-686D-7F93-896E-D949D81B17C4}"/>
              </a:ext>
            </a:extLst>
          </p:cNvPr>
          <p:cNvPicPr>
            <a:picLocks noChangeAspect="1"/>
          </p:cNvPicPr>
          <p:nvPr userDrawn="1"/>
        </p:nvPicPr>
        <p:blipFill>
          <a:blip r:embed="rId4"/>
          <a:stretch>
            <a:fillRect/>
          </a:stretch>
        </p:blipFill>
        <p:spPr>
          <a:xfrm>
            <a:off x="389107" y="276670"/>
            <a:ext cx="1731523" cy="675294"/>
          </a:xfrm>
          <a:prstGeom prst="rect">
            <a:avLst/>
          </a:prstGeom>
        </p:spPr>
      </p:pic>
    </p:spTree>
    <p:extLst>
      <p:ext uri="{BB962C8B-B14F-4D97-AF65-F5344CB8AC3E}">
        <p14:creationId xmlns:p14="http://schemas.microsoft.com/office/powerpoint/2010/main" val="4208447201"/>
      </p:ext>
    </p:extLst>
  </p:cSld>
  <p:clrMap bg1="lt1" tx1="dk1" bg2="lt2" tx2="dk2" accent1="accent1" accent2="accent2" accent3="accent3" accent4="accent4" accent5="accent5" accent6="accent6" hlink="hlink" folHlink="folHlink"/>
  <p:sldLayoutIdLst>
    <p:sldLayoutId id="214748369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descr="Un dibujo de una persona con una camiseta roja&#10;&#10;Descripción generada automáticamente con confianza baja">
            <a:extLst>
              <a:ext uri="{FF2B5EF4-FFF2-40B4-BE49-F238E27FC236}">
                <a16:creationId xmlns:a16="http://schemas.microsoft.com/office/drawing/2014/main" id="{E89301E3-F40A-12C0-4A30-CAA1242CA494}"/>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67063765"/>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n 8" descr="Una persona con una gorra negra&#10;&#10;Descripción generada automáticamente con confianza baja">
            <a:extLst>
              <a:ext uri="{FF2B5EF4-FFF2-40B4-BE49-F238E27FC236}">
                <a16:creationId xmlns:a16="http://schemas.microsoft.com/office/drawing/2014/main" id="{9D68613D-A56E-6A2F-BC55-BC14C2052786}"/>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4" name="Imagen 3" descr="Logotipo&#10;&#10;Descripción generada automáticamente">
            <a:extLst>
              <a:ext uri="{FF2B5EF4-FFF2-40B4-BE49-F238E27FC236}">
                <a16:creationId xmlns:a16="http://schemas.microsoft.com/office/drawing/2014/main" id="{AE45213A-5BA2-54EC-394B-790C1B5D0EE4}"/>
              </a:ext>
            </a:extLst>
          </p:cNvPr>
          <p:cNvPicPr>
            <a:picLocks noChangeAspect="1"/>
          </p:cNvPicPr>
          <p:nvPr userDrawn="1"/>
        </p:nvPicPr>
        <p:blipFill>
          <a:blip r:embed="rId4"/>
          <a:stretch>
            <a:fillRect/>
          </a:stretch>
        </p:blipFill>
        <p:spPr>
          <a:xfrm>
            <a:off x="389107" y="276670"/>
            <a:ext cx="1731523" cy="675294"/>
          </a:xfrm>
          <a:prstGeom prst="rect">
            <a:avLst/>
          </a:prstGeom>
        </p:spPr>
      </p:pic>
    </p:spTree>
    <p:extLst>
      <p:ext uri="{BB962C8B-B14F-4D97-AF65-F5344CB8AC3E}">
        <p14:creationId xmlns:p14="http://schemas.microsoft.com/office/powerpoint/2010/main" val="3070559756"/>
      </p:ext>
    </p:extLst>
  </p:cSld>
  <p:clrMap bg1="lt1" tx1="dk1" bg2="lt2" tx2="dk2" accent1="accent1" accent2="accent2" accent3="accent3" accent4="accent4" accent5="accent5" accent6="accent6" hlink="hlink" folHlink="folHlink"/>
  <p:sldLayoutIdLst>
    <p:sldLayoutId id="214748371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descr="Una caricatura de una persona&#10;&#10;Descripción generada automáticamente con confianza baja">
            <a:extLst>
              <a:ext uri="{FF2B5EF4-FFF2-40B4-BE49-F238E27FC236}">
                <a16:creationId xmlns:a16="http://schemas.microsoft.com/office/drawing/2014/main" id="{A5B010AE-6747-AAEF-5E56-43B18C7CF210}"/>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4645343"/>
      </p:ext>
    </p:extLst>
  </p:cSld>
  <p:clrMap bg1="lt1" tx1="dk1" bg2="lt2" tx2="dk2" accent1="accent1" accent2="accent2" accent3="accent3" accent4="accent4" accent5="accent5" accent6="accent6" hlink="hlink" folHlink="folHlink"/>
  <p:sldLayoutIdLst>
    <p:sldLayoutId id="214748371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descr="Imagen que contiene hombre, sostener, parado, vistiendo&#10;&#10;Descripción generada automáticamente">
            <a:extLst>
              <a:ext uri="{FF2B5EF4-FFF2-40B4-BE49-F238E27FC236}">
                <a16:creationId xmlns:a16="http://schemas.microsoft.com/office/drawing/2014/main" id="{65BC5AFF-247B-6925-2A51-98B6B61DBB96}"/>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2" name="Imagen 1" descr="Logotipo&#10;&#10;Descripción generada automáticamente">
            <a:extLst>
              <a:ext uri="{FF2B5EF4-FFF2-40B4-BE49-F238E27FC236}">
                <a16:creationId xmlns:a16="http://schemas.microsoft.com/office/drawing/2014/main" id="{96440652-C181-751E-E982-549C7B4528E0}"/>
              </a:ext>
            </a:extLst>
          </p:cNvPr>
          <p:cNvPicPr>
            <a:picLocks noChangeAspect="1"/>
          </p:cNvPicPr>
          <p:nvPr userDrawn="1"/>
        </p:nvPicPr>
        <p:blipFill>
          <a:blip r:embed="rId4"/>
          <a:stretch>
            <a:fillRect/>
          </a:stretch>
        </p:blipFill>
        <p:spPr>
          <a:xfrm>
            <a:off x="389107" y="276670"/>
            <a:ext cx="1731523" cy="675294"/>
          </a:xfrm>
          <a:prstGeom prst="rect">
            <a:avLst/>
          </a:prstGeom>
        </p:spPr>
      </p:pic>
    </p:spTree>
    <p:extLst>
      <p:ext uri="{BB962C8B-B14F-4D97-AF65-F5344CB8AC3E}">
        <p14:creationId xmlns:p14="http://schemas.microsoft.com/office/powerpoint/2010/main" val="2455254937"/>
      </p:ext>
    </p:extLst>
  </p:cSld>
  <p:clrMap bg1="lt1" tx1="dk1" bg2="lt2" tx2="dk2" accent1="accent1" accent2="accent2" accent3="accent3" accent4="accent4" accent5="accent5" accent6="accent6" hlink="hlink" folHlink="folHlink"/>
  <p:sldLayoutIdLst>
    <p:sldLayoutId id="214748371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chart" Target="../charts/chart5.xml"/><Relationship Id="rId2" Type="http://schemas.openxmlformats.org/officeDocument/2006/relationships/image" Target="../media/image22.png"/><Relationship Id="rId1" Type="http://schemas.openxmlformats.org/officeDocument/2006/relationships/slideLayout" Target="../slideLayouts/slideLayout1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2.xm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4.sv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chart" Target="../charts/chart1.xml"/><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chart" Target="../charts/chart2.xml"/><Relationship Id="rId2" Type="http://schemas.openxmlformats.org/officeDocument/2006/relationships/image" Target="../media/image22.png"/><Relationship Id="rId1" Type="http://schemas.openxmlformats.org/officeDocument/2006/relationships/slideLayout" Target="../slideLayouts/slideLayout1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chart" Target="../charts/chart3.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chart" Target="../charts/chart4.xml"/><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38665967-D989-24DE-3F9A-F56EA5E0D6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452" y="4269536"/>
            <a:ext cx="1429347" cy="278424"/>
          </a:xfrm>
          <a:prstGeom prst="rect">
            <a:avLst/>
          </a:prstGeom>
        </p:spPr>
      </p:pic>
      <p:sp>
        <p:nvSpPr>
          <p:cNvPr id="6" name="CuadroTexto 5">
            <a:extLst>
              <a:ext uri="{FF2B5EF4-FFF2-40B4-BE49-F238E27FC236}">
                <a16:creationId xmlns:a16="http://schemas.microsoft.com/office/drawing/2014/main" id="{CFC2CAB9-B5E8-5DDF-56AA-03B2B6441C1F}"/>
              </a:ext>
            </a:extLst>
          </p:cNvPr>
          <p:cNvSpPr txBox="1"/>
          <p:nvPr/>
        </p:nvSpPr>
        <p:spPr>
          <a:xfrm>
            <a:off x="472625" y="4304872"/>
            <a:ext cx="1646107" cy="264688"/>
          </a:xfrm>
          <a:prstGeom prst="rect">
            <a:avLst/>
          </a:prstGeom>
          <a:noFill/>
        </p:spPr>
        <p:txBody>
          <a:bodyPr wrap="square">
            <a:spAutoFit/>
          </a:bodyPr>
          <a:lstStyle/>
          <a:p>
            <a:pPr>
              <a:lnSpc>
                <a:spcPct val="80000"/>
              </a:lnSpc>
            </a:pPr>
            <a:r>
              <a:rPr lang="es-ES" sz="1400" b="1" dirty="0">
                <a:solidFill>
                  <a:schemeClr val="tx1">
                    <a:lumMod val="65000"/>
                    <a:lumOff val="35000"/>
                  </a:schemeClr>
                </a:solidFill>
                <a:latin typeface="+mj-lt"/>
                <a:ea typeface="Roboto Medium" panose="02000000000000000000" pitchFamily="2" charset="0"/>
              </a:rPr>
              <a:t>Diciembre</a:t>
            </a:r>
            <a:r>
              <a:rPr lang="es-ES" sz="1400" b="1" i="0" u="none" strike="noStrike" dirty="0">
                <a:solidFill>
                  <a:schemeClr val="tx1">
                    <a:lumMod val="65000"/>
                    <a:lumOff val="35000"/>
                  </a:schemeClr>
                </a:solidFill>
                <a:effectLst/>
                <a:latin typeface="+mj-lt"/>
                <a:ea typeface="Roboto Medium" panose="02000000000000000000" pitchFamily="2" charset="0"/>
              </a:rPr>
              <a:t> 2024</a:t>
            </a:r>
            <a:endParaRPr lang="es-CO" sz="1400" b="1" dirty="0">
              <a:solidFill>
                <a:schemeClr val="tx1">
                  <a:lumMod val="65000"/>
                  <a:lumOff val="35000"/>
                </a:schemeClr>
              </a:solidFill>
              <a:latin typeface="+mj-lt"/>
              <a:ea typeface="Roboto Medium" panose="02000000000000000000" pitchFamily="2" charset="0"/>
            </a:endParaRPr>
          </a:p>
        </p:txBody>
      </p:sp>
      <p:sp>
        <p:nvSpPr>
          <p:cNvPr id="7" name="CuadroTexto 6">
            <a:extLst>
              <a:ext uri="{FF2B5EF4-FFF2-40B4-BE49-F238E27FC236}">
                <a16:creationId xmlns:a16="http://schemas.microsoft.com/office/drawing/2014/main" id="{427C86B7-F700-3FEE-0FAE-2C88668FD8CE}"/>
              </a:ext>
            </a:extLst>
          </p:cNvPr>
          <p:cNvSpPr txBox="1"/>
          <p:nvPr/>
        </p:nvSpPr>
        <p:spPr>
          <a:xfrm>
            <a:off x="472625" y="1491454"/>
            <a:ext cx="4581384" cy="1865126"/>
          </a:xfrm>
          <a:prstGeom prst="rect">
            <a:avLst/>
          </a:prstGeom>
          <a:noFill/>
        </p:spPr>
        <p:txBody>
          <a:bodyPr wrap="square" lIns="91440" tIns="45720" rIns="91440" bIns="45720" anchor="t">
            <a:spAutoFit/>
          </a:bodyPr>
          <a:lstStyle/>
          <a:p>
            <a:pPr>
              <a:lnSpc>
                <a:spcPct val="80000"/>
              </a:lnSpc>
            </a:pPr>
            <a:r>
              <a:rPr lang="es-ES" sz="3600" b="1" i="0" u="none" strike="noStrike" dirty="0">
                <a:solidFill>
                  <a:srgbClr val="B6004C"/>
                </a:solidFill>
                <a:effectLst/>
                <a:latin typeface="+mj-lt"/>
                <a:ea typeface="Roboto Condensed"/>
              </a:rPr>
              <a:t>Estadísticas Cuentas Nacionales</a:t>
            </a:r>
          </a:p>
          <a:p>
            <a:pPr>
              <a:lnSpc>
                <a:spcPct val="80000"/>
              </a:lnSpc>
            </a:pPr>
            <a:endParaRPr lang="es-ES" sz="3600" b="1" dirty="0">
              <a:solidFill>
                <a:srgbClr val="B6004C"/>
              </a:solidFill>
              <a:latin typeface="+mj-lt"/>
              <a:ea typeface="Roboto Condensed"/>
            </a:endParaRPr>
          </a:p>
          <a:p>
            <a:pPr>
              <a:lnSpc>
                <a:spcPct val="80000"/>
              </a:lnSpc>
            </a:pPr>
            <a:r>
              <a:rPr lang="es-ES" sz="3600" b="1" i="0" u="none" strike="noStrike" dirty="0">
                <a:solidFill>
                  <a:srgbClr val="B6004C"/>
                </a:solidFill>
                <a:effectLst/>
                <a:latin typeface="+mj-lt"/>
                <a:ea typeface="Roboto Condensed"/>
              </a:rPr>
              <a:t>DANE</a:t>
            </a:r>
            <a:endParaRPr lang="es-ES" sz="3600" b="1" dirty="0">
              <a:latin typeface="+mj-lt"/>
              <a:ea typeface="Roboto Condensed"/>
            </a:endParaRPr>
          </a:p>
        </p:txBody>
      </p:sp>
      <p:sp>
        <p:nvSpPr>
          <p:cNvPr id="2" name="object 553">
            <a:extLst>
              <a:ext uri="{FF2B5EF4-FFF2-40B4-BE49-F238E27FC236}">
                <a16:creationId xmlns:a16="http://schemas.microsoft.com/office/drawing/2014/main" id="{F3743196-49BE-0CE9-ACD1-B27314BB337B}"/>
              </a:ext>
            </a:extLst>
          </p:cNvPr>
          <p:cNvSpPr txBox="1">
            <a:spLocks/>
          </p:cNvSpPr>
          <p:nvPr/>
        </p:nvSpPr>
        <p:spPr>
          <a:xfrm>
            <a:off x="523083" y="3342701"/>
            <a:ext cx="2833625" cy="570028"/>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5"/>
              </a:spcBef>
              <a:buNone/>
            </a:pPr>
            <a:r>
              <a:rPr lang="es-ES" sz="1800" b="1" spc="-5" dirty="0">
                <a:solidFill>
                  <a:schemeClr val="tx1">
                    <a:lumMod val="85000"/>
                    <a:lumOff val="15000"/>
                  </a:schemeClr>
                </a:solidFill>
                <a:latin typeface="+mj-lt"/>
                <a:cs typeface="Arial"/>
              </a:rPr>
              <a:t>Mesa de concertación del salario mínimo 2025</a:t>
            </a:r>
          </a:p>
        </p:txBody>
      </p:sp>
    </p:spTree>
    <p:extLst>
      <p:ext uri="{BB962C8B-B14F-4D97-AF65-F5344CB8AC3E}">
        <p14:creationId xmlns:p14="http://schemas.microsoft.com/office/powerpoint/2010/main" val="8619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C9DC852C-97AA-6135-7419-9934345DDEFC}"/>
              </a:ext>
            </a:extLst>
          </p:cNvPr>
          <p:cNvGraphicFramePr>
            <a:graphicFrameLocks noGrp="1"/>
          </p:cNvGraphicFramePr>
          <p:nvPr>
            <p:extLst>
              <p:ext uri="{D42A27DB-BD31-4B8C-83A1-F6EECF244321}">
                <p14:modId xmlns:p14="http://schemas.microsoft.com/office/powerpoint/2010/main" val="1980792087"/>
              </p:ext>
            </p:extLst>
          </p:nvPr>
        </p:nvGraphicFramePr>
        <p:xfrm>
          <a:off x="1507028" y="978035"/>
          <a:ext cx="7096196" cy="3576975"/>
        </p:xfrm>
        <a:graphic>
          <a:graphicData uri="http://schemas.openxmlformats.org/drawingml/2006/table">
            <a:tbl>
              <a:tblPr/>
              <a:tblGrid>
                <a:gridCol w="645500">
                  <a:extLst>
                    <a:ext uri="{9D8B030D-6E8A-4147-A177-3AD203B41FA5}">
                      <a16:colId xmlns:a16="http://schemas.microsoft.com/office/drawing/2014/main" val="1955066260"/>
                    </a:ext>
                  </a:extLst>
                </a:gridCol>
                <a:gridCol w="490580">
                  <a:extLst>
                    <a:ext uri="{9D8B030D-6E8A-4147-A177-3AD203B41FA5}">
                      <a16:colId xmlns:a16="http://schemas.microsoft.com/office/drawing/2014/main" val="1466573158"/>
                    </a:ext>
                  </a:extLst>
                </a:gridCol>
                <a:gridCol w="516400">
                  <a:extLst>
                    <a:ext uri="{9D8B030D-6E8A-4147-A177-3AD203B41FA5}">
                      <a16:colId xmlns:a16="http://schemas.microsoft.com/office/drawing/2014/main" val="1083330840"/>
                    </a:ext>
                  </a:extLst>
                </a:gridCol>
                <a:gridCol w="516400">
                  <a:extLst>
                    <a:ext uri="{9D8B030D-6E8A-4147-A177-3AD203B41FA5}">
                      <a16:colId xmlns:a16="http://schemas.microsoft.com/office/drawing/2014/main" val="165641532"/>
                    </a:ext>
                  </a:extLst>
                </a:gridCol>
                <a:gridCol w="516400">
                  <a:extLst>
                    <a:ext uri="{9D8B030D-6E8A-4147-A177-3AD203B41FA5}">
                      <a16:colId xmlns:a16="http://schemas.microsoft.com/office/drawing/2014/main" val="1259361680"/>
                    </a:ext>
                  </a:extLst>
                </a:gridCol>
                <a:gridCol w="645500">
                  <a:extLst>
                    <a:ext uri="{9D8B030D-6E8A-4147-A177-3AD203B41FA5}">
                      <a16:colId xmlns:a16="http://schemas.microsoft.com/office/drawing/2014/main" val="3076406606"/>
                    </a:ext>
                  </a:extLst>
                </a:gridCol>
                <a:gridCol w="490580">
                  <a:extLst>
                    <a:ext uri="{9D8B030D-6E8A-4147-A177-3AD203B41FA5}">
                      <a16:colId xmlns:a16="http://schemas.microsoft.com/office/drawing/2014/main" val="3326434147"/>
                    </a:ext>
                  </a:extLst>
                </a:gridCol>
                <a:gridCol w="561585">
                  <a:extLst>
                    <a:ext uri="{9D8B030D-6E8A-4147-A177-3AD203B41FA5}">
                      <a16:colId xmlns:a16="http://schemas.microsoft.com/office/drawing/2014/main" val="2648036928"/>
                    </a:ext>
                  </a:extLst>
                </a:gridCol>
                <a:gridCol w="344267">
                  <a:extLst>
                    <a:ext uri="{9D8B030D-6E8A-4147-A177-3AD203B41FA5}">
                      <a16:colId xmlns:a16="http://schemas.microsoft.com/office/drawing/2014/main" val="2191647961"/>
                    </a:ext>
                  </a:extLst>
                </a:gridCol>
                <a:gridCol w="561585">
                  <a:extLst>
                    <a:ext uri="{9D8B030D-6E8A-4147-A177-3AD203B41FA5}">
                      <a16:colId xmlns:a16="http://schemas.microsoft.com/office/drawing/2014/main" val="206436733"/>
                    </a:ext>
                  </a:extLst>
                </a:gridCol>
                <a:gridCol w="645500">
                  <a:extLst>
                    <a:ext uri="{9D8B030D-6E8A-4147-A177-3AD203B41FA5}">
                      <a16:colId xmlns:a16="http://schemas.microsoft.com/office/drawing/2014/main" val="3023148883"/>
                    </a:ext>
                  </a:extLst>
                </a:gridCol>
                <a:gridCol w="490580">
                  <a:extLst>
                    <a:ext uri="{9D8B030D-6E8A-4147-A177-3AD203B41FA5}">
                      <a16:colId xmlns:a16="http://schemas.microsoft.com/office/drawing/2014/main" val="2192932788"/>
                    </a:ext>
                  </a:extLst>
                </a:gridCol>
                <a:gridCol w="671319">
                  <a:extLst>
                    <a:ext uri="{9D8B030D-6E8A-4147-A177-3AD203B41FA5}">
                      <a16:colId xmlns:a16="http://schemas.microsoft.com/office/drawing/2014/main" val="2176187255"/>
                    </a:ext>
                  </a:extLst>
                </a:gridCol>
              </a:tblGrid>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a:txBody>
                    <a:bodyPr/>
                    <a:lstStyle/>
                    <a:p>
                      <a:pPr algn="l" fontAlgn="ctr"/>
                      <a:r>
                        <a:rPr lang="es-ES" sz="1000" b="1" i="0" u="none" strike="noStrike">
                          <a:solidFill>
                            <a:srgbClr val="144560"/>
                          </a:solidFill>
                          <a:effectLst/>
                          <a:latin typeface="Encode Sans Condensed" panose="00000506000000000000" pitchFamily="2" charset="0"/>
                        </a:rPr>
                        <a:t>Gasto de consumo de los hogares</a:t>
                      </a:r>
                      <a:r>
                        <a:rPr lang="es-ES" sz="1000" b="1" i="0" u="none" strike="noStrike" baseline="30000">
                          <a:solidFill>
                            <a:srgbClr val="144560"/>
                          </a:solidFill>
                          <a:effectLst/>
                          <a:latin typeface="Encode Sans Condensed" panose="00000506000000000000" pitchFamily="2" charset="0"/>
                        </a:rPr>
                        <a:t>3</a:t>
                      </a:r>
                      <a:endParaRPr lang="es-ES" sz="1000" b="1" i="0" u="none" strike="noStrike">
                        <a:solidFill>
                          <a:srgbClr val="144560"/>
                        </a:solidFill>
                        <a:effectLst/>
                        <a:latin typeface="Encode Sans Condensed" panose="00000506000000000000" pitchFamily="2" charset="0"/>
                      </a:endParaRP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99551201"/>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a:txBody>
                    <a:bodyPr/>
                    <a:lstStyle/>
                    <a:p>
                      <a:pPr algn="l" rtl="0" fontAlgn="ctr"/>
                      <a:r>
                        <a:rPr lang="es-CO" sz="1000" b="1" i="0" u="none" strike="noStrike">
                          <a:solidFill>
                            <a:srgbClr val="065660"/>
                          </a:solidFill>
                          <a:effectLst/>
                          <a:latin typeface="Encode Sans Condensed" panose="00000506000000000000" pitchFamily="2" charset="0"/>
                        </a:rPr>
                        <a:t>Gasto de consumo final</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dirty="0">
                          <a:solidFill>
                            <a:srgbClr val="FFFFFF"/>
                          </a:solidFill>
                          <a:effectLst/>
                          <a:latin typeface="Encode Sans Condensed" panose="00000506000000000000" pitchFamily="2" charset="0"/>
                        </a:rPr>
                        <a:t>1,0</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1585938526"/>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dirty="0">
                          <a:solidFill>
                            <a:srgbClr val="FFFFFF"/>
                          </a:solidFill>
                          <a:effectLst/>
                          <a:latin typeface="Encode Sans Condensed" panose="00000506000000000000" pitchFamily="2" charset="0"/>
                        </a:rPr>
                        <a:t>0,9</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rowSpan="3" gridSpan="3">
                  <a:txBody>
                    <a:bodyPr/>
                    <a:lstStyle/>
                    <a:p>
                      <a:pPr algn="l" fontAlgn="b"/>
                      <a:r>
                        <a:rPr lang="es-ES" sz="1000" b="1" i="0" u="none" strike="noStrike">
                          <a:solidFill>
                            <a:srgbClr val="144560"/>
                          </a:solidFill>
                          <a:effectLst/>
                          <a:latin typeface="Encode Sans Condensed" panose="00000506000000000000" pitchFamily="2" charset="0"/>
                        </a:rPr>
                        <a:t>Gasto de consumo final del gobierno general</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rowSpan="3" hMerge="1">
                  <a:txBody>
                    <a:bodyPr/>
                    <a:lstStyle/>
                    <a:p>
                      <a:endParaRPr lang="es-CO"/>
                    </a:p>
                  </a:txBody>
                  <a:tcPr/>
                </a:tc>
                <a:tc rowSpan="3" hMerge="1">
                  <a:txBody>
                    <a:bodyPr/>
                    <a:lstStyle/>
                    <a:p>
                      <a:endParaRPr lang="es-CO"/>
                    </a:p>
                  </a:txBody>
                  <a:tcPr/>
                </a:tc>
                <a:extLst>
                  <a:ext uri="{0D108BD9-81ED-4DB2-BD59-A6C34878D82A}">
                    <a16:rowId xmlns:a16="http://schemas.microsoft.com/office/drawing/2014/main" val="2702689504"/>
                  </a:ext>
                </a:extLst>
              </a:tr>
              <a:tr h="72000">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t"/>
                      <a:r>
                        <a:rPr lang="es-CO" sz="300" b="0" i="0" u="none" strike="noStrike">
                          <a:solidFill>
                            <a:srgbClr val="000000"/>
                          </a:solidFill>
                          <a:effectLst/>
                          <a:latin typeface="Encode Sans Condensed" panose="00000506000000000000" pitchFamily="2" charset="0"/>
                        </a:rPr>
                        <a:t> </a:t>
                      </a:r>
                    </a:p>
                  </a:txBody>
                  <a:tcPr marL="9525" marR="9525" marT="9525" marB="0">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2851180300"/>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rtl="0" fontAlgn="ctr"/>
                      <a:r>
                        <a:rPr lang="es-CO" sz="1000" b="1" i="0" u="none" strike="noStrike">
                          <a:solidFill>
                            <a:srgbClr val="0656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dirty="0">
                          <a:solidFill>
                            <a:srgbClr val="FFFFFF"/>
                          </a:solidFill>
                          <a:effectLst/>
                          <a:latin typeface="Encode Sans Condensed" panose="00000506000000000000" pitchFamily="2" charset="0"/>
                        </a:rPr>
                        <a:t>0,7</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A9AD"/>
                    </a:solidFill>
                  </a:tcPr>
                </a:tc>
                <a:tc>
                  <a:txBody>
                    <a:bodyPr/>
                    <a:lstStyle/>
                    <a:p>
                      <a:pPr algn="l" fontAlgn="ctr"/>
                      <a:r>
                        <a:rPr lang="es-CO" sz="1000" b="0" i="0" u="none" strike="noStrike">
                          <a:solidFill>
                            <a:srgbClr val="00A9AD"/>
                          </a:solidFill>
                          <a:effectLst/>
                          <a:latin typeface="Encode Sans Condensed" panose="00000506000000000000" pitchFamily="2" charset="0"/>
                        </a:rPr>
                        <a:t>p.p.</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2938909889"/>
                  </a:ext>
                </a:extLst>
              </a:tr>
              <a:tr h="172800">
                <a:tc gridSpan="3">
                  <a:txBody>
                    <a:bodyPr/>
                    <a:lstStyle/>
                    <a:p>
                      <a:pPr algn="l" rtl="0" fontAlgn="ctr"/>
                      <a:r>
                        <a:rPr lang="es-CO" sz="1000" b="1" i="0" u="none" strike="noStrike">
                          <a:solidFill>
                            <a:srgbClr val="065660"/>
                          </a:solidFill>
                          <a:effectLst/>
                          <a:latin typeface="Encode Sans Condensed" panose="00000506000000000000" pitchFamily="2" charset="0"/>
                        </a:rPr>
                        <a:t>Demanda final interna</a:t>
                      </a:r>
                      <a:r>
                        <a:rPr lang="es-CO" sz="1000" b="1" i="0" u="none" strike="noStrike" baseline="30000">
                          <a:solidFill>
                            <a:srgbClr val="065660"/>
                          </a:solidFill>
                          <a:effectLst/>
                          <a:latin typeface="Encode Sans Condensed" panose="00000506000000000000" pitchFamily="2" charset="0"/>
                        </a:rPr>
                        <a:t>2</a:t>
                      </a:r>
                      <a:endParaRPr lang="es-CO" sz="1000" b="1" i="0" u="none" strike="noStrike">
                        <a:solidFill>
                          <a:srgbClr val="065660"/>
                        </a:solidFill>
                        <a:effectLst/>
                        <a:latin typeface="Encode Sans Condensed" panose="00000506000000000000" pitchFamily="2" charset="0"/>
                      </a:endParaRP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a:txBody>
                    <a:bodyPr/>
                    <a:lstStyle/>
                    <a:p>
                      <a:pPr algn="l" fontAlgn="ctr"/>
                      <a:r>
                        <a:rPr lang="es-CO" sz="10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rtl="0" fontAlgn="ctr"/>
                      <a:r>
                        <a:rPr lang="es-CO" sz="1000" b="1" i="0" u="none" strike="noStrike">
                          <a:solidFill>
                            <a:srgbClr val="0656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rtl="0" fontAlgn="ctr"/>
                      <a:r>
                        <a:rPr lang="es-CO" sz="1000" b="1" i="0" u="none" strike="noStrike">
                          <a:solidFill>
                            <a:srgbClr val="0656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rtl="0" fontAlgn="ctr"/>
                      <a:r>
                        <a:rPr lang="es-CO" sz="1000" b="1" i="0" u="none" strike="noStrike">
                          <a:solidFill>
                            <a:srgbClr val="0656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dirty="0">
                          <a:solidFill>
                            <a:srgbClr val="FFFFFF"/>
                          </a:solidFill>
                          <a:effectLst/>
                          <a:latin typeface="Encode Sans Condensed" panose="00000506000000000000" pitchFamily="2" charset="0"/>
                        </a:rPr>
                        <a:t>0,1</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ctr"/>
                      <a:r>
                        <a:rPr lang="es-CO" sz="10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2476010463"/>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835655118"/>
                  </a:ext>
                </a:extLst>
              </a:tr>
              <a:tr h="172800">
                <a:tc>
                  <a:txBody>
                    <a:bodyPr/>
                    <a:lstStyle/>
                    <a:p>
                      <a:pPr algn="r" fontAlgn="ctr"/>
                      <a:r>
                        <a:rPr lang="es-CO" sz="1000" b="1" i="0" u="none" strike="noStrike" dirty="0">
                          <a:solidFill>
                            <a:srgbClr val="FFFFFF"/>
                          </a:solidFill>
                          <a:effectLst/>
                          <a:latin typeface="Encode Sans Condensed" panose="00000506000000000000" pitchFamily="2" charset="0"/>
                        </a:rPr>
                        <a:t>1,0</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ctr"/>
                      <a:r>
                        <a:rPr lang="es-CO" sz="10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a:txBody>
                    <a:bodyPr/>
                    <a:lstStyle/>
                    <a:p>
                      <a:pPr algn="l" rtl="0" fontAlgn="ctr"/>
                      <a:r>
                        <a:rPr lang="es-CO" sz="1000" b="1" i="0" u="none" strike="noStrike">
                          <a:solidFill>
                            <a:srgbClr val="065660"/>
                          </a:solidFill>
                          <a:effectLst/>
                          <a:latin typeface="Encode Sans Condensed" panose="00000506000000000000" pitchFamily="2" charset="0"/>
                        </a:rPr>
                        <a:t>Formación bruta de capital</a:t>
                      </a:r>
                      <a:r>
                        <a:rPr lang="es-CO" sz="1000" b="1" i="0" u="none" strike="noStrike" baseline="30000">
                          <a:solidFill>
                            <a:srgbClr val="065660"/>
                          </a:solidFill>
                          <a:effectLst/>
                          <a:latin typeface="Encode Sans Condensed" panose="00000506000000000000" pitchFamily="2" charset="0"/>
                        </a:rPr>
                        <a:t>4</a:t>
                      </a:r>
                      <a:endParaRPr lang="es-CO" sz="1000" b="1" i="0" u="none" strike="noStrike">
                        <a:solidFill>
                          <a:srgbClr val="065660"/>
                        </a:solidFill>
                        <a:effectLst/>
                        <a:latin typeface="Encode Sans Condensed" panose="00000506000000000000" pitchFamily="2" charset="0"/>
                      </a:endParaRP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2312173736"/>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dirty="0">
                          <a:solidFill>
                            <a:srgbClr val="FFFFFF"/>
                          </a:solidFill>
                          <a:effectLst/>
                          <a:latin typeface="Encode Sans Condensed" panose="00000506000000000000" pitchFamily="2" charset="0"/>
                        </a:rPr>
                        <a:t>2,6</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a:txBody>
                    <a:bodyPr/>
                    <a:lstStyle/>
                    <a:p>
                      <a:pPr algn="l" fontAlgn="ctr"/>
                      <a:r>
                        <a:rPr lang="es-ES" sz="1000" b="1" i="0" u="none" strike="noStrike">
                          <a:solidFill>
                            <a:srgbClr val="144560"/>
                          </a:solidFill>
                          <a:effectLst/>
                          <a:latin typeface="Encode Sans Condensed" panose="00000506000000000000" pitchFamily="2" charset="0"/>
                        </a:rPr>
                        <a:t>Formación bruta de capital fijo</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18093813"/>
                  </a:ext>
                </a:extLst>
              </a:tr>
              <a:tr h="72000">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dirty="0">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t"/>
                      <a:r>
                        <a:rPr lang="es-CO" sz="300" b="0" i="0" u="none" strike="noStrike">
                          <a:solidFill>
                            <a:srgbClr val="000000"/>
                          </a:solidFill>
                          <a:effectLst/>
                          <a:latin typeface="Encode Sans Condensed" panose="00000506000000000000" pitchFamily="2" charset="0"/>
                        </a:rPr>
                        <a:t> </a:t>
                      </a:r>
                    </a:p>
                  </a:txBody>
                  <a:tcPr marL="9525" marR="9525" marT="9525" marB="0">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ctr"/>
                      <a:r>
                        <a:rPr lang="es-CO" sz="3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ctr"/>
                      <a:r>
                        <a:rPr lang="es-CO" sz="3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ctr"/>
                      <a:r>
                        <a:rPr lang="es-CO" sz="3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ctr"/>
                      <a:r>
                        <a:rPr lang="es-CO" sz="3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2239902332"/>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dirty="0">
                          <a:solidFill>
                            <a:srgbClr val="FFFFFF"/>
                          </a:solidFill>
                          <a:effectLst/>
                          <a:latin typeface="Encode Sans Condensed" panose="00000506000000000000" pitchFamily="2" charset="0"/>
                        </a:rPr>
                        <a:t>0,3</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A9AD"/>
                    </a:solidFill>
                  </a:tcPr>
                </a:tc>
                <a:tc>
                  <a:txBody>
                    <a:bodyPr/>
                    <a:lstStyle/>
                    <a:p>
                      <a:pPr algn="l" fontAlgn="ctr"/>
                      <a:r>
                        <a:rPr lang="es-CO" sz="1000" b="0" i="0" u="none" strike="noStrike">
                          <a:solidFill>
                            <a:srgbClr val="00A9AD"/>
                          </a:solidFill>
                          <a:effectLst/>
                          <a:latin typeface="Encode Sans Condensed" panose="00000506000000000000" pitchFamily="2" charset="0"/>
                        </a:rPr>
                        <a:t>p.p.</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dirty="0">
                          <a:solidFill>
                            <a:srgbClr val="FFFFFF"/>
                          </a:solidFill>
                          <a:effectLst/>
                          <a:latin typeface="Encode Sans Condensed" panose="00000506000000000000" pitchFamily="2" charset="0"/>
                        </a:rPr>
                        <a:t>0,6</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1406934848"/>
                  </a:ext>
                </a:extLst>
              </a:tr>
              <a:tr h="2520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dirty="0">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3527024868"/>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a:txBody>
                    <a:bodyPr/>
                    <a:lstStyle/>
                    <a:p>
                      <a:pPr algn="l" rtl="0" fontAlgn="ctr"/>
                      <a:r>
                        <a:rPr lang="es-CO" sz="1000" b="1" i="0" u="none" strike="noStrike">
                          <a:solidFill>
                            <a:srgbClr val="065660"/>
                          </a:solidFill>
                          <a:effectLst/>
                          <a:latin typeface="Encode Sans Condensed" panose="00000506000000000000" pitchFamily="2" charset="0"/>
                        </a:rPr>
                        <a:t>Exportaciones</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2111872792"/>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dirty="0">
                          <a:solidFill>
                            <a:srgbClr val="FFFFFF"/>
                          </a:solidFill>
                          <a:effectLst/>
                          <a:latin typeface="Encode Sans Condensed" panose="00000506000000000000" pitchFamily="2" charset="0"/>
                        </a:rPr>
                        <a:t>5,0</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2977223175"/>
                  </a:ext>
                </a:extLst>
              </a:tr>
              <a:tr h="72000">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t"/>
                      <a:r>
                        <a:rPr lang="es-CO" sz="300" b="0" i="0" u="none" strike="noStrike">
                          <a:solidFill>
                            <a:srgbClr val="000000"/>
                          </a:solidFill>
                          <a:effectLst/>
                          <a:latin typeface="Encode Sans Condensed" panose="00000506000000000000" pitchFamily="2" charset="0"/>
                        </a:rPr>
                        <a:t> </a:t>
                      </a:r>
                    </a:p>
                  </a:txBody>
                  <a:tcPr marL="9525" marR="9525" marT="9525" marB="0">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655200142"/>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dirty="0">
                          <a:solidFill>
                            <a:srgbClr val="FFFFFF"/>
                          </a:solidFill>
                          <a:effectLst/>
                          <a:latin typeface="Encode Sans Condensed" panose="00000506000000000000" pitchFamily="2" charset="0"/>
                        </a:rPr>
                        <a:t>1,0</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A9AD"/>
                    </a:solidFill>
                  </a:tcPr>
                </a:tc>
                <a:tc>
                  <a:txBody>
                    <a:bodyPr/>
                    <a:lstStyle/>
                    <a:p>
                      <a:pPr algn="l" fontAlgn="ctr"/>
                      <a:r>
                        <a:rPr lang="es-CO" sz="1000" b="0" i="0" u="none" strike="noStrike">
                          <a:solidFill>
                            <a:srgbClr val="00A9AD"/>
                          </a:solidFill>
                          <a:effectLst/>
                          <a:latin typeface="Encode Sans Condensed" panose="00000506000000000000" pitchFamily="2" charset="0"/>
                        </a:rPr>
                        <a:t>p.p.</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346513476"/>
                  </a:ext>
                </a:extLst>
              </a:tr>
              <a:tr h="1080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418224754"/>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a:txBody>
                    <a:bodyPr/>
                    <a:lstStyle/>
                    <a:p>
                      <a:pPr algn="l" rtl="0" fontAlgn="ctr"/>
                      <a:r>
                        <a:rPr lang="es-CO" sz="1000" b="1" i="0" u="none" strike="noStrike">
                          <a:solidFill>
                            <a:srgbClr val="065660"/>
                          </a:solidFill>
                          <a:effectLst/>
                          <a:latin typeface="Encode Sans Condensed" panose="00000506000000000000" pitchFamily="2" charset="0"/>
                        </a:rPr>
                        <a:t>Importaciones</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784977951"/>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dirty="0">
                          <a:solidFill>
                            <a:srgbClr val="FFFFFF"/>
                          </a:solidFill>
                          <a:effectLst/>
                          <a:latin typeface="Encode Sans Condensed" panose="00000506000000000000" pitchFamily="2" charset="0"/>
                        </a:rPr>
                        <a:t>1,4</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3726367655"/>
                  </a:ext>
                </a:extLst>
              </a:tr>
              <a:tr h="72000">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dirty="0">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t"/>
                      <a:r>
                        <a:rPr lang="es-CO" sz="300" b="0" i="0" u="none" strike="noStrike">
                          <a:solidFill>
                            <a:srgbClr val="000000"/>
                          </a:solidFill>
                          <a:effectLst/>
                          <a:latin typeface="Encode Sans Condensed" panose="00000506000000000000" pitchFamily="2" charset="0"/>
                        </a:rPr>
                        <a:t> </a:t>
                      </a:r>
                    </a:p>
                  </a:txBody>
                  <a:tcPr marL="9525" marR="9525" marT="9525" marB="0">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849420978"/>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dirty="0">
                          <a:solidFill>
                            <a:srgbClr val="FFFFFF"/>
                          </a:solidFill>
                          <a:effectLst/>
                          <a:latin typeface="Encode Sans Condensed" panose="00000506000000000000" pitchFamily="2" charset="0"/>
                        </a:rPr>
                        <a:t>-0,3</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A9AD"/>
                    </a:solidFill>
                  </a:tcPr>
                </a:tc>
                <a:tc>
                  <a:txBody>
                    <a:bodyPr/>
                    <a:lstStyle/>
                    <a:p>
                      <a:pPr algn="l" fontAlgn="ctr"/>
                      <a:r>
                        <a:rPr lang="es-CO" sz="1000" b="0" i="0" u="none" strike="noStrike">
                          <a:solidFill>
                            <a:srgbClr val="00A9AD"/>
                          </a:solidFill>
                          <a:effectLst/>
                          <a:latin typeface="Encode Sans Condensed" panose="00000506000000000000" pitchFamily="2" charset="0"/>
                        </a:rPr>
                        <a:t>p.p.</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dirty="0">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472468045"/>
                  </a:ext>
                </a:extLst>
              </a:tr>
            </a:tbl>
          </a:graphicData>
        </a:graphic>
      </p:graphicFrame>
      <p:grpSp>
        <p:nvGrpSpPr>
          <p:cNvPr id="6" name="Grupo 5">
            <a:extLst>
              <a:ext uri="{FF2B5EF4-FFF2-40B4-BE49-F238E27FC236}">
                <a16:creationId xmlns:a16="http://schemas.microsoft.com/office/drawing/2014/main" id="{294FF005-E3DF-0B2D-18BD-5443A59DB79B}"/>
              </a:ext>
            </a:extLst>
          </p:cNvPr>
          <p:cNvGrpSpPr/>
          <p:nvPr/>
        </p:nvGrpSpPr>
        <p:grpSpPr>
          <a:xfrm>
            <a:off x="800649" y="1714053"/>
            <a:ext cx="576000" cy="576161"/>
            <a:chOff x="603555" y="3175148"/>
            <a:chExt cx="576000" cy="576161"/>
          </a:xfrm>
        </p:grpSpPr>
        <p:sp>
          <p:nvSpPr>
            <p:cNvPr id="5" name="Elipse 4">
              <a:extLst>
                <a:ext uri="{FF2B5EF4-FFF2-40B4-BE49-F238E27FC236}">
                  <a16:creationId xmlns:a16="http://schemas.microsoft.com/office/drawing/2014/main" id="{93846CBF-D545-E37A-4031-58D271C15E0F}"/>
                </a:ext>
              </a:extLst>
            </p:cNvPr>
            <p:cNvSpPr/>
            <p:nvPr/>
          </p:nvSpPr>
          <p:spPr>
            <a:xfrm>
              <a:off x="603555" y="3175148"/>
              <a:ext cx="576000" cy="576161"/>
            </a:xfrm>
            <a:prstGeom prst="ellipse">
              <a:avLst/>
            </a:prstGeom>
            <a:solidFill>
              <a:srgbClr val="06566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32" name="Imagen 31">
              <a:extLst>
                <a:ext uri="{FF2B5EF4-FFF2-40B4-BE49-F238E27FC236}">
                  <a16:creationId xmlns:a16="http://schemas.microsoft.com/office/drawing/2014/main" id="{368F90BD-75E8-4958-9F37-DB2D006B0917}"/>
                </a:ext>
              </a:extLst>
            </p:cNvPr>
            <p:cNvPicPr>
              <a:picLocks noChangeAspect="1"/>
            </p:cNvPicPr>
            <p:nvPr/>
          </p:nvPicPr>
          <p:blipFill>
            <a:blip r:embed="rId2"/>
            <a:stretch>
              <a:fillRect/>
            </a:stretch>
          </p:blipFill>
          <p:spPr>
            <a:xfrm>
              <a:off x="732414" y="3302147"/>
              <a:ext cx="311020" cy="311020"/>
            </a:xfrm>
            <a:prstGeom prst="rect">
              <a:avLst/>
            </a:prstGeom>
          </p:spPr>
        </p:pic>
      </p:grpSp>
      <p:grpSp>
        <p:nvGrpSpPr>
          <p:cNvPr id="7" name="Grupo 6">
            <a:extLst>
              <a:ext uri="{FF2B5EF4-FFF2-40B4-BE49-F238E27FC236}">
                <a16:creationId xmlns:a16="http://schemas.microsoft.com/office/drawing/2014/main" id="{6A0DFF3C-C54C-DBB1-FD1D-3466923A2C70}"/>
              </a:ext>
            </a:extLst>
          </p:cNvPr>
          <p:cNvGrpSpPr/>
          <p:nvPr/>
        </p:nvGrpSpPr>
        <p:grpSpPr>
          <a:xfrm>
            <a:off x="3432858" y="1208625"/>
            <a:ext cx="576000" cy="576161"/>
            <a:chOff x="2946288" y="1504386"/>
            <a:chExt cx="576000" cy="576161"/>
          </a:xfrm>
        </p:grpSpPr>
        <p:sp>
          <p:nvSpPr>
            <p:cNvPr id="26" name="Elipse 25">
              <a:extLst>
                <a:ext uri="{FF2B5EF4-FFF2-40B4-BE49-F238E27FC236}">
                  <a16:creationId xmlns:a16="http://schemas.microsoft.com/office/drawing/2014/main" id="{710C36A6-3AB4-B93F-15DD-6B5ECF27FFF1}"/>
                </a:ext>
              </a:extLst>
            </p:cNvPr>
            <p:cNvSpPr/>
            <p:nvPr/>
          </p:nvSpPr>
          <p:spPr>
            <a:xfrm>
              <a:off x="2946288" y="1504386"/>
              <a:ext cx="576000" cy="576161"/>
            </a:xfrm>
            <a:prstGeom prst="ellipse">
              <a:avLst/>
            </a:prstGeom>
            <a:solidFill>
              <a:srgbClr val="06566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34" name="Imagen 33">
              <a:extLst>
                <a:ext uri="{FF2B5EF4-FFF2-40B4-BE49-F238E27FC236}">
                  <a16:creationId xmlns:a16="http://schemas.microsoft.com/office/drawing/2014/main" id="{04DB1722-A942-4DFF-AB10-F6FCCB942656}"/>
                </a:ext>
              </a:extLst>
            </p:cNvPr>
            <p:cNvPicPr>
              <a:picLocks noChangeAspect="1"/>
            </p:cNvPicPr>
            <p:nvPr/>
          </p:nvPicPr>
          <p:blipFill>
            <a:blip r:embed="rId3"/>
            <a:stretch>
              <a:fillRect/>
            </a:stretch>
          </p:blipFill>
          <p:spPr>
            <a:xfrm>
              <a:off x="3066082" y="1623466"/>
              <a:ext cx="338000" cy="338000"/>
            </a:xfrm>
            <a:prstGeom prst="rect">
              <a:avLst/>
            </a:prstGeom>
          </p:spPr>
        </p:pic>
      </p:grpSp>
      <p:grpSp>
        <p:nvGrpSpPr>
          <p:cNvPr id="11" name="Grupo 10">
            <a:extLst>
              <a:ext uri="{FF2B5EF4-FFF2-40B4-BE49-F238E27FC236}">
                <a16:creationId xmlns:a16="http://schemas.microsoft.com/office/drawing/2014/main" id="{CF96D4BF-98C4-AFC8-30A9-3CE0D0C98416}"/>
              </a:ext>
            </a:extLst>
          </p:cNvPr>
          <p:cNvGrpSpPr/>
          <p:nvPr/>
        </p:nvGrpSpPr>
        <p:grpSpPr>
          <a:xfrm>
            <a:off x="3432858" y="2986657"/>
            <a:ext cx="576000" cy="576161"/>
            <a:chOff x="2946288" y="2957956"/>
            <a:chExt cx="576000" cy="576161"/>
          </a:xfrm>
        </p:grpSpPr>
        <p:sp>
          <p:nvSpPr>
            <p:cNvPr id="15" name="Elipse 14">
              <a:extLst>
                <a:ext uri="{FF2B5EF4-FFF2-40B4-BE49-F238E27FC236}">
                  <a16:creationId xmlns:a16="http://schemas.microsoft.com/office/drawing/2014/main" id="{7663E2A8-EB44-BA22-897F-449A9E107184}"/>
                </a:ext>
              </a:extLst>
            </p:cNvPr>
            <p:cNvSpPr/>
            <p:nvPr/>
          </p:nvSpPr>
          <p:spPr>
            <a:xfrm>
              <a:off x="2946288" y="2957956"/>
              <a:ext cx="576000" cy="576161"/>
            </a:xfrm>
            <a:prstGeom prst="ellipse">
              <a:avLst/>
            </a:prstGeom>
            <a:solidFill>
              <a:srgbClr val="007E8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27" name="Imagen 26">
              <a:extLst>
                <a:ext uri="{FF2B5EF4-FFF2-40B4-BE49-F238E27FC236}">
                  <a16:creationId xmlns:a16="http://schemas.microsoft.com/office/drawing/2014/main" id="{76AEEB9A-EF42-4795-8FED-BE184C1AC8AD}"/>
                </a:ext>
              </a:extLst>
            </p:cNvPr>
            <p:cNvPicPr>
              <a:picLocks noChangeAspect="1"/>
            </p:cNvPicPr>
            <p:nvPr/>
          </p:nvPicPr>
          <p:blipFill>
            <a:blip r:embed="rId4"/>
            <a:stretch>
              <a:fillRect/>
            </a:stretch>
          </p:blipFill>
          <p:spPr>
            <a:xfrm>
              <a:off x="3082023" y="3102662"/>
              <a:ext cx="277597" cy="277597"/>
            </a:xfrm>
            <a:prstGeom prst="rect">
              <a:avLst/>
            </a:prstGeom>
          </p:spPr>
        </p:pic>
      </p:grpSp>
      <p:grpSp>
        <p:nvGrpSpPr>
          <p:cNvPr id="13" name="Grupo 12">
            <a:extLst>
              <a:ext uri="{FF2B5EF4-FFF2-40B4-BE49-F238E27FC236}">
                <a16:creationId xmlns:a16="http://schemas.microsoft.com/office/drawing/2014/main" id="{AA0D93BA-A079-370A-2116-7EEAD2622CE9}"/>
              </a:ext>
            </a:extLst>
          </p:cNvPr>
          <p:cNvGrpSpPr/>
          <p:nvPr/>
        </p:nvGrpSpPr>
        <p:grpSpPr>
          <a:xfrm>
            <a:off x="3419364" y="3747474"/>
            <a:ext cx="576000" cy="576161"/>
            <a:chOff x="2932794" y="3674529"/>
            <a:chExt cx="576000" cy="576161"/>
          </a:xfrm>
        </p:grpSpPr>
        <p:sp>
          <p:nvSpPr>
            <p:cNvPr id="12" name="Elipse 11">
              <a:extLst>
                <a:ext uri="{FF2B5EF4-FFF2-40B4-BE49-F238E27FC236}">
                  <a16:creationId xmlns:a16="http://schemas.microsoft.com/office/drawing/2014/main" id="{72C53776-5CAC-70B9-61CA-84EE8E0B0D9A}"/>
                </a:ext>
              </a:extLst>
            </p:cNvPr>
            <p:cNvSpPr/>
            <p:nvPr/>
          </p:nvSpPr>
          <p:spPr>
            <a:xfrm>
              <a:off x="2932794" y="3674529"/>
              <a:ext cx="576000" cy="576161"/>
            </a:xfrm>
            <a:prstGeom prst="ellipse">
              <a:avLst/>
            </a:prstGeom>
            <a:solidFill>
              <a:srgbClr val="007E8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28" name="Imagen 27">
              <a:extLst>
                <a:ext uri="{FF2B5EF4-FFF2-40B4-BE49-F238E27FC236}">
                  <a16:creationId xmlns:a16="http://schemas.microsoft.com/office/drawing/2014/main" id="{5D262DA7-4D6A-4750-89B5-83C07CC3868A}"/>
                </a:ext>
              </a:extLst>
            </p:cNvPr>
            <p:cNvPicPr>
              <a:picLocks noChangeAspect="1"/>
            </p:cNvPicPr>
            <p:nvPr/>
          </p:nvPicPr>
          <p:blipFill>
            <a:blip r:embed="rId4"/>
            <a:stretch>
              <a:fillRect/>
            </a:stretch>
          </p:blipFill>
          <p:spPr>
            <a:xfrm rot="10800000">
              <a:off x="3080607" y="3823810"/>
              <a:ext cx="277597" cy="277597"/>
            </a:xfrm>
            <a:prstGeom prst="rect">
              <a:avLst/>
            </a:prstGeom>
          </p:spPr>
        </p:pic>
      </p:grpSp>
      <p:sp>
        <p:nvSpPr>
          <p:cNvPr id="35" name="Abrir llave 34">
            <a:extLst>
              <a:ext uri="{FF2B5EF4-FFF2-40B4-BE49-F238E27FC236}">
                <a16:creationId xmlns:a16="http://schemas.microsoft.com/office/drawing/2014/main" id="{9F0C0C72-B680-A643-13F8-1BF8546727B0}"/>
              </a:ext>
            </a:extLst>
          </p:cNvPr>
          <p:cNvSpPr/>
          <p:nvPr/>
        </p:nvSpPr>
        <p:spPr>
          <a:xfrm>
            <a:off x="2992664" y="1139639"/>
            <a:ext cx="201475" cy="1731601"/>
          </a:xfrm>
          <a:prstGeom prst="leftBrace">
            <a:avLst>
              <a:gd name="adj1" fmla="val 0"/>
              <a:gd name="adj2" fmla="val 43911"/>
            </a:avLst>
          </a:prstGeom>
          <a:ln w="12700">
            <a:solidFill>
              <a:schemeClr val="bg1">
                <a:lumMod val="8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s-CO"/>
          </a:p>
        </p:txBody>
      </p:sp>
      <p:cxnSp>
        <p:nvCxnSpPr>
          <p:cNvPr id="45" name="Conector recto 44">
            <a:extLst>
              <a:ext uri="{FF2B5EF4-FFF2-40B4-BE49-F238E27FC236}">
                <a16:creationId xmlns:a16="http://schemas.microsoft.com/office/drawing/2014/main" id="{DB5836BB-6380-F63A-A93D-773EBBFBF2F1}"/>
              </a:ext>
            </a:extLst>
          </p:cNvPr>
          <p:cNvCxnSpPr>
            <a:cxnSpLocks/>
          </p:cNvCxnSpPr>
          <p:nvPr/>
        </p:nvCxnSpPr>
        <p:spPr>
          <a:xfrm>
            <a:off x="4046372" y="2133100"/>
            <a:ext cx="4404424" cy="0"/>
          </a:xfrm>
          <a:prstGeom prst="line">
            <a:avLst/>
          </a:prstGeom>
          <a:ln w="12700">
            <a:solidFill>
              <a:schemeClr val="bg1">
                <a:lumMod val="85000"/>
              </a:schemeClr>
            </a:solidFill>
          </a:ln>
        </p:spPr>
        <p:style>
          <a:lnRef idx="1">
            <a:schemeClr val="accent6"/>
          </a:lnRef>
          <a:fillRef idx="0">
            <a:schemeClr val="accent6"/>
          </a:fillRef>
          <a:effectRef idx="0">
            <a:schemeClr val="accent6"/>
          </a:effectRef>
          <a:fontRef idx="minor">
            <a:schemeClr val="tx1"/>
          </a:fontRef>
        </p:style>
      </p:cxnSp>
      <p:cxnSp>
        <p:nvCxnSpPr>
          <p:cNvPr id="47" name="Conector recto 46">
            <a:extLst>
              <a:ext uri="{FF2B5EF4-FFF2-40B4-BE49-F238E27FC236}">
                <a16:creationId xmlns:a16="http://schemas.microsoft.com/office/drawing/2014/main" id="{8A387BBA-551B-02AC-D401-04B2E314A296}"/>
              </a:ext>
            </a:extLst>
          </p:cNvPr>
          <p:cNvCxnSpPr>
            <a:cxnSpLocks/>
          </p:cNvCxnSpPr>
          <p:nvPr/>
        </p:nvCxnSpPr>
        <p:spPr>
          <a:xfrm>
            <a:off x="4038998" y="3142550"/>
            <a:ext cx="4411798" cy="0"/>
          </a:xfrm>
          <a:prstGeom prst="line">
            <a:avLst/>
          </a:prstGeom>
          <a:ln w="12700">
            <a:solidFill>
              <a:schemeClr val="bg1">
                <a:lumMod val="85000"/>
              </a:schemeClr>
            </a:solidFill>
          </a:ln>
        </p:spPr>
        <p:style>
          <a:lnRef idx="1">
            <a:schemeClr val="accent6"/>
          </a:lnRef>
          <a:fillRef idx="0">
            <a:schemeClr val="accent6"/>
          </a:fillRef>
          <a:effectRef idx="0">
            <a:schemeClr val="accent6"/>
          </a:effectRef>
          <a:fontRef idx="minor">
            <a:schemeClr val="tx1"/>
          </a:fontRef>
        </p:style>
      </p:cxnSp>
      <p:sp>
        <p:nvSpPr>
          <p:cNvPr id="17" name="Elipse 16">
            <a:extLst>
              <a:ext uri="{FF2B5EF4-FFF2-40B4-BE49-F238E27FC236}">
                <a16:creationId xmlns:a16="http://schemas.microsoft.com/office/drawing/2014/main" id="{1E0134A6-A08A-EA0C-4C09-127D82BA06FD}"/>
              </a:ext>
            </a:extLst>
          </p:cNvPr>
          <p:cNvSpPr/>
          <p:nvPr/>
        </p:nvSpPr>
        <p:spPr>
          <a:xfrm>
            <a:off x="6174487" y="836986"/>
            <a:ext cx="523636" cy="523783"/>
          </a:xfrm>
          <a:prstGeom prst="ellipse">
            <a:avLst/>
          </a:prstGeom>
          <a:solidFill>
            <a:srgbClr val="00A9A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21" name="Elipse 20">
            <a:extLst>
              <a:ext uri="{FF2B5EF4-FFF2-40B4-BE49-F238E27FC236}">
                <a16:creationId xmlns:a16="http://schemas.microsoft.com/office/drawing/2014/main" id="{1BE962B5-C8EC-29F3-5C48-B4DCBE70C7ED}"/>
              </a:ext>
            </a:extLst>
          </p:cNvPr>
          <p:cNvSpPr/>
          <p:nvPr/>
        </p:nvSpPr>
        <p:spPr>
          <a:xfrm>
            <a:off x="6175519" y="1467418"/>
            <a:ext cx="523636" cy="523783"/>
          </a:xfrm>
          <a:prstGeom prst="ellipse">
            <a:avLst/>
          </a:prstGeom>
          <a:solidFill>
            <a:srgbClr val="00A9A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24" name="Elipse 23">
            <a:extLst>
              <a:ext uri="{FF2B5EF4-FFF2-40B4-BE49-F238E27FC236}">
                <a16:creationId xmlns:a16="http://schemas.microsoft.com/office/drawing/2014/main" id="{6B6699CA-8B89-5B9B-D1B2-C192C86AD056}"/>
              </a:ext>
            </a:extLst>
          </p:cNvPr>
          <p:cNvSpPr/>
          <p:nvPr/>
        </p:nvSpPr>
        <p:spPr>
          <a:xfrm>
            <a:off x="6172950" y="2215659"/>
            <a:ext cx="523636" cy="523783"/>
          </a:xfrm>
          <a:prstGeom prst="ellipse">
            <a:avLst/>
          </a:prstGeom>
          <a:solidFill>
            <a:srgbClr val="00A9A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31" name="Imagen 30" descr="Forma&#10;&#10;Descripción generada automáticamente con confianza baja">
            <a:extLst>
              <a:ext uri="{FF2B5EF4-FFF2-40B4-BE49-F238E27FC236}">
                <a16:creationId xmlns:a16="http://schemas.microsoft.com/office/drawing/2014/main" id="{62990491-C4D5-512C-B088-029AFD22FCDE}"/>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6288830" y="1580781"/>
            <a:ext cx="291874" cy="291874"/>
          </a:xfrm>
          <a:prstGeom prst="rect">
            <a:avLst/>
          </a:prstGeom>
        </p:spPr>
      </p:pic>
      <p:pic>
        <p:nvPicPr>
          <p:cNvPr id="40" name="Imagen 39" descr="Forma&#10;&#10;Descripción generada automáticamente con confianza baja">
            <a:extLst>
              <a:ext uri="{FF2B5EF4-FFF2-40B4-BE49-F238E27FC236}">
                <a16:creationId xmlns:a16="http://schemas.microsoft.com/office/drawing/2014/main" id="{556DCAD1-F542-8B5B-A45C-FD5AB178DD56}"/>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6276777" y="933145"/>
            <a:ext cx="319499" cy="319499"/>
          </a:xfrm>
          <a:prstGeom prst="rect">
            <a:avLst/>
          </a:prstGeom>
        </p:spPr>
      </p:pic>
      <p:pic>
        <p:nvPicPr>
          <p:cNvPr id="51" name="Imagen 50">
            <a:extLst>
              <a:ext uri="{FF2B5EF4-FFF2-40B4-BE49-F238E27FC236}">
                <a16:creationId xmlns:a16="http://schemas.microsoft.com/office/drawing/2014/main" id="{8C26E8C3-A027-3955-E0D5-AFBA0085412D}"/>
              </a:ext>
            </a:extLst>
          </p:cNvPr>
          <p:cNvPicPr>
            <a:picLocks noChangeAspect="1"/>
          </p:cNvPicPr>
          <p:nvPr/>
        </p:nvPicPr>
        <p:blipFill>
          <a:blip r:embed="rId9"/>
          <a:stretch>
            <a:fillRect/>
          </a:stretch>
        </p:blipFill>
        <p:spPr>
          <a:xfrm>
            <a:off x="6262107" y="2296722"/>
            <a:ext cx="341543" cy="341543"/>
          </a:xfrm>
          <a:prstGeom prst="rect">
            <a:avLst/>
          </a:prstGeom>
        </p:spPr>
      </p:pic>
      <p:grpSp>
        <p:nvGrpSpPr>
          <p:cNvPr id="9" name="Grupo 8">
            <a:extLst>
              <a:ext uri="{FF2B5EF4-FFF2-40B4-BE49-F238E27FC236}">
                <a16:creationId xmlns:a16="http://schemas.microsoft.com/office/drawing/2014/main" id="{122517B2-F4F7-DCFC-2079-FA6A0C7B66A4}"/>
              </a:ext>
            </a:extLst>
          </p:cNvPr>
          <p:cNvGrpSpPr/>
          <p:nvPr/>
        </p:nvGrpSpPr>
        <p:grpSpPr>
          <a:xfrm>
            <a:off x="3432858" y="2141066"/>
            <a:ext cx="576000" cy="576161"/>
            <a:chOff x="3432858" y="2540458"/>
            <a:chExt cx="576000" cy="576161"/>
          </a:xfrm>
        </p:grpSpPr>
        <p:grpSp>
          <p:nvGrpSpPr>
            <p:cNvPr id="14" name="Grupo 13">
              <a:extLst>
                <a:ext uri="{FF2B5EF4-FFF2-40B4-BE49-F238E27FC236}">
                  <a16:creationId xmlns:a16="http://schemas.microsoft.com/office/drawing/2014/main" id="{C9B7AE24-60D0-B248-E0B7-6BF21A0C2E83}"/>
                </a:ext>
              </a:extLst>
            </p:cNvPr>
            <p:cNvGrpSpPr/>
            <p:nvPr/>
          </p:nvGrpSpPr>
          <p:grpSpPr>
            <a:xfrm>
              <a:off x="3432858" y="2540458"/>
              <a:ext cx="576000" cy="576161"/>
              <a:chOff x="2946288" y="2225152"/>
              <a:chExt cx="576000" cy="576161"/>
            </a:xfrm>
          </p:grpSpPr>
          <p:sp>
            <p:nvSpPr>
              <p:cNvPr id="18" name="Elipse 17">
                <a:extLst>
                  <a:ext uri="{FF2B5EF4-FFF2-40B4-BE49-F238E27FC236}">
                    <a16:creationId xmlns:a16="http://schemas.microsoft.com/office/drawing/2014/main" id="{E938F7D8-5E94-842F-54BA-BF96EA445558}"/>
                  </a:ext>
                </a:extLst>
              </p:cNvPr>
              <p:cNvSpPr/>
              <p:nvPr/>
            </p:nvSpPr>
            <p:spPr>
              <a:xfrm>
                <a:off x="2946288" y="2225152"/>
                <a:ext cx="576000" cy="576161"/>
              </a:xfrm>
              <a:prstGeom prst="ellipse">
                <a:avLst/>
              </a:prstGeom>
              <a:solidFill>
                <a:srgbClr val="06566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30" name="Imagen 29">
                <a:extLst>
                  <a:ext uri="{FF2B5EF4-FFF2-40B4-BE49-F238E27FC236}">
                    <a16:creationId xmlns:a16="http://schemas.microsoft.com/office/drawing/2014/main" id="{8EED47A1-1E41-4547-B05E-DA644649C8D4}"/>
                  </a:ext>
                </a:extLst>
              </p:cNvPr>
              <p:cNvPicPr>
                <a:picLocks noChangeAspect="1"/>
              </p:cNvPicPr>
              <p:nvPr/>
            </p:nvPicPr>
            <p:blipFill>
              <a:blip r:embed="rId9"/>
              <a:stretch>
                <a:fillRect/>
              </a:stretch>
            </p:blipFill>
            <p:spPr>
              <a:xfrm>
                <a:off x="3171343" y="2357810"/>
                <a:ext cx="282267" cy="282267"/>
              </a:xfrm>
              <a:prstGeom prst="rect">
                <a:avLst/>
              </a:prstGeom>
            </p:spPr>
          </p:pic>
        </p:grpSp>
        <p:pic>
          <p:nvPicPr>
            <p:cNvPr id="53" name="Imagen 52" descr="Interfaz de usuario gráfica&#10;&#10;Descripción generada automáticamente con confianza media">
              <a:extLst>
                <a:ext uri="{FF2B5EF4-FFF2-40B4-BE49-F238E27FC236}">
                  <a16:creationId xmlns:a16="http://schemas.microsoft.com/office/drawing/2014/main" id="{5DA42B97-C64D-B2CD-2C9D-2ECA88CDC746}"/>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hotocopy/>
                      </a14:imgEffect>
                    </a14:imgLayer>
                  </a14:imgProps>
                </a:ext>
              </a:extLst>
            </a:blip>
            <a:stretch>
              <a:fillRect/>
            </a:stretch>
          </p:blipFill>
          <p:spPr>
            <a:xfrm>
              <a:off x="3469455" y="2617523"/>
              <a:ext cx="376917" cy="376917"/>
            </a:xfrm>
            <a:prstGeom prst="rect">
              <a:avLst/>
            </a:prstGeom>
          </p:spPr>
        </p:pic>
      </p:grpSp>
      <p:graphicFrame>
        <p:nvGraphicFramePr>
          <p:cNvPr id="16" name="Gráfico 15">
            <a:extLst>
              <a:ext uri="{FF2B5EF4-FFF2-40B4-BE49-F238E27FC236}">
                <a16:creationId xmlns:a16="http://schemas.microsoft.com/office/drawing/2014/main" id="{A0A47C7F-083D-8593-A454-C1CB8D42E2D5}"/>
              </a:ext>
            </a:extLst>
          </p:cNvPr>
          <p:cNvGraphicFramePr/>
          <p:nvPr>
            <p:extLst>
              <p:ext uri="{D42A27DB-BD31-4B8C-83A1-F6EECF244321}">
                <p14:modId xmlns:p14="http://schemas.microsoft.com/office/powerpoint/2010/main" val="768315325"/>
              </p:ext>
            </p:extLst>
          </p:nvPr>
        </p:nvGraphicFramePr>
        <p:xfrm>
          <a:off x="6157677" y="3338527"/>
          <a:ext cx="2319657" cy="999111"/>
        </p:xfrm>
        <a:graphic>
          <a:graphicData uri="http://schemas.openxmlformats.org/drawingml/2006/chart">
            <c:chart xmlns:c="http://schemas.openxmlformats.org/drawingml/2006/chart" xmlns:r="http://schemas.openxmlformats.org/officeDocument/2006/relationships" r:id="rId12"/>
          </a:graphicData>
        </a:graphic>
      </p:graphicFrame>
      <p:pic>
        <p:nvPicPr>
          <p:cNvPr id="2" name="Gráfico 1">
            <a:extLst>
              <a:ext uri="{FF2B5EF4-FFF2-40B4-BE49-F238E27FC236}">
                <a16:creationId xmlns:a16="http://schemas.microsoft.com/office/drawing/2014/main" id="{41964373-EDBE-177F-0E66-6CF8B1A56A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1744" y="786588"/>
            <a:ext cx="2382736" cy="193605"/>
          </a:xfrm>
          <a:prstGeom prst="rect">
            <a:avLst/>
          </a:prstGeom>
        </p:spPr>
      </p:pic>
      <p:sp>
        <p:nvSpPr>
          <p:cNvPr id="3" name="object 898">
            <a:extLst>
              <a:ext uri="{FF2B5EF4-FFF2-40B4-BE49-F238E27FC236}">
                <a16:creationId xmlns:a16="http://schemas.microsoft.com/office/drawing/2014/main" id="{6C580FD5-C799-A74E-2514-A956264CBE6C}"/>
              </a:ext>
            </a:extLst>
          </p:cNvPr>
          <p:cNvSpPr txBox="1"/>
          <p:nvPr/>
        </p:nvSpPr>
        <p:spPr>
          <a:xfrm>
            <a:off x="498248" y="136457"/>
            <a:ext cx="4797629" cy="830997"/>
          </a:xfrm>
          <a:prstGeom prst="rect">
            <a:avLst/>
          </a:prstGeom>
        </p:spPr>
        <p:txBody>
          <a:bodyPr vert="horz" wrap="square" lIns="0" tIns="0" rIns="0" bIns="0" rtlCol="0">
            <a:spAutoFit/>
          </a:bodyPr>
          <a:lstStyle/>
          <a:p>
            <a:r>
              <a:rPr lang="es-CO" sz="1400" b="1" spc="-5" dirty="0">
                <a:solidFill>
                  <a:srgbClr val="B6004B"/>
                </a:solidFill>
                <a:latin typeface="Segoe UI" panose="020B0502040204020203" pitchFamily="34" charset="0"/>
                <a:cs typeface="Arial"/>
              </a:rPr>
              <a:t>Producto Interno Bruto (PIB) </a:t>
            </a:r>
          </a:p>
          <a:p>
            <a:r>
              <a:rPr lang="es-CO" sz="1400" b="1" spc="-5" dirty="0">
                <a:solidFill>
                  <a:srgbClr val="B6004B"/>
                </a:solidFill>
                <a:latin typeface="Segoe UI" panose="020B0502040204020203" pitchFamily="34" charset="0"/>
                <a:cs typeface="Arial"/>
              </a:rPr>
              <a:t>Enfoque del gasto</a:t>
            </a:r>
          </a:p>
          <a:p>
            <a:pPr lvl="0"/>
            <a:r>
              <a:rPr lang="es-CO" sz="1400" b="1" spc="-5" dirty="0">
                <a:latin typeface="Encode Sans Condensed" panose="00000506000000000000" pitchFamily="2" charset="0"/>
                <a:ea typeface="+mj-ea"/>
                <a:cs typeface="Arial"/>
              </a:rPr>
              <a:t>Tasas de crecimiento año corrido (%) en volumen</a:t>
            </a:r>
            <a:r>
              <a:rPr lang="es-CO" sz="1400" b="1" spc="-5" baseline="30000" dirty="0">
                <a:latin typeface="Encode Sans Condensed" panose="00000506000000000000" pitchFamily="2" charset="0"/>
                <a:ea typeface="+mj-ea"/>
                <a:cs typeface="Arial"/>
              </a:rPr>
              <a:t>1</a:t>
            </a:r>
            <a:r>
              <a:rPr lang="es-CO" sz="1400" b="1" spc="-5" dirty="0">
                <a:latin typeface="Encode Sans Condensed" panose="00000506000000000000" pitchFamily="2" charset="0"/>
                <a:ea typeface="+mj-ea"/>
                <a:cs typeface="Arial"/>
              </a:rPr>
              <a:t> </a:t>
            </a:r>
          </a:p>
          <a:p>
            <a:r>
              <a:rPr lang="es-CO" sz="1200" dirty="0">
                <a:solidFill>
                  <a:schemeClr val="tx1">
                    <a:lumMod val="85000"/>
                    <a:lumOff val="15000"/>
                  </a:schemeClr>
                </a:solidFill>
                <a:latin typeface="Roboto Medium" panose="02000000000000000000" pitchFamily="2" charset="0"/>
                <a:ea typeface="Roboto Medium" panose="02000000000000000000" pitchFamily="2" charset="0"/>
              </a:rPr>
              <a:t>2023</a:t>
            </a:r>
            <a:r>
              <a:rPr lang="es-CO" sz="1200" baseline="30000" dirty="0">
                <a:solidFill>
                  <a:schemeClr val="tx1">
                    <a:lumMod val="85000"/>
                    <a:lumOff val="15000"/>
                  </a:schemeClr>
                </a:solidFill>
                <a:latin typeface="Roboto Medium" panose="02000000000000000000" pitchFamily="2" charset="0"/>
                <a:ea typeface="Roboto Medium" panose="02000000000000000000" pitchFamily="2" charset="0"/>
              </a:rPr>
              <a:t>pr</a:t>
            </a:r>
            <a:r>
              <a:rPr lang="es-CO" sz="1200" dirty="0">
                <a:solidFill>
                  <a:schemeClr val="tx1">
                    <a:lumMod val="85000"/>
                    <a:lumOff val="15000"/>
                  </a:schemeClr>
                </a:solidFill>
                <a:latin typeface="Roboto Medium" panose="02000000000000000000" pitchFamily="2" charset="0"/>
                <a:ea typeface="Roboto Medium" panose="02000000000000000000" pitchFamily="2" charset="0"/>
              </a:rPr>
              <a:t> – 2024</a:t>
            </a:r>
            <a:r>
              <a:rPr lang="es-CO" sz="1200" baseline="30000" dirty="0">
                <a:solidFill>
                  <a:schemeClr val="tx1">
                    <a:lumMod val="85000"/>
                    <a:lumOff val="15000"/>
                  </a:schemeClr>
                </a:solidFill>
                <a:latin typeface="Roboto Medium" panose="02000000000000000000" pitchFamily="2" charset="0"/>
                <a:ea typeface="Roboto Medium" panose="02000000000000000000" pitchFamily="2" charset="0"/>
              </a:rPr>
              <a:t>pr</a:t>
            </a:r>
            <a:r>
              <a:rPr lang="es-CO" sz="1200" dirty="0">
                <a:solidFill>
                  <a:schemeClr val="tx1">
                    <a:lumMod val="85000"/>
                    <a:lumOff val="15000"/>
                  </a:schemeClr>
                </a:solidFill>
                <a:latin typeface="Roboto Medium" panose="02000000000000000000" pitchFamily="2" charset="0"/>
                <a:ea typeface="Roboto Medium" panose="02000000000000000000" pitchFamily="2" charset="0"/>
              </a:rPr>
              <a:t> (tercer trimestre)</a:t>
            </a:r>
            <a:endParaRPr lang="es-CO" sz="1200" baseline="30000" dirty="0">
              <a:solidFill>
                <a:schemeClr val="tx1">
                  <a:lumMod val="85000"/>
                  <a:lumOff val="15000"/>
                </a:schemeClr>
              </a:solidFill>
              <a:latin typeface="Roboto Medium" panose="02000000000000000000" pitchFamily="2" charset="0"/>
              <a:ea typeface="Roboto Medium" panose="02000000000000000000" pitchFamily="2" charset="0"/>
            </a:endParaRPr>
          </a:p>
        </p:txBody>
      </p:sp>
      <p:sp>
        <p:nvSpPr>
          <p:cNvPr id="19" name="Marcador de texto 33">
            <a:extLst>
              <a:ext uri="{FF2B5EF4-FFF2-40B4-BE49-F238E27FC236}">
                <a16:creationId xmlns:a16="http://schemas.microsoft.com/office/drawing/2014/main" id="{C2456424-FA43-7959-10A5-EC85107BBA7B}"/>
              </a:ext>
            </a:extLst>
          </p:cNvPr>
          <p:cNvSpPr txBox="1">
            <a:spLocks/>
          </p:cNvSpPr>
          <p:nvPr/>
        </p:nvSpPr>
        <p:spPr>
          <a:xfrm>
            <a:off x="417975" y="3129504"/>
            <a:ext cx="2777750" cy="1472795"/>
          </a:xfrm>
          <a:prstGeom prst="rect">
            <a:avLst/>
          </a:prstGeom>
        </p:spPr>
        <p:txBody>
          <a:bodyPr/>
          <a:lstStyle>
            <a:lvl1pPr marL="0" indent="0" algn="l" defTabSz="914400" rtl="0" eaLnBrk="1" latinLnBrk="0" hangingPunct="1">
              <a:lnSpc>
                <a:spcPct val="90000"/>
              </a:lnSpc>
              <a:spcBef>
                <a:spcPts val="200"/>
              </a:spcBef>
              <a:buFont typeface="Arial" panose="020B0604020202020204" pitchFamily="34" charset="0"/>
              <a:buNone/>
              <a:defRPr sz="700" kern="1200">
                <a:solidFill>
                  <a:srgbClr val="87909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s-CO" baseline="3000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1</a:t>
            </a: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Series originales encadenadas de volumen con año de referencia 2015.</a:t>
            </a:r>
          </a:p>
          <a:p>
            <a:pPr>
              <a:defRPr/>
            </a:pPr>
            <a:r>
              <a:rPr lang="es-CO" baseline="3000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2</a:t>
            </a:r>
            <a:r>
              <a:rPr lang="es-CO">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Incluye el gasto de consumo final y la formación bruta de capital.</a:t>
            </a:r>
            <a:endPar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endParaRPr>
          </a:p>
          <a:p>
            <a:pPr lvl="0">
              <a:defRPr/>
            </a:pPr>
            <a:r>
              <a:rPr lang="es-ES" baseline="3000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3</a:t>
            </a: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Incluye el gasto de consumo final individual de los hogares y gasto de consumo final de las </a:t>
            </a:r>
            <a:r>
              <a:rPr lang="es-CO">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instituciones sin fines de lucro que sirven a los hogares.</a:t>
            </a:r>
          </a:p>
          <a:p>
            <a:pPr lvl="0">
              <a:defRPr/>
            </a:pPr>
            <a:r>
              <a:rPr lang="es-CO" baseline="3000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4</a:t>
            </a:r>
            <a:r>
              <a:rPr lang="es-CO">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Incluye la formación bruta de capital fijo, la variación de existencias y la adquisición menos disposición de objetos valiosos.</a:t>
            </a:r>
          </a:p>
          <a:p>
            <a:pPr>
              <a:defRPr/>
            </a:pPr>
            <a:r>
              <a:rPr lang="es-CO" baseline="30000">
                <a:solidFill>
                  <a:schemeClr val="tx1">
                    <a:lumMod val="85000"/>
                    <a:lumOff val="15000"/>
                  </a:schemeClr>
                </a:solidFill>
                <a:latin typeface="Encode Sans Condensed" panose="00000506000000000000" pitchFamily="2" charset="0"/>
                <a:cs typeface="Segoe UI" panose="020B0502040204020203" pitchFamily="34" charset="0"/>
              </a:rPr>
              <a:t>5</a:t>
            </a:r>
            <a:r>
              <a:rPr lang="es-CO">
                <a:solidFill>
                  <a:schemeClr val="tx1">
                    <a:lumMod val="85000"/>
                    <a:lumOff val="15000"/>
                  </a:schemeClr>
                </a:solidFill>
                <a:latin typeface="Encode Sans Condensed" panose="00000506000000000000" pitchFamily="2" charset="0"/>
                <a:cs typeface="Segoe UI"/>
              </a:rPr>
              <a:t>Corresponde al saldo neto de las exportaciones menos las importaciones.</a:t>
            </a:r>
          </a:p>
          <a:p>
            <a:pPr>
              <a:defRPr/>
            </a:pPr>
            <a:r>
              <a:rPr lang="es-ES">
                <a:solidFill>
                  <a:schemeClr val="tx1">
                    <a:lumMod val="85000"/>
                    <a:lumOff val="15000"/>
                  </a:schemeClr>
                </a:solidFill>
                <a:latin typeface="Encode Sans Condensed" panose="00000506000000000000" pitchFamily="2" charset="0"/>
                <a:cs typeface="Segoe UI"/>
              </a:rPr>
              <a:t>*Por efecto del redondeo, la suma de las contribuciones puede no coincidir con el PIB. </a:t>
            </a:r>
            <a:endParaRPr lang="es-CO">
              <a:solidFill>
                <a:schemeClr val="tx1">
                  <a:lumMod val="85000"/>
                  <a:lumOff val="15000"/>
                </a:schemeClr>
              </a:solidFill>
              <a:latin typeface="Encode Sans Condensed" panose="00000506000000000000" pitchFamily="2" charset="0"/>
              <a:cs typeface="Segoe UI"/>
            </a:endParaRPr>
          </a:p>
          <a:p>
            <a:pPr>
              <a:defRPr/>
            </a:pPr>
            <a:r>
              <a:rPr lang="es-ES" baseline="30000"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a:t>
            </a:r>
            <a:r>
              <a:rPr lang="es-ES"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preliminar</a:t>
            </a:r>
            <a:endPar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endParaRPr>
          </a:p>
          <a:p>
            <a:pPr>
              <a:defRPr/>
            </a:pPr>
            <a:r>
              <a:rPr lang="es-CO">
                <a:solidFill>
                  <a:schemeClr val="tx1">
                    <a:lumMod val="85000"/>
                    <a:lumOff val="15000"/>
                  </a:schemeClr>
                </a:solidFill>
                <a:latin typeface="Encode Sans Condensed" panose="00000506000000000000" pitchFamily="2" charset="0"/>
                <a:cs typeface="Segoe UI"/>
              </a:rPr>
              <a:t>p.p.: puntos porcentuales</a:t>
            </a:r>
          </a:p>
          <a:p>
            <a:pPr lvl="0">
              <a:defRPr/>
            </a:pPr>
            <a:r>
              <a:rPr kumimoji="0" lang="es-CO" b="1"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rPr>
              <a:t>Fuente: </a:t>
            </a:r>
            <a:r>
              <a:rPr lang="es-CO">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DANE, </a:t>
            </a:r>
            <a:r>
              <a:rPr lang="es-CO"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PIB_T</a:t>
            </a:r>
            <a:endParaRPr kumimoji="0" lang="es-CO" b="0"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endParaRPr>
          </a:p>
        </p:txBody>
      </p:sp>
      <p:graphicFrame>
        <p:nvGraphicFramePr>
          <p:cNvPr id="10" name="Tabla 9">
            <a:extLst>
              <a:ext uri="{FF2B5EF4-FFF2-40B4-BE49-F238E27FC236}">
                <a16:creationId xmlns:a16="http://schemas.microsoft.com/office/drawing/2014/main" id="{9F8BDF06-9B30-4C38-CF48-E683485EA58D}"/>
              </a:ext>
            </a:extLst>
          </p:cNvPr>
          <p:cNvGraphicFramePr>
            <a:graphicFrameLocks noGrp="1"/>
          </p:cNvGraphicFramePr>
          <p:nvPr>
            <p:extLst>
              <p:ext uri="{D42A27DB-BD31-4B8C-83A1-F6EECF244321}">
                <p14:modId xmlns:p14="http://schemas.microsoft.com/office/powerpoint/2010/main" val="73496150"/>
              </p:ext>
            </p:extLst>
          </p:nvPr>
        </p:nvGraphicFramePr>
        <p:xfrm>
          <a:off x="969216" y="2567255"/>
          <a:ext cx="1455266" cy="501536"/>
        </p:xfrm>
        <a:graphic>
          <a:graphicData uri="http://schemas.openxmlformats.org/drawingml/2006/table">
            <a:tbl>
              <a:tblPr/>
              <a:tblGrid>
                <a:gridCol w="381269">
                  <a:extLst>
                    <a:ext uri="{9D8B030D-6E8A-4147-A177-3AD203B41FA5}">
                      <a16:colId xmlns:a16="http://schemas.microsoft.com/office/drawing/2014/main" val="2750902289"/>
                    </a:ext>
                  </a:extLst>
                </a:gridCol>
                <a:gridCol w="381269">
                  <a:extLst>
                    <a:ext uri="{9D8B030D-6E8A-4147-A177-3AD203B41FA5}">
                      <a16:colId xmlns:a16="http://schemas.microsoft.com/office/drawing/2014/main" val="3869948265"/>
                    </a:ext>
                  </a:extLst>
                </a:gridCol>
                <a:gridCol w="381269">
                  <a:extLst>
                    <a:ext uri="{9D8B030D-6E8A-4147-A177-3AD203B41FA5}">
                      <a16:colId xmlns:a16="http://schemas.microsoft.com/office/drawing/2014/main" val="1614259432"/>
                    </a:ext>
                  </a:extLst>
                </a:gridCol>
                <a:gridCol w="311459">
                  <a:extLst>
                    <a:ext uri="{9D8B030D-6E8A-4147-A177-3AD203B41FA5}">
                      <a16:colId xmlns:a16="http://schemas.microsoft.com/office/drawing/2014/main" val="2454986939"/>
                    </a:ext>
                  </a:extLst>
                </a:gridCol>
              </a:tblGrid>
              <a:tr h="144000">
                <a:tc gridSpan="4">
                  <a:txBody>
                    <a:bodyPr/>
                    <a:lstStyle/>
                    <a:p>
                      <a:pPr algn="ctr" fontAlgn="ctr"/>
                      <a:r>
                        <a:rPr lang="es-CO" sz="600" b="1" i="0" u="none" strike="noStrike">
                          <a:solidFill>
                            <a:srgbClr val="FFFFFF"/>
                          </a:solidFill>
                          <a:effectLst/>
                          <a:latin typeface="Encode Sans Condensed" panose="00000506000000000000" charset="0"/>
                        </a:rPr>
                        <a:t>Tasas de crecimiento anual</a:t>
                      </a:r>
                    </a:p>
                  </a:txBody>
                  <a:tcPr marL="83127" marR="83127" marT="41564" marB="41564" anchor="ctr">
                    <a:lnL w="6350" cap="flat" cmpd="sng" algn="ctr">
                      <a:solidFill>
                        <a:srgbClr val="F7F7F7"/>
                      </a:solidFill>
                      <a:prstDash val="solid"/>
                      <a:round/>
                      <a:headEnd type="none" w="med" len="med"/>
                      <a:tailEnd type="none" w="med" len="med"/>
                    </a:lnL>
                    <a:lnR w="6350" cap="flat" cmpd="sng" algn="ctr">
                      <a:solidFill>
                        <a:srgbClr val="F7F7F7"/>
                      </a:solidFill>
                      <a:prstDash val="solid"/>
                      <a:round/>
                      <a:headEnd type="none" w="med" len="med"/>
                      <a:tailEnd type="none" w="med" len="med"/>
                    </a:lnR>
                    <a:lnT>
                      <a:noFill/>
                    </a:lnT>
                    <a:lnB w="6350" cap="flat" cmpd="sng" algn="ctr">
                      <a:solidFill>
                        <a:srgbClr val="F7F7F7"/>
                      </a:solidFill>
                      <a:prstDash val="solid"/>
                      <a:round/>
                      <a:headEnd type="none" w="med" len="med"/>
                      <a:tailEnd type="none" w="med" len="med"/>
                    </a:lnB>
                    <a:solidFill>
                      <a:srgbClr val="007174"/>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02412931"/>
                  </a:ext>
                </a:extLst>
              </a:tr>
              <a:tr h="36000">
                <a:tc>
                  <a:txBody>
                    <a:bodyPr/>
                    <a:lstStyle/>
                    <a:p>
                      <a:pPr algn="l" fontAlgn="b"/>
                      <a:r>
                        <a:rPr lang="es-CO" sz="400" b="0" i="0" u="none" strike="noStrike">
                          <a:solidFill>
                            <a:srgbClr val="000000"/>
                          </a:solidFill>
                          <a:effectLst/>
                          <a:latin typeface="Encode Sans Condensed" panose="00000506000000000000" charset="0"/>
                        </a:rPr>
                        <a:t> </a:t>
                      </a:r>
                    </a:p>
                  </a:txBody>
                  <a:tcPr marL="0" marR="0" marT="0" marB="0" anchor="b">
                    <a:lnL w="6350" cap="flat" cmpd="sng" algn="ctr">
                      <a:solidFill>
                        <a:srgbClr val="F7F7F7"/>
                      </a:solidFill>
                      <a:prstDash val="solid"/>
                      <a:round/>
                      <a:headEnd type="none" w="med" len="med"/>
                      <a:tailEnd type="none" w="med" len="med"/>
                    </a:lnL>
                    <a:lnR w="6350" cap="flat" cmpd="sng" algn="ctr">
                      <a:solidFill>
                        <a:srgbClr val="F7F7F7"/>
                      </a:solidFill>
                      <a:prstDash val="solid"/>
                      <a:round/>
                      <a:headEnd type="none" w="med" len="med"/>
                      <a:tailEnd type="none" w="med" len="med"/>
                    </a:lnR>
                    <a:lnT w="6350" cap="flat" cmpd="sng" algn="ctr">
                      <a:solidFill>
                        <a:srgbClr val="F7F7F7"/>
                      </a:solidFill>
                      <a:prstDash val="solid"/>
                      <a:round/>
                      <a:headEnd type="none" w="med" len="med"/>
                      <a:tailEnd type="none" w="med" len="med"/>
                    </a:lnT>
                    <a:lnB w="6350" cap="flat" cmpd="sng" algn="ctr">
                      <a:solidFill>
                        <a:srgbClr val="F7F7F7"/>
                      </a:solidFill>
                      <a:prstDash val="solid"/>
                      <a:round/>
                      <a:headEnd type="none" w="med" len="med"/>
                      <a:tailEnd type="none" w="med" len="med"/>
                    </a:lnB>
                    <a:noFill/>
                  </a:tcPr>
                </a:tc>
                <a:tc>
                  <a:txBody>
                    <a:bodyPr/>
                    <a:lstStyle/>
                    <a:p>
                      <a:pPr algn="l" fontAlgn="b"/>
                      <a:r>
                        <a:rPr lang="es-CO" sz="400" b="0" i="0" u="none" strike="noStrike">
                          <a:solidFill>
                            <a:srgbClr val="000000"/>
                          </a:solidFill>
                          <a:effectLst/>
                          <a:latin typeface="Encode Sans Condensed" panose="00000506000000000000" charset="0"/>
                        </a:rPr>
                        <a:t> </a:t>
                      </a:r>
                    </a:p>
                  </a:txBody>
                  <a:tcPr marL="0" marR="0" marT="0" marB="0" anchor="b">
                    <a:lnL w="6350" cap="flat" cmpd="sng" algn="ctr">
                      <a:solidFill>
                        <a:srgbClr val="F7F7F7"/>
                      </a:solidFill>
                      <a:prstDash val="solid"/>
                      <a:round/>
                      <a:headEnd type="none" w="med" len="med"/>
                      <a:tailEnd type="none" w="med" len="med"/>
                    </a:lnL>
                    <a:lnR w="6350" cap="flat" cmpd="sng" algn="ctr">
                      <a:solidFill>
                        <a:srgbClr val="F7F7F7"/>
                      </a:solidFill>
                      <a:prstDash val="solid"/>
                      <a:round/>
                      <a:headEnd type="none" w="med" len="med"/>
                      <a:tailEnd type="none" w="med" len="med"/>
                    </a:lnR>
                    <a:lnT w="6350" cap="flat" cmpd="sng" algn="ctr">
                      <a:solidFill>
                        <a:srgbClr val="F7F7F7"/>
                      </a:solidFill>
                      <a:prstDash val="solid"/>
                      <a:round/>
                      <a:headEnd type="none" w="med" len="med"/>
                      <a:tailEnd type="none" w="med" len="med"/>
                    </a:lnT>
                    <a:lnB w="6350" cap="flat" cmpd="sng" algn="ctr">
                      <a:solidFill>
                        <a:srgbClr val="F7F7F7"/>
                      </a:solidFill>
                      <a:prstDash val="solid"/>
                      <a:round/>
                      <a:headEnd type="none" w="med" len="med"/>
                      <a:tailEnd type="none" w="med" len="med"/>
                    </a:lnB>
                    <a:noFill/>
                  </a:tcPr>
                </a:tc>
                <a:tc>
                  <a:txBody>
                    <a:bodyPr/>
                    <a:lstStyle/>
                    <a:p>
                      <a:pPr algn="l" fontAlgn="b"/>
                      <a:r>
                        <a:rPr lang="es-CO" sz="400" b="0" i="0" u="none" strike="noStrike">
                          <a:solidFill>
                            <a:srgbClr val="000000"/>
                          </a:solidFill>
                          <a:effectLst/>
                          <a:latin typeface="Encode Sans Condensed" panose="00000506000000000000" charset="0"/>
                        </a:rPr>
                        <a:t> </a:t>
                      </a:r>
                    </a:p>
                  </a:txBody>
                  <a:tcPr marL="0" marR="0" marT="0" marB="0" anchor="b">
                    <a:lnL w="6350" cap="flat" cmpd="sng" algn="ctr">
                      <a:solidFill>
                        <a:srgbClr val="F7F7F7"/>
                      </a:solidFill>
                      <a:prstDash val="solid"/>
                      <a:round/>
                      <a:headEnd type="none" w="med" len="med"/>
                      <a:tailEnd type="none" w="med" len="med"/>
                    </a:lnL>
                    <a:lnR w="6350" cap="flat" cmpd="sng" algn="ctr">
                      <a:solidFill>
                        <a:srgbClr val="F7F7F7"/>
                      </a:solidFill>
                      <a:prstDash val="solid"/>
                      <a:round/>
                      <a:headEnd type="none" w="med" len="med"/>
                      <a:tailEnd type="none" w="med" len="med"/>
                    </a:lnR>
                    <a:lnT w="6350" cap="flat" cmpd="sng" algn="ctr">
                      <a:solidFill>
                        <a:srgbClr val="F7F7F7"/>
                      </a:solidFill>
                      <a:prstDash val="solid"/>
                      <a:round/>
                      <a:headEnd type="none" w="med" len="med"/>
                      <a:tailEnd type="none" w="med" len="med"/>
                    </a:lnT>
                    <a:lnB w="6350" cap="flat" cmpd="sng" algn="ctr">
                      <a:solidFill>
                        <a:srgbClr val="F7F7F7"/>
                      </a:solidFill>
                      <a:prstDash val="solid"/>
                      <a:round/>
                      <a:headEnd type="none" w="med" len="med"/>
                      <a:tailEnd type="none" w="med" len="med"/>
                    </a:lnB>
                    <a:noFill/>
                  </a:tcPr>
                </a:tc>
                <a:tc>
                  <a:txBody>
                    <a:bodyPr/>
                    <a:lstStyle/>
                    <a:p>
                      <a:pPr algn="l" fontAlgn="b"/>
                      <a:r>
                        <a:rPr lang="es-CO" sz="400" b="0" i="0" u="none" strike="noStrike">
                          <a:solidFill>
                            <a:srgbClr val="000000"/>
                          </a:solidFill>
                          <a:effectLst/>
                          <a:latin typeface="Encode Sans Condensed" panose="00000506000000000000" charset="0"/>
                        </a:rPr>
                        <a:t> </a:t>
                      </a:r>
                    </a:p>
                  </a:txBody>
                  <a:tcPr marL="0" marR="0" marT="0" marB="0" anchor="b">
                    <a:lnL w="6350" cap="flat" cmpd="sng" algn="ctr">
                      <a:solidFill>
                        <a:srgbClr val="F7F7F7"/>
                      </a:solidFill>
                      <a:prstDash val="solid"/>
                      <a:round/>
                      <a:headEnd type="none" w="med" len="med"/>
                      <a:tailEnd type="none" w="med" len="med"/>
                    </a:lnL>
                    <a:lnR w="6350" cap="flat" cmpd="sng" algn="ctr">
                      <a:solidFill>
                        <a:srgbClr val="F7F7F7"/>
                      </a:solidFill>
                      <a:prstDash val="solid"/>
                      <a:round/>
                      <a:headEnd type="none" w="med" len="med"/>
                      <a:tailEnd type="none" w="med" len="med"/>
                    </a:lnR>
                    <a:lnT w="6350" cap="flat" cmpd="sng" algn="ctr">
                      <a:solidFill>
                        <a:srgbClr val="F7F7F7"/>
                      </a:solidFill>
                      <a:prstDash val="solid"/>
                      <a:round/>
                      <a:headEnd type="none" w="med" len="med"/>
                      <a:tailEnd type="none" w="med" len="med"/>
                    </a:lnT>
                    <a:lnB w="6350" cap="flat" cmpd="sng" algn="ctr">
                      <a:solidFill>
                        <a:srgbClr val="F7F7F7"/>
                      </a:solidFill>
                      <a:prstDash val="solid"/>
                      <a:round/>
                      <a:headEnd type="none" w="med" len="med"/>
                      <a:tailEnd type="none" w="med" len="med"/>
                    </a:lnB>
                    <a:noFill/>
                  </a:tcPr>
                </a:tc>
                <a:extLst>
                  <a:ext uri="{0D108BD9-81ED-4DB2-BD59-A6C34878D82A}">
                    <a16:rowId xmlns:a16="http://schemas.microsoft.com/office/drawing/2014/main" val="2021887351"/>
                  </a:ext>
                </a:extLst>
              </a:tr>
              <a:tr h="144000">
                <a:tc gridSpan="4">
                  <a:txBody>
                    <a:bodyPr/>
                    <a:lstStyle/>
                    <a:p>
                      <a:pPr algn="ctr" fontAlgn="ctr"/>
                      <a:r>
                        <a:rPr lang="es-ES" sz="600" b="1" i="0" u="none" strike="noStrike">
                          <a:solidFill>
                            <a:srgbClr val="FFFFFF"/>
                          </a:solidFill>
                          <a:effectLst/>
                          <a:latin typeface="Encode Sans Condensed" panose="00000506000000000000" charset="0"/>
                        </a:rPr>
                        <a:t>Contribución* a la variación anual del PIB</a:t>
                      </a:r>
                    </a:p>
                  </a:txBody>
                  <a:tcPr marL="83127" marR="83127" marT="41564" marB="41564" anchor="ctr">
                    <a:lnL w="6350" cap="flat" cmpd="sng" algn="ctr">
                      <a:solidFill>
                        <a:srgbClr val="F7F7F7"/>
                      </a:solidFill>
                      <a:prstDash val="solid"/>
                      <a:round/>
                      <a:headEnd type="none" w="med" len="med"/>
                      <a:tailEnd type="none" w="med" len="med"/>
                    </a:lnL>
                    <a:lnR w="6350" cap="flat" cmpd="sng" algn="ctr">
                      <a:solidFill>
                        <a:srgbClr val="F7F7F7"/>
                      </a:solidFill>
                      <a:prstDash val="solid"/>
                      <a:round/>
                      <a:headEnd type="none" w="med" len="med"/>
                      <a:tailEnd type="none" w="med" len="med"/>
                    </a:lnR>
                    <a:lnT w="6350" cap="flat" cmpd="sng" algn="ctr">
                      <a:solidFill>
                        <a:srgbClr val="F7F7F7"/>
                      </a:solidFill>
                      <a:prstDash val="solid"/>
                      <a:round/>
                      <a:headEnd type="none" w="med" len="med"/>
                      <a:tailEnd type="none" w="med" len="med"/>
                    </a:lnT>
                    <a:lnB>
                      <a:noFill/>
                    </a:lnB>
                    <a:solidFill>
                      <a:srgbClr val="00A9AD"/>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565083547"/>
                  </a:ext>
                </a:extLst>
              </a:tr>
            </a:tbl>
          </a:graphicData>
        </a:graphic>
      </p:graphicFrame>
      <p:cxnSp>
        <p:nvCxnSpPr>
          <p:cNvPr id="20" name="Conector recto 19">
            <a:extLst>
              <a:ext uri="{FF2B5EF4-FFF2-40B4-BE49-F238E27FC236}">
                <a16:creationId xmlns:a16="http://schemas.microsoft.com/office/drawing/2014/main" id="{01FCBB5A-B27E-7082-7FF8-BE03294482EC}"/>
              </a:ext>
            </a:extLst>
          </p:cNvPr>
          <p:cNvCxnSpPr>
            <a:cxnSpLocks/>
          </p:cNvCxnSpPr>
          <p:nvPr/>
        </p:nvCxnSpPr>
        <p:spPr>
          <a:xfrm flipV="1">
            <a:off x="341344" y="157488"/>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7961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C0989CAB-8542-4652-9F23-52D4F1DEFB8B}"/>
              </a:ext>
            </a:extLst>
          </p:cNvPr>
          <p:cNvGraphicFramePr>
            <a:graphicFrameLocks/>
          </p:cNvGraphicFramePr>
          <p:nvPr/>
        </p:nvGraphicFramePr>
        <p:xfrm>
          <a:off x="325831" y="1352516"/>
          <a:ext cx="8155781" cy="9974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a:extLst>
              <a:ext uri="{FF2B5EF4-FFF2-40B4-BE49-F238E27FC236}">
                <a16:creationId xmlns:a16="http://schemas.microsoft.com/office/drawing/2014/main" id="{B3E3EC4F-B01D-5589-7FB8-1DB16715A374}"/>
              </a:ext>
            </a:extLst>
          </p:cNvPr>
          <p:cNvGraphicFramePr>
            <a:graphicFrameLocks/>
          </p:cNvGraphicFramePr>
          <p:nvPr/>
        </p:nvGraphicFramePr>
        <p:xfrm>
          <a:off x="326456" y="2299024"/>
          <a:ext cx="8323436" cy="2420328"/>
        </p:xfrm>
        <a:graphic>
          <a:graphicData uri="http://schemas.openxmlformats.org/drawingml/2006/chart">
            <c:chart xmlns:c="http://schemas.openxmlformats.org/drawingml/2006/chart" xmlns:r="http://schemas.openxmlformats.org/officeDocument/2006/relationships" r:id="rId3"/>
          </a:graphicData>
        </a:graphic>
      </p:graphicFrame>
      <p:sp>
        <p:nvSpPr>
          <p:cNvPr id="6" name="CuadroTexto 5">
            <a:extLst>
              <a:ext uri="{FF2B5EF4-FFF2-40B4-BE49-F238E27FC236}">
                <a16:creationId xmlns:a16="http://schemas.microsoft.com/office/drawing/2014/main" id="{B83A41A3-8AD1-1477-327E-E827B015E060}"/>
              </a:ext>
            </a:extLst>
          </p:cNvPr>
          <p:cNvSpPr txBox="1"/>
          <p:nvPr/>
        </p:nvSpPr>
        <p:spPr>
          <a:xfrm>
            <a:off x="1616509" y="2014225"/>
            <a:ext cx="1127232" cy="230832"/>
          </a:xfrm>
          <a:prstGeom prst="rect">
            <a:avLst/>
          </a:prstGeom>
          <a:noFill/>
        </p:spPr>
        <p:txBody>
          <a:bodyPr wrap="none" rtlCol="0">
            <a:spAutoFit/>
          </a:bodyPr>
          <a:lstStyle/>
          <a:p>
            <a:pPr algn="ctr"/>
            <a:r>
              <a:rPr lang="es-CO" sz="900" dirty="0">
                <a:solidFill>
                  <a:schemeClr val="tx1">
                    <a:lumMod val="85000"/>
                    <a:lumOff val="15000"/>
                  </a:schemeClr>
                </a:solidFill>
                <a:latin typeface="Encode Sans Condensed" panose="00000506000000000000" charset="0"/>
              </a:rPr>
              <a:t>Año corrido III - 2022</a:t>
            </a:r>
            <a:r>
              <a:rPr lang="es-CO" sz="900" baseline="30000" dirty="0">
                <a:solidFill>
                  <a:schemeClr val="tx1">
                    <a:lumMod val="85000"/>
                    <a:lumOff val="15000"/>
                  </a:schemeClr>
                </a:solidFill>
                <a:latin typeface="Encode Sans Condensed" panose="00000506000000000000" charset="0"/>
              </a:rPr>
              <a:t>p</a:t>
            </a:r>
          </a:p>
        </p:txBody>
      </p:sp>
      <p:sp>
        <p:nvSpPr>
          <p:cNvPr id="7" name="CuadroTexto 6">
            <a:extLst>
              <a:ext uri="{FF2B5EF4-FFF2-40B4-BE49-F238E27FC236}">
                <a16:creationId xmlns:a16="http://schemas.microsoft.com/office/drawing/2014/main" id="{770AD4B4-5B5F-A323-620F-07EF69785CBA}"/>
              </a:ext>
            </a:extLst>
          </p:cNvPr>
          <p:cNvSpPr txBox="1"/>
          <p:nvPr/>
        </p:nvSpPr>
        <p:spPr>
          <a:xfrm>
            <a:off x="4192956" y="1798156"/>
            <a:ext cx="1152880" cy="230832"/>
          </a:xfrm>
          <a:prstGeom prst="rect">
            <a:avLst/>
          </a:prstGeom>
          <a:noFill/>
        </p:spPr>
        <p:txBody>
          <a:bodyPr wrap="none" rtlCol="0">
            <a:spAutoFit/>
          </a:bodyPr>
          <a:lstStyle/>
          <a:p>
            <a:pPr algn="ctr"/>
            <a:r>
              <a:rPr lang="es-CO" sz="900" dirty="0">
                <a:solidFill>
                  <a:schemeClr val="tx1">
                    <a:lumMod val="85000"/>
                    <a:lumOff val="15000"/>
                  </a:schemeClr>
                </a:solidFill>
                <a:latin typeface="Encode Sans Condensed" panose="00000506000000000000" charset="0"/>
              </a:rPr>
              <a:t>Año corrido III - 2023</a:t>
            </a:r>
            <a:r>
              <a:rPr lang="es-CO" sz="900" baseline="30000" dirty="0">
                <a:solidFill>
                  <a:schemeClr val="tx1">
                    <a:lumMod val="85000"/>
                    <a:lumOff val="15000"/>
                  </a:schemeClr>
                </a:solidFill>
                <a:latin typeface="Encode Sans Condensed" panose="00000506000000000000" charset="0"/>
              </a:rPr>
              <a:t>pr</a:t>
            </a:r>
          </a:p>
        </p:txBody>
      </p:sp>
      <p:sp>
        <p:nvSpPr>
          <p:cNvPr id="12" name="CuadroTexto 11">
            <a:extLst>
              <a:ext uri="{FF2B5EF4-FFF2-40B4-BE49-F238E27FC236}">
                <a16:creationId xmlns:a16="http://schemas.microsoft.com/office/drawing/2014/main" id="{22B607D7-CA8F-EDC6-5798-5F399E558869}"/>
              </a:ext>
            </a:extLst>
          </p:cNvPr>
          <p:cNvSpPr txBox="1"/>
          <p:nvPr/>
        </p:nvSpPr>
        <p:spPr>
          <a:xfrm>
            <a:off x="1512787" y="1773542"/>
            <a:ext cx="1336158" cy="430887"/>
          </a:xfrm>
          <a:prstGeom prst="rect">
            <a:avLst/>
          </a:prstGeom>
          <a:noFill/>
        </p:spPr>
        <p:txBody>
          <a:bodyPr wrap="square">
            <a:spAutoFit/>
          </a:bodyPr>
          <a:lstStyle/>
          <a:p>
            <a:pPr algn="ctr"/>
            <a:r>
              <a:rPr lang="es-CO" sz="1100" b="1" dirty="0">
                <a:solidFill>
                  <a:srgbClr val="144560"/>
                </a:solidFill>
                <a:latin typeface="Encode Sans Condensed" panose="00000506000000000000" charset="0"/>
              </a:rPr>
              <a:t>1.077.308</a:t>
            </a:r>
          </a:p>
          <a:p>
            <a:pPr algn="ctr"/>
            <a:endParaRPr lang="es-CO" sz="1100" b="1" dirty="0">
              <a:solidFill>
                <a:srgbClr val="144560"/>
              </a:solidFill>
              <a:latin typeface="Encode Sans Condensed" panose="00000506000000000000" charset="0"/>
            </a:endParaRPr>
          </a:p>
        </p:txBody>
      </p:sp>
      <p:sp>
        <p:nvSpPr>
          <p:cNvPr id="13" name="CuadroTexto 12">
            <a:extLst>
              <a:ext uri="{FF2B5EF4-FFF2-40B4-BE49-F238E27FC236}">
                <a16:creationId xmlns:a16="http://schemas.microsoft.com/office/drawing/2014/main" id="{334E83B0-A897-7301-ACD7-A04033EE55EF}"/>
              </a:ext>
            </a:extLst>
          </p:cNvPr>
          <p:cNvSpPr txBox="1"/>
          <p:nvPr/>
        </p:nvSpPr>
        <p:spPr>
          <a:xfrm>
            <a:off x="4101316" y="1558603"/>
            <a:ext cx="1336158" cy="430887"/>
          </a:xfrm>
          <a:prstGeom prst="rect">
            <a:avLst/>
          </a:prstGeom>
          <a:noFill/>
        </p:spPr>
        <p:txBody>
          <a:bodyPr wrap="square">
            <a:spAutoFit/>
          </a:bodyPr>
          <a:lstStyle/>
          <a:p>
            <a:pPr algn="ctr"/>
            <a:r>
              <a:rPr lang="es-CO" sz="1100" b="1" dirty="0">
                <a:solidFill>
                  <a:srgbClr val="144560"/>
                </a:solidFill>
                <a:latin typeface="Encode Sans Condensed" panose="00000506000000000000" charset="0"/>
              </a:rPr>
              <a:t>1.162.910</a:t>
            </a:r>
          </a:p>
          <a:p>
            <a:pPr algn="ctr"/>
            <a:endParaRPr lang="es-CO" sz="1100" b="1" dirty="0">
              <a:solidFill>
                <a:srgbClr val="144560"/>
              </a:solidFill>
              <a:latin typeface="Encode Sans Condensed" panose="00000506000000000000" charset="0"/>
            </a:endParaRPr>
          </a:p>
        </p:txBody>
      </p:sp>
      <p:sp>
        <p:nvSpPr>
          <p:cNvPr id="10" name="Marcador de texto 33">
            <a:extLst>
              <a:ext uri="{FF2B5EF4-FFF2-40B4-BE49-F238E27FC236}">
                <a16:creationId xmlns:a16="http://schemas.microsoft.com/office/drawing/2014/main" id="{51B17360-B8F0-54E3-2B39-D6A2F6CD0C76}"/>
              </a:ext>
            </a:extLst>
          </p:cNvPr>
          <p:cNvSpPr txBox="1">
            <a:spLocks/>
          </p:cNvSpPr>
          <p:nvPr/>
        </p:nvSpPr>
        <p:spPr>
          <a:xfrm>
            <a:off x="414591" y="4616695"/>
            <a:ext cx="4506573" cy="439383"/>
          </a:xfrm>
          <a:prstGeom prst="rect">
            <a:avLst/>
          </a:prstGeom>
        </p:spPr>
        <p:txBody>
          <a:bodyPr/>
          <a:lstStyle>
            <a:lvl1pPr marL="0" indent="0" algn="l" defTabSz="914400" rtl="0" eaLnBrk="1" latinLnBrk="0" hangingPunct="1">
              <a:lnSpc>
                <a:spcPct val="90000"/>
              </a:lnSpc>
              <a:spcBef>
                <a:spcPts val="200"/>
              </a:spcBef>
              <a:buFont typeface="Arial" panose="020B0604020202020204" pitchFamily="34" charset="0"/>
              <a:buNone/>
              <a:defRPr sz="700" kern="1200">
                <a:solidFill>
                  <a:srgbClr val="87909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s-ES" baseline="30000"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a:t>
            </a:r>
            <a:r>
              <a:rPr lang="es-ES"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preliminar</a:t>
            </a: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 </a:t>
            </a:r>
          </a:p>
          <a:p>
            <a:pPr>
              <a:defRPr/>
            </a:pPr>
            <a:r>
              <a:rPr lang="es-CO" baseline="30000" err="1">
                <a:solidFill>
                  <a:schemeClr val="tx1">
                    <a:lumMod val="85000"/>
                    <a:lumOff val="15000"/>
                  </a:schemeClr>
                </a:solidFill>
                <a:latin typeface="Encode Sans Condensed" panose="00000506000000000000" pitchFamily="2" charset="0"/>
                <a:cs typeface="Segoe UI"/>
              </a:rPr>
              <a:t>p</a:t>
            </a:r>
            <a:r>
              <a:rPr lang="es-CO" err="1">
                <a:solidFill>
                  <a:schemeClr val="tx1">
                    <a:lumMod val="85000"/>
                    <a:lumOff val="15000"/>
                  </a:schemeClr>
                </a:solidFill>
                <a:latin typeface="Encode Sans Condensed" panose="00000506000000000000" pitchFamily="2" charset="0"/>
                <a:cs typeface="Segoe UI"/>
              </a:rPr>
              <a:t>provisional</a:t>
            </a:r>
            <a:r>
              <a:rPr lang="es-CO">
                <a:solidFill>
                  <a:schemeClr val="tx1">
                    <a:lumMod val="85000"/>
                    <a:lumOff val="15000"/>
                  </a:schemeClr>
                </a:solidFill>
                <a:latin typeface="Encode Sans Condensed" panose="00000506000000000000" pitchFamily="2" charset="0"/>
                <a:cs typeface="Segoe UI"/>
              </a:rPr>
              <a:t> </a:t>
            </a:r>
          </a:p>
          <a:p>
            <a:pPr lvl="0">
              <a:defRPr/>
            </a:pPr>
            <a:r>
              <a:rPr kumimoji="0" lang="es-CO" b="1"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rPr>
              <a:t>Fuente: </a:t>
            </a:r>
            <a:r>
              <a:rPr lang="es-CO">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DANE, </a:t>
            </a:r>
            <a:r>
              <a:rPr lang="es-CO"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PIB_T</a:t>
            </a:r>
            <a:endParaRPr kumimoji="0" lang="es-CO" b="0"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endParaRPr>
          </a:p>
        </p:txBody>
      </p:sp>
      <p:pic>
        <p:nvPicPr>
          <p:cNvPr id="14" name="Gráfico 13">
            <a:extLst>
              <a:ext uri="{FF2B5EF4-FFF2-40B4-BE49-F238E27FC236}">
                <a16:creationId xmlns:a16="http://schemas.microsoft.com/office/drawing/2014/main" id="{5FD284DB-D4A1-60D2-9EB1-AD0948F2EC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591" y="861272"/>
            <a:ext cx="1148964" cy="193606"/>
          </a:xfrm>
          <a:prstGeom prst="rect">
            <a:avLst/>
          </a:prstGeom>
        </p:spPr>
      </p:pic>
      <p:sp>
        <p:nvSpPr>
          <p:cNvPr id="15" name="object 898">
            <a:extLst>
              <a:ext uri="{FF2B5EF4-FFF2-40B4-BE49-F238E27FC236}">
                <a16:creationId xmlns:a16="http://schemas.microsoft.com/office/drawing/2014/main" id="{01AD1F10-3DF3-75F1-0D64-EB5DDA55B80C}"/>
              </a:ext>
            </a:extLst>
          </p:cNvPr>
          <p:cNvSpPr txBox="1"/>
          <p:nvPr/>
        </p:nvSpPr>
        <p:spPr>
          <a:xfrm>
            <a:off x="464530" y="437549"/>
            <a:ext cx="7585438" cy="615553"/>
          </a:xfrm>
          <a:prstGeom prst="rect">
            <a:avLst/>
          </a:prstGeom>
        </p:spPr>
        <p:txBody>
          <a:bodyPr vert="horz" wrap="square" lIns="0" tIns="0" rIns="0" bIns="0" rtlCol="0">
            <a:spAutoFit/>
          </a:bodyPr>
          <a:lstStyle/>
          <a:p>
            <a:r>
              <a:rPr lang="es-CO" sz="1400" b="1" spc="-5" dirty="0">
                <a:solidFill>
                  <a:srgbClr val="B6004B"/>
                </a:solidFill>
                <a:latin typeface="Segoe UI" panose="020B0502040204020203" pitchFamily="34" charset="0"/>
                <a:cs typeface="Arial"/>
              </a:rPr>
              <a:t>Producto Interno Bruto (PIB) </a:t>
            </a:r>
          </a:p>
          <a:p>
            <a:pPr lvl="0"/>
            <a:r>
              <a:rPr lang="es-ES" sz="1400" spc="-5" dirty="0">
                <a:latin typeface="Encode Sans Condensed" panose="00000506000000000000" pitchFamily="2" charset="0"/>
                <a:ea typeface="+mj-ea"/>
                <a:cs typeface="Arial"/>
              </a:rPr>
              <a:t>Valores corrientes en miles de millones de pesos</a:t>
            </a:r>
          </a:p>
          <a:p>
            <a:pPr lvl="0"/>
            <a:r>
              <a:rPr lang="es-CO" sz="1200" dirty="0">
                <a:latin typeface="Roboto Medium" panose="02000000000000000000" pitchFamily="2" charset="0"/>
                <a:ea typeface="Roboto Medium" panose="02000000000000000000" pitchFamily="2" charset="0"/>
                <a:cs typeface="Segoe UI" panose="020B0502040204020203" pitchFamily="34" charset="0"/>
              </a:rPr>
              <a:t>2022</a:t>
            </a:r>
            <a:r>
              <a:rPr lang="es-CO" sz="1200" baseline="30000" dirty="0">
                <a:latin typeface="Roboto Medium" panose="02000000000000000000" pitchFamily="2" charset="0"/>
                <a:ea typeface="Roboto Medium" panose="02000000000000000000" pitchFamily="2" charset="0"/>
                <a:cs typeface="Segoe UI" panose="020B0502040204020203" pitchFamily="34" charset="0"/>
              </a:rPr>
              <a:t>p</a:t>
            </a:r>
            <a:r>
              <a:rPr lang="es-CO" sz="1200" dirty="0">
                <a:latin typeface="Roboto Medium" panose="02000000000000000000" pitchFamily="2" charset="0"/>
                <a:ea typeface="Roboto Medium" panose="02000000000000000000" pitchFamily="2" charset="0"/>
                <a:cs typeface="Segoe UI" panose="020B0502040204020203" pitchFamily="34" charset="0"/>
              </a:rPr>
              <a:t> – 2024</a:t>
            </a:r>
            <a:r>
              <a:rPr lang="es-CO" sz="1200" baseline="30000" dirty="0">
                <a:latin typeface="Roboto Medium" panose="02000000000000000000" pitchFamily="2" charset="0"/>
                <a:ea typeface="Roboto Medium" panose="02000000000000000000" pitchFamily="2" charset="0"/>
                <a:cs typeface="Segoe UI" panose="020B0502040204020203" pitchFamily="34" charset="0"/>
              </a:rPr>
              <a:t>pr</a:t>
            </a:r>
            <a:endParaRPr lang="es-CO" sz="1200" dirty="0">
              <a:latin typeface="Roboto Medium" panose="02000000000000000000" pitchFamily="2" charset="0"/>
              <a:ea typeface="Roboto Medium" panose="02000000000000000000" pitchFamily="2" charset="0"/>
              <a:cs typeface="Segoe UI" panose="020B0502040204020203" pitchFamily="34" charset="0"/>
            </a:endParaRPr>
          </a:p>
        </p:txBody>
      </p:sp>
      <p:sp>
        <p:nvSpPr>
          <p:cNvPr id="18" name="CuadroTexto 17">
            <a:extLst>
              <a:ext uri="{FF2B5EF4-FFF2-40B4-BE49-F238E27FC236}">
                <a16:creationId xmlns:a16="http://schemas.microsoft.com/office/drawing/2014/main" id="{B8C44AA0-AC6C-54A4-93A1-2BCC6F86B280}"/>
              </a:ext>
            </a:extLst>
          </p:cNvPr>
          <p:cNvSpPr txBox="1"/>
          <p:nvPr/>
        </p:nvSpPr>
        <p:spPr>
          <a:xfrm>
            <a:off x="6800642" y="1626846"/>
            <a:ext cx="1162498" cy="230832"/>
          </a:xfrm>
          <a:prstGeom prst="rect">
            <a:avLst/>
          </a:prstGeom>
          <a:noFill/>
        </p:spPr>
        <p:txBody>
          <a:bodyPr wrap="none" rtlCol="0">
            <a:spAutoFit/>
          </a:bodyPr>
          <a:lstStyle/>
          <a:p>
            <a:pPr algn="ctr"/>
            <a:r>
              <a:rPr lang="es-CO" sz="900" dirty="0">
                <a:solidFill>
                  <a:schemeClr val="tx1">
                    <a:lumMod val="85000"/>
                    <a:lumOff val="15000"/>
                  </a:schemeClr>
                </a:solidFill>
                <a:latin typeface="Encode Sans Condensed" panose="00000506000000000000" charset="0"/>
              </a:rPr>
              <a:t>Año corrido III - 2024</a:t>
            </a:r>
            <a:r>
              <a:rPr lang="es-CO" sz="900" baseline="30000" dirty="0">
                <a:solidFill>
                  <a:schemeClr val="tx1">
                    <a:lumMod val="85000"/>
                    <a:lumOff val="15000"/>
                  </a:schemeClr>
                </a:solidFill>
                <a:latin typeface="Encode Sans Condensed" panose="00000506000000000000" charset="0"/>
              </a:rPr>
              <a:t>pr</a:t>
            </a:r>
          </a:p>
        </p:txBody>
      </p:sp>
      <p:sp>
        <p:nvSpPr>
          <p:cNvPr id="19" name="CuadroTexto 18">
            <a:extLst>
              <a:ext uri="{FF2B5EF4-FFF2-40B4-BE49-F238E27FC236}">
                <a16:creationId xmlns:a16="http://schemas.microsoft.com/office/drawing/2014/main" id="{ABE4D73F-6853-983F-D430-F688E2AC5C53}"/>
              </a:ext>
            </a:extLst>
          </p:cNvPr>
          <p:cNvSpPr txBox="1"/>
          <p:nvPr/>
        </p:nvSpPr>
        <p:spPr>
          <a:xfrm>
            <a:off x="6713810" y="1383194"/>
            <a:ext cx="1336158" cy="261610"/>
          </a:xfrm>
          <a:prstGeom prst="rect">
            <a:avLst/>
          </a:prstGeom>
          <a:noFill/>
        </p:spPr>
        <p:txBody>
          <a:bodyPr wrap="square">
            <a:spAutoFit/>
          </a:bodyPr>
          <a:lstStyle/>
          <a:p>
            <a:pPr algn="ctr"/>
            <a:r>
              <a:rPr lang="es-CO" sz="1100" b="1" dirty="0">
                <a:solidFill>
                  <a:srgbClr val="144560"/>
                </a:solidFill>
                <a:latin typeface="Encode Sans Condensed" panose="00000506000000000000" charset="0"/>
              </a:rPr>
              <a:t>1.240.678</a:t>
            </a:r>
          </a:p>
        </p:txBody>
      </p:sp>
      <p:cxnSp>
        <p:nvCxnSpPr>
          <p:cNvPr id="2" name="Conector recto 1">
            <a:extLst>
              <a:ext uri="{FF2B5EF4-FFF2-40B4-BE49-F238E27FC236}">
                <a16:creationId xmlns:a16="http://schemas.microsoft.com/office/drawing/2014/main" id="{D301DBD9-2FDF-2557-26EC-BE09DCB8FCDB}"/>
              </a:ext>
            </a:extLst>
          </p:cNvPr>
          <p:cNvCxnSpPr>
            <a:cxnSpLocks/>
          </p:cNvCxnSpPr>
          <p:nvPr/>
        </p:nvCxnSpPr>
        <p:spPr>
          <a:xfrm flipV="1">
            <a:off x="341344" y="459888"/>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438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C4822-A9B1-34B6-552E-31823DF5DF52}"/>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7052F7B3-5048-ECAA-A838-78839333A5E8}"/>
              </a:ext>
            </a:extLst>
          </p:cNvPr>
          <p:cNvSpPr/>
          <p:nvPr/>
        </p:nvSpPr>
        <p:spPr>
          <a:xfrm>
            <a:off x="0" y="2939143"/>
            <a:ext cx="2680677" cy="842554"/>
          </a:xfrm>
          <a:prstGeom prst="rect">
            <a:avLst/>
          </a:prstGeom>
          <a:solidFill>
            <a:schemeClr val="bg1">
              <a:lumMod val="85000"/>
              <a:alpha val="22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3" name="CuadroTexto 2">
            <a:extLst>
              <a:ext uri="{FF2B5EF4-FFF2-40B4-BE49-F238E27FC236}">
                <a16:creationId xmlns:a16="http://schemas.microsoft.com/office/drawing/2014/main" id="{48C8CB95-B5D8-1B21-22BF-3A509689CF64}"/>
              </a:ext>
            </a:extLst>
          </p:cNvPr>
          <p:cNvSpPr txBox="1"/>
          <p:nvPr/>
        </p:nvSpPr>
        <p:spPr>
          <a:xfrm>
            <a:off x="582361" y="3191143"/>
            <a:ext cx="2098316" cy="338554"/>
          </a:xfrm>
          <a:prstGeom prst="rect">
            <a:avLst/>
          </a:prstGeom>
          <a:noFill/>
        </p:spPr>
        <p:txBody>
          <a:bodyPr wrap="square" rtlCol="0">
            <a:spAutoFit/>
          </a:bodyPr>
          <a:lstStyle/>
          <a:p>
            <a:r>
              <a:rPr lang="es-ES" sz="1600" i="1" dirty="0">
                <a:solidFill>
                  <a:srgbClr val="B6004C"/>
                </a:solidFill>
                <a:latin typeface="+mj-lt"/>
              </a:rPr>
              <a:t>Resultados 2021</a:t>
            </a:r>
          </a:p>
        </p:txBody>
      </p:sp>
      <p:sp>
        <p:nvSpPr>
          <p:cNvPr id="4" name="object 553">
            <a:extLst>
              <a:ext uri="{FF2B5EF4-FFF2-40B4-BE49-F238E27FC236}">
                <a16:creationId xmlns:a16="http://schemas.microsoft.com/office/drawing/2014/main" id="{18B7F7B5-EC68-B1F8-9182-B17B2BAAFF37}"/>
              </a:ext>
            </a:extLst>
          </p:cNvPr>
          <p:cNvSpPr txBox="1">
            <a:spLocks/>
          </p:cNvSpPr>
          <p:nvPr/>
        </p:nvSpPr>
        <p:spPr>
          <a:xfrm>
            <a:off x="659852" y="1168231"/>
            <a:ext cx="4032571" cy="1511824"/>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125"/>
              </a:spcBef>
              <a:buNone/>
            </a:pPr>
            <a:r>
              <a:rPr lang="es-ES" sz="3600" dirty="0">
                <a:solidFill>
                  <a:srgbClr val="B6004C"/>
                </a:solidFill>
                <a:latin typeface="+mj-lt"/>
              </a:rPr>
              <a:t>Cuentas Nacionales de Transferencia (CNTR)</a:t>
            </a:r>
          </a:p>
        </p:txBody>
      </p:sp>
      <p:pic>
        <p:nvPicPr>
          <p:cNvPr id="5" name="Gráfico 4">
            <a:extLst>
              <a:ext uri="{FF2B5EF4-FFF2-40B4-BE49-F238E27FC236}">
                <a16:creationId xmlns:a16="http://schemas.microsoft.com/office/drawing/2014/main" id="{5185690E-D290-4EC6-A303-1059DF91B6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852" y="4147955"/>
            <a:ext cx="1454907" cy="278424"/>
          </a:xfrm>
          <a:prstGeom prst="rect">
            <a:avLst/>
          </a:prstGeom>
        </p:spPr>
      </p:pic>
      <p:sp>
        <p:nvSpPr>
          <p:cNvPr id="6" name="CuadroTexto 5">
            <a:extLst>
              <a:ext uri="{FF2B5EF4-FFF2-40B4-BE49-F238E27FC236}">
                <a16:creationId xmlns:a16="http://schemas.microsoft.com/office/drawing/2014/main" id="{B3A9C9A2-34AF-40CA-92B7-9CAACF75DF27}"/>
              </a:ext>
            </a:extLst>
          </p:cNvPr>
          <p:cNvSpPr txBox="1"/>
          <p:nvPr/>
        </p:nvSpPr>
        <p:spPr>
          <a:xfrm>
            <a:off x="618361" y="4178951"/>
            <a:ext cx="1622123" cy="264688"/>
          </a:xfrm>
          <a:prstGeom prst="rect">
            <a:avLst/>
          </a:prstGeom>
          <a:noFill/>
        </p:spPr>
        <p:txBody>
          <a:bodyPr wrap="square">
            <a:spAutoFit/>
          </a:bodyPr>
          <a:lstStyle/>
          <a:p>
            <a:pPr>
              <a:lnSpc>
                <a:spcPct val="80000"/>
              </a:lnSpc>
            </a:pPr>
            <a:r>
              <a:rPr lang="es-ES" sz="1400" b="1" dirty="0">
                <a:solidFill>
                  <a:schemeClr val="tx1">
                    <a:lumMod val="65000"/>
                    <a:lumOff val="35000"/>
                  </a:schemeClr>
                </a:solidFill>
                <a:latin typeface="+mj-lt"/>
                <a:ea typeface="Roboto Medium" panose="02000000000000000000" pitchFamily="2" charset="0"/>
              </a:rPr>
              <a:t>Diciembre</a:t>
            </a:r>
            <a:r>
              <a:rPr lang="es-ES" sz="1400" b="1" i="0" u="none" strike="noStrike" dirty="0">
                <a:solidFill>
                  <a:schemeClr val="tx1">
                    <a:lumMod val="65000"/>
                    <a:lumOff val="35000"/>
                  </a:schemeClr>
                </a:solidFill>
                <a:effectLst/>
                <a:latin typeface="+mj-lt"/>
                <a:ea typeface="Roboto Medium" panose="02000000000000000000" pitchFamily="2" charset="0"/>
              </a:rPr>
              <a:t> 2024</a:t>
            </a:r>
            <a:endParaRPr lang="es-CO" sz="1400" b="1" dirty="0">
              <a:solidFill>
                <a:schemeClr val="tx1">
                  <a:lumMod val="65000"/>
                  <a:lumOff val="35000"/>
                </a:schemeClr>
              </a:solidFill>
              <a:latin typeface="+mj-lt"/>
              <a:ea typeface="Roboto Medium" panose="02000000000000000000" pitchFamily="2" charset="0"/>
            </a:endParaRPr>
          </a:p>
        </p:txBody>
      </p:sp>
    </p:spTree>
    <p:extLst>
      <p:ext uri="{BB962C8B-B14F-4D97-AF65-F5344CB8AC3E}">
        <p14:creationId xmlns:p14="http://schemas.microsoft.com/office/powerpoint/2010/main" val="679763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CCDDC6-CA51-DEB6-E080-FCE67F91151A}"/>
              </a:ext>
            </a:extLst>
          </p:cNvPr>
          <p:cNvSpPr txBox="1"/>
          <p:nvPr/>
        </p:nvSpPr>
        <p:spPr>
          <a:xfrm>
            <a:off x="507111" y="1419167"/>
            <a:ext cx="4549798" cy="2972723"/>
          </a:xfrm>
          <a:prstGeom prst="rect">
            <a:avLst/>
          </a:prstGeom>
          <a:noFill/>
        </p:spPr>
        <p:txBody>
          <a:bodyPr wrap="square" rtlCol="0">
            <a:spAutoFit/>
          </a:bodyPr>
          <a:lstStyle/>
          <a:p>
            <a:pPr marL="285750" indent="-285750" algn="just">
              <a:buClr>
                <a:srgbClr val="B6004C"/>
              </a:buClr>
              <a:buFont typeface="Arial" panose="020B0604020202020204" pitchFamily="34" charset="0"/>
              <a:buChar char="•"/>
            </a:pPr>
            <a:r>
              <a:rPr lang="es-ES" sz="1400" dirty="0"/>
              <a:t>Constituyen un sistema contable que mide la actividad económica nacional por edad, y documenta los flujos de recursos a través del gobierno, el mercado y la familia.    </a:t>
            </a:r>
          </a:p>
          <a:p>
            <a:pPr marL="285750" indent="-285750" algn="just">
              <a:buClr>
                <a:srgbClr val="B6004C"/>
              </a:buClr>
              <a:buFont typeface="Arial" panose="020B0604020202020204" pitchFamily="34" charset="0"/>
              <a:buChar char="•"/>
            </a:pPr>
            <a:endParaRPr lang="es-ES" sz="1400" dirty="0"/>
          </a:p>
          <a:p>
            <a:pPr marL="285750" indent="-285750" algn="just">
              <a:buClr>
                <a:srgbClr val="B6004C"/>
              </a:buClr>
              <a:buFont typeface="Arial" panose="020B0604020202020204" pitchFamily="34" charset="0"/>
              <a:buChar char="•"/>
            </a:pPr>
            <a:r>
              <a:rPr lang="es-ES" sz="1400" dirty="0"/>
              <a:t>Se utilizan para medir cómo la población a determinada edad </a:t>
            </a:r>
            <a:r>
              <a:rPr lang="es-ES" sz="1400" b="1" dirty="0"/>
              <a:t>produce, consume, hace transferencias y ahorra.</a:t>
            </a:r>
          </a:p>
          <a:p>
            <a:pPr marL="285750" indent="-285750" algn="just">
              <a:buClr>
                <a:srgbClr val="B6004C"/>
              </a:buClr>
              <a:buFont typeface="Arial" panose="020B0604020202020204" pitchFamily="34" charset="0"/>
              <a:buChar char="•"/>
            </a:pPr>
            <a:endParaRPr lang="es-ES" sz="1400" dirty="0"/>
          </a:p>
          <a:p>
            <a:pPr marL="285750" indent="-285750" algn="just">
              <a:buClr>
                <a:srgbClr val="B6004C"/>
              </a:buClr>
              <a:buFont typeface="Arial" panose="020B0604020202020204" pitchFamily="34" charset="0"/>
              <a:buChar char="•"/>
            </a:pPr>
            <a:r>
              <a:rPr lang="es-ES" sz="1400" dirty="0"/>
              <a:t>De manera general, se desea saber el flujo generacional de las ganancias en la vida productiva a generaciones más jóvenes o más adultas (Urdinola y Tovar, 2019).</a:t>
            </a:r>
            <a:endParaRPr lang="es-CO" sz="1400" dirty="0"/>
          </a:p>
        </p:txBody>
      </p:sp>
      <p:cxnSp>
        <p:nvCxnSpPr>
          <p:cNvPr id="3" name="Conector recto 2">
            <a:extLst>
              <a:ext uri="{FF2B5EF4-FFF2-40B4-BE49-F238E27FC236}">
                <a16:creationId xmlns:a16="http://schemas.microsoft.com/office/drawing/2014/main" id="{5B7D8459-C7CC-71B3-4E4C-A38B0FD7D32A}"/>
              </a:ext>
            </a:extLst>
          </p:cNvPr>
          <p:cNvCxnSpPr>
            <a:cxnSpLocks/>
          </p:cNvCxnSpPr>
          <p:nvPr/>
        </p:nvCxnSpPr>
        <p:spPr>
          <a:xfrm flipV="1">
            <a:off x="341344" y="222288"/>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
        <p:nvSpPr>
          <p:cNvPr id="4" name="object 2">
            <a:extLst>
              <a:ext uri="{FF2B5EF4-FFF2-40B4-BE49-F238E27FC236}">
                <a16:creationId xmlns:a16="http://schemas.microsoft.com/office/drawing/2014/main" id="{E3964CD0-5903-2BAC-A9B9-65A5BE839844}"/>
              </a:ext>
            </a:extLst>
          </p:cNvPr>
          <p:cNvSpPr txBox="1"/>
          <p:nvPr/>
        </p:nvSpPr>
        <p:spPr>
          <a:xfrm>
            <a:off x="454896" y="271044"/>
            <a:ext cx="7768166" cy="28469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Cuentas Nacionales de Transferencia (CNTR)</a:t>
            </a:r>
          </a:p>
        </p:txBody>
      </p:sp>
      <p:pic>
        <p:nvPicPr>
          <p:cNvPr id="6" name="Imagen 5">
            <a:extLst>
              <a:ext uri="{FF2B5EF4-FFF2-40B4-BE49-F238E27FC236}">
                <a16:creationId xmlns:a16="http://schemas.microsoft.com/office/drawing/2014/main" id="{547E89CF-286C-7BC8-2690-1D75F864CAB7}"/>
              </a:ext>
            </a:extLst>
          </p:cNvPr>
          <p:cNvPicPr>
            <a:picLocks noChangeAspect="1"/>
          </p:cNvPicPr>
          <p:nvPr/>
        </p:nvPicPr>
        <p:blipFill>
          <a:blip r:embed="rId2"/>
          <a:stretch>
            <a:fillRect/>
          </a:stretch>
        </p:blipFill>
        <p:spPr>
          <a:xfrm>
            <a:off x="5219824" y="997968"/>
            <a:ext cx="3649590" cy="3189609"/>
          </a:xfrm>
          <a:prstGeom prst="rect">
            <a:avLst/>
          </a:prstGeom>
        </p:spPr>
      </p:pic>
      <p:sp>
        <p:nvSpPr>
          <p:cNvPr id="2" name="Rectángulo: esquinas diagonales redondeadas 1">
            <a:extLst>
              <a:ext uri="{FF2B5EF4-FFF2-40B4-BE49-F238E27FC236}">
                <a16:creationId xmlns:a16="http://schemas.microsoft.com/office/drawing/2014/main" id="{0C2040E8-145F-36E3-AE08-F4081683B578}"/>
              </a:ext>
            </a:extLst>
          </p:cNvPr>
          <p:cNvSpPr/>
          <p:nvPr/>
        </p:nvSpPr>
        <p:spPr>
          <a:xfrm>
            <a:off x="341344" y="1197000"/>
            <a:ext cx="4878481" cy="3414186"/>
          </a:xfrm>
          <a:prstGeom prst="round2DiagRect">
            <a:avLst/>
          </a:prstGeom>
          <a:noFill/>
          <a:ln>
            <a:solidFill>
              <a:srgbClr val="B6004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014655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1B96AF63-E375-A58A-7217-8B997D7C024E}"/>
              </a:ext>
            </a:extLst>
          </p:cNvPr>
          <p:cNvSpPr/>
          <p:nvPr/>
        </p:nvSpPr>
        <p:spPr>
          <a:xfrm>
            <a:off x="4755129" y="1763486"/>
            <a:ext cx="3213337" cy="292281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14" name="Rectángulo 13">
            <a:extLst>
              <a:ext uri="{FF2B5EF4-FFF2-40B4-BE49-F238E27FC236}">
                <a16:creationId xmlns:a16="http://schemas.microsoft.com/office/drawing/2014/main" id="{AC905691-8888-915A-433A-A81F4F327307}"/>
              </a:ext>
            </a:extLst>
          </p:cNvPr>
          <p:cNvSpPr/>
          <p:nvPr/>
        </p:nvSpPr>
        <p:spPr>
          <a:xfrm>
            <a:off x="1131733" y="1763486"/>
            <a:ext cx="3213337" cy="292281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graphicFrame>
        <p:nvGraphicFramePr>
          <p:cNvPr id="2" name="Diagrama 1">
            <a:extLst>
              <a:ext uri="{FF2B5EF4-FFF2-40B4-BE49-F238E27FC236}">
                <a16:creationId xmlns:a16="http://schemas.microsoft.com/office/drawing/2014/main" id="{60B5F9F5-D4E2-C497-24AF-50C1A49D4213}"/>
              </a:ext>
            </a:extLst>
          </p:cNvPr>
          <p:cNvGraphicFramePr/>
          <p:nvPr/>
        </p:nvGraphicFramePr>
        <p:xfrm>
          <a:off x="297258" y="1059069"/>
          <a:ext cx="8422201" cy="2062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F15F42F1-1418-D1EA-47C5-ADB79B18A867}"/>
              </a:ext>
            </a:extLst>
          </p:cNvPr>
          <p:cNvSpPr txBox="1"/>
          <p:nvPr/>
        </p:nvSpPr>
        <p:spPr>
          <a:xfrm>
            <a:off x="4809428" y="3369818"/>
            <a:ext cx="3104738" cy="1200329"/>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1200" dirty="0"/>
              <a:t>El ciclo de vida económico depende de mecanismos e instituciones que reasignan</a:t>
            </a:r>
            <a:r>
              <a:rPr lang="es-ES" sz="1200" b="1" dirty="0"/>
              <a:t> </a:t>
            </a:r>
            <a:r>
              <a:rPr lang="es-ES" sz="1200" dirty="0"/>
              <a:t>recursos entre diferentes grupos de edad a través de transferencias y activos que permiten la redistribución a lo largo del tiempo.</a:t>
            </a:r>
            <a:endParaRPr lang="es-419" sz="1200" dirty="0"/>
          </a:p>
        </p:txBody>
      </p:sp>
      <p:sp>
        <p:nvSpPr>
          <p:cNvPr id="6" name="CuadroTexto 5">
            <a:extLst>
              <a:ext uri="{FF2B5EF4-FFF2-40B4-BE49-F238E27FC236}">
                <a16:creationId xmlns:a16="http://schemas.microsoft.com/office/drawing/2014/main" id="{8594C0DF-D7B4-4EAC-1E05-0EE4E21EE497}"/>
              </a:ext>
            </a:extLst>
          </p:cNvPr>
          <p:cNvSpPr txBox="1"/>
          <p:nvPr/>
        </p:nvSpPr>
        <p:spPr>
          <a:xfrm>
            <a:off x="1183184" y="3369818"/>
            <a:ext cx="3104738" cy="1200329"/>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1200" dirty="0"/>
              <a:t>El ciclo de vida económico muestra cómo en las primeras y últimas etapas de la vida se consume más de lo que se produce en términos de ingresos, creando un déficit, mientras que en la etapa intermedia se tienen más ingresos de lo que se consume.</a:t>
            </a:r>
            <a:endParaRPr lang="es-419" sz="1200" dirty="0"/>
          </a:p>
        </p:txBody>
      </p:sp>
      <p:sp>
        <p:nvSpPr>
          <p:cNvPr id="12" name="object 2">
            <a:extLst>
              <a:ext uri="{FF2B5EF4-FFF2-40B4-BE49-F238E27FC236}">
                <a16:creationId xmlns:a16="http://schemas.microsoft.com/office/drawing/2014/main" id="{98DDA16A-EE43-79EE-ABEE-74ED813DB300}"/>
              </a:ext>
            </a:extLst>
          </p:cNvPr>
          <p:cNvSpPr txBox="1"/>
          <p:nvPr/>
        </p:nvSpPr>
        <p:spPr>
          <a:xfrm>
            <a:off x="467962" y="431111"/>
            <a:ext cx="4104038" cy="500137"/>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Cuentas Nacionales de Transferencia (CNTR)</a:t>
            </a:r>
          </a:p>
          <a:p>
            <a:pPr marL="12700"/>
            <a:r>
              <a:rPr lang="es-ES" sz="1400" b="1" dirty="0">
                <a:solidFill>
                  <a:schemeClr val="tx1">
                    <a:lumMod val="85000"/>
                    <a:lumOff val="15000"/>
                  </a:schemeClr>
                </a:solidFill>
                <a:ea typeface="Arial" charset="0"/>
                <a:cs typeface="Arial"/>
              </a:rPr>
              <a:t>Variables</a:t>
            </a:r>
            <a:endParaRPr lang="da-DK" sz="1400" dirty="0">
              <a:solidFill>
                <a:schemeClr val="tx1">
                  <a:lumMod val="85000"/>
                  <a:lumOff val="15000"/>
                </a:schemeClr>
              </a:solidFill>
              <a:ea typeface="Arial" charset="0"/>
              <a:cs typeface="Arial" charset="0"/>
            </a:endParaRPr>
          </a:p>
        </p:txBody>
      </p:sp>
      <p:cxnSp>
        <p:nvCxnSpPr>
          <p:cNvPr id="4" name="Conector recto 3">
            <a:extLst>
              <a:ext uri="{FF2B5EF4-FFF2-40B4-BE49-F238E27FC236}">
                <a16:creationId xmlns:a16="http://schemas.microsoft.com/office/drawing/2014/main" id="{75B2286D-9288-9C96-F855-068B570B2A51}"/>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pic>
        <p:nvPicPr>
          <p:cNvPr id="8" name="Imagen 7" descr="Icono&#10;&#10;Descripción generada automáticamente">
            <a:extLst>
              <a:ext uri="{FF2B5EF4-FFF2-40B4-BE49-F238E27FC236}">
                <a16:creationId xmlns:a16="http://schemas.microsoft.com/office/drawing/2014/main" id="{235A45E8-9E09-C1D8-4476-96B94602B56E}"/>
              </a:ext>
            </a:extLst>
          </p:cNvPr>
          <p:cNvPicPr>
            <a:picLocks noChangeAspect="1"/>
          </p:cNvPicPr>
          <p:nvPr/>
        </p:nvPicPr>
        <p:blipFill>
          <a:blip r:embed="rId7"/>
          <a:stretch>
            <a:fillRect/>
          </a:stretch>
        </p:blipFill>
        <p:spPr>
          <a:xfrm>
            <a:off x="581837" y="3723608"/>
            <a:ext cx="492748" cy="492748"/>
          </a:xfrm>
          <a:prstGeom prst="rect">
            <a:avLst/>
          </a:prstGeom>
        </p:spPr>
      </p:pic>
      <p:pic>
        <p:nvPicPr>
          <p:cNvPr id="17" name="Imagen 16">
            <a:extLst>
              <a:ext uri="{FF2B5EF4-FFF2-40B4-BE49-F238E27FC236}">
                <a16:creationId xmlns:a16="http://schemas.microsoft.com/office/drawing/2014/main" id="{080BBE96-1A69-C317-A201-A2F509D685B7}"/>
              </a:ext>
            </a:extLst>
          </p:cNvPr>
          <p:cNvPicPr>
            <a:picLocks noChangeAspect="1"/>
          </p:cNvPicPr>
          <p:nvPr/>
        </p:nvPicPr>
        <p:blipFill>
          <a:blip r:embed="rId8"/>
          <a:stretch>
            <a:fillRect/>
          </a:stretch>
        </p:blipFill>
        <p:spPr>
          <a:xfrm>
            <a:off x="8097588" y="3723608"/>
            <a:ext cx="492748" cy="492748"/>
          </a:xfrm>
          <a:prstGeom prst="rect">
            <a:avLst/>
          </a:prstGeom>
        </p:spPr>
      </p:pic>
    </p:spTree>
    <p:extLst>
      <p:ext uri="{BB962C8B-B14F-4D97-AF65-F5344CB8AC3E}">
        <p14:creationId xmlns:p14="http://schemas.microsoft.com/office/powerpoint/2010/main" val="278410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C735793C-16B3-99D2-F285-41A2776E003B}"/>
              </a:ext>
            </a:extLst>
          </p:cNvPr>
          <p:cNvSpPr txBox="1"/>
          <p:nvPr/>
        </p:nvSpPr>
        <p:spPr>
          <a:xfrm>
            <a:off x="468265" y="338778"/>
            <a:ext cx="7768166" cy="684803"/>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latin typeface="Segoe UI"/>
                <a:cs typeface="Arial"/>
              </a:rPr>
              <a:t>Déficit de ciclo de vida económico per cápita por edad</a:t>
            </a:r>
          </a:p>
          <a:p>
            <a:pPr marL="12700"/>
            <a:r>
              <a:rPr lang="es-ES" sz="1400" dirty="0">
                <a:solidFill>
                  <a:schemeClr val="tx1"/>
                </a:solidFill>
                <a:latin typeface="Segoe UI"/>
                <a:cs typeface="Arial"/>
              </a:rPr>
              <a:t>Total nacional</a:t>
            </a:r>
          </a:p>
          <a:p>
            <a:pPr marL="12700"/>
            <a:r>
              <a:rPr lang="es-ES" sz="1200" b="0" dirty="0">
                <a:solidFill>
                  <a:schemeClr val="tx1"/>
                </a:solidFill>
                <a:latin typeface="Segoe UI"/>
                <a:cs typeface="Arial"/>
              </a:rPr>
              <a:t>2021</a:t>
            </a:r>
            <a:endParaRPr lang="es-ES" sz="1600" b="0" dirty="0">
              <a:solidFill>
                <a:schemeClr val="tx1"/>
              </a:solidFill>
            </a:endParaRPr>
          </a:p>
        </p:txBody>
      </p:sp>
      <p:sp>
        <p:nvSpPr>
          <p:cNvPr id="7" name="CuadroTexto 6">
            <a:extLst>
              <a:ext uri="{FF2B5EF4-FFF2-40B4-BE49-F238E27FC236}">
                <a16:creationId xmlns:a16="http://schemas.microsoft.com/office/drawing/2014/main" id="{2CB3C56F-5B1E-2E61-F3F2-07614FC95784}"/>
              </a:ext>
            </a:extLst>
          </p:cNvPr>
          <p:cNvSpPr txBox="1"/>
          <p:nvPr/>
        </p:nvSpPr>
        <p:spPr>
          <a:xfrm>
            <a:off x="354406" y="4816709"/>
            <a:ext cx="5965531" cy="214482"/>
          </a:xfrm>
          <a:prstGeom prst="rect">
            <a:avLst/>
          </a:prstGeom>
          <a:noFill/>
        </p:spPr>
        <p:txBody>
          <a:bodyPr wrap="square" lIns="91440" tIns="45720" rIns="91440" bIns="45720" anchor="t">
            <a:spAutoFit/>
          </a:bodyPr>
          <a:lstStyle/>
          <a:p>
            <a:pPr>
              <a:lnSpc>
                <a:spcPct val="107000"/>
              </a:lnSpc>
              <a:spcAft>
                <a:spcPts val="1200"/>
              </a:spcAft>
            </a:pPr>
            <a:r>
              <a:rPr lang="es-ES_tradnl" sz="800" b="1">
                <a:solidFill>
                  <a:srgbClr val="404040"/>
                </a:solidFill>
                <a:effectLst/>
                <a:latin typeface="Segoe UI"/>
                <a:ea typeface="Calibri" panose="020F0502020204030204" pitchFamily="34" charset="0"/>
                <a:cs typeface="Times New Roman"/>
              </a:rPr>
              <a:t>Fuente: </a:t>
            </a:r>
            <a:r>
              <a:rPr lang="es-ES_tradnl" sz="800">
                <a:solidFill>
                  <a:srgbClr val="404040"/>
                </a:solidFill>
                <a:effectLst/>
                <a:latin typeface="Segoe UI"/>
                <a:ea typeface="Calibri" panose="020F0502020204030204" pitchFamily="34" charset="0"/>
                <a:cs typeface="Times New Roman"/>
              </a:rPr>
              <a:t>DANE, Cuentas Nacionales de Transferencia</a:t>
            </a:r>
            <a:endParaRPr lang="es-419" sz="8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A081117F-16C6-F7A2-93D6-E940083B4827}"/>
              </a:ext>
            </a:extLst>
          </p:cNvPr>
          <p:cNvSpPr txBox="1"/>
          <p:nvPr/>
        </p:nvSpPr>
        <p:spPr>
          <a:xfrm>
            <a:off x="6319937" y="1414493"/>
            <a:ext cx="2420026" cy="3046988"/>
          </a:xfrm>
          <a:prstGeom prst="rect">
            <a:avLst/>
          </a:prstGeom>
          <a:noFill/>
        </p:spPr>
        <p:txBody>
          <a:bodyPr wrap="square" lIns="91440" tIns="45720" rIns="91440" bIns="45720" rtlCol="0" anchor="t">
            <a:spAutoFit/>
          </a:bodyPr>
          <a:lstStyle/>
          <a:p>
            <a:pPr marL="171450" indent="-171450">
              <a:buClr>
                <a:srgbClr val="8D143D"/>
              </a:buClr>
              <a:buFont typeface="Wingdings" panose="05000000000000000000" pitchFamily="2" charset="2"/>
              <a:buChar char="¤"/>
            </a:pPr>
            <a:r>
              <a:rPr lang="es-CO" sz="1200" dirty="0"/>
              <a:t>Para 2021, el ciclo de vida económico para Colombia presenta su mayor punto de déficit (consumo mayor a los ingresos del trabajo) en la población de 90 años con $20,5 millones, mientras los 36 años es la edad con mayor superávit, con $5,1 millones pesos. </a:t>
            </a:r>
            <a:endParaRPr lang="es-ES" sz="1200" dirty="0"/>
          </a:p>
          <a:p>
            <a:pPr marL="171450" indent="-171450">
              <a:buClr>
                <a:srgbClr val="8D143D"/>
              </a:buClr>
              <a:buFont typeface="Wingdings" panose="05000000000000000000" pitchFamily="2" charset="2"/>
              <a:buChar char="¤"/>
            </a:pPr>
            <a:endParaRPr lang="es-ES" sz="1200" dirty="0"/>
          </a:p>
          <a:p>
            <a:pPr marL="171450" indent="-171450">
              <a:buClr>
                <a:srgbClr val="8D143D"/>
              </a:buClr>
              <a:buFont typeface="Wingdings" panose="05000000000000000000" pitchFamily="2" charset="2"/>
              <a:buChar char="¤"/>
            </a:pPr>
            <a:endParaRPr lang="es-ES" sz="1200" dirty="0"/>
          </a:p>
          <a:p>
            <a:pPr>
              <a:buClr>
                <a:srgbClr val="8D143D"/>
              </a:buClr>
            </a:pPr>
            <a:endParaRPr lang="es-ES" sz="1200" dirty="0"/>
          </a:p>
          <a:p>
            <a:pPr marL="171450" indent="-171450">
              <a:buClr>
                <a:srgbClr val="8D143D"/>
              </a:buClr>
              <a:buFont typeface="Wingdings" panose="05000000000000000000" pitchFamily="2" charset="2"/>
              <a:buChar char="¤"/>
            </a:pPr>
            <a:r>
              <a:rPr lang="es-ES" sz="1200" dirty="0"/>
              <a:t>Para 2021, se logra la transición al superávit en el rango de </a:t>
            </a:r>
            <a:r>
              <a:rPr lang="es-ES" sz="1200" b="1" dirty="0"/>
              <a:t>29 a 52</a:t>
            </a:r>
            <a:r>
              <a:rPr lang="es-ES" sz="1200" dirty="0"/>
              <a:t> años.</a:t>
            </a:r>
            <a:endParaRPr lang="es-ES" sz="1200" dirty="0">
              <a:cs typeface="Segoe UI"/>
            </a:endParaRPr>
          </a:p>
        </p:txBody>
      </p:sp>
      <p:pic>
        <p:nvPicPr>
          <p:cNvPr id="6" name="Imagen 5" descr="Gráfico, Gráfico de líneas&#10;&#10;Descripción generada automáticamente">
            <a:extLst>
              <a:ext uri="{FF2B5EF4-FFF2-40B4-BE49-F238E27FC236}">
                <a16:creationId xmlns:a16="http://schemas.microsoft.com/office/drawing/2014/main" id="{1F1B4AC4-804C-3E33-4D93-CF7AE3673C80}"/>
              </a:ext>
            </a:extLst>
          </p:cNvPr>
          <p:cNvPicPr>
            <a:picLocks noChangeAspect="1"/>
          </p:cNvPicPr>
          <p:nvPr/>
        </p:nvPicPr>
        <p:blipFill>
          <a:blip r:embed="rId3"/>
          <a:stretch>
            <a:fillRect/>
          </a:stretch>
        </p:blipFill>
        <p:spPr>
          <a:xfrm>
            <a:off x="354406" y="1183757"/>
            <a:ext cx="5703999" cy="3564999"/>
          </a:xfrm>
          <a:prstGeom prst="rect">
            <a:avLst/>
          </a:prstGeom>
        </p:spPr>
      </p:pic>
      <p:cxnSp>
        <p:nvCxnSpPr>
          <p:cNvPr id="9" name="Conector recto 8">
            <a:extLst>
              <a:ext uri="{FF2B5EF4-FFF2-40B4-BE49-F238E27FC236}">
                <a16:creationId xmlns:a16="http://schemas.microsoft.com/office/drawing/2014/main" id="{EA081A08-3621-4953-AE90-631199381C2F}"/>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
        <p:nvSpPr>
          <p:cNvPr id="10" name="Elipse 9">
            <a:extLst>
              <a:ext uri="{FF2B5EF4-FFF2-40B4-BE49-F238E27FC236}">
                <a16:creationId xmlns:a16="http://schemas.microsoft.com/office/drawing/2014/main" id="{0D0C48A8-68E1-4ADA-A728-5321F27B4FAD}"/>
              </a:ext>
            </a:extLst>
          </p:cNvPr>
          <p:cNvSpPr/>
          <p:nvPr/>
        </p:nvSpPr>
        <p:spPr>
          <a:xfrm>
            <a:off x="7218083" y="896404"/>
            <a:ext cx="474896" cy="462141"/>
          </a:xfrm>
          <a:prstGeom prst="ellipse">
            <a:avLst/>
          </a:prstGeom>
          <a:solidFill>
            <a:srgbClr val="B6004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12" name="Elipse 11">
            <a:extLst>
              <a:ext uri="{FF2B5EF4-FFF2-40B4-BE49-F238E27FC236}">
                <a16:creationId xmlns:a16="http://schemas.microsoft.com/office/drawing/2014/main" id="{4D7362A9-3A4C-40B0-8160-9455B209684C}"/>
              </a:ext>
            </a:extLst>
          </p:cNvPr>
          <p:cNvSpPr/>
          <p:nvPr/>
        </p:nvSpPr>
        <p:spPr>
          <a:xfrm>
            <a:off x="7203907" y="3334733"/>
            <a:ext cx="474896" cy="462141"/>
          </a:xfrm>
          <a:prstGeom prst="ellipse">
            <a:avLst/>
          </a:prstGeom>
          <a:solidFill>
            <a:srgbClr val="B6004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13" name="Imagen 12">
            <a:extLst>
              <a:ext uri="{FF2B5EF4-FFF2-40B4-BE49-F238E27FC236}">
                <a16:creationId xmlns:a16="http://schemas.microsoft.com/office/drawing/2014/main" id="{E1BD3844-E9EF-44AD-9876-8D3D2800338F}"/>
              </a:ext>
            </a:extLst>
          </p:cNvPr>
          <p:cNvPicPr>
            <a:picLocks noChangeAspect="1"/>
          </p:cNvPicPr>
          <p:nvPr/>
        </p:nvPicPr>
        <p:blipFill>
          <a:blip r:embed="rId4"/>
          <a:stretch>
            <a:fillRect/>
          </a:stretch>
        </p:blipFill>
        <p:spPr>
          <a:xfrm>
            <a:off x="7271888" y="931088"/>
            <a:ext cx="360429" cy="360429"/>
          </a:xfrm>
          <a:prstGeom prst="rect">
            <a:avLst/>
          </a:prstGeom>
        </p:spPr>
      </p:pic>
      <p:pic>
        <p:nvPicPr>
          <p:cNvPr id="15" name="Imagen 14">
            <a:extLst>
              <a:ext uri="{FF2B5EF4-FFF2-40B4-BE49-F238E27FC236}">
                <a16:creationId xmlns:a16="http://schemas.microsoft.com/office/drawing/2014/main" id="{EAC7758D-F4D1-43A7-907A-6FF1EF5A3BC2}"/>
              </a:ext>
            </a:extLst>
          </p:cNvPr>
          <p:cNvPicPr>
            <a:picLocks noChangeAspect="1"/>
          </p:cNvPicPr>
          <p:nvPr/>
        </p:nvPicPr>
        <p:blipFill>
          <a:blip r:embed="rId5"/>
          <a:stretch>
            <a:fillRect/>
          </a:stretch>
        </p:blipFill>
        <p:spPr>
          <a:xfrm>
            <a:off x="7230809" y="3334733"/>
            <a:ext cx="414234" cy="414234"/>
          </a:xfrm>
          <a:prstGeom prst="rect">
            <a:avLst/>
          </a:prstGeom>
        </p:spPr>
      </p:pic>
    </p:spTree>
    <p:extLst>
      <p:ext uri="{BB962C8B-B14F-4D97-AF65-F5344CB8AC3E}">
        <p14:creationId xmlns:p14="http://schemas.microsoft.com/office/powerpoint/2010/main" val="141723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A5C34FA-2717-A332-F573-73FE07F0ABDD}"/>
              </a:ext>
            </a:extLst>
          </p:cNvPr>
          <p:cNvSpPr txBox="1"/>
          <p:nvPr/>
        </p:nvSpPr>
        <p:spPr>
          <a:xfrm>
            <a:off x="461176" y="338778"/>
            <a:ext cx="7768166" cy="684803"/>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latin typeface="Segoe UI"/>
                <a:cs typeface="Arial"/>
              </a:rPr>
              <a:t>Déficit de ciclo de vida económico per cápita, por edad y sexo</a:t>
            </a:r>
          </a:p>
          <a:p>
            <a:pPr marL="12700"/>
            <a:r>
              <a:rPr lang="es-ES" sz="1400" dirty="0">
                <a:solidFill>
                  <a:schemeClr val="tx1"/>
                </a:solidFill>
                <a:latin typeface="Segoe UI"/>
                <a:cs typeface="Arial"/>
              </a:rPr>
              <a:t>Total nacional</a:t>
            </a:r>
          </a:p>
          <a:p>
            <a:pPr marL="12700"/>
            <a:r>
              <a:rPr lang="es-ES" sz="1200" b="0" dirty="0">
                <a:solidFill>
                  <a:schemeClr val="tx1"/>
                </a:solidFill>
                <a:latin typeface="Segoe UI"/>
                <a:cs typeface="Arial"/>
              </a:rPr>
              <a:t>2021</a:t>
            </a:r>
            <a:endParaRPr lang="es-ES" sz="1600" b="0" dirty="0">
              <a:solidFill>
                <a:schemeClr val="tx1"/>
              </a:solidFill>
            </a:endParaRPr>
          </a:p>
        </p:txBody>
      </p:sp>
      <p:pic>
        <p:nvPicPr>
          <p:cNvPr id="8" name="Imagen 7" descr="Gráfico, Gráfico de líneas, Histograma&#10;&#10;Descripción generada automáticamente">
            <a:extLst>
              <a:ext uri="{FF2B5EF4-FFF2-40B4-BE49-F238E27FC236}">
                <a16:creationId xmlns:a16="http://schemas.microsoft.com/office/drawing/2014/main" id="{CEC49EAD-6D0F-F3C2-F138-C6FBE70071CB}"/>
              </a:ext>
            </a:extLst>
          </p:cNvPr>
          <p:cNvPicPr>
            <a:picLocks noChangeAspect="1"/>
          </p:cNvPicPr>
          <p:nvPr/>
        </p:nvPicPr>
        <p:blipFill>
          <a:blip r:embed="rId2"/>
          <a:stretch>
            <a:fillRect/>
          </a:stretch>
        </p:blipFill>
        <p:spPr>
          <a:xfrm>
            <a:off x="354406" y="1082648"/>
            <a:ext cx="5713240" cy="3570775"/>
          </a:xfrm>
          <a:prstGeom prst="rect">
            <a:avLst/>
          </a:prstGeom>
        </p:spPr>
      </p:pic>
      <p:sp>
        <p:nvSpPr>
          <p:cNvPr id="9" name="CuadroTexto 8">
            <a:extLst>
              <a:ext uri="{FF2B5EF4-FFF2-40B4-BE49-F238E27FC236}">
                <a16:creationId xmlns:a16="http://schemas.microsoft.com/office/drawing/2014/main" id="{9B2117FC-E394-4D53-D023-3B2216C576A9}"/>
              </a:ext>
            </a:extLst>
          </p:cNvPr>
          <p:cNvSpPr txBox="1"/>
          <p:nvPr/>
        </p:nvSpPr>
        <p:spPr>
          <a:xfrm>
            <a:off x="6409124" y="1028636"/>
            <a:ext cx="2274146" cy="3600986"/>
          </a:xfrm>
          <a:prstGeom prst="rect">
            <a:avLst/>
          </a:prstGeom>
          <a:noFill/>
        </p:spPr>
        <p:txBody>
          <a:bodyPr wrap="square" rtlCol="0">
            <a:spAutoFit/>
          </a:bodyPr>
          <a:lstStyle/>
          <a:p>
            <a:r>
              <a:rPr lang="es-CO" sz="1200" dirty="0"/>
              <a:t>Mientras que para los hombres la etapa de superávit va desde los 26 a los 60 años, para las mujeres se encuentra entre los 33 y los 40 años. </a:t>
            </a:r>
          </a:p>
          <a:p>
            <a:endParaRPr lang="es-CO" sz="1200" dirty="0"/>
          </a:p>
          <a:p>
            <a:endParaRPr lang="es-CO" sz="1200" dirty="0"/>
          </a:p>
          <a:p>
            <a:endParaRPr lang="es-CO" sz="1200" dirty="0"/>
          </a:p>
          <a:p>
            <a:r>
              <a:rPr lang="es-CO" sz="1200" dirty="0"/>
              <a:t>	Por otro lado, el mínimo 	déficit se presenta a los 	46 años para los 	hombres con $8,6 	millones.  </a:t>
            </a:r>
          </a:p>
          <a:p>
            <a:endParaRPr lang="es-CO" sz="1200" dirty="0"/>
          </a:p>
          <a:p>
            <a:endParaRPr lang="es-CO" sz="1200" dirty="0"/>
          </a:p>
          <a:p>
            <a:r>
              <a:rPr lang="es-CO" sz="1200" dirty="0"/>
              <a:t> 	Para las mujeres el 		mínimo déficit se da a 	los 36 años con $2,5 	millones. </a:t>
            </a:r>
          </a:p>
        </p:txBody>
      </p:sp>
      <p:sp>
        <p:nvSpPr>
          <p:cNvPr id="2" name="CuadroTexto 1">
            <a:extLst>
              <a:ext uri="{FF2B5EF4-FFF2-40B4-BE49-F238E27FC236}">
                <a16:creationId xmlns:a16="http://schemas.microsoft.com/office/drawing/2014/main" id="{5D33F226-847A-2C4A-3BBC-E33C30AC4299}"/>
              </a:ext>
            </a:extLst>
          </p:cNvPr>
          <p:cNvSpPr txBox="1"/>
          <p:nvPr/>
        </p:nvSpPr>
        <p:spPr>
          <a:xfrm>
            <a:off x="354406" y="4780496"/>
            <a:ext cx="5965531" cy="214482"/>
          </a:xfrm>
          <a:prstGeom prst="rect">
            <a:avLst/>
          </a:prstGeom>
          <a:noFill/>
        </p:spPr>
        <p:txBody>
          <a:bodyPr wrap="square" lIns="91440" tIns="45720" rIns="91440" bIns="45720" anchor="t">
            <a:spAutoFit/>
          </a:bodyPr>
          <a:lstStyle/>
          <a:p>
            <a:pPr>
              <a:lnSpc>
                <a:spcPct val="107000"/>
              </a:lnSpc>
              <a:spcAft>
                <a:spcPts val="1200"/>
              </a:spcAft>
            </a:pPr>
            <a:r>
              <a:rPr lang="es-ES_tradnl" sz="800" b="1" dirty="0">
                <a:solidFill>
                  <a:srgbClr val="404040"/>
                </a:solidFill>
                <a:effectLst/>
                <a:latin typeface="Segoe UI"/>
                <a:ea typeface="Calibri" panose="020F0502020204030204" pitchFamily="34" charset="0"/>
                <a:cs typeface="Times New Roman"/>
              </a:rPr>
              <a:t>Fuente: </a:t>
            </a:r>
            <a:r>
              <a:rPr lang="es-ES_tradnl" sz="800" dirty="0">
                <a:solidFill>
                  <a:srgbClr val="404040"/>
                </a:solidFill>
                <a:effectLst/>
                <a:latin typeface="Segoe UI"/>
                <a:ea typeface="Calibri" panose="020F0502020204030204" pitchFamily="34" charset="0"/>
                <a:cs typeface="Times New Roman"/>
              </a:rPr>
              <a:t>DANE, Cuentas Nacionales de Transferencia</a:t>
            </a:r>
            <a:endParaRPr lang="es-419" sz="8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7" name="Conector recto 6">
            <a:extLst>
              <a:ext uri="{FF2B5EF4-FFF2-40B4-BE49-F238E27FC236}">
                <a16:creationId xmlns:a16="http://schemas.microsoft.com/office/drawing/2014/main" id="{07246D50-9525-4CD5-8ABC-9694C8EF0004}"/>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
        <p:nvSpPr>
          <p:cNvPr id="3" name="Rectángulo: esquinas redondeadas 2">
            <a:extLst>
              <a:ext uri="{FF2B5EF4-FFF2-40B4-BE49-F238E27FC236}">
                <a16:creationId xmlns:a16="http://schemas.microsoft.com/office/drawing/2014/main" id="{4E48F23D-0278-48C0-BEB2-FB80B0C64B35}"/>
              </a:ext>
            </a:extLst>
          </p:cNvPr>
          <p:cNvSpPr/>
          <p:nvPr/>
        </p:nvSpPr>
        <p:spPr>
          <a:xfrm>
            <a:off x="6305761" y="809077"/>
            <a:ext cx="2469657" cy="3954310"/>
          </a:xfrm>
          <a:prstGeom prst="roundRect">
            <a:avLst/>
          </a:prstGeom>
          <a:noFill/>
          <a:ln w="3175" cap="flat" cmpd="sng" algn="ctr">
            <a:solidFill>
              <a:srgbClr val="8D143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CO"/>
          </a:p>
        </p:txBody>
      </p:sp>
      <p:sp>
        <p:nvSpPr>
          <p:cNvPr id="10" name="Elipse 9">
            <a:extLst>
              <a:ext uri="{FF2B5EF4-FFF2-40B4-BE49-F238E27FC236}">
                <a16:creationId xmlns:a16="http://schemas.microsoft.com/office/drawing/2014/main" id="{FBE17684-43CF-4056-BDAB-405ED79A33D6}"/>
              </a:ext>
            </a:extLst>
          </p:cNvPr>
          <p:cNvSpPr/>
          <p:nvPr/>
        </p:nvSpPr>
        <p:spPr>
          <a:xfrm>
            <a:off x="7310233" y="590973"/>
            <a:ext cx="474896" cy="462141"/>
          </a:xfrm>
          <a:prstGeom prst="ellipse">
            <a:avLst/>
          </a:prstGeom>
          <a:solidFill>
            <a:srgbClr val="B6004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6" name="Imagen 5">
            <a:extLst>
              <a:ext uri="{FF2B5EF4-FFF2-40B4-BE49-F238E27FC236}">
                <a16:creationId xmlns:a16="http://schemas.microsoft.com/office/drawing/2014/main" id="{BA32B005-A8DC-4D93-9C2F-3E76C4ED8362}"/>
              </a:ext>
            </a:extLst>
          </p:cNvPr>
          <p:cNvPicPr>
            <a:picLocks noChangeAspect="1"/>
          </p:cNvPicPr>
          <p:nvPr/>
        </p:nvPicPr>
        <p:blipFill>
          <a:blip r:embed="rId3"/>
          <a:stretch>
            <a:fillRect/>
          </a:stretch>
        </p:blipFill>
        <p:spPr>
          <a:xfrm>
            <a:off x="7390011" y="656308"/>
            <a:ext cx="301163" cy="301163"/>
          </a:xfrm>
          <a:prstGeom prst="rect">
            <a:avLst/>
          </a:prstGeom>
        </p:spPr>
      </p:pic>
      <p:pic>
        <p:nvPicPr>
          <p:cNvPr id="16" name="Imagen 15">
            <a:extLst>
              <a:ext uri="{FF2B5EF4-FFF2-40B4-BE49-F238E27FC236}">
                <a16:creationId xmlns:a16="http://schemas.microsoft.com/office/drawing/2014/main" id="{F1070682-8053-4F04-9EB3-868E6E4F5026}"/>
              </a:ext>
            </a:extLst>
          </p:cNvPr>
          <p:cNvPicPr>
            <a:picLocks noChangeAspect="1"/>
          </p:cNvPicPr>
          <p:nvPr/>
        </p:nvPicPr>
        <p:blipFill>
          <a:blip r:embed="rId4"/>
          <a:stretch>
            <a:fillRect/>
          </a:stretch>
        </p:blipFill>
        <p:spPr>
          <a:xfrm>
            <a:off x="6479721" y="2687583"/>
            <a:ext cx="425874" cy="425874"/>
          </a:xfrm>
          <a:prstGeom prst="rect">
            <a:avLst/>
          </a:prstGeom>
        </p:spPr>
      </p:pic>
      <p:pic>
        <p:nvPicPr>
          <p:cNvPr id="18" name="Imagen 17">
            <a:extLst>
              <a:ext uri="{FF2B5EF4-FFF2-40B4-BE49-F238E27FC236}">
                <a16:creationId xmlns:a16="http://schemas.microsoft.com/office/drawing/2014/main" id="{D142AB1B-C4C2-4426-B2C6-E71047B0AC5D}"/>
              </a:ext>
            </a:extLst>
          </p:cNvPr>
          <p:cNvPicPr>
            <a:picLocks noChangeAspect="1"/>
          </p:cNvPicPr>
          <p:nvPr/>
        </p:nvPicPr>
        <p:blipFill>
          <a:blip r:embed="rId5"/>
          <a:stretch>
            <a:fillRect/>
          </a:stretch>
        </p:blipFill>
        <p:spPr>
          <a:xfrm>
            <a:off x="6479721" y="3908549"/>
            <a:ext cx="425874" cy="425874"/>
          </a:xfrm>
          <a:prstGeom prst="rect">
            <a:avLst/>
          </a:prstGeom>
        </p:spPr>
      </p:pic>
    </p:spTree>
    <p:extLst>
      <p:ext uri="{BB962C8B-B14F-4D97-AF65-F5344CB8AC3E}">
        <p14:creationId xmlns:p14="http://schemas.microsoft.com/office/powerpoint/2010/main" val="2409940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 Gráfico de líneas, Histograma&#10;&#10;Descripción generada automáticamente">
            <a:extLst>
              <a:ext uri="{FF2B5EF4-FFF2-40B4-BE49-F238E27FC236}">
                <a16:creationId xmlns:a16="http://schemas.microsoft.com/office/drawing/2014/main" id="{4FDFB57D-A2E8-34B6-BF00-CD5F4ABCEA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406" y="1398093"/>
            <a:ext cx="5784026" cy="2892013"/>
          </a:xfrm>
          <a:prstGeom prst="rect">
            <a:avLst/>
          </a:prstGeom>
          <a:noFill/>
          <a:ln>
            <a:noFill/>
          </a:ln>
        </p:spPr>
      </p:pic>
      <p:sp>
        <p:nvSpPr>
          <p:cNvPr id="8" name="Rectángulo 7">
            <a:extLst>
              <a:ext uri="{FF2B5EF4-FFF2-40B4-BE49-F238E27FC236}">
                <a16:creationId xmlns:a16="http://schemas.microsoft.com/office/drawing/2014/main" id="{80BB052C-14B6-470E-9DAB-06F095BBD607}"/>
              </a:ext>
            </a:extLst>
          </p:cNvPr>
          <p:cNvSpPr/>
          <p:nvPr/>
        </p:nvSpPr>
        <p:spPr>
          <a:xfrm>
            <a:off x="6138432" y="0"/>
            <a:ext cx="3005567"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419"/>
          </a:p>
        </p:txBody>
      </p:sp>
      <p:sp>
        <p:nvSpPr>
          <p:cNvPr id="3" name="object 2">
            <a:extLst>
              <a:ext uri="{FF2B5EF4-FFF2-40B4-BE49-F238E27FC236}">
                <a16:creationId xmlns:a16="http://schemas.microsoft.com/office/drawing/2014/main" id="{4D85F6A8-0F94-D14C-1366-5605545543C6}"/>
              </a:ext>
            </a:extLst>
          </p:cNvPr>
          <p:cNvSpPr txBox="1"/>
          <p:nvPr/>
        </p:nvSpPr>
        <p:spPr>
          <a:xfrm>
            <a:off x="454089" y="318253"/>
            <a:ext cx="7768166" cy="684803"/>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latin typeface="Segoe UI"/>
                <a:cs typeface="Arial"/>
              </a:rPr>
              <a:t>Ingresos </a:t>
            </a:r>
            <a:r>
              <a:rPr lang="es-ES" sz="1400" dirty="0">
                <a:solidFill>
                  <a:srgbClr val="B6004B"/>
                </a:solidFill>
                <a:latin typeface="Segoe UI"/>
                <a:cs typeface="Arial"/>
              </a:rPr>
              <a:t>del</a:t>
            </a:r>
            <a:r>
              <a:rPr lang="es-ES" sz="1400" b="1" dirty="0">
                <a:solidFill>
                  <a:srgbClr val="B6004B"/>
                </a:solidFill>
                <a:latin typeface="Segoe UI"/>
                <a:cs typeface="Arial"/>
              </a:rPr>
              <a:t> trabajo por edad y sexo</a:t>
            </a:r>
          </a:p>
          <a:p>
            <a:pPr marL="12700"/>
            <a:r>
              <a:rPr lang="es-ES" sz="1400" dirty="0">
                <a:solidFill>
                  <a:schemeClr val="tx1"/>
                </a:solidFill>
                <a:latin typeface="Segoe UI"/>
                <a:cs typeface="Arial"/>
              </a:rPr>
              <a:t>Total nacional</a:t>
            </a:r>
          </a:p>
          <a:p>
            <a:pPr marL="12700"/>
            <a:r>
              <a:rPr lang="es-ES" sz="1200" b="0" dirty="0">
                <a:solidFill>
                  <a:schemeClr val="tx1"/>
                </a:solidFill>
                <a:latin typeface="Segoe UI"/>
                <a:cs typeface="Arial"/>
              </a:rPr>
              <a:t>2021</a:t>
            </a:r>
            <a:endParaRPr lang="es-ES" sz="1600" b="0" dirty="0">
              <a:solidFill>
                <a:schemeClr val="tx1"/>
              </a:solidFill>
            </a:endParaRPr>
          </a:p>
        </p:txBody>
      </p:sp>
      <p:sp>
        <p:nvSpPr>
          <p:cNvPr id="5" name="CuadroTexto 4">
            <a:extLst>
              <a:ext uri="{FF2B5EF4-FFF2-40B4-BE49-F238E27FC236}">
                <a16:creationId xmlns:a16="http://schemas.microsoft.com/office/drawing/2014/main" id="{134D497F-F727-43D6-274E-D6384F7F137A}"/>
              </a:ext>
            </a:extLst>
          </p:cNvPr>
          <p:cNvSpPr txBox="1"/>
          <p:nvPr/>
        </p:nvSpPr>
        <p:spPr>
          <a:xfrm>
            <a:off x="354406" y="4784376"/>
            <a:ext cx="4804112" cy="215444"/>
          </a:xfrm>
          <a:prstGeom prst="rect">
            <a:avLst/>
          </a:prstGeom>
          <a:noFill/>
        </p:spPr>
        <p:txBody>
          <a:bodyPr wrap="square" lIns="91440" tIns="45720" rIns="91440" bIns="45720" rtlCol="0" anchor="t">
            <a:spAutoFit/>
          </a:bodyPr>
          <a:lstStyle/>
          <a:p>
            <a:r>
              <a:rPr lang="es-CO" sz="800" b="1" dirty="0"/>
              <a:t>Fuente: </a:t>
            </a:r>
            <a:r>
              <a:rPr lang="es-CO" sz="800" dirty="0"/>
              <a:t>DANE, Cuentas Nacionales de Transferencia</a:t>
            </a:r>
            <a:endParaRPr lang="es-419" sz="800" dirty="0"/>
          </a:p>
        </p:txBody>
      </p:sp>
      <p:sp>
        <p:nvSpPr>
          <p:cNvPr id="6" name="CuadroTexto 5">
            <a:extLst>
              <a:ext uri="{FF2B5EF4-FFF2-40B4-BE49-F238E27FC236}">
                <a16:creationId xmlns:a16="http://schemas.microsoft.com/office/drawing/2014/main" id="{B836A463-9D6E-CA01-673B-077DDAD06F1C}"/>
              </a:ext>
            </a:extLst>
          </p:cNvPr>
          <p:cNvSpPr txBox="1"/>
          <p:nvPr/>
        </p:nvSpPr>
        <p:spPr>
          <a:xfrm>
            <a:off x="6168406" y="663853"/>
            <a:ext cx="2848708" cy="3785652"/>
          </a:xfrm>
          <a:prstGeom prst="rect">
            <a:avLst/>
          </a:prstGeom>
          <a:noFill/>
        </p:spPr>
        <p:txBody>
          <a:bodyPr wrap="square" lIns="91440" tIns="45720" rIns="91440" bIns="45720" rtlCol="0" anchor="t">
            <a:spAutoFit/>
          </a:bodyPr>
          <a:lstStyle/>
          <a:p>
            <a:pPr marL="171450" indent="-171450" algn="just">
              <a:buClr>
                <a:srgbClr val="8D143D"/>
              </a:buClr>
              <a:buFont typeface="Wingdings" panose="05000000000000000000" pitchFamily="2" charset="2"/>
              <a:buChar char="¤"/>
            </a:pPr>
            <a:r>
              <a:rPr lang="es-ES" sz="1200" dirty="0">
                <a:cs typeface="Segoe UI"/>
              </a:rPr>
              <a:t>Para 2021 el máximo de ingresos del trabajo se presenta a los 36 años, mientras que para los empleados por cuenta propia se registra a los 42 años, con una diferencia de ingresos de $12,7 millones a favor de los empleados. </a:t>
            </a:r>
          </a:p>
          <a:p>
            <a:pPr marL="171450" indent="-171450" algn="just">
              <a:buClr>
                <a:srgbClr val="8D143D"/>
              </a:buClr>
              <a:buFont typeface="Wingdings" panose="05000000000000000000" pitchFamily="2" charset="2"/>
              <a:buChar char="¤"/>
            </a:pPr>
            <a:endParaRPr lang="es-ES" sz="1200" dirty="0">
              <a:cs typeface="Segoe UI"/>
            </a:endParaRPr>
          </a:p>
          <a:p>
            <a:pPr marL="171450" indent="-171450" algn="just">
              <a:buClr>
                <a:srgbClr val="8D143D"/>
              </a:buClr>
              <a:buFont typeface="Wingdings" panose="05000000000000000000" pitchFamily="2" charset="2"/>
              <a:buChar char="¤"/>
            </a:pPr>
            <a:r>
              <a:rPr lang="es-ES" sz="1200" dirty="0"/>
              <a:t>En 2021, los hombres empleados alcanzan un máximo de ingresos de $21,0 millones a los 36 años, frente a $17,6 millones para las mujeres, a la misma edad. </a:t>
            </a:r>
            <a:endParaRPr lang="es-ES" sz="1200" dirty="0">
              <a:cs typeface="Segoe UI"/>
            </a:endParaRPr>
          </a:p>
          <a:p>
            <a:pPr marL="171450" indent="-171450" algn="just">
              <a:buClr>
                <a:srgbClr val="8D143D"/>
              </a:buClr>
              <a:buFont typeface="Wingdings" panose="05000000000000000000" pitchFamily="2" charset="2"/>
              <a:buChar char="¤"/>
            </a:pPr>
            <a:endParaRPr lang="es-ES" sz="1200" dirty="0"/>
          </a:p>
          <a:p>
            <a:pPr marL="171450" indent="-171450" algn="just">
              <a:buClr>
                <a:srgbClr val="8D143D"/>
              </a:buClr>
              <a:buFont typeface="Wingdings" panose="05000000000000000000" pitchFamily="2" charset="2"/>
              <a:buChar char="¤"/>
            </a:pPr>
            <a:r>
              <a:rPr lang="es-ES" sz="1200" dirty="0"/>
              <a:t>Los hombres empleados por cuenta propia ganan un máximo de $9,3 a los 42 años, comparado con $4,0 para las mujeres a los 45 años, generando una brecha del 57%.</a:t>
            </a:r>
          </a:p>
          <a:p>
            <a:pPr marL="171450" indent="-171450" algn="just">
              <a:buClr>
                <a:srgbClr val="8D143D"/>
              </a:buClr>
              <a:buFont typeface="Wingdings" panose="05000000000000000000" pitchFamily="2" charset="2"/>
              <a:buChar char="¤"/>
            </a:pPr>
            <a:endParaRPr lang="es-ES" sz="1200" dirty="0"/>
          </a:p>
        </p:txBody>
      </p:sp>
      <p:cxnSp>
        <p:nvCxnSpPr>
          <p:cNvPr id="7" name="Conector recto 6">
            <a:extLst>
              <a:ext uri="{FF2B5EF4-FFF2-40B4-BE49-F238E27FC236}">
                <a16:creationId xmlns:a16="http://schemas.microsoft.com/office/drawing/2014/main" id="{CEC9EA65-BC3C-4A8B-8224-FFCA21E36E38}"/>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3589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48547B21-E241-1C16-477C-D648F691C3F4}"/>
              </a:ext>
            </a:extLst>
          </p:cNvPr>
          <p:cNvSpPr txBox="1"/>
          <p:nvPr/>
        </p:nvSpPr>
        <p:spPr>
          <a:xfrm>
            <a:off x="439773" y="318658"/>
            <a:ext cx="7768166" cy="715581"/>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dirty="0">
                <a:solidFill>
                  <a:srgbClr val="B6004B"/>
                </a:solidFill>
                <a:latin typeface="Segoe UI"/>
                <a:cs typeface="Arial"/>
              </a:rPr>
              <a:t>Transferencias públicas en pensiones, entradas, por edad y sexo </a:t>
            </a:r>
          </a:p>
          <a:p>
            <a:pPr marL="12700"/>
            <a:r>
              <a:rPr lang="es-ES" sz="1400" dirty="0">
                <a:solidFill>
                  <a:schemeClr val="tx1"/>
                </a:solidFill>
                <a:latin typeface="Segoe UI"/>
                <a:cs typeface="Arial"/>
              </a:rPr>
              <a:t>Total nacional</a:t>
            </a:r>
          </a:p>
          <a:p>
            <a:pPr marL="12700"/>
            <a:r>
              <a:rPr lang="es-ES" sz="1400" b="0" dirty="0">
                <a:solidFill>
                  <a:schemeClr val="tx1"/>
                </a:solidFill>
                <a:latin typeface="Segoe UI"/>
                <a:cs typeface="Arial"/>
              </a:rPr>
              <a:t>2021</a:t>
            </a:r>
            <a:endParaRPr lang="es-ES" b="0" dirty="0">
              <a:solidFill>
                <a:schemeClr val="tx1"/>
              </a:solidFill>
            </a:endParaRPr>
          </a:p>
        </p:txBody>
      </p:sp>
      <p:pic>
        <p:nvPicPr>
          <p:cNvPr id="5" name="Imagen 4">
            <a:extLst>
              <a:ext uri="{FF2B5EF4-FFF2-40B4-BE49-F238E27FC236}">
                <a16:creationId xmlns:a16="http://schemas.microsoft.com/office/drawing/2014/main" id="{903B434D-33C7-D9E5-2F19-D3F16B49457B}"/>
              </a:ext>
            </a:extLst>
          </p:cNvPr>
          <p:cNvPicPr>
            <a:picLocks noChangeAspect="1"/>
          </p:cNvPicPr>
          <p:nvPr/>
        </p:nvPicPr>
        <p:blipFill>
          <a:blip r:embed="rId2"/>
          <a:srcRect/>
          <a:stretch/>
        </p:blipFill>
        <p:spPr>
          <a:xfrm>
            <a:off x="3070256" y="1284258"/>
            <a:ext cx="5719338" cy="3574586"/>
          </a:xfrm>
          <a:prstGeom prst="rect">
            <a:avLst/>
          </a:prstGeom>
        </p:spPr>
      </p:pic>
      <p:sp>
        <p:nvSpPr>
          <p:cNvPr id="7" name="CuadroTexto 6">
            <a:extLst>
              <a:ext uri="{FF2B5EF4-FFF2-40B4-BE49-F238E27FC236}">
                <a16:creationId xmlns:a16="http://schemas.microsoft.com/office/drawing/2014/main" id="{B299EF7B-112A-6418-A977-2E3F0D8B0529}"/>
              </a:ext>
            </a:extLst>
          </p:cNvPr>
          <p:cNvSpPr txBox="1"/>
          <p:nvPr/>
        </p:nvSpPr>
        <p:spPr>
          <a:xfrm>
            <a:off x="354406" y="1732723"/>
            <a:ext cx="2646556" cy="2677656"/>
          </a:xfrm>
          <a:prstGeom prst="rect">
            <a:avLst/>
          </a:prstGeom>
          <a:noFill/>
        </p:spPr>
        <p:txBody>
          <a:bodyPr wrap="square" rtlCol="0">
            <a:spAutoFit/>
          </a:bodyPr>
          <a:lstStyle/>
          <a:p>
            <a:pPr marL="171450" indent="-171450">
              <a:buClr>
                <a:srgbClr val="8D143D"/>
              </a:buClr>
              <a:buFont typeface="Wingdings" panose="05000000000000000000" pitchFamily="2" charset="2"/>
              <a:buChar char="¤"/>
            </a:pPr>
            <a:r>
              <a:rPr lang="es-ES" sz="1200" dirty="0"/>
              <a:t>Las transferencias por pensiones en el régimen de prima media para las mujeres son, en promedio, $1,8 millones menores que las de los hombres a lo largo del ciclo de vida.</a:t>
            </a:r>
          </a:p>
          <a:p>
            <a:pPr marL="171450" indent="-171450">
              <a:buClr>
                <a:srgbClr val="8D143D"/>
              </a:buClr>
              <a:buFont typeface="Wingdings" panose="05000000000000000000" pitchFamily="2" charset="2"/>
              <a:buChar char="¤"/>
            </a:pPr>
            <a:endParaRPr lang="es-CO" sz="1200" dirty="0"/>
          </a:p>
          <a:p>
            <a:pPr marL="171450" indent="-171450">
              <a:buClr>
                <a:srgbClr val="8D143D"/>
              </a:buClr>
              <a:buFont typeface="Wingdings" panose="05000000000000000000" pitchFamily="2" charset="2"/>
              <a:buChar char="¤"/>
            </a:pPr>
            <a:r>
              <a:rPr lang="es-CO" sz="1200" dirty="0"/>
              <a:t>La mayor entrada de transferencias en pensiones para las mujeres se da a los 70 años con $8,2 millones. </a:t>
            </a:r>
          </a:p>
          <a:p>
            <a:pPr marL="171450" indent="-171450">
              <a:buClr>
                <a:srgbClr val="8D143D"/>
              </a:buClr>
              <a:buFont typeface="Wingdings" panose="05000000000000000000" pitchFamily="2" charset="2"/>
              <a:buChar char="¤"/>
            </a:pPr>
            <a:endParaRPr lang="es-CO" sz="1200" dirty="0"/>
          </a:p>
          <a:p>
            <a:pPr marL="171450" indent="-171450">
              <a:buClr>
                <a:srgbClr val="8D143D"/>
              </a:buClr>
              <a:buFont typeface="Wingdings" panose="05000000000000000000" pitchFamily="2" charset="2"/>
              <a:buChar char="¤"/>
            </a:pPr>
            <a:r>
              <a:rPr lang="es-CO" sz="1200" dirty="0"/>
              <a:t>Para los hombres el máximo se da a los 90 años con $17,1 millones. </a:t>
            </a:r>
          </a:p>
        </p:txBody>
      </p:sp>
      <p:sp>
        <p:nvSpPr>
          <p:cNvPr id="4" name="CuadroTexto 3">
            <a:extLst>
              <a:ext uri="{FF2B5EF4-FFF2-40B4-BE49-F238E27FC236}">
                <a16:creationId xmlns:a16="http://schemas.microsoft.com/office/drawing/2014/main" id="{AA03837E-5FED-E7C0-DA42-8A08C385BF09}"/>
              </a:ext>
            </a:extLst>
          </p:cNvPr>
          <p:cNvSpPr txBox="1"/>
          <p:nvPr/>
        </p:nvSpPr>
        <p:spPr>
          <a:xfrm>
            <a:off x="354406" y="4751871"/>
            <a:ext cx="4804112" cy="215444"/>
          </a:xfrm>
          <a:prstGeom prst="rect">
            <a:avLst/>
          </a:prstGeom>
          <a:noFill/>
        </p:spPr>
        <p:txBody>
          <a:bodyPr wrap="square" lIns="91440" tIns="45720" rIns="91440" bIns="45720" rtlCol="0" anchor="t">
            <a:spAutoFit/>
          </a:bodyPr>
          <a:lstStyle/>
          <a:p>
            <a:r>
              <a:rPr lang="es-CO" sz="800" b="1"/>
              <a:t>Fuente: </a:t>
            </a:r>
            <a:r>
              <a:rPr lang="es-CO" sz="800"/>
              <a:t>DANE, Cuentas Nacionales de Transferencia</a:t>
            </a:r>
            <a:endParaRPr lang="es-419" sz="800"/>
          </a:p>
        </p:txBody>
      </p:sp>
      <p:cxnSp>
        <p:nvCxnSpPr>
          <p:cNvPr id="9" name="Conector recto 8">
            <a:extLst>
              <a:ext uri="{FF2B5EF4-FFF2-40B4-BE49-F238E27FC236}">
                <a16:creationId xmlns:a16="http://schemas.microsoft.com/office/drawing/2014/main" id="{A0CBE38E-6155-45CB-A92E-9935EAB0FBF8}"/>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
        <p:nvSpPr>
          <p:cNvPr id="8" name="Elipse 7">
            <a:extLst>
              <a:ext uri="{FF2B5EF4-FFF2-40B4-BE49-F238E27FC236}">
                <a16:creationId xmlns:a16="http://schemas.microsoft.com/office/drawing/2014/main" id="{60075B09-A5DD-4A0A-92C6-A8C54E301ACD}"/>
              </a:ext>
            </a:extLst>
          </p:cNvPr>
          <p:cNvSpPr/>
          <p:nvPr/>
        </p:nvSpPr>
        <p:spPr>
          <a:xfrm>
            <a:off x="1453814" y="1221157"/>
            <a:ext cx="460744" cy="425840"/>
          </a:xfrm>
          <a:prstGeom prst="ellipse">
            <a:avLst/>
          </a:prstGeom>
          <a:solidFill>
            <a:srgbClr val="8D143D"/>
          </a:solidFill>
          <a:ln>
            <a:solidFill>
              <a:srgbClr val="8D143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10" name="Imagen 9">
            <a:extLst>
              <a:ext uri="{FF2B5EF4-FFF2-40B4-BE49-F238E27FC236}">
                <a16:creationId xmlns:a16="http://schemas.microsoft.com/office/drawing/2014/main" id="{00FD3844-0E9F-4892-8229-EB0F54DA6507}"/>
              </a:ext>
            </a:extLst>
          </p:cNvPr>
          <p:cNvPicPr>
            <a:picLocks noChangeAspect="1"/>
          </p:cNvPicPr>
          <p:nvPr/>
        </p:nvPicPr>
        <p:blipFill>
          <a:blip r:embed="rId3"/>
          <a:stretch>
            <a:fillRect/>
          </a:stretch>
        </p:blipFill>
        <p:spPr>
          <a:xfrm>
            <a:off x="1523108" y="1263685"/>
            <a:ext cx="322156" cy="322156"/>
          </a:xfrm>
          <a:prstGeom prst="rect">
            <a:avLst/>
          </a:prstGeom>
        </p:spPr>
      </p:pic>
    </p:spTree>
    <p:extLst>
      <p:ext uri="{BB962C8B-B14F-4D97-AF65-F5344CB8AC3E}">
        <p14:creationId xmlns:p14="http://schemas.microsoft.com/office/powerpoint/2010/main" val="2028281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3CB29BB1-05E0-CD96-0FD7-ECEF9CB95813}"/>
              </a:ext>
            </a:extLst>
          </p:cNvPr>
          <p:cNvCxnSpPr>
            <a:cxnSpLocks/>
          </p:cNvCxnSpPr>
          <p:nvPr/>
        </p:nvCxnSpPr>
        <p:spPr>
          <a:xfrm flipV="1">
            <a:off x="347624" y="332188"/>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
        <p:nvSpPr>
          <p:cNvPr id="3" name="object 2">
            <a:extLst>
              <a:ext uri="{FF2B5EF4-FFF2-40B4-BE49-F238E27FC236}">
                <a16:creationId xmlns:a16="http://schemas.microsoft.com/office/drawing/2014/main" id="{48547B21-E241-1C16-477C-D648F691C3F4}"/>
              </a:ext>
            </a:extLst>
          </p:cNvPr>
          <p:cNvSpPr txBox="1"/>
          <p:nvPr/>
        </p:nvSpPr>
        <p:spPr>
          <a:xfrm>
            <a:off x="347624" y="273222"/>
            <a:ext cx="7768166" cy="715581"/>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dirty="0">
                <a:solidFill>
                  <a:srgbClr val="B6004B"/>
                </a:solidFill>
                <a:latin typeface="Segoe UI"/>
                <a:cs typeface="Arial"/>
              </a:rPr>
              <a:t>Transferencias públicas en salud, entradas, por edad y sexo </a:t>
            </a:r>
          </a:p>
          <a:p>
            <a:pPr marL="12700"/>
            <a:r>
              <a:rPr lang="es-ES" sz="1400" dirty="0">
                <a:solidFill>
                  <a:schemeClr val="tx1"/>
                </a:solidFill>
                <a:latin typeface="Segoe UI"/>
                <a:cs typeface="Arial"/>
              </a:rPr>
              <a:t>Total nacional</a:t>
            </a:r>
          </a:p>
          <a:p>
            <a:pPr marL="12700"/>
            <a:r>
              <a:rPr lang="es-ES" sz="1400" b="0" dirty="0">
                <a:solidFill>
                  <a:schemeClr val="tx1"/>
                </a:solidFill>
                <a:latin typeface="Segoe UI"/>
                <a:cs typeface="Arial"/>
              </a:rPr>
              <a:t>2021</a:t>
            </a:r>
            <a:endParaRPr lang="es-ES" b="0" dirty="0">
              <a:solidFill>
                <a:schemeClr val="tx1"/>
              </a:solidFill>
            </a:endParaRPr>
          </a:p>
        </p:txBody>
      </p:sp>
      <p:pic>
        <p:nvPicPr>
          <p:cNvPr id="5" name="Imagen 4">
            <a:extLst>
              <a:ext uri="{FF2B5EF4-FFF2-40B4-BE49-F238E27FC236}">
                <a16:creationId xmlns:a16="http://schemas.microsoft.com/office/drawing/2014/main" id="{903B434D-33C7-D9E5-2F19-D3F16B49457B}"/>
              </a:ext>
            </a:extLst>
          </p:cNvPr>
          <p:cNvPicPr>
            <a:picLocks noChangeAspect="1"/>
          </p:cNvPicPr>
          <p:nvPr/>
        </p:nvPicPr>
        <p:blipFill>
          <a:blip r:embed="rId2"/>
          <a:srcRect/>
          <a:stretch/>
        </p:blipFill>
        <p:spPr>
          <a:xfrm>
            <a:off x="3074735" y="1108732"/>
            <a:ext cx="5612595" cy="3507872"/>
          </a:xfrm>
          <a:prstGeom prst="rect">
            <a:avLst/>
          </a:prstGeom>
        </p:spPr>
      </p:pic>
      <p:sp>
        <p:nvSpPr>
          <p:cNvPr id="4" name="CuadroTexto 3">
            <a:extLst>
              <a:ext uri="{FF2B5EF4-FFF2-40B4-BE49-F238E27FC236}">
                <a16:creationId xmlns:a16="http://schemas.microsoft.com/office/drawing/2014/main" id="{AA03837E-5FED-E7C0-DA42-8A08C385BF09}"/>
              </a:ext>
            </a:extLst>
          </p:cNvPr>
          <p:cNvSpPr txBox="1"/>
          <p:nvPr/>
        </p:nvSpPr>
        <p:spPr>
          <a:xfrm>
            <a:off x="3478977" y="4736534"/>
            <a:ext cx="4804112" cy="215444"/>
          </a:xfrm>
          <a:prstGeom prst="rect">
            <a:avLst/>
          </a:prstGeom>
          <a:noFill/>
        </p:spPr>
        <p:txBody>
          <a:bodyPr wrap="square" lIns="91440" tIns="45720" rIns="91440" bIns="45720" rtlCol="0" anchor="t">
            <a:spAutoFit/>
          </a:bodyPr>
          <a:lstStyle/>
          <a:p>
            <a:r>
              <a:rPr lang="es-CO" sz="800" b="1"/>
              <a:t>Fuente: </a:t>
            </a:r>
            <a:r>
              <a:rPr lang="es-CO" sz="800"/>
              <a:t>DANE, Cuentas Nacionales de Transferencia</a:t>
            </a:r>
            <a:endParaRPr lang="es-419" sz="800"/>
          </a:p>
        </p:txBody>
      </p:sp>
      <p:sp>
        <p:nvSpPr>
          <p:cNvPr id="9" name="CuadroTexto 8">
            <a:extLst>
              <a:ext uri="{FF2B5EF4-FFF2-40B4-BE49-F238E27FC236}">
                <a16:creationId xmlns:a16="http://schemas.microsoft.com/office/drawing/2014/main" id="{B987C62F-F77F-53A4-692D-60346E8221FC}"/>
              </a:ext>
            </a:extLst>
          </p:cNvPr>
          <p:cNvSpPr txBox="1"/>
          <p:nvPr/>
        </p:nvSpPr>
        <p:spPr>
          <a:xfrm>
            <a:off x="354088" y="1196195"/>
            <a:ext cx="2646556" cy="1569660"/>
          </a:xfrm>
          <a:prstGeom prst="rect">
            <a:avLst/>
          </a:prstGeom>
          <a:noFill/>
        </p:spPr>
        <p:txBody>
          <a:bodyPr wrap="square" rtlCol="0">
            <a:spAutoFit/>
          </a:bodyPr>
          <a:lstStyle/>
          <a:p>
            <a:pPr marL="171450" indent="-171450">
              <a:buFont typeface="Arial" panose="020B0604020202020204" pitchFamily="34" charset="0"/>
              <a:buChar char="•"/>
            </a:pPr>
            <a:r>
              <a:rPr lang="es-CO" sz="1200"/>
              <a:t>La mayor entrada de transferencias públicas en salud se registra para las niñas y niños menores de un año con $1,2 millones. </a:t>
            </a:r>
          </a:p>
          <a:p>
            <a:endParaRPr lang="es-CO" sz="1200"/>
          </a:p>
          <a:p>
            <a:endParaRPr lang="es-CO" sz="1200"/>
          </a:p>
          <a:p>
            <a:endParaRPr lang="es-419" sz="1200"/>
          </a:p>
        </p:txBody>
      </p:sp>
    </p:spTree>
    <p:extLst>
      <p:ext uri="{BB962C8B-B14F-4D97-AF65-F5344CB8AC3E}">
        <p14:creationId xmlns:p14="http://schemas.microsoft.com/office/powerpoint/2010/main" val="3331785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43BCE3-1FE4-6A5B-72DB-F1C6A978247C}"/>
              </a:ext>
            </a:extLst>
          </p:cNvPr>
          <p:cNvSpPr txBox="1"/>
          <p:nvPr/>
        </p:nvSpPr>
        <p:spPr>
          <a:xfrm>
            <a:off x="422238" y="1178875"/>
            <a:ext cx="6834413" cy="2154436"/>
          </a:xfrm>
          <a:prstGeom prst="rect">
            <a:avLst/>
          </a:prstGeom>
          <a:noFill/>
        </p:spPr>
        <p:txBody>
          <a:bodyPr wrap="square" rtlCol="0">
            <a:spAutoFit/>
          </a:bodyPr>
          <a:lstStyle/>
          <a:p>
            <a:pPr marL="228600" indent="-228600">
              <a:buFont typeface="+mj-lt"/>
              <a:buAutoNum type="arabicPeriod"/>
            </a:pPr>
            <a:r>
              <a:rPr lang="es-ES" sz="1400" dirty="0">
                <a:cs typeface="Arial"/>
              </a:rPr>
              <a:t>Producto Interno Bruto (PIB) – Tercer trimestre de 2024 preliminar</a:t>
            </a:r>
          </a:p>
          <a:p>
            <a:pPr marL="228600" indent="-228600">
              <a:buFont typeface="+mj-lt"/>
              <a:buAutoNum type="arabicPeriod"/>
            </a:pPr>
            <a:endParaRPr lang="es-ES" sz="1400" dirty="0">
              <a:cs typeface="Arial"/>
            </a:endParaRPr>
          </a:p>
          <a:p>
            <a:pPr marL="228600" indent="-228600">
              <a:buFont typeface="+mj-lt"/>
              <a:buAutoNum type="arabicPeriod"/>
            </a:pPr>
            <a:r>
              <a:rPr lang="es-ES" sz="1400" dirty="0">
                <a:cs typeface="Arial"/>
              </a:rPr>
              <a:t>Cuentas Nacionales de Transferencia 2021</a:t>
            </a:r>
          </a:p>
          <a:p>
            <a:pPr marL="228600" indent="-228600">
              <a:buFont typeface="+mj-lt"/>
              <a:buAutoNum type="arabicPeriod"/>
            </a:pPr>
            <a:endParaRPr lang="es-ES" sz="1400" dirty="0">
              <a:cs typeface="Arial"/>
            </a:endParaRPr>
          </a:p>
          <a:p>
            <a:pPr marL="228600" indent="-228600">
              <a:buFont typeface="+mj-lt"/>
              <a:buAutoNum type="arabicPeriod"/>
            </a:pPr>
            <a:r>
              <a:rPr lang="es-ES" sz="1400" dirty="0">
                <a:cs typeface="Arial"/>
              </a:rPr>
              <a:t>Cuentas Nacionales de Transferencia de Tiempo 2021</a:t>
            </a:r>
          </a:p>
          <a:p>
            <a:pPr marL="228600" indent="-228600">
              <a:buFont typeface="+mj-lt"/>
              <a:buAutoNum type="arabicPeriod"/>
            </a:pPr>
            <a:endParaRPr lang="es-ES" sz="1400" dirty="0">
              <a:cs typeface="Arial"/>
            </a:endParaRPr>
          </a:p>
          <a:p>
            <a:pPr marL="228600" indent="-228600">
              <a:buFont typeface="+mj-lt"/>
              <a:buAutoNum type="arabicPeriod"/>
            </a:pPr>
            <a:r>
              <a:rPr lang="es-ES" sz="1400" dirty="0">
                <a:cs typeface="Arial"/>
              </a:rPr>
              <a:t>Mercado Laboral 2024</a:t>
            </a:r>
          </a:p>
          <a:p>
            <a:r>
              <a:rPr lang="es-ES" sz="1200" dirty="0">
                <a:cs typeface="Arial"/>
              </a:rPr>
              <a:t>    </a:t>
            </a:r>
            <a:endParaRPr lang="es-ES" sz="1200" b="1" dirty="0">
              <a:cs typeface="Arial"/>
            </a:endParaRPr>
          </a:p>
          <a:p>
            <a:pPr lvl="1"/>
            <a:endParaRPr lang="es-ES" sz="1200" dirty="0">
              <a:cs typeface="Arial"/>
            </a:endParaRPr>
          </a:p>
          <a:p>
            <a:endParaRPr lang="es-ES" sz="1200" b="1" dirty="0">
              <a:cs typeface="Arial"/>
            </a:endParaRPr>
          </a:p>
        </p:txBody>
      </p:sp>
      <p:cxnSp>
        <p:nvCxnSpPr>
          <p:cNvPr id="5" name="Conector recto 4">
            <a:extLst>
              <a:ext uri="{FF2B5EF4-FFF2-40B4-BE49-F238E27FC236}">
                <a16:creationId xmlns:a16="http://schemas.microsoft.com/office/drawing/2014/main" id="{47209BCB-80DA-4E41-A7AE-15ABDA559328}"/>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
        <p:nvSpPr>
          <p:cNvPr id="6" name="object 2">
            <a:extLst>
              <a:ext uri="{FF2B5EF4-FFF2-40B4-BE49-F238E27FC236}">
                <a16:creationId xmlns:a16="http://schemas.microsoft.com/office/drawing/2014/main" id="{9931C3DA-E2F6-4234-AE2E-59553D8CBBDF}"/>
              </a:ext>
            </a:extLst>
          </p:cNvPr>
          <p:cNvSpPr txBox="1"/>
          <p:nvPr/>
        </p:nvSpPr>
        <p:spPr>
          <a:xfrm>
            <a:off x="422238" y="557908"/>
            <a:ext cx="7768166" cy="263149"/>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lnSpc>
                <a:spcPct val="90000"/>
              </a:lnSpc>
              <a:defRPr/>
            </a:pPr>
            <a:r>
              <a:rPr lang="es-ES" sz="1400" dirty="0">
                <a:solidFill>
                  <a:srgbClr val="B6004C"/>
                </a:solidFill>
                <a:latin typeface="+mj-lt"/>
                <a:cs typeface="Arial"/>
              </a:rPr>
              <a:t>Contenido</a:t>
            </a:r>
            <a:endParaRPr lang="es-ES" sz="1200" b="0" dirty="0">
              <a:solidFill>
                <a:schemeClr val="tx1">
                  <a:lumMod val="85000"/>
                  <a:lumOff val="15000"/>
                </a:schemeClr>
              </a:solidFill>
              <a:latin typeface="+mj-lt"/>
              <a:ea typeface="Roboto Medium" panose="02000000000000000000" pitchFamily="2" charset="0"/>
              <a:cs typeface="Arial"/>
            </a:endParaRPr>
          </a:p>
        </p:txBody>
      </p:sp>
    </p:spTree>
    <p:extLst>
      <p:ext uri="{BB962C8B-B14F-4D97-AF65-F5344CB8AC3E}">
        <p14:creationId xmlns:p14="http://schemas.microsoft.com/office/powerpoint/2010/main" val="79667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3CB29BB1-05E0-CD96-0FD7-ECEF9CB95813}"/>
              </a:ext>
            </a:extLst>
          </p:cNvPr>
          <p:cNvCxnSpPr>
            <a:cxnSpLocks/>
          </p:cNvCxnSpPr>
          <p:nvPr/>
        </p:nvCxnSpPr>
        <p:spPr>
          <a:xfrm flipV="1">
            <a:off x="347624" y="332188"/>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
        <p:nvSpPr>
          <p:cNvPr id="3" name="object 2">
            <a:extLst>
              <a:ext uri="{FF2B5EF4-FFF2-40B4-BE49-F238E27FC236}">
                <a16:creationId xmlns:a16="http://schemas.microsoft.com/office/drawing/2014/main" id="{48547B21-E241-1C16-477C-D648F691C3F4}"/>
              </a:ext>
            </a:extLst>
          </p:cNvPr>
          <p:cNvSpPr txBox="1"/>
          <p:nvPr/>
        </p:nvSpPr>
        <p:spPr>
          <a:xfrm>
            <a:off x="347624" y="273222"/>
            <a:ext cx="7768166" cy="715581"/>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dirty="0">
                <a:solidFill>
                  <a:srgbClr val="B6004B"/>
                </a:solidFill>
                <a:latin typeface="Segoe UI"/>
                <a:cs typeface="Arial"/>
              </a:rPr>
              <a:t>Transferencias públicas en salud, salidas, por edad y sexo </a:t>
            </a:r>
          </a:p>
          <a:p>
            <a:pPr marL="12700"/>
            <a:r>
              <a:rPr lang="es-ES" sz="1400" dirty="0">
                <a:solidFill>
                  <a:schemeClr val="tx1"/>
                </a:solidFill>
                <a:latin typeface="Segoe UI"/>
                <a:cs typeface="Arial"/>
              </a:rPr>
              <a:t>Total nacional</a:t>
            </a:r>
          </a:p>
          <a:p>
            <a:pPr marL="12700"/>
            <a:r>
              <a:rPr lang="es-ES" sz="1400" b="0" dirty="0">
                <a:solidFill>
                  <a:schemeClr val="tx1"/>
                </a:solidFill>
                <a:latin typeface="Segoe UI"/>
                <a:cs typeface="Arial"/>
              </a:rPr>
              <a:t>2021</a:t>
            </a:r>
            <a:endParaRPr lang="es-ES" b="0" dirty="0">
              <a:solidFill>
                <a:schemeClr val="tx1"/>
              </a:solidFill>
            </a:endParaRPr>
          </a:p>
        </p:txBody>
      </p:sp>
      <p:pic>
        <p:nvPicPr>
          <p:cNvPr id="5" name="Imagen 4">
            <a:extLst>
              <a:ext uri="{FF2B5EF4-FFF2-40B4-BE49-F238E27FC236}">
                <a16:creationId xmlns:a16="http://schemas.microsoft.com/office/drawing/2014/main" id="{903B434D-33C7-D9E5-2F19-D3F16B49457B}"/>
              </a:ext>
            </a:extLst>
          </p:cNvPr>
          <p:cNvPicPr>
            <a:picLocks noChangeAspect="1"/>
          </p:cNvPicPr>
          <p:nvPr/>
        </p:nvPicPr>
        <p:blipFill>
          <a:blip r:embed="rId2"/>
          <a:srcRect/>
          <a:stretch/>
        </p:blipFill>
        <p:spPr>
          <a:xfrm>
            <a:off x="3074735" y="1108732"/>
            <a:ext cx="5612595" cy="3507871"/>
          </a:xfrm>
          <a:prstGeom prst="rect">
            <a:avLst/>
          </a:prstGeom>
        </p:spPr>
      </p:pic>
      <p:sp>
        <p:nvSpPr>
          <p:cNvPr id="4" name="CuadroTexto 3">
            <a:extLst>
              <a:ext uri="{FF2B5EF4-FFF2-40B4-BE49-F238E27FC236}">
                <a16:creationId xmlns:a16="http://schemas.microsoft.com/office/drawing/2014/main" id="{AA03837E-5FED-E7C0-DA42-8A08C385BF09}"/>
              </a:ext>
            </a:extLst>
          </p:cNvPr>
          <p:cNvSpPr txBox="1"/>
          <p:nvPr/>
        </p:nvSpPr>
        <p:spPr>
          <a:xfrm>
            <a:off x="3478977" y="4736534"/>
            <a:ext cx="4804112" cy="215444"/>
          </a:xfrm>
          <a:prstGeom prst="rect">
            <a:avLst/>
          </a:prstGeom>
          <a:noFill/>
        </p:spPr>
        <p:txBody>
          <a:bodyPr wrap="square" lIns="91440" tIns="45720" rIns="91440" bIns="45720" rtlCol="0" anchor="t">
            <a:spAutoFit/>
          </a:bodyPr>
          <a:lstStyle/>
          <a:p>
            <a:r>
              <a:rPr lang="es-CO" sz="800" b="1"/>
              <a:t>Fuente: </a:t>
            </a:r>
            <a:r>
              <a:rPr lang="es-CO" sz="800"/>
              <a:t>DANE, Cuentas Nacionales de Transferencia</a:t>
            </a:r>
            <a:endParaRPr lang="es-419" sz="800"/>
          </a:p>
        </p:txBody>
      </p:sp>
      <p:sp>
        <p:nvSpPr>
          <p:cNvPr id="6" name="CuadroTexto 5">
            <a:extLst>
              <a:ext uri="{FF2B5EF4-FFF2-40B4-BE49-F238E27FC236}">
                <a16:creationId xmlns:a16="http://schemas.microsoft.com/office/drawing/2014/main" id="{1BB5E035-52D3-3E9C-1EAF-937D56BE7363}"/>
              </a:ext>
            </a:extLst>
          </p:cNvPr>
          <p:cNvSpPr txBox="1"/>
          <p:nvPr/>
        </p:nvSpPr>
        <p:spPr>
          <a:xfrm>
            <a:off x="354088" y="1196195"/>
            <a:ext cx="2646556" cy="1754326"/>
          </a:xfrm>
          <a:prstGeom prst="rect">
            <a:avLst/>
          </a:prstGeom>
          <a:noFill/>
        </p:spPr>
        <p:txBody>
          <a:bodyPr wrap="square" rtlCol="0">
            <a:spAutoFit/>
          </a:bodyPr>
          <a:lstStyle/>
          <a:p>
            <a:pPr marL="171450" indent="-171450">
              <a:buFont typeface="Arial" panose="020B0604020202020204" pitchFamily="34" charset="0"/>
              <a:buChar char="•"/>
            </a:pPr>
            <a:r>
              <a:rPr lang="es-CO" sz="1200"/>
              <a:t>La mayor salida de transferencias en salud para las mujeres se da a los 35 años con $2,1 millones. </a:t>
            </a:r>
          </a:p>
          <a:p>
            <a:pPr marL="171450" indent="-171450">
              <a:buFont typeface="Arial" panose="020B0604020202020204" pitchFamily="34" charset="0"/>
              <a:buChar char="•"/>
            </a:pPr>
            <a:endParaRPr lang="es-CO" sz="1200"/>
          </a:p>
          <a:p>
            <a:pPr marL="171450" indent="-171450">
              <a:buFont typeface="Arial" panose="020B0604020202020204" pitchFamily="34" charset="0"/>
              <a:buChar char="•"/>
            </a:pPr>
            <a:r>
              <a:rPr lang="es-CO" sz="1200"/>
              <a:t>Para los hombres el máximo se da a los 38 años con $2,4 millones. </a:t>
            </a:r>
          </a:p>
          <a:p>
            <a:endParaRPr lang="es-CO" sz="1200"/>
          </a:p>
          <a:p>
            <a:endParaRPr lang="es-CO" sz="1200"/>
          </a:p>
          <a:p>
            <a:endParaRPr lang="es-419" sz="1200"/>
          </a:p>
        </p:txBody>
      </p:sp>
    </p:spTree>
    <p:extLst>
      <p:ext uri="{BB962C8B-B14F-4D97-AF65-F5344CB8AC3E}">
        <p14:creationId xmlns:p14="http://schemas.microsoft.com/office/powerpoint/2010/main" val="73794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F5A8A92-706C-0071-50FF-58D26B3A5AA8}"/>
              </a:ext>
            </a:extLst>
          </p:cNvPr>
          <p:cNvSpPr txBox="1"/>
          <p:nvPr/>
        </p:nvSpPr>
        <p:spPr>
          <a:xfrm>
            <a:off x="474636" y="323389"/>
            <a:ext cx="7768166" cy="684803"/>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latin typeface="Segoe UI"/>
                <a:cs typeface="Arial"/>
              </a:rPr>
              <a:t>Financiación del déficit, por grupos de edad</a:t>
            </a:r>
          </a:p>
          <a:p>
            <a:pPr marL="12700"/>
            <a:r>
              <a:rPr lang="es-ES" sz="1400" dirty="0">
                <a:solidFill>
                  <a:schemeClr val="tx1"/>
                </a:solidFill>
                <a:latin typeface="Segoe UI"/>
                <a:cs typeface="Arial"/>
              </a:rPr>
              <a:t>Total nacional</a:t>
            </a:r>
          </a:p>
          <a:p>
            <a:pPr marL="12700"/>
            <a:r>
              <a:rPr lang="es-ES" sz="1200" b="0" dirty="0">
                <a:solidFill>
                  <a:schemeClr val="tx1"/>
                </a:solidFill>
                <a:latin typeface="Segoe UI"/>
                <a:cs typeface="Arial"/>
              </a:rPr>
              <a:t>2021</a:t>
            </a:r>
            <a:endParaRPr lang="es-ES" sz="1600" b="0" dirty="0">
              <a:solidFill>
                <a:schemeClr val="tx1"/>
              </a:solidFill>
            </a:endParaRPr>
          </a:p>
        </p:txBody>
      </p:sp>
      <p:pic>
        <p:nvPicPr>
          <p:cNvPr id="9" name="Imagen 8" descr="Gráfico, Gráfico en cascada&#10;&#10;Descripción generada automáticamente">
            <a:extLst>
              <a:ext uri="{FF2B5EF4-FFF2-40B4-BE49-F238E27FC236}">
                <a16:creationId xmlns:a16="http://schemas.microsoft.com/office/drawing/2014/main" id="{6DE5A8B5-E0B8-8F63-0E8E-269BFC435619}"/>
              </a:ext>
            </a:extLst>
          </p:cNvPr>
          <p:cNvPicPr>
            <a:picLocks noChangeAspect="1"/>
          </p:cNvPicPr>
          <p:nvPr/>
        </p:nvPicPr>
        <p:blipFill>
          <a:blip r:embed="rId2"/>
          <a:stretch>
            <a:fillRect/>
          </a:stretch>
        </p:blipFill>
        <p:spPr>
          <a:xfrm>
            <a:off x="1323832" y="820817"/>
            <a:ext cx="6345786" cy="3966117"/>
          </a:xfrm>
          <a:prstGeom prst="rect">
            <a:avLst/>
          </a:prstGeom>
        </p:spPr>
      </p:pic>
      <p:sp>
        <p:nvSpPr>
          <p:cNvPr id="3" name="CuadroTexto 2">
            <a:extLst>
              <a:ext uri="{FF2B5EF4-FFF2-40B4-BE49-F238E27FC236}">
                <a16:creationId xmlns:a16="http://schemas.microsoft.com/office/drawing/2014/main" id="{65BCC8BD-4FC8-B5F9-5642-67604B3188B8}"/>
              </a:ext>
            </a:extLst>
          </p:cNvPr>
          <p:cNvSpPr txBox="1"/>
          <p:nvPr/>
        </p:nvSpPr>
        <p:spPr>
          <a:xfrm>
            <a:off x="354406" y="4786934"/>
            <a:ext cx="4804112" cy="215444"/>
          </a:xfrm>
          <a:prstGeom prst="rect">
            <a:avLst/>
          </a:prstGeom>
          <a:noFill/>
        </p:spPr>
        <p:txBody>
          <a:bodyPr wrap="square" lIns="91440" tIns="45720" rIns="91440" bIns="45720" rtlCol="0" anchor="t">
            <a:spAutoFit/>
          </a:bodyPr>
          <a:lstStyle/>
          <a:p>
            <a:r>
              <a:rPr lang="es-CO" sz="800" b="1"/>
              <a:t>Fuente: </a:t>
            </a:r>
            <a:r>
              <a:rPr lang="es-CO" sz="800"/>
              <a:t>DANE, Cuentas Nacionales de Transferencia</a:t>
            </a:r>
            <a:endParaRPr lang="es-419" sz="800"/>
          </a:p>
        </p:txBody>
      </p:sp>
      <p:cxnSp>
        <p:nvCxnSpPr>
          <p:cNvPr id="5" name="Conector recto 4">
            <a:extLst>
              <a:ext uri="{FF2B5EF4-FFF2-40B4-BE49-F238E27FC236}">
                <a16:creationId xmlns:a16="http://schemas.microsoft.com/office/drawing/2014/main" id="{29F8CDC8-FD12-495B-B3CE-8DC11696F674}"/>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4655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F7C058E-DAB3-4B5B-A8CC-9669B489DD1E}"/>
              </a:ext>
            </a:extLst>
          </p:cNvPr>
          <p:cNvSpPr/>
          <p:nvPr/>
        </p:nvSpPr>
        <p:spPr>
          <a:xfrm>
            <a:off x="0" y="2939143"/>
            <a:ext cx="2680677" cy="842554"/>
          </a:xfrm>
          <a:prstGeom prst="rect">
            <a:avLst/>
          </a:prstGeom>
          <a:solidFill>
            <a:schemeClr val="bg1">
              <a:lumMod val="85000"/>
              <a:alpha val="22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3" name="CuadroTexto 2">
            <a:extLst>
              <a:ext uri="{FF2B5EF4-FFF2-40B4-BE49-F238E27FC236}">
                <a16:creationId xmlns:a16="http://schemas.microsoft.com/office/drawing/2014/main" id="{6012A04A-B8E1-4D15-8E70-B0E45C5E8290}"/>
              </a:ext>
            </a:extLst>
          </p:cNvPr>
          <p:cNvSpPr txBox="1"/>
          <p:nvPr/>
        </p:nvSpPr>
        <p:spPr>
          <a:xfrm>
            <a:off x="582361" y="3191143"/>
            <a:ext cx="2098316" cy="338554"/>
          </a:xfrm>
          <a:prstGeom prst="rect">
            <a:avLst/>
          </a:prstGeom>
          <a:noFill/>
        </p:spPr>
        <p:txBody>
          <a:bodyPr wrap="square" rtlCol="0">
            <a:spAutoFit/>
          </a:bodyPr>
          <a:lstStyle/>
          <a:p>
            <a:r>
              <a:rPr lang="es-ES" sz="1600" i="1" dirty="0">
                <a:solidFill>
                  <a:srgbClr val="B6004C"/>
                </a:solidFill>
                <a:latin typeface="+mj-lt"/>
              </a:rPr>
              <a:t>Resultados 2021</a:t>
            </a:r>
          </a:p>
        </p:txBody>
      </p:sp>
      <p:sp>
        <p:nvSpPr>
          <p:cNvPr id="4" name="object 553">
            <a:extLst>
              <a:ext uri="{FF2B5EF4-FFF2-40B4-BE49-F238E27FC236}">
                <a16:creationId xmlns:a16="http://schemas.microsoft.com/office/drawing/2014/main" id="{FA159F69-91E5-47D7-8EE0-83AD6B908B42}"/>
              </a:ext>
            </a:extLst>
          </p:cNvPr>
          <p:cNvSpPr txBox="1">
            <a:spLocks/>
          </p:cNvSpPr>
          <p:nvPr/>
        </p:nvSpPr>
        <p:spPr>
          <a:xfrm>
            <a:off x="659852" y="1168231"/>
            <a:ext cx="4032571" cy="1511824"/>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125"/>
              </a:spcBef>
              <a:buNone/>
            </a:pPr>
            <a:r>
              <a:rPr lang="es-ES" sz="3600" dirty="0">
                <a:solidFill>
                  <a:srgbClr val="B6004C"/>
                </a:solidFill>
                <a:latin typeface="+mj-lt"/>
              </a:rPr>
              <a:t>Cuentas Nacionales de Transferencia de Tiempo (CNTT)</a:t>
            </a:r>
          </a:p>
        </p:txBody>
      </p:sp>
      <p:pic>
        <p:nvPicPr>
          <p:cNvPr id="5" name="Gráfico 4">
            <a:extLst>
              <a:ext uri="{FF2B5EF4-FFF2-40B4-BE49-F238E27FC236}">
                <a16:creationId xmlns:a16="http://schemas.microsoft.com/office/drawing/2014/main" id="{F937110B-E978-42E9-BBCA-A6743467F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852" y="4147955"/>
            <a:ext cx="1454907" cy="278424"/>
          </a:xfrm>
          <a:prstGeom prst="rect">
            <a:avLst/>
          </a:prstGeom>
        </p:spPr>
      </p:pic>
      <p:sp>
        <p:nvSpPr>
          <p:cNvPr id="6" name="CuadroTexto 5">
            <a:extLst>
              <a:ext uri="{FF2B5EF4-FFF2-40B4-BE49-F238E27FC236}">
                <a16:creationId xmlns:a16="http://schemas.microsoft.com/office/drawing/2014/main" id="{DB519061-A587-4CC2-9EAD-414E91EC3137}"/>
              </a:ext>
            </a:extLst>
          </p:cNvPr>
          <p:cNvSpPr txBox="1"/>
          <p:nvPr/>
        </p:nvSpPr>
        <p:spPr>
          <a:xfrm>
            <a:off x="627176" y="4178951"/>
            <a:ext cx="1662424" cy="264688"/>
          </a:xfrm>
          <a:prstGeom prst="rect">
            <a:avLst/>
          </a:prstGeom>
          <a:noFill/>
        </p:spPr>
        <p:txBody>
          <a:bodyPr wrap="square">
            <a:spAutoFit/>
          </a:bodyPr>
          <a:lstStyle/>
          <a:p>
            <a:pPr>
              <a:lnSpc>
                <a:spcPct val="80000"/>
              </a:lnSpc>
            </a:pPr>
            <a:r>
              <a:rPr lang="es-ES" sz="1400" b="1" dirty="0">
                <a:solidFill>
                  <a:schemeClr val="tx1">
                    <a:lumMod val="65000"/>
                    <a:lumOff val="35000"/>
                  </a:schemeClr>
                </a:solidFill>
                <a:latin typeface="+mj-lt"/>
                <a:ea typeface="Roboto Medium" panose="02000000000000000000" pitchFamily="2" charset="0"/>
              </a:rPr>
              <a:t>Diciembre</a:t>
            </a:r>
            <a:r>
              <a:rPr lang="es-ES" sz="1400" b="1" i="0" u="none" strike="noStrike" dirty="0">
                <a:solidFill>
                  <a:schemeClr val="tx1">
                    <a:lumMod val="65000"/>
                    <a:lumOff val="35000"/>
                  </a:schemeClr>
                </a:solidFill>
                <a:effectLst/>
                <a:latin typeface="+mj-lt"/>
                <a:ea typeface="Roboto Medium" panose="02000000000000000000" pitchFamily="2" charset="0"/>
              </a:rPr>
              <a:t> 2024</a:t>
            </a:r>
            <a:endParaRPr lang="es-CO" sz="1400" b="1" dirty="0">
              <a:solidFill>
                <a:schemeClr val="tx1">
                  <a:lumMod val="65000"/>
                  <a:lumOff val="35000"/>
                </a:schemeClr>
              </a:solidFill>
              <a:latin typeface="+mj-lt"/>
              <a:ea typeface="Roboto Medium" panose="02000000000000000000" pitchFamily="2" charset="0"/>
            </a:endParaRPr>
          </a:p>
        </p:txBody>
      </p:sp>
    </p:spTree>
    <p:extLst>
      <p:ext uri="{BB962C8B-B14F-4D97-AF65-F5344CB8AC3E}">
        <p14:creationId xmlns:p14="http://schemas.microsoft.com/office/powerpoint/2010/main" val="2616973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CCDDC6-CA51-DEB6-E080-FCE67F91151A}"/>
              </a:ext>
            </a:extLst>
          </p:cNvPr>
          <p:cNvSpPr txBox="1"/>
          <p:nvPr/>
        </p:nvSpPr>
        <p:spPr>
          <a:xfrm>
            <a:off x="385462" y="1139041"/>
            <a:ext cx="3866870" cy="3231654"/>
          </a:xfrm>
          <a:prstGeom prst="rect">
            <a:avLst/>
          </a:prstGeom>
          <a:noFill/>
        </p:spPr>
        <p:txBody>
          <a:bodyPr wrap="square" lIns="91440" tIns="45720" rIns="91440" bIns="45720" rtlCol="0" anchor="t">
            <a:spAutoFit/>
          </a:bodyPr>
          <a:lstStyle/>
          <a:p>
            <a:pPr marL="285750" indent="-285750" algn="just">
              <a:buClr>
                <a:srgbClr val="B6004C"/>
              </a:buClr>
              <a:buFont typeface="Arial" panose="020B0604020202020204" pitchFamily="34" charset="0"/>
              <a:buChar char="•"/>
            </a:pPr>
            <a:endParaRPr lang="es-ES" sz="1200" dirty="0"/>
          </a:p>
          <a:p>
            <a:pPr marL="285750" indent="-285750" algn="just">
              <a:buClr>
                <a:srgbClr val="B6004C"/>
              </a:buClr>
              <a:buFont typeface="Arial,Sans-Serif" panose="020B0604020202020204" pitchFamily="34" charset="0"/>
              <a:buChar char="•"/>
            </a:pPr>
            <a:r>
              <a:rPr lang="es-ES" sz="1200">
                <a:cs typeface="Segoe UI"/>
              </a:rPr>
              <a:t>Las Cuentas Nacionales de Transferencia (CNTR) tienen una limitación para extender su enfoque a la medición de la economía de género ya que no incluye todo tipo de actividad económica, como las relacionadas con los servicios del hogar no remunerados, por lo que surge la importancia de medirlos y agregarlos a las CNTR.</a:t>
            </a:r>
            <a:endParaRPr lang="en-US" sz="1200">
              <a:cs typeface="Segoe UI"/>
            </a:endParaRPr>
          </a:p>
          <a:p>
            <a:pPr marL="285750" indent="-285750" algn="just">
              <a:buClr>
                <a:srgbClr val="B6004C"/>
              </a:buClr>
              <a:buFont typeface="Arial" panose="020B0604020202020204" pitchFamily="34" charset="0"/>
              <a:buChar char="•"/>
            </a:pPr>
            <a:endParaRPr lang="es-ES" sz="1200">
              <a:cs typeface="Segoe UI"/>
            </a:endParaRPr>
          </a:p>
          <a:p>
            <a:pPr marL="285750" indent="-285750" algn="just">
              <a:buClr>
                <a:srgbClr val="B6004C"/>
              </a:buClr>
              <a:buFont typeface="Arial" panose="020B0604020202020204" pitchFamily="34" charset="0"/>
              <a:buChar char="•"/>
            </a:pPr>
            <a:r>
              <a:rPr lang="es-ES" sz="1200"/>
              <a:t>Las </a:t>
            </a:r>
            <a:r>
              <a:rPr lang="es-ES" sz="1200" dirty="0"/>
              <a:t>Cuentas Nacionales de Transferencia</a:t>
            </a:r>
            <a:r>
              <a:rPr lang="es-ES" sz="1200"/>
              <a:t> de Tiempo (CNTT) registran la </a:t>
            </a:r>
            <a:r>
              <a:rPr lang="es-ES" sz="1200" b="1"/>
              <a:t>producción, consumo y transferencias</a:t>
            </a:r>
            <a:r>
              <a:rPr lang="es-ES" sz="1200"/>
              <a:t> de servicios generados por el trabajo no remunerado, diferenciados por edad y sexo</a:t>
            </a:r>
            <a:r>
              <a:rPr lang="es-ES" sz="1200" dirty="0"/>
              <a:t>.</a:t>
            </a:r>
            <a:r>
              <a:rPr lang="es-ES" sz="1200"/>
              <a:t> </a:t>
            </a:r>
            <a:endParaRPr lang="es-ES"/>
          </a:p>
          <a:p>
            <a:pPr algn="just">
              <a:buClr>
                <a:srgbClr val="B6004C"/>
              </a:buClr>
            </a:pPr>
            <a:endParaRPr lang="es-ES" sz="1200"/>
          </a:p>
          <a:p>
            <a:pPr marL="285750" indent="-285750" algn="just">
              <a:buClr>
                <a:srgbClr val="B6004C"/>
              </a:buClr>
              <a:buFont typeface="Arial" panose="020B0604020202020204" pitchFamily="34" charset="0"/>
              <a:buChar char="•"/>
            </a:pPr>
            <a:endParaRPr lang="es-ES" sz="1200" dirty="0"/>
          </a:p>
          <a:p>
            <a:pPr marL="285750" indent="-285750" algn="just">
              <a:buClr>
                <a:srgbClr val="B6004C"/>
              </a:buClr>
              <a:buFont typeface="Arial" panose="020B0604020202020204" pitchFamily="34" charset="0"/>
              <a:buChar char="•"/>
            </a:pPr>
            <a:endParaRPr lang="es-ES" sz="1200" dirty="0"/>
          </a:p>
        </p:txBody>
      </p:sp>
      <p:cxnSp>
        <p:nvCxnSpPr>
          <p:cNvPr id="3" name="Conector recto 2">
            <a:extLst>
              <a:ext uri="{FF2B5EF4-FFF2-40B4-BE49-F238E27FC236}">
                <a16:creationId xmlns:a16="http://schemas.microsoft.com/office/drawing/2014/main" id="{5B7D8459-C7CC-71B3-4E4C-A38B0FD7D32A}"/>
              </a:ext>
            </a:extLst>
          </p:cNvPr>
          <p:cNvCxnSpPr>
            <a:cxnSpLocks/>
          </p:cNvCxnSpPr>
          <p:nvPr/>
        </p:nvCxnSpPr>
        <p:spPr>
          <a:xfrm flipV="1">
            <a:off x="365968" y="191810"/>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
        <p:nvSpPr>
          <p:cNvPr id="4" name="object 2">
            <a:extLst>
              <a:ext uri="{FF2B5EF4-FFF2-40B4-BE49-F238E27FC236}">
                <a16:creationId xmlns:a16="http://schemas.microsoft.com/office/drawing/2014/main" id="{E3964CD0-5903-2BAC-A9B9-65A5BE839844}"/>
              </a:ext>
            </a:extLst>
          </p:cNvPr>
          <p:cNvSpPr txBox="1"/>
          <p:nvPr/>
        </p:nvSpPr>
        <p:spPr>
          <a:xfrm>
            <a:off x="385462" y="233376"/>
            <a:ext cx="7768166" cy="28469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Cuentas Nacionales de Transferencia de Tiempo (CNTT)</a:t>
            </a:r>
          </a:p>
        </p:txBody>
      </p:sp>
      <p:graphicFrame>
        <p:nvGraphicFramePr>
          <p:cNvPr id="6" name="Gráfico 5">
            <a:extLst>
              <a:ext uri="{FF2B5EF4-FFF2-40B4-BE49-F238E27FC236}">
                <a16:creationId xmlns:a16="http://schemas.microsoft.com/office/drawing/2014/main" id="{21350F19-1EA5-8235-6DF8-C4668A755C8A}"/>
              </a:ext>
            </a:extLst>
          </p:cNvPr>
          <p:cNvGraphicFramePr>
            <a:graphicFrameLocks/>
          </p:cNvGraphicFramePr>
          <p:nvPr/>
        </p:nvGraphicFramePr>
        <p:xfrm>
          <a:off x="4712675" y="609962"/>
          <a:ext cx="4127863" cy="21483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77F067F6-C040-88AC-B45B-F00B74FE6B19}"/>
              </a:ext>
            </a:extLst>
          </p:cNvPr>
          <p:cNvGraphicFramePr>
            <a:graphicFrameLocks/>
          </p:cNvGraphicFramePr>
          <p:nvPr/>
        </p:nvGraphicFramePr>
        <p:xfrm>
          <a:off x="4716090" y="2658215"/>
          <a:ext cx="4127863" cy="2253591"/>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29F6D40C-44C6-8BF9-B65B-4D8BA776344D}"/>
              </a:ext>
            </a:extLst>
          </p:cNvPr>
          <p:cNvSpPr txBox="1"/>
          <p:nvPr/>
        </p:nvSpPr>
        <p:spPr>
          <a:xfrm>
            <a:off x="4712675" y="4910124"/>
            <a:ext cx="3903784" cy="200055"/>
          </a:xfrm>
          <a:prstGeom prst="rect">
            <a:avLst/>
          </a:prstGeom>
          <a:noFill/>
        </p:spPr>
        <p:txBody>
          <a:bodyPr wrap="square" rtlCol="0">
            <a:spAutoFit/>
          </a:bodyPr>
          <a:lstStyle/>
          <a:p>
            <a:r>
              <a:rPr lang="es-CO" sz="700" b="1" dirty="0"/>
              <a:t>Fuente: </a:t>
            </a:r>
            <a:r>
              <a:rPr lang="es-CO" sz="700" dirty="0"/>
              <a:t>DANE, Cuentas Nacionales de Transferencia de Tiempo 2021</a:t>
            </a:r>
            <a:endParaRPr lang="es-419" sz="700" dirty="0"/>
          </a:p>
        </p:txBody>
      </p:sp>
    </p:spTree>
    <p:extLst>
      <p:ext uri="{BB962C8B-B14F-4D97-AF65-F5344CB8AC3E}">
        <p14:creationId xmlns:p14="http://schemas.microsoft.com/office/powerpoint/2010/main" val="1516900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1B96AF63-E375-A58A-7217-8B997D7C024E}"/>
              </a:ext>
            </a:extLst>
          </p:cNvPr>
          <p:cNvSpPr/>
          <p:nvPr/>
        </p:nvSpPr>
        <p:spPr>
          <a:xfrm>
            <a:off x="4755129" y="1763486"/>
            <a:ext cx="3213337" cy="292281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14" name="Rectángulo 13">
            <a:extLst>
              <a:ext uri="{FF2B5EF4-FFF2-40B4-BE49-F238E27FC236}">
                <a16:creationId xmlns:a16="http://schemas.microsoft.com/office/drawing/2014/main" id="{AC905691-8888-915A-433A-A81F4F327307}"/>
              </a:ext>
            </a:extLst>
          </p:cNvPr>
          <p:cNvSpPr/>
          <p:nvPr/>
        </p:nvSpPr>
        <p:spPr>
          <a:xfrm>
            <a:off x="1131733" y="1763486"/>
            <a:ext cx="3213337" cy="292281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graphicFrame>
        <p:nvGraphicFramePr>
          <p:cNvPr id="2" name="Diagrama 1">
            <a:extLst>
              <a:ext uri="{FF2B5EF4-FFF2-40B4-BE49-F238E27FC236}">
                <a16:creationId xmlns:a16="http://schemas.microsoft.com/office/drawing/2014/main" id="{60B5F9F5-D4E2-C497-24AF-50C1A49D4213}"/>
              </a:ext>
            </a:extLst>
          </p:cNvPr>
          <p:cNvGraphicFramePr/>
          <p:nvPr/>
        </p:nvGraphicFramePr>
        <p:xfrm>
          <a:off x="297258" y="1059069"/>
          <a:ext cx="8422201" cy="2062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F15F42F1-1418-D1EA-47C5-ADB79B18A867}"/>
              </a:ext>
            </a:extLst>
          </p:cNvPr>
          <p:cNvSpPr txBox="1"/>
          <p:nvPr/>
        </p:nvSpPr>
        <p:spPr>
          <a:xfrm>
            <a:off x="4809428" y="3503033"/>
            <a:ext cx="3104738" cy="461665"/>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1200" dirty="0"/>
              <a:t>Son los flujos de tiempo transferido entre los miembros del hogar o entre personas</a:t>
            </a:r>
            <a:endParaRPr lang="es-419" sz="1200" dirty="0"/>
          </a:p>
        </p:txBody>
      </p:sp>
      <p:sp>
        <p:nvSpPr>
          <p:cNvPr id="6" name="CuadroTexto 5">
            <a:extLst>
              <a:ext uri="{FF2B5EF4-FFF2-40B4-BE49-F238E27FC236}">
                <a16:creationId xmlns:a16="http://schemas.microsoft.com/office/drawing/2014/main" id="{8594C0DF-D7B4-4EAC-1E05-0EE4E21EE497}"/>
              </a:ext>
            </a:extLst>
          </p:cNvPr>
          <p:cNvSpPr txBox="1"/>
          <p:nvPr/>
        </p:nvSpPr>
        <p:spPr>
          <a:xfrm>
            <a:off x="1256405" y="3369818"/>
            <a:ext cx="1292132" cy="78483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s-419" sz="900" dirty="0"/>
              <a:t>Tiempo dedicado a realizar actividades domésticas y de cuidado no remuneradas. </a:t>
            </a:r>
          </a:p>
        </p:txBody>
      </p:sp>
      <p:sp>
        <p:nvSpPr>
          <p:cNvPr id="12" name="object 2">
            <a:extLst>
              <a:ext uri="{FF2B5EF4-FFF2-40B4-BE49-F238E27FC236}">
                <a16:creationId xmlns:a16="http://schemas.microsoft.com/office/drawing/2014/main" id="{98DDA16A-EE43-79EE-ABEE-74ED813DB300}"/>
              </a:ext>
            </a:extLst>
          </p:cNvPr>
          <p:cNvSpPr txBox="1"/>
          <p:nvPr/>
        </p:nvSpPr>
        <p:spPr>
          <a:xfrm>
            <a:off x="467962" y="431111"/>
            <a:ext cx="4892058" cy="500137"/>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Cuentas Nacionales de Transferencia de Tiempo (CNT</a:t>
            </a:r>
            <a:r>
              <a:rPr lang="es-ES" sz="1400" dirty="0">
                <a:solidFill>
                  <a:srgbClr val="B6004B"/>
                </a:solidFill>
                <a:cs typeface="Arial"/>
              </a:rPr>
              <a:t>T</a:t>
            </a:r>
            <a:r>
              <a:rPr lang="es-ES" sz="1400" b="1" dirty="0">
                <a:solidFill>
                  <a:srgbClr val="B6004B"/>
                </a:solidFill>
                <a:cs typeface="Arial"/>
              </a:rPr>
              <a:t>)</a:t>
            </a:r>
          </a:p>
          <a:p>
            <a:pPr marL="12700"/>
            <a:r>
              <a:rPr lang="es-ES" sz="1400" b="1" dirty="0">
                <a:solidFill>
                  <a:schemeClr val="tx1">
                    <a:lumMod val="85000"/>
                    <a:lumOff val="15000"/>
                  </a:schemeClr>
                </a:solidFill>
                <a:ea typeface="Arial" charset="0"/>
                <a:cs typeface="Arial"/>
              </a:rPr>
              <a:t>Variables</a:t>
            </a:r>
            <a:endParaRPr lang="da-DK" sz="1400" dirty="0">
              <a:solidFill>
                <a:schemeClr val="tx1">
                  <a:lumMod val="85000"/>
                  <a:lumOff val="15000"/>
                </a:schemeClr>
              </a:solidFill>
              <a:ea typeface="Arial" charset="0"/>
              <a:cs typeface="Arial" charset="0"/>
            </a:endParaRPr>
          </a:p>
        </p:txBody>
      </p:sp>
      <p:cxnSp>
        <p:nvCxnSpPr>
          <p:cNvPr id="4" name="Conector recto 3">
            <a:extLst>
              <a:ext uri="{FF2B5EF4-FFF2-40B4-BE49-F238E27FC236}">
                <a16:creationId xmlns:a16="http://schemas.microsoft.com/office/drawing/2014/main" id="{75B2286D-9288-9C96-F855-068B570B2A51}"/>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E65608D4-38B5-15C5-B70F-82C68E824015}"/>
              </a:ext>
            </a:extLst>
          </p:cNvPr>
          <p:cNvSpPr txBox="1"/>
          <p:nvPr/>
        </p:nvSpPr>
        <p:spPr>
          <a:xfrm>
            <a:off x="2958596" y="3375685"/>
            <a:ext cx="1284953" cy="92333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s-ES" sz="900" dirty="0"/>
              <a:t>Tiempo recibido o consumido por las personas que son beneficiarias de las actividades no remuneradas. </a:t>
            </a:r>
            <a:endParaRPr lang="es-419" sz="900" dirty="0"/>
          </a:p>
        </p:txBody>
      </p:sp>
      <p:cxnSp>
        <p:nvCxnSpPr>
          <p:cNvPr id="9" name="Conector recto de flecha 8">
            <a:extLst>
              <a:ext uri="{FF2B5EF4-FFF2-40B4-BE49-F238E27FC236}">
                <a16:creationId xmlns:a16="http://schemas.microsoft.com/office/drawing/2014/main" id="{55F6BD73-1A90-F2B6-936B-A76D9B4DED56}"/>
              </a:ext>
            </a:extLst>
          </p:cNvPr>
          <p:cNvCxnSpPr/>
          <p:nvPr/>
        </p:nvCxnSpPr>
        <p:spPr>
          <a:xfrm>
            <a:off x="1909060" y="2891883"/>
            <a:ext cx="0" cy="477935"/>
          </a:xfrm>
          <a:prstGeom prst="straightConnector1">
            <a:avLst/>
          </a:prstGeom>
          <a:ln>
            <a:solidFill>
              <a:srgbClr val="8D143D"/>
            </a:solidFill>
            <a:tailEnd type="triangle"/>
          </a:ln>
        </p:spPr>
        <p:style>
          <a:lnRef idx="2">
            <a:schemeClr val="accent1"/>
          </a:lnRef>
          <a:fillRef idx="0">
            <a:schemeClr val="accent1"/>
          </a:fillRef>
          <a:effectRef idx="1">
            <a:schemeClr val="accent1"/>
          </a:effectRef>
          <a:fontRef idx="minor">
            <a:schemeClr val="tx1"/>
          </a:fontRef>
        </p:style>
      </p:cxnSp>
      <p:cxnSp>
        <p:nvCxnSpPr>
          <p:cNvPr id="10" name="Conector recto de flecha 9">
            <a:extLst>
              <a:ext uri="{FF2B5EF4-FFF2-40B4-BE49-F238E27FC236}">
                <a16:creationId xmlns:a16="http://schemas.microsoft.com/office/drawing/2014/main" id="{3B7AAE4D-9B08-A51E-199B-658D8703E514}"/>
              </a:ext>
            </a:extLst>
          </p:cNvPr>
          <p:cNvCxnSpPr/>
          <p:nvPr/>
        </p:nvCxnSpPr>
        <p:spPr>
          <a:xfrm>
            <a:off x="3540855" y="2882357"/>
            <a:ext cx="0" cy="477935"/>
          </a:xfrm>
          <a:prstGeom prst="straightConnector1">
            <a:avLst/>
          </a:prstGeom>
          <a:ln>
            <a:solidFill>
              <a:srgbClr val="8D143D"/>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662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1B96AF63-E375-A58A-7217-8B997D7C024E}"/>
              </a:ext>
            </a:extLst>
          </p:cNvPr>
          <p:cNvSpPr/>
          <p:nvPr/>
        </p:nvSpPr>
        <p:spPr>
          <a:xfrm>
            <a:off x="4690946" y="1650380"/>
            <a:ext cx="3917795" cy="271346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14" name="Rectángulo 13">
            <a:extLst>
              <a:ext uri="{FF2B5EF4-FFF2-40B4-BE49-F238E27FC236}">
                <a16:creationId xmlns:a16="http://schemas.microsoft.com/office/drawing/2014/main" id="{AC905691-8888-915A-433A-A81F4F327307}"/>
              </a:ext>
            </a:extLst>
          </p:cNvPr>
          <p:cNvSpPr/>
          <p:nvPr/>
        </p:nvSpPr>
        <p:spPr>
          <a:xfrm>
            <a:off x="587831" y="1650380"/>
            <a:ext cx="3801041" cy="271346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graphicFrame>
        <p:nvGraphicFramePr>
          <p:cNvPr id="2" name="Diagrama 1">
            <a:extLst>
              <a:ext uri="{FF2B5EF4-FFF2-40B4-BE49-F238E27FC236}">
                <a16:creationId xmlns:a16="http://schemas.microsoft.com/office/drawing/2014/main" id="{60B5F9F5-D4E2-C497-24AF-50C1A49D4213}"/>
              </a:ext>
            </a:extLst>
          </p:cNvPr>
          <p:cNvGraphicFramePr/>
          <p:nvPr/>
        </p:nvGraphicFramePr>
        <p:xfrm>
          <a:off x="324669" y="994136"/>
          <a:ext cx="8422201" cy="342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object 2">
            <a:extLst>
              <a:ext uri="{FF2B5EF4-FFF2-40B4-BE49-F238E27FC236}">
                <a16:creationId xmlns:a16="http://schemas.microsoft.com/office/drawing/2014/main" id="{98DDA16A-EE43-79EE-ABEE-74ED813DB300}"/>
              </a:ext>
            </a:extLst>
          </p:cNvPr>
          <p:cNvSpPr txBox="1"/>
          <p:nvPr/>
        </p:nvSpPr>
        <p:spPr>
          <a:xfrm>
            <a:off x="467962" y="431111"/>
            <a:ext cx="4892058" cy="500137"/>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Cuentas Nacionales de Transferencia de Tiempo (CNT</a:t>
            </a:r>
            <a:r>
              <a:rPr lang="es-ES" sz="1400" dirty="0">
                <a:solidFill>
                  <a:srgbClr val="B6004B"/>
                </a:solidFill>
                <a:cs typeface="Arial"/>
              </a:rPr>
              <a:t>T</a:t>
            </a:r>
            <a:r>
              <a:rPr lang="es-ES" sz="1400" b="1" dirty="0">
                <a:solidFill>
                  <a:srgbClr val="B6004B"/>
                </a:solidFill>
                <a:cs typeface="Arial"/>
              </a:rPr>
              <a:t>)</a:t>
            </a:r>
          </a:p>
          <a:p>
            <a:pPr marL="12700"/>
            <a:r>
              <a:rPr lang="es-ES" sz="1400" dirty="0">
                <a:solidFill>
                  <a:schemeClr val="tx1">
                    <a:lumMod val="85000"/>
                    <a:lumOff val="15000"/>
                  </a:schemeClr>
                </a:solidFill>
                <a:ea typeface="Arial" charset="0"/>
                <a:cs typeface="Arial"/>
              </a:rPr>
              <a:t>Actividades</a:t>
            </a:r>
            <a:endParaRPr lang="da-DK" sz="1400" dirty="0">
              <a:solidFill>
                <a:schemeClr val="tx1">
                  <a:lumMod val="85000"/>
                  <a:lumOff val="15000"/>
                </a:schemeClr>
              </a:solidFill>
              <a:ea typeface="Arial" charset="0"/>
              <a:cs typeface="Arial" charset="0"/>
            </a:endParaRPr>
          </a:p>
        </p:txBody>
      </p:sp>
      <p:cxnSp>
        <p:nvCxnSpPr>
          <p:cNvPr id="4" name="Conector recto 3">
            <a:extLst>
              <a:ext uri="{FF2B5EF4-FFF2-40B4-BE49-F238E27FC236}">
                <a16:creationId xmlns:a16="http://schemas.microsoft.com/office/drawing/2014/main" id="{75B2286D-9288-9C96-F855-068B570B2A51}"/>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
        <p:nvSpPr>
          <p:cNvPr id="7" name="CuadroTexto 6">
            <a:extLst>
              <a:ext uri="{FF2B5EF4-FFF2-40B4-BE49-F238E27FC236}">
                <a16:creationId xmlns:a16="http://schemas.microsoft.com/office/drawing/2014/main" id="{D66A6458-3B96-710D-C30A-E3FE1E5CD63E}"/>
              </a:ext>
            </a:extLst>
          </p:cNvPr>
          <p:cNvSpPr txBox="1"/>
          <p:nvPr/>
        </p:nvSpPr>
        <p:spPr>
          <a:xfrm>
            <a:off x="4913737" y="3242838"/>
            <a:ext cx="3472211" cy="646331"/>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1200" dirty="0"/>
              <a:t>Las actividades de cuidado tanto de menores como de adultos pueden ser para miembros del hogar o para miembros de otros hogares. </a:t>
            </a:r>
            <a:endParaRPr lang="es-419" sz="1200" dirty="0"/>
          </a:p>
        </p:txBody>
      </p:sp>
    </p:spTree>
    <p:extLst>
      <p:ext uri="{BB962C8B-B14F-4D97-AF65-F5344CB8AC3E}">
        <p14:creationId xmlns:p14="http://schemas.microsoft.com/office/powerpoint/2010/main" val="348706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CEEB2-0E74-D5AC-E3D4-0839C3C0476B}"/>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1243CB78-7801-9575-077E-B2CC7D7886AA}"/>
              </a:ext>
            </a:extLst>
          </p:cNvPr>
          <p:cNvSpPr/>
          <p:nvPr/>
        </p:nvSpPr>
        <p:spPr>
          <a:xfrm>
            <a:off x="5755759" y="0"/>
            <a:ext cx="3388241"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419"/>
          </a:p>
        </p:txBody>
      </p:sp>
      <p:sp>
        <p:nvSpPr>
          <p:cNvPr id="5" name="object 2">
            <a:extLst>
              <a:ext uri="{FF2B5EF4-FFF2-40B4-BE49-F238E27FC236}">
                <a16:creationId xmlns:a16="http://schemas.microsoft.com/office/drawing/2014/main" id="{76AE52F7-7334-F6AA-6152-7E8BA306D167}"/>
              </a:ext>
            </a:extLst>
          </p:cNvPr>
          <p:cNvSpPr txBox="1"/>
          <p:nvPr/>
        </p:nvSpPr>
        <p:spPr>
          <a:xfrm>
            <a:off x="454088" y="323389"/>
            <a:ext cx="7768166" cy="684803"/>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dirty="0">
                <a:solidFill>
                  <a:srgbClr val="B6004B"/>
                </a:solidFill>
                <a:latin typeface="Segoe UI"/>
                <a:cs typeface="Arial"/>
              </a:rPr>
              <a:t>Producción de actividades del hogar por edad y sexo</a:t>
            </a:r>
            <a:endParaRPr lang="es-ES" sz="1400" b="1" dirty="0">
              <a:solidFill>
                <a:srgbClr val="B6004B"/>
              </a:solidFill>
              <a:latin typeface="Segoe UI"/>
              <a:cs typeface="Arial"/>
            </a:endParaRPr>
          </a:p>
          <a:p>
            <a:pPr marL="12700"/>
            <a:r>
              <a:rPr lang="es-ES" sz="1400" dirty="0">
                <a:solidFill>
                  <a:schemeClr val="tx1"/>
                </a:solidFill>
                <a:latin typeface="Segoe UI"/>
                <a:cs typeface="Arial"/>
              </a:rPr>
              <a:t>Total nacional</a:t>
            </a:r>
          </a:p>
          <a:p>
            <a:pPr marL="12700"/>
            <a:r>
              <a:rPr lang="es-ES" sz="1200" b="0" dirty="0">
                <a:solidFill>
                  <a:schemeClr val="tx1"/>
                </a:solidFill>
                <a:latin typeface="Segoe UI"/>
                <a:cs typeface="Arial"/>
              </a:rPr>
              <a:t>2021</a:t>
            </a:r>
            <a:endParaRPr lang="es-ES" sz="1600" b="0" dirty="0"/>
          </a:p>
        </p:txBody>
      </p:sp>
      <p:sp>
        <p:nvSpPr>
          <p:cNvPr id="6" name="CuadroTexto 5">
            <a:extLst>
              <a:ext uri="{FF2B5EF4-FFF2-40B4-BE49-F238E27FC236}">
                <a16:creationId xmlns:a16="http://schemas.microsoft.com/office/drawing/2014/main" id="{E6444B92-7222-5B12-A3C3-F01105D4096D}"/>
              </a:ext>
            </a:extLst>
          </p:cNvPr>
          <p:cNvSpPr txBox="1"/>
          <p:nvPr/>
        </p:nvSpPr>
        <p:spPr>
          <a:xfrm>
            <a:off x="6163074" y="1063669"/>
            <a:ext cx="2845727" cy="2677656"/>
          </a:xfrm>
          <a:prstGeom prst="rect">
            <a:avLst/>
          </a:prstGeom>
          <a:noFill/>
        </p:spPr>
        <p:txBody>
          <a:bodyPr wrap="square" lIns="91440" tIns="45720" rIns="91440" bIns="45720" rtlCol="0" anchor="t">
            <a:spAutoFit/>
          </a:bodyPr>
          <a:lstStyle/>
          <a:p>
            <a:pPr>
              <a:buClr>
                <a:srgbClr val="8D143D"/>
              </a:buClr>
            </a:pPr>
            <a:endParaRPr lang="es-ES" sz="1200" dirty="0"/>
          </a:p>
          <a:p>
            <a:pPr>
              <a:buClr>
                <a:srgbClr val="8D143D"/>
              </a:buClr>
            </a:pPr>
            <a:r>
              <a:rPr lang="es-ES" sz="1200" dirty="0"/>
              <a:t>Las mujeres alcanzan su mayor dedicación a actividades del hogar a los 57 años con 29,6 horas semanales.</a:t>
            </a:r>
          </a:p>
          <a:p>
            <a:pPr>
              <a:buClr>
                <a:srgbClr val="8D143D"/>
              </a:buClr>
            </a:pPr>
            <a:endParaRPr lang="es-ES" sz="1200" dirty="0"/>
          </a:p>
          <a:p>
            <a:pPr>
              <a:buClr>
                <a:srgbClr val="8D143D"/>
              </a:buClr>
            </a:pPr>
            <a:endParaRPr lang="es-ES" sz="1200" dirty="0"/>
          </a:p>
          <a:p>
            <a:pPr>
              <a:buClr>
                <a:srgbClr val="8D143D"/>
              </a:buClr>
            </a:pPr>
            <a:r>
              <a:rPr lang="es-ES" sz="1200" dirty="0"/>
              <a:t>Los hombres alcanzan su punto máximo más tarde, a los 72 años, con 10,7 horas.</a:t>
            </a:r>
            <a:endParaRPr lang="es-ES" sz="1200" dirty="0">
              <a:cs typeface="Segoe UI"/>
            </a:endParaRPr>
          </a:p>
          <a:p>
            <a:pPr>
              <a:buClr>
                <a:srgbClr val="8D143D"/>
              </a:buClr>
            </a:pPr>
            <a:endParaRPr lang="es-ES" sz="1200" dirty="0"/>
          </a:p>
          <a:p>
            <a:pPr>
              <a:buClr>
                <a:srgbClr val="8D143D"/>
              </a:buClr>
            </a:pPr>
            <a:r>
              <a:rPr lang="es-ES" sz="1200" dirty="0"/>
              <a:t>Entre los 27 y los 59 años, las mujeres dedican en promedio 19,7 horas más que los hombres a actividades del hogar.</a:t>
            </a:r>
            <a:endParaRPr lang="es-419" sz="1200" dirty="0"/>
          </a:p>
        </p:txBody>
      </p:sp>
      <p:sp>
        <p:nvSpPr>
          <p:cNvPr id="3" name="CuadroTexto 2">
            <a:extLst>
              <a:ext uri="{FF2B5EF4-FFF2-40B4-BE49-F238E27FC236}">
                <a16:creationId xmlns:a16="http://schemas.microsoft.com/office/drawing/2014/main" id="{41A9F870-F7BF-33DF-C937-C8606175EB6B}"/>
              </a:ext>
            </a:extLst>
          </p:cNvPr>
          <p:cNvSpPr txBox="1"/>
          <p:nvPr/>
        </p:nvSpPr>
        <p:spPr>
          <a:xfrm>
            <a:off x="354406" y="4798016"/>
            <a:ext cx="4804112" cy="215444"/>
          </a:xfrm>
          <a:prstGeom prst="rect">
            <a:avLst/>
          </a:prstGeom>
          <a:noFill/>
        </p:spPr>
        <p:txBody>
          <a:bodyPr wrap="square" lIns="91440" tIns="45720" rIns="91440" bIns="45720" rtlCol="0" anchor="t">
            <a:spAutoFit/>
          </a:bodyPr>
          <a:lstStyle/>
          <a:p>
            <a:r>
              <a:rPr lang="es-CO" sz="800" b="1"/>
              <a:t>Fuente: </a:t>
            </a:r>
            <a:r>
              <a:rPr lang="es-CO" sz="800"/>
              <a:t>DANE, Cuentas Nacionales de Transferencia de Tiempo</a:t>
            </a:r>
            <a:endParaRPr lang="es-419" sz="800"/>
          </a:p>
        </p:txBody>
      </p:sp>
      <p:cxnSp>
        <p:nvCxnSpPr>
          <p:cNvPr id="8" name="Conector recto 7">
            <a:extLst>
              <a:ext uri="{FF2B5EF4-FFF2-40B4-BE49-F238E27FC236}">
                <a16:creationId xmlns:a16="http://schemas.microsoft.com/office/drawing/2014/main" id="{B682FAE8-8498-BD09-6DAC-2FC02320D03A}"/>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
        <p:nvSpPr>
          <p:cNvPr id="9" name="Elipse 8">
            <a:extLst>
              <a:ext uri="{FF2B5EF4-FFF2-40B4-BE49-F238E27FC236}">
                <a16:creationId xmlns:a16="http://schemas.microsoft.com/office/drawing/2014/main" id="{6A52D875-4957-B18B-B7E0-91B52D98D460}"/>
              </a:ext>
            </a:extLst>
          </p:cNvPr>
          <p:cNvSpPr/>
          <p:nvPr/>
        </p:nvSpPr>
        <p:spPr>
          <a:xfrm>
            <a:off x="7089070" y="516863"/>
            <a:ext cx="460744" cy="425840"/>
          </a:xfrm>
          <a:prstGeom prst="ellipse">
            <a:avLst/>
          </a:prstGeom>
          <a:solidFill>
            <a:srgbClr val="8D143D"/>
          </a:solidFill>
          <a:ln>
            <a:solidFill>
              <a:srgbClr val="8D143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12" name="Imagen 11">
            <a:extLst>
              <a:ext uri="{FF2B5EF4-FFF2-40B4-BE49-F238E27FC236}">
                <a16:creationId xmlns:a16="http://schemas.microsoft.com/office/drawing/2014/main" id="{6342383D-D3AF-C36B-8CDC-52316084D12D}"/>
              </a:ext>
            </a:extLst>
          </p:cNvPr>
          <p:cNvPicPr>
            <a:picLocks noChangeAspect="1"/>
          </p:cNvPicPr>
          <p:nvPr/>
        </p:nvPicPr>
        <p:blipFill>
          <a:blip r:embed="rId2"/>
          <a:stretch>
            <a:fillRect/>
          </a:stretch>
        </p:blipFill>
        <p:spPr>
          <a:xfrm>
            <a:off x="5858151" y="1328148"/>
            <a:ext cx="255352" cy="255352"/>
          </a:xfrm>
          <a:prstGeom prst="rect">
            <a:avLst/>
          </a:prstGeom>
        </p:spPr>
      </p:pic>
      <p:pic>
        <p:nvPicPr>
          <p:cNvPr id="13" name="Imagen 12">
            <a:extLst>
              <a:ext uri="{FF2B5EF4-FFF2-40B4-BE49-F238E27FC236}">
                <a16:creationId xmlns:a16="http://schemas.microsoft.com/office/drawing/2014/main" id="{6FB6AA59-C19F-CC04-C3F1-C5E97FD445A8}"/>
              </a:ext>
            </a:extLst>
          </p:cNvPr>
          <p:cNvPicPr>
            <a:picLocks noChangeAspect="1"/>
          </p:cNvPicPr>
          <p:nvPr/>
        </p:nvPicPr>
        <p:blipFill>
          <a:blip r:embed="rId2"/>
          <a:stretch>
            <a:fillRect/>
          </a:stretch>
        </p:blipFill>
        <p:spPr>
          <a:xfrm>
            <a:off x="5865194" y="2239046"/>
            <a:ext cx="255352" cy="255352"/>
          </a:xfrm>
          <a:prstGeom prst="rect">
            <a:avLst/>
          </a:prstGeom>
        </p:spPr>
      </p:pic>
      <p:pic>
        <p:nvPicPr>
          <p:cNvPr id="16" name="Imagen 15">
            <a:extLst>
              <a:ext uri="{FF2B5EF4-FFF2-40B4-BE49-F238E27FC236}">
                <a16:creationId xmlns:a16="http://schemas.microsoft.com/office/drawing/2014/main" id="{2282968D-DBC8-A383-8C8F-24D91933F953}"/>
              </a:ext>
            </a:extLst>
          </p:cNvPr>
          <p:cNvPicPr>
            <a:picLocks noChangeAspect="1"/>
          </p:cNvPicPr>
          <p:nvPr/>
        </p:nvPicPr>
        <p:blipFill>
          <a:blip r:embed="rId3"/>
          <a:stretch>
            <a:fillRect/>
          </a:stretch>
        </p:blipFill>
        <p:spPr>
          <a:xfrm>
            <a:off x="7172917" y="555127"/>
            <a:ext cx="293050" cy="293050"/>
          </a:xfrm>
          <a:prstGeom prst="rect">
            <a:avLst/>
          </a:prstGeom>
        </p:spPr>
      </p:pic>
      <p:pic>
        <p:nvPicPr>
          <p:cNvPr id="2" name="Imagen 1" descr="Gráfico, Gráfico de líneas&#10;&#10;Descripción generada automáticamente">
            <a:extLst>
              <a:ext uri="{FF2B5EF4-FFF2-40B4-BE49-F238E27FC236}">
                <a16:creationId xmlns:a16="http://schemas.microsoft.com/office/drawing/2014/main" id="{7865D4D3-81DB-0320-5993-2EB54B4D1AC3}"/>
              </a:ext>
            </a:extLst>
          </p:cNvPr>
          <p:cNvPicPr>
            <a:picLocks noChangeAspect="1"/>
          </p:cNvPicPr>
          <p:nvPr/>
        </p:nvPicPr>
        <p:blipFill>
          <a:blip r:embed="rId4"/>
          <a:stretch>
            <a:fillRect/>
          </a:stretch>
        </p:blipFill>
        <p:spPr>
          <a:xfrm>
            <a:off x="229338" y="1246247"/>
            <a:ext cx="5052592" cy="3157870"/>
          </a:xfrm>
          <a:prstGeom prst="rect">
            <a:avLst/>
          </a:prstGeom>
        </p:spPr>
      </p:pic>
      <p:pic>
        <p:nvPicPr>
          <p:cNvPr id="10" name="Imagen 9">
            <a:extLst>
              <a:ext uri="{FF2B5EF4-FFF2-40B4-BE49-F238E27FC236}">
                <a16:creationId xmlns:a16="http://schemas.microsoft.com/office/drawing/2014/main" id="{3D28561A-D5D0-6EB6-223E-AA747421AE43}"/>
              </a:ext>
            </a:extLst>
          </p:cNvPr>
          <p:cNvPicPr>
            <a:picLocks noChangeAspect="1"/>
          </p:cNvPicPr>
          <p:nvPr/>
        </p:nvPicPr>
        <p:blipFill>
          <a:blip r:embed="rId2"/>
          <a:stretch>
            <a:fillRect/>
          </a:stretch>
        </p:blipFill>
        <p:spPr>
          <a:xfrm>
            <a:off x="5865194" y="2943208"/>
            <a:ext cx="255352" cy="255352"/>
          </a:xfrm>
          <a:prstGeom prst="rect">
            <a:avLst/>
          </a:prstGeom>
        </p:spPr>
      </p:pic>
    </p:spTree>
    <p:extLst>
      <p:ext uri="{BB962C8B-B14F-4D97-AF65-F5344CB8AC3E}">
        <p14:creationId xmlns:p14="http://schemas.microsoft.com/office/powerpoint/2010/main" val="2171196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2869046-3E79-413C-B1A5-19F0D47AA23B}"/>
              </a:ext>
            </a:extLst>
          </p:cNvPr>
          <p:cNvSpPr/>
          <p:nvPr/>
        </p:nvSpPr>
        <p:spPr>
          <a:xfrm>
            <a:off x="5414662" y="0"/>
            <a:ext cx="3729338"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419"/>
          </a:p>
        </p:txBody>
      </p:sp>
      <p:sp>
        <p:nvSpPr>
          <p:cNvPr id="5" name="object 2">
            <a:extLst>
              <a:ext uri="{FF2B5EF4-FFF2-40B4-BE49-F238E27FC236}">
                <a16:creationId xmlns:a16="http://schemas.microsoft.com/office/drawing/2014/main" id="{E3E9EE0E-8A7D-7D32-3992-C05CB07696A1}"/>
              </a:ext>
            </a:extLst>
          </p:cNvPr>
          <p:cNvSpPr txBox="1"/>
          <p:nvPr/>
        </p:nvSpPr>
        <p:spPr>
          <a:xfrm>
            <a:off x="461177" y="323389"/>
            <a:ext cx="7768166" cy="684803"/>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dirty="0">
                <a:solidFill>
                  <a:srgbClr val="B6004B"/>
                </a:solidFill>
                <a:latin typeface="Segoe UI"/>
                <a:cs typeface="Arial"/>
              </a:rPr>
              <a:t>Producción de cuidado por edad y sexo </a:t>
            </a:r>
          </a:p>
          <a:p>
            <a:pPr marL="12700"/>
            <a:r>
              <a:rPr lang="es-ES" sz="1400" dirty="0">
                <a:solidFill>
                  <a:schemeClr val="tx1"/>
                </a:solidFill>
                <a:latin typeface="Segoe UI"/>
                <a:cs typeface="Arial"/>
              </a:rPr>
              <a:t>Total nacional</a:t>
            </a:r>
          </a:p>
          <a:p>
            <a:pPr marL="12700"/>
            <a:r>
              <a:rPr lang="es-ES" sz="1200" b="0" dirty="0">
                <a:solidFill>
                  <a:schemeClr val="tx1"/>
                </a:solidFill>
                <a:latin typeface="Segoe UI"/>
                <a:cs typeface="Arial"/>
              </a:rPr>
              <a:t>2021</a:t>
            </a:r>
            <a:endParaRPr lang="es-ES" sz="1600" b="0" dirty="0"/>
          </a:p>
        </p:txBody>
      </p:sp>
      <p:sp>
        <p:nvSpPr>
          <p:cNvPr id="6" name="CuadroTexto 5">
            <a:extLst>
              <a:ext uri="{FF2B5EF4-FFF2-40B4-BE49-F238E27FC236}">
                <a16:creationId xmlns:a16="http://schemas.microsoft.com/office/drawing/2014/main" id="{8F4EBBF3-79AF-CCAA-72C5-80ABCC966ABE}"/>
              </a:ext>
            </a:extLst>
          </p:cNvPr>
          <p:cNvSpPr txBox="1"/>
          <p:nvPr/>
        </p:nvSpPr>
        <p:spPr>
          <a:xfrm>
            <a:off x="6093620" y="727293"/>
            <a:ext cx="2927067" cy="3139321"/>
          </a:xfrm>
          <a:prstGeom prst="rect">
            <a:avLst/>
          </a:prstGeom>
          <a:noFill/>
        </p:spPr>
        <p:txBody>
          <a:bodyPr wrap="square" lIns="91440" tIns="45720" rIns="91440" bIns="45720" rtlCol="0" anchor="t">
            <a:spAutoFit/>
          </a:bodyPr>
          <a:lstStyle/>
          <a:p>
            <a:endParaRPr lang="es-ES" sz="1100" dirty="0"/>
          </a:p>
          <a:p>
            <a:r>
              <a:rPr lang="es-ES" sz="1100" dirty="0"/>
              <a:t>Las mujeres producen 0,5 horas más de cuidado no remunerado en promedio que los hombres, alcanzando su máximo a los 27 años con 3,5 horas semanales. </a:t>
            </a:r>
          </a:p>
          <a:p>
            <a:endParaRPr lang="es-ES" sz="1100" dirty="0"/>
          </a:p>
          <a:p>
            <a:endParaRPr lang="es-ES" sz="1100" dirty="0"/>
          </a:p>
          <a:p>
            <a:endParaRPr lang="es-ES" sz="1100" dirty="0"/>
          </a:p>
          <a:p>
            <a:r>
              <a:rPr lang="es-ES" sz="1100" dirty="0"/>
              <a:t>Entre los 15 y 59 años, las mujeres dedican un promedio de 2,1 horas semanales al cuidado, que disminuye a 0,6 horas en mayores de 60 años.</a:t>
            </a:r>
            <a:endParaRPr lang="es-ES" sz="1100" dirty="0">
              <a:cs typeface="Segoe UI"/>
            </a:endParaRPr>
          </a:p>
          <a:p>
            <a:endParaRPr lang="es-ES" sz="1100" dirty="0"/>
          </a:p>
          <a:p>
            <a:endParaRPr lang="es-ES" sz="1100" dirty="0"/>
          </a:p>
          <a:p>
            <a:r>
              <a:rPr lang="es-ES" sz="1100" dirty="0"/>
              <a:t>Los hombres alcanzan su máxima producción de cuidado a los 34 años con 1,7 horas semanales y dedican 1,3 horas en promedio entre los 27 y 59 años.</a:t>
            </a:r>
            <a:endParaRPr lang="es-419" sz="1100" dirty="0"/>
          </a:p>
        </p:txBody>
      </p:sp>
      <p:sp>
        <p:nvSpPr>
          <p:cNvPr id="3" name="CuadroTexto 2">
            <a:extLst>
              <a:ext uri="{FF2B5EF4-FFF2-40B4-BE49-F238E27FC236}">
                <a16:creationId xmlns:a16="http://schemas.microsoft.com/office/drawing/2014/main" id="{D0D67D4B-642F-899C-6DD3-BCE0116FACC2}"/>
              </a:ext>
            </a:extLst>
          </p:cNvPr>
          <p:cNvSpPr txBox="1"/>
          <p:nvPr/>
        </p:nvSpPr>
        <p:spPr>
          <a:xfrm>
            <a:off x="354406" y="4739982"/>
            <a:ext cx="4804112" cy="215444"/>
          </a:xfrm>
          <a:prstGeom prst="rect">
            <a:avLst/>
          </a:prstGeom>
          <a:noFill/>
        </p:spPr>
        <p:txBody>
          <a:bodyPr wrap="square" lIns="91440" tIns="45720" rIns="91440" bIns="45720" rtlCol="0" anchor="t">
            <a:spAutoFit/>
          </a:bodyPr>
          <a:lstStyle/>
          <a:p>
            <a:r>
              <a:rPr lang="es-CO" sz="800" b="1" dirty="0"/>
              <a:t>Fuente: </a:t>
            </a:r>
            <a:r>
              <a:rPr lang="es-CO" sz="800" dirty="0"/>
              <a:t>DANE, Cuentas Nacionales de Transferencia de Tiempo</a:t>
            </a:r>
            <a:endParaRPr lang="es-419" sz="800" dirty="0"/>
          </a:p>
        </p:txBody>
      </p:sp>
      <p:cxnSp>
        <p:nvCxnSpPr>
          <p:cNvPr id="7" name="Conector recto 6">
            <a:extLst>
              <a:ext uri="{FF2B5EF4-FFF2-40B4-BE49-F238E27FC236}">
                <a16:creationId xmlns:a16="http://schemas.microsoft.com/office/drawing/2014/main" id="{5C1EB378-6CF4-4C76-B941-AEE0F997EDE3}"/>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pic>
        <p:nvPicPr>
          <p:cNvPr id="11" name="Imagen 10">
            <a:extLst>
              <a:ext uri="{FF2B5EF4-FFF2-40B4-BE49-F238E27FC236}">
                <a16:creationId xmlns:a16="http://schemas.microsoft.com/office/drawing/2014/main" id="{7B27A1F0-72BF-4736-AD18-087130A694F5}"/>
              </a:ext>
            </a:extLst>
          </p:cNvPr>
          <p:cNvPicPr>
            <a:picLocks noChangeAspect="1"/>
          </p:cNvPicPr>
          <p:nvPr/>
        </p:nvPicPr>
        <p:blipFill>
          <a:blip r:embed="rId2"/>
          <a:stretch>
            <a:fillRect/>
          </a:stretch>
        </p:blipFill>
        <p:spPr>
          <a:xfrm>
            <a:off x="5592981" y="2266928"/>
            <a:ext cx="352937" cy="352937"/>
          </a:xfrm>
          <a:prstGeom prst="rect">
            <a:avLst/>
          </a:prstGeom>
        </p:spPr>
      </p:pic>
      <p:pic>
        <p:nvPicPr>
          <p:cNvPr id="13" name="Imagen 12">
            <a:extLst>
              <a:ext uri="{FF2B5EF4-FFF2-40B4-BE49-F238E27FC236}">
                <a16:creationId xmlns:a16="http://schemas.microsoft.com/office/drawing/2014/main" id="{F4B0B319-CFF0-414F-9D2E-05C0898F37A8}"/>
              </a:ext>
            </a:extLst>
          </p:cNvPr>
          <p:cNvPicPr>
            <a:picLocks noChangeAspect="1"/>
          </p:cNvPicPr>
          <p:nvPr/>
        </p:nvPicPr>
        <p:blipFill>
          <a:blip r:embed="rId3"/>
          <a:stretch>
            <a:fillRect/>
          </a:stretch>
        </p:blipFill>
        <p:spPr>
          <a:xfrm>
            <a:off x="5599001" y="1042252"/>
            <a:ext cx="332741" cy="332741"/>
          </a:xfrm>
          <a:prstGeom prst="rect">
            <a:avLst/>
          </a:prstGeom>
        </p:spPr>
      </p:pic>
      <p:pic>
        <p:nvPicPr>
          <p:cNvPr id="19" name="Imagen 18">
            <a:extLst>
              <a:ext uri="{FF2B5EF4-FFF2-40B4-BE49-F238E27FC236}">
                <a16:creationId xmlns:a16="http://schemas.microsoft.com/office/drawing/2014/main" id="{AE0F6C6C-6332-43BA-9E58-A4F27A3C70B0}"/>
              </a:ext>
            </a:extLst>
          </p:cNvPr>
          <p:cNvPicPr>
            <a:picLocks noChangeAspect="1"/>
          </p:cNvPicPr>
          <p:nvPr/>
        </p:nvPicPr>
        <p:blipFill>
          <a:blip r:embed="rId4"/>
          <a:stretch>
            <a:fillRect/>
          </a:stretch>
        </p:blipFill>
        <p:spPr>
          <a:xfrm>
            <a:off x="5609214" y="3226537"/>
            <a:ext cx="312314" cy="312314"/>
          </a:xfrm>
          <a:prstGeom prst="rect">
            <a:avLst/>
          </a:prstGeom>
        </p:spPr>
      </p:pic>
      <p:pic>
        <p:nvPicPr>
          <p:cNvPr id="12" name="Imagen 11" descr="Gráfico, Gráfico de líneas&#10;&#10;Descripción generada automáticamente">
            <a:extLst>
              <a:ext uri="{FF2B5EF4-FFF2-40B4-BE49-F238E27FC236}">
                <a16:creationId xmlns:a16="http://schemas.microsoft.com/office/drawing/2014/main" id="{3DB4B872-A5EF-D225-9532-7CB5D627FAE6}"/>
              </a:ext>
            </a:extLst>
          </p:cNvPr>
          <p:cNvPicPr>
            <a:picLocks noChangeAspect="1"/>
          </p:cNvPicPr>
          <p:nvPr/>
        </p:nvPicPr>
        <p:blipFill>
          <a:blip r:embed="rId5"/>
          <a:stretch>
            <a:fillRect/>
          </a:stretch>
        </p:blipFill>
        <p:spPr>
          <a:xfrm>
            <a:off x="296648" y="1156658"/>
            <a:ext cx="4891523" cy="3057202"/>
          </a:xfrm>
          <a:prstGeom prst="rect">
            <a:avLst/>
          </a:prstGeom>
        </p:spPr>
      </p:pic>
    </p:spTree>
    <p:extLst>
      <p:ext uri="{BB962C8B-B14F-4D97-AF65-F5344CB8AC3E}">
        <p14:creationId xmlns:p14="http://schemas.microsoft.com/office/powerpoint/2010/main" val="2019143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C2EADDB-B1D6-475E-B9B2-562D88D7F00F}"/>
              </a:ext>
            </a:extLst>
          </p:cNvPr>
          <p:cNvSpPr/>
          <p:nvPr/>
        </p:nvSpPr>
        <p:spPr>
          <a:xfrm>
            <a:off x="5755759" y="0"/>
            <a:ext cx="3388241"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419"/>
          </a:p>
        </p:txBody>
      </p:sp>
      <p:sp>
        <p:nvSpPr>
          <p:cNvPr id="5" name="object 2">
            <a:extLst>
              <a:ext uri="{FF2B5EF4-FFF2-40B4-BE49-F238E27FC236}">
                <a16:creationId xmlns:a16="http://schemas.microsoft.com/office/drawing/2014/main" id="{42C6D53A-835B-DC2B-5048-905C10938495}"/>
              </a:ext>
            </a:extLst>
          </p:cNvPr>
          <p:cNvSpPr txBox="1"/>
          <p:nvPr/>
        </p:nvSpPr>
        <p:spPr>
          <a:xfrm>
            <a:off x="471470" y="238145"/>
            <a:ext cx="5386731" cy="900246"/>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dirty="0">
                <a:solidFill>
                  <a:srgbClr val="B6004B"/>
                </a:solidFill>
                <a:latin typeface="Segoe UI"/>
                <a:cs typeface="Arial"/>
              </a:rPr>
              <a:t>Producción de actividades CNTT (actividades del hogar y cuidado no remunerado) por edad y sexo</a:t>
            </a:r>
            <a:endParaRPr lang="es-ES" sz="1400" b="1" dirty="0">
              <a:solidFill>
                <a:srgbClr val="B6004B"/>
              </a:solidFill>
              <a:latin typeface="Segoe UI"/>
              <a:cs typeface="Arial"/>
            </a:endParaRPr>
          </a:p>
          <a:p>
            <a:pPr marL="12700"/>
            <a:r>
              <a:rPr lang="es-ES" sz="1400" dirty="0">
                <a:solidFill>
                  <a:schemeClr val="tx1"/>
                </a:solidFill>
                <a:latin typeface="Segoe UI"/>
                <a:cs typeface="Arial"/>
              </a:rPr>
              <a:t>Total nacional</a:t>
            </a:r>
          </a:p>
          <a:p>
            <a:pPr marL="12700"/>
            <a:r>
              <a:rPr lang="es-ES" sz="1200" b="0" dirty="0">
                <a:solidFill>
                  <a:schemeClr val="tx1"/>
                </a:solidFill>
                <a:latin typeface="Segoe UI"/>
                <a:cs typeface="Arial"/>
              </a:rPr>
              <a:t>2021</a:t>
            </a:r>
            <a:endParaRPr lang="es-ES" sz="1600" b="0" dirty="0"/>
          </a:p>
        </p:txBody>
      </p:sp>
      <p:sp>
        <p:nvSpPr>
          <p:cNvPr id="6" name="CuadroTexto 5">
            <a:extLst>
              <a:ext uri="{FF2B5EF4-FFF2-40B4-BE49-F238E27FC236}">
                <a16:creationId xmlns:a16="http://schemas.microsoft.com/office/drawing/2014/main" id="{BAA27B1D-A269-EB27-69F0-54243B9AD490}"/>
              </a:ext>
            </a:extLst>
          </p:cNvPr>
          <p:cNvSpPr txBox="1"/>
          <p:nvPr/>
        </p:nvSpPr>
        <p:spPr>
          <a:xfrm>
            <a:off x="5957876" y="980154"/>
            <a:ext cx="2890106" cy="3785652"/>
          </a:xfrm>
          <a:prstGeom prst="rect">
            <a:avLst/>
          </a:prstGeom>
          <a:noFill/>
        </p:spPr>
        <p:txBody>
          <a:bodyPr wrap="square" lIns="91440" tIns="45720" rIns="91440" bIns="45720" rtlCol="0" anchor="t">
            <a:spAutoFit/>
          </a:bodyPr>
          <a:lstStyle/>
          <a:p>
            <a:r>
              <a:rPr lang="es-ES" sz="1200" dirty="0"/>
              <a:t>Para el total de actividades del hogar y de cuidado no remunerado, las mujeres dedican en promedio 21 horas semanales a actividades del hogar y cuidado, mientras que los hombres dedican 7,5 horas.</a:t>
            </a:r>
          </a:p>
          <a:p>
            <a:endParaRPr lang="es-ES" sz="1200" dirty="0"/>
          </a:p>
          <a:p>
            <a:r>
              <a:rPr lang="es-ES" sz="1200" dirty="0"/>
              <a:t>La edad en la que se presenta el punto máximo de dedicación a estas actividades para las mujeres es a los 57 años con 30,9 horas semanales. </a:t>
            </a:r>
          </a:p>
          <a:p>
            <a:endParaRPr lang="es-ES" sz="1200" dirty="0"/>
          </a:p>
          <a:p>
            <a:r>
              <a:rPr lang="es-ES" sz="1200" dirty="0"/>
              <a:t>Para los hombres la edad de máxima producción en estas actividades es a los 69 años con 11,4 horas semanales. </a:t>
            </a:r>
          </a:p>
          <a:p>
            <a:endParaRPr lang="es-ES" sz="1200" dirty="0"/>
          </a:p>
          <a:p>
            <a:endParaRPr lang="es-ES" sz="1200" dirty="0"/>
          </a:p>
          <a:p>
            <a:endParaRPr lang="es-ES" sz="1200" dirty="0"/>
          </a:p>
          <a:p>
            <a:endParaRPr lang="es-ES" sz="1200" dirty="0"/>
          </a:p>
          <a:p>
            <a:endParaRPr lang="es-ES" sz="1200" dirty="0"/>
          </a:p>
        </p:txBody>
      </p:sp>
      <p:sp>
        <p:nvSpPr>
          <p:cNvPr id="2" name="CuadroTexto 1">
            <a:extLst>
              <a:ext uri="{FF2B5EF4-FFF2-40B4-BE49-F238E27FC236}">
                <a16:creationId xmlns:a16="http://schemas.microsoft.com/office/drawing/2014/main" id="{53AC7AF7-CBE5-FE94-A188-FA6B452810CA}"/>
              </a:ext>
            </a:extLst>
          </p:cNvPr>
          <p:cNvSpPr txBox="1"/>
          <p:nvPr/>
        </p:nvSpPr>
        <p:spPr>
          <a:xfrm>
            <a:off x="354406" y="4762005"/>
            <a:ext cx="4804112" cy="215444"/>
          </a:xfrm>
          <a:prstGeom prst="rect">
            <a:avLst/>
          </a:prstGeom>
          <a:noFill/>
        </p:spPr>
        <p:txBody>
          <a:bodyPr wrap="square" lIns="91440" tIns="45720" rIns="91440" bIns="45720" rtlCol="0" anchor="t">
            <a:spAutoFit/>
          </a:bodyPr>
          <a:lstStyle/>
          <a:p>
            <a:r>
              <a:rPr lang="es-CO" sz="800" b="1" dirty="0"/>
              <a:t>Fuente: </a:t>
            </a:r>
            <a:r>
              <a:rPr lang="es-CO" sz="800" dirty="0"/>
              <a:t>DANE, Cuentas Nacionales de Transferencia de Tiempo</a:t>
            </a:r>
            <a:endParaRPr lang="es-419" sz="800" dirty="0"/>
          </a:p>
        </p:txBody>
      </p:sp>
      <p:cxnSp>
        <p:nvCxnSpPr>
          <p:cNvPr id="8" name="Conector recto 7">
            <a:extLst>
              <a:ext uri="{FF2B5EF4-FFF2-40B4-BE49-F238E27FC236}">
                <a16:creationId xmlns:a16="http://schemas.microsoft.com/office/drawing/2014/main" id="{1629158A-52D2-4804-A827-6155910C9CD7}"/>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pic>
        <p:nvPicPr>
          <p:cNvPr id="4" name="Imagen 3">
            <a:extLst>
              <a:ext uri="{FF2B5EF4-FFF2-40B4-BE49-F238E27FC236}">
                <a16:creationId xmlns:a16="http://schemas.microsoft.com/office/drawing/2014/main" id="{75A48B65-B902-4A92-9F1B-870041A56993}"/>
              </a:ext>
            </a:extLst>
          </p:cNvPr>
          <p:cNvPicPr>
            <a:picLocks noChangeAspect="1"/>
          </p:cNvPicPr>
          <p:nvPr/>
        </p:nvPicPr>
        <p:blipFill>
          <a:blip r:embed="rId2"/>
          <a:stretch>
            <a:fillRect/>
          </a:stretch>
        </p:blipFill>
        <p:spPr>
          <a:xfrm>
            <a:off x="6832326" y="301308"/>
            <a:ext cx="320706" cy="320706"/>
          </a:xfrm>
          <a:prstGeom prst="rect">
            <a:avLst/>
          </a:prstGeom>
        </p:spPr>
      </p:pic>
      <p:pic>
        <p:nvPicPr>
          <p:cNvPr id="11" name="Imagen 10" descr="Gráfico, Gráfico de líneas&#10;&#10;Descripción generada automáticamente">
            <a:extLst>
              <a:ext uri="{FF2B5EF4-FFF2-40B4-BE49-F238E27FC236}">
                <a16:creationId xmlns:a16="http://schemas.microsoft.com/office/drawing/2014/main" id="{9F9E02FC-113A-E419-FDA0-1C72E12C0EAE}"/>
              </a:ext>
            </a:extLst>
          </p:cNvPr>
          <p:cNvPicPr>
            <a:picLocks noChangeAspect="1"/>
          </p:cNvPicPr>
          <p:nvPr/>
        </p:nvPicPr>
        <p:blipFill>
          <a:blip r:embed="rId3"/>
          <a:stretch>
            <a:fillRect/>
          </a:stretch>
        </p:blipFill>
        <p:spPr>
          <a:xfrm>
            <a:off x="471470" y="1353932"/>
            <a:ext cx="5108051" cy="3192532"/>
          </a:xfrm>
          <a:prstGeom prst="rect">
            <a:avLst/>
          </a:prstGeom>
        </p:spPr>
      </p:pic>
      <p:pic>
        <p:nvPicPr>
          <p:cNvPr id="13" name="Gráfico 12" descr="Lavadora con relleno sólido">
            <a:extLst>
              <a:ext uri="{FF2B5EF4-FFF2-40B4-BE49-F238E27FC236}">
                <a16:creationId xmlns:a16="http://schemas.microsoft.com/office/drawing/2014/main" id="{26952CF8-34FF-337F-60B8-367A8C95DA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53233" y="287781"/>
            <a:ext cx="406119" cy="406119"/>
          </a:xfrm>
          <a:prstGeom prst="rect">
            <a:avLst/>
          </a:prstGeom>
        </p:spPr>
      </p:pic>
    </p:spTree>
    <p:extLst>
      <p:ext uri="{BB962C8B-B14F-4D97-AF65-F5344CB8AC3E}">
        <p14:creationId xmlns:p14="http://schemas.microsoft.com/office/powerpoint/2010/main" val="554907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DF0C9B0-B1B4-4238-7B60-B7BD121C1F7E}"/>
              </a:ext>
            </a:extLst>
          </p:cNvPr>
          <p:cNvSpPr txBox="1"/>
          <p:nvPr/>
        </p:nvSpPr>
        <p:spPr>
          <a:xfrm>
            <a:off x="454089" y="302125"/>
            <a:ext cx="7768166" cy="684803"/>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dirty="0">
                <a:solidFill>
                  <a:srgbClr val="B6004B"/>
                </a:solidFill>
                <a:latin typeface="Segoe UI"/>
                <a:cs typeface="Arial"/>
              </a:rPr>
              <a:t>Déficit del ciclo de vida CNTR + CNTT por edad y sexo</a:t>
            </a:r>
            <a:endParaRPr lang="es-ES" sz="1400" b="1" dirty="0">
              <a:solidFill>
                <a:srgbClr val="B6004B"/>
              </a:solidFill>
              <a:latin typeface="Segoe UI"/>
              <a:cs typeface="Arial"/>
            </a:endParaRPr>
          </a:p>
          <a:p>
            <a:pPr marL="12700"/>
            <a:r>
              <a:rPr lang="es-ES" sz="1400" dirty="0">
                <a:solidFill>
                  <a:schemeClr val="tx1"/>
                </a:solidFill>
                <a:latin typeface="Segoe UI"/>
                <a:cs typeface="Arial"/>
              </a:rPr>
              <a:t>Total nacional</a:t>
            </a:r>
          </a:p>
          <a:p>
            <a:pPr marL="12700"/>
            <a:r>
              <a:rPr lang="es-ES" sz="1200" b="0" dirty="0">
                <a:solidFill>
                  <a:schemeClr val="tx1"/>
                </a:solidFill>
                <a:latin typeface="Segoe UI"/>
                <a:cs typeface="Arial"/>
              </a:rPr>
              <a:t>2021</a:t>
            </a:r>
            <a:endParaRPr lang="es-ES" sz="1600" b="0" dirty="0"/>
          </a:p>
        </p:txBody>
      </p:sp>
      <p:pic>
        <p:nvPicPr>
          <p:cNvPr id="5" name="Imagen 4" descr="Gráfico, Gráfico de líneas&#10;&#10;Descripción generada automáticamente">
            <a:extLst>
              <a:ext uri="{FF2B5EF4-FFF2-40B4-BE49-F238E27FC236}">
                <a16:creationId xmlns:a16="http://schemas.microsoft.com/office/drawing/2014/main" id="{C7385528-D91D-B6AF-3A55-6C7C93EBB93D}"/>
              </a:ext>
            </a:extLst>
          </p:cNvPr>
          <p:cNvPicPr>
            <a:picLocks noChangeAspect="1"/>
          </p:cNvPicPr>
          <p:nvPr/>
        </p:nvPicPr>
        <p:blipFill>
          <a:blip r:embed="rId2"/>
          <a:stretch>
            <a:fillRect/>
          </a:stretch>
        </p:blipFill>
        <p:spPr>
          <a:xfrm>
            <a:off x="454089" y="1122478"/>
            <a:ext cx="5240467" cy="3360981"/>
          </a:xfrm>
          <a:prstGeom prst="rect">
            <a:avLst/>
          </a:prstGeom>
        </p:spPr>
      </p:pic>
      <p:sp>
        <p:nvSpPr>
          <p:cNvPr id="3" name="CuadroTexto 2">
            <a:extLst>
              <a:ext uri="{FF2B5EF4-FFF2-40B4-BE49-F238E27FC236}">
                <a16:creationId xmlns:a16="http://schemas.microsoft.com/office/drawing/2014/main" id="{4EEAA634-8B63-AEC6-DC0B-C4085BDC65A8}"/>
              </a:ext>
            </a:extLst>
          </p:cNvPr>
          <p:cNvSpPr txBox="1"/>
          <p:nvPr/>
        </p:nvSpPr>
        <p:spPr>
          <a:xfrm>
            <a:off x="354406" y="4733653"/>
            <a:ext cx="4804112" cy="215444"/>
          </a:xfrm>
          <a:prstGeom prst="rect">
            <a:avLst/>
          </a:prstGeom>
          <a:noFill/>
        </p:spPr>
        <p:txBody>
          <a:bodyPr wrap="square" lIns="91440" tIns="45720" rIns="91440" bIns="45720" rtlCol="0" anchor="t">
            <a:spAutoFit/>
          </a:bodyPr>
          <a:lstStyle/>
          <a:p>
            <a:r>
              <a:rPr lang="es-CO" sz="800" b="1"/>
              <a:t>Fuente: </a:t>
            </a:r>
            <a:r>
              <a:rPr lang="es-CO" sz="800"/>
              <a:t>DANE, Cuentas Nacionales de Transferencia de Tiempo</a:t>
            </a:r>
            <a:endParaRPr lang="es-419" sz="800"/>
          </a:p>
        </p:txBody>
      </p:sp>
      <p:cxnSp>
        <p:nvCxnSpPr>
          <p:cNvPr id="6" name="Conector recto 5">
            <a:extLst>
              <a:ext uri="{FF2B5EF4-FFF2-40B4-BE49-F238E27FC236}">
                <a16:creationId xmlns:a16="http://schemas.microsoft.com/office/drawing/2014/main" id="{14286899-F29E-417E-A115-AFF5D89D59B6}"/>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72C62374-E44C-0AC2-51F7-6B09623DBE96}"/>
              </a:ext>
            </a:extLst>
          </p:cNvPr>
          <p:cNvSpPr txBox="1"/>
          <p:nvPr/>
        </p:nvSpPr>
        <p:spPr>
          <a:xfrm>
            <a:off x="5939883" y="1197750"/>
            <a:ext cx="3035565" cy="3231654"/>
          </a:xfrm>
          <a:prstGeom prst="rect">
            <a:avLst/>
          </a:prstGeom>
          <a:noFill/>
        </p:spPr>
        <p:txBody>
          <a:bodyPr wrap="square" rtlCol="0">
            <a:spAutoFit/>
          </a:bodyPr>
          <a:lstStyle/>
          <a:p>
            <a:r>
              <a:rPr lang="es-ES" sz="1200" dirty="0"/>
              <a:t>Para las mujeres, la etapa superavitaria en el mercado laboral se ubica entre los 33 y los 40 años. Al considerar las actividades del hogar y cuidado no remuneradas, esta etapa se extiende desde los 27 hasta los 51 años.</a:t>
            </a:r>
          </a:p>
          <a:p>
            <a:endParaRPr lang="es-ES" sz="1200" dirty="0"/>
          </a:p>
          <a:p>
            <a:endParaRPr lang="es-ES" sz="1200" dirty="0"/>
          </a:p>
          <a:p>
            <a:endParaRPr lang="es-ES" sz="1200" dirty="0"/>
          </a:p>
          <a:p>
            <a:endParaRPr lang="es-ES" sz="1200" dirty="0"/>
          </a:p>
          <a:p>
            <a:endParaRPr lang="es-ES" sz="1200" dirty="0"/>
          </a:p>
          <a:p>
            <a:r>
              <a:rPr lang="es-ES" sz="1200" dirty="0"/>
              <a:t>Para los hombres, la etapa superavitaria en el mercado laboral se desarrolla entre los 26 y los 60 años. Al integrar las actividades del hogar y de cuidado no remuneradas, esta ventana se ubica entre los 27 y los 58 años.</a:t>
            </a:r>
            <a:endParaRPr lang="es-419" sz="1200" dirty="0"/>
          </a:p>
        </p:txBody>
      </p:sp>
      <p:pic>
        <p:nvPicPr>
          <p:cNvPr id="7" name="Imagen 6">
            <a:extLst>
              <a:ext uri="{FF2B5EF4-FFF2-40B4-BE49-F238E27FC236}">
                <a16:creationId xmlns:a16="http://schemas.microsoft.com/office/drawing/2014/main" id="{4A49279C-9460-1BBB-963F-66808AC4DB31}"/>
              </a:ext>
            </a:extLst>
          </p:cNvPr>
          <p:cNvPicPr>
            <a:picLocks noChangeAspect="1"/>
          </p:cNvPicPr>
          <p:nvPr/>
        </p:nvPicPr>
        <p:blipFill>
          <a:blip r:embed="rId3"/>
          <a:stretch>
            <a:fillRect/>
          </a:stretch>
        </p:blipFill>
        <p:spPr>
          <a:xfrm>
            <a:off x="7117452" y="818999"/>
            <a:ext cx="378751" cy="378751"/>
          </a:xfrm>
          <a:prstGeom prst="rect">
            <a:avLst/>
          </a:prstGeom>
        </p:spPr>
      </p:pic>
      <p:pic>
        <p:nvPicPr>
          <p:cNvPr id="8" name="Imagen 7">
            <a:extLst>
              <a:ext uri="{FF2B5EF4-FFF2-40B4-BE49-F238E27FC236}">
                <a16:creationId xmlns:a16="http://schemas.microsoft.com/office/drawing/2014/main" id="{5FD02B4E-A34D-565E-6CD3-F9DF96601FA0}"/>
              </a:ext>
            </a:extLst>
          </p:cNvPr>
          <p:cNvPicPr>
            <a:picLocks noChangeAspect="1"/>
          </p:cNvPicPr>
          <p:nvPr/>
        </p:nvPicPr>
        <p:blipFill>
          <a:blip r:embed="rId4"/>
          <a:stretch>
            <a:fillRect/>
          </a:stretch>
        </p:blipFill>
        <p:spPr>
          <a:xfrm>
            <a:off x="7117452" y="2745230"/>
            <a:ext cx="425874" cy="425874"/>
          </a:xfrm>
          <a:prstGeom prst="rect">
            <a:avLst/>
          </a:prstGeom>
        </p:spPr>
      </p:pic>
    </p:spTree>
    <p:extLst>
      <p:ext uri="{BB962C8B-B14F-4D97-AF65-F5344CB8AC3E}">
        <p14:creationId xmlns:p14="http://schemas.microsoft.com/office/powerpoint/2010/main" val="2909431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6DB6B-F7DE-81CA-BDF7-6809E772697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60BC473F-BB0D-5270-F628-23DE46158A26}"/>
              </a:ext>
            </a:extLst>
          </p:cNvPr>
          <p:cNvSpPr/>
          <p:nvPr/>
        </p:nvSpPr>
        <p:spPr>
          <a:xfrm>
            <a:off x="0" y="2939143"/>
            <a:ext cx="2680677" cy="842554"/>
          </a:xfrm>
          <a:prstGeom prst="rect">
            <a:avLst/>
          </a:prstGeom>
          <a:solidFill>
            <a:schemeClr val="bg1">
              <a:lumMod val="85000"/>
              <a:alpha val="22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3" name="CuadroTexto 2">
            <a:extLst>
              <a:ext uri="{FF2B5EF4-FFF2-40B4-BE49-F238E27FC236}">
                <a16:creationId xmlns:a16="http://schemas.microsoft.com/office/drawing/2014/main" id="{18D3945A-88CF-B247-BC4E-F9A58A3F17B4}"/>
              </a:ext>
            </a:extLst>
          </p:cNvPr>
          <p:cNvSpPr txBox="1"/>
          <p:nvPr/>
        </p:nvSpPr>
        <p:spPr>
          <a:xfrm>
            <a:off x="582361" y="3054343"/>
            <a:ext cx="2098316" cy="584775"/>
          </a:xfrm>
          <a:prstGeom prst="rect">
            <a:avLst/>
          </a:prstGeom>
          <a:noFill/>
        </p:spPr>
        <p:txBody>
          <a:bodyPr wrap="square" rtlCol="0">
            <a:spAutoFit/>
          </a:bodyPr>
          <a:lstStyle/>
          <a:p>
            <a:r>
              <a:rPr lang="es-ES" sz="1600" i="1" dirty="0">
                <a:solidFill>
                  <a:srgbClr val="B6004C"/>
                </a:solidFill>
                <a:latin typeface="+mj-lt"/>
              </a:rPr>
              <a:t>Tercer trimestre </a:t>
            </a:r>
          </a:p>
          <a:p>
            <a:r>
              <a:rPr lang="es-ES" sz="1600" i="1" dirty="0">
                <a:solidFill>
                  <a:srgbClr val="B6004C"/>
                </a:solidFill>
                <a:latin typeface="+mj-lt"/>
              </a:rPr>
              <a:t>2024 preliminar</a:t>
            </a:r>
          </a:p>
        </p:txBody>
      </p:sp>
      <p:sp>
        <p:nvSpPr>
          <p:cNvPr id="4" name="object 553">
            <a:extLst>
              <a:ext uri="{FF2B5EF4-FFF2-40B4-BE49-F238E27FC236}">
                <a16:creationId xmlns:a16="http://schemas.microsoft.com/office/drawing/2014/main" id="{F592C7E8-0309-A81E-14B0-9E303FE6D9A7}"/>
              </a:ext>
            </a:extLst>
          </p:cNvPr>
          <p:cNvSpPr txBox="1">
            <a:spLocks/>
          </p:cNvSpPr>
          <p:nvPr/>
        </p:nvSpPr>
        <p:spPr>
          <a:xfrm>
            <a:off x="659852" y="1168231"/>
            <a:ext cx="4032571" cy="1013226"/>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125"/>
              </a:spcBef>
              <a:buNone/>
            </a:pPr>
            <a:r>
              <a:rPr lang="es-ES" sz="3600" dirty="0">
                <a:solidFill>
                  <a:srgbClr val="B6004C"/>
                </a:solidFill>
                <a:latin typeface="+mj-lt"/>
              </a:rPr>
              <a:t>Producto Interno Bruto (PIB)</a:t>
            </a:r>
          </a:p>
        </p:txBody>
      </p:sp>
      <p:pic>
        <p:nvPicPr>
          <p:cNvPr id="5" name="Gráfico 4">
            <a:extLst>
              <a:ext uri="{FF2B5EF4-FFF2-40B4-BE49-F238E27FC236}">
                <a16:creationId xmlns:a16="http://schemas.microsoft.com/office/drawing/2014/main" id="{CE66CC29-AC07-BEC9-D685-460C502991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852" y="4147955"/>
            <a:ext cx="1454907" cy="278424"/>
          </a:xfrm>
          <a:prstGeom prst="rect">
            <a:avLst/>
          </a:prstGeom>
        </p:spPr>
      </p:pic>
      <p:sp>
        <p:nvSpPr>
          <p:cNvPr id="6" name="CuadroTexto 5">
            <a:extLst>
              <a:ext uri="{FF2B5EF4-FFF2-40B4-BE49-F238E27FC236}">
                <a16:creationId xmlns:a16="http://schemas.microsoft.com/office/drawing/2014/main" id="{C46BAD54-6121-491E-C97C-BC17E972C454}"/>
              </a:ext>
            </a:extLst>
          </p:cNvPr>
          <p:cNvSpPr txBox="1"/>
          <p:nvPr/>
        </p:nvSpPr>
        <p:spPr>
          <a:xfrm>
            <a:off x="611161" y="4178951"/>
            <a:ext cx="1622123" cy="264688"/>
          </a:xfrm>
          <a:prstGeom prst="rect">
            <a:avLst/>
          </a:prstGeom>
          <a:noFill/>
        </p:spPr>
        <p:txBody>
          <a:bodyPr wrap="square">
            <a:spAutoFit/>
          </a:bodyPr>
          <a:lstStyle/>
          <a:p>
            <a:pPr>
              <a:lnSpc>
                <a:spcPct val="80000"/>
              </a:lnSpc>
            </a:pPr>
            <a:r>
              <a:rPr lang="es-ES" sz="1400" b="1" dirty="0">
                <a:solidFill>
                  <a:schemeClr val="tx1">
                    <a:lumMod val="65000"/>
                    <a:lumOff val="35000"/>
                  </a:schemeClr>
                </a:solidFill>
                <a:latin typeface="+mj-lt"/>
                <a:ea typeface="Roboto Medium" panose="02000000000000000000" pitchFamily="2" charset="0"/>
              </a:rPr>
              <a:t>Diciembre</a:t>
            </a:r>
            <a:r>
              <a:rPr lang="es-ES" sz="1400" b="1" i="0" u="none" strike="noStrike" dirty="0">
                <a:solidFill>
                  <a:schemeClr val="tx1">
                    <a:lumMod val="65000"/>
                    <a:lumOff val="35000"/>
                  </a:schemeClr>
                </a:solidFill>
                <a:effectLst/>
                <a:latin typeface="+mj-lt"/>
                <a:ea typeface="Roboto Medium" panose="02000000000000000000" pitchFamily="2" charset="0"/>
              </a:rPr>
              <a:t> 2024</a:t>
            </a:r>
            <a:endParaRPr lang="es-CO" sz="1400" b="1" dirty="0">
              <a:solidFill>
                <a:schemeClr val="tx1">
                  <a:lumMod val="65000"/>
                  <a:lumOff val="35000"/>
                </a:schemeClr>
              </a:solidFill>
              <a:latin typeface="+mj-lt"/>
              <a:ea typeface="Roboto Medium" panose="02000000000000000000" pitchFamily="2" charset="0"/>
            </a:endParaRPr>
          </a:p>
        </p:txBody>
      </p:sp>
    </p:spTree>
    <p:extLst>
      <p:ext uri="{BB962C8B-B14F-4D97-AF65-F5344CB8AC3E}">
        <p14:creationId xmlns:p14="http://schemas.microsoft.com/office/powerpoint/2010/main" val="2833143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12D61-6D7B-B7FF-6C01-48CD423F1F0A}"/>
            </a:ext>
          </a:extLst>
        </p:cNvPr>
        <p:cNvGrpSpPr/>
        <p:nvPr/>
      </p:nvGrpSpPr>
      <p:grpSpPr>
        <a:xfrm>
          <a:off x="0" y="0"/>
          <a:ext cx="0" cy="0"/>
          <a:chOff x="0" y="0"/>
          <a:chExt cx="0" cy="0"/>
        </a:xfrm>
      </p:grpSpPr>
      <p:pic>
        <p:nvPicPr>
          <p:cNvPr id="3" name="Gráfico 2">
            <a:extLst>
              <a:ext uri="{FF2B5EF4-FFF2-40B4-BE49-F238E27FC236}">
                <a16:creationId xmlns:a16="http://schemas.microsoft.com/office/drawing/2014/main" id="{F6218764-C861-D378-C616-3ACA5944AE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452" y="4269536"/>
            <a:ext cx="1429347" cy="278424"/>
          </a:xfrm>
          <a:prstGeom prst="rect">
            <a:avLst/>
          </a:prstGeom>
        </p:spPr>
      </p:pic>
      <p:sp>
        <p:nvSpPr>
          <p:cNvPr id="6" name="CuadroTexto 5">
            <a:extLst>
              <a:ext uri="{FF2B5EF4-FFF2-40B4-BE49-F238E27FC236}">
                <a16:creationId xmlns:a16="http://schemas.microsoft.com/office/drawing/2014/main" id="{7DC9A74E-0A92-6957-EF1C-DFFF56E60FD0}"/>
              </a:ext>
            </a:extLst>
          </p:cNvPr>
          <p:cNvSpPr txBox="1"/>
          <p:nvPr/>
        </p:nvSpPr>
        <p:spPr>
          <a:xfrm>
            <a:off x="472625" y="4283272"/>
            <a:ext cx="1646107" cy="264688"/>
          </a:xfrm>
          <a:prstGeom prst="rect">
            <a:avLst/>
          </a:prstGeom>
          <a:noFill/>
        </p:spPr>
        <p:txBody>
          <a:bodyPr wrap="square">
            <a:spAutoFit/>
          </a:bodyPr>
          <a:lstStyle/>
          <a:p>
            <a:pPr>
              <a:lnSpc>
                <a:spcPct val="80000"/>
              </a:lnSpc>
            </a:pPr>
            <a:r>
              <a:rPr lang="es-ES" sz="1400" b="1" dirty="0">
                <a:solidFill>
                  <a:schemeClr val="tx1">
                    <a:lumMod val="65000"/>
                    <a:lumOff val="35000"/>
                  </a:schemeClr>
                </a:solidFill>
                <a:latin typeface="+mj-lt"/>
                <a:ea typeface="Roboto Medium" panose="02000000000000000000" pitchFamily="2" charset="0"/>
              </a:rPr>
              <a:t>Diciembre</a:t>
            </a:r>
            <a:r>
              <a:rPr lang="es-ES" sz="1400" b="1" i="0" u="none" strike="noStrike" dirty="0">
                <a:solidFill>
                  <a:schemeClr val="tx1">
                    <a:lumMod val="65000"/>
                    <a:lumOff val="35000"/>
                  </a:schemeClr>
                </a:solidFill>
                <a:effectLst/>
                <a:latin typeface="+mj-lt"/>
                <a:ea typeface="Roboto Medium" panose="02000000000000000000" pitchFamily="2" charset="0"/>
              </a:rPr>
              <a:t> 2024</a:t>
            </a:r>
            <a:endParaRPr lang="es-CO" sz="1400" b="1" dirty="0">
              <a:solidFill>
                <a:schemeClr val="tx1">
                  <a:lumMod val="65000"/>
                  <a:lumOff val="35000"/>
                </a:schemeClr>
              </a:solidFill>
              <a:latin typeface="+mj-lt"/>
              <a:ea typeface="Roboto Medium" panose="02000000000000000000" pitchFamily="2" charset="0"/>
            </a:endParaRPr>
          </a:p>
        </p:txBody>
      </p:sp>
      <p:sp>
        <p:nvSpPr>
          <p:cNvPr id="7" name="CuadroTexto 6">
            <a:extLst>
              <a:ext uri="{FF2B5EF4-FFF2-40B4-BE49-F238E27FC236}">
                <a16:creationId xmlns:a16="http://schemas.microsoft.com/office/drawing/2014/main" id="{9E5D8C1D-5173-9F61-B189-73CC1AD1A041}"/>
              </a:ext>
            </a:extLst>
          </p:cNvPr>
          <p:cNvSpPr txBox="1"/>
          <p:nvPr/>
        </p:nvSpPr>
        <p:spPr>
          <a:xfrm>
            <a:off x="472625" y="1491454"/>
            <a:ext cx="4581384" cy="978729"/>
          </a:xfrm>
          <a:prstGeom prst="rect">
            <a:avLst/>
          </a:prstGeom>
          <a:noFill/>
        </p:spPr>
        <p:txBody>
          <a:bodyPr wrap="square" lIns="91440" tIns="45720" rIns="91440" bIns="45720" anchor="t">
            <a:spAutoFit/>
          </a:bodyPr>
          <a:lstStyle/>
          <a:p>
            <a:pPr>
              <a:lnSpc>
                <a:spcPct val="80000"/>
              </a:lnSpc>
            </a:pPr>
            <a:r>
              <a:rPr lang="es-ES" sz="3600" b="1" i="0" u="none" strike="noStrike" dirty="0">
                <a:solidFill>
                  <a:srgbClr val="B6004C"/>
                </a:solidFill>
                <a:effectLst/>
                <a:latin typeface="+mj-lt"/>
                <a:ea typeface="Roboto Condensed"/>
              </a:rPr>
              <a:t>Estadísticas de Cuentas Nacionales</a:t>
            </a:r>
            <a:endParaRPr lang="es-ES" sz="3600" b="1" dirty="0">
              <a:latin typeface="+mj-lt"/>
              <a:ea typeface="Roboto Condensed"/>
            </a:endParaRPr>
          </a:p>
        </p:txBody>
      </p:sp>
      <p:sp>
        <p:nvSpPr>
          <p:cNvPr id="2" name="object 553">
            <a:extLst>
              <a:ext uri="{FF2B5EF4-FFF2-40B4-BE49-F238E27FC236}">
                <a16:creationId xmlns:a16="http://schemas.microsoft.com/office/drawing/2014/main" id="{9599DB92-1285-9009-8FB0-6D0D0C5BBE4E}"/>
              </a:ext>
            </a:extLst>
          </p:cNvPr>
          <p:cNvSpPr txBox="1">
            <a:spLocks/>
          </p:cNvSpPr>
          <p:nvPr/>
        </p:nvSpPr>
        <p:spPr>
          <a:xfrm>
            <a:off x="523083" y="3342701"/>
            <a:ext cx="2833625" cy="570028"/>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5"/>
              </a:spcBef>
              <a:buNone/>
            </a:pPr>
            <a:r>
              <a:rPr lang="es-ES" sz="1800" b="1" spc="-5" dirty="0">
                <a:solidFill>
                  <a:schemeClr val="tx1">
                    <a:lumMod val="85000"/>
                    <a:lumOff val="15000"/>
                  </a:schemeClr>
                </a:solidFill>
                <a:latin typeface="+mj-lt"/>
                <a:cs typeface="Arial"/>
              </a:rPr>
              <a:t>Mesa de concertación del salario mínimo 2025</a:t>
            </a:r>
          </a:p>
        </p:txBody>
      </p:sp>
    </p:spTree>
    <p:extLst>
      <p:ext uri="{BB962C8B-B14F-4D97-AF65-F5344CB8AC3E}">
        <p14:creationId xmlns:p14="http://schemas.microsoft.com/office/powerpoint/2010/main" val="103385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460B48E6-0E22-2F90-F2A8-C723637C13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1666" y="2849252"/>
            <a:ext cx="326246" cy="193605"/>
          </a:xfrm>
          <a:prstGeom prst="rect">
            <a:avLst/>
          </a:prstGeom>
        </p:spPr>
      </p:pic>
      <p:graphicFrame>
        <p:nvGraphicFramePr>
          <p:cNvPr id="2" name="2 Gráfico">
            <a:extLst>
              <a:ext uri="{FF2B5EF4-FFF2-40B4-BE49-F238E27FC236}">
                <a16:creationId xmlns:a16="http://schemas.microsoft.com/office/drawing/2014/main" id="{00000000-0008-0000-1B00-000003000000}"/>
              </a:ext>
            </a:extLst>
          </p:cNvPr>
          <p:cNvGraphicFramePr>
            <a:graphicFrameLocks/>
          </p:cNvGraphicFramePr>
          <p:nvPr/>
        </p:nvGraphicFramePr>
        <p:xfrm>
          <a:off x="239487" y="1415143"/>
          <a:ext cx="8715828" cy="3020153"/>
        </p:xfrm>
        <a:graphic>
          <a:graphicData uri="http://schemas.openxmlformats.org/drawingml/2006/chart">
            <c:chart xmlns:c="http://schemas.openxmlformats.org/drawingml/2006/chart" xmlns:r="http://schemas.openxmlformats.org/officeDocument/2006/relationships" r:id="rId5"/>
          </a:graphicData>
        </a:graphic>
      </p:graphicFrame>
      <p:pic>
        <p:nvPicPr>
          <p:cNvPr id="4" name="Gráfico 3">
            <a:extLst>
              <a:ext uri="{FF2B5EF4-FFF2-40B4-BE49-F238E27FC236}">
                <a16:creationId xmlns:a16="http://schemas.microsoft.com/office/drawing/2014/main" id="{9A6E6EC3-7467-F962-4367-2ACC56BEC7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210" y="748575"/>
            <a:ext cx="2405802" cy="193605"/>
          </a:xfrm>
          <a:prstGeom prst="rect">
            <a:avLst/>
          </a:prstGeom>
        </p:spPr>
      </p:pic>
      <p:sp>
        <p:nvSpPr>
          <p:cNvPr id="5" name="object 898">
            <a:extLst>
              <a:ext uri="{FF2B5EF4-FFF2-40B4-BE49-F238E27FC236}">
                <a16:creationId xmlns:a16="http://schemas.microsoft.com/office/drawing/2014/main" id="{8C5E00DB-AF88-F53F-0005-6E4E92A03484}"/>
              </a:ext>
            </a:extLst>
          </p:cNvPr>
          <p:cNvSpPr txBox="1"/>
          <p:nvPr/>
        </p:nvSpPr>
        <p:spPr>
          <a:xfrm>
            <a:off x="486009" y="124630"/>
            <a:ext cx="7585438" cy="830997"/>
          </a:xfrm>
          <a:prstGeom prst="rect">
            <a:avLst/>
          </a:prstGeom>
        </p:spPr>
        <p:txBody>
          <a:bodyPr vert="horz" wrap="square" lIns="0" tIns="0" rIns="0" bIns="0" rtlCol="0">
            <a:spAutoFit/>
          </a:bodyPr>
          <a:lstStyle/>
          <a:p>
            <a:pPr marL="12700"/>
            <a:r>
              <a:rPr lang="es-CO" sz="1400" b="1" spc="-5" dirty="0">
                <a:solidFill>
                  <a:srgbClr val="B6004B"/>
                </a:solidFill>
                <a:latin typeface="Segoe UI" panose="020B0502040204020203" pitchFamily="34" charset="0"/>
                <a:cs typeface="Arial"/>
              </a:rPr>
              <a:t>Producto Interno Bruto (PIB) </a:t>
            </a:r>
          </a:p>
          <a:p>
            <a:pPr marL="12700" lvl="0"/>
            <a:r>
              <a:rPr lang="es-ES" sz="1400" b="1" spc="-5" dirty="0">
                <a:latin typeface="Segoe UI" panose="020B0502040204020203" pitchFamily="34" charset="0"/>
                <a:cs typeface="Arial"/>
              </a:rPr>
              <a:t>Serie original y serie ajustada por efecto estacional y calendario</a:t>
            </a:r>
          </a:p>
          <a:p>
            <a:pPr marL="12700" lvl="0"/>
            <a:r>
              <a:rPr lang="es-CO" sz="1400" b="1" spc="-5" dirty="0">
                <a:latin typeface="Segoe UI" panose="020B0502040204020203" pitchFamily="34" charset="0"/>
                <a:cs typeface="Arial"/>
              </a:rPr>
              <a:t>Tasas de crecimiento anuales (%) en volumen</a:t>
            </a:r>
            <a:r>
              <a:rPr lang="es-CO" sz="1400" b="1" spc="-5" baseline="30000" dirty="0">
                <a:latin typeface="Segoe UI" panose="020B0502040204020203" pitchFamily="34" charset="0"/>
                <a:cs typeface="Arial"/>
              </a:rPr>
              <a:t>1</a:t>
            </a:r>
          </a:p>
          <a:p>
            <a:pPr lvl="0"/>
            <a:r>
              <a:rPr lang="es-CO" sz="1200" dirty="0">
                <a:latin typeface="Roboto Medium" panose="02000000000000000000" pitchFamily="2" charset="0"/>
                <a:ea typeface="Roboto Medium" panose="02000000000000000000" pitchFamily="2" charset="0"/>
                <a:cs typeface="Segoe UI" panose="020B0502040204020203" pitchFamily="34" charset="0"/>
              </a:rPr>
              <a:t>2022</a:t>
            </a:r>
            <a:r>
              <a:rPr lang="es-CO" sz="1200" baseline="30000" dirty="0">
                <a:latin typeface="Roboto Medium" panose="02000000000000000000" pitchFamily="2" charset="0"/>
                <a:ea typeface="Roboto Medium" panose="02000000000000000000" pitchFamily="2" charset="0"/>
                <a:cs typeface="Segoe UI" panose="020B0502040204020203" pitchFamily="34" charset="0"/>
              </a:rPr>
              <a:t>p</a:t>
            </a:r>
            <a:r>
              <a:rPr lang="es-CO" sz="1200" dirty="0">
                <a:latin typeface="Roboto Medium" panose="02000000000000000000" pitchFamily="2" charset="0"/>
                <a:ea typeface="Roboto Medium" panose="02000000000000000000" pitchFamily="2" charset="0"/>
                <a:cs typeface="Segoe UI" panose="020B0502040204020203" pitchFamily="34" charset="0"/>
              </a:rPr>
              <a:t> – 2024</a:t>
            </a:r>
            <a:r>
              <a:rPr lang="es-CO" sz="1200" baseline="30000" dirty="0">
                <a:latin typeface="Roboto Medium" panose="02000000000000000000" pitchFamily="2" charset="0"/>
                <a:ea typeface="Roboto Medium" panose="02000000000000000000" pitchFamily="2" charset="0"/>
                <a:cs typeface="Segoe UI" panose="020B0502040204020203" pitchFamily="34" charset="0"/>
              </a:rPr>
              <a:t>pr</a:t>
            </a:r>
            <a:r>
              <a:rPr lang="es-CO" sz="1200" dirty="0">
                <a:latin typeface="Roboto Medium" panose="02000000000000000000" pitchFamily="2" charset="0"/>
                <a:ea typeface="Roboto Medium" panose="02000000000000000000" pitchFamily="2" charset="0"/>
                <a:cs typeface="Segoe UI" panose="020B0502040204020203" pitchFamily="34" charset="0"/>
              </a:rPr>
              <a:t> tercer trimestre</a:t>
            </a:r>
          </a:p>
        </p:txBody>
      </p:sp>
      <p:sp>
        <p:nvSpPr>
          <p:cNvPr id="9" name="Marcador de texto 33">
            <a:extLst>
              <a:ext uri="{FF2B5EF4-FFF2-40B4-BE49-F238E27FC236}">
                <a16:creationId xmlns:a16="http://schemas.microsoft.com/office/drawing/2014/main" id="{435764AC-5861-2EF4-0AD3-9F23E9835515}"/>
              </a:ext>
            </a:extLst>
          </p:cNvPr>
          <p:cNvSpPr txBox="1">
            <a:spLocks/>
          </p:cNvSpPr>
          <p:nvPr/>
        </p:nvSpPr>
        <p:spPr>
          <a:xfrm>
            <a:off x="387210" y="4431583"/>
            <a:ext cx="4506573" cy="558965"/>
          </a:xfrm>
          <a:prstGeom prst="rect">
            <a:avLst/>
          </a:prstGeom>
        </p:spPr>
        <p:txBody>
          <a:bodyPr/>
          <a:lstStyle>
            <a:lvl1pPr marL="0" indent="0" algn="l" defTabSz="914400" rtl="0" eaLnBrk="1" latinLnBrk="0" hangingPunct="1">
              <a:lnSpc>
                <a:spcPct val="90000"/>
              </a:lnSpc>
              <a:spcBef>
                <a:spcPts val="200"/>
              </a:spcBef>
              <a:buFont typeface="Arial" panose="020B0604020202020204" pitchFamily="34" charset="0"/>
              <a:buNone/>
              <a:defRPr sz="700" kern="1200">
                <a:solidFill>
                  <a:srgbClr val="87909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s-CO" baseline="3000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1 </a:t>
            </a: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Series encadenadas de volumen con año de referencia 2015 </a:t>
            </a:r>
          </a:p>
          <a:p>
            <a:pPr>
              <a:defRPr/>
            </a:pPr>
            <a:r>
              <a:rPr lang="es-ES" baseline="30000"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a:t>
            </a:r>
            <a:r>
              <a:rPr lang="es-ES"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preliminar</a:t>
            </a: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 </a:t>
            </a:r>
          </a:p>
          <a:p>
            <a:pPr>
              <a:defRPr/>
            </a:pPr>
            <a:r>
              <a:rPr lang="es-CO" baseline="30000" err="1">
                <a:solidFill>
                  <a:schemeClr val="tx1">
                    <a:lumMod val="85000"/>
                    <a:lumOff val="15000"/>
                  </a:schemeClr>
                </a:solidFill>
                <a:latin typeface="Encode Sans Condensed" panose="00000506000000000000" pitchFamily="2" charset="0"/>
                <a:cs typeface="Segoe UI"/>
              </a:rPr>
              <a:t>p</a:t>
            </a:r>
            <a:r>
              <a:rPr lang="es-CO" err="1">
                <a:solidFill>
                  <a:schemeClr val="tx1">
                    <a:lumMod val="85000"/>
                    <a:lumOff val="15000"/>
                  </a:schemeClr>
                </a:solidFill>
                <a:latin typeface="Encode Sans Condensed" panose="00000506000000000000" pitchFamily="2" charset="0"/>
                <a:cs typeface="Segoe UI"/>
              </a:rPr>
              <a:t>provisional</a:t>
            </a:r>
            <a:r>
              <a:rPr lang="es-CO">
                <a:solidFill>
                  <a:schemeClr val="tx1">
                    <a:lumMod val="85000"/>
                    <a:lumOff val="15000"/>
                  </a:schemeClr>
                </a:solidFill>
                <a:latin typeface="Encode Sans Condensed" panose="00000506000000000000" pitchFamily="2" charset="0"/>
                <a:cs typeface="Segoe UI"/>
              </a:rPr>
              <a:t> </a:t>
            </a:r>
          </a:p>
          <a:p>
            <a:pPr lvl="0">
              <a:defRPr/>
            </a:pPr>
            <a:r>
              <a:rPr kumimoji="0" lang="es-CO" b="1"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rPr>
              <a:t>Fuente: </a:t>
            </a:r>
            <a:r>
              <a:rPr lang="es-CO">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DANE, PIB_T</a:t>
            </a:r>
            <a:endParaRPr kumimoji="0" lang="es-CO" b="0"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endParaRPr>
          </a:p>
        </p:txBody>
      </p:sp>
      <p:cxnSp>
        <p:nvCxnSpPr>
          <p:cNvPr id="3" name="Conector recto 2">
            <a:extLst>
              <a:ext uri="{FF2B5EF4-FFF2-40B4-BE49-F238E27FC236}">
                <a16:creationId xmlns:a16="http://schemas.microsoft.com/office/drawing/2014/main" id="{F32828F1-A0D8-66E1-BE4E-BD56199D4F68}"/>
              </a:ext>
            </a:extLst>
          </p:cNvPr>
          <p:cNvCxnSpPr>
            <a:cxnSpLocks/>
          </p:cNvCxnSpPr>
          <p:nvPr/>
        </p:nvCxnSpPr>
        <p:spPr>
          <a:xfrm flipV="1">
            <a:off x="341344" y="222288"/>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28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DE5E2746-1A2A-BC96-4AE4-6CBFAFB9D8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948" y="1630181"/>
            <a:ext cx="1256065" cy="193605"/>
          </a:xfrm>
          <a:prstGeom prst="rect">
            <a:avLst/>
          </a:prstGeom>
        </p:spPr>
      </p:pic>
      <p:sp>
        <p:nvSpPr>
          <p:cNvPr id="10" name="Marcador de texto 33">
            <a:extLst>
              <a:ext uri="{FF2B5EF4-FFF2-40B4-BE49-F238E27FC236}">
                <a16:creationId xmlns:a16="http://schemas.microsoft.com/office/drawing/2014/main" id="{00E4FF5D-D87D-4965-9137-E3DB2FC0FE39}"/>
              </a:ext>
            </a:extLst>
          </p:cNvPr>
          <p:cNvSpPr txBox="1">
            <a:spLocks/>
          </p:cNvSpPr>
          <p:nvPr/>
        </p:nvSpPr>
        <p:spPr>
          <a:xfrm>
            <a:off x="388596" y="4013274"/>
            <a:ext cx="2581432" cy="728950"/>
          </a:xfrm>
          <a:prstGeom prst="rect">
            <a:avLst/>
          </a:prstGeom>
        </p:spPr>
        <p:txBody>
          <a:bodyPr/>
          <a:lstStyle>
            <a:lvl1pPr marL="0" indent="0" algn="l" defTabSz="914400" rtl="0" eaLnBrk="1" latinLnBrk="0" hangingPunct="1">
              <a:lnSpc>
                <a:spcPct val="90000"/>
              </a:lnSpc>
              <a:spcBef>
                <a:spcPts val="200"/>
              </a:spcBef>
              <a:buFont typeface="Arial" panose="020B0604020202020204" pitchFamily="34" charset="0"/>
              <a:buNone/>
              <a:defRPr sz="700" kern="1200">
                <a:solidFill>
                  <a:srgbClr val="87909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defRPr/>
            </a:pPr>
            <a:r>
              <a:rPr lang="es-CO" baseline="3000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1 </a:t>
            </a: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Series originales encadenadas de volumen con año de referencia 2015.</a:t>
            </a:r>
          </a:p>
          <a:p>
            <a:pPr lvl="0" algn="just">
              <a:defRPr/>
            </a:pP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*Por efecto del redondeo, la suma de las contribuciones puede no coincidir con el valor agregado. </a:t>
            </a:r>
          </a:p>
          <a:p>
            <a:pPr>
              <a:defRPr/>
            </a:pPr>
            <a:r>
              <a:rPr lang="es-ES" baseline="30000"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a:t>
            </a:r>
            <a:r>
              <a:rPr lang="es-ES"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preliminar</a:t>
            </a: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 </a:t>
            </a:r>
          </a:p>
          <a:p>
            <a:pPr>
              <a:defRPr/>
            </a:pPr>
            <a:r>
              <a:rPr lang="es-CO" baseline="30000" err="1">
                <a:solidFill>
                  <a:schemeClr val="tx1">
                    <a:lumMod val="85000"/>
                    <a:lumOff val="15000"/>
                  </a:schemeClr>
                </a:solidFill>
                <a:latin typeface="Encode Sans Condensed" panose="00000506000000000000" pitchFamily="2" charset="0"/>
                <a:cs typeface="Segoe UI"/>
              </a:rPr>
              <a:t>p</a:t>
            </a:r>
            <a:r>
              <a:rPr lang="es-CO" err="1">
                <a:solidFill>
                  <a:schemeClr val="tx1">
                    <a:lumMod val="85000"/>
                    <a:lumOff val="15000"/>
                  </a:schemeClr>
                </a:solidFill>
                <a:latin typeface="Encode Sans Condensed" panose="00000506000000000000" pitchFamily="2" charset="0"/>
                <a:cs typeface="Segoe UI"/>
              </a:rPr>
              <a:t>provisional</a:t>
            </a:r>
            <a:r>
              <a:rPr lang="es-CO">
                <a:solidFill>
                  <a:schemeClr val="tx1">
                    <a:lumMod val="85000"/>
                    <a:lumOff val="15000"/>
                  </a:schemeClr>
                </a:solidFill>
                <a:latin typeface="Encode Sans Condensed" panose="00000506000000000000" pitchFamily="2" charset="0"/>
                <a:cs typeface="Segoe UI"/>
              </a:rPr>
              <a:t> </a:t>
            </a:r>
          </a:p>
          <a:p>
            <a:pPr algn="just">
              <a:defRPr/>
            </a:pP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p.p.: puntos porcentuales</a:t>
            </a:r>
          </a:p>
          <a:p>
            <a:pPr lvl="0" algn="just">
              <a:defRPr/>
            </a:pPr>
            <a:r>
              <a:rPr kumimoji="0" lang="es-CO" b="1"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rPr>
              <a:t>Fuente: </a:t>
            </a:r>
            <a:r>
              <a:rPr lang="es-CO">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DANE, </a:t>
            </a:r>
            <a:r>
              <a:rPr lang="es-CO"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PIB_T</a:t>
            </a:r>
            <a:endParaRPr kumimoji="0" lang="es-CO" b="0"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endParaRPr>
          </a:p>
        </p:txBody>
      </p:sp>
      <p:sp>
        <p:nvSpPr>
          <p:cNvPr id="3" name="object 898">
            <a:extLst>
              <a:ext uri="{FF2B5EF4-FFF2-40B4-BE49-F238E27FC236}">
                <a16:creationId xmlns:a16="http://schemas.microsoft.com/office/drawing/2014/main" id="{2EA513B8-0E84-9B97-4DC9-3B2D1EA53C8A}"/>
              </a:ext>
            </a:extLst>
          </p:cNvPr>
          <p:cNvSpPr txBox="1"/>
          <p:nvPr/>
        </p:nvSpPr>
        <p:spPr>
          <a:xfrm>
            <a:off x="462747" y="168288"/>
            <a:ext cx="3074351" cy="1723549"/>
          </a:xfrm>
          <a:prstGeom prst="rect">
            <a:avLst/>
          </a:prstGeom>
        </p:spPr>
        <p:txBody>
          <a:bodyPr vert="horz" wrap="square" lIns="0" tIns="0" rIns="0" bIns="0" rtlCol="0">
            <a:spAutoFit/>
          </a:bodyPr>
          <a:lstStyle/>
          <a:p>
            <a:pPr lvl="0"/>
            <a:r>
              <a:rPr lang="es-CO" sz="1400" b="1" spc="-5" dirty="0">
                <a:solidFill>
                  <a:srgbClr val="B6004B"/>
                </a:solidFill>
                <a:latin typeface="Segoe UI" panose="020B0502040204020203" pitchFamily="34" charset="0"/>
                <a:cs typeface="Arial"/>
              </a:rPr>
              <a:t>Producto Interno Bruto (PIB)</a:t>
            </a:r>
          </a:p>
          <a:p>
            <a:pPr lvl="0"/>
            <a:r>
              <a:rPr lang="es-CO" sz="1400" b="1" spc="-5" dirty="0">
                <a:solidFill>
                  <a:srgbClr val="B6004B"/>
                </a:solidFill>
                <a:latin typeface="Segoe UI" panose="020B0502040204020203" pitchFamily="34" charset="0"/>
                <a:cs typeface="Arial"/>
              </a:rPr>
              <a:t>Enfoque de la producción</a:t>
            </a:r>
            <a:br>
              <a:rPr lang="es-CO" dirty="0">
                <a:solidFill>
                  <a:srgbClr val="00A8AC"/>
                </a:solidFill>
                <a:latin typeface="Encode Sans Condensed" panose="00000506000000000000" pitchFamily="2" charset="0"/>
                <a:ea typeface="Segoe UI" panose="020B0502040204020203" pitchFamily="34" charset="0"/>
                <a:cs typeface="Segoe UI" panose="020B0502040204020203" pitchFamily="34" charset="0"/>
              </a:rPr>
            </a:br>
            <a:r>
              <a:rPr lang="es-CO" sz="1400" b="1" dirty="0">
                <a:latin typeface="Encode Sans Condensed" panose="00000506000000000000" pitchFamily="2" charset="0"/>
                <a:ea typeface="Segoe UI" panose="020B0502040204020203" pitchFamily="34" charset="0"/>
                <a:cs typeface="Segoe UI" panose="020B0502040204020203" pitchFamily="34" charset="0"/>
              </a:rPr>
              <a:t>Tasas de crecimiento anual (%) en volumen</a:t>
            </a:r>
            <a:r>
              <a:rPr lang="es-CO" sz="1400" b="1" baseline="30000" dirty="0">
                <a:latin typeface="Encode Sans Condensed" panose="00000506000000000000" pitchFamily="2" charset="0"/>
                <a:ea typeface="Segoe UI" panose="020B0502040204020203" pitchFamily="34" charset="0"/>
                <a:cs typeface="Segoe UI" panose="020B0502040204020203" pitchFamily="34" charset="0"/>
              </a:rPr>
              <a:t>1</a:t>
            </a:r>
            <a:r>
              <a:rPr lang="es-CO" sz="1400" b="1" dirty="0">
                <a:latin typeface="Encode Sans Condensed" panose="00000506000000000000" pitchFamily="2" charset="0"/>
                <a:ea typeface="Segoe UI" panose="020B0502040204020203" pitchFamily="34" charset="0"/>
                <a:cs typeface="Segoe UI" panose="020B0502040204020203" pitchFamily="34" charset="0"/>
              </a:rPr>
              <a:t> </a:t>
            </a:r>
            <a:endParaRPr lang="es-CO" b="1" dirty="0">
              <a:latin typeface="Encode Sans Condensed" panose="00000506000000000000" pitchFamily="2" charset="0"/>
              <a:ea typeface="Segoe UI" panose="020B0502040204020203" pitchFamily="34" charset="0"/>
              <a:cs typeface="Segoe UI" panose="020B0502040204020203" pitchFamily="34" charset="0"/>
            </a:endParaRPr>
          </a:p>
          <a:p>
            <a:pPr lvl="0"/>
            <a:r>
              <a:rPr lang="es-CO" sz="1400" spc="-5" dirty="0">
                <a:latin typeface="Encode Sans Condensed" panose="00000506000000000000" pitchFamily="2" charset="0"/>
                <a:cs typeface="Arial"/>
              </a:rPr>
              <a:t>Valor agregado por actividad económica</a:t>
            </a:r>
          </a:p>
          <a:p>
            <a:r>
              <a:rPr lang="es-CO" sz="1200" spc="-5" dirty="0">
                <a:solidFill>
                  <a:schemeClr val="tx1">
                    <a:lumMod val="85000"/>
                    <a:lumOff val="15000"/>
                  </a:schemeClr>
                </a:solidFill>
                <a:latin typeface="Roboto Medium" panose="02000000000000000000" pitchFamily="2" charset="0"/>
                <a:ea typeface="Roboto Medium" panose="02000000000000000000" pitchFamily="2" charset="0"/>
                <a:cs typeface="Arial"/>
              </a:rPr>
              <a:t>2023</a:t>
            </a:r>
            <a:r>
              <a:rPr lang="es-CO" sz="1200" spc="-5" baseline="30000" dirty="0">
                <a:solidFill>
                  <a:schemeClr val="tx1">
                    <a:lumMod val="85000"/>
                    <a:lumOff val="15000"/>
                  </a:schemeClr>
                </a:solidFill>
                <a:latin typeface="Roboto Medium" panose="02000000000000000000" pitchFamily="2" charset="0"/>
                <a:ea typeface="Roboto Medium" panose="02000000000000000000" pitchFamily="2" charset="0"/>
                <a:cs typeface="Arial"/>
              </a:rPr>
              <a:t>pr</a:t>
            </a:r>
            <a:r>
              <a:rPr lang="es-CO" sz="1200" spc="-5" dirty="0">
                <a:solidFill>
                  <a:schemeClr val="tx1">
                    <a:lumMod val="85000"/>
                    <a:lumOff val="15000"/>
                  </a:schemeClr>
                </a:solidFill>
                <a:latin typeface="Roboto Medium" panose="02000000000000000000" pitchFamily="2" charset="0"/>
                <a:ea typeface="Roboto Medium" panose="02000000000000000000" pitchFamily="2" charset="0"/>
                <a:cs typeface="Arial"/>
              </a:rPr>
              <a:t> – 2024</a:t>
            </a:r>
            <a:r>
              <a:rPr lang="es-CO" sz="1200" spc="-5" baseline="30000" dirty="0">
                <a:solidFill>
                  <a:schemeClr val="tx1">
                    <a:lumMod val="85000"/>
                    <a:lumOff val="15000"/>
                  </a:schemeClr>
                </a:solidFill>
                <a:latin typeface="Roboto Medium" panose="02000000000000000000" pitchFamily="2" charset="0"/>
                <a:ea typeface="Roboto Medium" panose="02000000000000000000" pitchFamily="2" charset="0"/>
                <a:cs typeface="Arial"/>
              </a:rPr>
              <a:t>pr</a:t>
            </a:r>
            <a:r>
              <a:rPr lang="es-CO" sz="1200" spc="-5" dirty="0">
                <a:solidFill>
                  <a:schemeClr val="tx1">
                    <a:lumMod val="85000"/>
                    <a:lumOff val="15000"/>
                  </a:schemeClr>
                </a:solidFill>
                <a:latin typeface="Roboto Medium" panose="02000000000000000000" pitchFamily="2" charset="0"/>
                <a:ea typeface="Roboto Medium" panose="02000000000000000000" pitchFamily="2" charset="0"/>
                <a:cs typeface="Arial"/>
              </a:rPr>
              <a:t> </a:t>
            </a:r>
          </a:p>
          <a:p>
            <a:r>
              <a:rPr lang="es-CO" sz="1200" spc="-5" dirty="0">
                <a:solidFill>
                  <a:schemeClr val="tx1">
                    <a:lumMod val="85000"/>
                    <a:lumOff val="15000"/>
                  </a:schemeClr>
                </a:solidFill>
                <a:latin typeface="Roboto Medium" panose="02000000000000000000" pitchFamily="2" charset="0"/>
                <a:ea typeface="Roboto Medium" panose="02000000000000000000" pitchFamily="2" charset="0"/>
                <a:cs typeface="Arial"/>
              </a:rPr>
              <a:t>(tercer trimestre)</a:t>
            </a:r>
          </a:p>
        </p:txBody>
      </p:sp>
      <p:graphicFrame>
        <p:nvGraphicFramePr>
          <p:cNvPr id="6" name="Tabla 5">
            <a:extLst>
              <a:ext uri="{FF2B5EF4-FFF2-40B4-BE49-F238E27FC236}">
                <a16:creationId xmlns:a16="http://schemas.microsoft.com/office/drawing/2014/main" id="{885CF038-3F3A-9DFB-F181-4CC13876312E}"/>
              </a:ext>
            </a:extLst>
          </p:cNvPr>
          <p:cNvGraphicFramePr>
            <a:graphicFrameLocks noGrp="1"/>
          </p:cNvGraphicFramePr>
          <p:nvPr/>
        </p:nvGraphicFramePr>
        <p:xfrm>
          <a:off x="3846196" y="482105"/>
          <a:ext cx="4752000" cy="4647060"/>
        </p:xfrm>
        <a:graphic>
          <a:graphicData uri="http://schemas.openxmlformats.org/drawingml/2006/table">
            <a:tbl>
              <a:tblPr/>
              <a:tblGrid>
                <a:gridCol w="2088000">
                  <a:extLst>
                    <a:ext uri="{9D8B030D-6E8A-4147-A177-3AD203B41FA5}">
                      <a16:colId xmlns:a16="http://schemas.microsoft.com/office/drawing/2014/main" val="27329219"/>
                    </a:ext>
                  </a:extLst>
                </a:gridCol>
                <a:gridCol w="828000">
                  <a:extLst>
                    <a:ext uri="{9D8B030D-6E8A-4147-A177-3AD203B41FA5}">
                      <a16:colId xmlns:a16="http://schemas.microsoft.com/office/drawing/2014/main" val="2661993824"/>
                    </a:ext>
                  </a:extLst>
                </a:gridCol>
                <a:gridCol w="828000">
                  <a:extLst>
                    <a:ext uri="{9D8B030D-6E8A-4147-A177-3AD203B41FA5}">
                      <a16:colId xmlns:a16="http://schemas.microsoft.com/office/drawing/2014/main" val="2181670617"/>
                    </a:ext>
                  </a:extLst>
                </a:gridCol>
                <a:gridCol w="108000">
                  <a:extLst>
                    <a:ext uri="{9D8B030D-6E8A-4147-A177-3AD203B41FA5}">
                      <a16:colId xmlns:a16="http://schemas.microsoft.com/office/drawing/2014/main" val="145067256"/>
                    </a:ext>
                  </a:extLst>
                </a:gridCol>
                <a:gridCol w="900000">
                  <a:extLst>
                    <a:ext uri="{9D8B030D-6E8A-4147-A177-3AD203B41FA5}">
                      <a16:colId xmlns:a16="http://schemas.microsoft.com/office/drawing/2014/main" val="3949012292"/>
                    </a:ext>
                  </a:extLst>
                </a:gridCol>
              </a:tblGrid>
              <a:tr h="360000">
                <a:tc rowSpan="2">
                  <a:txBody>
                    <a:bodyPr/>
                    <a:lstStyle/>
                    <a:p>
                      <a:pPr algn="ctr" fontAlgn="ctr"/>
                      <a:r>
                        <a:rPr lang="es-CO" sz="800" b="1" i="0" u="none" strike="noStrike">
                          <a:solidFill>
                            <a:srgbClr val="FFFFFF"/>
                          </a:solidFill>
                          <a:effectLst/>
                          <a:latin typeface="Encode Sans Condensed" panose="00000506000000000000" pitchFamily="2" charset="0"/>
                        </a:rPr>
                        <a:t>Actividad económica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tc gridSpan="2">
                  <a:txBody>
                    <a:bodyPr/>
                    <a:lstStyle/>
                    <a:p>
                      <a:pPr algn="ctr" fontAlgn="ctr"/>
                      <a:r>
                        <a:rPr lang="es-CO" sz="800" b="1" i="0" u="none" strike="noStrike">
                          <a:solidFill>
                            <a:srgbClr val="FFFFFF"/>
                          </a:solidFill>
                          <a:effectLst/>
                          <a:latin typeface="Encode Sans Condensed" panose="00000506000000000000" pitchFamily="2" charset="0"/>
                        </a:rPr>
                        <a:t>Tasas de crecimiento anual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tc hMerge="1">
                  <a:txBody>
                    <a:bodyPr/>
                    <a:lstStyle/>
                    <a:p>
                      <a:endParaRPr lang="es-CO"/>
                    </a:p>
                  </a:txBody>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fontAlgn="ctr"/>
                      <a:r>
                        <a:rPr lang="es-CO" sz="800" b="1" i="0" u="none" strike="noStrike">
                          <a:solidFill>
                            <a:srgbClr val="FFFFFF"/>
                          </a:solidFill>
                          <a:effectLst/>
                          <a:latin typeface="Encode Sans Condensed" panose="00000506000000000000" pitchFamily="2" charset="0"/>
                        </a:rPr>
                        <a:t>Contribución* al </a:t>
                      </a:r>
                    </a:p>
                    <a:p>
                      <a:pPr algn="ctr" fontAlgn="ctr"/>
                      <a:r>
                        <a:rPr lang="es-CO" sz="800" b="1" i="0" u="none" strike="noStrike">
                          <a:solidFill>
                            <a:srgbClr val="FFFFFF"/>
                          </a:solidFill>
                          <a:effectLst/>
                          <a:latin typeface="Encode Sans Condensed" panose="00000506000000000000" pitchFamily="2" charset="0"/>
                        </a:rPr>
                        <a:t>valor agregado (p.p.)</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extLst>
                  <a:ext uri="{0D108BD9-81ED-4DB2-BD59-A6C34878D82A}">
                    <a16:rowId xmlns:a16="http://schemas.microsoft.com/office/drawing/2014/main" val="2249999085"/>
                  </a:ext>
                </a:extLst>
              </a:tr>
              <a:tr h="288000">
                <a:tc vMerge="1">
                  <a:txBody>
                    <a:bodyPr/>
                    <a:lstStyle/>
                    <a:p>
                      <a:endParaRPr lang="es-CO"/>
                    </a:p>
                  </a:txBody>
                  <a:tcPr/>
                </a:tc>
                <a:tc>
                  <a:txBody>
                    <a:bodyPr/>
                    <a:lstStyle/>
                    <a:p>
                      <a:pPr algn="ctr" fontAlgn="ctr"/>
                      <a:r>
                        <a:rPr lang="es-CO" sz="800" b="1" i="0" u="none" strike="noStrike">
                          <a:solidFill>
                            <a:srgbClr val="FFFFFF"/>
                          </a:solidFill>
                          <a:effectLst/>
                          <a:latin typeface="Encode Sans Condensed" panose="00000506000000000000" pitchFamily="2" charset="0"/>
                        </a:rPr>
                        <a:t>2023</a:t>
                      </a:r>
                      <a:r>
                        <a:rPr lang="es-CO" sz="800" b="1" i="0" u="none" strike="noStrike" baseline="30000">
                          <a:solidFill>
                            <a:srgbClr val="FFFFFF"/>
                          </a:solidFill>
                          <a:effectLst/>
                          <a:latin typeface="Encode Sans Condensed" panose="00000506000000000000" pitchFamily="2" charset="0"/>
                        </a:rPr>
                        <a:t>pr </a:t>
                      </a:r>
                      <a:r>
                        <a:rPr lang="es-CO" sz="800" b="1" i="0" u="none" strike="noStrike">
                          <a:solidFill>
                            <a:srgbClr val="FFFFFF"/>
                          </a:solidFill>
                          <a:effectLst/>
                          <a:latin typeface="Encode Sans Condensed" panose="00000506000000000000" pitchFamily="2" charset="0"/>
                        </a:rPr>
                        <a:t>- III / </a:t>
                      </a:r>
                      <a:br>
                        <a:rPr lang="es-CO" sz="800" b="1" i="0" u="none" strike="noStrike">
                          <a:solidFill>
                            <a:srgbClr val="FFFFFF"/>
                          </a:solidFill>
                          <a:effectLst/>
                          <a:latin typeface="Encode Sans Condensed" panose="00000506000000000000" pitchFamily="2" charset="0"/>
                        </a:rPr>
                      </a:br>
                      <a:r>
                        <a:rPr lang="es-CO" sz="800" b="1" i="0" u="none" strike="noStrike">
                          <a:solidFill>
                            <a:srgbClr val="FFFFFF"/>
                          </a:solidFill>
                          <a:effectLst/>
                          <a:latin typeface="Encode Sans Condensed" panose="00000506000000000000" pitchFamily="2" charset="0"/>
                        </a:rPr>
                        <a:t>2022</a:t>
                      </a:r>
                      <a:r>
                        <a:rPr lang="es-CO" sz="800" b="1" i="0" u="none" strike="noStrike" baseline="30000">
                          <a:solidFill>
                            <a:srgbClr val="FFFFFF"/>
                          </a:solidFill>
                          <a:effectLst/>
                          <a:latin typeface="Encode Sans Condensed" panose="00000506000000000000" pitchFamily="2" charset="0"/>
                        </a:rPr>
                        <a:t>p</a:t>
                      </a:r>
                      <a:r>
                        <a:rPr lang="es-CO" sz="800" b="1" i="0" u="none" strike="noStrike">
                          <a:solidFill>
                            <a:srgbClr val="FFFFFF"/>
                          </a:solidFill>
                          <a:effectLst/>
                          <a:latin typeface="Encode Sans Condensed" panose="00000506000000000000" pitchFamily="2" charset="0"/>
                        </a:rPr>
                        <a:t> – III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tc>
                  <a:txBody>
                    <a:bodyPr/>
                    <a:lstStyle/>
                    <a:p>
                      <a:pPr algn="ctr" fontAlgn="ctr"/>
                      <a:r>
                        <a:rPr lang="es-CO" sz="800" b="1" i="0" u="none" strike="noStrike">
                          <a:solidFill>
                            <a:srgbClr val="FFFFFF"/>
                          </a:solidFill>
                          <a:effectLst/>
                          <a:latin typeface="Encode Sans Condensed" panose="00000506000000000000" pitchFamily="2" charset="0"/>
                        </a:rPr>
                        <a:t>2024</a:t>
                      </a:r>
                      <a:r>
                        <a:rPr lang="es-CO" sz="800" b="1" i="0" u="none" strike="noStrike" baseline="30000">
                          <a:solidFill>
                            <a:srgbClr val="FFFFFF"/>
                          </a:solidFill>
                          <a:effectLst/>
                          <a:latin typeface="Encode Sans Condensed" panose="00000506000000000000" pitchFamily="2" charset="0"/>
                        </a:rPr>
                        <a:t>pr </a:t>
                      </a:r>
                      <a:r>
                        <a:rPr lang="es-CO" sz="800" b="1" i="0" u="none" strike="noStrike">
                          <a:solidFill>
                            <a:srgbClr val="FFFFFF"/>
                          </a:solidFill>
                          <a:effectLst/>
                          <a:latin typeface="Encode Sans Condensed" panose="00000506000000000000" pitchFamily="2" charset="0"/>
                        </a:rPr>
                        <a:t>- III / </a:t>
                      </a:r>
                      <a:br>
                        <a:rPr lang="es-CO" sz="800" b="1" i="0" u="none" strike="noStrike">
                          <a:solidFill>
                            <a:srgbClr val="FFFFFF"/>
                          </a:solidFill>
                          <a:effectLst/>
                          <a:latin typeface="Encode Sans Condensed" panose="00000506000000000000" pitchFamily="2" charset="0"/>
                        </a:rPr>
                      </a:br>
                      <a:r>
                        <a:rPr lang="es-CO" sz="800" b="1" i="0" u="none" strike="noStrike">
                          <a:solidFill>
                            <a:srgbClr val="FFFFFF"/>
                          </a:solidFill>
                          <a:effectLst/>
                          <a:latin typeface="Encode Sans Condensed" panose="00000506000000000000" pitchFamily="2" charset="0"/>
                        </a:rPr>
                        <a:t>2023</a:t>
                      </a:r>
                      <a:r>
                        <a:rPr lang="es-CO" sz="800" b="1" i="0" u="none" strike="noStrike" baseline="30000">
                          <a:solidFill>
                            <a:srgbClr val="FFFFFF"/>
                          </a:solidFill>
                          <a:effectLst/>
                          <a:latin typeface="Encode Sans Condensed" panose="00000506000000000000" pitchFamily="2" charset="0"/>
                        </a:rPr>
                        <a:t>pr </a:t>
                      </a:r>
                      <a:r>
                        <a:rPr lang="es-CO" sz="800" b="1" i="0" u="none" strike="noStrike">
                          <a:solidFill>
                            <a:srgbClr val="FFFFFF"/>
                          </a:solidFill>
                          <a:effectLst/>
                          <a:latin typeface="Encode Sans Condensed" panose="00000506000000000000" pitchFamily="2" charset="0"/>
                        </a:rPr>
                        <a:t>– III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65660"/>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fontAlgn="ctr"/>
                      <a:r>
                        <a:rPr lang="es-CO" sz="800" b="1" i="0" u="none" strike="noStrike">
                          <a:solidFill>
                            <a:srgbClr val="FFFFFF"/>
                          </a:solidFill>
                          <a:effectLst/>
                          <a:latin typeface="Encode Sans Condensed" panose="00000506000000000000" pitchFamily="2" charset="0"/>
                        </a:rPr>
                        <a:t>2024</a:t>
                      </a:r>
                      <a:r>
                        <a:rPr lang="es-CO" sz="800" b="1" i="0" u="none" strike="noStrike" baseline="30000">
                          <a:solidFill>
                            <a:srgbClr val="FFFFFF"/>
                          </a:solidFill>
                          <a:effectLst/>
                          <a:latin typeface="Encode Sans Condensed" panose="00000506000000000000" pitchFamily="2" charset="0"/>
                        </a:rPr>
                        <a:t>pr</a:t>
                      </a:r>
                      <a:r>
                        <a:rPr lang="es-CO" sz="800" b="1" i="0" u="none" strike="noStrike">
                          <a:solidFill>
                            <a:srgbClr val="FFFFFF"/>
                          </a:solidFill>
                          <a:effectLst/>
                          <a:latin typeface="Encode Sans Condensed" panose="00000506000000000000" pitchFamily="2" charset="0"/>
                        </a:rPr>
                        <a:t> - III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extLst>
                  <a:ext uri="{0D108BD9-81ED-4DB2-BD59-A6C34878D82A}">
                    <a16:rowId xmlns:a16="http://schemas.microsoft.com/office/drawing/2014/main" val="3195088300"/>
                  </a:ext>
                </a:extLst>
              </a:tr>
              <a:tr h="216000">
                <a:tc>
                  <a:txBody>
                    <a:bodyPr/>
                    <a:lstStyle/>
                    <a:p>
                      <a:pPr algn="l" rtl="0" fontAlgn="ctr"/>
                      <a:r>
                        <a:rPr lang="es-ES" sz="800" b="0" i="0" u="none" strike="noStrike">
                          <a:solidFill>
                            <a:srgbClr val="065660"/>
                          </a:solidFill>
                          <a:effectLst/>
                          <a:latin typeface="Encode Sans Condensed" panose="00000506000000000000" pitchFamily="2" charset="0"/>
                        </a:rPr>
                        <a:t>Agricultura, ganadería, caza, silvicultura y pesca</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9D9D9"/>
                    </a:solidFill>
                  </a:tcPr>
                </a:tc>
                <a:tc>
                  <a:txBody>
                    <a:bodyPr/>
                    <a:lstStyle/>
                    <a:p>
                      <a:pPr algn="ctr" rtl="0" fontAlgn="ctr"/>
                      <a:r>
                        <a:rPr lang="es-CO" sz="800" b="0" i="0" u="none" strike="noStrike">
                          <a:solidFill>
                            <a:srgbClr val="065660"/>
                          </a:solidFill>
                          <a:effectLst/>
                          <a:latin typeface="Encode Sans Condensed" panose="00000506000000000000" pitchFamily="2" charset="0"/>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9D9D9"/>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10,7</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9D9D9"/>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618550579"/>
                  </a:ext>
                </a:extLst>
              </a:tr>
              <a:tr h="324000">
                <a:tc>
                  <a:txBody>
                    <a:bodyPr/>
                    <a:lstStyle/>
                    <a:p>
                      <a:pPr algn="l" rtl="0" fontAlgn="ctr"/>
                      <a:r>
                        <a:rPr lang="es-CO" sz="800" b="0" i="0" u="none" strike="noStrike">
                          <a:solidFill>
                            <a:srgbClr val="065660"/>
                          </a:solidFill>
                          <a:effectLst/>
                          <a:latin typeface="Encode Sans Condensed" panose="00000506000000000000" pitchFamily="2" charset="0"/>
                        </a:rPr>
                        <a:t>Actividades artísticas, de entretenimiento; Actividades de los hogares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14,1</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946713244"/>
                  </a:ext>
                </a:extLst>
              </a:tr>
              <a:tr h="324000">
                <a:tc>
                  <a:txBody>
                    <a:bodyPr/>
                    <a:lstStyle/>
                    <a:p>
                      <a:pPr algn="l" rtl="0" fontAlgn="ctr"/>
                      <a:r>
                        <a:rPr lang="es-ES" sz="800" b="0" i="0" u="none" strike="noStrike">
                          <a:solidFill>
                            <a:srgbClr val="065660"/>
                          </a:solidFill>
                          <a:effectLst/>
                          <a:latin typeface="Encode Sans Condensed" panose="00000506000000000000" pitchFamily="2" charset="0"/>
                        </a:rPr>
                        <a:t>Administración pública y defensa; Educación; Actividades de la salud humana</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es-CO" sz="800" b="0" i="0" u="none" strike="noStrike">
                          <a:solidFill>
                            <a:srgbClr val="065660"/>
                          </a:solidFill>
                          <a:effectLst/>
                          <a:latin typeface="Encode Sans Condensed" panose="00000506000000000000" pitchFamily="2" charset="0"/>
                        </a:rPr>
                        <a:t>5,9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2,1</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639962702"/>
                  </a:ext>
                </a:extLst>
              </a:tr>
              <a:tr h="324000">
                <a:tc>
                  <a:txBody>
                    <a:bodyPr/>
                    <a:lstStyle/>
                    <a:p>
                      <a:pPr algn="l" rtl="0" fontAlgn="ctr"/>
                      <a:r>
                        <a:rPr lang="es-ES" sz="800" b="0" i="0" u="none" strike="noStrike">
                          <a:solidFill>
                            <a:srgbClr val="065660"/>
                          </a:solidFill>
                          <a:effectLst/>
                          <a:latin typeface="Encode Sans Condensed" panose="00000506000000000000" pitchFamily="2" charset="0"/>
                        </a:rPr>
                        <a:t>Comercio y reparación; Transporte y almacenamiento; Alojamiento y servicios de comida</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-4,9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1,0</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634727667"/>
                  </a:ext>
                </a:extLst>
              </a:tr>
              <a:tr h="216000">
                <a:tc>
                  <a:txBody>
                    <a:bodyPr/>
                    <a:lstStyle/>
                    <a:p>
                      <a:pPr algn="l" rtl="0" fontAlgn="ctr"/>
                      <a:r>
                        <a:rPr lang="es-ES" sz="800" b="0" i="0" u="none" strike="noStrike">
                          <a:solidFill>
                            <a:srgbClr val="065660"/>
                          </a:solidFill>
                          <a:effectLst/>
                          <a:latin typeface="Encode Sans Condensed" panose="00000506000000000000" pitchFamily="2" charset="0"/>
                        </a:rPr>
                        <a:t>Actividades financieras y de seguros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es-CO" sz="800" b="0" i="0" u="none" strike="noStrike">
                          <a:solidFill>
                            <a:srgbClr val="065660"/>
                          </a:solidFill>
                          <a:effectLst/>
                          <a:latin typeface="Encode Sans Condensed" panose="00000506000000000000" pitchFamily="2" charset="0"/>
                        </a:rPr>
                        <a:t>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4,4</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168400792"/>
                  </a:ext>
                </a:extLst>
              </a:tr>
              <a:tr h="216000">
                <a:tc>
                  <a:txBody>
                    <a:bodyPr/>
                    <a:lstStyle/>
                    <a:p>
                      <a:pPr algn="l" rtl="0" fontAlgn="ctr"/>
                      <a:r>
                        <a:rPr lang="es-CO" sz="800" b="0" i="0" u="none" strike="noStrike">
                          <a:solidFill>
                            <a:srgbClr val="065660"/>
                          </a:solidFill>
                          <a:effectLst/>
                          <a:latin typeface="Encode Sans Condensed" panose="00000506000000000000" pitchFamily="2" charset="0"/>
                        </a:rPr>
                        <a:t>Construcción</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-8,5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4,1</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481961315"/>
                  </a:ext>
                </a:extLst>
              </a:tr>
              <a:tr h="216000">
                <a:tc>
                  <a:txBody>
                    <a:bodyPr/>
                    <a:lstStyle/>
                    <a:p>
                      <a:pPr algn="l" rtl="0" fontAlgn="ctr"/>
                      <a:r>
                        <a:rPr lang="es-CO" sz="800" b="0" i="0" u="none" strike="noStrike">
                          <a:solidFill>
                            <a:srgbClr val="065660"/>
                          </a:solidFill>
                          <a:effectLst/>
                          <a:latin typeface="Encode Sans Condensed" panose="00000506000000000000" pitchFamily="2" charset="0"/>
                        </a:rPr>
                        <a:t>Actividades inmobiliarias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es-CO" sz="800" b="0" i="0" u="none" strike="noStrike">
                          <a:solidFill>
                            <a:srgbClr val="065660"/>
                          </a:solidFill>
                          <a:effectLst/>
                          <a:latin typeface="Encode Sans Condensed" panose="00000506000000000000" pitchFamily="2" charset="0"/>
                        </a:rPr>
                        <a:t>1,8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2,0</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668149580"/>
                  </a:ext>
                </a:extLst>
              </a:tr>
              <a:tr h="324000">
                <a:tc>
                  <a:txBody>
                    <a:bodyPr/>
                    <a:lstStyle/>
                    <a:p>
                      <a:pPr algn="l" rtl="0" fontAlgn="ctr"/>
                      <a:r>
                        <a:rPr lang="es-ES" sz="800" b="0" i="0" u="none" strike="noStrike">
                          <a:solidFill>
                            <a:srgbClr val="065660"/>
                          </a:solidFill>
                          <a:effectLst/>
                          <a:latin typeface="Encode Sans Condensed" panose="00000506000000000000" pitchFamily="2" charset="0"/>
                        </a:rPr>
                        <a:t>Suministro de electricidad, gas, vapor y aire acondicionado; Distribución de agua</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2,6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1,0</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167992924"/>
                  </a:ext>
                </a:extLst>
              </a:tr>
              <a:tr h="324000">
                <a:tc>
                  <a:txBody>
                    <a:bodyPr/>
                    <a:lstStyle/>
                    <a:p>
                      <a:pPr algn="l" rtl="0" fontAlgn="ctr"/>
                      <a:r>
                        <a:rPr lang="es-ES" sz="800" b="0" i="0" u="none" strike="noStrike">
                          <a:solidFill>
                            <a:srgbClr val="065660"/>
                          </a:solidFill>
                          <a:effectLst/>
                          <a:latin typeface="Encode Sans Condensed" panose="00000506000000000000" pitchFamily="2" charset="0"/>
                        </a:rPr>
                        <a:t>Actividades profesionales, científicas y técnicas; Actividades de servicios administrativos y de apoyo</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es-CO" sz="800" b="0" i="0" u="none" strike="noStrike">
                          <a:solidFill>
                            <a:srgbClr val="065660"/>
                          </a:solidFill>
                          <a:effectLst/>
                          <a:latin typeface="Encode Sans Condensed" panose="00000506000000000000" pitchFamily="2" charset="0"/>
                        </a:rPr>
                        <a:t>-1,2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0,5</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0,03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581273499"/>
                  </a:ext>
                </a:extLst>
              </a:tr>
              <a:tr h="216000">
                <a:tc>
                  <a:txBody>
                    <a:bodyPr/>
                    <a:lstStyle/>
                    <a:p>
                      <a:pPr algn="l" rtl="0" fontAlgn="ctr"/>
                      <a:r>
                        <a:rPr lang="es-CO" sz="800" b="0" i="0" u="none" strike="noStrike">
                          <a:solidFill>
                            <a:srgbClr val="065660"/>
                          </a:solidFill>
                          <a:effectLst/>
                          <a:latin typeface="Encode Sans Condensed" panose="00000506000000000000" pitchFamily="2" charset="0"/>
                        </a:rPr>
                        <a:t>Información y comunicaciones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-1,2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0,8</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0,02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861678442"/>
                  </a:ext>
                </a:extLst>
              </a:tr>
              <a:tr h="216000">
                <a:tc>
                  <a:txBody>
                    <a:bodyPr/>
                    <a:lstStyle/>
                    <a:p>
                      <a:pPr algn="l" rtl="0" fontAlgn="ctr"/>
                      <a:r>
                        <a:rPr lang="es-CO" sz="800" b="0" i="0" u="none" strike="noStrike">
                          <a:solidFill>
                            <a:srgbClr val="065660"/>
                          </a:solidFill>
                          <a:effectLst/>
                          <a:latin typeface="Encode Sans Condensed" panose="00000506000000000000" pitchFamily="2" charset="0"/>
                        </a:rPr>
                        <a:t>Industrias manufactureras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es-CO" sz="800" b="0" i="0" u="none" strike="noStrike">
                          <a:solidFill>
                            <a:srgbClr val="065660"/>
                          </a:solidFill>
                          <a:effectLst/>
                          <a:latin typeface="Encode Sans Condensed" panose="00000506000000000000" pitchFamily="2" charset="0"/>
                        </a:rPr>
                        <a:t>-6,5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-1,3</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610796243"/>
                  </a:ext>
                </a:extLst>
              </a:tr>
              <a:tr h="216000">
                <a:tc>
                  <a:txBody>
                    <a:bodyPr/>
                    <a:lstStyle/>
                    <a:p>
                      <a:pPr algn="l" rtl="0" fontAlgn="ctr"/>
                      <a:r>
                        <a:rPr lang="es-ES" sz="800" b="0" i="0" u="none" strike="noStrike">
                          <a:solidFill>
                            <a:srgbClr val="065660"/>
                          </a:solidFill>
                          <a:effectLst/>
                          <a:latin typeface="Encode Sans Condensed" panose="00000506000000000000" pitchFamily="2" charset="0"/>
                        </a:rPr>
                        <a:t>Explotación de minas y canteras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007174"/>
                      </a:solidFill>
                      <a:prstDash val="solid"/>
                      <a:round/>
                      <a:headEnd type="none" w="med" len="med"/>
                      <a:tailEnd type="none" w="med" len="med"/>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4,2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w="12700" cap="flat" cmpd="sng" algn="ctr">
                      <a:solidFill>
                        <a:srgbClr val="007174"/>
                      </a:solidFill>
                      <a:prstDash val="solid"/>
                      <a:round/>
                      <a:headEnd type="none" w="med" len="med"/>
                      <a:tailEnd type="none" w="med" len="med"/>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-7,1</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w="12700" cap="flat" cmpd="sng" algn="ctr">
                      <a:solidFill>
                        <a:srgbClr val="007174"/>
                      </a:solidFill>
                      <a:prstDash val="solid"/>
                      <a:round/>
                      <a:headEnd type="none" w="med" len="med"/>
                      <a:tailEnd type="none" w="med" len="med"/>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7174"/>
                      </a:solidFill>
                      <a:prstDash val="solid"/>
                      <a:round/>
                      <a:headEnd type="none" w="med" len="med"/>
                      <a:tailEnd type="none" w="med" len="med"/>
                    </a:lnB>
                    <a:noFill/>
                  </a:tcPr>
                </a:tc>
                <a:extLst>
                  <a:ext uri="{0D108BD9-81ED-4DB2-BD59-A6C34878D82A}">
                    <a16:rowId xmlns:a16="http://schemas.microsoft.com/office/drawing/2014/main" val="1431556308"/>
                  </a:ext>
                </a:extLst>
              </a:tr>
              <a:tr h="216000">
                <a:tc>
                  <a:txBody>
                    <a:bodyPr/>
                    <a:lstStyle/>
                    <a:p>
                      <a:pPr algn="l" rtl="0" fontAlgn="ctr"/>
                      <a:r>
                        <a:rPr lang="es-CO" sz="800" b="1" i="0" u="none" strike="noStrike">
                          <a:solidFill>
                            <a:srgbClr val="065660"/>
                          </a:solidFill>
                          <a:effectLst/>
                          <a:latin typeface="Encode Sans Condensed" panose="00000506000000000000" pitchFamily="2" charset="0"/>
                        </a:rPr>
                        <a:t>Valor agregado</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7174"/>
                      </a:solidFill>
                      <a:prstDash val="solid"/>
                      <a:round/>
                      <a:headEnd type="none" w="med" len="med"/>
                      <a:tailEnd type="none" w="med" len="med"/>
                    </a:lnT>
                    <a:lnB>
                      <a:noFill/>
                    </a:lnB>
                    <a:solidFill>
                      <a:srgbClr val="BFBFBF"/>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-0,3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174"/>
                      </a:solidFill>
                      <a:prstDash val="solid"/>
                      <a:round/>
                      <a:headEnd type="none" w="med" len="med"/>
                      <a:tailEnd type="none" w="med" len="med"/>
                    </a:lnR>
                    <a:lnT w="12700" cap="flat" cmpd="sng" algn="ctr">
                      <a:solidFill>
                        <a:srgbClr val="007174"/>
                      </a:solidFill>
                      <a:prstDash val="solid"/>
                      <a:round/>
                      <a:headEnd type="none" w="med" len="med"/>
                      <a:tailEnd type="none" w="med" len="med"/>
                    </a:lnT>
                    <a:lnB>
                      <a:noFill/>
                    </a:lnB>
                    <a:solidFill>
                      <a:srgbClr val="BFBFBF"/>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2,1</a:t>
                      </a:r>
                    </a:p>
                  </a:txBody>
                  <a:tcPr marL="9525" marR="9525" marT="9525" marB="0" anchor="ctr">
                    <a:lnL w="12700" cap="flat" cmpd="sng" algn="ctr">
                      <a:solidFill>
                        <a:srgbClr val="007174"/>
                      </a:solidFill>
                      <a:prstDash val="solid"/>
                      <a:round/>
                      <a:headEnd type="none" w="med" len="med"/>
                      <a:tailEnd type="none" w="med" len="med"/>
                    </a:lnL>
                    <a:lnR w="12700" cap="flat" cmpd="sng" algn="ctr">
                      <a:solidFill>
                        <a:srgbClr val="007174"/>
                      </a:solidFill>
                      <a:prstDash val="solid"/>
                      <a:round/>
                      <a:headEnd type="none" w="med" len="med"/>
                      <a:tailEnd type="none" w="med" len="med"/>
                    </a:lnR>
                    <a:lnT w="12700" cap="flat" cmpd="sng" algn="ctr">
                      <a:solidFill>
                        <a:srgbClr val="007174"/>
                      </a:solidFill>
                      <a:prstDash val="solid"/>
                      <a:round/>
                      <a:headEnd type="none" w="med" len="med"/>
                      <a:tailEnd type="none" w="med" len="med"/>
                    </a:lnT>
                    <a:lnB>
                      <a:noFill/>
                    </a:lnB>
                    <a:solidFill>
                      <a:srgbClr val="BFBFBF"/>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174"/>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7174"/>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993025094"/>
                  </a:ext>
                </a:extLst>
              </a:tr>
              <a:tr h="216000">
                <a:tc>
                  <a:txBody>
                    <a:bodyPr/>
                    <a:lstStyle/>
                    <a:p>
                      <a:pPr algn="l" rtl="0" fontAlgn="ctr"/>
                      <a:r>
                        <a:rPr lang="es-ES" sz="800" b="0" i="0" u="none" strike="noStrike">
                          <a:solidFill>
                            <a:srgbClr val="065660"/>
                          </a:solidFill>
                          <a:effectLst/>
                          <a:latin typeface="Encode Sans Condensed" panose="00000506000000000000" pitchFamily="2" charset="0"/>
                        </a:rPr>
                        <a:t>Impuestos menos subvenciones sobre los productos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-3,3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174"/>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1,3</a:t>
                      </a:r>
                    </a:p>
                  </a:txBody>
                  <a:tcPr marL="9525" marR="9525" marT="9525" marB="0" anchor="ctr">
                    <a:lnL w="12700" cap="flat" cmpd="sng" algn="ctr">
                      <a:solidFill>
                        <a:srgbClr val="007174"/>
                      </a:solidFill>
                      <a:prstDash val="solid"/>
                      <a:round/>
                      <a:headEnd type="none" w="med" len="med"/>
                      <a:tailEnd type="none" w="med" len="med"/>
                    </a:lnL>
                    <a:lnR w="12700" cap="flat" cmpd="sng" algn="ctr">
                      <a:solidFill>
                        <a:srgbClr val="007174"/>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174"/>
                      </a:solidFill>
                      <a:prstDash val="solid"/>
                      <a:round/>
                      <a:headEnd type="none" w="med" len="med"/>
                      <a:tailEnd type="none" w="med" len="med"/>
                    </a:lnL>
                    <a:lnR>
                      <a:noFill/>
                    </a:lnR>
                    <a:lnT>
                      <a:noFill/>
                    </a:lnT>
                    <a:lnB>
                      <a:noFill/>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noFill/>
                  </a:tcPr>
                </a:tc>
                <a:extLst>
                  <a:ext uri="{0D108BD9-81ED-4DB2-BD59-A6C34878D82A}">
                    <a16:rowId xmlns:a16="http://schemas.microsoft.com/office/drawing/2014/main" val="2484579150"/>
                  </a:ext>
                </a:extLst>
              </a:tr>
              <a:tr h="252000">
                <a:tc>
                  <a:txBody>
                    <a:bodyPr/>
                    <a:lstStyle/>
                    <a:p>
                      <a:pPr algn="l" rtl="0" fontAlgn="ctr"/>
                      <a:r>
                        <a:rPr lang="es-CO" sz="800" b="1" i="0" u="none" strike="noStrike">
                          <a:solidFill>
                            <a:srgbClr val="FFFFFF"/>
                          </a:solidFill>
                          <a:effectLst/>
                          <a:latin typeface="Encode Sans Condensed" panose="00000506000000000000" pitchFamily="2" charset="0"/>
                        </a:rPr>
                        <a:t>Producto Interno Bruto</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tc>
                  <a:txBody>
                    <a:bodyPr/>
                    <a:lstStyle/>
                    <a:p>
                      <a:pPr algn="ctr" rtl="0" fontAlgn="ctr"/>
                      <a:r>
                        <a:rPr lang="es-CO" sz="800" b="1" i="0" u="none" strike="noStrike">
                          <a:solidFill>
                            <a:srgbClr val="FFFFFF"/>
                          </a:solidFill>
                          <a:effectLst/>
                          <a:latin typeface="Encode Sans Condensed" panose="00000506000000000000" pitchFamily="2" charset="0"/>
                        </a:rPr>
                        <a:t>-0,6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tc>
                  <a:txBody>
                    <a:bodyPr/>
                    <a:lstStyle/>
                    <a:p>
                      <a:pPr algn="ctr" rtl="0" fontAlgn="ctr"/>
                      <a:r>
                        <a:rPr lang="es-CO" sz="800" b="1" i="0" u="none" strike="noStrike">
                          <a:solidFill>
                            <a:srgbClr val="FFFFFF"/>
                          </a:solidFill>
                          <a:effectLst/>
                          <a:latin typeface="Encode Sans Condensed" panose="00000506000000000000" pitchFamily="2" charset="0"/>
                        </a:rPr>
                        <a:t>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156697605"/>
                  </a:ext>
                </a:extLst>
              </a:tr>
            </a:tbl>
          </a:graphicData>
        </a:graphic>
      </p:graphicFrame>
      <p:cxnSp>
        <p:nvCxnSpPr>
          <p:cNvPr id="2" name="Conector recto 1">
            <a:extLst>
              <a:ext uri="{FF2B5EF4-FFF2-40B4-BE49-F238E27FC236}">
                <a16:creationId xmlns:a16="http://schemas.microsoft.com/office/drawing/2014/main" id="{0B23B9D0-BD04-6024-E450-7D44E401CCCB}"/>
              </a:ext>
            </a:extLst>
          </p:cNvPr>
          <p:cNvCxnSpPr>
            <a:cxnSpLocks/>
          </p:cNvCxnSpPr>
          <p:nvPr/>
        </p:nvCxnSpPr>
        <p:spPr>
          <a:xfrm flipV="1">
            <a:off x="341344" y="193488"/>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2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C9DC852C-97AA-6135-7419-9934345DDEFC}"/>
              </a:ext>
            </a:extLst>
          </p:cNvPr>
          <p:cNvGraphicFramePr>
            <a:graphicFrameLocks noGrp="1"/>
          </p:cNvGraphicFramePr>
          <p:nvPr>
            <p:extLst>
              <p:ext uri="{D42A27DB-BD31-4B8C-83A1-F6EECF244321}">
                <p14:modId xmlns:p14="http://schemas.microsoft.com/office/powerpoint/2010/main" val="802999951"/>
              </p:ext>
            </p:extLst>
          </p:nvPr>
        </p:nvGraphicFramePr>
        <p:xfrm>
          <a:off x="1507028" y="999635"/>
          <a:ext cx="7096196" cy="3576975"/>
        </p:xfrm>
        <a:graphic>
          <a:graphicData uri="http://schemas.openxmlformats.org/drawingml/2006/table">
            <a:tbl>
              <a:tblPr/>
              <a:tblGrid>
                <a:gridCol w="645500">
                  <a:extLst>
                    <a:ext uri="{9D8B030D-6E8A-4147-A177-3AD203B41FA5}">
                      <a16:colId xmlns:a16="http://schemas.microsoft.com/office/drawing/2014/main" val="1955066260"/>
                    </a:ext>
                  </a:extLst>
                </a:gridCol>
                <a:gridCol w="490580">
                  <a:extLst>
                    <a:ext uri="{9D8B030D-6E8A-4147-A177-3AD203B41FA5}">
                      <a16:colId xmlns:a16="http://schemas.microsoft.com/office/drawing/2014/main" val="1466573158"/>
                    </a:ext>
                  </a:extLst>
                </a:gridCol>
                <a:gridCol w="516400">
                  <a:extLst>
                    <a:ext uri="{9D8B030D-6E8A-4147-A177-3AD203B41FA5}">
                      <a16:colId xmlns:a16="http://schemas.microsoft.com/office/drawing/2014/main" val="1083330840"/>
                    </a:ext>
                  </a:extLst>
                </a:gridCol>
                <a:gridCol w="516400">
                  <a:extLst>
                    <a:ext uri="{9D8B030D-6E8A-4147-A177-3AD203B41FA5}">
                      <a16:colId xmlns:a16="http://schemas.microsoft.com/office/drawing/2014/main" val="165641532"/>
                    </a:ext>
                  </a:extLst>
                </a:gridCol>
                <a:gridCol w="516400">
                  <a:extLst>
                    <a:ext uri="{9D8B030D-6E8A-4147-A177-3AD203B41FA5}">
                      <a16:colId xmlns:a16="http://schemas.microsoft.com/office/drawing/2014/main" val="1259361680"/>
                    </a:ext>
                  </a:extLst>
                </a:gridCol>
                <a:gridCol w="645500">
                  <a:extLst>
                    <a:ext uri="{9D8B030D-6E8A-4147-A177-3AD203B41FA5}">
                      <a16:colId xmlns:a16="http://schemas.microsoft.com/office/drawing/2014/main" val="3076406606"/>
                    </a:ext>
                  </a:extLst>
                </a:gridCol>
                <a:gridCol w="490580">
                  <a:extLst>
                    <a:ext uri="{9D8B030D-6E8A-4147-A177-3AD203B41FA5}">
                      <a16:colId xmlns:a16="http://schemas.microsoft.com/office/drawing/2014/main" val="3326434147"/>
                    </a:ext>
                  </a:extLst>
                </a:gridCol>
                <a:gridCol w="561585">
                  <a:extLst>
                    <a:ext uri="{9D8B030D-6E8A-4147-A177-3AD203B41FA5}">
                      <a16:colId xmlns:a16="http://schemas.microsoft.com/office/drawing/2014/main" val="2648036928"/>
                    </a:ext>
                  </a:extLst>
                </a:gridCol>
                <a:gridCol w="344267">
                  <a:extLst>
                    <a:ext uri="{9D8B030D-6E8A-4147-A177-3AD203B41FA5}">
                      <a16:colId xmlns:a16="http://schemas.microsoft.com/office/drawing/2014/main" val="2191647961"/>
                    </a:ext>
                  </a:extLst>
                </a:gridCol>
                <a:gridCol w="561585">
                  <a:extLst>
                    <a:ext uri="{9D8B030D-6E8A-4147-A177-3AD203B41FA5}">
                      <a16:colId xmlns:a16="http://schemas.microsoft.com/office/drawing/2014/main" val="206436733"/>
                    </a:ext>
                  </a:extLst>
                </a:gridCol>
                <a:gridCol w="645500">
                  <a:extLst>
                    <a:ext uri="{9D8B030D-6E8A-4147-A177-3AD203B41FA5}">
                      <a16:colId xmlns:a16="http://schemas.microsoft.com/office/drawing/2014/main" val="3023148883"/>
                    </a:ext>
                  </a:extLst>
                </a:gridCol>
                <a:gridCol w="490580">
                  <a:extLst>
                    <a:ext uri="{9D8B030D-6E8A-4147-A177-3AD203B41FA5}">
                      <a16:colId xmlns:a16="http://schemas.microsoft.com/office/drawing/2014/main" val="2192932788"/>
                    </a:ext>
                  </a:extLst>
                </a:gridCol>
                <a:gridCol w="671319">
                  <a:extLst>
                    <a:ext uri="{9D8B030D-6E8A-4147-A177-3AD203B41FA5}">
                      <a16:colId xmlns:a16="http://schemas.microsoft.com/office/drawing/2014/main" val="2176187255"/>
                    </a:ext>
                  </a:extLst>
                </a:gridCol>
              </a:tblGrid>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a:txBody>
                    <a:bodyPr/>
                    <a:lstStyle/>
                    <a:p>
                      <a:pPr algn="l" fontAlgn="ctr"/>
                      <a:r>
                        <a:rPr lang="es-ES" sz="1000" b="1" i="0" u="none" strike="noStrike">
                          <a:solidFill>
                            <a:srgbClr val="144560"/>
                          </a:solidFill>
                          <a:effectLst/>
                          <a:latin typeface="Encode Sans Condensed" panose="00000506000000000000" pitchFamily="2" charset="0"/>
                        </a:rPr>
                        <a:t>Gasto de consumo de los hogares</a:t>
                      </a:r>
                      <a:r>
                        <a:rPr lang="es-ES" sz="1000" b="1" i="0" u="none" strike="noStrike" baseline="30000">
                          <a:solidFill>
                            <a:srgbClr val="144560"/>
                          </a:solidFill>
                          <a:effectLst/>
                          <a:latin typeface="Encode Sans Condensed" panose="00000506000000000000" pitchFamily="2" charset="0"/>
                        </a:rPr>
                        <a:t>3</a:t>
                      </a:r>
                      <a:endParaRPr lang="es-ES" sz="1000" b="1" i="0" u="none" strike="noStrike">
                        <a:solidFill>
                          <a:srgbClr val="144560"/>
                        </a:solidFill>
                        <a:effectLst/>
                        <a:latin typeface="Encode Sans Condensed" panose="00000506000000000000" pitchFamily="2" charset="0"/>
                      </a:endParaRP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99551201"/>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a:txBody>
                    <a:bodyPr/>
                    <a:lstStyle/>
                    <a:p>
                      <a:pPr algn="l" rtl="0" fontAlgn="ctr"/>
                      <a:r>
                        <a:rPr lang="es-CO" sz="1000" b="1" i="0" u="none" strike="noStrike">
                          <a:solidFill>
                            <a:srgbClr val="065660"/>
                          </a:solidFill>
                          <a:effectLst/>
                          <a:latin typeface="Encode Sans Condensed" panose="00000506000000000000" pitchFamily="2" charset="0"/>
                        </a:rPr>
                        <a:t>Gasto de consumo final</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a:solidFill>
                            <a:srgbClr val="FFFFFF"/>
                          </a:solidFill>
                          <a:effectLst/>
                          <a:latin typeface="Encode Sans Condensed" panose="00000506000000000000" pitchFamily="2" charset="0"/>
                        </a:rPr>
                        <a:t>1,6</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1585938526"/>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a:solidFill>
                            <a:srgbClr val="FFFFFF"/>
                          </a:solidFill>
                          <a:effectLst/>
                          <a:latin typeface="Encode Sans Condensed" panose="00000506000000000000" pitchFamily="2" charset="0"/>
                        </a:rPr>
                        <a:t>0,7</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rowSpan="3" gridSpan="3">
                  <a:txBody>
                    <a:bodyPr/>
                    <a:lstStyle/>
                    <a:p>
                      <a:pPr algn="l" fontAlgn="b"/>
                      <a:r>
                        <a:rPr lang="es-ES" sz="1000" b="1" i="0" u="none" strike="noStrike">
                          <a:solidFill>
                            <a:srgbClr val="144560"/>
                          </a:solidFill>
                          <a:effectLst/>
                          <a:latin typeface="Encode Sans Condensed" panose="00000506000000000000" pitchFamily="2" charset="0"/>
                        </a:rPr>
                        <a:t>Gasto de consumo final del gobierno general</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rowSpan="3" hMerge="1">
                  <a:txBody>
                    <a:bodyPr/>
                    <a:lstStyle/>
                    <a:p>
                      <a:endParaRPr lang="es-CO"/>
                    </a:p>
                  </a:txBody>
                  <a:tcPr/>
                </a:tc>
                <a:tc rowSpan="3" hMerge="1">
                  <a:txBody>
                    <a:bodyPr/>
                    <a:lstStyle/>
                    <a:p>
                      <a:endParaRPr lang="es-CO"/>
                    </a:p>
                  </a:txBody>
                  <a:tcPr/>
                </a:tc>
                <a:extLst>
                  <a:ext uri="{0D108BD9-81ED-4DB2-BD59-A6C34878D82A}">
                    <a16:rowId xmlns:a16="http://schemas.microsoft.com/office/drawing/2014/main" val="2702689504"/>
                  </a:ext>
                </a:extLst>
              </a:tr>
              <a:tr h="72000">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t"/>
                      <a:r>
                        <a:rPr lang="es-CO" sz="300" b="0" i="0" u="none" strike="noStrike">
                          <a:solidFill>
                            <a:srgbClr val="000000"/>
                          </a:solidFill>
                          <a:effectLst/>
                          <a:latin typeface="Encode Sans Condensed" panose="00000506000000000000" pitchFamily="2" charset="0"/>
                        </a:rPr>
                        <a:t> </a:t>
                      </a:r>
                    </a:p>
                  </a:txBody>
                  <a:tcPr marL="9525" marR="9525" marT="9525" marB="0">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2851180300"/>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rtl="0" fontAlgn="ctr"/>
                      <a:r>
                        <a:rPr lang="es-CO" sz="1000" b="1" i="0" u="none" strike="noStrike">
                          <a:solidFill>
                            <a:srgbClr val="0656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a:solidFill>
                            <a:srgbClr val="FFFFFF"/>
                          </a:solidFill>
                          <a:effectLst/>
                          <a:latin typeface="Encode Sans Condensed" panose="00000506000000000000" pitchFamily="2" charset="0"/>
                        </a:rPr>
                        <a:t>0,6</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A9AD"/>
                    </a:solidFill>
                  </a:tcPr>
                </a:tc>
                <a:tc>
                  <a:txBody>
                    <a:bodyPr/>
                    <a:lstStyle/>
                    <a:p>
                      <a:pPr algn="l" fontAlgn="ctr"/>
                      <a:r>
                        <a:rPr lang="es-CO" sz="1000" b="0" i="0" u="none" strike="noStrike">
                          <a:solidFill>
                            <a:srgbClr val="00A9AD"/>
                          </a:solidFill>
                          <a:effectLst/>
                          <a:latin typeface="Encode Sans Condensed" panose="00000506000000000000" pitchFamily="2" charset="0"/>
                        </a:rPr>
                        <a:t>p.p.</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2938909889"/>
                  </a:ext>
                </a:extLst>
              </a:tr>
              <a:tr h="172800">
                <a:tc gridSpan="3">
                  <a:txBody>
                    <a:bodyPr/>
                    <a:lstStyle/>
                    <a:p>
                      <a:pPr algn="l" rtl="0" fontAlgn="ctr"/>
                      <a:r>
                        <a:rPr lang="es-CO" sz="1000" b="1" i="0" u="none" strike="noStrike">
                          <a:solidFill>
                            <a:srgbClr val="065660"/>
                          </a:solidFill>
                          <a:effectLst/>
                          <a:latin typeface="Encode Sans Condensed" panose="00000506000000000000" pitchFamily="2" charset="0"/>
                        </a:rPr>
                        <a:t>Demanda final interna</a:t>
                      </a:r>
                      <a:r>
                        <a:rPr lang="es-CO" sz="1000" b="1" i="0" u="none" strike="noStrike" baseline="30000">
                          <a:solidFill>
                            <a:srgbClr val="065660"/>
                          </a:solidFill>
                          <a:effectLst/>
                          <a:latin typeface="Encode Sans Condensed" panose="00000506000000000000" pitchFamily="2" charset="0"/>
                        </a:rPr>
                        <a:t>2</a:t>
                      </a:r>
                      <a:endParaRPr lang="es-CO" sz="1000" b="1" i="0" u="none" strike="noStrike">
                        <a:solidFill>
                          <a:srgbClr val="065660"/>
                        </a:solidFill>
                        <a:effectLst/>
                        <a:latin typeface="Encode Sans Condensed" panose="00000506000000000000" pitchFamily="2" charset="0"/>
                      </a:endParaRP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a:txBody>
                    <a:bodyPr/>
                    <a:lstStyle/>
                    <a:p>
                      <a:pPr algn="l" fontAlgn="ctr"/>
                      <a:r>
                        <a:rPr lang="es-CO" sz="10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rtl="0" fontAlgn="ctr"/>
                      <a:r>
                        <a:rPr lang="es-CO" sz="1000" b="1" i="0" u="none" strike="noStrike">
                          <a:solidFill>
                            <a:srgbClr val="0656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rtl="0" fontAlgn="ctr"/>
                      <a:r>
                        <a:rPr lang="es-CO" sz="1000" b="1" i="0" u="none" strike="noStrike">
                          <a:solidFill>
                            <a:srgbClr val="0656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rtl="0" fontAlgn="ctr"/>
                      <a:r>
                        <a:rPr lang="es-CO" sz="1000" b="1" i="0" u="none" strike="noStrike">
                          <a:solidFill>
                            <a:srgbClr val="0656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a:solidFill>
                            <a:srgbClr val="FFFFFF"/>
                          </a:solidFill>
                          <a:effectLst/>
                          <a:latin typeface="Encode Sans Condensed" panose="00000506000000000000" pitchFamily="2" charset="0"/>
                        </a:rPr>
                        <a:t>-4,3</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ctr"/>
                      <a:r>
                        <a:rPr lang="es-CO" sz="10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2476010463"/>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835655118"/>
                  </a:ext>
                </a:extLst>
              </a:tr>
              <a:tr h="172800">
                <a:tc>
                  <a:txBody>
                    <a:bodyPr/>
                    <a:lstStyle/>
                    <a:p>
                      <a:pPr algn="r" fontAlgn="ctr"/>
                      <a:r>
                        <a:rPr lang="es-CO" sz="1000" b="1" i="0" u="none" strike="noStrike">
                          <a:solidFill>
                            <a:srgbClr val="FFFFFF"/>
                          </a:solidFill>
                          <a:effectLst/>
                          <a:latin typeface="Encode Sans Condensed" panose="00000506000000000000" pitchFamily="2" charset="0"/>
                        </a:rPr>
                        <a:t>3,6</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ctr"/>
                      <a:r>
                        <a:rPr lang="es-CO" sz="10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a:txBody>
                    <a:bodyPr/>
                    <a:lstStyle/>
                    <a:p>
                      <a:pPr algn="l" rtl="0" fontAlgn="ctr"/>
                      <a:r>
                        <a:rPr lang="es-CO" sz="1000" b="1" i="0" u="none" strike="noStrike">
                          <a:solidFill>
                            <a:srgbClr val="065660"/>
                          </a:solidFill>
                          <a:effectLst/>
                          <a:latin typeface="Encode Sans Condensed" panose="00000506000000000000" pitchFamily="2" charset="0"/>
                        </a:rPr>
                        <a:t>Formación bruta de capital</a:t>
                      </a:r>
                      <a:r>
                        <a:rPr lang="es-CO" sz="1000" b="1" i="0" u="none" strike="noStrike" baseline="30000">
                          <a:solidFill>
                            <a:srgbClr val="065660"/>
                          </a:solidFill>
                          <a:effectLst/>
                          <a:latin typeface="Encode Sans Condensed" panose="00000506000000000000" pitchFamily="2" charset="0"/>
                        </a:rPr>
                        <a:t>4</a:t>
                      </a:r>
                      <a:endParaRPr lang="es-CO" sz="1000" b="1" i="0" u="none" strike="noStrike">
                        <a:solidFill>
                          <a:srgbClr val="065660"/>
                        </a:solidFill>
                        <a:effectLst/>
                        <a:latin typeface="Encode Sans Condensed" panose="00000506000000000000" pitchFamily="2" charset="0"/>
                      </a:endParaRP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2312173736"/>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a:solidFill>
                            <a:srgbClr val="FFFFFF"/>
                          </a:solidFill>
                          <a:effectLst/>
                          <a:latin typeface="Encode Sans Condensed" panose="00000506000000000000" pitchFamily="2" charset="0"/>
                        </a:rPr>
                        <a:t>22,7</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a:txBody>
                    <a:bodyPr/>
                    <a:lstStyle/>
                    <a:p>
                      <a:pPr algn="l" fontAlgn="ctr"/>
                      <a:r>
                        <a:rPr lang="es-ES" sz="1000" b="1" i="0" u="none" strike="noStrike">
                          <a:solidFill>
                            <a:srgbClr val="144560"/>
                          </a:solidFill>
                          <a:effectLst/>
                          <a:latin typeface="Encode Sans Condensed" panose="00000506000000000000" pitchFamily="2" charset="0"/>
                        </a:rPr>
                        <a:t>Formación bruta de capital fijo</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18093813"/>
                  </a:ext>
                </a:extLst>
              </a:tr>
              <a:tr h="72000">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t"/>
                      <a:r>
                        <a:rPr lang="es-CO" sz="300" b="0" i="0" u="none" strike="noStrike">
                          <a:solidFill>
                            <a:srgbClr val="000000"/>
                          </a:solidFill>
                          <a:effectLst/>
                          <a:latin typeface="Encode Sans Condensed" panose="00000506000000000000" pitchFamily="2" charset="0"/>
                        </a:rPr>
                        <a:t> </a:t>
                      </a:r>
                    </a:p>
                  </a:txBody>
                  <a:tcPr marL="9525" marR="9525" marT="9525" marB="0">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ctr"/>
                      <a:r>
                        <a:rPr lang="es-CO" sz="3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ctr"/>
                      <a:r>
                        <a:rPr lang="es-CO" sz="3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ctr"/>
                      <a:r>
                        <a:rPr lang="es-CO" sz="3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ctr"/>
                      <a:r>
                        <a:rPr lang="es-CO" sz="300" b="1" i="0" u="none" strike="noStrike">
                          <a:solidFill>
                            <a:srgbClr val="144560"/>
                          </a:solidFill>
                          <a:effectLst/>
                          <a:latin typeface="Encode Sans Condensed" panose="00000506000000000000" pitchFamily="2" charset="0"/>
                        </a:rPr>
                        <a:t> </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2239902332"/>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a:solidFill>
                            <a:srgbClr val="FFFFFF"/>
                          </a:solidFill>
                          <a:effectLst/>
                          <a:latin typeface="Encode Sans Condensed" panose="00000506000000000000" pitchFamily="2" charset="0"/>
                        </a:rPr>
                        <a:t>3,2</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A9AD"/>
                    </a:solidFill>
                  </a:tcPr>
                </a:tc>
                <a:tc>
                  <a:txBody>
                    <a:bodyPr/>
                    <a:lstStyle/>
                    <a:p>
                      <a:pPr algn="l" fontAlgn="ctr"/>
                      <a:r>
                        <a:rPr lang="es-CO" sz="1000" b="0" i="0" u="none" strike="noStrike">
                          <a:solidFill>
                            <a:srgbClr val="00A9AD"/>
                          </a:solidFill>
                          <a:effectLst/>
                          <a:latin typeface="Encode Sans Condensed" panose="00000506000000000000" pitchFamily="2" charset="0"/>
                        </a:rPr>
                        <a:t>p.p.</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a:solidFill>
                            <a:srgbClr val="FFFFFF"/>
                          </a:solidFill>
                          <a:effectLst/>
                          <a:latin typeface="Encode Sans Condensed" panose="00000506000000000000" pitchFamily="2" charset="0"/>
                        </a:rPr>
                        <a:t>4,0</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1406934848"/>
                  </a:ext>
                </a:extLst>
              </a:tr>
              <a:tr h="2520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3527024868"/>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a:txBody>
                    <a:bodyPr/>
                    <a:lstStyle/>
                    <a:p>
                      <a:pPr algn="l" rtl="0" fontAlgn="ctr"/>
                      <a:r>
                        <a:rPr lang="es-CO" sz="1000" b="1" i="0" u="none" strike="noStrike">
                          <a:solidFill>
                            <a:srgbClr val="065660"/>
                          </a:solidFill>
                          <a:effectLst/>
                          <a:latin typeface="Encode Sans Condensed" panose="00000506000000000000" pitchFamily="2" charset="0"/>
                        </a:rPr>
                        <a:t>Exportaciones</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2111872792"/>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a:solidFill>
                            <a:srgbClr val="FFFFFF"/>
                          </a:solidFill>
                          <a:effectLst/>
                          <a:latin typeface="Encode Sans Condensed" panose="00000506000000000000" pitchFamily="2" charset="0"/>
                        </a:rPr>
                        <a:t>3,8</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2977223175"/>
                  </a:ext>
                </a:extLst>
              </a:tr>
              <a:tr h="72000">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t"/>
                      <a:r>
                        <a:rPr lang="es-CO" sz="300" b="0" i="0" u="none" strike="noStrike">
                          <a:solidFill>
                            <a:srgbClr val="000000"/>
                          </a:solidFill>
                          <a:effectLst/>
                          <a:latin typeface="Encode Sans Condensed" panose="00000506000000000000" pitchFamily="2" charset="0"/>
                        </a:rPr>
                        <a:t> </a:t>
                      </a:r>
                    </a:p>
                  </a:txBody>
                  <a:tcPr marL="9525" marR="9525" marT="9525" marB="0">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655200142"/>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a:solidFill>
                            <a:srgbClr val="FFFFFF"/>
                          </a:solidFill>
                          <a:effectLst/>
                          <a:latin typeface="Encode Sans Condensed" panose="00000506000000000000" pitchFamily="2" charset="0"/>
                        </a:rPr>
                        <a:t>0,7</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A9AD"/>
                    </a:solidFill>
                  </a:tcPr>
                </a:tc>
                <a:tc>
                  <a:txBody>
                    <a:bodyPr/>
                    <a:lstStyle/>
                    <a:p>
                      <a:pPr algn="l" fontAlgn="ctr"/>
                      <a:r>
                        <a:rPr lang="es-CO" sz="1000" b="0" i="0" u="none" strike="noStrike">
                          <a:solidFill>
                            <a:srgbClr val="00A9AD"/>
                          </a:solidFill>
                          <a:effectLst/>
                          <a:latin typeface="Encode Sans Condensed" panose="00000506000000000000" pitchFamily="2" charset="0"/>
                        </a:rPr>
                        <a:t>p.p.</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346513476"/>
                  </a:ext>
                </a:extLst>
              </a:tr>
              <a:tr h="1080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418224754"/>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gridSpan="3">
                  <a:txBody>
                    <a:bodyPr/>
                    <a:lstStyle/>
                    <a:p>
                      <a:pPr algn="l" rtl="0" fontAlgn="ctr"/>
                      <a:r>
                        <a:rPr lang="es-CO" sz="1000" b="1" i="0" u="none" strike="noStrike">
                          <a:solidFill>
                            <a:srgbClr val="065660"/>
                          </a:solidFill>
                          <a:effectLst/>
                          <a:latin typeface="Encode Sans Condensed" panose="00000506000000000000" pitchFamily="2" charset="0"/>
                        </a:rPr>
                        <a:t>Importaciones</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784977951"/>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a:solidFill>
                            <a:srgbClr val="FFFFFF"/>
                          </a:solidFill>
                          <a:effectLst/>
                          <a:latin typeface="Encode Sans Condensed" panose="00000506000000000000" pitchFamily="2" charset="0"/>
                        </a:rPr>
                        <a:t>11,0</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7E82"/>
                    </a:solidFill>
                  </a:tcPr>
                </a:tc>
                <a:tc>
                  <a:txBody>
                    <a:bodyPr/>
                    <a:lstStyle/>
                    <a:p>
                      <a:pPr algn="l" fontAlgn="ctr"/>
                      <a:r>
                        <a:rPr lang="es-CO" sz="1000" b="1" i="0" u="none" strike="noStrike">
                          <a:solidFill>
                            <a:srgbClr val="144560"/>
                          </a:solidFill>
                          <a:effectLst/>
                          <a:latin typeface="Encode Sans Condensed" panose="00000506000000000000" pitchFamily="2" charset="0"/>
                        </a:rPr>
                        <a:t>%</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3726367655"/>
                  </a:ext>
                </a:extLst>
              </a:tr>
              <a:tr h="72000">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t"/>
                      <a:r>
                        <a:rPr lang="es-CO" sz="300" b="0" i="0" u="none" strike="noStrike">
                          <a:solidFill>
                            <a:srgbClr val="000000"/>
                          </a:solidFill>
                          <a:effectLst/>
                          <a:latin typeface="Encode Sans Condensed" panose="00000506000000000000" pitchFamily="2" charset="0"/>
                        </a:rPr>
                        <a:t> </a:t>
                      </a:r>
                    </a:p>
                  </a:txBody>
                  <a:tcPr marL="9525" marR="9525" marT="9525" marB="0">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3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849420978"/>
                  </a:ext>
                </a:extLst>
              </a:tr>
              <a:tr h="172800">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r" fontAlgn="ctr"/>
                      <a:r>
                        <a:rPr lang="es-CO" sz="1000" b="1" i="0" u="none" strike="noStrike">
                          <a:solidFill>
                            <a:srgbClr val="FFFFFF"/>
                          </a:solidFill>
                          <a:effectLst/>
                          <a:latin typeface="Encode Sans Condensed" panose="00000506000000000000" pitchFamily="2" charset="0"/>
                        </a:rPr>
                        <a:t>-2,4</a:t>
                      </a:r>
                    </a:p>
                  </a:txBody>
                  <a:tcPr marL="9525" marR="857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solidFill>
                      <a:srgbClr val="00A9AD"/>
                    </a:solidFill>
                  </a:tcPr>
                </a:tc>
                <a:tc>
                  <a:txBody>
                    <a:bodyPr/>
                    <a:lstStyle/>
                    <a:p>
                      <a:pPr algn="l" fontAlgn="ctr"/>
                      <a:r>
                        <a:rPr lang="es-CO" sz="1000" b="0" i="0" u="none" strike="noStrike">
                          <a:solidFill>
                            <a:srgbClr val="00A9AD"/>
                          </a:solidFill>
                          <a:effectLst/>
                          <a:latin typeface="Encode Sans Condensed" panose="00000506000000000000" pitchFamily="2" charset="0"/>
                        </a:rPr>
                        <a:t>p.p.</a:t>
                      </a:r>
                    </a:p>
                  </a:txBody>
                  <a:tcPr marL="9525" marR="9525" marT="9525" marB="0" anchor="ctr">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tc>
                  <a:txBody>
                    <a:bodyPr/>
                    <a:lstStyle/>
                    <a:p>
                      <a:pPr algn="l" fontAlgn="b"/>
                      <a:r>
                        <a:rPr lang="es-CO" sz="1000" b="0" i="0" u="none" strike="noStrike" dirty="0">
                          <a:solidFill>
                            <a:srgbClr val="000000"/>
                          </a:solidFill>
                          <a:effectLst/>
                          <a:latin typeface="Encode Sans Condensed" panose="00000506000000000000" pitchFamily="2" charset="0"/>
                        </a:rPr>
                        <a:t> </a:t>
                      </a:r>
                    </a:p>
                  </a:txBody>
                  <a:tcPr marL="9525" marR="9525" marT="9525" marB="0" anchor="b">
                    <a:lnL w="12700" cap="flat" cmpd="sng" algn="ctr">
                      <a:solidFill>
                        <a:srgbClr val="FAFAFA"/>
                      </a:solid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solidFill>
                        <a:srgbClr val="FAFAFA"/>
                      </a:solidFill>
                      <a:prstDash val="solid"/>
                      <a:round/>
                      <a:headEnd type="none" w="med" len="med"/>
                      <a:tailEnd type="none" w="med" len="med"/>
                    </a:lnB>
                    <a:noFill/>
                  </a:tcPr>
                </a:tc>
                <a:extLst>
                  <a:ext uri="{0D108BD9-81ED-4DB2-BD59-A6C34878D82A}">
                    <a16:rowId xmlns:a16="http://schemas.microsoft.com/office/drawing/2014/main" val="472468045"/>
                  </a:ext>
                </a:extLst>
              </a:tr>
            </a:tbl>
          </a:graphicData>
        </a:graphic>
      </p:graphicFrame>
      <p:grpSp>
        <p:nvGrpSpPr>
          <p:cNvPr id="6" name="Grupo 5">
            <a:extLst>
              <a:ext uri="{FF2B5EF4-FFF2-40B4-BE49-F238E27FC236}">
                <a16:creationId xmlns:a16="http://schemas.microsoft.com/office/drawing/2014/main" id="{294FF005-E3DF-0B2D-18BD-5443A59DB79B}"/>
              </a:ext>
            </a:extLst>
          </p:cNvPr>
          <p:cNvGrpSpPr/>
          <p:nvPr/>
        </p:nvGrpSpPr>
        <p:grpSpPr>
          <a:xfrm>
            <a:off x="800649" y="1735653"/>
            <a:ext cx="576000" cy="576161"/>
            <a:chOff x="603555" y="3175148"/>
            <a:chExt cx="576000" cy="576161"/>
          </a:xfrm>
        </p:grpSpPr>
        <p:sp>
          <p:nvSpPr>
            <p:cNvPr id="5" name="Elipse 4">
              <a:extLst>
                <a:ext uri="{FF2B5EF4-FFF2-40B4-BE49-F238E27FC236}">
                  <a16:creationId xmlns:a16="http://schemas.microsoft.com/office/drawing/2014/main" id="{93846CBF-D545-E37A-4031-58D271C15E0F}"/>
                </a:ext>
              </a:extLst>
            </p:cNvPr>
            <p:cNvSpPr/>
            <p:nvPr/>
          </p:nvSpPr>
          <p:spPr>
            <a:xfrm>
              <a:off x="603555" y="3175148"/>
              <a:ext cx="576000" cy="576161"/>
            </a:xfrm>
            <a:prstGeom prst="ellipse">
              <a:avLst/>
            </a:prstGeom>
            <a:solidFill>
              <a:srgbClr val="06566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32" name="Imagen 31">
              <a:extLst>
                <a:ext uri="{FF2B5EF4-FFF2-40B4-BE49-F238E27FC236}">
                  <a16:creationId xmlns:a16="http://schemas.microsoft.com/office/drawing/2014/main" id="{368F90BD-75E8-4958-9F37-DB2D006B0917}"/>
                </a:ext>
              </a:extLst>
            </p:cNvPr>
            <p:cNvPicPr>
              <a:picLocks noChangeAspect="1"/>
            </p:cNvPicPr>
            <p:nvPr/>
          </p:nvPicPr>
          <p:blipFill>
            <a:blip r:embed="rId2"/>
            <a:stretch>
              <a:fillRect/>
            </a:stretch>
          </p:blipFill>
          <p:spPr>
            <a:xfrm>
              <a:off x="732414" y="3302147"/>
              <a:ext cx="311020" cy="311020"/>
            </a:xfrm>
            <a:prstGeom prst="rect">
              <a:avLst/>
            </a:prstGeom>
          </p:spPr>
        </p:pic>
      </p:grpSp>
      <p:grpSp>
        <p:nvGrpSpPr>
          <p:cNvPr id="7" name="Grupo 6">
            <a:extLst>
              <a:ext uri="{FF2B5EF4-FFF2-40B4-BE49-F238E27FC236}">
                <a16:creationId xmlns:a16="http://schemas.microsoft.com/office/drawing/2014/main" id="{6A0DFF3C-C54C-DBB1-FD1D-3466923A2C70}"/>
              </a:ext>
            </a:extLst>
          </p:cNvPr>
          <p:cNvGrpSpPr/>
          <p:nvPr/>
        </p:nvGrpSpPr>
        <p:grpSpPr>
          <a:xfrm>
            <a:off x="3432858" y="1230225"/>
            <a:ext cx="576000" cy="576161"/>
            <a:chOff x="2946288" y="1504386"/>
            <a:chExt cx="576000" cy="576161"/>
          </a:xfrm>
        </p:grpSpPr>
        <p:sp>
          <p:nvSpPr>
            <p:cNvPr id="26" name="Elipse 25">
              <a:extLst>
                <a:ext uri="{FF2B5EF4-FFF2-40B4-BE49-F238E27FC236}">
                  <a16:creationId xmlns:a16="http://schemas.microsoft.com/office/drawing/2014/main" id="{710C36A6-3AB4-B93F-15DD-6B5ECF27FFF1}"/>
                </a:ext>
              </a:extLst>
            </p:cNvPr>
            <p:cNvSpPr/>
            <p:nvPr/>
          </p:nvSpPr>
          <p:spPr>
            <a:xfrm>
              <a:off x="2946288" y="1504386"/>
              <a:ext cx="576000" cy="576161"/>
            </a:xfrm>
            <a:prstGeom prst="ellipse">
              <a:avLst/>
            </a:prstGeom>
            <a:solidFill>
              <a:srgbClr val="06566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34" name="Imagen 33">
              <a:extLst>
                <a:ext uri="{FF2B5EF4-FFF2-40B4-BE49-F238E27FC236}">
                  <a16:creationId xmlns:a16="http://schemas.microsoft.com/office/drawing/2014/main" id="{04DB1722-A942-4DFF-AB10-F6FCCB942656}"/>
                </a:ext>
              </a:extLst>
            </p:cNvPr>
            <p:cNvPicPr>
              <a:picLocks noChangeAspect="1"/>
            </p:cNvPicPr>
            <p:nvPr/>
          </p:nvPicPr>
          <p:blipFill>
            <a:blip r:embed="rId3"/>
            <a:stretch>
              <a:fillRect/>
            </a:stretch>
          </p:blipFill>
          <p:spPr>
            <a:xfrm>
              <a:off x="3066082" y="1623466"/>
              <a:ext cx="338000" cy="338000"/>
            </a:xfrm>
            <a:prstGeom prst="rect">
              <a:avLst/>
            </a:prstGeom>
          </p:spPr>
        </p:pic>
      </p:grpSp>
      <p:grpSp>
        <p:nvGrpSpPr>
          <p:cNvPr id="11" name="Grupo 10">
            <a:extLst>
              <a:ext uri="{FF2B5EF4-FFF2-40B4-BE49-F238E27FC236}">
                <a16:creationId xmlns:a16="http://schemas.microsoft.com/office/drawing/2014/main" id="{CF96D4BF-98C4-AFC8-30A9-3CE0D0C98416}"/>
              </a:ext>
            </a:extLst>
          </p:cNvPr>
          <p:cNvGrpSpPr/>
          <p:nvPr/>
        </p:nvGrpSpPr>
        <p:grpSpPr>
          <a:xfrm>
            <a:off x="3432858" y="3242428"/>
            <a:ext cx="576000" cy="576161"/>
            <a:chOff x="2946288" y="2957956"/>
            <a:chExt cx="576000" cy="576161"/>
          </a:xfrm>
        </p:grpSpPr>
        <p:sp>
          <p:nvSpPr>
            <p:cNvPr id="15" name="Elipse 14">
              <a:extLst>
                <a:ext uri="{FF2B5EF4-FFF2-40B4-BE49-F238E27FC236}">
                  <a16:creationId xmlns:a16="http://schemas.microsoft.com/office/drawing/2014/main" id="{7663E2A8-EB44-BA22-897F-449A9E107184}"/>
                </a:ext>
              </a:extLst>
            </p:cNvPr>
            <p:cNvSpPr/>
            <p:nvPr/>
          </p:nvSpPr>
          <p:spPr>
            <a:xfrm>
              <a:off x="2946288" y="2957956"/>
              <a:ext cx="576000" cy="576161"/>
            </a:xfrm>
            <a:prstGeom prst="ellipse">
              <a:avLst/>
            </a:prstGeom>
            <a:solidFill>
              <a:srgbClr val="007E8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27" name="Imagen 26">
              <a:extLst>
                <a:ext uri="{FF2B5EF4-FFF2-40B4-BE49-F238E27FC236}">
                  <a16:creationId xmlns:a16="http://schemas.microsoft.com/office/drawing/2014/main" id="{76AEEB9A-EF42-4795-8FED-BE184C1AC8AD}"/>
                </a:ext>
              </a:extLst>
            </p:cNvPr>
            <p:cNvPicPr>
              <a:picLocks noChangeAspect="1"/>
            </p:cNvPicPr>
            <p:nvPr/>
          </p:nvPicPr>
          <p:blipFill>
            <a:blip r:embed="rId4"/>
            <a:stretch>
              <a:fillRect/>
            </a:stretch>
          </p:blipFill>
          <p:spPr>
            <a:xfrm>
              <a:off x="3082023" y="3102662"/>
              <a:ext cx="277597" cy="277597"/>
            </a:xfrm>
            <a:prstGeom prst="rect">
              <a:avLst/>
            </a:prstGeom>
          </p:spPr>
        </p:pic>
      </p:grpSp>
      <p:grpSp>
        <p:nvGrpSpPr>
          <p:cNvPr id="13" name="Grupo 12">
            <a:extLst>
              <a:ext uri="{FF2B5EF4-FFF2-40B4-BE49-F238E27FC236}">
                <a16:creationId xmlns:a16="http://schemas.microsoft.com/office/drawing/2014/main" id="{AA0D93BA-A079-370A-2116-7EEAD2622CE9}"/>
              </a:ext>
            </a:extLst>
          </p:cNvPr>
          <p:cNvGrpSpPr/>
          <p:nvPr/>
        </p:nvGrpSpPr>
        <p:grpSpPr>
          <a:xfrm>
            <a:off x="3419364" y="4003245"/>
            <a:ext cx="576000" cy="576161"/>
            <a:chOff x="2932794" y="3674529"/>
            <a:chExt cx="576000" cy="576161"/>
          </a:xfrm>
        </p:grpSpPr>
        <p:sp>
          <p:nvSpPr>
            <p:cNvPr id="12" name="Elipse 11">
              <a:extLst>
                <a:ext uri="{FF2B5EF4-FFF2-40B4-BE49-F238E27FC236}">
                  <a16:creationId xmlns:a16="http://schemas.microsoft.com/office/drawing/2014/main" id="{72C53776-5CAC-70B9-61CA-84EE8E0B0D9A}"/>
                </a:ext>
              </a:extLst>
            </p:cNvPr>
            <p:cNvSpPr/>
            <p:nvPr/>
          </p:nvSpPr>
          <p:spPr>
            <a:xfrm>
              <a:off x="2932794" y="3674529"/>
              <a:ext cx="576000" cy="576161"/>
            </a:xfrm>
            <a:prstGeom prst="ellipse">
              <a:avLst/>
            </a:prstGeom>
            <a:solidFill>
              <a:srgbClr val="007E8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28" name="Imagen 27">
              <a:extLst>
                <a:ext uri="{FF2B5EF4-FFF2-40B4-BE49-F238E27FC236}">
                  <a16:creationId xmlns:a16="http://schemas.microsoft.com/office/drawing/2014/main" id="{5D262DA7-4D6A-4750-89B5-83C07CC3868A}"/>
                </a:ext>
              </a:extLst>
            </p:cNvPr>
            <p:cNvPicPr>
              <a:picLocks noChangeAspect="1"/>
            </p:cNvPicPr>
            <p:nvPr/>
          </p:nvPicPr>
          <p:blipFill>
            <a:blip r:embed="rId4"/>
            <a:stretch>
              <a:fillRect/>
            </a:stretch>
          </p:blipFill>
          <p:spPr>
            <a:xfrm rot="10800000">
              <a:off x="3080607" y="3823810"/>
              <a:ext cx="277597" cy="277597"/>
            </a:xfrm>
            <a:prstGeom prst="rect">
              <a:avLst/>
            </a:prstGeom>
          </p:spPr>
        </p:pic>
      </p:grpSp>
      <p:sp>
        <p:nvSpPr>
          <p:cNvPr id="35" name="Abrir llave 34">
            <a:extLst>
              <a:ext uri="{FF2B5EF4-FFF2-40B4-BE49-F238E27FC236}">
                <a16:creationId xmlns:a16="http://schemas.microsoft.com/office/drawing/2014/main" id="{9F0C0C72-B680-A643-13F8-1BF8546727B0}"/>
              </a:ext>
            </a:extLst>
          </p:cNvPr>
          <p:cNvSpPr/>
          <p:nvPr/>
        </p:nvSpPr>
        <p:spPr>
          <a:xfrm>
            <a:off x="2992664" y="1161239"/>
            <a:ext cx="201475" cy="1731601"/>
          </a:xfrm>
          <a:prstGeom prst="leftBrace">
            <a:avLst>
              <a:gd name="adj1" fmla="val 0"/>
              <a:gd name="adj2" fmla="val 43911"/>
            </a:avLst>
          </a:prstGeom>
          <a:ln w="12700">
            <a:solidFill>
              <a:schemeClr val="bg1">
                <a:lumMod val="8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s-CO"/>
          </a:p>
        </p:txBody>
      </p:sp>
      <p:cxnSp>
        <p:nvCxnSpPr>
          <p:cNvPr id="45" name="Conector recto 44">
            <a:extLst>
              <a:ext uri="{FF2B5EF4-FFF2-40B4-BE49-F238E27FC236}">
                <a16:creationId xmlns:a16="http://schemas.microsoft.com/office/drawing/2014/main" id="{DB5836BB-6380-F63A-A93D-773EBBFBF2F1}"/>
              </a:ext>
            </a:extLst>
          </p:cNvPr>
          <p:cNvCxnSpPr>
            <a:cxnSpLocks/>
          </p:cNvCxnSpPr>
          <p:nvPr/>
        </p:nvCxnSpPr>
        <p:spPr>
          <a:xfrm>
            <a:off x="4046372" y="2165851"/>
            <a:ext cx="4404424" cy="0"/>
          </a:xfrm>
          <a:prstGeom prst="line">
            <a:avLst/>
          </a:prstGeom>
          <a:ln w="12700">
            <a:solidFill>
              <a:schemeClr val="bg1">
                <a:lumMod val="85000"/>
              </a:schemeClr>
            </a:solidFill>
          </a:ln>
        </p:spPr>
        <p:style>
          <a:lnRef idx="1">
            <a:schemeClr val="accent6"/>
          </a:lnRef>
          <a:fillRef idx="0">
            <a:schemeClr val="accent6"/>
          </a:fillRef>
          <a:effectRef idx="0">
            <a:schemeClr val="accent6"/>
          </a:effectRef>
          <a:fontRef idx="minor">
            <a:schemeClr val="tx1"/>
          </a:fontRef>
        </p:style>
      </p:cxnSp>
      <p:cxnSp>
        <p:nvCxnSpPr>
          <p:cNvPr id="47" name="Conector recto 46">
            <a:extLst>
              <a:ext uri="{FF2B5EF4-FFF2-40B4-BE49-F238E27FC236}">
                <a16:creationId xmlns:a16="http://schemas.microsoft.com/office/drawing/2014/main" id="{8A387BBA-551B-02AC-D401-04B2E314A296}"/>
              </a:ext>
            </a:extLst>
          </p:cNvPr>
          <p:cNvCxnSpPr>
            <a:cxnSpLocks/>
          </p:cNvCxnSpPr>
          <p:nvPr/>
        </p:nvCxnSpPr>
        <p:spPr>
          <a:xfrm>
            <a:off x="4038998" y="3119549"/>
            <a:ext cx="4411798" cy="0"/>
          </a:xfrm>
          <a:prstGeom prst="line">
            <a:avLst/>
          </a:prstGeom>
          <a:ln w="12700">
            <a:solidFill>
              <a:schemeClr val="bg1">
                <a:lumMod val="85000"/>
              </a:schemeClr>
            </a:solidFill>
          </a:ln>
        </p:spPr>
        <p:style>
          <a:lnRef idx="1">
            <a:schemeClr val="accent6"/>
          </a:lnRef>
          <a:fillRef idx="0">
            <a:schemeClr val="accent6"/>
          </a:fillRef>
          <a:effectRef idx="0">
            <a:schemeClr val="accent6"/>
          </a:effectRef>
          <a:fontRef idx="minor">
            <a:schemeClr val="tx1"/>
          </a:fontRef>
        </p:style>
      </p:cxnSp>
      <p:sp>
        <p:nvSpPr>
          <p:cNvPr id="17" name="Elipse 16">
            <a:extLst>
              <a:ext uri="{FF2B5EF4-FFF2-40B4-BE49-F238E27FC236}">
                <a16:creationId xmlns:a16="http://schemas.microsoft.com/office/drawing/2014/main" id="{1E0134A6-A08A-EA0C-4C09-127D82BA06FD}"/>
              </a:ext>
            </a:extLst>
          </p:cNvPr>
          <p:cNvSpPr/>
          <p:nvPr/>
        </p:nvSpPr>
        <p:spPr>
          <a:xfrm>
            <a:off x="6174487" y="858586"/>
            <a:ext cx="523636" cy="523783"/>
          </a:xfrm>
          <a:prstGeom prst="ellipse">
            <a:avLst/>
          </a:prstGeom>
          <a:solidFill>
            <a:srgbClr val="00A9A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21" name="Elipse 20">
            <a:extLst>
              <a:ext uri="{FF2B5EF4-FFF2-40B4-BE49-F238E27FC236}">
                <a16:creationId xmlns:a16="http://schemas.microsoft.com/office/drawing/2014/main" id="{1BE962B5-C8EC-29F3-5C48-B4DCBE70C7ED}"/>
              </a:ext>
            </a:extLst>
          </p:cNvPr>
          <p:cNvSpPr/>
          <p:nvPr/>
        </p:nvSpPr>
        <p:spPr>
          <a:xfrm>
            <a:off x="6175519" y="1489018"/>
            <a:ext cx="523636" cy="523783"/>
          </a:xfrm>
          <a:prstGeom prst="ellipse">
            <a:avLst/>
          </a:prstGeom>
          <a:solidFill>
            <a:srgbClr val="00A9A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24" name="Elipse 23">
            <a:extLst>
              <a:ext uri="{FF2B5EF4-FFF2-40B4-BE49-F238E27FC236}">
                <a16:creationId xmlns:a16="http://schemas.microsoft.com/office/drawing/2014/main" id="{6B6699CA-8B89-5B9B-D1B2-C192C86AD056}"/>
              </a:ext>
            </a:extLst>
          </p:cNvPr>
          <p:cNvSpPr/>
          <p:nvPr/>
        </p:nvSpPr>
        <p:spPr>
          <a:xfrm>
            <a:off x="6172950" y="2237259"/>
            <a:ext cx="523636" cy="523783"/>
          </a:xfrm>
          <a:prstGeom prst="ellipse">
            <a:avLst/>
          </a:prstGeom>
          <a:solidFill>
            <a:srgbClr val="00A9A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31" name="Imagen 30" descr="Forma&#10;&#10;Descripción generada automáticamente con confianza baja">
            <a:extLst>
              <a:ext uri="{FF2B5EF4-FFF2-40B4-BE49-F238E27FC236}">
                <a16:creationId xmlns:a16="http://schemas.microsoft.com/office/drawing/2014/main" id="{62990491-C4D5-512C-B088-029AFD22FCDE}"/>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6288830" y="1602381"/>
            <a:ext cx="291874" cy="291874"/>
          </a:xfrm>
          <a:prstGeom prst="rect">
            <a:avLst/>
          </a:prstGeom>
        </p:spPr>
      </p:pic>
      <p:pic>
        <p:nvPicPr>
          <p:cNvPr id="40" name="Imagen 39" descr="Forma&#10;&#10;Descripción generada automáticamente con confianza baja">
            <a:extLst>
              <a:ext uri="{FF2B5EF4-FFF2-40B4-BE49-F238E27FC236}">
                <a16:creationId xmlns:a16="http://schemas.microsoft.com/office/drawing/2014/main" id="{556DCAD1-F542-8B5B-A45C-FD5AB178DD56}"/>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6276777" y="954745"/>
            <a:ext cx="319499" cy="319499"/>
          </a:xfrm>
          <a:prstGeom prst="rect">
            <a:avLst/>
          </a:prstGeom>
        </p:spPr>
      </p:pic>
      <p:pic>
        <p:nvPicPr>
          <p:cNvPr id="51" name="Imagen 50">
            <a:extLst>
              <a:ext uri="{FF2B5EF4-FFF2-40B4-BE49-F238E27FC236}">
                <a16:creationId xmlns:a16="http://schemas.microsoft.com/office/drawing/2014/main" id="{8C26E8C3-A027-3955-E0D5-AFBA0085412D}"/>
              </a:ext>
            </a:extLst>
          </p:cNvPr>
          <p:cNvPicPr>
            <a:picLocks noChangeAspect="1"/>
          </p:cNvPicPr>
          <p:nvPr/>
        </p:nvPicPr>
        <p:blipFill>
          <a:blip r:embed="rId9"/>
          <a:stretch>
            <a:fillRect/>
          </a:stretch>
        </p:blipFill>
        <p:spPr>
          <a:xfrm>
            <a:off x="6262107" y="2318322"/>
            <a:ext cx="341543" cy="341543"/>
          </a:xfrm>
          <a:prstGeom prst="rect">
            <a:avLst/>
          </a:prstGeom>
        </p:spPr>
      </p:pic>
      <p:grpSp>
        <p:nvGrpSpPr>
          <p:cNvPr id="9" name="Grupo 8">
            <a:extLst>
              <a:ext uri="{FF2B5EF4-FFF2-40B4-BE49-F238E27FC236}">
                <a16:creationId xmlns:a16="http://schemas.microsoft.com/office/drawing/2014/main" id="{122517B2-F4F7-DCFC-2079-FA6A0C7B66A4}"/>
              </a:ext>
            </a:extLst>
          </p:cNvPr>
          <p:cNvGrpSpPr/>
          <p:nvPr/>
        </p:nvGrpSpPr>
        <p:grpSpPr>
          <a:xfrm>
            <a:off x="3432858" y="2162666"/>
            <a:ext cx="576000" cy="576161"/>
            <a:chOff x="3432858" y="2540458"/>
            <a:chExt cx="576000" cy="576161"/>
          </a:xfrm>
        </p:grpSpPr>
        <p:grpSp>
          <p:nvGrpSpPr>
            <p:cNvPr id="14" name="Grupo 13">
              <a:extLst>
                <a:ext uri="{FF2B5EF4-FFF2-40B4-BE49-F238E27FC236}">
                  <a16:creationId xmlns:a16="http://schemas.microsoft.com/office/drawing/2014/main" id="{C9B7AE24-60D0-B248-E0B7-6BF21A0C2E83}"/>
                </a:ext>
              </a:extLst>
            </p:cNvPr>
            <p:cNvGrpSpPr/>
            <p:nvPr/>
          </p:nvGrpSpPr>
          <p:grpSpPr>
            <a:xfrm>
              <a:off x="3432858" y="2540458"/>
              <a:ext cx="576000" cy="576161"/>
              <a:chOff x="2946288" y="2225152"/>
              <a:chExt cx="576000" cy="576161"/>
            </a:xfrm>
          </p:grpSpPr>
          <p:sp>
            <p:nvSpPr>
              <p:cNvPr id="18" name="Elipse 17">
                <a:extLst>
                  <a:ext uri="{FF2B5EF4-FFF2-40B4-BE49-F238E27FC236}">
                    <a16:creationId xmlns:a16="http://schemas.microsoft.com/office/drawing/2014/main" id="{E938F7D8-5E94-842F-54BA-BF96EA445558}"/>
                  </a:ext>
                </a:extLst>
              </p:cNvPr>
              <p:cNvSpPr/>
              <p:nvPr/>
            </p:nvSpPr>
            <p:spPr>
              <a:xfrm>
                <a:off x="2946288" y="2225152"/>
                <a:ext cx="576000" cy="576161"/>
              </a:xfrm>
              <a:prstGeom prst="ellipse">
                <a:avLst/>
              </a:prstGeom>
              <a:solidFill>
                <a:srgbClr val="06566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30" name="Imagen 29">
                <a:extLst>
                  <a:ext uri="{FF2B5EF4-FFF2-40B4-BE49-F238E27FC236}">
                    <a16:creationId xmlns:a16="http://schemas.microsoft.com/office/drawing/2014/main" id="{8EED47A1-1E41-4547-B05E-DA644649C8D4}"/>
                  </a:ext>
                </a:extLst>
              </p:cNvPr>
              <p:cNvPicPr>
                <a:picLocks noChangeAspect="1"/>
              </p:cNvPicPr>
              <p:nvPr/>
            </p:nvPicPr>
            <p:blipFill>
              <a:blip r:embed="rId9"/>
              <a:stretch>
                <a:fillRect/>
              </a:stretch>
            </p:blipFill>
            <p:spPr>
              <a:xfrm>
                <a:off x="3171343" y="2357810"/>
                <a:ext cx="282267" cy="282267"/>
              </a:xfrm>
              <a:prstGeom prst="rect">
                <a:avLst/>
              </a:prstGeom>
            </p:spPr>
          </p:pic>
        </p:grpSp>
        <p:pic>
          <p:nvPicPr>
            <p:cNvPr id="53" name="Imagen 52" descr="Interfaz de usuario gráfica&#10;&#10;Descripción generada automáticamente con confianza media">
              <a:extLst>
                <a:ext uri="{FF2B5EF4-FFF2-40B4-BE49-F238E27FC236}">
                  <a16:creationId xmlns:a16="http://schemas.microsoft.com/office/drawing/2014/main" id="{5DA42B97-C64D-B2CD-2C9D-2ECA88CDC746}"/>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hotocopy/>
                      </a14:imgEffect>
                    </a14:imgLayer>
                  </a14:imgProps>
                </a:ext>
              </a:extLst>
            </a:blip>
            <a:stretch>
              <a:fillRect/>
            </a:stretch>
          </p:blipFill>
          <p:spPr>
            <a:xfrm>
              <a:off x="3469455" y="2617523"/>
              <a:ext cx="376917" cy="376917"/>
            </a:xfrm>
            <a:prstGeom prst="rect">
              <a:avLst/>
            </a:prstGeom>
          </p:spPr>
        </p:pic>
      </p:grpSp>
      <p:graphicFrame>
        <p:nvGraphicFramePr>
          <p:cNvPr id="16" name="Gráfico 15">
            <a:extLst>
              <a:ext uri="{FF2B5EF4-FFF2-40B4-BE49-F238E27FC236}">
                <a16:creationId xmlns:a16="http://schemas.microsoft.com/office/drawing/2014/main" id="{A0A47C7F-083D-8593-A454-C1CB8D42E2D5}"/>
              </a:ext>
            </a:extLst>
          </p:cNvPr>
          <p:cNvGraphicFramePr/>
          <p:nvPr>
            <p:extLst>
              <p:ext uri="{D42A27DB-BD31-4B8C-83A1-F6EECF244321}">
                <p14:modId xmlns:p14="http://schemas.microsoft.com/office/powerpoint/2010/main" val="2643706434"/>
              </p:ext>
            </p:extLst>
          </p:nvPr>
        </p:nvGraphicFramePr>
        <p:xfrm>
          <a:off x="6157677" y="3594298"/>
          <a:ext cx="2319657" cy="999111"/>
        </p:xfrm>
        <a:graphic>
          <a:graphicData uri="http://schemas.openxmlformats.org/drawingml/2006/chart">
            <c:chart xmlns:c="http://schemas.openxmlformats.org/drawingml/2006/chart" xmlns:r="http://schemas.openxmlformats.org/officeDocument/2006/relationships" r:id="rId12"/>
          </a:graphicData>
        </a:graphic>
      </p:graphicFrame>
      <p:sp>
        <p:nvSpPr>
          <p:cNvPr id="20" name="CuadroTexto 19">
            <a:extLst>
              <a:ext uri="{FF2B5EF4-FFF2-40B4-BE49-F238E27FC236}">
                <a16:creationId xmlns:a16="http://schemas.microsoft.com/office/drawing/2014/main" id="{DE436F0A-476C-0F5C-083D-5FCE2D1374A6}"/>
              </a:ext>
            </a:extLst>
          </p:cNvPr>
          <p:cNvSpPr txBox="1"/>
          <p:nvPr/>
        </p:nvSpPr>
        <p:spPr>
          <a:xfrm>
            <a:off x="5945847" y="3500134"/>
            <a:ext cx="2743315" cy="230832"/>
          </a:xfrm>
          <a:prstGeom prst="rect">
            <a:avLst/>
          </a:prstGeom>
          <a:noFill/>
        </p:spPr>
        <p:txBody>
          <a:bodyPr wrap="square">
            <a:spAutoFit/>
          </a:bodyPr>
          <a:lstStyle/>
          <a:p>
            <a:pPr algn="ctr" fontAlgn="ctr"/>
            <a:r>
              <a:rPr lang="es-CO" sz="900" b="1" i="0" u="none" strike="noStrike">
                <a:solidFill>
                  <a:srgbClr val="065660"/>
                </a:solidFill>
                <a:effectLst/>
                <a:latin typeface="Encode Sans Condensed" panose="00000506000000000000" charset="0"/>
              </a:rPr>
              <a:t>2023</a:t>
            </a:r>
            <a:r>
              <a:rPr lang="es-CO" sz="900" b="1" i="0" u="none" strike="noStrike" baseline="30000">
                <a:solidFill>
                  <a:srgbClr val="065660"/>
                </a:solidFill>
                <a:effectLst/>
                <a:latin typeface="Encode Sans Condensed" panose="00000506000000000000" charset="0"/>
              </a:rPr>
              <a:t>pr </a:t>
            </a:r>
            <a:r>
              <a:rPr lang="es-CO" sz="900" b="1" i="0" u="none" strike="noStrike">
                <a:solidFill>
                  <a:srgbClr val="065660"/>
                </a:solidFill>
                <a:effectLst/>
                <a:latin typeface="Encode Sans Condensed" panose="00000506000000000000" charset="0"/>
              </a:rPr>
              <a:t>– III		    2024</a:t>
            </a:r>
            <a:r>
              <a:rPr lang="es-CO" sz="900" b="1" i="0" u="none" strike="noStrike" baseline="30000">
                <a:solidFill>
                  <a:srgbClr val="065660"/>
                </a:solidFill>
                <a:effectLst/>
                <a:latin typeface="Encode Sans Condensed" panose="00000506000000000000" charset="0"/>
              </a:rPr>
              <a:t>pr </a:t>
            </a:r>
            <a:r>
              <a:rPr lang="es-CO" sz="900" b="1" i="0" u="none" strike="noStrike">
                <a:solidFill>
                  <a:srgbClr val="065660"/>
                </a:solidFill>
                <a:effectLst/>
                <a:latin typeface="Encode Sans Condensed" panose="00000506000000000000" charset="0"/>
              </a:rPr>
              <a:t>- III</a:t>
            </a:r>
          </a:p>
        </p:txBody>
      </p:sp>
      <p:sp>
        <p:nvSpPr>
          <p:cNvPr id="23" name="CuadroTexto 22">
            <a:extLst>
              <a:ext uri="{FF2B5EF4-FFF2-40B4-BE49-F238E27FC236}">
                <a16:creationId xmlns:a16="http://schemas.microsoft.com/office/drawing/2014/main" id="{AD52F698-6CE0-A969-6A09-368FC3D9EB2E}"/>
              </a:ext>
            </a:extLst>
          </p:cNvPr>
          <p:cNvSpPr txBox="1"/>
          <p:nvPr/>
        </p:nvSpPr>
        <p:spPr>
          <a:xfrm>
            <a:off x="6154362" y="3299657"/>
            <a:ext cx="2402183" cy="246221"/>
          </a:xfrm>
          <a:prstGeom prst="rect">
            <a:avLst/>
          </a:prstGeom>
          <a:noFill/>
        </p:spPr>
        <p:txBody>
          <a:bodyPr wrap="square">
            <a:spAutoFit/>
          </a:bodyPr>
          <a:lstStyle/>
          <a:p>
            <a:pPr algn="ctr" rtl="0" fontAlgn="ctr"/>
            <a:r>
              <a:rPr lang="es-CO" sz="1000" b="1" i="0" u="none" strike="noStrike">
                <a:solidFill>
                  <a:srgbClr val="065660"/>
                </a:solidFill>
                <a:effectLst/>
                <a:latin typeface="Encode Sans Condensed" panose="00000506000000000000" charset="0"/>
              </a:rPr>
              <a:t>Balance neto de comercio exterior</a:t>
            </a:r>
            <a:r>
              <a:rPr lang="es-CO" sz="1000" b="1" i="0" u="none" strike="noStrike" baseline="30000">
                <a:solidFill>
                  <a:srgbClr val="065660"/>
                </a:solidFill>
                <a:effectLst/>
                <a:latin typeface="Encode Sans Condensed" panose="00000506000000000000" charset="0"/>
              </a:rPr>
              <a:t>5</a:t>
            </a:r>
            <a:endParaRPr lang="es-CO" sz="1000" b="1" i="0" u="none" strike="noStrike">
              <a:solidFill>
                <a:srgbClr val="065660"/>
              </a:solidFill>
              <a:effectLst/>
              <a:latin typeface="Encode Sans Condensed" panose="00000506000000000000" charset="0"/>
            </a:endParaRPr>
          </a:p>
        </p:txBody>
      </p:sp>
      <p:sp>
        <p:nvSpPr>
          <p:cNvPr id="29" name="CuadroTexto 28">
            <a:extLst>
              <a:ext uri="{FF2B5EF4-FFF2-40B4-BE49-F238E27FC236}">
                <a16:creationId xmlns:a16="http://schemas.microsoft.com/office/drawing/2014/main" id="{7F0D7AAD-CD18-01B2-70A1-E813D853DBDE}"/>
              </a:ext>
            </a:extLst>
          </p:cNvPr>
          <p:cNvSpPr txBox="1"/>
          <p:nvPr/>
        </p:nvSpPr>
        <p:spPr>
          <a:xfrm>
            <a:off x="6269195" y="4492589"/>
            <a:ext cx="2096623" cy="184666"/>
          </a:xfrm>
          <a:prstGeom prst="rect">
            <a:avLst/>
          </a:prstGeom>
          <a:noFill/>
        </p:spPr>
        <p:txBody>
          <a:bodyPr wrap="square">
            <a:spAutoFit/>
          </a:bodyPr>
          <a:lstStyle/>
          <a:p>
            <a:pPr algn="ctr" rtl="0" fontAlgn="ctr"/>
            <a:r>
              <a:rPr lang="es-ES" sz="600" u="none" strike="noStrike">
                <a:solidFill>
                  <a:schemeClr val="tx1">
                    <a:lumMod val="75000"/>
                    <a:lumOff val="25000"/>
                  </a:schemeClr>
                </a:solidFill>
                <a:effectLst/>
                <a:latin typeface="Roboto Condensed Medium" panose="020F0502020204030204" pitchFamily="2" charset="0"/>
                <a:ea typeface="Roboto Condensed Medium" panose="020F0502020204030204" pitchFamily="2" charset="0"/>
                <a:cs typeface="Roboto Condensed Medium" panose="020F0502020204030204" pitchFamily="2" charset="0"/>
              </a:rPr>
              <a:t>Valores a precios corrientes en miles de millones de pesos</a:t>
            </a:r>
          </a:p>
        </p:txBody>
      </p:sp>
      <p:sp>
        <p:nvSpPr>
          <p:cNvPr id="33" name="Rectángulo 32">
            <a:extLst>
              <a:ext uri="{FF2B5EF4-FFF2-40B4-BE49-F238E27FC236}">
                <a16:creationId xmlns:a16="http://schemas.microsoft.com/office/drawing/2014/main" id="{0818E926-E6D4-871C-9FB0-C295799CF556}"/>
              </a:ext>
            </a:extLst>
          </p:cNvPr>
          <p:cNvSpPr/>
          <p:nvPr/>
        </p:nvSpPr>
        <p:spPr>
          <a:xfrm>
            <a:off x="6002124" y="3247735"/>
            <a:ext cx="2659220" cy="1430380"/>
          </a:xfrm>
          <a:prstGeom prst="rect">
            <a:avLst/>
          </a:prstGeom>
          <a:noFill/>
          <a:ln w="9525">
            <a:solidFill>
              <a:srgbClr val="06566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CO"/>
          </a:p>
        </p:txBody>
      </p:sp>
      <p:pic>
        <p:nvPicPr>
          <p:cNvPr id="2" name="Gráfico 1">
            <a:extLst>
              <a:ext uri="{FF2B5EF4-FFF2-40B4-BE49-F238E27FC236}">
                <a16:creationId xmlns:a16="http://schemas.microsoft.com/office/drawing/2014/main" id="{41964373-EDBE-177F-0E66-6CF8B1A56A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1744" y="786588"/>
            <a:ext cx="2382736" cy="193605"/>
          </a:xfrm>
          <a:prstGeom prst="rect">
            <a:avLst/>
          </a:prstGeom>
        </p:spPr>
      </p:pic>
      <p:sp>
        <p:nvSpPr>
          <p:cNvPr id="3" name="object 898">
            <a:extLst>
              <a:ext uri="{FF2B5EF4-FFF2-40B4-BE49-F238E27FC236}">
                <a16:creationId xmlns:a16="http://schemas.microsoft.com/office/drawing/2014/main" id="{6C580FD5-C799-A74E-2514-A956264CBE6C}"/>
              </a:ext>
            </a:extLst>
          </p:cNvPr>
          <p:cNvSpPr txBox="1"/>
          <p:nvPr/>
        </p:nvSpPr>
        <p:spPr>
          <a:xfrm>
            <a:off x="498248" y="158057"/>
            <a:ext cx="4797629" cy="830997"/>
          </a:xfrm>
          <a:prstGeom prst="rect">
            <a:avLst/>
          </a:prstGeom>
        </p:spPr>
        <p:txBody>
          <a:bodyPr vert="horz" wrap="square" lIns="0" tIns="0" rIns="0" bIns="0" rtlCol="0">
            <a:spAutoFit/>
          </a:bodyPr>
          <a:lstStyle/>
          <a:p>
            <a:r>
              <a:rPr lang="es-CO" sz="1400" b="1" spc="-5" dirty="0">
                <a:solidFill>
                  <a:srgbClr val="B6004B"/>
                </a:solidFill>
                <a:latin typeface="Segoe UI" panose="020B0502040204020203" pitchFamily="34" charset="0"/>
                <a:cs typeface="Arial"/>
              </a:rPr>
              <a:t>Producto Interno Bruto (PIB) </a:t>
            </a:r>
          </a:p>
          <a:p>
            <a:r>
              <a:rPr lang="es-CO" sz="1400" b="1" spc="-5" dirty="0">
                <a:solidFill>
                  <a:srgbClr val="B6004B"/>
                </a:solidFill>
                <a:latin typeface="Segoe UI" panose="020B0502040204020203" pitchFamily="34" charset="0"/>
                <a:cs typeface="Arial"/>
              </a:rPr>
              <a:t>Enfoque del gasto</a:t>
            </a:r>
          </a:p>
          <a:p>
            <a:pPr lvl="0"/>
            <a:r>
              <a:rPr lang="es-CO" sz="1400" b="1" spc="-5" dirty="0">
                <a:latin typeface="Encode Sans Condensed" panose="00000506000000000000" pitchFamily="2" charset="0"/>
                <a:ea typeface="+mj-ea"/>
                <a:cs typeface="Arial"/>
              </a:rPr>
              <a:t>Tasas de crecimiento anual (%) en volumen</a:t>
            </a:r>
            <a:r>
              <a:rPr lang="es-CO" sz="1400" b="1" spc="-5" baseline="30000" dirty="0">
                <a:latin typeface="Encode Sans Condensed" panose="00000506000000000000" pitchFamily="2" charset="0"/>
                <a:ea typeface="+mj-ea"/>
                <a:cs typeface="Arial"/>
              </a:rPr>
              <a:t>1</a:t>
            </a:r>
            <a:r>
              <a:rPr lang="es-CO" sz="1400" b="1" spc="-5" dirty="0">
                <a:latin typeface="Encode Sans Condensed" panose="00000506000000000000" pitchFamily="2" charset="0"/>
                <a:ea typeface="+mj-ea"/>
                <a:cs typeface="Arial"/>
              </a:rPr>
              <a:t> </a:t>
            </a:r>
          </a:p>
          <a:p>
            <a:r>
              <a:rPr lang="es-CO" sz="1200" dirty="0">
                <a:solidFill>
                  <a:schemeClr val="tx1">
                    <a:lumMod val="85000"/>
                    <a:lumOff val="15000"/>
                  </a:schemeClr>
                </a:solidFill>
                <a:latin typeface="Roboto Medium" panose="02000000000000000000" pitchFamily="2" charset="0"/>
                <a:ea typeface="Roboto Medium" panose="02000000000000000000" pitchFamily="2" charset="0"/>
              </a:rPr>
              <a:t>2023</a:t>
            </a:r>
            <a:r>
              <a:rPr lang="es-CO" sz="1200" baseline="30000" dirty="0">
                <a:solidFill>
                  <a:schemeClr val="tx1">
                    <a:lumMod val="85000"/>
                    <a:lumOff val="15000"/>
                  </a:schemeClr>
                </a:solidFill>
                <a:latin typeface="Roboto Medium" panose="02000000000000000000" pitchFamily="2" charset="0"/>
                <a:ea typeface="Roboto Medium" panose="02000000000000000000" pitchFamily="2" charset="0"/>
              </a:rPr>
              <a:t>pr</a:t>
            </a:r>
            <a:r>
              <a:rPr lang="es-CO" sz="1200" dirty="0">
                <a:solidFill>
                  <a:schemeClr val="tx1">
                    <a:lumMod val="85000"/>
                    <a:lumOff val="15000"/>
                  </a:schemeClr>
                </a:solidFill>
                <a:latin typeface="Roboto Medium" panose="02000000000000000000" pitchFamily="2" charset="0"/>
                <a:ea typeface="Roboto Medium" panose="02000000000000000000" pitchFamily="2" charset="0"/>
              </a:rPr>
              <a:t> – 2024</a:t>
            </a:r>
            <a:r>
              <a:rPr lang="es-CO" sz="1200" baseline="30000" dirty="0">
                <a:solidFill>
                  <a:schemeClr val="tx1">
                    <a:lumMod val="85000"/>
                    <a:lumOff val="15000"/>
                  </a:schemeClr>
                </a:solidFill>
                <a:latin typeface="Roboto Medium" panose="02000000000000000000" pitchFamily="2" charset="0"/>
                <a:ea typeface="Roboto Medium" panose="02000000000000000000" pitchFamily="2" charset="0"/>
              </a:rPr>
              <a:t>pr</a:t>
            </a:r>
            <a:r>
              <a:rPr lang="es-CO" sz="1200" dirty="0">
                <a:solidFill>
                  <a:schemeClr val="tx1">
                    <a:lumMod val="85000"/>
                    <a:lumOff val="15000"/>
                  </a:schemeClr>
                </a:solidFill>
                <a:latin typeface="Roboto Medium" panose="02000000000000000000" pitchFamily="2" charset="0"/>
                <a:ea typeface="Roboto Medium" panose="02000000000000000000" pitchFamily="2" charset="0"/>
              </a:rPr>
              <a:t> (tercer trimestre)</a:t>
            </a:r>
            <a:endParaRPr lang="es-CO" sz="1200" baseline="30000" dirty="0">
              <a:solidFill>
                <a:schemeClr val="tx1">
                  <a:lumMod val="85000"/>
                  <a:lumOff val="15000"/>
                </a:schemeClr>
              </a:solidFill>
              <a:latin typeface="Roboto Medium" panose="02000000000000000000" pitchFamily="2" charset="0"/>
              <a:ea typeface="Roboto Medium" panose="02000000000000000000" pitchFamily="2" charset="0"/>
            </a:endParaRPr>
          </a:p>
        </p:txBody>
      </p:sp>
      <p:sp>
        <p:nvSpPr>
          <p:cNvPr id="19" name="Marcador de texto 33">
            <a:extLst>
              <a:ext uri="{FF2B5EF4-FFF2-40B4-BE49-F238E27FC236}">
                <a16:creationId xmlns:a16="http://schemas.microsoft.com/office/drawing/2014/main" id="{C2456424-FA43-7959-10A5-EC85107BBA7B}"/>
              </a:ext>
            </a:extLst>
          </p:cNvPr>
          <p:cNvSpPr txBox="1">
            <a:spLocks/>
          </p:cNvSpPr>
          <p:nvPr/>
        </p:nvSpPr>
        <p:spPr>
          <a:xfrm>
            <a:off x="417975" y="3151104"/>
            <a:ext cx="2777750" cy="1472795"/>
          </a:xfrm>
          <a:prstGeom prst="rect">
            <a:avLst/>
          </a:prstGeom>
        </p:spPr>
        <p:txBody>
          <a:bodyPr/>
          <a:lstStyle>
            <a:lvl1pPr marL="0" indent="0" algn="l" defTabSz="914400" rtl="0" eaLnBrk="1" latinLnBrk="0" hangingPunct="1">
              <a:lnSpc>
                <a:spcPct val="90000"/>
              </a:lnSpc>
              <a:spcBef>
                <a:spcPts val="200"/>
              </a:spcBef>
              <a:buFont typeface="Arial" panose="020B0604020202020204" pitchFamily="34" charset="0"/>
              <a:buNone/>
              <a:defRPr sz="700" kern="1200">
                <a:solidFill>
                  <a:srgbClr val="87909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s-CO" baseline="3000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1</a:t>
            </a: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Series originales encadenadas de volumen con año de referencia 2015.</a:t>
            </a:r>
          </a:p>
          <a:p>
            <a:pPr>
              <a:defRPr/>
            </a:pPr>
            <a:r>
              <a:rPr lang="es-CO" baseline="3000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2</a:t>
            </a:r>
            <a:r>
              <a:rPr lang="es-CO">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Incluye el gasto de consumo final y la formación bruta de capital.</a:t>
            </a:r>
            <a:endPar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endParaRPr>
          </a:p>
          <a:p>
            <a:pPr lvl="0">
              <a:defRPr/>
            </a:pPr>
            <a:r>
              <a:rPr lang="es-ES" baseline="3000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3</a:t>
            </a: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Incluye el gasto de consumo final individual de los hogares y gasto de consumo final de las </a:t>
            </a:r>
            <a:r>
              <a:rPr lang="es-CO">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instituciones sin fines de lucro que sirven a los hogares.</a:t>
            </a:r>
          </a:p>
          <a:p>
            <a:pPr lvl="0">
              <a:defRPr/>
            </a:pPr>
            <a:r>
              <a:rPr lang="es-CO" baseline="3000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4</a:t>
            </a:r>
            <a:r>
              <a:rPr lang="es-CO">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Incluye la formación bruta de capital fijo, la variación de existencias y la adquisición menos disposición de objetos valiosos.</a:t>
            </a:r>
          </a:p>
          <a:p>
            <a:pPr>
              <a:defRPr/>
            </a:pPr>
            <a:r>
              <a:rPr lang="es-CO" baseline="30000">
                <a:solidFill>
                  <a:schemeClr val="tx1">
                    <a:lumMod val="85000"/>
                    <a:lumOff val="15000"/>
                  </a:schemeClr>
                </a:solidFill>
                <a:latin typeface="Encode Sans Condensed" panose="00000506000000000000" pitchFamily="2" charset="0"/>
                <a:cs typeface="Segoe UI" panose="020B0502040204020203" pitchFamily="34" charset="0"/>
              </a:rPr>
              <a:t>5</a:t>
            </a:r>
            <a:r>
              <a:rPr lang="es-CO">
                <a:solidFill>
                  <a:schemeClr val="tx1">
                    <a:lumMod val="85000"/>
                    <a:lumOff val="15000"/>
                  </a:schemeClr>
                </a:solidFill>
                <a:latin typeface="Encode Sans Condensed" panose="00000506000000000000" pitchFamily="2" charset="0"/>
                <a:cs typeface="Segoe UI"/>
              </a:rPr>
              <a:t>Corresponde al saldo neto de las exportaciones menos las importaciones.</a:t>
            </a:r>
          </a:p>
          <a:p>
            <a:pPr>
              <a:defRPr/>
            </a:pPr>
            <a:r>
              <a:rPr lang="es-ES">
                <a:solidFill>
                  <a:schemeClr val="tx1">
                    <a:lumMod val="85000"/>
                    <a:lumOff val="15000"/>
                  </a:schemeClr>
                </a:solidFill>
                <a:latin typeface="Encode Sans Condensed" panose="00000506000000000000" pitchFamily="2" charset="0"/>
                <a:cs typeface="Segoe UI"/>
              </a:rPr>
              <a:t>*Por efecto del redondeo, la suma de las contribuciones puede no coincidir con el PIB. </a:t>
            </a:r>
            <a:endParaRPr lang="es-CO">
              <a:solidFill>
                <a:schemeClr val="tx1">
                  <a:lumMod val="85000"/>
                  <a:lumOff val="15000"/>
                </a:schemeClr>
              </a:solidFill>
              <a:latin typeface="Encode Sans Condensed" panose="00000506000000000000" pitchFamily="2" charset="0"/>
              <a:cs typeface="Segoe UI"/>
            </a:endParaRPr>
          </a:p>
          <a:p>
            <a:pPr>
              <a:defRPr/>
            </a:pPr>
            <a:r>
              <a:rPr lang="es-ES" baseline="30000"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a:t>
            </a:r>
            <a:r>
              <a:rPr lang="es-ES"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preliminar</a:t>
            </a:r>
            <a:endPar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endParaRPr>
          </a:p>
          <a:p>
            <a:pPr>
              <a:defRPr/>
            </a:pPr>
            <a:r>
              <a:rPr lang="es-CO">
                <a:solidFill>
                  <a:schemeClr val="tx1">
                    <a:lumMod val="85000"/>
                    <a:lumOff val="15000"/>
                  </a:schemeClr>
                </a:solidFill>
                <a:latin typeface="Encode Sans Condensed" panose="00000506000000000000" pitchFamily="2" charset="0"/>
                <a:cs typeface="Segoe UI"/>
              </a:rPr>
              <a:t>p.p.: puntos porcentuales</a:t>
            </a:r>
          </a:p>
          <a:p>
            <a:pPr lvl="0">
              <a:defRPr/>
            </a:pPr>
            <a:r>
              <a:rPr kumimoji="0" lang="es-CO" b="1"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rPr>
              <a:t>Fuente: </a:t>
            </a:r>
            <a:r>
              <a:rPr lang="es-CO">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DANE, </a:t>
            </a:r>
            <a:r>
              <a:rPr lang="es-CO"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PIB_T</a:t>
            </a:r>
            <a:endParaRPr kumimoji="0" lang="es-CO" b="0"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endParaRPr>
          </a:p>
        </p:txBody>
      </p:sp>
      <p:graphicFrame>
        <p:nvGraphicFramePr>
          <p:cNvPr id="10" name="Tabla 9">
            <a:extLst>
              <a:ext uri="{FF2B5EF4-FFF2-40B4-BE49-F238E27FC236}">
                <a16:creationId xmlns:a16="http://schemas.microsoft.com/office/drawing/2014/main" id="{9F8BDF06-9B30-4C38-CF48-E683485EA58D}"/>
              </a:ext>
            </a:extLst>
          </p:cNvPr>
          <p:cNvGraphicFramePr>
            <a:graphicFrameLocks noGrp="1"/>
          </p:cNvGraphicFramePr>
          <p:nvPr>
            <p:extLst>
              <p:ext uri="{D42A27DB-BD31-4B8C-83A1-F6EECF244321}">
                <p14:modId xmlns:p14="http://schemas.microsoft.com/office/powerpoint/2010/main" val="224674312"/>
              </p:ext>
            </p:extLst>
          </p:nvPr>
        </p:nvGraphicFramePr>
        <p:xfrm>
          <a:off x="969216" y="2588855"/>
          <a:ext cx="1455266" cy="501536"/>
        </p:xfrm>
        <a:graphic>
          <a:graphicData uri="http://schemas.openxmlformats.org/drawingml/2006/table">
            <a:tbl>
              <a:tblPr/>
              <a:tblGrid>
                <a:gridCol w="381269">
                  <a:extLst>
                    <a:ext uri="{9D8B030D-6E8A-4147-A177-3AD203B41FA5}">
                      <a16:colId xmlns:a16="http://schemas.microsoft.com/office/drawing/2014/main" val="2750902289"/>
                    </a:ext>
                  </a:extLst>
                </a:gridCol>
                <a:gridCol w="381269">
                  <a:extLst>
                    <a:ext uri="{9D8B030D-6E8A-4147-A177-3AD203B41FA5}">
                      <a16:colId xmlns:a16="http://schemas.microsoft.com/office/drawing/2014/main" val="3869948265"/>
                    </a:ext>
                  </a:extLst>
                </a:gridCol>
                <a:gridCol w="381269">
                  <a:extLst>
                    <a:ext uri="{9D8B030D-6E8A-4147-A177-3AD203B41FA5}">
                      <a16:colId xmlns:a16="http://schemas.microsoft.com/office/drawing/2014/main" val="1614259432"/>
                    </a:ext>
                  </a:extLst>
                </a:gridCol>
                <a:gridCol w="311459">
                  <a:extLst>
                    <a:ext uri="{9D8B030D-6E8A-4147-A177-3AD203B41FA5}">
                      <a16:colId xmlns:a16="http://schemas.microsoft.com/office/drawing/2014/main" val="2454986939"/>
                    </a:ext>
                  </a:extLst>
                </a:gridCol>
              </a:tblGrid>
              <a:tr h="144000">
                <a:tc gridSpan="4">
                  <a:txBody>
                    <a:bodyPr/>
                    <a:lstStyle/>
                    <a:p>
                      <a:pPr algn="ctr" fontAlgn="ctr"/>
                      <a:r>
                        <a:rPr lang="es-CO" sz="600" b="1" i="0" u="none" strike="noStrike">
                          <a:solidFill>
                            <a:srgbClr val="FFFFFF"/>
                          </a:solidFill>
                          <a:effectLst/>
                          <a:latin typeface="Encode Sans Condensed" panose="00000506000000000000" charset="0"/>
                        </a:rPr>
                        <a:t>Tasas de crecimiento anual</a:t>
                      </a:r>
                    </a:p>
                  </a:txBody>
                  <a:tcPr marL="83127" marR="83127" marT="41564" marB="41564" anchor="ctr">
                    <a:lnL w="6350" cap="flat" cmpd="sng" algn="ctr">
                      <a:solidFill>
                        <a:srgbClr val="F7F7F7"/>
                      </a:solidFill>
                      <a:prstDash val="solid"/>
                      <a:round/>
                      <a:headEnd type="none" w="med" len="med"/>
                      <a:tailEnd type="none" w="med" len="med"/>
                    </a:lnL>
                    <a:lnR w="6350" cap="flat" cmpd="sng" algn="ctr">
                      <a:solidFill>
                        <a:srgbClr val="F7F7F7"/>
                      </a:solidFill>
                      <a:prstDash val="solid"/>
                      <a:round/>
                      <a:headEnd type="none" w="med" len="med"/>
                      <a:tailEnd type="none" w="med" len="med"/>
                    </a:lnR>
                    <a:lnT>
                      <a:noFill/>
                    </a:lnT>
                    <a:lnB w="6350" cap="flat" cmpd="sng" algn="ctr">
                      <a:solidFill>
                        <a:srgbClr val="F7F7F7"/>
                      </a:solidFill>
                      <a:prstDash val="solid"/>
                      <a:round/>
                      <a:headEnd type="none" w="med" len="med"/>
                      <a:tailEnd type="none" w="med" len="med"/>
                    </a:lnB>
                    <a:solidFill>
                      <a:srgbClr val="007174"/>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02412931"/>
                  </a:ext>
                </a:extLst>
              </a:tr>
              <a:tr h="36000">
                <a:tc>
                  <a:txBody>
                    <a:bodyPr/>
                    <a:lstStyle/>
                    <a:p>
                      <a:pPr algn="l" fontAlgn="b"/>
                      <a:r>
                        <a:rPr lang="es-CO" sz="400" b="0" i="0" u="none" strike="noStrike">
                          <a:solidFill>
                            <a:srgbClr val="000000"/>
                          </a:solidFill>
                          <a:effectLst/>
                          <a:latin typeface="Encode Sans Condensed" panose="00000506000000000000" charset="0"/>
                        </a:rPr>
                        <a:t> </a:t>
                      </a:r>
                    </a:p>
                  </a:txBody>
                  <a:tcPr marL="0" marR="0" marT="0" marB="0" anchor="b">
                    <a:lnL w="6350" cap="flat" cmpd="sng" algn="ctr">
                      <a:solidFill>
                        <a:srgbClr val="F7F7F7"/>
                      </a:solidFill>
                      <a:prstDash val="solid"/>
                      <a:round/>
                      <a:headEnd type="none" w="med" len="med"/>
                      <a:tailEnd type="none" w="med" len="med"/>
                    </a:lnL>
                    <a:lnR w="6350" cap="flat" cmpd="sng" algn="ctr">
                      <a:solidFill>
                        <a:srgbClr val="F7F7F7"/>
                      </a:solidFill>
                      <a:prstDash val="solid"/>
                      <a:round/>
                      <a:headEnd type="none" w="med" len="med"/>
                      <a:tailEnd type="none" w="med" len="med"/>
                    </a:lnR>
                    <a:lnT w="6350" cap="flat" cmpd="sng" algn="ctr">
                      <a:solidFill>
                        <a:srgbClr val="F7F7F7"/>
                      </a:solidFill>
                      <a:prstDash val="solid"/>
                      <a:round/>
                      <a:headEnd type="none" w="med" len="med"/>
                      <a:tailEnd type="none" w="med" len="med"/>
                    </a:lnT>
                    <a:lnB w="6350" cap="flat" cmpd="sng" algn="ctr">
                      <a:solidFill>
                        <a:srgbClr val="F7F7F7"/>
                      </a:solidFill>
                      <a:prstDash val="solid"/>
                      <a:round/>
                      <a:headEnd type="none" w="med" len="med"/>
                      <a:tailEnd type="none" w="med" len="med"/>
                    </a:lnB>
                    <a:noFill/>
                  </a:tcPr>
                </a:tc>
                <a:tc>
                  <a:txBody>
                    <a:bodyPr/>
                    <a:lstStyle/>
                    <a:p>
                      <a:pPr algn="l" fontAlgn="b"/>
                      <a:r>
                        <a:rPr lang="es-CO" sz="400" b="0" i="0" u="none" strike="noStrike">
                          <a:solidFill>
                            <a:srgbClr val="000000"/>
                          </a:solidFill>
                          <a:effectLst/>
                          <a:latin typeface="Encode Sans Condensed" panose="00000506000000000000" charset="0"/>
                        </a:rPr>
                        <a:t> </a:t>
                      </a:r>
                    </a:p>
                  </a:txBody>
                  <a:tcPr marL="0" marR="0" marT="0" marB="0" anchor="b">
                    <a:lnL w="6350" cap="flat" cmpd="sng" algn="ctr">
                      <a:solidFill>
                        <a:srgbClr val="F7F7F7"/>
                      </a:solidFill>
                      <a:prstDash val="solid"/>
                      <a:round/>
                      <a:headEnd type="none" w="med" len="med"/>
                      <a:tailEnd type="none" w="med" len="med"/>
                    </a:lnL>
                    <a:lnR w="6350" cap="flat" cmpd="sng" algn="ctr">
                      <a:solidFill>
                        <a:srgbClr val="F7F7F7"/>
                      </a:solidFill>
                      <a:prstDash val="solid"/>
                      <a:round/>
                      <a:headEnd type="none" w="med" len="med"/>
                      <a:tailEnd type="none" w="med" len="med"/>
                    </a:lnR>
                    <a:lnT w="6350" cap="flat" cmpd="sng" algn="ctr">
                      <a:solidFill>
                        <a:srgbClr val="F7F7F7"/>
                      </a:solidFill>
                      <a:prstDash val="solid"/>
                      <a:round/>
                      <a:headEnd type="none" w="med" len="med"/>
                      <a:tailEnd type="none" w="med" len="med"/>
                    </a:lnT>
                    <a:lnB w="6350" cap="flat" cmpd="sng" algn="ctr">
                      <a:solidFill>
                        <a:srgbClr val="F7F7F7"/>
                      </a:solidFill>
                      <a:prstDash val="solid"/>
                      <a:round/>
                      <a:headEnd type="none" w="med" len="med"/>
                      <a:tailEnd type="none" w="med" len="med"/>
                    </a:lnB>
                    <a:noFill/>
                  </a:tcPr>
                </a:tc>
                <a:tc>
                  <a:txBody>
                    <a:bodyPr/>
                    <a:lstStyle/>
                    <a:p>
                      <a:pPr algn="l" fontAlgn="b"/>
                      <a:r>
                        <a:rPr lang="es-CO" sz="400" b="0" i="0" u="none" strike="noStrike">
                          <a:solidFill>
                            <a:srgbClr val="000000"/>
                          </a:solidFill>
                          <a:effectLst/>
                          <a:latin typeface="Encode Sans Condensed" panose="00000506000000000000" charset="0"/>
                        </a:rPr>
                        <a:t> </a:t>
                      </a:r>
                    </a:p>
                  </a:txBody>
                  <a:tcPr marL="0" marR="0" marT="0" marB="0" anchor="b">
                    <a:lnL w="6350" cap="flat" cmpd="sng" algn="ctr">
                      <a:solidFill>
                        <a:srgbClr val="F7F7F7"/>
                      </a:solidFill>
                      <a:prstDash val="solid"/>
                      <a:round/>
                      <a:headEnd type="none" w="med" len="med"/>
                      <a:tailEnd type="none" w="med" len="med"/>
                    </a:lnL>
                    <a:lnR w="6350" cap="flat" cmpd="sng" algn="ctr">
                      <a:solidFill>
                        <a:srgbClr val="F7F7F7"/>
                      </a:solidFill>
                      <a:prstDash val="solid"/>
                      <a:round/>
                      <a:headEnd type="none" w="med" len="med"/>
                      <a:tailEnd type="none" w="med" len="med"/>
                    </a:lnR>
                    <a:lnT w="6350" cap="flat" cmpd="sng" algn="ctr">
                      <a:solidFill>
                        <a:srgbClr val="F7F7F7"/>
                      </a:solidFill>
                      <a:prstDash val="solid"/>
                      <a:round/>
                      <a:headEnd type="none" w="med" len="med"/>
                      <a:tailEnd type="none" w="med" len="med"/>
                    </a:lnT>
                    <a:lnB w="6350" cap="flat" cmpd="sng" algn="ctr">
                      <a:solidFill>
                        <a:srgbClr val="F7F7F7"/>
                      </a:solidFill>
                      <a:prstDash val="solid"/>
                      <a:round/>
                      <a:headEnd type="none" w="med" len="med"/>
                      <a:tailEnd type="none" w="med" len="med"/>
                    </a:lnB>
                    <a:noFill/>
                  </a:tcPr>
                </a:tc>
                <a:tc>
                  <a:txBody>
                    <a:bodyPr/>
                    <a:lstStyle/>
                    <a:p>
                      <a:pPr algn="l" fontAlgn="b"/>
                      <a:r>
                        <a:rPr lang="es-CO" sz="400" b="0" i="0" u="none" strike="noStrike">
                          <a:solidFill>
                            <a:srgbClr val="000000"/>
                          </a:solidFill>
                          <a:effectLst/>
                          <a:latin typeface="Encode Sans Condensed" panose="00000506000000000000" charset="0"/>
                        </a:rPr>
                        <a:t> </a:t>
                      </a:r>
                    </a:p>
                  </a:txBody>
                  <a:tcPr marL="0" marR="0" marT="0" marB="0" anchor="b">
                    <a:lnL w="6350" cap="flat" cmpd="sng" algn="ctr">
                      <a:solidFill>
                        <a:srgbClr val="F7F7F7"/>
                      </a:solidFill>
                      <a:prstDash val="solid"/>
                      <a:round/>
                      <a:headEnd type="none" w="med" len="med"/>
                      <a:tailEnd type="none" w="med" len="med"/>
                    </a:lnL>
                    <a:lnR w="6350" cap="flat" cmpd="sng" algn="ctr">
                      <a:solidFill>
                        <a:srgbClr val="F7F7F7"/>
                      </a:solidFill>
                      <a:prstDash val="solid"/>
                      <a:round/>
                      <a:headEnd type="none" w="med" len="med"/>
                      <a:tailEnd type="none" w="med" len="med"/>
                    </a:lnR>
                    <a:lnT w="6350" cap="flat" cmpd="sng" algn="ctr">
                      <a:solidFill>
                        <a:srgbClr val="F7F7F7"/>
                      </a:solidFill>
                      <a:prstDash val="solid"/>
                      <a:round/>
                      <a:headEnd type="none" w="med" len="med"/>
                      <a:tailEnd type="none" w="med" len="med"/>
                    </a:lnT>
                    <a:lnB w="6350" cap="flat" cmpd="sng" algn="ctr">
                      <a:solidFill>
                        <a:srgbClr val="F7F7F7"/>
                      </a:solidFill>
                      <a:prstDash val="solid"/>
                      <a:round/>
                      <a:headEnd type="none" w="med" len="med"/>
                      <a:tailEnd type="none" w="med" len="med"/>
                    </a:lnB>
                    <a:noFill/>
                  </a:tcPr>
                </a:tc>
                <a:extLst>
                  <a:ext uri="{0D108BD9-81ED-4DB2-BD59-A6C34878D82A}">
                    <a16:rowId xmlns:a16="http://schemas.microsoft.com/office/drawing/2014/main" val="2021887351"/>
                  </a:ext>
                </a:extLst>
              </a:tr>
              <a:tr h="144000">
                <a:tc gridSpan="4">
                  <a:txBody>
                    <a:bodyPr/>
                    <a:lstStyle/>
                    <a:p>
                      <a:pPr algn="ctr" fontAlgn="ctr"/>
                      <a:r>
                        <a:rPr lang="es-ES" sz="600" b="1" i="0" u="none" strike="noStrike">
                          <a:solidFill>
                            <a:srgbClr val="FFFFFF"/>
                          </a:solidFill>
                          <a:effectLst/>
                          <a:latin typeface="Encode Sans Condensed" panose="00000506000000000000" charset="0"/>
                        </a:rPr>
                        <a:t>Contribución* a la variación anual del PIB</a:t>
                      </a:r>
                    </a:p>
                  </a:txBody>
                  <a:tcPr marL="83127" marR="83127" marT="41564" marB="41564" anchor="ctr">
                    <a:lnL w="6350" cap="flat" cmpd="sng" algn="ctr">
                      <a:solidFill>
                        <a:srgbClr val="F7F7F7"/>
                      </a:solidFill>
                      <a:prstDash val="solid"/>
                      <a:round/>
                      <a:headEnd type="none" w="med" len="med"/>
                      <a:tailEnd type="none" w="med" len="med"/>
                    </a:lnL>
                    <a:lnR w="6350" cap="flat" cmpd="sng" algn="ctr">
                      <a:solidFill>
                        <a:srgbClr val="F7F7F7"/>
                      </a:solidFill>
                      <a:prstDash val="solid"/>
                      <a:round/>
                      <a:headEnd type="none" w="med" len="med"/>
                      <a:tailEnd type="none" w="med" len="med"/>
                    </a:lnR>
                    <a:lnT w="6350" cap="flat" cmpd="sng" algn="ctr">
                      <a:solidFill>
                        <a:srgbClr val="F7F7F7"/>
                      </a:solidFill>
                      <a:prstDash val="solid"/>
                      <a:round/>
                      <a:headEnd type="none" w="med" len="med"/>
                      <a:tailEnd type="none" w="med" len="med"/>
                    </a:lnT>
                    <a:lnB>
                      <a:noFill/>
                    </a:lnB>
                    <a:solidFill>
                      <a:srgbClr val="00A9AD"/>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565083547"/>
                  </a:ext>
                </a:extLst>
              </a:tr>
            </a:tbl>
          </a:graphicData>
        </a:graphic>
      </p:graphicFrame>
      <p:cxnSp>
        <p:nvCxnSpPr>
          <p:cNvPr id="22" name="Conector recto 21">
            <a:extLst>
              <a:ext uri="{FF2B5EF4-FFF2-40B4-BE49-F238E27FC236}">
                <a16:creationId xmlns:a16="http://schemas.microsoft.com/office/drawing/2014/main" id="{6545EDE0-9825-D20B-54C1-0E535FD429EA}"/>
              </a:ext>
            </a:extLst>
          </p:cNvPr>
          <p:cNvCxnSpPr>
            <a:cxnSpLocks/>
          </p:cNvCxnSpPr>
          <p:nvPr/>
        </p:nvCxnSpPr>
        <p:spPr>
          <a:xfrm flipV="1">
            <a:off x="341344" y="193488"/>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1845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EEE321C4-0B87-0621-2790-0B1A1739CB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184" y="1075971"/>
            <a:ext cx="2257963" cy="193605"/>
          </a:xfrm>
          <a:prstGeom prst="rect">
            <a:avLst/>
          </a:prstGeom>
        </p:spPr>
      </p:pic>
      <p:sp>
        <p:nvSpPr>
          <p:cNvPr id="6" name="object 898">
            <a:extLst>
              <a:ext uri="{FF2B5EF4-FFF2-40B4-BE49-F238E27FC236}">
                <a16:creationId xmlns:a16="http://schemas.microsoft.com/office/drawing/2014/main" id="{1B87ABBD-31AC-8BF0-7CE6-E7FBDDEFD155}"/>
              </a:ext>
            </a:extLst>
          </p:cNvPr>
          <p:cNvSpPr txBox="1"/>
          <p:nvPr/>
        </p:nvSpPr>
        <p:spPr>
          <a:xfrm>
            <a:off x="464530" y="430426"/>
            <a:ext cx="7585438" cy="830997"/>
          </a:xfrm>
          <a:prstGeom prst="rect">
            <a:avLst/>
          </a:prstGeom>
        </p:spPr>
        <p:txBody>
          <a:bodyPr vert="horz" wrap="square" lIns="0" tIns="0" rIns="0" bIns="0" rtlCol="0">
            <a:spAutoFit/>
          </a:bodyPr>
          <a:lstStyle/>
          <a:p>
            <a:r>
              <a:rPr lang="es-CO" sz="1400" b="1" spc="-5" dirty="0">
                <a:solidFill>
                  <a:srgbClr val="B6004B"/>
                </a:solidFill>
                <a:latin typeface="Segoe UI" panose="020B0502040204020203" pitchFamily="34" charset="0"/>
                <a:cs typeface="Arial"/>
              </a:rPr>
              <a:t>Producto Interno Bruto (PIB) </a:t>
            </a:r>
          </a:p>
          <a:p>
            <a:pPr lvl="0"/>
            <a:r>
              <a:rPr lang="es-ES" sz="1400" spc="-5" dirty="0">
                <a:latin typeface="Encode Sans Condensed" panose="00000506000000000000" pitchFamily="2" charset="0"/>
                <a:ea typeface="+mj-ea"/>
                <a:cs typeface="Arial"/>
              </a:rPr>
              <a:t>Serie ajustada por efecto estacional y calendario</a:t>
            </a:r>
          </a:p>
          <a:p>
            <a:pPr lvl="0"/>
            <a:r>
              <a:rPr lang="es-CO" sz="1400" b="1" spc="-5" dirty="0">
                <a:latin typeface="Encode Sans Condensed" panose="00000506000000000000" pitchFamily="2" charset="0"/>
                <a:ea typeface="+mj-ea"/>
                <a:cs typeface="Arial"/>
              </a:rPr>
              <a:t>Índice base cuarto trimestre de 2019</a:t>
            </a:r>
          </a:p>
          <a:p>
            <a:pPr lvl="0"/>
            <a:r>
              <a:rPr lang="es-CO" sz="1200" dirty="0">
                <a:latin typeface="Roboto Medium" panose="02000000000000000000" pitchFamily="2" charset="0"/>
                <a:ea typeface="Roboto Medium" panose="02000000000000000000" pitchFamily="2" charset="0"/>
                <a:cs typeface="Segoe UI" panose="020B0502040204020203" pitchFamily="34" charset="0"/>
              </a:rPr>
              <a:t>2022</a:t>
            </a:r>
            <a:r>
              <a:rPr lang="es-CO" sz="1200" baseline="30000" dirty="0">
                <a:latin typeface="Roboto Medium" panose="02000000000000000000" pitchFamily="2" charset="0"/>
                <a:ea typeface="Roboto Medium" panose="02000000000000000000" pitchFamily="2" charset="0"/>
                <a:cs typeface="Segoe UI" panose="020B0502040204020203" pitchFamily="34" charset="0"/>
              </a:rPr>
              <a:t>p</a:t>
            </a:r>
            <a:r>
              <a:rPr lang="es-CO" sz="1200" dirty="0">
                <a:latin typeface="Roboto Medium" panose="02000000000000000000" pitchFamily="2" charset="0"/>
                <a:ea typeface="Roboto Medium" panose="02000000000000000000" pitchFamily="2" charset="0"/>
                <a:cs typeface="Segoe UI" panose="020B0502040204020203" pitchFamily="34" charset="0"/>
              </a:rPr>
              <a:t> – 2024</a:t>
            </a:r>
            <a:r>
              <a:rPr lang="es-CO" sz="1200" baseline="30000" dirty="0">
                <a:latin typeface="Roboto Medium" panose="02000000000000000000" pitchFamily="2" charset="0"/>
                <a:ea typeface="Roboto Medium" panose="02000000000000000000" pitchFamily="2" charset="0"/>
                <a:cs typeface="Segoe UI" panose="020B0502040204020203" pitchFamily="34" charset="0"/>
              </a:rPr>
              <a:t>pr</a:t>
            </a:r>
            <a:r>
              <a:rPr lang="es-CO" sz="1200" dirty="0">
                <a:latin typeface="Roboto Medium" panose="02000000000000000000" pitchFamily="2" charset="0"/>
                <a:ea typeface="Roboto Medium" panose="02000000000000000000" pitchFamily="2" charset="0"/>
                <a:cs typeface="Segoe UI" panose="020B0502040204020203" pitchFamily="34" charset="0"/>
              </a:rPr>
              <a:t> tercer trimestre</a:t>
            </a:r>
          </a:p>
        </p:txBody>
      </p:sp>
      <p:sp>
        <p:nvSpPr>
          <p:cNvPr id="9" name="Marcador de texto 33">
            <a:extLst>
              <a:ext uri="{FF2B5EF4-FFF2-40B4-BE49-F238E27FC236}">
                <a16:creationId xmlns:a16="http://schemas.microsoft.com/office/drawing/2014/main" id="{26C663F5-E121-99C6-9B3F-530F1E69FE55}"/>
              </a:ext>
            </a:extLst>
          </p:cNvPr>
          <p:cNvSpPr txBox="1">
            <a:spLocks/>
          </p:cNvSpPr>
          <p:nvPr/>
        </p:nvSpPr>
        <p:spPr>
          <a:xfrm>
            <a:off x="422650" y="4584535"/>
            <a:ext cx="4506573" cy="558965"/>
          </a:xfrm>
          <a:prstGeom prst="rect">
            <a:avLst/>
          </a:prstGeom>
        </p:spPr>
        <p:txBody>
          <a:bodyPr/>
          <a:lstStyle>
            <a:lvl1pPr marL="0" indent="0" algn="l" defTabSz="914400" rtl="0" eaLnBrk="1" latinLnBrk="0" hangingPunct="1">
              <a:lnSpc>
                <a:spcPct val="90000"/>
              </a:lnSpc>
              <a:spcBef>
                <a:spcPts val="200"/>
              </a:spcBef>
              <a:buFont typeface="Arial" panose="020B0604020202020204" pitchFamily="34" charset="0"/>
              <a:buNone/>
              <a:defRPr sz="700" kern="1200">
                <a:solidFill>
                  <a:srgbClr val="87909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s-ES" baseline="30000"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a:t>
            </a:r>
            <a:r>
              <a:rPr lang="es-ES"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preliminar</a:t>
            </a: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 </a:t>
            </a:r>
          </a:p>
          <a:p>
            <a:pPr>
              <a:defRPr/>
            </a:pPr>
            <a:r>
              <a:rPr lang="es-CO" baseline="30000" err="1">
                <a:solidFill>
                  <a:schemeClr val="tx1">
                    <a:lumMod val="85000"/>
                    <a:lumOff val="15000"/>
                  </a:schemeClr>
                </a:solidFill>
                <a:latin typeface="Encode Sans Condensed" panose="00000506000000000000" pitchFamily="2" charset="0"/>
                <a:cs typeface="Segoe UI"/>
              </a:rPr>
              <a:t>p</a:t>
            </a:r>
            <a:r>
              <a:rPr lang="es-CO" err="1">
                <a:solidFill>
                  <a:schemeClr val="tx1">
                    <a:lumMod val="85000"/>
                    <a:lumOff val="15000"/>
                  </a:schemeClr>
                </a:solidFill>
                <a:latin typeface="Encode Sans Condensed" panose="00000506000000000000" pitchFamily="2" charset="0"/>
                <a:cs typeface="Segoe UI"/>
              </a:rPr>
              <a:t>provisional</a:t>
            </a:r>
            <a:r>
              <a:rPr lang="es-CO">
                <a:solidFill>
                  <a:schemeClr val="tx1">
                    <a:lumMod val="85000"/>
                    <a:lumOff val="15000"/>
                  </a:schemeClr>
                </a:solidFill>
                <a:latin typeface="Encode Sans Condensed" panose="00000506000000000000" pitchFamily="2" charset="0"/>
                <a:cs typeface="Segoe UI"/>
              </a:rPr>
              <a:t> </a:t>
            </a:r>
          </a:p>
          <a:p>
            <a:pPr lvl="0">
              <a:defRPr/>
            </a:pPr>
            <a:r>
              <a:rPr kumimoji="0" lang="es-CO" b="1"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rPr>
              <a:t>Fuente: </a:t>
            </a:r>
            <a:r>
              <a:rPr lang="es-CO">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DANE, </a:t>
            </a:r>
            <a:r>
              <a:rPr lang="es-CO"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PIB_T</a:t>
            </a:r>
            <a:endParaRPr kumimoji="0" lang="es-CO" b="0"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endParaRPr>
          </a:p>
        </p:txBody>
      </p:sp>
      <p:graphicFrame>
        <p:nvGraphicFramePr>
          <p:cNvPr id="3" name="3 Gráfico">
            <a:extLst>
              <a:ext uri="{FF2B5EF4-FFF2-40B4-BE49-F238E27FC236}">
                <a16:creationId xmlns:a16="http://schemas.microsoft.com/office/drawing/2014/main" id="{00000000-0008-0000-1B00-000004000000}"/>
              </a:ext>
            </a:extLst>
          </p:cNvPr>
          <p:cNvGraphicFramePr>
            <a:graphicFrameLocks/>
          </p:cNvGraphicFramePr>
          <p:nvPr/>
        </p:nvGraphicFramePr>
        <p:xfrm>
          <a:off x="246747" y="1442377"/>
          <a:ext cx="8708565" cy="3145871"/>
        </p:xfrm>
        <a:graphic>
          <a:graphicData uri="http://schemas.openxmlformats.org/drawingml/2006/chart">
            <c:chart xmlns:c="http://schemas.openxmlformats.org/drawingml/2006/chart" xmlns:r="http://schemas.openxmlformats.org/officeDocument/2006/relationships" r:id="rId5"/>
          </a:graphicData>
        </a:graphic>
      </p:graphicFrame>
      <p:cxnSp>
        <p:nvCxnSpPr>
          <p:cNvPr id="2" name="Conector recto 1">
            <a:extLst>
              <a:ext uri="{FF2B5EF4-FFF2-40B4-BE49-F238E27FC236}">
                <a16:creationId xmlns:a16="http://schemas.microsoft.com/office/drawing/2014/main" id="{B8F7421E-9B9E-A664-05E2-00B48DAC52FB}"/>
              </a:ext>
            </a:extLst>
          </p:cNvPr>
          <p:cNvCxnSpPr>
            <a:cxnSpLocks/>
          </p:cNvCxnSpPr>
          <p:nvPr/>
        </p:nvCxnSpPr>
        <p:spPr>
          <a:xfrm flipV="1">
            <a:off x="341344" y="603888"/>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705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E1C00-4AB1-038C-C1A3-FC0145F6CA33}"/>
            </a:ext>
          </a:extLst>
        </p:cNvPr>
        <p:cNvGrpSpPr/>
        <p:nvPr/>
      </p:nvGrpSpPr>
      <p:grpSpPr>
        <a:xfrm>
          <a:off x="0" y="0"/>
          <a:ext cx="0" cy="0"/>
          <a:chOff x="0" y="0"/>
          <a:chExt cx="0" cy="0"/>
        </a:xfrm>
      </p:grpSpPr>
      <p:pic>
        <p:nvPicPr>
          <p:cNvPr id="4" name="Gráfico 3">
            <a:extLst>
              <a:ext uri="{FF2B5EF4-FFF2-40B4-BE49-F238E27FC236}">
                <a16:creationId xmlns:a16="http://schemas.microsoft.com/office/drawing/2014/main" id="{76974FDF-E2FE-F839-934D-CA322A1DE9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410" y="771158"/>
            <a:ext cx="2405802" cy="193605"/>
          </a:xfrm>
          <a:prstGeom prst="rect">
            <a:avLst/>
          </a:prstGeom>
        </p:spPr>
      </p:pic>
      <p:sp>
        <p:nvSpPr>
          <p:cNvPr id="5" name="object 898">
            <a:extLst>
              <a:ext uri="{FF2B5EF4-FFF2-40B4-BE49-F238E27FC236}">
                <a16:creationId xmlns:a16="http://schemas.microsoft.com/office/drawing/2014/main" id="{857F5E1F-9588-9444-D06B-44D75EE6A5A6}"/>
              </a:ext>
            </a:extLst>
          </p:cNvPr>
          <p:cNvSpPr txBox="1"/>
          <p:nvPr/>
        </p:nvSpPr>
        <p:spPr>
          <a:xfrm>
            <a:off x="486009" y="355030"/>
            <a:ext cx="7585438" cy="615553"/>
          </a:xfrm>
          <a:prstGeom prst="rect">
            <a:avLst/>
          </a:prstGeom>
        </p:spPr>
        <p:txBody>
          <a:bodyPr vert="horz" wrap="square" lIns="0" tIns="0" rIns="0" bIns="0" rtlCol="0">
            <a:spAutoFit/>
          </a:bodyPr>
          <a:lstStyle/>
          <a:p>
            <a:r>
              <a:rPr lang="es-CO" sz="1400" b="1" spc="-5" dirty="0">
                <a:solidFill>
                  <a:srgbClr val="B6004B"/>
                </a:solidFill>
                <a:latin typeface="Segoe UI" panose="020B0502040204020203" pitchFamily="34" charset="0"/>
                <a:cs typeface="Arial"/>
              </a:rPr>
              <a:t>Producto Interno Bruto (PIB) </a:t>
            </a:r>
          </a:p>
          <a:p>
            <a:pPr lvl="0"/>
            <a:r>
              <a:rPr lang="es-CO" sz="1400" b="1" spc="-5" dirty="0">
                <a:latin typeface="Encode Sans Condensed" panose="00000506000000000000" pitchFamily="2" charset="0"/>
                <a:ea typeface="+mj-ea"/>
                <a:cs typeface="Arial"/>
              </a:rPr>
              <a:t>Tasas de crecimiento año corrido (%) en volumen</a:t>
            </a:r>
            <a:r>
              <a:rPr lang="es-CO" sz="1400" b="1" spc="-5" baseline="30000" dirty="0">
                <a:latin typeface="Encode Sans Condensed" panose="00000506000000000000" pitchFamily="2" charset="0"/>
                <a:ea typeface="+mj-ea"/>
                <a:cs typeface="Arial"/>
              </a:rPr>
              <a:t>1</a:t>
            </a:r>
          </a:p>
          <a:p>
            <a:pPr lvl="0"/>
            <a:r>
              <a:rPr lang="es-CO" sz="1200" dirty="0">
                <a:latin typeface="Roboto Medium" panose="02000000000000000000" pitchFamily="2" charset="0"/>
                <a:ea typeface="Roboto Medium" panose="02000000000000000000" pitchFamily="2" charset="0"/>
                <a:cs typeface="Segoe UI" panose="020B0502040204020203" pitchFamily="34" charset="0"/>
              </a:rPr>
              <a:t>2022</a:t>
            </a:r>
            <a:r>
              <a:rPr lang="es-CO" sz="1200" baseline="30000" dirty="0">
                <a:latin typeface="Roboto Medium" panose="02000000000000000000" pitchFamily="2" charset="0"/>
                <a:ea typeface="Roboto Medium" panose="02000000000000000000" pitchFamily="2" charset="0"/>
                <a:cs typeface="Segoe UI" panose="020B0502040204020203" pitchFamily="34" charset="0"/>
              </a:rPr>
              <a:t>p</a:t>
            </a:r>
            <a:r>
              <a:rPr lang="es-CO" sz="1200" dirty="0">
                <a:latin typeface="Roboto Medium" panose="02000000000000000000" pitchFamily="2" charset="0"/>
                <a:ea typeface="Roboto Medium" panose="02000000000000000000" pitchFamily="2" charset="0"/>
                <a:cs typeface="Segoe UI" panose="020B0502040204020203" pitchFamily="34" charset="0"/>
              </a:rPr>
              <a:t> – 2024</a:t>
            </a:r>
            <a:r>
              <a:rPr lang="es-CO" sz="1200" baseline="30000" dirty="0">
                <a:latin typeface="Roboto Medium" panose="02000000000000000000" pitchFamily="2" charset="0"/>
                <a:ea typeface="Roboto Medium" panose="02000000000000000000" pitchFamily="2" charset="0"/>
                <a:cs typeface="Segoe UI" panose="020B0502040204020203" pitchFamily="34" charset="0"/>
              </a:rPr>
              <a:t>pr</a:t>
            </a:r>
            <a:r>
              <a:rPr lang="es-CO" sz="1200" dirty="0">
                <a:latin typeface="Roboto Medium" panose="02000000000000000000" pitchFamily="2" charset="0"/>
                <a:ea typeface="Roboto Medium" panose="02000000000000000000" pitchFamily="2" charset="0"/>
                <a:cs typeface="Segoe UI" panose="020B0502040204020203" pitchFamily="34" charset="0"/>
              </a:rPr>
              <a:t> tercer trimestre</a:t>
            </a:r>
          </a:p>
        </p:txBody>
      </p:sp>
      <p:sp>
        <p:nvSpPr>
          <p:cNvPr id="9" name="Marcador de texto 33">
            <a:extLst>
              <a:ext uri="{FF2B5EF4-FFF2-40B4-BE49-F238E27FC236}">
                <a16:creationId xmlns:a16="http://schemas.microsoft.com/office/drawing/2014/main" id="{4C1DE749-273B-AC34-B035-1EAD09656B61}"/>
              </a:ext>
            </a:extLst>
          </p:cNvPr>
          <p:cNvSpPr txBox="1">
            <a:spLocks/>
          </p:cNvSpPr>
          <p:nvPr/>
        </p:nvSpPr>
        <p:spPr>
          <a:xfrm>
            <a:off x="387210" y="4431583"/>
            <a:ext cx="4506573" cy="558965"/>
          </a:xfrm>
          <a:prstGeom prst="rect">
            <a:avLst/>
          </a:prstGeom>
        </p:spPr>
        <p:txBody>
          <a:bodyPr/>
          <a:lstStyle>
            <a:lvl1pPr marL="0" indent="0" algn="l" defTabSz="914400" rtl="0" eaLnBrk="1" latinLnBrk="0" hangingPunct="1">
              <a:lnSpc>
                <a:spcPct val="90000"/>
              </a:lnSpc>
              <a:spcBef>
                <a:spcPts val="200"/>
              </a:spcBef>
              <a:buFont typeface="Arial" panose="020B0604020202020204" pitchFamily="34" charset="0"/>
              <a:buNone/>
              <a:defRPr sz="700" kern="1200">
                <a:solidFill>
                  <a:srgbClr val="87909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s-CO" baseline="30000" dirty="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1 </a:t>
            </a:r>
            <a:r>
              <a:rPr lang="es-ES" dirty="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Series originales encadenadas de volumen con año de referencia 2015 </a:t>
            </a:r>
          </a:p>
          <a:p>
            <a:pPr>
              <a:defRPr/>
            </a:pPr>
            <a:r>
              <a:rPr lang="es-ES" baseline="30000" dirty="0"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a:t>
            </a:r>
            <a:r>
              <a:rPr lang="es-ES" dirty="0"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preliminar</a:t>
            </a:r>
            <a:r>
              <a:rPr lang="es-ES" dirty="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 </a:t>
            </a:r>
          </a:p>
          <a:p>
            <a:pPr>
              <a:defRPr/>
            </a:pPr>
            <a:r>
              <a:rPr lang="es-CO" baseline="30000" dirty="0" err="1">
                <a:solidFill>
                  <a:schemeClr val="tx1">
                    <a:lumMod val="85000"/>
                    <a:lumOff val="15000"/>
                  </a:schemeClr>
                </a:solidFill>
                <a:latin typeface="Encode Sans Condensed" panose="00000506000000000000" pitchFamily="2" charset="0"/>
                <a:cs typeface="Segoe UI"/>
              </a:rPr>
              <a:t>p</a:t>
            </a:r>
            <a:r>
              <a:rPr lang="es-CO" dirty="0" err="1">
                <a:solidFill>
                  <a:schemeClr val="tx1">
                    <a:lumMod val="85000"/>
                    <a:lumOff val="15000"/>
                  </a:schemeClr>
                </a:solidFill>
                <a:latin typeface="Encode Sans Condensed" panose="00000506000000000000" pitchFamily="2" charset="0"/>
                <a:cs typeface="Segoe UI"/>
              </a:rPr>
              <a:t>provisional</a:t>
            </a:r>
            <a:r>
              <a:rPr lang="es-CO" dirty="0">
                <a:solidFill>
                  <a:schemeClr val="tx1">
                    <a:lumMod val="85000"/>
                    <a:lumOff val="15000"/>
                  </a:schemeClr>
                </a:solidFill>
                <a:latin typeface="Encode Sans Condensed" panose="00000506000000000000" pitchFamily="2" charset="0"/>
                <a:cs typeface="Segoe UI"/>
              </a:rPr>
              <a:t> </a:t>
            </a:r>
          </a:p>
          <a:p>
            <a:pPr lvl="0">
              <a:defRPr/>
            </a:pPr>
            <a:r>
              <a:rPr kumimoji="0" lang="es-CO" b="1" i="0" u="none" strike="noStrike" kern="1200" cap="none" spc="0" normalizeH="0" baseline="0" noProof="0" dirty="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rPr>
              <a:t>Fuente: </a:t>
            </a:r>
            <a:r>
              <a:rPr lang="es-CO" dirty="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DANE, </a:t>
            </a:r>
            <a:r>
              <a:rPr lang="es-CO" dirty="0"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PIB_T</a:t>
            </a:r>
            <a:endParaRPr kumimoji="0" lang="es-CO" b="0" i="0" u="none" strike="noStrike" kern="1200" cap="none" spc="0" normalizeH="0" baseline="0" noProof="0" dirty="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endParaRPr>
          </a:p>
        </p:txBody>
      </p:sp>
      <p:graphicFrame>
        <p:nvGraphicFramePr>
          <p:cNvPr id="3" name="2 Gráfico">
            <a:extLst>
              <a:ext uri="{FF2B5EF4-FFF2-40B4-BE49-F238E27FC236}">
                <a16:creationId xmlns:a16="http://schemas.microsoft.com/office/drawing/2014/main" id="{C7946E2C-7696-4687-A10B-61005C8171F7}"/>
              </a:ext>
            </a:extLst>
          </p:cNvPr>
          <p:cNvGraphicFramePr>
            <a:graphicFrameLocks/>
          </p:cNvGraphicFramePr>
          <p:nvPr/>
        </p:nvGraphicFramePr>
        <p:xfrm>
          <a:off x="176107" y="1241502"/>
          <a:ext cx="8635998" cy="3120525"/>
        </p:xfrm>
        <a:graphic>
          <a:graphicData uri="http://schemas.openxmlformats.org/drawingml/2006/chart">
            <c:chart xmlns:c="http://schemas.openxmlformats.org/drawingml/2006/chart" xmlns:r="http://schemas.openxmlformats.org/officeDocument/2006/relationships" r:id="rId5"/>
          </a:graphicData>
        </a:graphic>
      </p:graphicFrame>
      <p:cxnSp>
        <p:nvCxnSpPr>
          <p:cNvPr id="2" name="Conector recto 1">
            <a:extLst>
              <a:ext uri="{FF2B5EF4-FFF2-40B4-BE49-F238E27FC236}">
                <a16:creationId xmlns:a16="http://schemas.microsoft.com/office/drawing/2014/main" id="{FB0E8042-B0F1-0B35-E15C-0CA1D3BF6691}"/>
              </a:ext>
            </a:extLst>
          </p:cNvPr>
          <p:cNvCxnSpPr>
            <a:cxnSpLocks/>
          </p:cNvCxnSpPr>
          <p:nvPr/>
        </p:nvCxnSpPr>
        <p:spPr>
          <a:xfrm flipV="1">
            <a:off x="341344" y="395088"/>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36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D2CB2-DAD3-0341-B991-A0109A50AB3F}"/>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49BB8F37-FEA0-3E3A-926A-BEFFA149A2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948" y="1903781"/>
            <a:ext cx="1256065" cy="193605"/>
          </a:xfrm>
          <a:prstGeom prst="rect">
            <a:avLst/>
          </a:prstGeom>
        </p:spPr>
      </p:pic>
      <p:sp>
        <p:nvSpPr>
          <p:cNvPr id="10" name="Marcador de texto 33">
            <a:extLst>
              <a:ext uri="{FF2B5EF4-FFF2-40B4-BE49-F238E27FC236}">
                <a16:creationId xmlns:a16="http://schemas.microsoft.com/office/drawing/2014/main" id="{FDA87498-8C86-B3A3-E20D-7D41F1A53FA7}"/>
              </a:ext>
            </a:extLst>
          </p:cNvPr>
          <p:cNvSpPr txBox="1">
            <a:spLocks/>
          </p:cNvSpPr>
          <p:nvPr/>
        </p:nvSpPr>
        <p:spPr>
          <a:xfrm>
            <a:off x="388596" y="4013274"/>
            <a:ext cx="2581432" cy="728950"/>
          </a:xfrm>
          <a:prstGeom prst="rect">
            <a:avLst/>
          </a:prstGeom>
        </p:spPr>
        <p:txBody>
          <a:bodyPr/>
          <a:lstStyle>
            <a:lvl1pPr marL="0" indent="0" algn="l" defTabSz="914400" rtl="0" eaLnBrk="1" latinLnBrk="0" hangingPunct="1">
              <a:lnSpc>
                <a:spcPct val="90000"/>
              </a:lnSpc>
              <a:spcBef>
                <a:spcPts val="200"/>
              </a:spcBef>
              <a:buFont typeface="Arial" panose="020B0604020202020204" pitchFamily="34" charset="0"/>
              <a:buNone/>
              <a:defRPr sz="700" kern="1200">
                <a:solidFill>
                  <a:srgbClr val="87909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defRPr/>
            </a:pPr>
            <a:r>
              <a:rPr lang="es-CO" baseline="30000">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1 </a:t>
            </a: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Series originales encadenadas de volumen con año de referencia 2015.</a:t>
            </a:r>
          </a:p>
          <a:p>
            <a:pPr lvl="0" algn="just">
              <a:defRPr/>
            </a:pP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*Por efecto del redondeo, la suma de las contribuciones puede no coincidir con el valor agregado. </a:t>
            </a:r>
          </a:p>
          <a:p>
            <a:pPr>
              <a:defRPr/>
            </a:pPr>
            <a:r>
              <a:rPr lang="es-ES" baseline="30000"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a:t>
            </a:r>
            <a:r>
              <a:rPr lang="es-ES"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preliminar</a:t>
            </a: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 </a:t>
            </a:r>
          </a:p>
          <a:p>
            <a:pPr>
              <a:defRPr/>
            </a:pPr>
            <a:r>
              <a:rPr lang="es-CO" baseline="30000" err="1">
                <a:solidFill>
                  <a:schemeClr val="tx1">
                    <a:lumMod val="85000"/>
                    <a:lumOff val="15000"/>
                  </a:schemeClr>
                </a:solidFill>
                <a:latin typeface="Encode Sans Condensed" panose="00000506000000000000" pitchFamily="2" charset="0"/>
                <a:cs typeface="Segoe UI"/>
              </a:rPr>
              <a:t>p</a:t>
            </a:r>
            <a:r>
              <a:rPr lang="es-CO" err="1">
                <a:solidFill>
                  <a:schemeClr val="tx1">
                    <a:lumMod val="85000"/>
                    <a:lumOff val="15000"/>
                  </a:schemeClr>
                </a:solidFill>
                <a:latin typeface="Encode Sans Condensed" panose="00000506000000000000" pitchFamily="2" charset="0"/>
                <a:cs typeface="Segoe UI"/>
              </a:rPr>
              <a:t>provisional</a:t>
            </a:r>
            <a:r>
              <a:rPr lang="es-CO">
                <a:solidFill>
                  <a:schemeClr val="tx1">
                    <a:lumMod val="85000"/>
                    <a:lumOff val="15000"/>
                  </a:schemeClr>
                </a:solidFill>
                <a:latin typeface="Encode Sans Condensed" panose="00000506000000000000" pitchFamily="2" charset="0"/>
                <a:cs typeface="Segoe UI"/>
              </a:rPr>
              <a:t> </a:t>
            </a:r>
          </a:p>
          <a:p>
            <a:pPr algn="just">
              <a:defRPr/>
            </a:pPr>
            <a:r>
              <a:rPr lang="es-ES">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p.p.: puntos porcentuales</a:t>
            </a:r>
          </a:p>
          <a:p>
            <a:pPr lvl="0" algn="just">
              <a:defRPr/>
            </a:pPr>
            <a:r>
              <a:rPr kumimoji="0" lang="es-CO" b="1"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rPr>
              <a:t>Fuente: </a:t>
            </a:r>
            <a:r>
              <a:rPr lang="es-CO">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DANE, </a:t>
            </a:r>
            <a:r>
              <a:rPr lang="es-CO" err="1">
                <a:solidFill>
                  <a:schemeClr val="tx1">
                    <a:lumMod val="85000"/>
                    <a:lumOff val="15000"/>
                  </a:schemeClr>
                </a:solidFill>
                <a:latin typeface="Encode Sans Condensed" panose="00000506000000000000" pitchFamily="2" charset="0"/>
                <a:ea typeface="Segoe UI" panose="020B0502040204020203" pitchFamily="34" charset="0"/>
                <a:cs typeface="Segoe UI" panose="020B0502040204020203" pitchFamily="34" charset="0"/>
              </a:rPr>
              <a:t>PIB_T</a:t>
            </a:r>
            <a:endParaRPr kumimoji="0" lang="es-CO" b="0" i="0" u="none" strike="noStrike" kern="1200" cap="none" spc="0" normalizeH="0" baseline="0" noProof="0">
              <a:ln>
                <a:noFill/>
              </a:ln>
              <a:solidFill>
                <a:schemeClr val="tx1">
                  <a:lumMod val="85000"/>
                  <a:lumOff val="15000"/>
                </a:schemeClr>
              </a:solidFill>
              <a:effectLst/>
              <a:uLnTx/>
              <a:uFillTx/>
              <a:latin typeface="Encode Sans Condensed" panose="00000506000000000000" pitchFamily="2" charset="0"/>
              <a:ea typeface="Segoe UI" panose="020B0502040204020203" pitchFamily="34" charset="0"/>
              <a:cs typeface="Segoe UI" panose="020B0502040204020203" pitchFamily="34" charset="0"/>
            </a:endParaRPr>
          </a:p>
        </p:txBody>
      </p:sp>
      <p:sp>
        <p:nvSpPr>
          <p:cNvPr id="3" name="object 898">
            <a:extLst>
              <a:ext uri="{FF2B5EF4-FFF2-40B4-BE49-F238E27FC236}">
                <a16:creationId xmlns:a16="http://schemas.microsoft.com/office/drawing/2014/main" id="{47425851-16B7-3114-1D8F-003ACAAFE6E8}"/>
              </a:ext>
            </a:extLst>
          </p:cNvPr>
          <p:cNvSpPr txBox="1"/>
          <p:nvPr/>
        </p:nvSpPr>
        <p:spPr>
          <a:xfrm>
            <a:off x="462747" y="441888"/>
            <a:ext cx="3074351" cy="1661993"/>
          </a:xfrm>
          <a:prstGeom prst="rect">
            <a:avLst/>
          </a:prstGeom>
        </p:spPr>
        <p:txBody>
          <a:bodyPr vert="horz" wrap="square" lIns="0" tIns="0" rIns="0" bIns="0" rtlCol="0">
            <a:spAutoFit/>
          </a:bodyPr>
          <a:lstStyle/>
          <a:p>
            <a:pPr lvl="0"/>
            <a:r>
              <a:rPr lang="es-CO" sz="1400" b="1" spc="-5" dirty="0">
                <a:solidFill>
                  <a:srgbClr val="B6004B"/>
                </a:solidFill>
                <a:latin typeface="Segoe UI" panose="020B0502040204020203" pitchFamily="34" charset="0"/>
                <a:cs typeface="Arial"/>
              </a:rPr>
              <a:t>Producto Interno Bruto (PIB)</a:t>
            </a:r>
          </a:p>
          <a:p>
            <a:pPr lvl="0"/>
            <a:r>
              <a:rPr lang="es-CO" sz="1400" b="1" spc="-5" dirty="0">
                <a:solidFill>
                  <a:srgbClr val="B6004B"/>
                </a:solidFill>
                <a:latin typeface="Segoe UI" panose="020B0502040204020203" pitchFamily="34" charset="0"/>
                <a:cs typeface="Arial"/>
              </a:rPr>
              <a:t>Enfoque de la producción</a:t>
            </a:r>
            <a:br>
              <a:rPr lang="es-CO" dirty="0">
                <a:solidFill>
                  <a:srgbClr val="00A8AC"/>
                </a:solidFill>
                <a:latin typeface="Encode Sans Condensed" panose="00000506000000000000" pitchFamily="2" charset="0"/>
                <a:ea typeface="Segoe UI" panose="020B0502040204020203" pitchFamily="34" charset="0"/>
                <a:cs typeface="Segoe UI" panose="020B0502040204020203" pitchFamily="34" charset="0"/>
              </a:rPr>
            </a:br>
            <a:r>
              <a:rPr lang="es-CO" sz="1400" b="1" dirty="0">
                <a:latin typeface="Encode Sans Condensed" panose="00000506000000000000" pitchFamily="2" charset="0"/>
                <a:ea typeface="Segoe UI" panose="020B0502040204020203" pitchFamily="34" charset="0"/>
                <a:cs typeface="Segoe UI" panose="020B0502040204020203" pitchFamily="34" charset="0"/>
              </a:rPr>
              <a:t>Tasas de crecimiento año corrido (%) en volumen</a:t>
            </a:r>
            <a:r>
              <a:rPr lang="es-CO" sz="1400" b="1" baseline="30000" dirty="0">
                <a:latin typeface="Encode Sans Condensed" panose="00000506000000000000" pitchFamily="2" charset="0"/>
                <a:ea typeface="Segoe UI" panose="020B0502040204020203" pitchFamily="34" charset="0"/>
                <a:cs typeface="Segoe UI" panose="020B0502040204020203" pitchFamily="34" charset="0"/>
              </a:rPr>
              <a:t>1</a:t>
            </a:r>
            <a:r>
              <a:rPr lang="es-CO" sz="1400" b="1" dirty="0">
                <a:latin typeface="Encode Sans Condensed" panose="00000506000000000000" pitchFamily="2" charset="0"/>
                <a:ea typeface="Segoe UI" panose="020B0502040204020203" pitchFamily="34" charset="0"/>
                <a:cs typeface="Segoe UI" panose="020B0502040204020203" pitchFamily="34" charset="0"/>
              </a:rPr>
              <a:t> </a:t>
            </a:r>
          </a:p>
          <a:p>
            <a:pPr lvl="0"/>
            <a:r>
              <a:rPr lang="es-CO" sz="1400" spc="-5" dirty="0">
                <a:latin typeface="Encode Sans Condensed" panose="00000506000000000000" pitchFamily="2" charset="0"/>
                <a:cs typeface="Arial"/>
              </a:rPr>
              <a:t>Valor agregado por actividad económica</a:t>
            </a:r>
          </a:p>
          <a:p>
            <a:r>
              <a:rPr lang="es-CO" sz="1200" spc="-5" dirty="0">
                <a:solidFill>
                  <a:schemeClr val="tx1">
                    <a:lumMod val="85000"/>
                    <a:lumOff val="15000"/>
                  </a:schemeClr>
                </a:solidFill>
                <a:latin typeface="Roboto Medium" panose="02000000000000000000" pitchFamily="2" charset="0"/>
                <a:ea typeface="Roboto Medium" panose="02000000000000000000" pitchFamily="2" charset="0"/>
                <a:cs typeface="Arial"/>
              </a:rPr>
              <a:t>2023</a:t>
            </a:r>
            <a:r>
              <a:rPr lang="es-CO" sz="1200" spc="-5" baseline="30000" dirty="0">
                <a:solidFill>
                  <a:schemeClr val="tx1">
                    <a:lumMod val="85000"/>
                    <a:lumOff val="15000"/>
                  </a:schemeClr>
                </a:solidFill>
                <a:latin typeface="Roboto Medium" panose="02000000000000000000" pitchFamily="2" charset="0"/>
                <a:ea typeface="Roboto Medium" panose="02000000000000000000" pitchFamily="2" charset="0"/>
                <a:cs typeface="Arial"/>
              </a:rPr>
              <a:t>pr</a:t>
            </a:r>
            <a:r>
              <a:rPr lang="es-CO" sz="1200" spc="-5" dirty="0">
                <a:solidFill>
                  <a:schemeClr val="tx1">
                    <a:lumMod val="85000"/>
                    <a:lumOff val="15000"/>
                  </a:schemeClr>
                </a:solidFill>
                <a:latin typeface="Roboto Medium" panose="02000000000000000000" pitchFamily="2" charset="0"/>
                <a:ea typeface="Roboto Medium" panose="02000000000000000000" pitchFamily="2" charset="0"/>
                <a:cs typeface="Arial"/>
              </a:rPr>
              <a:t> – 2024</a:t>
            </a:r>
            <a:r>
              <a:rPr lang="es-CO" sz="1200" spc="-5" baseline="30000" dirty="0">
                <a:solidFill>
                  <a:schemeClr val="tx1">
                    <a:lumMod val="85000"/>
                    <a:lumOff val="15000"/>
                  </a:schemeClr>
                </a:solidFill>
                <a:latin typeface="Roboto Medium" panose="02000000000000000000" pitchFamily="2" charset="0"/>
                <a:ea typeface="Roboto Medium" panose="02000000000000000000" pitchFamily="2" charset="0"/>
                <a:cs typeface="Arial"/>
              </a:rPr>
              <a:t>pr</a:t>
            </a:r>
            <a:r>
              <a:rPr lang="es-CO" sz="1200" spc="-5" dirty="0">
                <a:solidFill>
                  <a:schemeClr val="tx1">
                    <a:lumMod val="85000"/>
                    <a:lumOff val="15000"/>
                  </a:schemeClr>
                </a:solidFill>
                <a:latin typeface="Roboto Medium" panose="02000000000000000000" pitchFamily="2" charset="0"/>
                <a:ea typeface="Roboto Medium" panose="02000000000000000000" pitchFamily="2" charset="0"/>
                <a:cs typeface="Arial"/>
              </a:rPr>
              <a:t> </a:t>
            </a:r>
          </a:p>
          <a:p>
            <a:r>
              <a:rPr lang="es-CO" sz="1200" spc="-5" dirty="0">
                <a:solidFill>
                  <a:schemeClr val="tx1">
                    <a:lumMod val="85000"/>
                    <a:lumOff val="15000"/>
                  </a:schemeClr>
                </a:solidFill>
                <a:latin typeface="Roboto Medium" panose="02000000000000000000" pitchFamily="2" charset="0"/>
                <a:ea typeface="Roboto Medium" panose="02000000000000000000" pitchFamily="2" charset="0"/>
                <a:cs typeface="Arial"/>
              </a:rPr>
              <a:t>(tercer trimestre)</a:t>
            </a:r>
          </a:p>
        </p:txBody>
      </p:sp>
      <p:graphicFrame>
        <p:nvGraphicFramePr>
          <p:cNvPr id="6" name="Tabla 5">
            <a:extLst>
              <a:ext uri="{FF2B5EF4-FFF2-40B4-BE49-F238E27FC236}">
                <a16:creationId xmlns:a16="http://schemas.microsoft.com/office/drawing/2014/main" id="{78084BE6-8BD5-8E00-72FE-220C4AA57D2E}"/>
              </a:ext>
            </a:extLst>
          </p:cNvPr>
          <p:cNvGraphicFramePr>
            <a:graphicFrameLocks noGrp="1"/>
          </p:cNvGraphicFramePr>
          <p:nvPr>
            <p:extLst>
              <p:ext uri="{D42A27DB-BD31-4B8C-83A1-F6EECF244321}">
                <p14:modId xmlns:p14="http://schemas.microsoft.com/office/powerpoint/2010/main" val="1837976812"/>
              </p:ext>
            </p:extLst>
          </p:nvPr>
        </p:nvGraphicFramePr>
        <p:xfrm>
          <a:off x="3575158" y="165305"/>
          <a:ext cx="4824000" cy="4890900"/>
        </p:xfrm>
        <a:graphic>
          <a:graphicData uri="http://schemas.openxmlformats.org/drawingml/2006/table">
            <a:tbl>
              <a:tblPr/>
              <a:tblGrid>
                <a:gridCol w="2088000">
                  <a:extLst>
                    <a:ext uri="{9D8B030D-6E8A-4147-A177-3AD203B41FA5}">
                      <a16:colId xmlns:a16="http://schemas.microsoft.com/office/drawing/2014/main" val="27329219"/>
                    </a:ext>
                  </a:extLst>
                </a:gridCol>
                <a:gridCol w="828000">
                  <a:extLst>
                    <a:ext uri="{9D8B030D-6E8A-4147-A177-3AD203B41FA5}">
                      <a16:colId xmlns:a16="http://schemas.microsoft.com/office/drawing/2014/main" val="2661993824"/>
                    </a:ext>
                  </a:extLst>
                </a:gridCol>
                <a:gridCol w="828000">
                  <a:extLst>
                    <a:ext uri="{9D8B030D-6E8A-4147-A177-3AD203B41FA5}">
                      <a16:colId xmlns:a16="http://schemas.microsoft.com/office/drawing/2014/main" val="2181670617"/>
                    </a:ext>
                  </a:extLst>
                </a:gridCol>
                <a:gridCol w="108000">
                  <a:extLst>
                    <a:ext uri="{9D8B030D-6E8A-4147-A177-3AD203B41FA5}">
                      <a16:colId xmlns:a16="http://schemas.microsoft.com/office/drawing/2014/main" val="145067256"/>
                    </a:ext>
                  </a:extLst>
                </a:gridCol>
                <a:gridCol w="972000">
                  <a:extLst>
                    <a:ext uri="{9D8B030D-6E8A-4147-A177-3AD203B41FA5}">
                      <a16:colId xmlns:a16="http://schemas.microsoft.com/office/drawing/2014/main" val="3949012292"/>
                    </a:ext>
                  </a:extLst>
                </a:gridCol>
              </a:tblGrid>
              <a:tr h="360000">
                <a:tc rowSpan="2">
                  <a:txBody>
                    <a:bodyPr/>
                    <a:lstStyle/>
                    <a:p>
                      <a:pPr algn="ctr" fontAlgn="ctr"/>
                      <a:r>
                        <a:rPr lang="es-CO" sz="800" b="1" i="0" u="none" strike="noStrike" dirty="0">
                          <a:solidFill>
                            <a:srgbClr val="FFFFFF"/>
                          </a:solidFill>
                          <a:effectLst/>
                          <a:latin typeface="Encode Sans Condensed" panose="00000506000000000000" pitchFamily="2" charset="0"/>
                        </a:rPr>
                        <a:t>Actividad económica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tc gridSpan="2">
                  <a:txBody>
                    <a:bodyPr/>
                    <a:lstStyle/>
                    <a:p>
                      <a:pPr algn="ctr" fontAlgn="ctr"/>
                      <a:r>
                        <a:rPr lang="es-CO" sz="800" b="1" i="0" u="none" strike="noStrike" dirty="0">
                          <a:solidFill>
                            <a:srgbClr val="FFFFFF"/>
                          </a:solidFill>
                          <a:effectLst/>
                          <a:latin typeface="Encode Sans Condensed" panose="00000506000000000000" pitchFamily="2" charset="0"/>
                        </a:rPr>
                        <a:t>Tasas de crecimiento año corrido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tc hMerge="1">
                  <a:txBody>
                    <a:bodyPr/>
                    <a:lstStyle/>
                    <a:p>
                      <a:endParaRPr lang="es-CO"/>
                    </a:p>
                  </a:txBody>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fontAlgn="ctr"/>
                      <a:r>
                        <a:rPr lang="es-CO" sz="800" b="1" i="0" u="none" strike="noStrike" dirty="0">
                          <a:solidFill>
                            <a:srgbClr val="FFFFFF"/>
                          </a:solidFill>
                          <a:effectLst/>
                          <a:latin typeface="Encode Sans Condensed" panose="00000506000000000000" pitchFamily="2" charset="0"/>
                        </a:rPr>
                        <a:t>Contribución* a la variación año corrido del </a:t>
                      </a:r>
                    </a:p>
                    <a:p>
                      <a:pPr algn="ctr" fontAlgn="ctr"/>
                      <a:r>
                        <a:rPr lang="es-CO" sz="800" b="1" i="0" u="none" strike="noStrike" dirty="0">
                          <a:solidFill>
                            <a:srgbClr val="FFFFFF"/>
                          </a:solidFill>
                          <a:effectLst/>
                          <a:latin typeface="Encode Sans Condensed" panose="00000506000000000000" pitchFamily="2" charset="0"/>
                        </a:rPr>
                        <a:t>valor agregado (p.p.)</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extLst>
                  <a:ext uri="{0D108BD9-81ED-4DB2-BD59-A6C34878D82A}">
                    <a16:rowId xmlns:a16="http://schemas.microsoft.com/office/drawing/2014/main" val="2249999085"/>
                  </a:ext>
                </a:extLst>
              </a:tr>
              <a:tr h="288000">
                <a:tc vMerge="1">
                  <a:txBody>
                    <a:bodyPr/>
                    <a:lstStyle/>
                    <a:p>
                      <a:endParaRPr lang="es-CO"/>
                    </a:p>
                  </a:txBody>
                  <a:tcPr/>
                </a:tc>
                <a:tc>
                  <a:txBody>
                    <a:bodyPr/>
                    <a:lstStyle/>
                    <a:p>
                      <a:pPr algn="ctr" fontAlgn="ctr"/>
                      <a:r>
                        <a:rPr lang="es-CO" sz="800" b="1" i="0" u="none" strike="noStrike" dirty="0">
                          <a:solidFill>
                            <a:srgbClr val="FFFFFF"/>
                          </a:solidFill>
                          <a:effectLst/>
                          <a:latin typeface="Encode Sans Condensed" panose="00000506000000000000" pitchFamily="2" charset="0"/>
                        </a:rPr>
                        <a:t>2023</a:t>
                      </a:r>
                      <a:r>
                        <a:rPr lang="es-CO" sz="800" b="1" i="0" u="none" strike="noStrike" baseline="30000" dirty="0">
                          <a:solidFill>
                            <a:srgbClr val="FFFFFF"/>
                          </a:solidFill>
                          <a:effectLst/>
                          <a:latin typeface="Encode Sans Condensed" panose="00000506000000000000" pitchFamily="2" charset="0"/>
                        </a:rPr>
                        <a:t>pr </a:t>
                      </a:r>
                      <a:r>
                        <a:rPr lang="es-CO" sz="800" b="1" i="0" u="none" strike="noStrike" dirty="0">
                          <a:solidFill>
                            <a:srgbClr val="FFFFFF"/>
                          </a:solidFill>
                          <a:effectLst/>
                          <a:latin typeface="Encode Sans Condensed" panose="00000506000000000000" pitchFamily="2" charset="0"/>
                        </a:rPr>
                        <a:t>/ </a:t>
                      </a:r>
                      <a:br>
                        <a:rPr lang="es-CO" sz="800" b="1" i="0" u="none" strike="noStrike" dirty="0">
                          <a:solidFill>
                            <a:srgbClr val="FFFFFF"/>
                          </a:solidFill>
                          <a:effectLst/>
                          <a:latin typeface="Encode Sans Condensed" panose="00000506000000000000" pitchFamily="2" charset="0"/>
                        </a:rPr>
                      </a:br>
                      <a:r>
                        <a:rPr lang="es-CO" sz="800" b="1" i="0" u="none" strike="noStrike" dirty="0">
                          <a:solidFill>
                            <a:srgbClr val="FFFFFF"/>
                          </a:solidFill>
                          <a:effectLst/>
                          <a:latin typeface="Encode Sans Condensed" panose="00000506000000000000" pitchFamily="2" charset="0"/>
                        </a:rPr>
                        <a:t>2022</a:t>
                      </a:r>
                      <a:r>
                        <a:rPr lang="es-CO" sz="800" b="1" i="0" u="none" strike="noStrike" baseline="30000" dirty="0">
                          <a:solidFill>
                            <a:srgbClr val="FFFFFF"/>
                          </a:solidFill>
                          <a:effectLst/>
                          <a:latin typeface="Encode Sans Condensed" panose="00000506000000000000" pitchFamily="2" charset="0"/>
                        </a:rPr>
                        <a:t>p</a:t>
                      </a:r>
                      <a:endParaRPr lang="es-CO" sz="800" b="1" i="0" u="none" strike="noStrike" dirty="0">
                        <a:solidFill>
                          <a:srgbClr val="FFFFFF"/>
                        </a:solidFill>
                        <a:effectLst/>
                        <a:latin typeface="Encode Sans Condensed" panose="00000506000000000000" pitchFamily="2"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tc>
                  <a:txBody>
                    <a:bodyPr/>
                    <a:lstStyle/>
                    <a:p>
                      <a:pPr algn="ctr" fontAlgn="ctr"/>
                      <a:r>
                        <a:rPr lang="es-CO" sz="800" b="1" i="0" u="none" strike="noStrike" dirty="0">
                          <a:solidFill>
                            <a:srgbClr val="FFFFFF"/>
                          </a:solidFill>
                          <a:effectLst/>
                          <a:latin typeface="Encode Sans Condensed" panose="00000506000000000000" pitchFamily="2" charset="0"/>
                        </a:rPr>
                        <a:t>2024</a:t>
                      </a:r>
                      <a:r>
                        <a:rPr lang="es-CO" sz="800" b="1" i="0" u="none" strike="noStrike" baseline="30000" dirty="0">
                          <a:solidFill>
                            <a:srgbClr val="FFFFFF"/>
                          </a:solidFill>
                          <a:effectLst/>
                          <a:latin typeface="Encode Sans Condensed" panose="00000506000000000000" pitchFamily="2" charset="0"/>
                        </a:rPr>
                        <a:t>pr</a:t>
                      </a:r>
                      <a:r>
                        <a:rPr lang="es-CO" sz="800" b="1" i="0" u="none" strike="noStrike" dirty="0">
                          <a:solidFill>
                            <a:srgbClr val="FFFFFF"/>
                          </a:solidFill>
                          <a:effectLst/>
                          <a:latin typeface="Encode Sans Condensed" panose="00000506000000000000" pitchFamily="2" charset="0"/>
                        </a:rPr>
                        <a:t> / </a:t>
                      </a:r>
                      <a:br>
                        <a:rPr lang="es-CO" sz="800" b="1" i="0" u="none" strike="noStrike" dirty="0">
                          <a:solidFill>
                            <a:srgbClr val="FFFFFF"/>
                          </a:solidFill>
                          <a:effectLst/>
                          <a:latin typeface="Encode Sans Condensed" panose="00000506000000000000" pitchFamily="2" charset="0"/>
                        </a:rPr>
                      </a:br>
                      <a:r>
                        <a:rPr lang="es-CO" sz="800" b="1" i="0" u="none" strike="noStrike" dirty="0">
                          <a:solidFill>
                            <a:srgbClr val="FFFFFF"/>
                          </a:solidFill>
                          <a:effectLst/>
                          <a:latin typeface="Encode Sans Condensed" panose="00000506000000000000" pitchFamily="2" charset="0"/>
                        </a:rPr>
                        <a:t>2023</a:t>
                      </a:r>
                      <a:r>
                        <a:rPr lang="es-CO" sz="800" b="1" i="0" u="none" strike="noStrike" baseline="30000" dirty="0">
                          <a:solidFill>
                            <a:srgbClr val="FFFFFF"/>
                          </a:solidFill>
                          <a:effectLst/>
                          <a:latin typeface="Encode Sans Condensed" panose="00000506000000000000" pitchFamily="2" charset="0"/>
                        </a:rPr>
                        <a:t>pr </a:t>
                      </a:r>
                      <a:endParaRPr lang="es-CO" sz="800" b="1" i="0" u="none" strike="noStrike" dirty="0">
                        <a:solidFill>
                          <a:srgbClr val="FFFFFF"/>
                        </a:solidFill>
                        <a:effectLst/>
                        <a:latin typeface="Encode Sans Condensed" panose="00000506000000000000" pitchFamily="2"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65660"/>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fontAlgn="ctr"/>
                      <a:r>
                        <a:rPr lang="es-CO" sz="800" b="1" i="0" u="none" strike="noStrike">
                          <a:solidFill>
                            <a:srgbClr val="FFFFFF"/>
                          </a:solidFill>
                          <a:effectLst/>
                          <a:latin typeface="Encode Sans Condensed" panose="00000506000000000000" pitchFamily="2" charset="0"/>
                        </a:rPr>
                        <a:t>2024</a:t>
                      </a:r>
                      <a:r>
                        <a:rPr lang="es-CO" sz="800" b="1" i="0" u="none" strike="noStrike" baseline="30000">
                          <a:solidFill>
                            <a:srgbClr val="FFFFFF"/>
                          </a:solidFill>
                          <a:effectLst/>
                          <a:latin typeface="Encode Sans Condensed" panose="00000506000000000000" pitchFamily="2" charset="0"/>
                        </a:rPr>
                        <a:t>pr</a:t>
                      </a:r>
                      <a:r>
                        <a:rPr lang="es-CO" sz="800" b="1" i="0" u="none" strike="noStrike">
                          <a:solidFill>
                            <a:srgbClr val="FFFFFF"/>
                          </a:solidFill>
                          <a:effectLst/>
                          <a:latin typeface="Encode Sans Condensed" panose="00000506000000000000" pitchFamily="2" charset="0"/>
                        </a:rPr>
                        <a:t> - III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extLst>
                  <a:ext uri="{0D108BD9-81ED-4DB2-BD59-A6C34878D82A}">
                    <a16:rowId xmlns:a16="http://schemas.microsoft.com/office/drawing/2014/main" val="3195088300"/>
                  </a:ext>
                </a:extLst>
              </a:tr>
              <a:tr h="216000">
                <a:tc>
                  <a:txBody>
                    <a:bodyPr/>
                    <a:lstStyle/>
                    <a:p>
                      <a:pPr algn="l" rtl="0" fontAlgn="ctr"/>
                      <a:r>
                        <a:rPr lang="es-ES" sz="800" b="0" i="0" u="none" strike="noStrike" dirty="0">
                          <a:solidFill>
                            <a:srgbClr val="065660"/>
                          </a:solidFill>
                          <a:effectLst/>
                          <a:latin typeface="Encode Sans Condensed" panose="00000506000000000000" pitchFamily="2" charset="0"/>
                        </a:rPr>
                        <a:t>Agricultura, ganadería, caza, silvicultura y pesca</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9D9D9"/>
                    </a:solidFill>
                  </a:tcPr>
                </a:tc>
                <a:tc>
                  <a:txBody>
                    <a:bodyPr/>
                    <a:lstStyle/>
                    <a:p>
                      <a:pPr algn="ctr" rtl="0" fontAlgn="ctr"/>
                      <a:r>
                        <a:rPr lang="es-CO" sz="800" b="0" i="0" u="none" strike="noStrike">
                          <a:solidFill>
                            <a:srgbClr val="065660"/>
                          </a:solidFill>
                          <a:effectLst/>
                          <a:latin typeface="Encode Sans Condensed" panose="00000506000000000000" pitchFamily="2" charset="0"/>
                        </a:rPr>
                        <a:t>-0,2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9D9D9"/>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8,9</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9D9D9"/>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618550579"/>
                  </a:ext>
                </a:extLst>
              </a:tr>
              <a:tr h="324000">
                <a:tc>
                  <a:txBody>
                    <a:bodyPr/>
                    <a:lstStyle/>
                    <a:p>
                      <a:pPr algn="l" rtl="0" fontAlgn="ctr"/>
                      <a:r>
                        <a:rPr lang="es-ES" sz="800" b="0" i="0" u="none" strike="noStrike" dirty="0">
                          <a:solidFill>
                            <a:srgbClr val="065660"/>
                          </a:solidFill>
                          <a:effectLst/>
                          <a:latin typeface="Encode Sans Condensed" panose="00000506000000000000" pitchFamily="2" charset="0"/>
                        </a:rPr>
                        <a:t>Administración pública y defensa; Educación; Actividades de la salud humana</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3,6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4,2</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946713244"/>
                  </a:ext>
                </a:extLst>
              </a:tr>
              <a:tr h="324000">
                <a:tc>
                  <a:txBody>
                    <a:bodyPr/>
                    <a:lstStyle/>
                    <a:p>
                      <a:pPr algn="l" rtl="0" fontAlgn="ctr"/>
                      <a:r>
                        <a:rPr lang="es-CO" sz="800" b="0" i="0" u="none" strike="noStrike" dirty="0">
                          <a:solidFill>
                            <a:srgbClr val="065660"/>
                          </a:solidFill>
                          <a:effectLst/>
                          <a:latin typeface="Encode Sans Condensed" panose="00000506000000000000" pitchFamily="2" charset="0"/>
                        </a:rPr>
                        <a:t>Actividades artísticas, de entretenimiento; Actividades de los hogares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es-CO" sz="800" b="0" i="0" u="none" strike="noStrike">
                          <a:solidFill>
                            <a:srgbClr val="065660"/>
                          </a:solidFill>
                          <a:effectLst/>
                          <a:latin typeface="Encode Sans Condensed" panose="00000506000000000000" pitchFamily="2" charset="0"/>
                        </a:rPr>
                        <a:t>9,7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9,8</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639962702"/>
                  </a:ext>
                </a:extLst>
              </a:tr>
              <a:tr h="216000">
                <a:tc>
                  <a:txBody>
                    <a:bodyPr/>
                    <a:lstStyle/>
                    <a:p>
                      <a:pPr algn="l" rtl="0" fontAlgn="ctr"/>
                      <a:r>
                        <a:rPr lang="es-CO" sz="800" b="0" i="0" u="none" strike="noStrike" dirty="0">
                          <a:solidFill>
                            <a:srgbClr val="065660"/>
                          </a:solidFill>
                          <a:effectLst/>
                          <a:latin typeface="Encode Sans Condensed" panose="00000506000000000000" pitchFamily="2" charset="0"/>
                        </a:rPr>
                        <a:t>Actividades inmobiliarias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1,8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1,9</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634727667"/>
                  </a:ext>
                </a:extLst>
              </a:tr>
              <a:tr h="324000">
                <a:tc>
                  <a:txBody>
                    <a:bodyPr/>
                    <a:lstStyle/>
                    <a:p>
                      <a:pPr algn="l" rtl="0" fontAlgn="ctr"/>
                      <a:r>
                        <a:rPr lang="es-ES" sz="800" b="0" i="0" u="none" strike="noStrike" dirty="0">
                          <a:solidFill>
                            <a:srgbClr val="065660"/>
                          </a:solidFill>
                          <a:effectLst/>
                          <a:latin typeface="Encode Sans Condensed" panose="00000506000000000000" pitchFamily="2" charset="0"/>
                        </a:rPr>
                        <a:t>Suministro de electricidad, gas, vapor y aire acondicionado; Distribución de agua</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es-CO" sz="800" b="0" i="0" u="none" strike="noStrike">
                          <a:solidFill>
                            <a:srgbClr val="065660"/>
                          </a:solidFill>
                          <a:effectLst/>
                          <a:latin typeface="Encode Sans Condensed" panose="00000506000000000000" pitchFamily="2" charset="0"/>
                        </a:rPr>
                        <a:t>1,9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2,7</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168400792"/>
                  </a:ext>
                </a:extLst>
              </a:tr>
              <a:tr h="216000">
                <a:tc>
                  <a:txBody>
                    <a:bodyPr/>
                    <a:lstStyle/>
                    <a:p>
                      <a:pPr algn="l" rtl="0" fontAlgn="ctr"/>
                      <a:r>
                        <a:rPr lang="es-CO" sz="800" b="0" i="0" u="none" strike="noStrike" dirty="0">
                          <a:solidFill>
                            <a:srgbClr val="065660"/>
                          </a:solidFill>
                          <a:effectLst/>
                          <a:latin typeface="Encode Sans Condensed" panose="00000506000000000000" pitchFamily="2" charset="0"/>
                        </a:rPr>
                        <a:t>Construcción</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-4,8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2,4</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481961315"/>
                  </a:ext>
                </a:extLst>
              </a:tr>
              <a:tr h="216000">
                <a:tc>
                  <a:txBody>
                    <a:bodyPr/>
                    <a:lstStyle/>
                    <a:p>
                      <a:pPr algn="l" rtl="0" fontAlgn="ctr"/>
                      <a:r>
                        <a:rPr lang="es-ES" sz="800" b="0" i="0" u="none" strike="noStrike">
                          <a:solidFill>
                            <a:srgbClr val="065660"/>
                          </a:solidFill>
                          <a:effectLst/>
                          <a:latin typeface="Encode Sans Condensed" panose="00000506000000000000" pitchFamily="2" charset="0"/>
                        </a:rPr>
                        <a:t>Actividades financieras y de seguros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es-CO" sz="800" b="0" i="0" u="none" strike="noStrike">
                          <a:solidFill>
                            <a:srgbClr val="065660"/>
                          </a:solidFill>
                          <a:effectLst/>
                          <a:latin typeface="Encode Sans Condensed" panose="00000506000000000000" pitchFamily="2" charset="0"/>
                        </a:rPr>
                        <a:t>8,8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0,9</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0,04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668149580"/>
                  </a:ext>
                </a:extLst>
              </a:tr>
              <a:tr h="324000">
                <a:tc>
                  <a:txBody>
                    <a:bodyPr/>
                    <a:lstStyle/>
                    <a:p>
                      <a:pPr algn="l" rtl="0" fontAlgn="ctr"/>
                      <a:r>
                        <a:rPr lang="es-ES" sz="800" b="0" i="0" u="none" strike="noStrike" dirty="0">
                          <a:solidFill>
                            <a:srgbClr val="065660"/>
                          </a:solidFill>
                          <a:effectLst/>
                          <a:latin typeface="Encode Sans Condensed" panose="00000506000000000000" pitchFamily="2" charset="0"/>
                        </a:rPr>
                        <a:t>Actividades profesionales, científicas y técnicas; Actividades de servicios administrativos y de apoyo</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0,7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0,2</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0,01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167992924"/>
                  </a:ext>
                </a:extLst>
              </a:tr>
              <a:tr h="324000">
                <a:tc>
                  <a:txBody>
                    <a:bodyPr/>
                    <a:lstStyle/>
                    <a:p>
                      <a:pPr algn="l" rtl="0" fontAlgn="ctr"/>
                      <a:r>
                        <a:rPr lang="es-ES" sz="800" b="0" i="0" u="none" strike="noStrike" dirty="0">
                          <a:solidFill>
                            <a:srgbClr val="065660"/>
                          </a:solidFill>
                          <a:effectLst/>
                          <a:latin typeface="Encode Sans Condensed" panose="00000506000000000000" pitchFamily="2" charset="0"/>
                        </a:rPr>
                        <a:t>Comercio y reparación; Transporte y almacenamiento; Alojamiento y servicios de comida</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es-CO" sz="800" b="0" i="0" u="none" strike="noStrike">
                          <a:solidFill>
                            <a:srgbClr val="065660"/>
                          </a:solidFill>
                          <a:effectLst/>
                          <a:latin typeface="Encode Sans Condensed" panose="00000506000000000000" pitchFamily="2" charset="0"/>
                        </a:rPr>
                        <a:t>-3,1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0,2</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0,01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581273499"/>
                  </a:ext>
                </a:extLst>
              </a:tr>
              <a:tr h="216000">
                <a:tc>
                  <a:txBody>
                    <a:bodyPr/>
                    <a:lstStyle/>
                    <a:p>
                      <a:pPr algn="l" rtl="0" fontAlgn="ctr"/>
                      <a:r>
                        <a:rPr lang="es-CO" sz="800" b="0" i="0" u="none" strike="noStrike">
                          <a:solidFill>
                            <a:srgbClr val="065660"/>
                          </a:solidFill>
                          <a:effectLst/>
                          <a:latin typeface="Encode Sans Condensed" panose="00000506000000000000" pitchFamily="2" charset="0"/>
                        </a:rPr>
                        <a:t>Información y comunicaciones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0,7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-0,9</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-0,02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861678442"/>
                  </a:ext>
                </a:extLst>
              </a:tr>
              <a:tr h="216000">
                <a:tc>
                  <a:txBody>
                    <a:bodyPr/>
                    <a:lstStyle/>
                    <a:p>
                      <a:pPr algn="l" rtl="0" fontAlgn="ctr"/>
                      <a:r>
                        <a:rPr lang="es-ES" sz="800" b="0" i="0" u="none" strike="noStrike">
                          <a:solidFill>
                            <a:srgbClr val="065660"/>
                          </a:solidFill>
                          <a:effectLst/>
                          <a:latin typeface="Encode Sans Condensed" panose="00000506000000000000" pitchFamily="2" charset="0"/>
                        </a:rPr>
                        <a:t>Explotación de minas y canteras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es-CO" sz="800" b="0" i="0" u="none" strike="noStrike">
                          <a:solidFill>
                            <a:srgbClr val="065660"/>
                          </a:solidFill>
                          <a:effectLst/>
                          <a:latin typeface="Encode Sans Condensed" panose="00000506000000000000" pitchFamily="2" charset="0"/>
                        </a:rPr>
                        <a:t>3,4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-4,1</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a:noFill/>
                    </a:lnB>
                    <a:solidFill>
                      <a:srgbClr val="D9D9D9"/>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610796243"/>
                  </a:ext>
                </a:extLst>
              </a:tr>
              <a:tr h="216000">
                <a:tc>
                  <a:txBody>
                    <a:bodyPr/>
                    <a:lstStyle/>
                    <a:p>
                      <a:pPr algn="l" rtl="0" fontAlgn="ctr"/>
                      <a:r>
                        <a:rPr lang="es-CO" sz="800" b="0" i="0" u="none" strike="noStrike">
                          <a:solidFill>
                            <a:srgbClr val="065660"/>
                          </a:solidFill>
                          <a:effectLst/>
                          <a:latin typeface="Encode Sans Condensed" panose="00000506000000000000" pitchFamily="2" charset="0"/>
                        </a:rPr>
                        <a:t>Industrias manufactureras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007174"/>
                      </a:solidFill>
                      <a:prstDash val="solid"/>
                      <a:round/>
                      <a:headEnd type="none" w="med" len="med"/>
                      <a:tailEnd type="none" w="med" len="med"/>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w="12700" cap="flat" cmpd="sng" algn="ctr">
                      <a:solidFill>
                        <a:srgbClr val="007174"/>
                      </a:solidFill>
                      <a:prstDash val="solid"/>
                      <a:round/>
                      <a:headEnd type="none" w="med" len="med"/>
                      <a:tailEnd type="none" w="med" len="med"/>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-2,8</a:t>
                      </a:r>
                    </a:p>
                  </a:txBody>
                  <a:tcPr marL="9525" marR="9525" marT="9525" marB="0" anchor="ctr">
                    <a:lnL w="12700" cap="flat" cmpd="sng" algn="ctr">
                      <a:solidFill>
                        <a:srgbClr val="007E82"/>
                      </a:solidFill>
                      <a:prstDash val="solid"/>
                      <a:round/>
                      <a:headEnd type="none" w="med" len="med"/>
                      <a:tailEnd type="none" w="med" len="med"/>
                    </a:lnL>
                    <a:lnR w="12700" cap="flat" cmpd="sng" algn="ctr">
                      <a:solidFill>
                        <a:srgbClr val="007E82"/>
                      </a:solidFill>
                      <a:prstDash val="solid"/>
                      <a:round/>
                      <a:headEnd type="none" w="med" len="med"/>
                      <a:tailEnd type="none" w="med" len="med"/>
                    </a:lnR>
                    <a:lnT>
                      <a:noFill/>
                    </a:lnT>
                    <a:lnB w="12700" cap="flat" cmpd="sng" algn="ctr">
                      <a:solidFill>
                        <a:srgbClr val="007174"/>
                      </a:solidFill>
                      <a:prstDash val="solid"/>
                      <a:round/>
                      <a:headEnd type="none" w="med" len="med"/>
                      <a:tailEnd type="none" w="med" len="med"/>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E82"/>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dirty="0">
                          <a:solidFill>
                            <a:srgbClr val="065660"/>
                          </a:solidFill>
                          <a:effectLst/>
                          <a:latin typeface="Encode Sans Condensed" panose="00000506000000000000" pitchFamily="2" charset="0"/>
                        </a:rPr>
                        <a:t>-0,3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7174"/>
                      </a:solidFill>
                      <a:prstDash val="solid"/>
                      <a:round/>
                      <a:headEnd type="none" w="med" len="med"/>
                      <a:tailEnd type="none" w="med" len="med"/>
                    </a:lnB>
                    <a:noFill/>
                  </a:tcPr>
                </a:tc>
                <a:extLst>
                  <a:ext uri="{0D108BD9-81ED-4DB2-BD59-A6C34878D82A}">
                    <a16:rowId xmlns:a16="http://schemas.microsoft.com/office/drawing/2014/main" val="1431556308"/>
                  </a:ext>
                </a:extLst>
              </a:tr>
              <a:tr h="216000">
                <a:tc>
                  <a:txBody>
                    <a:bodyPr/>
                    <a:lstStyle/>
                    <a:p>
                      <a:pPr algn="l" rtl="0" fontAlgn="ctr"/>
                      <a:r>
                        <a:rPr lang="es-CO" sz="800" b="1" i="0" u="none" strike="noStrike">
                          <a:solidFill>
                            <a:srgbClr val="065660"/>
                          </a:solidFill>
                          <a:effectLst/>
                          <a:latin typeface="Encode Sans Condensed" panose="00000506000000000000" pitchFamily="2" charset="0"/>
                        </a:rPr>
                        <a:t>Valor agregado</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7174"/>
                      </a:solidFill>
                      <a:prstDash val="solid"/>
                      <a:round/>
                      <a:headEnd type="none" w="med" len="med"/>
                      <a:tailEnd type="none" w="med" len="med"/>
                    </a:lnT>
                    <a:lnB>
                      <a:noFill/>
                    </a:lnB>
                    <a:solidFill>
                      <a:srgbClr val="BFBFBF"/>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0,6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174"/>
                      </a:solidFill>
                      <a:prstDash val="solid"/>
                      <a:round/>
                      <a:headEnd type="none" w="med" len="med"/>
                      <a:tailEnd type="none" w="med" len="med"/>
                    </a:lnR>
                    <a:lnT w="12700" cap="flat" cmpd="sng" algn="ctr">
                      <a:solidFill>
                        <a:srgbClr val="007174"/>
                      </a:solidFill>
                      <a:prstDash val="solid"/>
                      <a:round/>
                      <a:headEnd type="none" w="med" len="med"/>
                      <a:tailEnd type="none" w="med" len="med"/>
                    </a:lnT>
                    <a:lnB>
                      <a:noFill/>
                    </a:lnB>
                    <a:solidFill>
                      <a:srgbClr val="BFBFBF"/>
                    </a:solidFill>
                  </a:tcPr>
                </a:tc>
                <a:tc>
                  <a:txBody>
                    <a:bodyPr/>
                    <a:lstStyle/>
                    <a:p>
                      <a:pPr algn="ctr" rtl="0" fontAlgn="ctr"/>
                      <a:r>
                        <a:rPr lang="es-CO" sz="800" b="1" i="0" u="none" strike="noStrike">
                          <a:solidFill>
                            <a:srgbClr val="065660"/>
                          </a:solidFill>
                          <a:effectLst/>
                          <a:latin typeface="Encode Sans Condensed" panose="00000506000000000000" pitchFamily="2" charset="0"/>
                        </a:rPr>
                        <a:t>1,7</a:t>
                      </a:r>
                    </a:p>
                  </a:txBody>
                  <a:tcPr marL="9525" marR="9525" marT="9525" marB="0" anchor="ctr">
                    <a:lnL w="12700" cap="flat" cmpd="sng" algn="ctr">
                      <a:solidFill>
                        <a:srgbClr val="007174"/>
                      </a:solidFill>
                      <a:prstDash val="solid"/>
                      <a:round/>
                      <a:headEnd type="none" w="med" len="med"/>
                      <a:tailEnd type="none" w="med" len="med"/>
                    </a:lnL>
                    <a:lnR w="12700" cap="flat" cmpd="sng" algn="ctr">
                      <a:solidFill>
                        <a:srgbClr val="007174"/>
                      </a:solidFill>
                      <a:prstDash val="solid"/>
                      <a:round/>
                      <a:headEnd type="none" w="med" len="med"/>
                      <a:tailEnd type="none" w="med" len="med"/>
                    </a:lnR>
                    <a:lnT w="12700" cap="flat" cmpd="sng" algn="ctr">
                      <a:solidFill>
                        <a:srgbClr val="007174"/>
                      </a:solidFill>
                      <a:prstDash val="solid"/>
                      <a:round/>
                      <a:headEnd type="none" w="med" len="med"/>
                      <a:tailEnd type="none" w="med" len="med"/>
                    </a:lnT>
                    <a:lnB>
                      <a:noFill/>
                    </a:lnB>
                    <a:solidFill>
                      <a:srgbClr val="BFBFBF"/>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174"/>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1,7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7174"/>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993025094"/>
                  </a:ext>
                </a:extLst>
              </a:tr>
              <a:tr h="216000">
                <a:tc>
                  <a:txBody>
                    <a:bodyPr/>
                    <a:lstStyle/>
                    <a:p>
                      <a:pPr algn="l" rtl="0" fontAlgn="ctr"/>
                      <a:r>
                        <a:rPr lang="es-ES" sz="800" b="0" i="0" u="none" strike="noStrike">
                          <a:solidFill>
                            <a:srgbClr val="065660"/>
                          </a:solidFill>
                          <a:effectLst/>
                          <a:latin typeface="Encode Sans Condensed" panose="00000506000000000000" pitchFamily="2" charset="0"/>
                        </a:rPr>
                        <a:t>Impuestos menos subvenciones sobre los productos</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algn="ctr" rtl="0" fontAlgn="ctr"/>
                      <a:r>
                        <a:rPr lang="es-CO" sz="800" b="0" i="0" u="none" strike="noStrike">
                          <a:solidFill>
                            <a:srgbClr val="065660"/>
                          </a:solidFill>
                          <a:effectLst/>
                          <a:latin typeface="Encode Sans Condensed" panose="00000506000000000000" pitchFamily="2" charset="0"/>
                        </a:rPr>
                        <a:t>1,3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7174"/>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algn="ctr" rtl="0" fontAlgn="ctr"/>
                      <a:r>
                        <a:rPr lang="es-CO" sz="800" b="1" i="0" u="none" strike="noStrike">
                          <a:solidFill>
                            <a:srgbClr val="065660"/>
                          </a:solidFill>
                          <a:effectLst/>
                          <a:latin typeface="Encode Sans Condensed" panose="00000506000000000000" pitchFamily="2" charset="0"/>
                        </a:rPr>
                        <a:t>0,7</a:t>
                      </a:r>
                    </a:p>
                  </a:txBody>
                  <a:tcPr marL="9525" marR="9525" marT="9525" marB="0" anchor="ctr">
                    <a:lnL w="12700" cap="flat" cmpd="sng" algn="ctr">
                      <a:solidFill>
                        <a:srgbClr val="007174"/>
                      </a:solidFill>
                      <a:prstDash val="solid"/>
                      <a:round/>
                      <a:headEnd type="none" w="med" len="med"/>
                      <a:tailEnd type="none" w="med" len="med"/>
                    </a:lnL>
                    <a:lnR w="12700" cap="flat" cmpd="sng" algn="ctr">
                      <a:solidFill>
                        <a:srgbClr val="007174"/>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007174"/>
                      </a:solidFill>
                      <a:prstDash val="solid"/>
                      <a:round/>
                      <a:headEnd type="none" w="med" len="med"/>
                      <a:tailEnd type="none" w="med" len="med"/>
                    </a:lnL>
                    <a:lnR>
                      <a:noFill/>
                    </a:lnR>
                    <a:lnT>
                      <a:noFill/>
                    </a:lnT>
                    <a:lnB>
                      <a:noFill/>
                    </a:lnB>
                    <a:no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noFill/>
                  </a:tcPr>
                </a:tc>
                <a:extLst>
                  <a:ext uri="{0D108BD9-81ED-4DB2-BD59-A6C34878D82A}">
                    <a16:rowId xmlns:a16="http://schemas.microsoft.com/office/drawing/2014/main" val="2484579150"/>
                  </a:ext>
                </a:extLst>
              </a:tr>
              <a:tr h="252000">
                <a:tc>
                  <a:txBody>
                    <a:bodyPr/>
                    <a:lstStyle/>
                    <a:p>
                      <a:pPr algn="l" rtl="0" fontAlgn="ctr"/>
                      <a:r>
                        <a:rPr lang="es-CO" sz="800" b="1" i="0" u="none" strike="noStrike">
                          <a:solidFill>
                            <a:srgbClr val="FFFFFF"/>
                          </a:solidFill>
                          <a:effectLst/>
                          <a:latin typeface="Encode Sans Condensed" panose="00000506000000000000" pitchFamily="2" charset="0"/>
                        </a:rPr>
                        <a:t>Producto Interno Bruto</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tc>
                  <a:txBody>
                    <a:bodyPr/>
                    <a:lstStyle/>
                    <a:p>
                      <a:pPr algn="ctr" rtl="0" fontAlgn="ctr"/>
                      <a:r>
                        <a:rPr lang="es-CO" sz="800" b="1" i="0" u="none" strike="noStrike">
                          <a:solidFill>
                            <a:srgbClr val="FFFFFF"/>
                          </a:solidFill>
                          <a:effectLst/>
                          <a:latin typeface="Encode Sans Condensed" panose="00000506000000000000" pitchFamily="2" charset="0"/>
                        </a:rPr>
                        <a:t>0,7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tc>
                  <a:txBody>
                    <a:bodyPr/>
                    <a:lstStyle/>
                    <a:p>
                      <a:pPr algn="ctr" rtl="0" fontAlgn="ctr"/>
                      <a:r>
                        <a:rPr lang="es-CO" sz="800" b="1" i="0" u="none" strike="noStrike">
                          <a:solidFill>
                            <a:srgbClr val="FFFFFF"/>
                          </a:solidFill>
                          <a:effectLst/>
                          <a:latin typeface="Encode Sans Condensed" panose="00000506000000000000" pitchFamily="2" charset="0"/>
                        </a:rPr>
                        <a:t>1,6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E82"/>
                    </a:solidFill>
                  </a:tcPr>
                </a:tc>
                <a:tc>
                  <a:txBody>
                    <a:bodyPr/>
                    <a:lstStyle/>
                    <a:p>
                      <a:pPr algn="l" fontAlgn="b"/>
                      <a:endParaRPr lang="es-CO" sz="800" b="0" i="0" u="none" strike="noStrike">
                        <a:solidFill>
                          <a:srgbClr val="000000"/>
                        </a:solidFill>
                        <a:effectLst/>
                        <a:latin typeface="Encode Sans Condensed" panose="00000506000000000000" pitchFamily="2" charset="0"/>
                      </a:endParaRPr>
                    </a:p>
                  </a:txBody>
                  <a:tcPr marL="9525" marR="9525" marT="9525" marB="0" anchor="b">
                    <a:lnL w="1270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endParaRPr lang="es-CO" sz="800" b="0" i="0" u="none" strike="noStrike" dirty="0">
                        <a:solidFill>
                          <a:srgbClr val="000000"/>
                        </a:solidFill>
                        <a:effectLst/>
                        <a:latin typeface="Encode Sans Condensed" panose="00000506000000000000" pitchFamily="2"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156697605"/>
                  </a:ext>
                </a:extLst>
              </a:tr>
            </a:tbl>
          </a:graphicData>
        </a:graphic>
      </p:graphicFrame>
      <p:cxnSp>
        <p:nvCxnSpPr>
          <p:cNvPr id="2" name="Conector recto 1">
            <a:extLst>
              <a:ext uri="{FF2B5EF4-FFF2-40B4-BE49-F238E27FC236}">
                <a16:creationId xmlns:a16="http://schemas.microsoft.com/office/drawing/2014/main" id="{DEE413B3-88A9-50C9-6C28-D27612584FBF}"/>
              </a:ext>
            </a:extLst>
          </p:cNvPr>
          <p:cNvCxnSpPr>
            <a:cxnSpLocks/>
          </p:cNvCxnSpPr>
          <p:nvPr/>
        </p:nvCxnSpPr>
        <p:spPr>
          <a:xfrm flipV="1">
            <a:off x="341344" y="524688"/>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17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8341960|-3468525|-2064878|-9539986|Markido&quot;,&quot;Id&quot;:&quot;6245e20532323505c0772813&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1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841f3fa-9ef8-4e95-9162-d8f0c2a8a625">
      <UserInfo>
        <DisplayName>Ricardo Valencia Ramirez</DisplayName>
        <AccountId>17</AccountId>
        <AccountType/>
      </UserInfo>
      <UserInfo>
        <DisplayName>Luis Eduardo Gonzalez Lozano</DisplayName>
        <AccountId>7</AccountId>
        <AccountType/>
      </UserInfo>
      <UserInfo>
        <DisplayName>Ella Nancy Cardenas Rincon</DisplayName>
        <AccountId>42</AccountId>
        <AccountType/>
      </UserInfo>
      <UserInfo>
        <DisplayName>Juliana Paola Forero Larrotta</DisplayName>
        <AccountId>43</AccountId>
        <AccountType/>
      </UserInfo>
      <UserInfo>
        <DisplayName>Julieth Carolina Villamil Monroy</DisplayName>
        <AccountId>47</AccountId>
        <AccountType/>
      </UserInfo>
    </SharedWithUsers>
    <lcf76f155ced4ddcb4097134ff3c332f xmlns="48190eb6-8e6e-4223-a66e-2e079989e3d0">
      <Terms xmlns="http://schemas.microsoft.com/office/infopath/2007/PartnerControls"/>
    </lcf76f155ced4ddcb4097134ff3c332f>
    <TaxCatchAll xmlns="b841f3fa-9ef8-4e95-9162-d8f0c2a8a62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071B0C79EC65C64C8028616C896BAA13" ma:contentTypeVersion="15" ma:contentTypeDescription="Crear nuevo documento." ma:contentTypeScope="" ma:versionID="b930a059fc53f14b28c757aa88ea17ba">
  <xsd:schema xmlns:xsd="http://www.w3.org/2001/XMLSchema" xmlns:xs="http://www.w3.org/2001/XMLSchema" xmlns:p="http://schemas.microsoft.com/office/2006/metadata/properties" xmlns:ns2="48190eb6-8e6e-4223-a66e-2e079989e3d0" xmlns:ns3="b841f3fa-9ef8-4e95-9162-d8f0c2a8a625" targetNamespace="http://schemas.microsoft.com/office/2006/metadata/properties" ma:root="true" ma:fieldsID="809f902bd72c398344f4eafcc69c7579" ns2:_="" ns3:_="">
    <xsd:import namespace="48190eb6-8e6e-4223-a66e-2e079989e3d0"/>
    <xsd:import namespace="b841f3fa-9ef8-4e95-9162-d8f0c2a8a6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190eb6-8e6e-4223-a66e-2e079989e3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ea9b580d-3441-472b-b633-05114d4a3dc4"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41f3fa-9ef8-4e95-9162-d8f0c2a8a625"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element name="TaxCatchAll" ma:index="18" nillable="true" ma:displayName="Taxonomy Catch All Column" ma:hidden="true" ma:list="{854f2426-c973-4890-a512-a6fbe72ad6ef}" ma:internalName="TaxCatchAll" ma:showField="CatchAllData" ma:web="b841f3fa-9ef8-4e95-9162-d8f0c2a8a6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091BFB-87A1-4A0B-B0D6-1191748E723C}">
  <ds:schemaRefs>
    <ds:schemaRef ds:uri="http://purl.org/dc/terms/"/>
    <ds:schemaRef ds:uri="http://schemas.microsoft.com/office/2006/documentManagement/types"/>
    <ds:schemaRef ds:uri="http://purl.org/dc/elements/1.1/"/>
    <ds:schemaRef ds:uri="http://purl.org/dc/dcmitype/"/>
    <ds:schemaRef ds:uri="b841f3fa-9ef8-4e95-9162-d8f0c2a8a625"/>
    <ds:schemaRef ds:uri="http://www.w3.org/XML/1998/namespace"/>
    <ds:schemaRef ds:uri="48190eb6-8e6e-4223-a66e-2e079989e3d0"/>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E186183-7A83-4EA4-925C-BBE59EB647CD}">
  <ds:schemaRefs>
    <ds:schemaRef ds:uri="http://schemas.microsoft.com/sharepoint/v3/contenttype/forms"/>
  </ds:schemaRefs>
</ds:datastoreItem>
</file>

<file path=customXml/itemProps3.xml><?xml version="1.0" encoding="utf-8"?>
<ds:datastoreItem xmlns:ds="http://schemas.openxmlformats.org/officeDocument/2006/customXml" ds:itemID="{9E995675-DA7F-4150-8450-A4D229F4C68A}">
  <ds:schemaRefs>
    <ds:schemaRef ds:uri="48190eb6-8e6e-4223-a66e-2e079989e3d0"/>
    <ds:schemaRef ds:uri="b841f3fa-9ef8-4e95-9162-d8f0c2a8a6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2438</TotalTime>
  <Words>3152</Words>
  <Application>Microsoft Office PowerPoint</Application>
  <PresentationFormat>Presentación en pantalla (16:9)</PresentationFormat>
  <Paragraphs>945</Paragraphs>
  <Slides>30</Slides>
  <Notes>8</Notes>
  <HiddenSlides>0</HiddenSlides>
  <MMClips>0</MMClips>
  <ScaleCrop>false</ScaleCrop>
  <HeadingPairs>
    <vt:vector size="6" baseType="variant">
      <vt:variant>
        <vt:lpstr>Fuentes usadas</vt:lpstr>
      </vt:variant>
      <vt:variant>
        <vt:i4>8</vt:i4>
      </vt:variant>
      <vt:variant>
        <vt:lpstr>Tema</vt:lpstr>
      </vt:variant>
      <vt:variant>
        <vt:i4>12</vt:i4>
      </vt:variant>
      <vt:variant>
        <vt:lpstr>Títulos de diapositiva</vt:lpstr>
      </vt:variant>
      <vt:variant>
        <vt:i4>30</vt:i4>
      </vt:variant>
    </vt:vector>
  </HeadingPairs>
  <TitlesOfParts>
    <vt:vector size="50" baseType="lpstr">
      <vt:lpstr>Roboto Condensed Medium</vt:lpstr>
      <vt:lpstr>Arial,Sans-Serif</vt:lpstr>
      <vt:lpstr>Segoe UI</vt:lpstr>
      <vt:lpstr>Wingdings</vt:lpstr>
      <vt:lpstr>Encode Sans Condensed</vt:lpstr>
      <vt:lpstr>Arial</vt:lpstr>
      <vt:lpstr>Roboto Medium</vt:lpstr>
      <vt:lpstr>Calibri</vt:lpstr>
      <vt:lpstr>17_Tema de Office</vt:lpstr>
      <vt:lpstr>18_Tema de Office</vt:lpstr>
      <vt:lpstr>19_Tema de Office</vt:lpstr>
      <vt:lpstr>19_Tema de Office</vt:lpstr>
      <vt:lpstr>9_Tema de Office</vt:lpstr>
      <vt:lpstr>4_Tema de Office</vt:lpstr>
      <vt:lpstr>11_Tema de Office</vt:lpstr>
      <vt:lpstr>6_Tema de Office</vt:lpstr>
      <vt:lpstr>12_Tema de Office</vt:lpstr>
      <vt:lpstr>7_Tema de Office</vt:lpstr>
      <vt:lpstr>5_Tema de Office</vt:lpstr>
      <vt:lpstr>10_Tema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DANE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Mercado</dc:title>
  <dc:creator>GEIH - Mercado Laboral</dc:creator>
  <cp:lastModifiedBy>OVER</cp:lastModifiedBy>
  <cp:revision>198</cp:revision>
  <cp:lastPrinted>2020-03-03T16:51:54Z</cp:lastPrinted>
  <dcterms:created xsi:type="dcterms:W3CDTF">2018-06-21T20:42:53Z</dcterms:created>
  <dcterms:modified xsi:type="dcterms:W3CDTF">2024-12-05T17:15:21Z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0x010100071B0C79EC65C64C8028616C896BAA13</vt:lpwstr>
  </property>
</Properties>
</file>