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11.xml" ContentType="application/vnd.openxmlformats-officedocument.theme+xml"/>
  <Override PartName="/ppt/slideLayouts/slideLayout1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4.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737" r:id="rId4"/>
    <p:sldMasterId id="2147483739" r:id="rId5"/>
    <p:sldMasterId id="2147483742" r:id="rId6"/>
    <p:sldMasterId id="2147483744" r:id="rId7"/>
    <p:sldMasterId id="2147483693" r:id="rId8"/>
    <p:sldMasterId id="2147483684" r:id="rId9"/>
    <p:sldMasterId id="2147483713" r:id="rId10"/>
    <p:sldMasterId id="2147483715" r:id="rId11"/>
    <p:sldMasterId id="2147483717" r:id="rId12"/>
    <p:sldMasterId id="2147483719" r:id="rId13"/>
    <p:sldMasterId id="2147483711" r:id="rId14"/>
    <p:sldMasterId id="2147483705" r:id="rId15"/>
  </p:sldMasterIdLst>
  <p:notesMasterIdLst>
    <p:notesMasterId r:id="rId37"/>
  </p:notesMasterIdLst>
  <p:sldIdLst>
    <p:sldId id="335" r:id="rId16"/>
    <p:sldId id="887" r:id="rId17"/>
    <p:sldId id="3212" r:id="rId18"/>
    <p:sldId id="963" r:id="rId19"/>
    <p:sldId id="906" r:id="rId20"/>
    <p:sldId id="890" r:id="rId21"/>
    <p:sldId id="964" r:id="rId22"/>
    <p:sldId id="318" r:id="rId23"/>
    <p:sldId id="898" r:id="rId24"/>
    <p:sldId id="3213" r:id="rId25"/>
    <p:sldId id="3145" r:id="rId26"/>
    <p:sldId id="850" r:id="rId27"/>
    <p:sldId id="3214" r:id="rId28"/>
    <p:sldId id="880" r:id="rId29"/>
    <p:sldId id="903" r:id="rId30"/>
    <p:sldId id="3148" r:id="rId31"/>
    <p:sldId id="3152" r:id="rId32"/>
    <p:sldId id="3155" r:id="rId33"/>
    <p:sldId id="871" r:id="rId34"/>
    <p:sldId id="966" r:id="rId35"/>
    <p:sldId id="3211" r:id="rId36"/>
  </p:sldIdLst>
  <p:sldSz cx="9144000" cy="5143500" type="screen16x9"/>
  <p:notesSz cx="7010400" cy="9296400"/>
  <p:embeddedFontLst>
    <p:embeddedFont>
      <p:font typeface="Calibri" panose="020F0502020204030204" pitchFamily="34" charset="0"/>
      <p:regular r:id="rId38"/>
      <p:bold r:id="rId39"/>
      <p:italic r:id="rId40"/>
      <p:boldItalic r:id="rId41"/>
    </p:embeddedFont>
    <p:embeddedFont>
      <p:font typeface="Cambria Math" panose="02040503050406030204" pitchFamily="18" charset="0"/>
      <p:regular r:id="rId42"/>
    </p:embeddedFont>
    <p:embeddedFont>
      <p:font typeface="Segoe UI" panose="020B0502040204020203" pitchFamily="34" charset="0"/>
      <p:regular r:id="rId43"/>
      <p:bold r:id="rId44"/>
      <p:italic r:id="rId45"/>
      <p:boldItalic r:id="rId46"/>
    </p:embeddedFont>
  </p:embeddedFontLst>
  <p:custDataLst>
    <p:tags r:id="rId47"/>
  </p:custDataLst>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38A53B-1A32-A626-F140-FB7FC3A18AC9}" name="Angela Patricia Casas Valencia" initials="AV" userId="S::apcasasv@dane.gov.co::4a01698f-8d06-4c30-989f-c629c9d4d5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Andrea Garcia Rojas" initials="KAGR" lastIdx="1" clrIdx="0">
    <p:extLst>
      <p:ext uri="{19B8F6BF-5375-455C-9EA6-DF929625EA0E}">
        <p15:presenceInfo xmlns:p15="http://schemas.microsoft.com/office/powerpoint/2012/main" userId="Karen Andrea Garcia Rojas" providerId="None"/>
      </p:ext>
    </p:extLst>
  </p:cmAuthor>
  <p:cmAuthor id="2" name="Andres Francisco Mejia Bocanegra" initials="AFMB" lastIdx="1" clrIdx="1">
    <p:extLst>
      <p:ext uri="{19B8F6BF-5375-455C-9EA6-DF929625EA0E}">
        <p15:presenceInfo xmlns:p15="http://schemas.microsoft.com/office/powerpoint/2012/main" userId="S-1-5-21-2099920240-1651340864-1353397897-97936" providerId="AD"/>
      </p:ext>
    </p:extLst>
  </p:cmAuthor>
  <p:cmAuthor id="3" name="Angela Lucia Forero Vargas" initials="AF" lastIdx="1" clrIdx="2">
    <p:extLst>
      <p:ext uri="{19B8F6BF-5375-455C-9EA6-DF929625EA0E}">
        <p15:presenceInfo xmlns:p15="http://schemas.microsoft.com/office/powerpoint/2012/main" userId="Angela Lucia Forero Varg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2F"/>
    <a:srgbClr val="7F7F7F"/>
    <a:srgbClr val="D9D9D9"/>
    <a:srgbClr val="948A54"/>
    <a:srgbClr val="B6004B"/>
    <a:srgbClr val="FF99CC"/>
    <a:srgbClr val="8D143D"/>
    <a:srgbClr val="A6A6A6"/>
    <a:srgbClr val="B6004C"/>
    <a:srgbClr val="EF3C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6C851F-FE3B-4457-8BA8-286E143C79B4}" v="49" dt="2024-12-02T14:47:08.00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60" autoAdjust="0"/>
    <p:restoredTop sz="94601"/>
  </p:normalViewPr>
  <p:slideViewPr>
    <p:cSldViewPr snapToGrid="0">
      <p:cViewPr varScale="1">
        <p:scale>
          <a:sx n="141" d="100"/>
          <a:sy n="141" d="100"/>
        </p:scale>
        <p:origin x="924" y="114"/>
      </p:cViewPr>
      <p:guideLst>
        <p:guide orient="horz" pos="1643"/>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font" Target="fonts/font2.fntdata"/><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font" Target="fonts/font5.fntdata"/><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font" Target="fonts/font6.fntdata"/><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5.xml"/><Relationship Id="rId41" Type="http://schemas.openxmlformats.org/officeDocument/2006/relationships/font" Target="fonts/font4.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danegovco.sharepoint.com/sites/DANE_Productividad_0365/Shared%20Documents/04.%20Base%202015/04.%20Presentaciones/Marzo%202024/Comite%20Directora/insumos%20ptf%202022%20-%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anegovco.sharepoint.com/sites/DANE_Productividad_0365/Shared%20Documents/04.%20Base%202015/02.%20PTF%20enfoque%20Valor%20Agregado/2024/04.%20Resultados%20Mesa%20de%20negociaci&#243;n/03.%20Presentaciones/insumos%20ptf%202022%20-%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anegovco.sharepoint.com/sites/DANE_Productividad_0365/Shared%20Documents/04.%20Base%202015/04.%20Presentaciones/Marzo%202024/Comite%20Directora/insumos%20ptf%202022%20-%20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danegovco.sharepoint.com/sites/DANE_Productividad_0365/Shared%20Documents/04.%20Base%202015/04.%20Presentaciones/Marzo%202024/Comite%20Directora/insumos%20ptf%202022%20-%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anegovco.sharepoint.com/sites/DANE_Productividad_0365/Shared%20Documents/04.%20Base%202015/02.%20PTF%20enfoque%20Valor%20Agregado/2024/04.%20Resultados%20Mesa%20de%20negociaci&#243;n/03.%20Presentaciones/insumos%20ptf%202022%20-%202.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'[insumos ptf 2022 - 2.xlsx]PTF 2023 COL'!$D$1</c:f>
              <c:strCache>
                <c:ptCount val="1"/>
                <c:pt idx="0">
                  <c:v>PTF</c:v>
                </c:pt>
              </c:strCache>
            </c:strRef>
          </c:tx>
          <c:spPr>
            <a:solidFill>
              <a:srgbClr val="FF99CC"/>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0-68A5-4ECD-AA23-7BB84A56F23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2022 - 2.xlsx]PTF 2023 COL'!$D$12</c:f>
              <c:numCache>
                <c:formatCode>0.00</c:formatCode>
                <c:ptCount val="1"/>
                <c:pt idx="0">
                  <c:v>1.7255914686758731</c:v>
                </c:pt>
              </c:numCache>
            </c:numRef>
          </c:val>
          <c:extLst>
            <c:ext xmlns:c16="http://schemas.microsoft.com/office/drawing/2014/chart" uri="{C3380CC4-5D6E-409C-BE32-E72D297353CC}">
              <c16:uniqueId val="{00000000-0183-4AD2-9E38-C4AA7B43A7A4}"/>
            </c:ext>
          </c:extLst>
        </c:ser>
        <c:ser>
          <c:idx val="1"/>
          <c:order val="1"/>
          <c:tx>
            <c:strRef>
              <c:f>'[insumos ptf 2022 - 2.xlsx]PTF 2023 COL'!$C$1</c:f>
              <c:strCache>
                <c:ptCount val="1"/>
                <c:pt idx="0">
                  <c:v>Valor Agregado</c:v>
                </c:pt>
              </c:strCache>
            </c:strRef>
          </c:tx>
          <c:spPr>
            <a:solidFill>
              <a:srgbClr val="B6004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2022 - 2.xlsx]PTF 2023 COL'!$C$12</c:f>
              <c:numCache>
                <c:formatCode>0.00</c:formatCode>
                <c:ptCount val="1"/>
                <c:pt idx="0">
                  <c:v>1.7931280412039241</c:v>
                </c:pt>
              </c:numCache>
            </c:numRef>
          </c:val>
          <c:extLst>
            <c:ext xmlns:c16="http://schemas.microsoft.com/office/drawing/2014/chart" uri="{C3380CC4-5D6E-409C-BE32-E72D297353CC}">
              <c16:uniqueId val="{00000001-0183-4AD2-9E38-C4AA7B43A7A4}"/>
            </c:ext>
          </c:extLst>
        </c:ser>
        <c:ser>
          <c:idx val="2"/>
          <c:order val="2"/>
          <c:tx>
            <c:strRef>
              <c:f>'[insumos ptf 2022 - 2.xlsx]PTF 2023 COL'!$I$1</c:f>
              <c:strCache>
                <c:ptCount val="1"/>
                <c:pt idx="0">
                  <c:v>Servicios laborales</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2022 - 2.xlsx]PTF 2023 COL'!$I$12</c:f>
              <c:numCache>
                <c:formatCode>0.00</c:formatCode>
                <c:ptCount val="1"/>
                <c:pt idx="0">
                  <c:v>-0.63585751540544799</c:v>
                </c:pt>
              </c:numCache>
            </c:numRef>
          </c:val>
          <c:extLst>
            <c:ext xmlns:c16="http://schemas.microsoft.com/office/drawing/2014/chart" uri="{C3380CC4-5D6E-409C-BE32-E72D297353CC}">
              <c16:uniqueId val="{00000002-0183-4AD2-9E38-C4AA7B43A7A4}"/>
            </c:ext>
          </c:extLst>
        </c:ser>
        <c:ser>
          <c:idx val="3"/>
          <c:order val="3"/>
          <c:tx>
            <c:strRef>
              <c:f>'[insumos ptf 2022 - 2.xlsx]PTF 2023 COL'!$J$1</c:f>
              <c:strCache>
                <c:ptCount val="1"/>
                <c:pt idx="0">
                  <c:v>Servicios de capital</c:v>
                </c:pt>
              </c:strCache>
            </c:strRef>
          </c:tx>
          <c:spPr>
            <a:solidFill>
              <a:srgbClr val="5959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2022 - 2.xlsx]PTF 2023 COL'!$J$12</c:f>
              <c:numCache>
                <c:formatCode>0.00</c:formatCode>
                <c:ptCount val="1"/>
                <c:pt idx="0">
                  <c:v>0.70339408793349878</c:v>
                </c:pt>
              </c:numCache>
            </c:numRef>
          </c:val>
          <c:extLst>
            <c:ext xmlns:c16="http://schemas.microsoft.com/office/drawing/2014/chart" uri="{C3380CC4-5D6E-409C-BE32-E72D297353CC}">
              <c16:uniqueId val="{00000003-0183-4AD2-9E38-C4AA7B43A7A4}"/>
            </c:ext>
          </c:extLst>
        </c:ser>
        <c:dLbls>
          <c:showLegendKey val="0"/>
          <c:showVal val="0"/>
          <c:showCatName val="0"/>
          <c:showSerName val="0"/>
          <c:showPercent val="0"/>
          <c:showBubbleSize val="0"/>
        </c:dLbls>
        <c:gapWidth val="75"/>
        <c:overlap val="-25"/>
        <c:axId val="5230223"/>
        <c:axId val="5230639"/>
      </c:barChart>
      <c:catAx>
        <c:axId val="5230223"/>
        <c:scaling>
          <c:orientation val="minMax"/>
        </c:scaling>
        <c:delete val="1"/>
        <c:axPos val="l"/>
        <c:majorTickMark val="none"/>
        <c:minorTickMark val="none"/>
        <c:tickLblPos val="nextTo"/>
        <c:crossAx val="5230639"/>
        <c:crosses val="autoZero"/>
        <c:auto val="1"/>
        <c:lblAlgn val="ctr"/>
        <c:lblOffset val="100"/>
        <c:noMultiLvlLbl val="0"/>
      </c:catAx>
      <c:valAx>
        <c:axId val="523063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Porcentaje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5230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'[insumos ptf 2022 - 2.xlsx]PTF 2024 COL'!$D$1</c:f>
              <c:strCache>
                <c:ptCount val="1"/>
                <c:pt idx="0">
                  <c:v>PTF</c:v>
                </c:pt>
              </c:strCache>
            </c:strRef>
          </c:tx>
          <c:spPr>
            <a:solidFill>
              <a:srgbClr val="FF99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2022 - 2.xlsx]PTF 2024 COL'!$D$12</c:f>
              <c:numCache>
                <c:formatCode>0.00</c:formatCode>
                <c:ptCount val="1"/>
                <c:pt idx="0">
                  <c:v>1.7255914686758731</c:v>
                </c:pt>
              </c:numCache>
            </c:numRef>
          </c:val>
          <c:extLst>
            <c:ext xmlns:c16="http://schemas.microsoft.com/office/drawing/2014/chart" uri="{C3380CC4-5D6E-409C-BE32-E72D297353CC}">
              <c16:uniqueId val="{00000000-4452-425C-BAB5-2FEEB7B5BFAF}"/>
            </c:ext>
          </c:extLst>
        </c:ser>
        <c:ser>
          <c:idx val="1"/>
          <c:order val="1"/>
          <c:tx>
            <c:strRef>
              <c:f>'[insumos ptf 2022 - 2.xlsx]PTF 2024 COL'!$C$1</c:f>
              <c:strCache>
                <c:ptCount val="1"/>
                <c:pt idx="0">
                  <c:v>Valor Agregado</c:v>
                </c:pt>
              </c:strCache>
            </c:strRef>
          </c:tx>
          <c:spPr>
            <a:solidFill>
              <a:srgbClr val="B6004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2022 - 2.xlsx]PTF 2024 COL'!$C$12</c:f>
              <c:numCache>
                <c:formatCode>0.00</c:formatCode>
                <c:ptCount val="1"/>
                <c:pt idx="0">
                  <c:v>1.7931280412039241</c:v>
                </c:pt>
              </c:numCache>
            </c:numRef>
          </c:val>
          <c:extLst>
            <c:ext xmlns:c16="http://schemas.microsoft.com/office/drawing/2014/chart" uri="{C3380CC4-5D6E-409C-BE32-E72D297353CC}">
              <c16:uniqueId val="{00000001-4452-425C-BAB5-2FEEB7B5BFAF}"/>
            </c:ext>
          </c:extLst>
        </c:ser>
        <c:ser>
          <c:idx val="2"/>
          <c:order val="2"/>
          <c:tx>
            <c:strRef>
              <c:f>'[insumos ptf 2022 - 2.xlsx]PTF 2024 COL'!$E$1</c:f>
              <c:strCache>
                <c:ptCount val="1"/>
                <c:pt idx="0">
                  <c:v>Composición del trabajo</c:v>
                </c:pt>
              </c:strCache>
            </c:strRef>
          </c:tx>
          <c:spPr>
            <a:solidFill>
              <a:srgbClr val="948A5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2022 - 2.xlsx]PTF 2024 COL'!$E$12</c:f>
              <c:numCache>
                <c:formatCode>0.00</c:formatCode>
                <c:ptCount val="1"/>
                <c:pt idx="0">
                  <c:v>9.5009497937874748E-2</c:v>
                </c:pt>
              </c:numCache>
            </c:numRef>
          </c:val>
          <c:extLst>
            <c:ext xmlns:c16="http://schemas.microsoft.com/office/drawing/2014/chart" uri="{C3380CC4-5D6E-409C-BE32-E72D297353CC}">
              <c16:uniqueId val="{00000002-4452-425C-BAB5-2FEEB7B5BFAF}"/>
            </c:ext>
          </c:extLst>
        </c:ser>
        <c:ser>
          <c:idx val="3"/>
          <c:order val="3"/>
          <c:tx>
            <c:strRef>
              <c:f>'[insumos ptf 2022 - 2.xlsx]PTF 2024 COL'!$F$1</c:f>
              <c:strCache>
                <c:ptCount val="1"/>
                <c:pt idx="0">
                  <c:v>Horas trabajadas</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2022 - 2.xlsx]PTF 2024 COL'!$F$12</c:f>
              <c:numCache>
                <c:formatCode>0.00</c:formatCode>
                <c:ptCount val="1"/>
                <c:pt idx="0">
                  <c:v>-0.73086701334332271</c:v>
                </c:pt>
              </c:numCache>
            </c:numRef>
          </c:val>
          <c:extLst>
            <c:ext xmlns:c16="http://schemas.microsoft.com/office/drawing/2014/chart" uri="{C3380CC4-5D6E-409C-BE32-E72D297353CC}">
              <c16:uniqueId val="{00000003-4452-425C-BAB5-2FEEB7B5BFAF}"/>
            </c:ext>
          </c:extLst>
        </c:ser>
        <c:ser>
          <c:idx val="4"/>
          <c:order val="4"/>
          <c:tx>
            <c:strRef>
              <c:f>'[insumos ptf 2022 - 2.xlsx]PTF 2024 COL'!$G$1</c:f>
              <c:strCache>
                <c:ptCount val="1"/>
                <c:pt idx="0">
                  <c:v>Capital no-TIC</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2022 - 2.xlsx]PTF 2024 COL'!$G$12</c:f>
              <c:numCache>
                <c:formatCode>0.00</c:formatCode>
                <c:ptCount val="1"/>
                <c:pt idx="0">
                  <c:v>0.6702748502449043</c:v>
                </c:pt>
              </c:numCache>
            </c:numRef>
          </c:val>
          <c:extLst>
            <c:ext xmlns:c16="http://schemas.microsoft.com/office/drawing/2014/chart" uri="{C3380CC4-5D6E-409C-BE32-E72D297353CC}">
              <c16:uniqueId val="{00000004-4452-425C-BAB5-2FEEB7B5BFAF}"/>
            </c:ext>
          </c:extLst>
        </c:ser>
        <c:ser>
          <c:idx val="5"/>
          <c:order val="5"/>
          <c:tx>
            <c:strRef>
              <c:f>'[insumos ptf 2022 - 2.xlsx]PTF 2024 COL'!$H$1</c:f>
              <c:strCache>
                <c:ptCount val="1"/>
                <c:pt idx="0">
                  <c:v>Capital TIC</c:v>
                </c:pt>
              </c:strCache>
            </c:strRef>
          </c:tx>
          <c:spPr>
            <a:solidFill>
              <a:srgbClr val="2F2F2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2022 - 2.xlsx]PTF 2024 COL'!$H$12</c:f>
              <c:numCache>
                <c:formatCode>0.00</c:formatCode>
                <c:ptCount val="1"/>
                <c:pt idx="0">
                  <c:v>3.3119237688594538E-2</c:v>
                </c:pt>
              </c:numCache>
            </c:numRef>
          </c:val>
          <c:extLst>
            <c:ext xmlns:c16="http://schemas.microsoft.com/office/drawing/2014/chart" uri="{C3380CC4-5D6E-409C-BE32-E72D297353CC}">
              <c16:uniqueId val="{00000005-4452-425C-BAB5-2FEEB7B5BFAF}"/>
            </c:ext>
          </c:extLst>
        </c:ser>
        <c:dLbls>
          <c:showLegendKey val="0"/>
          <c:showVal val="0"/>
          <c:showCatName val="0"/>
          <c:showSerName val="0"/>
          <c:showPercent val="0"/>
          <c:showBubbleSize val="0"/>
        </c:dLbls>
        <c:gapWidth val="75"/>
        <c:overlap val="-25"/>
        <c:axId val="5230223"/>
        <c:axId val="5230639"/>
      </c:barChart>
      <c:catAx>
        <c:axId val="5230223"/>
        <c:scaling>
          <c:orientation val="minMax"/>
        </c:scaling>
        <c:delete val="1"/>
        <c:axPos val="l"/>
        <c:majorTickMark val="none"/>
        <c:minorTickMark val="none"/>
        <c:tickLblPos val="nextTo"/>
        <c:crossAx val="5230639"/>
        <c:crosses val="autoZero"/>
        <c:auto val="1"/>
        <c:lblAlgn val="ctr"/>
        <c:lblOffset val="100"/>
        <c:noMultiLvlLbl val="0"/>
      </c:catAx>
      <c:valAx>
        <c:axId val="5230639"/>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Porcentaje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5230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1"/>
          <c:order val="0"/>
          <c:tx>
            <c:strRef>
              <c:f>'[insumos ptf 2022 - 2.xlsx]productividad laboral hora'!$C$1</c:f>
              <c:strCache>
                <c:ptCount val="1"/>
                <c:pt idx="0">
                  <c:v>Productividad laboral por hora trabajada</c:v>
                </c:pt>
              </c:strCache>
            </c:strRef>
          </c:tx>
          <c:spPr>
            <a:solidFill>
              <a:srgbClr val="8D14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2022 - 2.xlsx]productividad laboral hora'!$C$27</c:f>
              <c:numCache>
                <c:formatCode>_(* #,##0.00_);_(* \(#,##0.00\);_(* "-"??_);_(@_)</c:formatCode>
                <c:ptCount val="1"/>
                <c:pt idx="0">
                  <c:v>3.426398839174392</c:v>
                </c:pt>
              </c:numCache>
            </c:numRef>
          </c:val>
          <c:extLst>
            <c:ext xmlns:c16="http://schemas.microsoft.com/office/drawing/2014/chart" uri="{C3380CC4-5D6E-409C-BE32-E72D297353CC}">
              <c16:uniqueId val="{00000000-E446-4944-958C-27822841BA42}"/>
            </c:ext>
          </c:extLst>
        </c:ser>
        <c:ser>
          <c:idx val="0"/>
          <c:order val="1"/>
          <c:tx>
            <c:strRef>
              <c:f>'[insumos ptf 2022 - 2.xlsx]productividad laboral hora'!$D$1</c:f>
              <c:strCache>
                <c:ptCount val="1"/>
                <c:pt idx="0">
                  <c:v>PTF</c:v>
                </c:pt>
              </c:strCache>
            </c:strRef>
          </c:tx>
          <c:spPr>
            <a:solidFill>
              <a:srgbClr val="FF99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2022 - 2.xlsx]productividad laboral hora'!$D$27</c:f>
              <c:numCache>
                <c:formatCode>_(* #,##0.00_);_(* \(#,##0.00\);_(* "-"??_);_(@_)</c:formatCode>
                <c:ptCount val="1"/>
                <c:pt idx="0">
                  <c:v>1.7255914686758731</c:v>
                </c:pt>
              </c:numCache>
            </c:numRef>
          </c:val>
          <c:extLst>
            <c:ext xmlns:c16="http://schemas.microsoft.com/office/drawing/2014/chart" uri="{C3380CC4-5D6E-409C-BE32-E72D297353CC}">
              <c16:uniqueId val="{00000001-E446-4944-958C-27822841BA42}"/>
            </c:ext>
          </c:extLst>
        </c:ser>
        <c:ser>
          <c:idx val="2"/>
          <c:order val="2"/>
          <c:tx>
            <c:strRef>
              <c:f>'[insumos ptf 2022 - 2.xlsx]productividad laboral hora'!$E$1</c:f>
              <c:strCache>
                <c:ptCount val="1"/>
                <c:pt idx="0">
                  <c:v>Composición del trabajo</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2022 - 2.xlsx]productividad laboral hora'!$E$27</c:f>
              <c:numCache>
                <c:formatCode>_(* #,##0.00_);_(* \(#,##0.00\);_(* "-"??_);_(@_)</c:formatCode>
                <c:ptCount val="1"/>
                <c:pt idx="0">
                  <c:v>9.5009497937874748E-2</c:v>
                </c:pt>
              </c:numCache>
            </c:numRef>
          </c:val>
          <c:extLst>
            <c:ext xmlns:c16="http://schemas.microsoft.com/office/drawing/2014/chart" uri="{C3380CC4-5D6E-409C-BE32-E72D297353CC}">
              <c16:uniqueId val="{00000002-E446-4944-958C-27822841BA42}"/>
            </c:ext>
          </c:extLst>
        </c:ser>
        <c:ser>
          <c:idx val="3"/>
          <c:order val="3"/>
          <c:tx>
            <c:strRef>
              <c:f>'[insumos ptf 2022 - 2.xlsx]productividad laboral hora'!$F$1</c:f>
              <c:strCache>
                <c:ptCount val="1"/>
                <c:pt idx="0">
                  <c:v>Contribución del capital por hora trabajada</c:v>
                </c:pt>
              </c:strCache>
            </c:strRef>
          </c:tx>
          <c:spPr>
            <a:solidFill>
              <a:srgbClr val="5959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2022 - 2.xlsx]productividad laboral hora'!$F$27</c:f>
              <c:numCache>
                <c:formatCode>_(* #,##0.00_);_(* \(#,##0.00\);_(* "-"??_);_(@_)</c:formatCode>
                <c:ptCount val="1"/>
                <c:pt idx="0">
                  <c:v>1.605797872560645</c:v>
                </c:pt>
              </c:numCache>
            </c:numRef>
          </c:val>
          <c:extLst>
            <c:ext xmlns:c16="http://schemas.microsoft.com/office/drawing/2014/chart" uri="{C3380CC4-5D6E-409C-BE32-E72D297353CC}">
              <c16:uniqueId val="{00000003-E446-4944-958C-27822841BA42}"/>
            </c:ext>
          </c:extLst>
        </c:ser>
        <c:dLbls>
          <c:showLegendKey val="0"/>
          <c:showVal val="1"/>
          <c:showCatName val="0"/>
          <c:showSerName val="0"/>
          <c:showPercent val="0"/>
          <c:showBubbleSize val="0"/>
        </c:dLbls>
        <c:gapWidth val="75"/>
        <c:axId val="441701887"/>
        <c:axId val="441691903"/>
      </c:barChart>
      <c:catAx>
        <c:axId val="441701887"/>
        <c:scaling>
          <c:orientation val="minMax"/>
        </c:scaling>
        <c:delete val="1"/>
        <c:axPos val="l"/>
        <c:majorTickMark val="none"/>
        <c:minorTickMark val="none"/>
        <c:tickLblPos val="nextTo"/>
        <c:crossAx val="441691903"/>
        <c:crosses val="autoZero"/>
        <c:auto val="1"/>
        <c:lblAlgn val="ctr"/>
        <c:lblOffset val="100"/>
        <c:noMultiLvlLbl val="0"/>
      </c:catAx>
      <c:valAx>
        <c:axId val="441691903"/>
        <c:scaling>
          <c:orientation val="minMax"/>
        </c:scaling>
        <c:delete val="0"/>
        <c:axPos val="b"/>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441701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1"/>
          <c:order val="0"/>
          <c:tx>
            <c:strRef>
              <c:f>'[insumos ptf 2022 - 2.xlsx]productividad laboral empleado'!$C$1</c:f>
              <c:strCache>
                <c:ptCount val="1"/>
                <c:pt idx="0">
                  <c:v>Productividad laboral por persona empleada</c:v>
                </c:pt>
              </c:strCache>
            </c:strRef>
          </c:tx>
          <c:spPr>
            <a:solidFill>
              <a:srgbClr val="8D143D"/>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0-62CB-4639-AFCE-9B2FE5DC893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2022 - 2.xlsx]productividad laboral empleado'!$C$27</c:f>
              <c:numCache>
                <c:formatCode>_(* #,##0.00_);_(* \(#,##0.00\);_(* "-"??_);_(@_)</c:formatCode>
                <c:ptCount val="1"/>
                <c:pt idx="0">
                  <c:v>1.7605352498760041</c:v>
                </c:pt>
              </c:numCache>
            </c:numRef>
          </c:val>
          <c:extLst>
            <c:ext xmlns:c16="http://schemas.microsoft.com/office/drawing/2014/chart" uri="{C3380CC4-5D6E-409C-BE32-E72D297353CC}">
              <c16:uniqueId val="{00000000-4772-4A74-ABB1-565B91A6C100}"/>
            </c:ext>
          </c:extLst>
        </c:ser>
        <c:ser>
          <c:idx val="0"/>
          <c:order val="1"/>
          <c:tx>
            <c:strRef>
              <c:f>'[insumos ptf 2022 - 2.xlsx]productividad laboral empleado'!$D$1</c:f>
              <c:strCache>
                <c:ptCount val="1"/>
                <c:pt idx="0">
                  <c:v>PTF</c:v>
                </c:pt>
              </c:strCache>
            </c:strRef>
          </c:tx>
          <c:spPr>
            <a:solidFill>
              <a:srgbClr val="FF99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2022 - 2.xlsx]productividad laboral empleado'!$D$27</c:f>
              <c:numCache>
                <c:formatCode>_(* #,##0.00_);_(* \(#,##0.00\);_(* "-"??_);_(@_)</c:formatCode>
                <c:ptCount val="1"/>
                <c:pt idx="0">
                  <c:v>1.7255914686758731</c:v>
                </c:pt>
              </c:numCache>
            </c:numRef>
          </c:val>
          <c:extLst>
            <c:ext xmlns:c16="http://schemas.microsoft.com/office/drawing/2014/chart" uri="{C3380CC4-5D6E-409C-BE32-E72D297353CC}">
              <c16:uniqueId val="{00000001-4772-4A74-ABB1-565B91A6C100}"/>
            </c:ext>
          </c:extLst>
        </c:ser>
        <c:ser>
          <c:idx val="2"/>
          <c:order val="2"/>
          <c:tx>
            <c:strRef>
              <c:f>'[insumos ptf 2022 - 2.xlsx]productividad laboral empleado'!$E$1</c:f>
              <c:strCache>
                <c:ptCount val="1"/>
                <c:pt idx="0">
                  <c:v>Horas trabajadas por empleado ocupado</c:v>
                </c:pt>
              </c:strCache>
            </c:strRef>
          </c:tx>
          <c:spPr>
            <a:solidFill>
              <a:srgbClr val="C0504D"/>
            </a:solidFill>
            <a:ln>
              <a:noFill/>
            </a:ln>
            <a:effectLst/>
          </c:spPr>
          <c:invertIfNegative val="0"/>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5-4772-4A74-ABB1-565B91A6C10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2022 - 2.xlsx]productividad laboral empleado'!$E$27</c:f>
              <c:numCache>
                <c:formatCode>_(* #,##0.00_);_(* \(#,##0.00\);_(* "-"??_);_(@_)</c:formatCode>
                <c:ptCount val="1"/>
                <c:pt idx="0">
                  <c:v>-0.99073948538983636</c:v>
                </c:pt>
              </c:numCache>
            </c:numRef>
          </c:val>
          <c:extLst>
            <c:ext xmlns:c16="http://schemas.microsoft.com/office/drawing/2014/chart" uri="{C3380CC4-5D6E-409C-BE32-E72D297353CC}">
              <c16:uniqueId val="{00000002-4772-4A74-ABB1-565B91A6C100}"/>
            </c:ext>
          </c:extLst>
        </c:ser>
        <c:ser>
          <c:idx val="4"/>
          <c:order val="3"/>
          <c:tx>
            <c:strRef>
              <c:f>'[insumos ptf 2022 - 2.xlsx]productividad laboral empleado'!$G$1</c:f>
              <c:strCache>
                <c:ptCount val="1"/>
                <c:pt idx="0">
                  <c:v>Composición del trabajo</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2022 - 2.xlsx]productividad laboral empleado'!$G$27</c:f>
              <c:numCache>
                <c:formatCode>_(* #,##0.00_);_(* \(#,##0.00\);_(* "-"??_);_(@_)</c:formatCode>
                <c:ptCount val="1"/>
                <c:pt idx="0">
                  <c:v>9.5009497937874748E-2</c:v>
                </c:pt>
              </c:numCache>
            </c:numRef>
          </c:val>
          <c:extLst>
            <c:ext xmlns:c16="http://schemas.microsoft.com/office/drawing/2014/chart" uri="{C3380CC4-5D6E-409C-BE32-E72D297353CC}">
              <c16:uniqueId val="{00000003-4772-4A74-ABB1-565B91A6C100}"/>
            </c:ext>
          </c:extLst>
        </c:ser>
        <c:ser>
          <c:idx val="3"/>
          <c:order val="4"/>
          <c:tx>
            <c:strRef>
              <c:f>'[insumos ptf 2022 - 2.xlsx]productividad laboral empleado'!$F$1</c:f>
              <c:strCache>
                <c:ptCount val="1"/>
                <c:pt idx="0">
                  <c:v>Contribución del capital por empleado ocupado</c:v>
                </c:pt>
              </c:strCache>
            </c:strRef>
          </c:tx>
          <c:spPr>
            <a:solidFill>
              <a:srgbClr val="5959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'[insumos ptf 2022 - 2.xlsx]productividad laboral empleado'!$F$27</c:f>
              <c:numCache>
                <c:formatCode>_(* #,##0.00_);_(* \(#,##0.00\);_(* "-"??_);_(@_)</c:formatCode>
                <c:ptCount val="1"/>
                <c:pt idx="0">
                  <c:v>0.93067376865209239</c:v>
                </c:pt>
              </c:numCache>
            </c:numRef>
          </c:val>
          <c:extLst>
            <c:ext xmlns:c16="http://schemas.microsoft.com/office/drawing/2014/chart" uri="{C3380CC4-5D6E-409C-BE32-E72D297353CC}">
              <c16:uniqueId val="{00000004-4772-4A74-ABB1-565B91A6C100}"/>
            </c:ext>
          </c:extLst>
        </c:ser>
        <c:dLbls>
          <c:showLegendKey val="0"/>
          <c:showVal val="1"/>
          <c:showCatName val="0"/>
          <c:showSerName val="0"/>
          <c:showPercent val="0"/>
          <c:showBubbleSize val="0"/>
        </c:dLbls>
        <c:gapWidth val="75"/>
        <c:axId val="441701887"/>
        <c:axId val="441691903"/>
      </c:barChart>
      <c:catAx>
        <c:axId val="441701887"/>
        <c:scaling>
          <c:orientation val="minMax"/>
        </c:scaling>
        <c:delete val="1"/>
        <c:axPos val="l"/>
        <c:majorTickMark val="none"/>
        <c:minorTickMark val="none"/>
        <c:tickLblPos val="nextTo"/>
        <c:crossAx val="441691903"/>
        <c:crosses val="autoZero"/>
        <c:auto val="1"/>
        <c:lblAlgn val="ctr"/>
        <c:lblOffset val="100"/>
        <c:noMultiLvlLbl val="0"/>
      </c:catAx>
      <c:valAx>
        <c:axId val="441691903"/>
        <c:scaling>
          <c:orientation val="minMax"/>
        </c:scaling>
        <c:delete val="0"/>
        <c:axPos val="b"/>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441701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US" sz="1000">
                <a:latin typeface="Segoe UI" panose="020B0502040204020203" pitchFamily="34" charset="0"/>
                <a:cs typeface="Segoe UI" panose="020B0502040204020203" pitchFamily="34" charset="0"/>
              </a:rPr>
              <a:t>Tasas de crecimiento anual de la razón entre valor agregado a precios constantes y número de horas trabajadas</a:t>
            </a:r>
          </a:p>
        </c:rich>
      </c:tx>
      <c:layout>
        <c:manualLayout>
          <c:xMode val="edge"/>
          <c:yMode val="edge"/>
          <c:x val="0.18922337465216291"/>
          <c:y val="1.5396458814472672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s-CO"/>
        </a:p>
      </c:txPr>
    </c:title>
    <c:autoTitleDeleted val="0"/>
    <c:plotArea>
      <c:layout>
        <c:manualLayout>
          <c:layoutTarget val="inner"/>
          <c:xMode val="edge"/>
          <c:yMode val="edge"/>
          <c:x val="0.15902221303505021"/>
          <c:y val="8.0635915521646256E-2"/>
          <c:w val="0.80955400264224942"/>
          <c:h val="0.76207843753455429"/>
        </c:manualLayout>
      </c:layout>
      <c:lineChart>
        <c:grouping val="standard"/>
        <c:varyColors val="0"/>
        <c:ser>
          <c:idx val="0"/>
          <c:order val="0"/>
          <c:tx>
            <c:v>PMT</c:v>
          </c:tx>
          <c:spPr>
            <a:ln w="28575" cap="rnd">
              <a:solidFill>
                <a:srgbClr val="8D143D"/>
              </a:solidFill>
              <a:round/>
            </a:ln>
            <a:effectLst/>
          </c:spPr>
          <c:marker>
            <c:symbol val="none"/>
          </c:marker>
          <c:dLbls>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9A3-431B-AE34-2A2D84B7598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'[insumos ptf 2022 - 2.xlsx]PMT (2)'!$BJ$2:$CC$2</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2021p</c:v>
                </c:pt>
                <c:pt idx="12">
                  <c:v>2022p</c:v>
                </c:pt>
                <c:pt idx="13">
                  <c:v>2023pr</c:v>
                </c:pt>
                <c:pt idx="14">
                  <c:v>2024pr</c:v>
                </c:pt>
              </c:strCache>
              <c:extLst/>
            </c:strRef>
          </c:cat>
          <c:val>
            <c:numRef>
              <c:f>'[insumos ptf 2022 - 2.xlsx]PMT (2)'!$BJ$5:$CC$5</c:f>
              <c:numCache>
                <c:formatCode>0.00</c:formatCode>
                <c:ptCount val="15"/>
                <c:pt idx="0">
                  <c:v>-7.3317176370125026E-2</c:v>
                </c:pt>
                <c:pt idx="1">
                  <c:v>3.0783259302566819</c:v>
                </c:pt>
                <c:pt idx="2">
                  <c:v>2.0610598542150314</c:v>
                </c:pt>
                <c:pt idx="3">
                  <c:v>4.8939124962121667</c:v>
                </c:pt>
                <c:pt idx="4">
                  <c:v>1.3961418668860972</c:v>
                </c:pt>
                <c:pt idx="5">
                  <c:v>1.4357353969372895</c:v>
                </c:pt>
                <c:pt idx="6">
                  <c:v>0.12296921145255624</c:v>
                </c:pt>
                <c:pt idx="7">
                  <c:v>1.5276159749566318</c:v>
                </c:pt>
                <c:pt idx="8">
                  <c:v>2.2364401644124001</c:v>
                </c:pt>
                <c:pt idx="9">
                  <c:v>1.9196352178931591</c:v>
                </c:pt>
                <c:pt idx="10">
                  <c:v>6.6970096832161659</c:v>
                </c:pt>
                <c:pt idx="11">
                  <c:v>0.66892562472895634</c:v>
                </c:pt>
                <c:pt idx="12">
                  <c:v>-0.1235472366396948</c:v>
                </c:pt>
                <c:pt idx="13">
                  <c:v>-1.4526384461450874</c:v>
                </c:pt>
                <c:pt idx="14">
                  <c:v>3.1381835814939762</c:v>
                </c:pt>
              </c:numCache>
              <c:extLst/>
            </c:numRef>
          </c:val>
          <c:smooth val="1"/>
          <c:extLst>
            <c:ext xmlns:c16="http://schemas.microsoft.com/office/drawing/2014/chart" uri="{C3380CC4-5D6E-409C-BE32-E72D297353CC}">
              <c16:uniqueId val="{00000001-69A3-431B-AE34-2A2D84B75981}"/>
            </c:ext>
          </c:extLst>
        </c:ser>
        <c:dLbls>
          <c:showLegendKey val="0"/>
          <c:showVal val="0"/>
          <c:showCatName val="0"/>
          <c:showSerName val="0"/>
          <c:showPercent val="0"/>
          <c:showBubbleSize val="0"/>
        </c:dLbls>
        <c:smooth val="0"/>
        <c:axId val="1891101407"/>
        <c:axId val="1947364783"/>
      </c:lineChart>
      <c:catAx>
        <c:axId val="1891101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47364783"/>
        <c:crosses val="autoZero"/>
        <c:auto val="1"/>
        <c:lblAlgn val="ctr"/>
        <c:lblOffset val="100"/>
        <c:noMultiLvlLbl val="0"/>
      </c:catAx>
      <c:valAx>
        <c:axId val="1947364783"/>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CO"/>
                  <a:t>Porcentaje</a:t>
                </a:r>
                <a:r>
                  <a:rPr lang="es-CO" baseline="0"/>
                  <a:t> (%)</a:t>
                </a:r>
                <a:endParaRPr lang="es-CO"/>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89110140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20.png"/><Relationship Id="rId2" Type="http://schemas.openxmlformats.org/officeDocument/2006/relationships/image" Target="../media/image150.png"/><Relationship Id="rId1" Type="http://schemas.openxmlformats.org/officeDocument/2006/relationships/image" Target="../media/image140.png"/><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7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53C65D-FF9A-4244-B6A0-4424AF1BF86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0FD43BF7-E049-4852-9525-9B2F2062C634}">
      <dgm:prSet phldrT="[Texto]" phldr="0"/>
      <dgm:spPr>
        <a:solidFill>
          <a:srgbClr val="B6004B"/>
        </a:solidFill>
        <a:ln>
          <a:solidFill>
            <a:srgbClr val="B6004B"/>
          </a:solidFill>
        </a:ln>
      </dgm:spPr>
      <dgm:t>
        <a:bodyPr/>
        <a:lstStyle/>
        <a:p>
          <a:pPr rtl="0"/>
          <a:r>
            <a:rPr lang="es-ES" b="1">
              <a:solidFill>
                <a:schemeClr val="bg1"/>
              </a:solidFill>
              <a:latin typeface="Segoe UI"/>
            </a:rPr>
            <a:t>Metodología</a:t>
          </a:r>
        </a:p>
      </dgm:t>
    </dgm:pt>
    <dgm:pt modelId="{C943B4AA-E94D-4AC9-A636-AA531844483E}" type="parTrans" cxnId="{530B90D7-1627-47C8-8934-C99CA816FBD4}">
      <dgm:prSet/>
      <dgm:spPr/>
      <dgm:t>
        <a:bodyPr/>
        <a:lstStyle/>
        <a:p>
          <a:endParaRPr lang="es-ES"/>
        </a:p>
      </dgm:t>
    </dgm:pt>
    <dgm:pt modelId="{4CE8EB30-B736-4D58-B703-59E077490309}" type="sibTrans" cxnId="{530B90D7-1627-47C8-8934-C99CA816FBD4}">
      <dgm:prSet/>
      <dgm:spPr/>
      <dgm:t>
        <a:bodyPr/>
        <a:lstStyle/>
        <a:p>
          <a:endParaRPr lang="es-ES"/>
        </a:p>
      </dgm:t>
    </dgm:pt>
    <dgm:pt modelId="{503DD359-E048-475D-B33F-9251A3DA6C3B}">
      <dgm:prSet phldr="0"/>
      <dgm:spPr>
        <a:ln>
          <a:solidFill>
            <a:srgbClr val="B6004B"/>
          </a:solidFill>
        </a:ln>
      </dgm:spPr>
      <dgm:t>
        <a:bodyPr/>
        <a:lstStyle/>
        <a:p>
          <a:pPr algn="just" rtl="0"/>
          <a:r>
            <a:rPr lang="es-MX" dirty="0">
              <a:solidFill>
                <a:srgbClr val="404040"/>
              </a:solidFill>
              <a:latin typeface="Segoe UI"/>
            </a:rPr>
            <a:t>Está determinada con base en la metodología desarrollada por la (OCDE) y la metodología de LAKLEMS (</a:t>
          </a:r>
          <a:r>
            <a:rPr lang="es-MX">
              <a:solidFill>
                <a:srgbClr val="404040"/>
              </a:solidFill>
              <a:latin typeface="Segoe UI"/>
            </a:rPr>
            <a:t>2021).</a:t>
          </a:r>
          <a:endParaRPr lang="es-ES" dirty="0">
            <a:solidFill>
              <a:srgbClr val="404040"/>
            </a:solidFill>
            <a:latin typeface="Segoe UI"/>
          </a:endParaRPr>
        </a:p>
      </dgm:t>
    </dgm:pt>
    <dgm:pt modelId="{AA6A53F0-DDA0-4705-A730-1C99288E70BF}" type="parTrans" cxnId="{0EE15FD8-513C-4CCD-9E34-C02014A024EA}">
      <dgm:prSet/>
      <dgm:spPr/>
      <dgm:t>
        <a:bodyPr/>
        <a:lstStyle/>
        <a:p>
          <a:endParaRPr lang="es-CO"/>
        </a:p>
      </dgm:t>
    </dgm:pt>
    <dgm:pt modelId="{74595AD0-8EF0-43D6-934F-F29C41614904}" type="sibTrans" cxnId="{0EE15FD8-513C-4CCD-9E34-C02014A024EA}">
      <dgm:prSet/>
      <dgm:spPr/>
      <dgm:t>
        <a:bodyPr/>
        <a:lstStyle/>
        <a:p>
          <a:endParaRPr lang="es-CO"/>
        </a:p>
      </dgm:t>
    </dgm:pt>
    <dgm:pt modelId="{29239122-B20B-4432-9529-1F7058D47579}">
      <dgm:prSet phldr="0"/>
      <dgm:spPr>
        <a:ln>
          <a:solidFill>
            <a:srgbClr val="B6004B"/>
          </a:solidFill>
        </a:ln>
      </dgm:spPr>
      <dgm:t>
        <a:bodyPr/>
        <a:lstStyle/>
        <a:p>
          <a:pPr algn="just" rtl="0"/>
          <a:r>
            <a:rPr lang="es-MX" dirty="0">
              <a:solidFill>
                <a:srgbClr val="404040"/>
              </a:solidFill>
              <a:latin typeface="Segoe UI"/>
            </a:rPr>
            <a:t> Se estableció para promover y facilitar el análisis de patrones de crecimiento y productividad alrededor del mundo, basado en la estructura de la contabilidad </a:t>
          </a:r>
          <a:r>
            <a:rPr lang="es-MX">
              <a:solidFill>
                <a:srgbClr val="404040"/>
              </a:solidFill>
              <a:latin typeface="Segoe UI"/>
            </a:rPr>
            <a:t>del crecimiento. </a:t>
          </a:r>
          <a:r>
            <a:rPr lang="es-MX" dirty="0">
              <a:solidFill>
                <a:srgbClr val="404040"/>
              </a:solidFill>
              <a:latin typeface="Segoe UI"/>
            </a:rPr>
            <a:t>Busca generar comparabilidad a través de conceptos armonizados, estándares comunes y clasificaciones </a:t>
          </a:r>
          <a:r>
            <a:rPr lang="es-MX">
              <a:solidFill>
                <a:srgbClr val="404040"/>
              </a:solidFill>
              <a:latin typeface="Segoe UI"/>
            </a:rPr>
            <a:t>entre países. </a:t>
          </a:r>
          <a:r>
            <a:rPr lang="es-MX" dirty="0">
              <a:solidFill>
                <a:srgbClr val="404040"/>
              </a:solidFill>
              <a:latin typeface="Segoe UI"/>
            </a:rPr>
            <a:t>Existen diversas iniciativas US KLEMS, EU KLEMS, Asia KLEMS </a:t>
          </a:r>
          <a:r>
            <a:rPr lang="es-MX">
              <a:solidFill>
                <a:srgbClr val="404040"/>
              </a:solidFill>
              <a:latin typeface="Segoe UI"/>
            </a:rPr>
            <a:t>Y LAKLEMS. </a:t>
          </a:r>
          <a:endParaRPr lang="es-ES" dirty="0">
            <a:solidFill>
              <a:srgbClr val="404040"/>
            </a:solidFill>
            <a:latin typeface="Segoe UI"/>
          </a:endParaRPr>
        </a:p>
      </dgm:t>
    </dgm:pt>
    <dgm:pt modelId="{4DD9A75D-A05D-4161-BC43-CE47CAFFC2DA}" type="parTrans" cxnId="{EF715C49-C03A-4BA5-84F7-4263003AC30A}">
      <dgm:prSet/>
      <dgm:spPr/>
      <dgm:t>
        <a:bodyPr/>
        <a:lstStyle/>
        <a:p>
          <a:endParaRPr lang="es-CO"/>
        </a:p>
      </dgm:t>
    </dgm:pt>
    <dgm:pt modelId="{6297E6F8-A8EF-446C-802A-CC7951AAB567}" type="sibTrans" cxnId="{EF715C49-C03A-4BA5-84F7-4263003AC30A}">
      <dgm:prSet/>
      <dgm:spPr/>
      <dgm:t>
        <a:bodyPr/>
        <a:lstStyle/>
        <a:p>
          <a:endParaRPr lang="es-CO"/>
        </a:p>
      </dgm:t>
    </dgm:pt>
    <dgm:pt modelId="{25DF198A-8E09-42B1-A12D-AE438302CBB2}" type="pres">
      <dgm:prSet presAssocID="{8753C65D-FF9A-4244-B6A0-4424AF1BF86A}" presName="linearFlow" presStyleCnt="0">
        <dgm:presLayoutVars>
          <dgm:dir/>
          <dgm:animLvl val="lvl"/>
          <dgm:resizeHandles val="exact"/>
        </dgm:presLayoutVars>
      </dgm:prSet>
      <dgm:spPr/>
    </dgm:pt>
    <dgm:pt modelId="{430C2DEE-DDEB-4DC0-BE34-E2340C3BA7E6}" type="pres">
      <dgm:prSet presAssocID="{0FD43BF7-E049-4852-9525-9B2F2062C634}" presName="composite" presStyleCnt="0"/>
      <dgm:spPr/>
    </dgm:pt>
    <dgm:pt modelId="{8B60C8E6-2540-4752-82E0-6E965C8CB60C}" type="pres">
      <dgm:prSet presAssocID="{0FD43BF7-E049-4852-9525-9B2F2062C634}" presName="parentText" presStyleLbl="alignNode1" presStyleIdx="0" presStyleCnt="1" custLinFactNeighborX="-4481">
        <dgm:presLayoutVars>
          <dgm:chMax val="1"/>
          <dgm:bulletEnabled val="1"/>
        </dgm:presLayoutVars>
      </dgm:prSet>
      <dgm:spPr/>
    </dgm:pt>
    <dgm:pt modelId="{F7D8F924-16BF-4DA5-AE48-602462236AC8}" type="pres">
      <dgm:prSet presAssocID="{0FD43BF7-E049-4852-9525-9B2F2062C634}" presName="descendantText" presStyleLbl="alignAcc1" presStyleIdx="0" presStyleCnt="1">
        <dgm:presLayoutVars>
          <dgm:bulletEnabled val="1"/>
        </dgm:presLayoutVars>
      </dgm:prSet>
      <dgm:spPr/>
    </dgm:pt>
  </dgm:ptLst>
  <dgm:cxnLst>
    <dgm:cxn modelId="{29303F32-D9EA-4D08-9482-3B638884632F}" type="presOf" srcId="{8753C65D-FF9A-4244-B6A0-4424AF1BF86A}" destId="{25DF198A-8E09-42B1-A12D-AE438302CBB2}" srcOrd="0" destOrd="0" presId="urn:microsoft.com/office/officeart/2005/8/layout/chevron2"/>
    <dgm:cxn modelId="{0CC18766-850C-4EB9-8860-02F0902B282A}" type="presOf" srcId="{503DD359-E048-475D-B33F-9251A3DA6C3B}" destId="{F7D8F924-16BF-4DA5-AE48-602462236AC8}" srcOrd="0" destOrd="0" presId="urn:microsoft.com/office/officeart/2005/8/layout/chevron2"/>
    <dgm:cxn modelId="{EF715C49-C03A-4BA5-84F7-4263003AC30A}" srcId="{0FD43BF7-E049-4852-9525-9B2F2062C634}" destId="{29239122-B20B-4432-9529-1F7058D47579}" srcOrd="1" destOrd="0" parTransId="{4DD9A75D-A05D-4161-BC43-CE47CAFFC2DA}" sibTransId="{6297E6F8-A8EF-446C-802A-CC7951AAB567}"/>
    <dgm:cxn modelId="{237E609F-501B-4E1A-B00D-E610AC8F4D14}" type="presOf" srcId="{29239122-B20B-4432-9529-1F7058D47579}" destId="{F7D8F924-16BF-4DA5-AE48-602462236AC8}" srcOrd="0" destOrd="1" presId="urn:microsoft.com/office/officeart/2005/8/layout/chevron2"/>
    <dgm:cxn modelId="{0079DAD2-2933-419C-B12B-8FB545E3D523}" type="presOf" srcId="{0FD43BF7-E049-4852-9525-9B2F2062C634}" destId="{8B60C8E6-2540-4752-82E0-6E965C8CB60C}" srcOrd="0" destOrd="0" presId="urn:microsoft.com/office/officeart/2005/8/layout/chevron2"/>
    <dgm:cxn modelId="{530B90D7-1627-47C8-8934-C99CA816FBD4}" srcId="{8753C65D-FF9A-4244-B6A0-4424AF1BF86A}" destId="{0FD43BF7-E049-4852-9525-9B2F2062C634}" srcOrd="0" destOrd="0" parTransId="{C943B4AA-E94D-4AC9-A636-AA531844483E}" sibTransId="{4CE8EB30-B736-4D58-B703-59E077490309}"/>
    <dgm:cxn modelId="{0EE15FD8-513C-4CCD-9E34-C02014A024EA}" srcId="{0FD43BF7-E049-4852-9525-9B2F2062C634}" destId="{503DD359-E048-475D-B33F-9251A3DA6C3B}" srcOrd="0" destOrd="0" parTransId="{AA6A53F0-DDA0-4705-A730-1C99288E70BF}" sibTransId="{74595AD0-8EF0-43D6-934F-F29C41614904}"/>
    <dgm:cxn modelId="{44CF425E-FFBE-4232-A8A9-A41E976C1B20}" type="presParOf" srcId="{25DF198A-8E09-42B1-A12D-AE438302CBB2}" destId="{430C2DEE-DDEB-4DC0-BE34-E2340C3BA7E6}" srcOrd="0" destOrd="0" presId="urn:microsoft.com/office/officeart/2005/8/layout/chevron2"/>
    <dgm:cxn modelId="{5EFB25C6-18FE-4127-853D-3B37958B0DFF}" type="presParOf" srcId="{430C2DEE-DDEB-4DC0-BE34-E2340C3BA7E6}" destId="{8B60C8E6-2540-4752-82E0-6E965C8CB60C}" srcOrd="0" destOrd="0" presId="urn:microsoft.com/office/officeart/2005/8/layout/chevron2"/>
    <dgm:cxn modelId="{F985C60D-2890-4AF8-9A54-7ACCBDE08CEC}" type="presParOf" srcId="{430C2DEE-DDEB-4DC0-BE34-E2340C3BA7E6}" destId="{F7D8F924-16BF-4DA5-AE48-602462236AC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53C65D-FF9A-4244-B6A0-4424AF1BF86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0FD43BF7-E049-4852-9525-9B2F2062C634}">
      <dgm:prSet phldrT="[Texto]" phldr="0" custT="1"/>
      <dgm:spPr>
        <a:solidFill>
          <a:srgbClr val="B6004B"/>
        </a:solidFill>
        <a:ln>
          <a:solidFill>
            <a:srgbClr val="B6004B"/>
          </a:solidFill>
        </a:ln>
      </dgm:spPr>
      <dgm:t>
        <a:bodyPr/>
        <a:lstStyle/>
        <a:p>
          <a:r>
            <a:rPr lang="es-MX" sz="1900" b="1">
              <a:solidFill>
                <a:schemeClr val="bg1"/>
              </a:solidFill>
              <a:latin typeface="Segoe UI"/>
            </a:rPr>
            <a:t>Proyecto KLEMS</a:t>
          </a:r>
          <a:endParaRPr lang="es-ES" sz="1900" b="1">
            <a:solidFill>
              <a:schemeClr val="bg1"/>
            </a:solidFill>
          </a:endParaRPr>
        </a:p>
      </dgm:t>
    </dgm:pt>
    <dgm:pt modelId="{C943B4AA-E94D-4AC9-A636-AA531844483E}" type="parTrans" cxnId="{530B90D7-1627-47C8-8934-C99CA816FBD4}">
      <dgm:prSet/>
      <dgm:spPr/>
      <dgm:t>
        <a:bodyPr/>
        <a:lstStyle/>
        <a:p>
          <a:endParaRPr lang="es-ES"/>
        </a:p>
      </dgm:t>
    </dgm:pt>
    <dgm:pt modelId="{4CE8EB30-B736-4D58-B703-59E077490309}" type="sibTrans" cxnId="{530B90D7-1627-47C8-8934-C99CA816FBD4}">
      <dgm:prSet/>
      <dgm:spPr/>
      <dgm:t>
        <a:bodyPr/>
        <a:lstStyle/>
        <a:p>
          <a:endParaRPr lang="es-ES"/>
        </a:p>
      </dgm:t>
    </dgm:pt>
    <dgm:pt modelId="{503DD359-E048-475D-B33F-9251A3DA6C3B}">
      <dgm:prSet phldr="0"/>
      <dgm:spPr>
        <a:ln>
          <a:solidFill>
            <a:srgbClr val="B6004B"/>
          </a:solidFill>
        </a:ln>
      </dgm:spPr>
      <dgm:t>
        <a:bodyPr/>
        <a:lstStyle/>
        <a:p>
          <a:pPr algn="just" rtl="0"/>
          <a:r>
            <a:rPr lang="es-MX" dirty="0">
              <a:solidFill>
                <a:srgbClr val="404040"/>
              </a:solidFill>
              <a:latin typeface="Segoe UI"/>
            </a:rPr>
            <a:t>La idea fundamental del proyecto KLEMS es construir una base de datos con series de tiempo (1990 en adelante) por sector de actividad económica, identificando las variables de capital (K), laboral (L), energía (E), materiales (M) y servicios (S) en un marco de contabilidad </a:t>
          </a:r>
          <a:r>
            <a:rPr lang="es-MX">
              <a:solidFill>
                <a:srgbClr val="404040"/>
              </a:solidFill>
              <a:latin typeface="Segoe UI"/>
            </a:rPr>
            <a:t>del crecimiento. </a:t>
          </a:r>
          <a:endParaRPr lang="en-US" dirty="0">
            <a:solidFill>
              <a:srgbClr val="404040"/>
            </a:solidFill>
            <a:latin typeface="Segoe UI"/>
          </a:endParaRPr>
        </a:p>
      </dgm:t>
    </dgm:pt>
    <dgm:pt modelId="{AA6A53F0-DDA0-4705-A730-1C99288E70BF}" type="parTrans" cxnId="{0EE15FD8-513C-4CCD-9E34-C02014A024EA}">
      <dgm:prSet/>
      <dgm:spPr/>
      <dgm:t>
        <a:bodyPr/>
        <a:lstStyle/>
        <a:p>
          <a:endParaRPr lang="es-CO"/>
        </a:p>
      </dgm:t>
    </dgm:pt>
    <dgm:pt modelId="{74595AD0-8EF0-43D6-934F-F29C41614904}" type="sibTrans" cxnId="{0EE15FD8-513C-4CCD-9E34-C02014A024EA}">
      <dgm:prSet/>
      <dgm:spPr/>
      <dgm:t>
        <a:bodyPr/>
        <a:lstStyle/>
        <a:p>
          <a:endParaRPr lang="es-CO"/>
        </a:p>
      </dgm:t>
    </dgm:pt>
    <dgm:pt modelId="{DF65691B-85AB-493D-9E35-397B0A3A378D}">
      <dgm:prSet phldr="0"/>
      <dgm:spPr>
        <a:ln>
          <a:solidFill>
            <a:srgbClr val="B6004B"/>
          </a:solidFill>
        </a:ln>
      </dgm:spPr>
      <dgm:t>
        <a:bodyPr/>
        <a:lstStyle/>
        <a:p>
          <a:pPr algn="just"/>
          <a:r>
            <a:rPr lang="es-MX" dirty="0">
              <a:solidFill>
                <a:srgbClr val="404040"/>
              </a:solidFill>
              <a:latin typeface="Segoe UI"/>
            </a:rPr>
            <a:t>El desarrollo detallado de series de insumos, incluyendo la descomposición del capital y el trabajo según su vinculación a las tecnologías de la información y las comunicaciones (TIC), con </a:t>
          </a:r>
          <a:r>
            <a:rPr lang="es-MX">
              <a:solidFill>
                <a:srgbClr val="404040"/>
              </a:solidFill>
              <a:latin typeface="Segoe UI"/>
            </a:rPr>
            <a:t>desagregación sectorial.</a:t>
          </a:r>
          <a:endParaRPr lang="en-US" dirty="0">
            <a:solidFill>
              <a:srgbClr val="404040"/>
            </a:solidFill>
            <a:latin typeface="Segoe UI"/>
          </a:endParaRPr>
        </a:p>
      </dgm:t>
    </dgm:pt>
    <dgm:pt modelId="{1F263880-4545-46A4-941F-B295587CAFD7}" type="parTrans" cxnId="{596521F3-2120-4F27-B237-EDBC40B5A4A3}">
      <dgm:prSet/>
      <dgm:spPr/>
      <dgm:t>
        <a:bodyPr/>
        <a:lstStyle/>
        <a:p>
          <a:endParaRPr lang="es-CO"/>
        </a:p>
      </dgm:t>
    </dgm:pt>
    <dgm:pt modelId="{39A5240F-873A-4C4C-81FD-176964BC47F4}" type="sibTrans" cxnId="{596521F3-2120-4F27-B237-EDBC40B5A4A3}">
      <dgm:prSet/>
      <dgm:spPr/>
      <dgm:t>
        <a:bodyPr/>
        <a:lstStyle/>
        <a:p>
          <a:endParaRPr lang="es-CO"/>
        </a:p>
      </dgm:t>
    </dgm:pt>
    <dgm:pt modelId="{25DF198A-8E09-42B1-A12D-AE438302CBB2}" type="pres">
      <dgm:prSet presAssocID="{8753C65D-FF9A-4244-B6A0-4424AF1BF86A}" presName="linearFlow" presStyleCnt="0">
        <dgm:presLayoutVars>
          <dgm:dir/>
          <dgm:animLvl val="lvl"/>
          <dgm:resizeHandles val="exact"/>
        </dgm:presLayoutVars>
      </dgm:prSet>
      <dgm:spPr/>
    </dgm:pt>
    <dgm:pt modelId="{430C2DEE-DDEB-4DC0-BE34-E2340C3BA7E6}" type="pres">
      <dgm:prSet presAssocID="{0FD43BF7-E049-4852-9525-9B2F2062C634}" presName="composite" presStyleCnt="0"/>
      <dgm:spPr/>
    </dgm:pt>
    <dgm:pt modelId="{8B60C8E6-2540-4752-82E0-6E965C8CB60C}" type="pres">
      <dgm:prSet presAssocID="{0FD43BF7-E049-4852-9525-9B2F2062C634}" presName="parentText" presStyleLbl="alignNode1" presStyleIdx="0" presStyleCnt="1">
        <dgm:presLayoutVars>
          <dgm:chMax val="1"/>
          <dgm:bulletEnabled val="1"/>
        </dgm:presLayoutVars>
      </dgm:prSet>
      <dgm:spPr/>
    </dgm:pt>
    <dgm:pt modelId="{F7D8F924-16BF-4DA5-AE48-602462236AC8}" type="pres">
      <dgm:prSet presAssocID="{0FD43BF7-E049-4852-9525-9B2F2062C634}" presName="descendantText" presStyleLbl="alignAcc1" presStyleIdx="0" presStyleCnt="1">
        <dgm:presLayoutVars>
          <dgm:bulletEnabled val="1"/>
        </dgm:presLayoutVars>
      </dgm:prSet>
      <dgm:spPr/>
    </dgm:pt>
  </dgm:ptLst>
  <dgm:cxnLst>
    <dgm:cxn modelId="{9ABC3524-BF83-45CD-BD11-356859CECDED}" type="presOf" srcId="{0FD43BF7-E049-4852-9525-9B2F2062C634}" destId="{8B60C8E6-2540-4752-82E0-6E965C8CB60C}" srcOrd="0" destOrd="0" presId="urn:microsoft.com/office/officeart/2005/8/layout/chevron2"/>
    <dgm:cxn modelId="{29303F32-D9EA-4D08-9482-3B638884632F}" type="presOf" srcId="{8753C65D-FF9A-4244-B6A0-4424AF1BF86A}" destId="{25DF198A-8E09-42B1-A12D-AE438302CBB2}" srcOrd="0" destOrd="0" presId="urn:microsoft.com/office/officeart/2005/8/layout/chevron2"/>
    <dgm:cxn modelId="{56036284-CE61-46AE-8399-9CF31E2256E4}" type="presOf" srcId="{503DD359-E048-475D-B33F-9251A3DA6C3B}" destId="{F7D8F924-16BF-4DA5-AE48-602462236AC8}" srcOrd="0" destOrd="0" presId="urn:microsoft.com/office/officeart/2005/8/layout/chevron2"/>
    <dgm:cxn modelId="{530B90D7-1627-47C8-8934-C99CA816FBD4}" srcId="{8753C65D-FF9A-4244-B6A0-4424AF1BF86A}" destId="{0FD43BF7-E049-4852-9525-9B2F2062C634}" srcOrd="0" destOrd="0" parTransId="{C943B4AA-E94D-4AC9-A636-AA531844483E}" sibTransId="{4CE8EB30-B736-4D58-B703-59E077490309}"/>
    <dgm:cxn modelId="{0EE15FD8-513C-4CCD-9E34-C02014A024EA}" srcId="{0FD43BF7-E049-4852-9525-9B2F2062C634}" destId="{503DD359-E048-475D-B33F-9251A3DA6C3B}" srcOrd="0" destOrd="0" parTransId="{AA6A53F0-DDA0-4705-A730-1C99288E70BF}" sibTransId="{74595AD0-8EF0-43D6-934F-F29C41614904}"/>
    <dgm:cxn modelId="{596521F3-2120-4F27-B237-EDBC40B5A4A3}" srcId="{0FD43BF7-E049-4852-9525-9B2F2062C634}" destId="{DF65691B-85AB-493D-9E35-397B0A3A378D}" srcOrd="1" destOrd="0" parTransId="{1F263880-4545-46A4-941F-B295587CAFD7}" sibTransId="{39A5240F-873A-4C4C-81FD-176964BC47F4}"/>
    <dgm:cxn modelId="{C05516FF-3128-4141-B08A-CA1A66F0AD76}" type="presOf" srcId="{DF65691B-85AB-493D-9E35-397B0A3A378D}" destId="{F7D8F924-16BF-4DA5-AE48-602462236AC8}" srcOrd="0" destOrd="1" presId="urn:microsoft.com/office/officeart/2005/8/layout/chevron2"/>
    <dgm:cxn modelId="{25FB761D-1753-46D5-A9D2-730E5A6000C9}" type="presParOf" srcId="{25DF198A-8E09-42B1-A12D-AE438302CBB2}" destId="{430C2DEE-DDEB-4DC0-BE34-E2340C3BA7E6}" srcOrd="0" destOrd="0" presId="urn:microsoft.com/office/officeart/2005/8/layout/chevron2"/>
    <dgm:cxn modelId="{9B0011F8-5301-473E-892D-586B435C6829}" type="presParOf" srcId="{430C2DEE-DDEB-4DC0-BE34-E2340C3BA7E6}" destId="{8B60C8E6-2540-4752-82E0-6E965C8CB60C}" srcOrd="0" destOrd="0" presId="urn:microsoft.com/office/officeart/2005/8/layout/chevron2"/>
    <dgm:cxn modelId="{8FF7919C-9FA4-4C63-BB76-93971A0EE420}" type="presParOf" srcId="{430C2DEE-DDEB-4DC0-BE34-E2340C3BA7E6}" destId="{F7D8F924-16BF-4DA5-AE48-602462236AC8}" srcOrd="1" destOrd="0" presId="urn:microsoft.com/office/officeart/2005/8/layout/chevron2"/>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7469F6-74A5-48C7-901F-6F5B9F43AE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CO"/>
        </a:p>
      </dgm:t>
    </dgm:pt>
    <mc:AlternateContent xmlns:mc="http://schemas.openxmlformats.org/markup-compatibility/2006" xmlns:a14="http://schemas.microsoft.com/office/drawing/2010/main">
      <mc:Choice Requires="a14">
        <dgm:pt modelId="{FFB6C3D2-3F78-4A2F-8D56-A480A24FABC3}">
          <dgm:prSet custT="1"/>
          <dgm:spPr>
            <a:solidFill>
              <a:srgbClr val="C00048"/>
            </a:solidFill>
          </dgm:spPr>
          <dgm:t>
            <a:bodyPr/>
            <a:lstStyle/>
            <a:p>
              <a:pPr/>
              <a14:m>
                <m:oMathPara xmlns:m="http://schemas.openxmlformats.org/officeDocument/2006/math">
                  <m:oMathParaPr>
                    <m:jc m:val="centerGroup"/>
                  </m:oMathParaPr>
                  <m:oMath xmlns:m="http://schemas.openxmlformats.org/officeDocument/2006/math">
                    <m:sSub>
                      <m:sSubPr>
                        <m:ctrlPr>
                          <a:rPr lang="es-MX" sz="1200" i="1" smtClean="0">
                            <a:latin typeface="Cambria Math" panose="02040503050406030204" pitchFamily="18" charset="0"/>
                          </a:rPr>
                        </m:ctrlPr>
                      </m:sSubPr>
                      <m:e>
                        <m:r>
                          <a:rPr lang="es-MX" sz="1200">
                            <a:latin typeface="Cambria Math" panose="02040503050406030204" pitchFamily="18" charset="0"/>
                          </a:rPr>
                          <m:t>𝑌</m:t>
                        </m:r>
                      </m:e>
                      <m:sub>
                        <m:r>
                          <a:rPr lang="es-MX" sz="1200">
                            <a:latin typeface="Cambria Math" panose="02040503050406030204" pitchFamily="18" charset="0"/>
                          </a:rPr>
                          <m:t>𝑗</m:t>
                        </m:r>
                      </m:sub>
                    </m:sSub>
                    <m:r>
                      <a:rPr lang="es-MX" sz="1200">
                        <a:latin typeface="Cambria Math" panose="02040503050406030204" pitchFamily="18" charset="0"/>
                      </a:rPr>
                      <m:t>=</m:t>
                    </m:r>
                    <m:r>
                      <a:rPr lang="es-MX" sz="1200">
                        <a:latin typeface="Cambria Math" panose="02040503050406030204" pitchFamily="18" charset="0"/>
                      </a:rPr>
                      <m:t>𝑓</m:t>
                    </m:r>
                    <m:d>
                      <m:dPr>
                        <m:ctrlPr>
                          <a:rPr lang="es-MX" sz="1200" i="1">
                            <a:latin typeface="Cambria Math" panose="02040503050406030204" pitchFamily="18" charset="0"/>
                          </a:rPr>
                        </m:ctrlPr>
                      </m:dPr>
                      <m:e>
                        <m:sSub>
                          <m:sSubPr>
                            <m:ctrlPr>
                              <a:rPr lang="es-MX" sz="1200" i="1">
                                <a:latin typeface="Cambria Math" panose="02040503050406030204" pitchFamily="18" charset="0"/>
                              </a:rPr>
                            </m:ctrlPr>
                          </m:sSubPr>
                          <m:e>
                            <m:r>
                              <a:rPr lang="es-MX" sz="1200">
                                <a:latin typeface="Cambria Math" panose="02040503050406030204" pitchFamily="18" charset="0"/>
                              </a:rPr>
                              <m:t>𝐾</m:t>
                            </m:r>
                          </m:e>
                          <m:sub>
                            <m:r>
                              <a:rPr lang="es-MX" sz="1200">
                                <a:latin typeface="Cambria Math" panose="02040503050406030204" pitchFamily="18" charset="0"/>
                              </a:rPr>
                              <m:t>𝑗</m:t>
                            </m:r>
                          </m:sub>
                        </m:sSub>
                        <m:r>
                          <a:rPr lang="es-MX" sz="1200">
                            <a:latin typeface="Cambria Math" panose="02040503050406030204" pitchFamily="18" charset="0"/>
                          </a:rPr>
                          <m:t>,</m:t>
                        </m:r>
                        <m:sSub>
                          <m:sSubPr>
                            <m:ctrlPr>
                              <a:rPr lang="es-MX" sz="1200" i="1">
                                <a:latin typeface="Cambria Math" panose="02040503050406030204" pitchFamily="18" charset="0"/>
                              </a:rPr>
                            </m:ctrlPr>
                          </m:sSubPr>
                          <m:e>
                            <m:r>
                              <a:rPr lang="es-MX" sz="1200">
                                <a:latin typeface="Cambria Math" panose="02040503050406030204" pitchFamily="18" charset="0"/>
                              </a:rPr>
                              <m:t>𝐿</m:t>
                            </m:r>
                          </m:e>
                          <m:sub>
                            <m:r>
                              <a:rPr lang="es-MX" sz="1200">
                                <a:latin typeface="Cambria Math" panose="02040503050406030204" pitchFamily="18" charset="0"/>
                              </a:rPr>
                              <m:t>𝑗</m:t>
                            </m:r>
                          </m:sub>
                        </m:sSub>
                        <m:r>
                          <a:rPr lang="es-MX" sz="1200">
                            <a:latin typeface="Cambria Math" panose="02040503050406030204" pitchFamily="18" charset="0"/>
                          </a:rPr>
                          <m:t>,</m:t>
                        </m:r>
                        <m:sSub>
                          <m:sSubPr>
                            <m:ctrlPr>
                              <a:rPr lang="es-MX" sz="1200" i="1">
                                <a:latin typeface="Cambria Math" panose="02040503050406030204" pitchFamily="18" charset="0"/>
                              </a:rPr>
                            </m:ctrlPr>
                          </m:sSubPr>
                          <m:e>
                            <m:r>
                              <a:rPr lang="es-MX" sz="1200">
                                <a:latin typeface="Cambria Math" panose="02040503050406030204" pitchFamily="18" charset="0"/>
                              </a:rPr>
                              <m:t>𝑋</m:t>
                            </m:r>
                          </m:e>
                          <m:sub>
                            <m:r>
                              <a:rPr lang="es-MX" sz="1200">
                                <a:latin typeface="Cambria Math" panose="02040503050406030204" pitchFamily="18" charset="0"/>
                              </a:rPr>
                              <m:t>𝑗</m:t>
                            </m:r>
                          </m:sub>
                        </m:sSub>
                        <m:r>
                          <a:rPr lang="es-MX" sz="1200">
                            <a:latin typeface="Cambria Math" panose="02040503050406030204" pitchFamily="18" charset="0"/>
                          </a:rPr>
                          <m:t>,</m:t>
                        </m:r>
                        <m:sSubSup>
                          <m:sSubSupPr>
                            <m:ctrlPr>
                              <a:rPr lang="es-CO" sz="1200" i="1">
                                <a:latin typeface="Cambria Math" panose="02040503050406030204" pitchFamily="18" charset="0"/>
                              </a:rPr>
                            </m:ctrlPr>
                          </m:sSubSupPr>
                          <m:e>
                            <m:r>
                              <a:rPr lang="es-MX" sz="1200">
                                <a:latin typeface="Cambria Math" panose="02040503050406030204" pitchFamily="18" charset="0"/>
                              </a:rPr>
                              <m:t>𝐴</m:t>
                            </m:r>
                          </m:e>
                          <m:sub>
                            <m:r>
                              <a:rPr lang="es-MX" sz="1200">
                                <a:latin typeface="Cambria Math" panose="02040503050406030204" pitchFamily="18" charset="0"/>
                              </a:rPr>
                              <m:t>𝑗</m:t>
                            </m:r>
                          </m:sub>
                          <m:sup>
                            <m:r>
                              <a:rPr lang="es-MX" sz="1200">
                                <a:latin typeface="Cambria Math" panose="02040503050406030204" pitchFamily="18" charset="0"/>
                              </a:rPr>
                              <m:t>𝑌</m:t>
                            </m:r>
                          </m:sup>
                        </m:sSubSup>
                      </m:e>
                    </m:d>
                  </m:oMath>
                </m:oMathPara>
              </a14:m>
              <a:endParaRPr lang="es-CO" sz="1200"/>
            </a:p>
          </dgm:t>
        </dgm:pt>
      </mc:Choice>
      <mc:Fallback xmlns="">
        <dgm:pt modelId="{FFB6C3D2-3F78-4A2F-8D56-A480A24FABC3}">
          <dgm:prSet custT="1"/>
          <dgm:spPr>
            <a:solidFill>
              <a:srgbClr val="C00048"/>
            </a:solidFill>
          </dgm:spPr>
          <dgm:t>
            <a:bodyPr/>
            <a:lstStyle/>
            <a:p>
              <a:pPr/>
              <a:r>
                <a:rPr lang="es-MX" sz="1200" i="0">
                  <a:latin typeface="Cambria Math" panose="02040503050406030204" pitchFamily="18" charset="0"/>
                </a:rPr>
                <a:t>𝑌_𝑗=𝑓(𝐾_𝑗,𝐿_𝑗,𝑋_𝑗,𝐴</a:t>
              </a:r>
              <a:r>
                <a:rPr lang="es-CO" sz="1200" i="0">
                  <a:latin typeface="Cambria Math" panose="02040503050406030204" pitchFamily="18" charset="0"/>
                </a:rPr>
                <a:t>_</a:t>
              </a:r>
              <a:r>
                <a:rPr lang="es-MX" sz="1200" i="0">
                  <a:latin typeface="Cambria Math" panose="02040503050406030204" pitchFamily="18" charset="0"/>
                </a:rPr>
                <a:t>𝑗^𝑌 )</a:t>
              </a:r>
              <a:endParaRPr lang="es-CO" sz="1200"/>
            </a:p>
          </dgm:t>
        </dgm:pt>
      </mc:Fallback>
    </mc:AlternateContent>
    <dgm:pt modelId="{270E0F4B-C7B6-413F-8C61-E3B56EA1FDBC}" type="parTrans" cxnId="{50E3C7A7-1179-4C41-B1CA-073A7013EDA2}">
      <dgm:prSet/>
      <dgm:spPr/>
      <dgm:t>
        <a:bodyPr/>
        <a:lstStyle/>
        <a:p>
          <a:endParaRPr lang="es-CO"/>
        </a:p>
      </dgm:t>
    </dgm:pt>
    <dgm:pt modelId="{56471CAA-AF46-4D27-AA6C-8B36DBB0730F}" type="sibTrans" cxnId="{50E3C7A7-1179-4C41-B1CA-073A7013EDA2}">
      <dgm:prSet/>
      <dgm:spPr/>
      <dgm:t>
        <a:bodyPr/>
        <a:lstStyle/>
        <a:p>
          <a:endParaRPr lang="es-CO"/>
        </a:p>
      </dgm:t>
    </dgm:pt>
    <mc:AlternateContent xmlns:mc="http://schemas.openxmlformats.org/markup-compatibility/2006" xmlns:a14="http://schemas.microsoft.com/office/drawing/2010/main">
      <mc:Choice Requires="a14">
        <dgm:pt modelId="{B72504E6-49E2-4886-B24B-056A2D5AA7C0}">
          <dgm:prSet custT="1"/>
          <dgm:spPr>
            <a:solidFill>
              <a:srgbClr val="C00048"/>
            </a:solidFill>
          </dgm:spPr>
          <dgm:t>
            <a:bodyPr/>
            <a:lstStyle/>
            <a:p>
              <a:pPr/>
              <a14:m>
                <m:oMathPara xmlns:m="http://schemas.openxmlformats.org/officeDocument/2006/math">
                  <m:oMathParaPr>
                    <m:jc m:val="centerGroup"/>
                  </m:oMathParaPr>
                  <m:oMath xmlns:m="http://schemas.openxmlformats.org/officeDocument/2006/math">
                    <m:r>
                      <a:rPr lang="es-MX" sz="1200" smtClean="0">
                        <a:latin typeface="Cambria Math" panose="02040503050406030204" pitchFamily="18" charset="0"/>
                      </a:rPr>
                      <m:t>∆</m:t>
                    </m:r>
                    <m:func>
                      <m:funcPr>
                        <m:ctrlPr>
                          <a:rPr lang="es-MX" sz="1200" i="1">
                            <a:latin typeface="Cambria Math" panose="02040503050406030204" pitchFamily="18" charset="0"/>
                          </a:rPr>
                        </m:ctrlPr>
                      </m:funcPr>
                      <m:fName>
                        <m:r>
                          <m:rPr>
                            <m:sty m:val="p"/>
                          </m:rPr>
                          <a:rPr lang="es-MX" sz="1200">
                            <a:latin typeface="Cambria Math" panose="02040503050406030204" pitchFamily="18" charset="0"/>
                          </a:rPr>
                          <m:t>ln</m:t>
                        </m:r>
                      </m:fName>
                      <m:e>
                        <m:d>
                          <m:dPr>
                            <m:ctrlPr>
                              <a:rPr lang="es-MX" sz="1200" i="1">
                                <a:latin typeface="Cambria Math" panose="02040503050406030204" pitchFamily="18" charset="0"/>
                              </a:rPr>
                            </m:ctrlPr>
                          </m:dPr>
                          <m:e>
                            <m:sSubSup>
                              <m:sSubSupPr>
                                <m:ctrlPr>
                                  <a:rPr lang="es-CO" sz="1200" i="1">
                                    <a:latin typeface="Cambria Math" panose="02040503050406030204" pitchFamily="18" charset="0"/>
                                  </a:rPr>
                                </m:ctrlPr>
                              </m:sSubSupPr>
                              <m:e>
                                <m:r>
                                  <a:rPr lang="es-MX" sz="1200">
                                    <a:latin typeface="Cambria Math" panose="02040503050406030204" pitchFamily="18" charset="0"/>
                                  </a:rPr>
                                  <m:t>𝐴</m:t>
                                </m:r>
                              </m:e>
                              <m:sub>
                                <m:r>
                                  <a:rPr lang="es-MX" sz="1200">
                                    <a:latin typeface="Cambria Math" panose="02040503050406030204" pitchFamily="18" charset="0"/>
                                  </a:rPr>
                                  <m:t>𝑗</m:t>
                                </m:r>
                              </m:sub>
                              <m:sup>
                                <m:r>
                                  <a:rPr lang="es-MX" sz="1200">
                                    <a:latin typeface="Cambria Math" panose="02040503050406030204" pitchFamily="18" charset="0"/>
                                  </a:rPr>
                                  <m:t>𝑌</m:t>
                                </m:r>
                              </m:sup>
                            </m:sSubSup>
                          </m:e>
                        </m:d>
                      </m:e>
                    </m:func>
                    <m:r>
                      <a:rPr lang="es-MX" sz="1200">
                        <a:latin typeface="Cambria Math" panose="02040503050406030204" pitchFamily="18" charset="0"/>
                      </a:rPr>
                      <m:t>=∆</m:t>
                    </m:r>
                    <m:func>
                      <m:funcPr>
                        <m:ctrlPr>
                          <a:rPr lang="es-MX" sz="1200" i="1">
                            <a:latin typeface="Cambria Math" panose="02040503050406030204" pitchFamily="18" charset="0"/>
                          </a:rPr>
                        </m:ctrlPr>
                      </m:funcPr>
                      <m:fName>
                        <m:r>
                          <m:rPr>
                            <m:sty m:val="p"/>
                          </m:rPr>
                          <a:rPr lang="es-MX" sz="1200">
                            <a:latin typeface="Cambria Math" panose="02040503050406030204" pitchFamily="18" charset="0"/>
                          </a:rPr>
                          <m:t>ln</m:t>
                        </m:r>
                      </m:fName>
                      <m:e>
                        <m:d>
                          <m:dPr>
                            <m:ctrlPr>
                              <a:rPr lang="es-MX" sz="1200" i="1">
                                <a:latin typeface="Cambria Math" panose="02040503050406030204" pitchFamily="18" charset="0"/>
                              </a:rPr>
                            </m:ctrlPr>
                          </m:dPr>
                          <m:e>
                            <m:sSub>
                              <m:sSubPr>
                                <m:ctrlPr>
                                  <a:rPr lang="es-MX" sz="1200" i="1">
                                    <a:latin typeface="Cambria Math" panose="02040503050406030204" pitchFamily="18" charset="0"/>
                                  </a:rPr>
                                </m:ctrlPr>
                              </m:sSubPr>
                              <m:e>
                                <m:r>
                                  <a:rPr lang="es-MX" sz="1200" i="1">
                                    <a:latin typeface="Cambria Math" panose="02040503050406030204" pitchFamily="18" charset="0"/>
                                  </a:rPr>
                                  <m:t>𝑌</m:t>
                                </m:r>
                              </m:e>
                              <m:sub>
                                <m:r>
                                  <a:rPr lang="es-MX" sz="1200">
                                    <a:latin typeface="Cambria Math" panose="02040503050406030204" pitchFamily="18" charset="0"/>
                                  </a:rPr>
                                  <m:t>𝑗</m:t>
                                </m:r>
                              </m:sub>
                            </m:sSub>
                          </m:e>
                        </m:d>
                      </m:e>
                    </m:func>
                    <m:r>
                      <a:rPr lang="es-MX" sz="1200">
                        <a:latin typeface="Cambria Math" panose="02040503050406030204" pitchFamily="18" charset="0"/>
                      </a:rPr>
                      <m:t>−</m:t>
                    </m:r>
                    <m:sSubSup>
                      <m:sSubSupPr>
                        <m:ctrlPr>
                          <a:rPr lang="es-MX" sz="1200" i="1">
                            <a:latin typeface="Cambria Math" panose="02040503050406030204" pitchFamily="18" charset="0"/>
                          </a:rPr>
                        </m:ctrlPr>
                      </m:sSubSupPr>
                      <m:e>
                        <m:r>
                          <a:rPr lang="es-MX" sz="1200">
                            <a:latin typeface="Cambria Math" panose="02040503050406030204" pitchFamily="18" charset="0"/>
                          </a:rPr>
                          <m:t>𝑤</m:t>
                        </m:r>
                      </m:e>
                      <m:sub>
                        <m:r>
                          <a:rPr lang="es-MX" sz="1200">
                            <a:latin typeface="Cambria Math" panose="02040503050406030204" pitchFamily="18" charset="0"/>
                          </a:rPr>
                          <m:t>𝑗</m:t>
                        </m:r>
                      </m:sub>
                      <m:sup>
                        <m:r>
                          <a:rPr lang="es-MX" sz="1200" i="1">
                            <a:latin typeface="Cambria Math" panose="02040503050406030204" pitchFamily="18" charset="0"/>
                          </a:rPr>
                          <m:t>𝑘</m:t>
                        </m:r>
                      </m:sup>
                    </m:sSubSup>
                    <m:r>
                      <a:rPr lang="es-MX" sz="1200">
                        <a:latin typeface="Cambria Math" panose="02040503050406030204" pitchFamily="18" charset="0"/>
                      </a:rPr>
                      <m:t>∆</m:t>
                    </m:r>
                    <m:func>
                      <m:funcPr>
                        <m:ctrlPr>
                          <a:rPr lang="es-MX" sz="1200" i="1">
                            <a:latin typeface="Cambria Math" panose="02040503050406030204" pitchFamily="18" charset="0"/>
                          </a:rPr>
                        </m:ctrlPr>
                      </m:funcPr>
                      <m:fName>
                        <m:r>
                          <m:rPr>
                            <m:sty m:val="p"/>
                          </m:rPr>
                          <a:rPr lang="es-MX" sz="1200">
                            <a:latin typeface="Cambria Math" panose="02040503050406030204" pitchFamily="18" charset="0"/>
                          </a:rPr>
                          <m:t>ln</m:t>
                        </m:r>
                      </m:fName>
                      <m:e>
                        <m:d>
                          <m:dPr>
                            <m:ctrlPr>
                              <a:rPr lang="es-MX" sz="1200" i="1">
                                <a:latin typeface="Cambria Math" panose="02040503050406030204" pitchFamily="18" charset="0"/>
                              </a:rPr>
                            </m:ctrlPr>
                          </m:dPr>
                          <m:e>
                            <m:sSub>
                              <m:sSubPr>
                                <m:ctrlPr>
                                  <a:rPr lang="es-MX" sz="1200" i="1">
                                    <a:latin typeface="Cambria Math" panose="02040503050406030204" pitchFamily="18" charset="0"/>
                                  </a:rPr>
                                </m:ctrlPr>
                              </m:sSubPr>
                              <m:e>
                                <m:r>
                                  <a:rPr lang="es-MX" sz="1200">
                                    <a:latin typeface="Cambria Math" panose="02040503050406030204" pitchFamily="18" charset="0"/>
                                  </a:rPr>
                                  <m:t>𝐾</m:t>
                                </m:r>
                              </m:e>
                              <m:sub>
                                <m:r>
                                  <a:rPr lang="es-MX" sz="1200">
                                    <a:latin typeface="Cambria Math" panose="02040503050406030204" pitchFamily="18" charset="0"/>
                                  </a:rPr>
                                  <m:t>𝑗</m:t>
                                </m:r>
                              </m:sub>
                            </m:sSub>
                          </m:e>
                        </m:d>
                      </m:e>
                    </m:func>
                    <m:r>
                      <a:rPr lang="es-MX" sz="1200">
                        <a:latin typeface="Cambria Math" panose="02040503050406030204" pitchFamily="18" charset="0"/>
                      </a:rPr>
                      <m:t>−</m:t>
                    </m:r>
                    <m:sSubSup>
                      <m:sSubSupPr>
                        <m:ctrlPr>
                          <a:rPr lang="es-MX" sz="1200" i="1">
                            <a:latin typeface="Cambria Math" panose="02040503050406030204" pitchFamily="18" charset="0"/>
                          </a:rPr>
                        </m:ctrlPr>
                      </m:sSubSupPr>
                      <m:e>
                        <m:r>
                          <a:rPr lang="es-MX" sz="1200">
                            <a:latin typeface="Cambria Math" panose="02040503050406030204" pitchFamily="18" charset="0"/>
                          </a:rPr>
                          <m:t>𝑤</m:t>
                        </m:r>
                      </m:e>
                      <m:sub>
                        <m:r>
                          <a:rPr lang="es-MX" sz="1200">
                            <a:latin typeface="Cambria Math" panose="02040503050406030204" pitchFamily="18" charset="0"/>
                          </a:rPr>
                          <m:t>𝑗</m:t>
                        </m:r>
                      </m:sub>
                      <m:sup>
                        <m:r>
                          <a:rPr lang="es-MX" sz="1200" i="1">
                            <a:latin typeface="Cambria Math" panose="02040503050406030204" pitchFamily="18" charset="0"/>
                          </a:rPr>
                          <m:t>𝑙</m:t>
                        </m:r>
                      </m:sup>
                    </m:sSubSup>
                    <m:r>
                      <a:rPr lang="es-MX" sz="1200">
                        <a:latin typeface="Cambria Math" panose="02040503050406030204" pitchFamily="18" charset="0"/>
                      </a:rPr>
                      <m:t>∆</m:t>
                    </m:r>
                    <m:r>
                      <m:rPr>
                        <m:sty m:val="p"/>
                      </m:rPr>
                      <a:rPr lang="es-MX" sz="1200">
                        <a:latin typeface="Cambria Math" panose="02040503050406030204" pitchFamily="18" charset="0"/>
                      </a:rPr>
                      <m:t>ln</m:t>
                    </m:r>
                    <m:d>
                      <m:dPr>
                        <m:ctrlPr>
                          <a:rPr lang="es-MX" sz="1200" i="1">
                            <a:latin typeface="Cambria Math" panose="02040503050406030204" pitchFamily="18" charset="0"/>
                          </a:rPr>
                        </m:ctrlPr>
                      </m:dPr>
                      <m:e>
                        <m:sSub>
                          <m:sSubPr>
                            <m:ctrlPr>
                              <a:rPr lang="es-MX" sz="1200" i="1">
                                <a:latin typeface="Cambria Math" panose="02040503050406030204" pitchFamily="18" charset="0"/>
                              </a:rPr>
                            </m:ctrlPr>
                          </m:sSubPr>
                          <m:e>
                            <m:r>
                              <a:rPr lang="es-MX" sz="1200">
                                <a:latin typeface="Cambria Math" panose="02040503050406030204" pitchFamily="18" charset="0"/>
                              </a:rPr>
                              <m:t>𝐿</m:t>
                            </m:r>
                          </m:e>
                          <m:sub>
                            <m:r>
                              <a:rPr lang="es-MX" sz="1200">
                                <a:latin typeface="Cambria Math" panose="02040503050406030204" pitchFamily="18" charset="0"/>
                              </a:rPr>
                              <m:t>𝑗</m:t>
                            </m:r>
                          </m:sub>
                        </m:sSub>
                      </m:e>
                    </m:d>
                    <m:r>
                      <a:rPr lang="es-MX" sz="1200">
                        <a:latin typeface="Cambria Math" panose="02040503050406030204" pitchFamily="18" charset="0"/>
                      </a:rPr>
                      <m:t>−</m:t>
                    </m:r>
                    <m:sSubSup>
                      <m:sSubSupPr>
                        <m:ctrlPr>
                          <a:rPr lang="es-MX" sz="1200" i="1">
                            <a:latin typeface="Cambria Math" panose="02040503050406030204" pitchFamily="18" charset="0"/>
                          </a:rPr>
                        </m:ctrlPr>
                      </m:sSubSupPr>
                      <m:e>
                        <m:r>
                          <a:rPr lang="es-MX" sz="1200">
                            <a:latin typeface="Cambria Math" panose="02040503050406030204" pitchFamily="18" charset="0"/>
                          </a:rPr>
                          <m:t>𝑤</m:t>
                        </m:r>
                      </m:e>
                      <m:sub>
                        <m:r>
                          <a:rPr lang="es-MX" sz="1200">
                            <a:latin typeface="Cambria Math" panose="02040503050406030204" pitchFamily="18" charset="0"/>
                          </a:rPr>
                          <m:t>𝑗</m:t>
                        </m:r>
                      </m:sub>
                      <m:sup>
                        <m:r>
                          <a:rPr lang="es-MX" sz="1200" i="1">
                            <a:latin typeface="Cambria Math" panose="02040503050406030204" pitchFamily="18" charset="0"/>
                          </a:rPr>
                          <m:t>𝑥</m:t>
                        </m:r>
                      </m:sup>
                    </m:sSubSup>
                    <m:r>
                      <a:rPr lang="es-MX" sz="1200">
                        <a:latin typeface="Cambria Math" panose="02040503050406030204" pitchFamily="18" charset="0"/>
                      </a:rPr>
                      <m:t>∆</m:t>
                    </m:r>
                    <m:r>
                      <m:rPr>
                        <m:sty m:val="p"/>
                      </m:rPr>
                      <a:rPr lang="es-MX" sz="1200">
                        <a:latin typeface="Cambria Math" panose="02040503050406030204" pitchFamily="18" charset="0"/>
                      </a:rPr>
                      <m:t>ln</m:t>
                    </m:r>
                    <m:r>
                      <a:rPr lang="es-MX" sz="1200">
                        <a:latin typeface="Cambria Math" panose="02040503050406030204" pitchFamily="18" charset="0"/>
                      </a:rPr>
                      <m:t>(</m:t>
                    </m:r>
                    <m:sSub>
                      <m:sSubPr>
                        <m:ctrlPr>
                          <a:rPr lang="es-MX" sz="1200" i="1">
                            <a:latin typeface="Cambria Math" panose="02040503050406030204" pitchFamily="18" charset="0"/>
                          </a:rPr>
                        </m:ctrlPr>
                      </m:sSubPr>
                      <m:e>
                        <m:r>
                          <a:rPr lang="es-MX" sz="1200" i="1">
                            <a:latin typeface="Cambria Math" panose="02040503050406030204" pitchFamily="18" charset="0"/>
                          </a:rPr>
                          <m:t>𝑋</m:t>
                        </m:r>
                      </m:e>
                      <m:sub>
                        <m:r>
                          <a:rPr lang="es-MX" sz="1200">
                            <a:latin typeface="Cambria Math" panose="02040503050406030204" pitchFamily="18" charset="0"/>
                          </a:rPr>
                          <m:t>𝑗</m:t>
                        </m:r>
                      </m:sub>
                    </m:sSub>
                    <m:r>
                      <a:rPr lang="es-MX" sz="1200">
                        <a:latin typeface="Cambria Math" panose="02040503050406030204" pitchFamily="18" charset="0"/>
                      </a:rPr>
                      <m:t>)</m:t>
                    </m:r>
                  </m:oMath>
                </m:oMathPara>
              </a14:m>
              <a:endParaRPr lang="es-CO" sz="1200"/>
            </a:p>
          </dgm:t>
        </dgm:pt>
      </mc:Choice>
      <mc:Fallback xmlns="">
        <dgm:pt modelId="{B72504E6-49E2-4886-B24B-056A2D5AA7C0}">
          <dgm:prSet custT="1"/>
          <dgm:spPr>
            <a:solidFill>
              <a:srgbClr val="C00048"/>
            </a:solidFill>
          </dgm:spPr>
          <dgm:t>
            <a:bodyPr/>
            <a:lstStyle/>
            <a:p>
              <a:pPr/>
              <a:r>
                <a:rPr lang="es-MX" sz="1200" i="0">
                  <a:latin typeface="Cambria Math" panose="02040503050406030204" pitchFamily="18" charset="0"/>
                </a:rPr>
                <a:t>∆ ln⁡(𝐴</a:t>
              </a:r>
              <a:r>
                <a:rPr lang="es-CO" sz="1200" i="0">
                  <a:latin typeface="Cambria Math" panose="02040503050406030204" pitchFamily="18" charset="0"/>
                </a:rPr>
                <a:t>_</a:t>
              </a:r>
              <a:r>
                <a:rPr lang="es-MX" sz="1200" i="0">
                  <a:latin typeface="Cambria Math" panose="02040503050406030204" pitchFamily="18" charset="0"/>
                </a:rPr>
                <a:t>𝑗^𝑌 )=∆ ln⁡(𝑌_𝑗 )−𝑤_𝑗^𝑘 ∆ ln⁡(𝐾_𝑗 )−𝑤_𝑗^𝑙 ∆ln(𝐿_𝑗 )−𝑤_𝑗^𝑥 ∆ln(𝑋_𝑗)</a:t>
              </a:r>
              <a:endParaRPr lang="es-CO" sz="1200"/>
            </a:p>
          </dgm:t>
        </dgm:pt>
      </mc:Fallback>
    </mc:AlternateContent>
    <dgm:pt modelId="{EF0ECC7E-84E1-47C3-A857-93E56CAE7BAC}" type="parTrans" cxnId="{E7F67A81-22EE-45B2-B779-43E29BD13153}">
      <dgm:prSet/>
      <dgm:spPr/>
      <dgm:t>
        <a:bodyPr/>
        <a:lstStyle/>
        <a:p>
          <a:endParaRPr lang="es-CO"/>
        </a:p>
      </dgm:t>
    </dgm:pt>
    <dgm:pt modelId="{3D519217-C436-4D41-84F4-4EAD67B82CF4}" type="sibTrans" cxnId="{E7F67A81-22EE-45B2-B779-43E29BD13153}">
      <dgm:prSet/>
      <dgm:spPr/>
      <dgm:t>
        <a:bodyPr/>
        <a:lstStyle/>
        <a:p>
          <a:endParaRPr lang="es-CO"/>
        </a:p>
      </dgm:t>
    </dgm:pt>
    <mc:AlternateContent xmlns:mc="http://schemas.openxmlformats.org/markup-compatibility/2006" xmlns:a14="http://schemas.microsoft.com/office/drawing/2010/main">
      <mc:Choice Requires="a14">
        <dgm:pt modelId="{76FDE64D-B4D0-4BC7-9DD7-D7A4FAB2524C}">
          <dgm:prSet custT="1"/>
          <dgm:spPr>
            <a:solidFill>
              <a:schemeClr val="bg1">
                <a:lumMod val="95000"/>
                <a:alpha val="90000"/>
              </a:schemeClr>
            </a:solidFill>
            <a:ln>
              <a:solidFill>
                <a:srgbClr val="F3F3F3"/>
              </a:solidFill>
            </a:ln>
          </dgm:spPr>
          <dgm:t>
            <a:bodyPr/>
            <a:lstStyle/>
            <a:p>
              <a:r>
                <a:rPr lang="es-MX" sz="1000"/>
                <a:t>El crecimiento de la producción en la actividad </a:t>
              </a:r>
              <a14:m>
                <m:oMath xmlns:m="http://schemas.openxmlformats.org/officeDocument/2006/math">
                  <m:r>
                    <a:rPr lang="es-MX" sz="1000">
                      <a:latin typeface="Cambria Math" panose="02040503050406030204" pitchFamily="18" charset="0"/>
                    </a:rPr>
                    <m:t>𝑗</m:t>
                  </m:r>
                </m:oMath>
              </a14:m>
              <a:r>
                <a:rPr lang="es-MX" sz="1000"/>
                <a:t> se puede expresar como la contribución del capital, el trabajo, los consumos intermedios  y la productividad total de los factores, donde </a:t>
              </a:r>
              <a:r>
                <a:rPr lang="es-MX" sz="1000" b="1"/>
                <a:t>bajo el supuesto de</a:t>
              </a:r>
              <a:r>
                <a:rPr lang="es-MX" sz="1000"/>
                <a:t> </a:t>
              </a:r>
              <a:r>
                <a:rPr lang="es-MX" sz="1000" b="1"/>
                <a:t>maximización, rendimientos constantes a escala y mercados competitivos </a:t>
              </a:r>
              <a:r>
                <a:rPr lang="es-MX" sz="1000"/>
                <a:t>puede ser estimada como:</a:t>
              </a:r>
              <a:endParaRPr lang="es-CO" sz="1000"/>
            </a:p>
          </dgm:t>
        </dgm:pt>
      </mc:Choice>
      <mc:Fallback xmlns="">
        <dgm:pt modelId="{76FDE64D-B4D0-4BC7-9DD7-D7A4FAB2524C}">
          <dgm:prSet custT="1"/>
          <dgm:spPr>
            <a:solidFill>
              <a:schemeClr val="bg1">
                <a:lumMod val="95000"/>
                <a:alpha val="90000"/>
              </a:schemeClr>
            </a:solidFill>
            <a:ln>
              <a:solidFill>
                <a:srgbClr val="F3F3F3"/>
              </a:solidFill>
            </a:ln>
          </dgm:spPr>
          <dgm:t>
            <a:bodyPr/>
            <a:lstStyle/>
            <a:p>
              <a:r>
                <a:rPr lang="es-MX" sz="1000"/>
                <a:t>El crecimiento de la producción en la actividad </a:t>
              </a:r>
              <a:r>
                <a:rPr lang="es-MX" sz="1000" i="0">
                  <a:latin typeface="Cambria Math" panose="02040503050406030204" pitchFamily="18" charset="0"/>
                </a:rPr>
                <a:t>𝑗</a:t>
              </a:r>
              <a:r>
                <a:rPr lang="es-MX" sz="1000"/>
                <a:t> se puede expresar como la contribución del capital, el trabajo, los consumos intermedios  y la productividad total de los factores, donde </a:t>
              </a:r>
              <a:r>
                <a:rPr lang="es-MX" sz="1000" b="1"/>
                <a:t>bajo el supuesto de</a:t>
              </a:r>
              <a:r>
                <a:rPr lang="es-MX" sz="1000"/>
                <a:t> </a:t>
              </a:r>
              <a:r>
                <a:rPr lang="es-MX" sz="1000" b="1"/>
                <a:t>maximización, rendimientos constantes a escala y mercados competitivos </a:t>
              </a:r>
              <a:r>
                <a:rPr lang="es-MX" sz="1000"/>
                <a:t>puede ser estimada como:</a:t>
              </a:r>
              <a:endParaRPr lang="es-CO" sz="1000"/>
            </a:p>
          </dgm:t>
        </dgm:pt>
      </mc:Fallback>
    </mc:AlternateContent>
    <dgm:pt modelId="{C1D6A098-A4F4-4B66-9C9D-58043F2A57E6}" type="parTrans" cxnId="{40FED321-3399-49B8-823B-0C810169AF9C}">
      <dgm:prSet/>
      <dgm:spPr/>
      <dgm:t>
        <a:bodyPr/>
        <a:lstStyle/>
        <a:p>
          <a:endParaRPr lang="es-CO"/>
        </a:p>
      </dgm:t>
    </dgm:pt>
    <dgm:pt modelId="{DDE37285-3141-4A48-98E1-D7F668C7890A}" type="sibTrans" cxnId="{40FED321-3399-49B8-823B-0C810169AF9C}">
      <dgm:prSet/>
      <dgm:spPr/>
      <dgm:t>
        <a:bodyPr/>
        <a:lstStyle/>
        <a:p>
          <a:endParaRPr lang="es-CO"/>
        </a:p>
      </dgm:t>
    </dgm:pt>
    <mc:AlternateContent xmlns:mc="http://schemas.openxmlformats.org/markup-compatibility/2006" xmlns:a14="http://schemas.microsoft.com/office/drawing/2010/main">
      <mc:Choice Requires="a14">
        <dgm:pt modelId="{B0D9A450-A640-46AC-BEA4-006E50D707BA}">
          <dgm:prSet custT="1"/>
          <dgm:spPr>
            <a:solidFill>
              <a:srgbClr val="C00048"/>
            </a:solidFill>
          </dgm:spPr>
          <dgm:t>
            <a:bodyPr/>
            <a:lstStyle/>
            <a:p>
              <a:pPr/>
              <a14:m>
                <m:oMathPara xmlns:m="http://schemas.openxmlformats.org/officeDocument/2006/math">
                  <m:oMathParaPr>
                    <m:jc m:val="centerGroup"/>
                  </m:oMathParaPr>
                  <m:oMath xmlns:m="http://schemas.openxmlformats.org/officeDocument/2006/math">
                    <m:sSub>
                      <m:sSubPr>
                        <m:ctrlPr>
                          <a:rPr lang="es-MX" sz="1200" i="1" smtClean="0">
                            <a:latin typeface="Cambria Math" panose="02040503050406030204" pitchFamily="18" charset="0"/>
                          </a:rPr>
                        </m:ctrlPr>
                      </m:sSubPr>
                      <m:e>
                        <m:r>
                          <a:rPr lang="es-MX" sz="1200">
                            <a:latin typeface="Cambria Math" panose="02040503050406030204" pitchFamily="18" charset="0"/>
                          </a:rPr>
                          <m:t>𝑉</m:t>
                        </m:r>
                      </m:e>
                      <m:sub>
                        <m:r>
                          <a:rPr lang="es-MX" sz="1200">
                            <a:latin typeface="Cambria Math" panose="02040503050406030204" pitchFamily="18" charset="0"/>
                          </a:rPr>
                          <m:t>𝑗</m:t>
                        </m:r>
                      </m:sub>
                    </m:sSub>
                    <m:r>
                      <a:rPr lang="es-MX" sz="1200">
                        <a:latin typeface="Cambria Math" panose="02040503050406030204" pitchFamily="18" charset="0"/>
                      </a:rPr>
                      <m:t>=</m:t>
                    </m:r>
                    <m:r>
                      <a:rPr lang="es-MX" sz="1200">
                        <a:latin typeface="Cambria Math" panose="02040503050406030204" pitchFamily="18" charset="0"/>
                      </a:rPr>
                      <m:t>𝑔</m:t>
                    </m:r>
                    <m:d>
                      <m:dPr>
                        <m:ctrlPr>
                          <a:rPr lang="es-MX" sz="1200" i="1">
                            <a:latin typeface="Cambria Math" panose="02040503050406030204" pitchFamily="18" charset="0"/>
                          </a:rPr>
                        </m:ctrlPr>
                      </m:dPr>
                      <m:e>
                        <m:sSub>
                          <m:sSubPr>
                            <m:ctrlPr>
                              <a:rPr lang="es-MX" sz="1200" i="1">
                                <a:latin typeface="Cambria Math" panose="02040503050406030204" pitchFamily="18" charset="0"/>
                              </a:rPr>
                            </m:ctrlPr>
                          </m:sSubPr>
                          <m:e>
                            <m:r>
                              <a:rPr lang="es-MX" sz="1200">
                                <a:latin typeface="Cambria Math" panose="02040503050406030204" pitchFamily="18" charset="0"/>
                              </a:rPr>
                              <m:t>𝐾</m:t>
                            </m:r>
                          </m:e>
                          <m:sub>
                            <m:r>
                              <a:rPr lang="es-MX" sz="1200">
                                <a:latin typeface="Cambria Math" panose="02040503050406030204" pitchFamily="18" charset="0"/>
                              </a:rPr>
                              <m:t>𝑗</m:t>
                            </m:r>
                          </m:sub>
                        </m:sSub>
                        <m:r>
                          <a:rPr lang="es-MX" sz="1200">
                            <a:latin typeface="Cambria Math" panose="02040503050406030204" pitchFamily="18" charset="0"/>
                          </a:rPr>
                          <m:t>,</m:t>
                        </m:r>
                        <m:sSub>
                          <m:sSubPr>
                            <m:ctrlPr>
                              <a:rPr lang="es-MX" sz="1200" i="1">
                                <a:latin typeface="Cambria Math" panose="02040503050406030204" pitchFamily="18" charset="0"/>
                              </a:rPr>
                            </m:ctrlPr>
                          </m:sSubPr>
                          <m:e>
                            <m:r>
                              <a:rPr lang="es-MX" sz="1200">
                                <a:latin typeface="Cambria Math" panose="02040503050406030204" pitchFamily="18" charset="0"/>
                              </a:rPr>
                              <m:t>𝐿</m:t>
                            </m:r>
                          </m:e>
                          <m:sub>
                            <m:r>
                              <a:rPr lang="es-MX" sz="1200">
                                <a:latin typeface="Cambria Math" panose="02040503050406030204" pitchFamily="18" charset="0"/>
                              </a:rPr>
                              <m:t>𝑗</m:t>
                            </m:r>
                          </m:sub>
                        </m:sSub>
                        <m:r>
                          <a:rPr lang="es-MX" sz="1200">
                            <a:latin typeface="Cambria Math" panose="02040503050406030204" pitchFamily="18" charset="0"/>
                          </a:rPr>
                          <m:t>,</m:t>
                        </m:r>
                        <m:sSubSup>
                          <m:sSubSupPr>
                            <m:ctrlPr>
                              <a:rPr lang="es-CO" sz="1200" i="1">
                                <a:latin typeface="Cambria Math" panose="02040503050406030204" pitchFamily="18" charset="0"/>
                              </a:rPr>
                            </m:ctrlPr>
                          </m:sSubSupPr>
                          <m:e>
                            <m:r>
                              <a:rPr lang="es-MX" sz="1200">
                                <a:latin typeface="Cambria Math" panose="02040503050406030204" pitchFamily="18" charset="0"/>
                              </a:rPr>
                              <m:t>𝐴</m:t>
                            </m:r>
                          </m:e>
                          <m:sub>
                            <m:r>
                              <a:rPr lang="es-MX" sz="1200">
                                <a:latin typeface="Cambria Math" panose="02040503050406030204" pitchFamily="18" charset="0"/>
                              </a:rPr>
                              <m:t>𝑗</m:t>
                            </m:r>
                          </m:sub>
                          <m:sup>
                            <m:r>
                              <a:rPr lang="es-MX" sz="1200" i="1">
                                <a:latin typeface="Cambria Math" panose="02040503050406030204" pitchFamily="18" charset="0"/>
                              </a:rPr>
                              <m:t>𝑉</m:t>
                            </m:r>
                          </m:sup>
                        </m:sSubSup>
                      </m:e>
                    </m:d>
                  </m:oMath>
                </m:oMathPara>
              </a14:m>
              <a:endParaRPr lang="es-CO" sz="1200"/>
            </a:p>
          </dgm:t>
        </dgm:pt>
      </mc:Choice>
      <mc:Fallback xmlns="">
        <dgm:pt modelId="{B0D9A450-A640-46AC-BEA4-006E50D707BA}">
          <dgm:prSet custT="1"/>
          <dgm:spPr>
            <a:solidFill>
              <a:srgbClr val="C00048"/>
            </a:solidFill>
          </dgm:spPr>
          <dgm:t>
            <a:bodyPr/>
            <a:lstStyle/>
            <a:p>
              <a:pPr/>
              <a:r>
                <a:rPr lang="es-MX" sz="1200" i="0">
                  <a:latin typeface="Cambria Math" panose="02040503050406030204" pitchFamily="18" charset="0"/>
                </a:rPr>
                <a:t>𝑉_𝑗=𝑔(𝐾_𝑗,𝐿_𝑗,𝐴</a:t>
              </a:r>
              <a:r>
                <a:rPr lang="es-CO" sz="1200" i="0">
                  <a:latin typeface="Cambria Math" panose="02040503050406030204" pitchFamily="18" charset="0"/>
                </a:rPr>
                <a:t>_</a:t>
              </a:r>
              <a:r>
                <a:rPr lang="es-MX" sz="1200" i="0">
                  <a:latin typeface="Cambria Math" panose="02040503050406030204" pitchFamily="18" charset="0"/>
                </a:rPr>
                <a:t>𝑗^𝑉 )</a:t>
              </a:r>
              <a:endParaRPr lang="es-CO" sz="1200"/>
            </a:p>
          </dgm:t>
        </dgm:pt>
      </mc:Fallback>
    </mc:AlternateContent>
    <dgm:pt modelId="{7318529E-BBFD-4BFF-B596-35B390F5A2E9}" type="parTrans" cxnId="{EEF0BCB2-54E7-4835-BF69-2AD1BE59DF4F}">
      <dgm:prSet/>
      <dgm:spPr/>
      <dgm:t>
        <a:bodyPr/>
        <a:lstStyle/>
        <a:p>
          <a:endParaRPr lang="es-CO"/>
        </a:p>
      </dgm:t>
    </dgm:pt>
    <dgm:pt modelId="{FDF1248F-8390-4B4E-BD81-4B2C329B49E8}" type="sibTrans" cxnId="{EEF0BCB2-54E7-4835-BF69-2AD1BE59DF4F}">
      <dgm:prSet/>
      <dgm:spPr/>
      <dgm:t>
        <a:bodyPr/>
        <a:lstStyle/>
        <a:p>
          <a:endParaRPr lang="es-CO"/>
        </a:p>
      </dgm:t>
    </dgm:pt>
    <mc:AlternateContent xmlns:mc="http://schemas.openxmlformats.org/markup-compatibility/2006" xmlns:a14="http://schemas.microsoft.com/office/drawing/2010/main">
      <mc:Choice Requires="a14">
        <dgm:pt modelId="{56004589-B5D3-4120-8DD9-23FFB57A41E5}">
          <dgm:prSet custT="1"/>
          <dgm:spPr>
            <a:solidFill>
              <a:schemeClr val="bg1">
                <a:lumMod val="95000"/>
                <a:alpha val="90000"/>
              </a:schemeClr>
            </a:solidFill>
            <a:ln>
              <a:solidFill>
                <a:srgbClr val="F3F3F3">
                  <a:alpha val="90000"/>
                </a:srgbClr>
              </a:solidFill>
            </a:ln>
          </dgm:spPr>
          <dgm:t>
            <a:bodyPr/>
            <a:lstStyle/>
            <a:p>
              <a:r>
                <a:rPr lang="es-MX" sz="1000" dirty="0"/>
                <a:t>La estimación de la PTF también puede partir de la función de valor agregado de cada actividad económica, la cual es la función que relaciona el valor agregado </a:t>
              </a:r>
              <a14:m>
                <m:oMath xmlns:m="http://schemas.openxmlformats.org/officeDocument/2006/math">
                  <m:sSub>
                    <m:sSubPr>
                      <m:ctrlPr>
                        <a:rPr lang="es-MX" sz="1000" i="1">
                          <a:latin typeface="Cambria Math" panose="02040503050406030204" pitchFamily="18" charset="0"/>
                        </a:rPr>
                      </m:ctrlPr>
                    </m:sSubPr>
                    <m:e>
                      <m:r>
                        <a:rPr lang="es-MX" sz="1000">
                          <a:latin typeface="Cambria Math" panose="02040503050406030204" pitchFamily="18" charset="0"/>
                        </a:rPr>
                        <m:t>𝑉</m:t>
                      </m:r>
                    </m:e>
                    <m:sub>
                      <m:r>
                        <a:rPr lang="es-MX" sz="1000">
                          <a:latin typeface="Cambria Math" panose="02040503050406030204" pitchFamily="18" charset="0"/>
                        </a:rPr>
                        <m:t>𝑗</m:t>
                      </m:r>
                    </m:sub>
                  </m:sSub>
                </m:oMath>
              </a14:m>
              <a:r>
                <a:rPr lang="es-MX" sz="1000" dirty="0"/>
                <a:t> en función del capital </a:t>
              </a:r>
              <a14:m>
                <m:oMath xmlns:m="http://schemas.openxmlformats.org/officeDocument/2006/math">
                  <m:sSub>
                    <m:sSubPr>
                      <m:ctrlPr>
                        <a:rPr lang="es-MX" sz="1000" i="1">
                          <a:latin typeface="Cambria Math" panose="02040503050406030204" pitchFamily="18" charset="0"/>
                        </a:rPr>
                      </m:ctrlPr>
                    </m:sSubPr>
                    <m:e>
                      <m:r>
                        <a:rPr lang="es-MX" sz="1000">
                          <a:latin typeface="Cambria Math" panose="02040503050406030204" pitchFamily="18" charset="0"/>
                        </a:rPr>
                        <m:t>𝐾</m:t>
                      </m:r>
                    </m:e>
                    <m:sub>
                      <m:r>
                        <a:rPr lang="es-MX" sz="1000">
                          <a:latin typeface="Cambria Math" panose="02040503050406030204" pitchFamily="18" charset="0"/>
                        </a:rPr>
                        <m:t>𝑗</m:t>
                      </m:r>
                    </m:sub>
                  </m:sSub>
                </m:oMath>
              </a14:m>
              <a:r>
                <a:rPr lang="es-MX" sz="1000" dirty="0"/>
                <a:t>, el trabajo </a:t>
              </a:r>
              <a14:m>
                <m:oMath xmlns:m="http://schemas.openxmlformats.org/officeDocument/2006/math">
                  <m:sSub>
                    <m:sSubPr>
                      <m:ctrlPr>
                        <a:rPr lang="es-MX" sz="1000" i="1">
                          <a:latin typeface="Cambria Math" panose="02040503050406030204" pitchFamily="18" charset="0"/>
                        </a:rPr>
                      </m:ctrlPr>
                    </m:sSubPr>
                    <m:e>
                      <m:r>
                        <a:rPr lang="es-MX" sz="1000">
                          <a:latin typeface="Cambria Math" panose="02040503050406030204" pitchFamily="18" charset="0"/>
                        </a:rPr>
                        <m:t>𝐿</m:t>
                      </m:r>
                    </m:e>
                    <m:sub>
                      <m:r>
                        <a:rPr lang="es-MX" sz="1000">
                          <a:latin typeface="Cambria Math" panose="02040503050406030204" pitchFamily="18" charset="0"/>
                        </a:rPr>
                        <m:t>𝑗</m:t>
                      </m:r>
                    </m:sub>
                  </m:sSub>
                </m:oMath>
              </a14:m>
              <a:r>
                <a:rPr lang="es-MX" sz="1000" dirty="0"/>
                <a:t> y los efectos que no pueden ser explicados por estos, conocido como un índice de eficiencia </a:t>
              </a:r>
              <a14:m>
                <m:oMath xmlns:m="http://schemas.openxmlformats.org/officeDocument/2006/math">
                  <m:sSub>
                    <m:sSubPr>
                      <m:ctrlPr>
                        <a:rPr lang="es-MX" sz="1000" i="1">
                          <a:latin typeface="Cambria Math" panose="02040503050406030204" pitchFamily="18" charset="0"/>
                        </a:rPr>
                      </m:ctrlPr>
                    </m:sSubPr>
                    <m:e>
                      <m:r>
                        <a:rPr lang="es-MX" sz="1000" i="1">
                          <a:latin typeface="Cambria Math" panose="02040503050406030204" pitchFamily="18" charset="0"/>
                        </a:rPr>
                        <m:t>𝐴</m:t>
                      </m:r>
                    </m:e>
                    <m:sub>
                      <m:r>
                        <a:rPr lang="es-MX" sz="1000">
                          <a:latin typeface="Cambria Math" panose="02040503050406030204" pitchFamily="18" charset="0"/>
                        </a:rPr>
                        <m:t>𝑗</m:t>
                      </m:r>
                    </m:sub>
                  </m:sSub>
                </m:oMath>
              </a14:m>
              <a:r>
                <a:rPr lang="es-MX" sz="1000"/>
                <a:t>.</a:t>
              </a:r>
              <a:r>
                <a:rPr lang="es-MX" sz="1000" dirty="0"/>
                <a:t> Es así que:</a:t>
              </a:r>
              <a:endParaRPr lang="es-CO" sz="1000" dirty="0"/>
            </a:p>
          </dgm:t>
        </dgm:pt>
      </mc:Choice>
      <mc:Fallback xmlns="">
        <dgm:pt modelId="{56004589-B5D3-4120-8DD9-23FFB57A41E5}">
          <dgm:prSet custT="1"/>
          <dgm:spPr>
            <a:solidFill>
              <a:schemeClr val="bg1">
                <a:lumMod val="95000"/>
                <a:alpha val="90000"/>
              </a:schemeClr>
            </a:solidFill>
            <a:ln>
              <a:solidFill>
                <a:srgbClr val="F3F3F3">
                  <a:alpha val="90000"/>
                </a:srgbClr>
              </a:solidFill>
            </a:ln>
          </dgm:spPr>
          <dgm:t>
            <a:bodyPr/>
            <a:lstStyle/>
            <a:p>
              <a:r>
                <a:rPr lang="es-MX" sz="1000" dirty="0"/>
                <a:t>La estimación de la PTF también puede partir de la función de valor agregado de cada actividad económica, la cual es la función que relaciona el valor agregado </a:t>
              </a:r>
              <a:r>
                <a:rPr lang="es-MX" sz="1000" i="0">
                  <a:latin typeface="Cambria Math" panose="02040503050406030204" pitchFamily="18" charset="0"/>
                </a:rPr>
                <a:t>𝑉_𝑗</a:t>
              </a:r>
              <a:r>
                <a:rPr lang="es-MX" sz="1000" dirty="0"/>
                <a:t> en función del capital </a:t>
              </a:r>
              <a:r>
                <a:rPr lang="es-MX" sz="1000" i="0">
                  <a:latin typeface="Cambria Math" panose="02040503050406030204" pitchFamily="18" charset="0"/>
                </a:rPr>
                <a:t>𝐾_𝑗</a:t>
              </a:r>
              <a:r>
                <a:rPr lang="es-MX" sz="1000" dirty="0"/>
                <a:t>, el trabajo </a:t>
              </a:r>
              <a:r>
                <a:rPr lang="es-MX" sz="1000" i="0">
                  <a:latin typeface="Cambria Math" panose="02040503050406030204" pitchFamily="18" charset="0"/>
                </a:rPr>
                <a:t>𝐿_𝑗</a:t>
              </a:r>
              <a:r>
                <a:rPr lang="es-MX" sz="1000" dirty="0"/>
                <a:t> y los efectos que no pueden ser explicados por estos, conocido como un índice de eficiencia </a:t>
              </a:r>
              <a:r>
                <a:rPr lang="es-MX" sz="1000" i="0">
                  <a:latin typeface="Cambria Math" panose="02040503050406030204" pitchFamily="18" charset="0"/>
                </a:rPr>
                <a:t>𝐴_𝑗</a:t>
              </a:r>
              <a:r>
                <a:rPr lang="es-MX" sz="1000"/>
                <a:t>.</a:t>
              </a:r>
              <a:r>
                <a:rPr lang="es-MX" sz="1000" dirty="0"/>
                <a:t> Es así que:</a:t>
              </a:r>
              <a:endParaRPr lang="es-CO" sz="1000" dirty="0"/>
            </a:p>
          </dgm:t>
        </dgm:pt>
      </mc:Fallback>
    </mc:AlternateContent>
    <dgm:pt modelId="{EB3F2319-8E54-4F41-B655-63AFED25E7F9}" type="parTrans" cxnId="{E8F3F557-1CEC-4384-BC4B-91C61428A688}">
      <dgm:prSet/>
      <dgm:spPr/>
      <dgm:t>
        <a:bodyPr/>
        <a:lstStyle/>
        <a:p>
          <a:endParaRPr lang="es-CO"/>
        </a:p>
      </dgm:t>
    </dgm:pt>
    <dgm:pt modelId="{3E7E413F-93B2-481E-A9DF-70727F8B6323}" type="sibTrans" cxnId="{E8F3F557-1CEC-4384-BC4B-91C61428A688}">
      <dgm:prSet/>
      <dgm:spPr/>
      <dgm:t>
        <a:bodyPr/>
        <a:lstStyle/>
        <a:p>
          <a:endParaRPr lang="es-CO"/>
        </a:p>
      </dgm:t>
    </dgm:pt>
    <mc:AlternateContent xmlns:mc="http://schemas.openxmlformats.org/markup-compatibility/2006" xmlns:a14="http://schemas.microsoft.com/office/drawing/2010/main">
      <mc:Choice Requires="a14">
        <dgm:pt modelId="{A5123A82-3387-48B6-AB3D-13F65926E9C0}">
          <dgm:prSet custT="1"/>
          <dgm:spPr>
            <a:solidFill>
              <a:srgbClr val="C00048"/>
            </a:solidFill>
          </dgm:spPr>
          <dgm:t>
            <a:bodyPr/>
            <a:lstStyle/>
            <a:p>
              <a:pPr/>
              <a14:m>
                <m:oMathPara xmlns:m="http://schemas.openxmlformats.org/officeDocument/2006/math">
                  <m:oMathParaPr>
                    <m:jc m:val="centerGroup"/>
                  </m:oMathParaPr>
                  <m:oMath xmlns:m="http://schemas.openxmlformats.org/officeDocument/2006/math">
                    <m:r>
                      <a:rPr lang="es-MX" sz="1200" smtClean="0">
                        <a:latin typeface="Cambria Math" panose="02040503050406030204" pitchFamily="18" charset="0"/>
                      </a:rPr>
                      <m:t>∆</m:t>
                    </m:r>
                    <m:func>
                      <m:funcPr>
                        <m:ctrlPr>
                          <a:rPr lang="es-MX" sz="1200" i="1">
                            <a:latin typeface="Cambria Math" panose="02040503050406030204" pitchFamily="18" charset="0"/>
                          </a:rPr>
                        </m:ctrlPr>
                      </m:funcPr>
                      <m:fName>
                        <m:r>
                          <m:rPr>
                            <m:sty m:val="p"/>
                          </m:rPr>
                          <a:rPr lang="es-MX" sz="1200">
                            <a:latin typeface="Cambria Math" panose="02040503050406030204" pitchFamily="18" charset="0"/>
                          </a:rPr>
                          <m:t>ln</m:t>
                        </m:r>
                      </m:fName>
                      <m:e>
                        <m:d>
                          <m:dPr>
                            <m:ctrlPr>
                              <a:rPr lang="es-MX" sz="1200" i="1">
                                <a:latin typeface="Cambria Math" panose="02040503050406030204" pitchFamily="18" charset="0"/>
                              </a:rPr>
                            </m:ctrlPr>
                          </m:dPr>
                          <m:e>
                            <m:sSubSup>
                              <m:sSubSupPr>
                                <m:ctrlPr>
                                  <a:rPr lang="es-CO" sz="1200" i="1">
                                    <a:latin typeface="Cambria Math" panose="02040503050406030204" pitchFamily="18" charset="0"/>
                                  </a:rPr>
                                </m:ctrlPr>
                              </m:sSubSupPr>
                              <m:e>
                                <m:r>
                                  <a:rPr lang="es-MX" sz="1200">
                                    <a:latin typeface="Cambria Math" panose="02040503050406030204" pitchFamily="18" charset="0"/>
                                  </a:rPr>
                                  <m:t>𝐴</m:t>
                                </m:r>
                              </m:e>
                              <m:sub>
                                <m:r>
                                  <a:rPr lang="es-MX" sz="1200">
                                    <a:latin typeface="Cambria Math" panose="02040503050406030204" pitchFamily="18" charset="0"/>
                                  </a:rPr>
                                  <m:t>𝑗</m:t>
                                </m:r>
                              </m:sub>
                              <m:sup>
                                <m:r>
                                  <a:rPr lang="es-MX" sz="1200" i="1">
                                    <a:latin typeface="Cambria Math" panose="02040503050406030204" pitchFamily="18" charset="0"/>
                                  </a:rPr>
                                  <m:t>𝑉</m:t>
                                </m:r>
                              </m:sup>
                            </m:sSubSup>
                          </m:e>
                        </m:d>
                      </m:e>
                    </m:func>
                    <m:r>
                      <a:rPr lang="es-MX" sz="1200">
                        <a:latin typeface="Cambria Math" panose="02040503050406030204" pitchFamily="18" charset="0"/>
                      </a:rPr>
                      <m:t>=∆</m:t>
                    </m:r>
                    <m:func>
                      <m:funcPr>
                        <m:ctrlPr>
                          <a:rPr lang="es-MX" sz="1200" i="1">
                            <a:latin typeface="Cambria Math" panose="02040503050406030204" pitchFamily="18" charset="0"/>
                          </a:rPr>
                        </m:ctrlPr>
                      </m:funcPr>
                      <m:fName>
                        <m:r>
                          <m:rPr>
                            <m:sty m:val="p"/>
                          </m:rPr>
                          <a:rPr lang="es-MX" sz="1200">
                            <a:latin typeface="Cambria Math" panose="02040503050406030204" pitchFamily="18" charset="0"/>
                          </a:rPr>
                          <m:t>ln</m:t>
                        </m:r>
                      </m:fName>
                      <m:e>
                        <m:d>
                          <m:dPr>
                            <m:ctrlPr>
                              <a:rPr lang="es-MX" sz="1200" i="1">
                                <a:latin typeface="Cambria Math" panose="02040503050406030204" pitchFamily="18" charset="0"/>
                              </a:rPr>
                            </m:ctrlPr>
                          </m:dPr>
                          <m:e>
                            <m:sSub>
                              <m:sSubPr>
                                <m:ctrlPr>
                                  <a:rPr lang="es-MX" sz="1200" i="1">
                                    <a:latin typeface="Cambria Math" panose="02040503050406030204" pitchFamily="18" charset="0"/>
                                  </a:rPr>
                                </m:ctrlPr>
                              </m:sSubPr>
                              <m:e>
                                <m:r>
                                  <a:rPr lang="es-MX" sz="1200">
                                    <a:latin typeface="Cambria Math" panose="02040503050406030204" pitchFamily="18" charset="0"/>
                                  </a:rPr>
                                  <m:t>𝑉</m:t>
                                </m:r>
                              </m:e>
                              <m:sub>
                                <m:r>
                                  <a:rPr lang="es-MX" sz="1200">
                                    <a:latin typeface="Cambria Math" panose="02040503050406030204" pitchFamily="18" charset="0"/>
                                  </a:rPr>
                                  <m:t>𝑗</m:t>
                                </m:r>
                              </m:sub>
                            </m:sSub>
                          </m:e>
                        </m:d>
                      </m:e>
                    </m:func>
                    <m:r>
                      <a:rPr lang="es-MX" sz="1200">
                        <a:latin typeface="Cambria Math" panose="02040503050406030204" pitchFamily="18" charset="0"/>
                      </a:rPr>
                      <m:t>−</m:t>
                    </m:r>
                    <m:sSubSup>
                      <m:sSubSupPr>
                        <m:ctrlPr>
                          <a:rPr lang="es-MX" sz="1200" i="1">
                            <a:latin typeface="Cambria Math" panose="02040503050406030204" pitchFamily="18" charset="0"/>
                          </a:rPr>
                        </m:ctrlPr>
                      </m:sSubSupPr>
                      <m:e>
                        <m:r>
                          <a:rPr lang="es-MX" sz="1200">
                            <a:latin typeface="Cambria Math" panose="02040503050406030204" pitchFamily="18" charset="0"/>
                          </a:rPr>
                          <m:t>𝑤</m:t>
                        </m:r>
                      </m:e>
                      <m:sub>
                        <m:r>
                          <a:rPr lang="es-MX" sz="1200">
                            <a:latin typeface="Cambria Math" panose="02040503050406030204" pitchFamily="18" charset="0"/>
                          </a:rPr>
                          <m:t>𝑗</m:t>
                        </m:r>
                      </m:sub>
                      <m:sup>
                        <m:r>
                          <a:rPr lang="es-MX" sz="1200">
                            <a:latin typeface="Cambria Math" panose="02040503050406030204" pitchFamily="18" charset="0"/>
                          </a:rPr>
                          <m:t>𝑘</m:t>
                        </m:r>
                      </m:sup>
                    </m:sSubSup>
                    <m:r>
                      <a:rPr lang="es-MX" sz="1200">
                        <a:latin typeface="Cambria Math" panose="02040503050406030204" pitchFamily="18" charset="0"/>
                      </a:rPr>
                      <m:t>∆</m:t>
                    </m:r>
                    <m:func>
                      <m:funcPr>
                        <m:ctrlPr>
                          <a:rPr lang="es-MX" sz="1200" i="1">
                            <a:latin typeface="Cambria Math" panose="02040503050406030204" pitchFamily="18" charset="0"/>
                          </a:rPr>
                        </m:ctrlPr>
                      </m:funcPr>
                      <m:fName>
                        <m:r>
                          <m:rPr>
                            <m:sty m:val="p"/>
                          </m:rPr>
                          <a:rPr lang="es-MX" sz="1200">
                            <a:latin typeface="Cambria Math" panose="02040503050406030204" pitchFamily="18" charset="0"/>
                          </a:rPr>
                          <m:t>ln</m:t>
                        </m:r>
                      </m:fName>
                      <m:e>
                        <m:d>
                          <m:dPr>
                            <m:ctrlPr>
                              <a:rPr lang="es-MX" sz="1200" i="1">
                                <a:latin typeface="Cambria Math" panose="02040503050406030204" pitchFamily="18" charset="0"/>
                              </a:rPr>
                            </m:ctrlPr>
                          </m:dPr>
                          <m:e>
                            <m:sSub>
                              <m:sSubPr>
                                <m:ctrlPr>
                                  <a:rPr lang="es-MX" sz="1200" i="1">
                                    <a:latin typeface="Cambria Math" panose="02040503050406030204" pitchFamily="18" charset="0"/>
                                  </a:rPr>
                                </m:ctrlPr>
                              </m:sSubPr>
                              <m:e>
                                <m:r>
                                  <a:rPr lang="es-MX" sz="1200">
                                    <a:latin typeface="Cambria Math" panose="02040503050406030204" pitchFamily="18" charset="0"/>
                                  </a:rPr>
                                  <m:t>𝐾</m:t>
                                </m:r>
                              </m:e>
                              <m:sub>
                                <m:r>
                                  <a:rPr lang="es-MX" sz="1200">
                                    <a:latin typeface="Cambria Math" panose="02040503050406030204" pitchFamily="18" charset="0"/>
                                  </a:rPr>
                                  <m:t>𝑗</m:t>
                                </m:r>
                              </m:sub>
                            </m:sSub>
                          </m:e>
                        </m:d>
                      </m:e>
                    </m:func>
                    <m:r>
                      <a:rPr lang="es-MX" sz="1200">
                        <a:latin typeface="Cambria Math" panose="02040503050406030204" pitchFamily="18" charset="0"/>
                      </a:rPr>
                      <m:t>−</m:t>
                    </m:r>
                    <m:sSubSup>
                      <m:sSubSupPr>
                        <m:ctrlPr>
                          <a:rPr lang="es-MX" sz="1200" i="1">
                            <a:latin typeface="Cambria Math" panose="02040503050406030204" pitchFamily="18" charset="0"/>
                          </a:rPr>
                        </m:ctrlPr>
                      </m:sSubSupPr>
                      <m:e>
                        <m:r>
                          <a:rPr lang="es-MX" sz="1200">
                            <a:latin typeface="Cambria Math" panose="02040503050406030204" pitchFamily="18" charset="0"/>
                          </a:rPr>
                          <m:t>𝑤</m:t>
                        </m:r>
                      </m:e>
                      <m:sub>
                        <m:r>
                          <a:rPr lang="es-MX" sz="1200">
                            <a:latin typeface="Cambria Math" panose="02040503050406030204" pitchFamily="18" charset="0"/>
                          </a:rPr>
                          <m:t>𝑗</m:t>
                        </m:r>
                      </m:sub>
                      <m:sup>
                        <m:r>
                          <a:rPr lang="es-MX" sz="1200">
                            <a:latin typeface="Cambria Math" panose="02040503050406030204" pitchFamily="18" charset="0"/>
                          </a:rPr>
                          <m:t>𝑙</m:t>
                        </m:r>
                      </m:sup>
                    </m:sSubSup>
                    <m:r>
                      <a:rPr lang="es-MX" sz="1200">
                        <a:latin typeface="Cambria Math" panose="02040503050406030204" pitchFamily="18" charset="0"/>
                      </a:rPr>
                      <m:t>∆</m:t>
                    </m:r>
                    <m:r>
                      <m:rPr>
                        <m:sty m:val="p"/>
                      </m:rPr>
                      <a:rPr lang="es-MX" sz="1200">
                        <a:latin typeface="Cambria Math" panose="02040503050406030204" pitchFamily="18" charset="0"/>
                      </a:rPr>
                      <m:t>ln</m:t>
                    </m:r>
                    <m:r>
                      <a:rPr lang="es-MX" sz="1200">
                        <a:latin typeface="Cambria Math" panose="02040503050406030204" pitchFamily="18" charset="0"/>
                      </a:rPr>
                      <m:t>(</m:t>
                    </m:r>
                    <m:sSub>
                      <m:sSubPr>
                        <m:ctrlPr>
                          <a:rPr lang="es-MX" sz="1200" i="1">
                            <a:latin typeface="Cambria Math" panose="02040503050406030204" pitchFamily="18" charset="0"/>
                          </a:rPr>
                        </m:ctrlPr>
                      </m:sSubPr>
                      <m:e>
                        <m:r>
                          <a:rPr lang="es-MX" sz="1200">
                            <a:latin typeface="Cambria Math" panose="02040503050406030204" pitchFamily="18" charset="0"/>
                          </a:rPr>
                          <m:t>𝐿</m:t>
                        </m:r>
                      </m:e>
                      <m:sub>
                        <m:r>
                          <a:rPr lang="es-MX" sz="1200">
                            <a:latin typeface="Cambria Math" panose="02040503050406030204" pitchFamily="18" charset="0"/>
                          </a:rPr>
                          <m:t>𝑗</m:t>
                        </m:r>
                      </m:sub>
                    </m:sSub>
                    <m:r>
                      <a:rPr lang="es-MX" sz="1200">
                        <a:latin typeface="Cambria Math" panose="02040503050406030204" pitchFamily="18" charset="0"/>
                      </a:rPr>
                      <m:t>)</m:t>
                    </m:r>
                  </m:oMath>
                </m:oMathPara>
              </a14:m>
              <a:endParaRPr lang="es-CO" sz="1200"/>
            </a:p>
          </dgm:t>
        </dgm:pt>
      </mc:Choice>
      <mc:Fallback xmlns="">
        <dgm:pt modelId="{A5123A82-3387-48B6-AB3D-13F65926E9C0}">
          <dgm:prSet custT="1"/>
          <dgm:spPr>
            <a:solidFill>
              <a:srgbClr val="C00048"/>
            </a:solidFill>
          </dgm:spPr>
          <dgm:t>
            <a:bodyPr/>
            <a:lstStyle/>
            <a:p>
              <a:pPr/>
              <a:r>
                <a:rPr lang="es-MX" sz="1200" i="0">
                  <a:latin typeface="Cambria Math" panose="02040503050406030204" pitchFamily="18" charset="0"/>
                </a:rPr>
                <a:t>∆ ln⁡(𝐴</a:t>
              </a:r>
              <a:r>
                <a:rPr lang="es-CO" sz="1200" i="0">
                  <a:latin typeface="Cambria Math" panose="02040503050406030204" pitchFamily="18" charset="0"/>
                </a:rPr>
                <a:t>_</a:t>
              </a:r>
              <a:r>
                <a:rPr lang="es-MX" sz="1200" i="0">
                  <a:latin typeface="Cambria Math" panose="02040503050406030204" pitchFamily="18" charset="0"/>
                </a:rPr>
                <a:t>𝑗^𝑉 )=∆ ln⁡(𝑉_𝑗 )−𝑤_𝑗^𝑘 ∆ ln⁡(𝐾_𝑗 )−𝑤_𝑗^𝑙 ∆ln(𝐿_𝑗)</a:t>
              </a:r>
              <a:endParaRPr lang="es-CO" sz="1200"/>
            </a:p>
          </dgm:t>
        </dgm:pt>
      </mc:Fallback>
    </mc:AlternateContent>
    <dgm:pt modelId="{D49772DB-2568-44FD-83A2-683B952AF516}" type="parTrans" cxnId="{FE3FF948-EAB3-4FD4-A4F5-9C4462F45266}">
      <dgm:prSet/>
      <dgm:spPr/>
      <dgm:t>
        <a:bodyPr/>
        <a:lstStyle/>
        <a:p>
          <a:endParaRPr lang="es-CO"/>
        </a:p>
      </dgm:t>
    </dgm:pt>
    <dgm:pt modelId="{D92F342E-61D1-489A-A6DB-322EB1B9999F}" type="sibTrans" cxnId="{FE3FF948-EAB3-4FD4-A4F5-9C4462F45266}">
      <dgm:prSet/>
      <dgm:spPr/>
      <dgm:t>
        <a:bodyPr/>
        <a:lstStyle/>
        <a:p>
          <a:endParaRPr lang="es-CO"/>
        </a:p>
      </dgm:t>
    </dgm:pt>
    <mc:AlternateContent xmlns:mc="http://schemas.openxmlformats.org/markup-compatibility/2006" xmlns:a14="http://schemas.microsoft.com/office/drawing/2010/main">
      <mc:Choice Requires="a14">
        <dgm:pt modelId="{7DE37FF5-49B8-401F-B135-413961BA02F3}">
          <dgm:prSet custT="1"/>
          <dgm:spPr>
            <a:solidFill>
              <a:schemeClr val="bg1">
                <a:lumMod val="95000"/>
              </a:schemeClr>
            </a:solidFill>
            <a:ln>
              <a:solidFill>
                <a:srgbClr val="F3F3F3">
                  <a:alpha val="90000"/>
                </a:srgbClr>
              </a:solidFill>
            </a:ln>
          </dgm:spPr>
          <dgm:t>
            <a:bodyPr/>
            <a:lstStyle/>
            <a:p>
              <a:pPr algn="just"/>
              <a:r>
                <a:rPr lang="es-MX" sz="1000" dirty="0"/>
                <a:t>El crecimiento del valor agregado en la actividad </a:t>
              </a:r>
              <a14:m>
                <m:oMath xmlns:m="http://schemas.openxmlformats.org/officeDocument/2006/math">
                  <m:r>
                    <a:rPr lang="es-MX" sz="1000">
                      <a:latin typeface="Cambria Math" panose="02040503050406030204" pitchFamily="18" charset="0"/>
                    </a:rPr>
                    <m:t>𝑗</m:t>
                  </m:r>
                </m:oMath>
              </a14:m>
              <a:r>
                <a:rPr lang="es-MX" sz="1000" dirty="0"/>
                <a:t> se puede expresar como la contribución del capital, el trabajo y la productividad total de </a:t>
              </a:r>
              <a:r>
                <a:rPr lang="es-MX" sz="1000"/>
                <a:t>los factores. </a:t>
              </a:r>
              <a:endParaRPr lang="es-CO" sz="1000" dirty="0"/>
            </a:p>
          </dgm:t>
        </dgm:pt>
      </mc:Choice>
      <mc:Fallback xmlns="">
        <dgm:pt modelId="{7DE37FF5-49B8-401F-B135-413961BA02F3}">
          <dgm:prSet custT="1"/>
          <dgm:spPr>
            <a:solidFill>
              <a:schemeClr val="bg1">
                <a:lumMod val="95000"/>
              </a:schemeClr>
            </a:solidFill>
            <a:ln>
              <a:solidFill>
                <a:srgbClr val="F3F3F3">
                  <a:alpha val="90000"/>
                </a:srgbClr>
              </a:solidFill>
            </a:ln>
          </dgm:spPr>
          <dgm:t>
            <a:bodyPr/>
            <a:lstStyle/>
            <a:p>
              <a:pPr algn="just"/>
              <a:r>
                <a:rPr lang="es-MX" sz="1000" dirty="0"/>
                <a:t>El crecimiento del valor agregado en la actividad </a:t>
              </a:r>
              <a:r>
                <a:rPr lang="es-MX" sz="1000" i="0">
                  <a:latin typeface="Cambria Math" panose="02040503050406030204" pitchFamily="18" charset="0"/>
                </a:rPr>
                <a:t>𝑗</a:t>
              </a:r>
              <a:r>
                <a:rPr lang="es-MX" sz="1000" dirty="0"/>
                <a:t> se puede expresar como la contribución del capital, el trabajo y la productividad total de </a:t>
              </a:r>
              <a:r>
                <a:rPr lang="es-MX" sz="1000"/>
                <a:t>los factores. </a:t>
              </a:r>
              <a:endParaRPr lang="es-CO" sz="1000" dirty="0"/>
            </a:p>
          </dgm:t>
        </dgm:pt>
      </mc:Fallback>
    </mc:AlternateContent>
    <dgm:pt modelId="{51015ECE-A981-47D1-B334-630A69AFF591}" type="parTrans" cxnId="{F6DDEC7B-0DD1-4797-B562-7C477254DB95}">
      <dgm:prSet/>
      <dgm:spPr/>
      <dgm:t>
        <a:bodyPr/>
        <a:lstStyle/>
        <a:p>
          <a:endParaRPr lang="es-CO"/>
        </a:p>
      </dgm:t>
    </dgm:pt>
    <dgm:pt modelId="{0B263D73-55CA-46F0-B2BE-D28BFB6FDA00}" type="sibTrans" cxnId="{F6DDEC7B-0DD1-4797-B562-7C477254DB95}">
      <dgm:prSet/>
      <dgm:spPr/>
      <dgm:t>
        <a:bodyPr/>
        <a:lstStyle/>
        <a:p>
          <a:endParaRPr lang="es-CO"/>
        </a:p>
      </dgm:t>
    </dgm:pt>
    <dgm:pt modelId="{18EDA294-F213-47E9-A545-345255B1FCDE}">
      <dgm:prSet custT="1"/>
      <dgm:spPr>
        <a:solidFill>
          <a:schemeClr val="bg1">
            <a:lumMod val="95000"/>
            <a:alpha val="90000"/>
          </a:schemeClr>
        </a:solidFill>
        <a:ln>
          <a:solidFill>
            <a:srgbClr val="F3F3F3">
              <a:alpha val="90000"/>
            </a:srgbClr>
          </a:solidFill>
        </a:ln>
      </dgm:spPr>
      <dgm:t>
        <a:bodyPr/>
        <a:lstStyle/>
        <a:p>
          <a:pPr algn="just"/>
          <a:r>
            <a:rPr lang="es-MX" sz="1000" dirty="0"/>
            <a:t>La medición de la PTF parte de una función de producción estándar (donde la producción depende de los consumos intermedios, capital, trabajo y tecnología en cada momento del tiempo) mediante la estimación de </a:t>
          </a:r>
          <a:r>
            <a:rPr lang="es-MX" sz="1000"/>
            <a:t>un residual. </a:t>
          </a:r>
          <a:endParaRPr lang="es-CO" sz="1000" dirty="0"/>
        </a:p>
      </dgm:t>
    </dgm:pt>
    <dgm:pt modelId="{2527278B-A9BD-472D-B9F1-B34D25BB3975}" type="sibTrans" cxnId="{BF168099-9008-4416-A9F2-EC0A6ACF9410}">
      <dgm:prSet/>
      <dgm:spPr/>
      <dgm:t>
        <a:bodyPr/>
        <a:lstStyle/>
        <a:p>
          <a:endParaRPr lang="es-CO"/>
        </a:p>
      </dgm:t>
    </dgm:pt>
    <dgm:pt modelId="{3F7F3915-4541-47C1-9D83-F73A357A0C73}" type="parTrans" cxnId="{BF168099-9008-4416-A9F2-EC0A6ACF9410}">
      <dgm:prSet/>
      <dgm:spPr/>
      <dgm:t>
        <a:bodyPr/>
        <a:lstStyle/>
        <a:p>
          <a:endParaRPr lang="es-CO"/>
        </a:p>
      </dgm:t>
    </dgm:pt>
    <mc:AlternateContent xmlns:mc="http://schemas.openxmlformats.org/markup-compatibility/2006" xmlns:a14="http://schemas.microsoft.com/office/drawing/2010/main">
      <mc:Choice Requires="a14">
        <dgm:pt modelId="{1B5D32BE-877B-4282-9B19-A08874C42948}">
          <dgm:prSet custT="1"/>
          <dgm:spPr>
            <a:solidFill>
              <a:schemeClr val="bg1">
                <a:lumMod val="95000"/>
              </a:schemeClr>
            </a:solidFill>
            <a:ln>
              <a:solidFill>
                <a:srgbClr val="F3F3F3">
                  <a:alpha val="90000"/>
                </a:srgbClr>
              </a:solidFill>
            </a:ln>
          </dgm:spPr>
          <dgm:t>
            <a:bodyPr/>
            <a:lstStyle/>
            <a:p>
              <a:pPr algn="just"/>
              <a14:m>
                <m:oMath xmlns:m="http://schemas.openxmlformats.org/officeDocument/2006/math">
                  <m:sSubSup>
                    <m:sSubSupPr>
                      <m:ctrlPr>
                        <a:rPr lang="es-MX" sz="1000" i="1" smtClean="0">
                          <a:latin typeface="Cambria Math" panose="02040503050406030204" pitchFamily="18" charset="0"/>
                        </a:rPr>
                      </m:ctrlPr>
                    </m:sSubSupPr>
                    <m:e>
                      <m:r>
                        <a:rPr lang="es-MX" sz="1000">
                          <a:latin typeface="Cambria Math" panose="02040503050406030204" pitchFamily="18" charset="0"/>
                        </a:rPr>
                        <m:t>𝑤</m:t>
                      </m:r>
                    </m:e>
                    <m:sub>
                      <m:r>
                        <a:rPr lang="es-MX" sz="1000">
                          <a:latin typeface="Cambria Math" panose="02040503050406030204" pitchFamily="18" charset="0"/>
                        </a:rPr>
                        <m:t>𝑗</m:t>
                      </m:r>
                    </m:sub>
                    <m:sup>
                      <m:r>
                        <a:rPr lang="es-MX" sz="1000">
                          <a:latin typeface="Cambria Math" panose="02040503050406030204" pitchFamily="18" charset="0"/>
                        </a:rPr>
                        <m:t>𝑖</m:t>
                      </m:r>
                    </m:sup>
                  </m:sSubSup>
                  <m:r>
                    <a:rPr lang="es-MX" sz="1000" i="1">
                      <a:latin typeface="Cambria Math" panose="02040503050406030204" pitchFamily="18" charset="0"/>
                    </a:rPr>
                    <m:t> </m:t>
                  </m:r>
                </m:oMath>
              </a14:m>
              <a:r>
                <a:rPr lang="es-CO" sz="1000" dirty="0"/>
                <a:t>es la participación media de los índices de servicios de capital (si </a:t>
              </a:r>
              <a14:m>
                <m:oMath xmlns:m="http://schemas.openxmlformats.org/officeDocument/2006/math">
                  <m:r>
                    <a:rPr lang="es-MX" sz="1000" i="1">
                      <a:latin typeface="Cambria Math" panose="02040503050406030204" pitchFamily="18" charset="0"/>
                    </a:rPr>
                    <m:t>𝑖</m:t>
                  </m:r>
                  <m:r>
                    <a:rPr lang="es-MX" sz="1000" i="1">
                      <a:latin typeface="Cambria Math" panose="02040503050406030204" pitchFamily="18" charset="0"/>
                    </a:rPr>
                    <m:t>=</m:t>
                  </m:r>
                  <m:r>
                    <a:rPr lang="es-MX" sz="1000" i="1">
                      <a:latin typeface="Cambria Math" panose="02040503050406030204" pitchFamily="18" charset="0"/>
                    </a:rPr>
                    <m:t>𝑘</m:t>
                  </m:r>
                </m:oMath>
              </a14:m>
              <a:r>
                <a:rPr lang="es-CO" sz="1000" dirty="0"/>
                <a:t>), laboral (si </a:t>
              </a:r>
              <a14:m>
                <m:oMath xmlns:m="http://schemas.openxmlformats.org/officeDocument/2006/math">
                  <m:r>
                    <a:rPr lang="es-MX" sz="1000" i="1">
                      <a:latin typeface="Cambria Math" panose="02040503050406030204" pitchFamily="18" charset="0"/>
                    </a:rPr>
                    <m:t>𝑖</m:t>
                  </m:r>
                  <m:r>
                    <a:rPr lang="es-MX" sz="1000" i="1">
                      <a:latin typeface="Cambria Math" panose="02040503050406030204" pitchFamily="18" charset="0"/>
                    </a:rPr>
                    <m:t>=</m:t>
                  </m:r>
                  <m:r>
                    <a:rPr lang="es-MX" sz="1000" i="1">
                      <a:latin typeface="Cambria Math" panose="02040503050406030204" pitchFamily="18" charset="0"/>
                    </a:rPr>
                    <m:t>𝑙</m:t>
                  </m:r>
                </m:oMath>
              </a14:m>
              <a:r>
                <a:rPr lang="es-CO" sz="1000" dirty="0"/>
                <a:t>) y consumos intermedios (si </a:t>
              </a:r>
              <a14:m>
                <m:oMath xmlns:m="http://schemas.openxmlformats.org/officeDocument/2006/math">
                  <m:r>
                    <a:rPr lang="es-MX" sz="1000" i="1">
                      <a:latin typeface="Cambria Math" panose="02040503050406030204" pitchFamily="18" charset="0"/>
                    </a:rPr>
                    <m:t>𝑖</m:t>
                  </m:r>
                  <m:r>
                    <a:rPr lang="es-MX" sz="1000" i="1">
                      <a:latin typeface="Cambria Math" panose="02040503050406030204" pitchFamily="18" charset="0"/>
                    </a:rPr>
                    <m:t>=</m:t>
                  </m:r>
                  <m:r>
                    <a:rPr lang="es-MX" sz="1000" i="1">
                      <a:latin typeface="Cambria Math" panose="02040503050406030204" pitchFamily="18" charset="0"/>
                    </a:rPr>
                    <m:t>𝑥</m:t>
                  </m:r>
                </m:oMath>
              </a14:m>
              <a:r>
                <a:rPr lang="es-CO" sz="1000" dirty="0"/>
                <a:t>)</a:t>
              </a:r>
              <a:r>
                <a:rPr lang="es-CO" sz="1000"/>
                <a:t>.</a:t>
              </a:r>
              <a:r>
                <a:rPr lang="es-MX" sz="1000" dirty="0"/>
                <a:t> </a:t>
              </a:r>
              <a:endParaRPr lang="es-CO" sz="1000" dirty="0"/>
            </a:p>
          </dgm:t>
        </dgm:pt>
      </mc:Choice>
      <mc:Fallback xmlns="">
        <dgm:pt modelId="{1B5D32BE-877B-4282-9B19-A08874C42948}">
          <dgm:prSet custT="1"/>
          <dgm:spPr>
            <a:solidFill>
              <a:schemeClr val="bg1">
                <a:lumMod val="95000"/>
              </a:schemeClr>
            </a:solidFill>
            <a:ln>
              <a:solidFill>
                <a:srgbClr val="F3F3F3">
                  <a:alpha val="90000"/>
                </a:srgbClr>
              </a:solidFill>
            </a:ln>
          </dgm:spPr>
          <dgm:t>
            <a:bodyPr/>
            <a:lstStyle/>
            <a:p>
              <a:pPr algn="just"/>
              <a:r>
                <a:rPr lang="es-MX" sz="1000" i="0">
                  <a:latin typeface="Cambria Math" panose="02040503050406030204" pitchFamily="18" charset="0"/>
                </a:rPr>
                <a:t>𝑤_𝑗^𝑖  </a:t>
              </a:r>
              <a:r>
                <a:rPr lang="es-CO" sz="1000" dirty="0"/>
                <a:t>es la participación media de los índices de servicios de capital (si </a:t>
              </a:r>
              <a:r>
                <a:rPr lang="es-MX" sz="1000" i="0">
                  <a:latin typeface="Cambria Math" panose="02040503050406030204" pitchFamily="18" charset="0"/>
                </a:rPr>
                <a:t>𝑖=𝑘</a:t>
              </a:r>
              <a:r>
                <a:rPr lang="es-CO" sz="1000" dirty="0"/>
                <a:t>), laboral (si </a:t>
              </a:r>
              <a:r>
                <a:rPr lang="es-MX" sz="1000" i="0">
                  <a:latin typeface="Cambria Math" panose="02040503050406030204" pitchFamily="18" charset="0"/>
                </a:rPr>
                <a:t>𝑖=𝑙</a:t>
              </a:r>
              <a:r>
                <a:rPr lang="es-CO" sz="1000" dirty="0"/>
                <a:t>) y consumos intermedios (si </a:t>
              </a:r>
              <a:r>
                <a:rPr lang="es-MX" sz="1000" i="0">
                  <a:latin typeface="Cambria Math" panose="02040503050406030204" pitchFamily="18" charset="0"/>
                </a:rPr>
                <a:t>𝑖=𝑥</a:t>
              </a:r>
              <a:r>
                <a:rPr lang="es-CO" sz="1000" dirty="0"/>
                <a:t>)</a:t>
              </a:r>
              <a:r>
                <a:rPr lang="es-CO" sz="1000"/>
                <a:t>.</a:t>
              </a:r>
              <a:r>
                <a:rPr lang="es-MX" sz="1000" dirty="0"/>
                <a:t> </a:t>
              </a:r>
              <a:endParaRPr lang="es-CO" sz="1000" dirty="0"/>
            </a:p>
          </dgm:t>
        </dgm:pt>
      </mc:Fallback>
    </mc:AlternateContent>
    <dgm:pt modelId="{55A3DE5A-9C3F-4D4C-ADF5-6CFB6A49DFF1}" type="parTrans" cxnId="{E96AE181-A010-43C3-AF06-534C196B4A2C}">
      <dgm:prSet/>
      <dgm:spPr/>
      <dgm:t>
        <a:bodyPr/>
        <a:lstStyle/>
        <a:p>
          <a:endParaRPr lang="es-CO"/>
        </a:p>
      </dgm:t>
    </dgm:pt>
    <dgm:pt modelId="{AD146C3D-E3F1-4827-A101-822AB2C0770C}" type="sibTrans" cxnId="{E96AE181-A010-43C3-AF06-534C196B4A2C}">
      <dgm:prSet/>
      <dgm:spPr/>
      <dgm:t>
        <a:bodyPr/>
        <a:lstStyle/>
        <a:p>
          <a:endParaRPr lang="es-CO"/>
        </a:p>
      </dgm:t>
    </dgm:pt>
    <dgm:pt modelId="{674EE9BC-68D0-4E98-B42C-3754936A476A}" type="pres">
      <dgm:prSet presAssocID="{517469F6-74A5-48C7-901F-6F5B9F43AEF5}" presName="Name0" presStyleCnt="0">
        <dgm:presLayoutVars>
          <dgm:dir val="rev"/>
          <dgm:animLvl val="lvl"/>
          <dgm:resizeHandles val="exact"/>
        </dgm:presLayoutVars>
      </dgm:prSet>
      <dgm:spPr/>
    </dgm:pt>
    <dgm:pt modelId="{0E6384BF-C593-4D9A-B034-A43B13D0C511}" type="pres">
      <dgm:prSet presAssocID="{FFB6C3D2-3F78-4A2F-8D56-A480A24FABC3}" presName="linNode" presStyleCnt="0"/>
      <dgm:spPr/>
    </dgm:pt>
    <dgm:pt modelId="{81644D90-84D6-4CB9-8EAA-9DF642B4607F}" type="pres">
      <dgm:prSet presAssocID="{FFB6C3D2-3F78-4A2F-8D56-A480A24FABC3}" presName="parentText" presStyleLbl="node1" presStyleIdx="0" presStyleCnt="4" custScaleX="159380" custScaleY="80745">
        <dgm:presLayoutVars>
          <dgm:chMax val="1"/>
          <dgm:bulletEnabled val="1"/>
        </dgm:presLayoutVars>
      </dgm:prSet>
      <dgm:spPr/>
    </dgm:pt>
    <dgm:pt modelId="{C990084C-88DA-41F2-B528-219DC8538EFC}" type="pres">
      <dgm:prSet presAssocID="{FFB6C3D2-3F78-4A2F-8D56-A480A24FABC3}" presName="descendantText" presStyleLbl="alignAccFollowNode1" presStyleIdx="0" presStyleCnt="4" custScaleX="95063">
        <dgm:presLayoutVars>
          <dgm:bulletEnabled val="1"/>
        </dgm:presLayoutVars>
      </dgm:prSet>
      <dgm:spPr/>
    </dgm:pt>
    <dgm:pt modelId="{74C412DE-1AA9-429E-ADA8-23A98651107C}" type="pres">
      <dgm:prSet presAssocID="{56471CAA-AF46-4D27-AA6C-8B36DBB0730F}" presName="sp" presStyleCnt="0"/>
      <dgm:spPr/>
    </dgm:pt>
    <dgm:pt modelId="{047EA6D2-A659-4D4A-8F7B-B75911D2AD19}" type="pres">
      <dgm:prSet presAssocID="{B72504E6-49E2-4886-B24B-056A2D5AA7C0}" presName="linNode" presStyleCnt="0"/>
      <dgm:spPr/>
    </dgm:pt>
    <dgm:pt modelId="{5C405F6B-35BB-4B21-B2A1-A33FD8DCD7A1}" type="pres">
      <dgm:prSet presAssocID="{B72504E6-49E2-4886-B24B-056A2D5AA7C0}" presName="parentText" presStyleLbl="node1" presStyleIdx="1" presStyleCnt="4" custScaleX="170241" custScaleY="77001">
        <dgm:presLayoutVars>
          <dgm:chMax val="1"/>
          <dgm:bulletEnabled val="1"/>
        </dgm:presLayoutVars>
      </dgm:prSet>
      <dgm:spPr/>
    </dgm:pt>
    <dgm:pt modelId="{82015EBD-B38F-4F95-BE4B-A3D88A41A299}" type="pres">
      <dgm:prSet presAssocID="{B72504E6-49E2-4886-B24B-056A2D5AA7C0}" presName="descendantText" presStyleLbl="alignAccFollowNode1" presStyleIdx="1" presStyleCnt="4">
        <dgm:presLayoutVars>
          <dgm:bulletEnabled val="1"/>
        </dgm:presLayoutVars>
      </dgm:prSet>
      <dgm:spPr/>
    </dgm:pt>
    <dgm:pt modelId="{4243710B-E1A1-4E31-877D-E1E60F242B63}" type="pres">
      <dgm:prSet presAssocID="{3D519217-C436-4D41-84F4-4EAD67B82CF4}" presName="sp" presStyleCnt="0"/>
      <dgm:spPr/>
    </dgm:pt>
    <dgm:pt modelId="{49BF44E2-E71B-4D48-96B0-DB0C890FA945}" type="pres">
      <dgm:prSet presAssocID="{B0D9A450-A640-46AC-BEA4-006E50D707BA}" presName="linNode" presStyleCnt="0"/>
      <dgm:spPr/>
    </dgm:pt>
    <dgm:pt modelId="{121E450C-03C2-42FC-AED8-A3A3ADFDBA69}" type="pres">
      <dgm:prSet presAssocID="{B0D9A450-A640-46AC-BEA4-006E50D707BA}" presName="parentText" presStyleLbl="node1" presStyleIdx="2" presStyleCnt="4" custScaleX="170241" custScaleY="74201">
        <dgm:presLayoutVars>
          <dgm:chMax val="1"/>
          <dgm:bulletEnabled val="1"/>
        </dgm:presLayoutVars>
      </dgm:prSet>
      <dgm:spPr/>
    </dgm:pt>
    <dgm:pt modelId="{242290E5-3047-4043-BEA3-0AAC3851442A}" type="pres">
      <dgm:prSet presAssocID="{B0D9A450-A640-46AC-BEA4-006E50D707BA}" presName="descendantText" presStyleLbl="alignAccFollowNode1" presStyleIdx="2" presStyleCnt="4">
        <dgm:presLayoutVars>
          <dgm:bulletEnabled val="1"/>
        </dgm:presLayoutVars>
      </dgm:prSet>
      <dgm:spPr/>
    </dgm:pt>
    <dgm:pt modelId="{A3C756CF-BB86-4B51-B9F6-D135EFFD71C0}" type="pres">
      <dgm:prSet presAssocID="{FDF1248F-8390-4B4E-BD81-4B2C329B49E8}" presName="sp" presStyleCnt="0"/>
      <dgm:spPr/>
    </dgm:pt>
    <dgm:pt modelId="{42C901F8-5403-4A02-B02B-C2913AE647F3}" type="pres">
      <dgm:prSet presAssocID="{A5123A82-3387-48B6-AB3D-13F65926E9C0}" presName="linNode" presStyleCnt="0"/>
      <dgm:spPr/>
    </dgm:pt>
    <dgm:pt modelId="{E114127B-0F40-4769-9C37-DAAC1EACB4E9}" type="pres">
      <dgm:prSet presAssocID="{A5123A82-3387-48B6-AB3D-13F65926E9C0}" presName="parentText" presStyleLbl="node1" presStyleIdx="3" presStyleCnt="4" custScaleX="170241" custScaleY="83054">
        <dgm:presLayoutVars>
          <dgm:chMax val="1"/>
          <dgm:bulletEnabled val="1"/>
        </dgm:presLayoutVars>
      </dgm:prSet>
      <dgm:spPr/>
    </dgm:pt>
    <dgm:pt modelId="{FE6ECA91-9302-4FDA-B8B1-08E676C9C3F2}" type="pres">
      <dgm:prSet presAssocID="{A5123A82-3387-48B6-AB3D-13F65926E9C0}" presName="descendantText" presStyleLbl="alignAccFollowNode1" presStyleIdx="3" presStyleCnt="4">
        <dgm:presLayoutVars>
          <dgm:bulletEnabled val="1"/>
        </dgm:presLayoutVars>
      </dgm:prSet>
      <dgm:spPr/>
    </dgm:pt>
  </dgm:ptLst>
  <dgm:cxnLst>
    <dgm:cxn modelId="{B992A51E-082B-4242-B119-5B76252887A5}" type="presOf" srcId="{56004589-B5D3-4120-8DD9-23FFB57A41E5}" destId="{242290E5-3047-4043-BEA3-0AAC3851442A}" srcOrd="0" destOrd="0" presId="urn:microsoft.com/office/officeart/2005/8/layout/vList5"/>
    <dgm:cxn modelId="{40FED321-3399-49B8-823B-0C810169AF9C}" srcId="{B72504E6-49E2-4886-B24B-056A2D5AA7C0}" destId="{76FDE64D-B4D0-4BC7-9DD7-D7A4FAB2524C}" srcOrd="0" destOrd="0" parTransId="{C1D6A098-A4F4-4B66-9C9D-58043F2A57E6}" sibTransId="{DDE37285-3141-4A48-98E1-D7F668C7890A}"/>
    <dgm:cxn modelId="{C779DD28-CC72-4248-ABF7-4438A3C20345}" type="presOf" srcId="{517469F6-74A5-48C7-901F-6F5B9F43AEF5}" destId="{674EE9BC-68D0-4E98-B42C-3754936A476A}" srcOrd="0" destOrd="0" presId="urn:microsoft.com/office/officeart/2005/8/layout/vList5"/>
    <dgm:cxn modelId="{F7E46A5C-12F7-4DE7-8B9E-E1946DEC2730}" type="presOf" srcId="{7DE37FF5-49B8-401F-B135-413961BA02F3}" destId="{FE6ECA91-9302-4FDA-B8B1-08E676C9C3F2}" srcOrd="0" destOrd="0" presId="urn:microsoft.com/office/officeart/2005/8/layout/vList5"/>
    <dgm:cxn modelId="{E3C31E43-304C-4273-9D3F-6FDE2C93FA85}" type="presOf" srcId="{1B5D32BE-877B-4282-9B19-A08874C42948}" destId="{FE6ECA91-9302-4FDA-B8B1-08E676C9C3F2}" srcOrd="0" destOrd="1" presId="urn:microsoft.com/office/officeart/2005/8/layout/vList5"/>
    <dgm:cxn modelId="{15062566-C4D7-49DD-BE00-96668CB4FD7F}" type="presOf" srcId="{B0D9A450-A640-46AC-BEA4-006E50D707BA}" destId="{121E450C-03C2-42FC-AED8-A3A3ADFDBA69}" srcOrd="0" destOrd="0" presId="urn:microsoft.com/office/officeart/2005/8/layout/vList5"/>
    <dgm:cxn modelId="{FE3FF948-EAB3-4FD4-A4F5-9C4462F45266}" srcId="{517469F6-74A5-48C7-901F-6F5B9F43AEF5}" destId="{A5123A82-3387-48B6-AB3D-13F65926E9C0}" srcOrd="3" destOrd="0" parTransId="{D49772DB-2568-44FD-83A2-683B952AF516}" sibTransId="{D92F342E-61D1-489A-A6DB-322EB1B9999F}"/>
    <dgm:cxn modelId="{6DCFFD6F-50B6-4346-906F-DB3F2712C8C6}" type="presOf" srcId="{76FDE64D-B4D0-4BC7-9DD7-D7A4FAB2524C}" destId="{82015EBD-B38F-4F95-BE4B-A3D88A41A299}" srcOrd="0" destOrd="0" presId="urn:microsoft.com/office/officeart/2005/8/layout/vList5"/>
    <dgm:cxn modelId="{36D23952-28DB-4180-9301-75F5E071AB99}" type="presOf" srcId="{B72504E6-49E2-4886-B24B-056A2D5AA7C0}" destId="{5C405F6B-35BB-4B21-B2A1-A33FD8DCD7A1}" srcOrd="0" destOrd="0" presId="urn:microsoft.com/office/officeart/2005/8/layout/vList5"/>
    <dgm:cxn modelId="{E8F3F557-1CEC-4384-BC4B-91C61428A688}" srcId="{B0D9A450-A640-46AC-BEA4-006E50D707BA}" destId="{56004589-B5D3-4120-8DD9-23FFB57A41E5}" srcOrd="0" destOrd="0" parTransId="{EB3F2319-8E54-4F41-B655-63AFED25E7F9}" sibTransId="{3E7E413F-93B2-481E-A9DF-70727F8B6323}"/>
    <dgm:cxn modelId="{F6DDEC7B-0DD1-4797-B562-7C477254DB95}" srcId="{A5123A82-3387-48B6-AB3D-13F65926E9C0}" destId="{7DE37FF5-49B8-401F-B135-413961BA02F3}" srcOrd="0" destOrd="0" parTransId="{51015ECE-A981-47D1-B334-630A69AFF591}" sibTransId="{0B263D73-55CA-46F0-B2BE-D28BFB6FDA00}"/>
    <dgm:cxn modelId="{E7F67A81-22EE-45B2-B779-43E29BD13153}" srcId="{517469F6-74A5-48C7-901F-6F5B9F43AEF5}" destId="{B72504E6-49E2-4886-B24B-056A2D5AA7C0}" srcOrd="1" destOrd="0" parTransId="{EF0ECC7E-84E1-47C3-A857-93E56CAE7BAC}" sibTransId="{3D519217-C436-4D41-84F4-4EAD67B82CF4}"/>
    <dgm:cxn modelId="{E96AE181-A010-43C3-AF06-534C196B4A2C}" srcId="{A5123A82-3387-48B6-AB3D-13F65926E9C0}" destId="{1B5D32BE-877B-4282-9B19-A08874C42948}" srcOrd="1" destOrd="0" parTransId="{55A3DE5A-9C3F-4D4C-ADF5-6CFB6A49DFF1}" sibTransId="{AD146C3D-E3F1-4827-A101-822AB2C0770C}"/>
    <dgm:cxn modelId="{BF168099-9008-4416-A9F2-EC0A6ACF9410}" srcId="{FFB6C3D2-3F78-4A2F-8D56-A480A24FABC3}" destId="{18EDA294-F213-47E9-A545-345255B1FCDE}" srcOrd="0" destOrd="0" parTransId="{3F7F3915-4541-47C1-9D83-F73A357A0C73}" sibTransId="{2527278B-A9BD-472D-B9F1-B34D25BB3975}"/>
    <dgm:cxn modelId="{8ECF6CA4-F3E3-4303-9374-8132A352A135}" type="presOf" srcId="{18EDA294-F213-47E9-A545-345255B1FCDE}" destId="{C990084C-88DA-41F2-B528-219DC8538EFC}" srcOrd="0" destOrd="0" presId="urn:microsoft.com/office/officeart/2005/8/layout/vList5"/>
    <dgm:cxn modelId="{50E3C7A7-1179-4C41-B1CA-073A7013EDA2}" srcId="{517469F6-74A5-48C7-901F-6F5B9F43AEF5}" destId="{FFB6C3D2-3F78-4A2F-8D56-A480A24FABC3}" srcOrd="0" destOrd="0" parTransId="{270E0F4B-C7B6-413F-8C61-E3B56EA1FDBC}" sibTransId="{56471CAA-AF46-4D27-AA6C-8B36DBB0730F}"/>
    <dgm:cxn modelId="{EEF0BCB2-54E7-4835-BF69-2AD1BE59DF4F}" srcId="{517469F6-74A5-48C7-901F-6F5B9F43AEF5}" destId="{B0D9A450-A640-46AC-BEA4-006E50D707BA}" srcOrd="2" destOrd="0" parTransId="{7318529E-BBFD-4BFF-B596-35B390F5A2E9}" sibTransId="{FDF1248F-8390-4B4E-BD81-4B2C329B49E8}"/>
    <dgm:cxn modelId="{60E630C9-4F6D-400F-AA4E-7DFDC8281FBC}" type="presOf" srcId="{FFB6C3D2-3F78-4A2F-8D56-A480A24FABC3}" destId="{81644D90-84D6-4CB9-8EAA-9DF642B4607F}" srcOrd="0" destOrd="0" presId="urn:microsoft.com/office/officeart/2005/8/layout/vList5"/>
    <dgm:cxn modelId="{3872B8F0-E406-49A3-BA0B-EC5BF29A933A}" type="presOf" srcId="{A5123A82-3387-48B6-AB3D-13F65926E9C0}" destId="{E114127B-0F40-4769-9C37-DAAC1EACB4E9}" srcOrd="0" destOrd="0" presId="urn:microsoft.com/office/officeart/2005/8/layout/vList5"/>
    <dgm:cxn modelId="{9FF46C80-BB0D-4091-BA34-638B774DBA41}" type="presParOf" srcId="{674EE9BC-68D0-4E98-B42C-3754936A476A}" destId="{0E6384BF-C593-4D9A-B034-A43B13D0C511}" srcOrd="0" destOrd="0" presId="urn:microsoft.com/office/officeart/2005/8/layout/vList5"/>
    <dgm:cxn modelId="{A92B2517-2FBA-4934-8500-0586A6D55D62}" type="presParOf" srcId="{0E6384BF-C593-4D9A-B034-A43B13D0C511}" destId="{81644D90-84D6-4CB9-8EAA-9DF642B4607F}" srcOrd="0" destOrd="0" presId="urn:microsoft.com/office/officeart/2005/8/layout/vList5"/>
    <dgm:cxn modelId="{F5BA473E-3545-4C01-9CCE-503F91E81940}" type="presParOf" srcId="{0E6384BF-C593-4D9A-B034-A43B13D0C511}" destId="{C990084C-88DA-41F2-B528-219DC8538EFC}" srcOrd="1" destOrd="0" presId="urn:microsoft.com/office/officeart/2005/8/layout/vList5"/>
    <dgm:cxn modelId="{397ABFAE-26FA-4C5E-B221-32C99D5DAA04}" type="presParOf" srcId="{674EE9BC-68D0-4E98-B42C-3754936A476A}" destId="{74C412DE-1AA9-429E-ADA8-23A98651107C}" srcOrd="1" destOrd="0" presId="urn:microsoft.com/office/officeart/2005/8/layout/vList5"/>
    <dgm:cxn modelId="{A359296C-5B04-432C-89F9-98474A6022FB}" type="presParOf" srcId="{674EE9BC-68D0-4E98-B42C-3754936A476A}" destId="{047EA6D2-A659-4D4A-8F7B-B75911D2AD19}" srcOrd="2" destOrd="0" presId="urn:microsoft.com/office/officeart/2005/8/layout/vList5"/>
    <dgm:cxn modelId="{F04DC4AA-D486-4CBD-AB04-48C3D1CB46E3}" type="presParOf" srcId="{047EA6D2-A659-4D4A-8F7B-B75911D2AD19}" destId="{5C405F6B-35BB-4B21-B2A1-A33FD8DCD7A1}" srcOrd="0" destOrd="0" presId="urn:microsoft.com/office/officeart/2005/8/layout/vList5"/>
    <dgm:cxn modelId="{ED22A0AB-78CF-4A4D-BECF-751C193C9409}" type="presParOf" srcId="{047EA6D2-A659-4D4A-8F7B-B75911D2AD19}" destId="{82015EBD-B38F-4F95-BE4B-A3D88A41A299}" srcOrd="1" destOrd="0" presId="urn:microsoft.com/office/officeart/2005/8/layout/vList5"/>
    <dgm:cxn modelId="{E55F7AB5-0D15-4611-AC14-7892E633F439}" type="presParOf" srcId="{674EE9BC-68D0-4E98-B42C-3754936A476A}" destId="{4243710B-E1A1-4E31-877D-E1E60F242B63}" srcOrd="3" destOrd="0" presId="urn:microsoft.com/office/officeart/2005/8/layout/vList5"/>
    <dgm:cxn modelId="{FF15BFAD-F48E-4CA3-A345-2D2F496481D9}" type="presParOf" srcId="{674EE9BC-68D0-4E98-B42C-3754936A476A}" destId="{49BF44E2-E71B-4D48-96B0-DB0C890FA945}" srcOrd="4" destOrd="0" presId="urn:microsoft.com/office/officeart/2005/8/layout/vList5"/>
    <dgm:cxn modelId="{4DDF3E04-E758-4C07-B571-E52C0322A7E6}" type="presParOf" srcId="{49BF44E2-E71B-4D48-96B0-DB0C890FA945}" destId="{121E450C-03C2-42FC-AED8-A3A3ADFDBA69}" srcOrd="0" destOrd="0" presId="urn:microsoft.com/office/officeart/2005/8/layout/vList5"/>
    <dgm:cxn modelId="{11EA5843-2DF0-4687-84CC-CEE5F669F1CB}" type="presParOf" srcId="{49BF44E2-E71B-4D48-96B0-DB0C890FA945}" destId="{242290E5-3047-4043-BEA3-0AAC3851442A}" srcOrd="1" destOrd="0" presId="urn:microsoft.com/office/officeart/2005/8/layout/vList5"/>
    <dgm:cxn modelId="{D602F564-43B3-407E-9FC2-81EADEF09371}" type="presParOf" srcId="{674EE9BC-68D0-4E98-B42C-3754936A476A}" destId="{A3C756CF-BB86-4B51-B9F6-D135EFFD71C0}" srcOrd="5" destOrd="0" presId="urn:microsoft.com/office/officeart/2005/8/layout/vList5"/>
    <dgm:cxn modelId="{8D59D8F9-70E0-41A5-9B94-04B628BB63EC}" type="presParOf" srcId="{674EE9BC-68D0-4E98-B42C-3754936A476A}" destId="{42C901F8-5403-4A02-B02B-C2913AE647F3}" srcOrd="6" destOrd="0" presId="urn:microsoft.com/office/officeart/2005/8/layout/vList5"/>
    <dgm:cxn modelId="{94F4970A-A48E-4AD0-BAE8-6A0349047406}" type="presParOf" srcId="{42C901F8-5403-4A02-B02B-C2913AE647F3}" destId="{E114127B-0F40-4769-9C37-DAAC1EACB4E9}" srcOrd="0" destOrd="0" presId="urn:microsoft.com/office/officeart/2005/8/layout/vList5"/>
    <dgm:cxn modelId="{F45BE1C0-6D2E-4387-9045-D8F406219048}" type="presParOf" srcId="{42C901F8-5403-4A02-B02B-C2913AE647F3}" destId="{FE6ECA91-9302-4FDA-B8B1-08E676C9C3F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7469F6-74A5-48C7-901F-6F5B9F43AE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CO"/>
        </a:p>
      </dgm:t>
    </dgm:pt>
    <dgm:pt modelId="{FFB6C3D2-3F78-4A2F-8D56-A480A24FABC3}">
      <dgm:prSet custT="1"/>
      <dgm:spPr>
        <a:blipFill>
          <a:blip xmlns:r="http://schemas.openxmlformats.org/officeDocument/2006/relationships" r:embed="rId1"/>
          <a:stretch>
            <a:fillRect/>
          </a:stretch>
        </a:blipFill>
      </dgm:spPr>
      <dgm:t>
        <a:bodyPr/>
        <a:lstStyle/>
        <a:p>
          <a:r>
            <a:rPr lang="es-CO">
              <a:noFill/>
            </a:rPr>
            <a:t> </a:t>
          </a:r>
        </a:p>
      </dgm:t>
    </dgm:pt>
    <dgm:pt modelId="{270E0F4B-C7B6-413F-8C61-E3B56EA1FDBC}" type="parTrans" cxnId="{50E3C7A7-1179-4C41-B1CA-073A7013EDA2}">
      <dgm:prSet/>
      <dgm:spPr/>
      <dgm:t>
        <a:bodyPr/>
        <a:lstStyle/>
        <a:p>
          <a:endParaRPr lang="es-CO"/>
        </a:p>
      </dgm:t>
    </dgm:pt>
    <dgm:pt modelId="{56471CAA-AF46-4D27-AA6C-8B36DBB0730F}" type="sibTrans" cxnId="{50E3C7A7-1179-4C41-B1CA-073A7013EDA2}">
      <dgm:prSet/>
      <dgm:spPr/>
      <dgm:t>
        <a:bodyPr/>
        <a:lstStyle/>
        <a:p>
          <a:endParaRPr lang="es-CO"/>
        </a:p>
      </dgm:t>
    </dgm:pt>
    <dgm:pt modelId="{B72504E6-49E2-4886-B24B-056A2D5AA7C0}">
      <dgm:prSet custT="1"/>
      <dgm:spPr>
        <a:blipFill>
          <a:blip xmlns:r="http://schemas.openxmlformats.org/officeDocument/2006/relationships" r:embed="rId2"/>
          <a:stretch>
            <a:fillRect/>
          </a:stretch>
        </a:blipFill>
      </dgm:spPr>
      <dgm:t>
        <a:bodyPr/>
        <a:lstStyle/>
        <a:p>
          <a:r>
            <a:rPr lang="es-CO">
              <a:noFill/>
            </a:rPr>
            <a:t> </a:t>
          </a:r>
        </a:p>
      </dgm:t>
    </dgm:pt>
    <dgm:pt modelId="{EF0ECC7E-84E1-47C3-A857-93E56CAE7BAC}" type="parTrans" cxnId="{E7F67A81-22EE-45B2-B779-43E29BD13153}">
      <dgm:prSet/>
      <dgm:spPr/>
      <dgm:t>
        <a:bodyPr/>
        <a:lstStyle/>
        <a:p>
          <a:endParaRPr lang="es-CO"/>
        </a:p>
      </dgm:t>
    </dgm:pt>
    <dgm:pt modelId="{3D519217-C436-4D41-84F4-4EAD67B82CF4}" type="sibTrans" cxnId="{E7F67A81-22EE-45B2-B779-43E29BD13153}">
      <dgm:prSet/>
      <dgm:spPr/>
      <dgm:t>
        <a:bodyPr/>
        <a:lstStyle/>
        <a:p>
          <a:endParaRPr lang="es-CO"/>
        </a:p>
      </dgm:t>
    </dgm:pt>
    <dgm:pt modelId="{76FDE64D-B4D0-4BC7-9DD7-D7A4FAB2524C}">
      <dgm:prSet custT="1"/>
      <dgm:spPr>
        <a:blipFill>
          <a:blip xmlns:r="http://schemas.openxmlformats.org/officeDocument/2006/relationships" r:embed="rId3"/>
          <a:stretch>
            <a:fillRect/>
          </a:stretch>
        </a:blipFill>
        <a:ln>
          <a:solidFill>
            <a:srgbClr val="F3F3F3"/>
          </a:solidFill>
        </a:ln>
      </dgm:spPr>
      <dgm:t>
        <a:bodyPr/>
        <a:lstStyle/>
        <a:p>
          <a:r>
            <a:rPr lang="es-CO">
              <a:noFill/>
            </a:rPr>
            <a:t> </a:t>
          </a:r>
        </a:p>
      </dgm:t>
    </dgm:pt>
    <dgm:pt modelId="{C1D6A098-A4F4-4B66-9C9D-58043F2A57E6}" type="parTrans" cxnId="{40FED321-3399-49B8-823B-0C810169AF9C}">
      <dgm:prSet/>
      <dgm:spPr/>
      <dgm:t>
        <a:bodyPr/>
        <a:lstStyle/>
        <a:p>
          <a:endParaRPr lang="es-CO"/>
        </a:p>
      </dgm:t>
    </dgm:pt>
    <dgm:pt modelId="{DDE37285-3141-4A48-98E1-D7F668C7890A}" type="sibTrans" cxnId="{40FED321-3399-49B8-823B-0C810169AF9C}">
      <dgm:prSet/>
      <dgm:spPr/>
      <dgm:t>
        <a:bodyPr/>
        <a:lstStyle/>
        <a:p>
          <a:endParaRPr lang="es-CO"/>
        </a:p>
      </dgm:t>
    </dgm:pt>
    <dgm:pt modelId="{B0D9A450-A640-46AC-BEA4-006E50D707BA}">
      <dgm:prSet custT="1"/>
      <dgm:spPr>
        <a:blipFill>
          <a:blip xmlns:r="http://schemas.openxmlformats.org/officeDocument/2006/relationships" r:embed="rId4"/>
          <a:stretch>
            <a:fillRect/>
          </a:stretch>
        </a:blipFill>
      </dgm:spPr>
      <dgm:t>
        <a:bodyPr/>
        <a:lstStyle/>
        <a:p>
          <a:r>
            <a:rPr lang="es-CO">
              <a:noFill/>
            </a:rPr>
            <a:t> </a:t>
          </a:r>
        </a:p>
      </dgm:t>
    </dgm:pt>
    <dgm:pt modelId="{7318529E-BBFD-4BFF-B596-35B390F5A2E9}" type="parTrans" cxnId="{EEF0BCB2-54E7-4835-BF69-2AD1BE59DF4F}">
      <dgm:prSet/>
      <dgm:spPr/>
      <dgm:t>
        <a:bodyPr/>
        <a:lstStyle/>
        <a:p>
          <a:endParaRPr lang="es-CO"/>
        </a:p>
      </dgm:t>
    </dgm:pt>
    <dgm:pt modelId="{FDF1248F-8390-4B4E-BD81-4B2C329B49E8}" type="sibTrans" cxnId="{EEF0BCB2-54E7-4835-BF69-2AD1BE59DF4F}">
      <dgm:prSet/>
      <dgm:spPr/>
      <dgm:t>
        <a:bodyPr/>
        <a:lstStyle/>
        <a:p>
          <a:endParaRPr lang="es-CO"/>
        </a:p>
      </dgm:t>
    </dgm:pt>
    <dgm:pt modelId="{56004589-B5D3-4120-8DD9-23FFB57A41E5}">
      <dgm:prSet custT="1"/>
      <dgm:spPr>
        <a:blipFill>
          <a:blip xmlns:r="http://schemas.openxmlformats.org/officeDocument/2006/relationships" r:embed="rId5"/>
          <a:stretch>
            <a:fillRect/>
          </a:stretch>
        </a:blipFill>
        <a:ln>
          <a:solidFill>
            <a:srgbClr val="F3F3F3">
              <a:alpha val="90000"/>
            </a:srgbClr>
          </a:solidFill>
        </a:ln>
      </dgm:spPr>
      <dgm:t>
        <a:bodyPr/>
        <a:lstStyle/>
        <a:p>
          <a:r>
            <a:rPr lang="es-CO">
              <a:noFill/>
            </a:rPr>
            <a:t> </a:t>
          </a:r>
        </a:p>
      </dgm:t>
    </dgm:pt>
    <dgm:pt modelId="{EB3F2319-8E54-4F41-B655-63AFED25E7F9}" type="parTrans" cxnId="{E8F3F557-1CEC-4384-BC4B-91C61428A688}">
      <dgm:prSet/>
      <dgm:spPr/>
      <dgm:t>
        <a:bodyPr/>
        <a:lstStyle/>
        <a:p>
          <a:endParaRPr lang="es-CO"/>
        </a:p>
      </dgm:t>
    </dgm:pt>
    <dgm:pt modelId="{3E7E413F-93B2-481E-A9DF-70727F8B6323}" type="sibTrans" cxnId="{E8F3F557-1CEC-4384-BC4B-91C61428A688}">
      <dgm:prSet/>
      <dgm:spPr/>
      <dgm:t>
        <a:bodyPr/>
        <a:lstStyle/>
        <a:p>
          <a:endParaRPr lang="es-CO"/>
        </a:p>
      </dgm:t>
    </dgm:pt>
    <dgm:pt modelId="{A5123A82-3387-48B6-AB3D-13F65926E9C0}">
      <dgm:prSet custT="1"/>
      <dgm:spPr>
        <a:blipFill>
          <a:blip xmlns:r="http://schemas.openxmlformats.org/officeDocument/2006/relationships" r:embed="rId6"/>
          <a:stretch>
            <a:fillRect/>
          </a:stretch>
        </a:blipFill>
      </dgm:spPr>
      <dgm:t>
        <a:bodyPr/>
        <a:lstStyle/>
        <a:p>
          <a:r>
            <a:rPr lang="es-CO">
              <a:noFill/>
            </a:rPr>
            <a:t> </a:t>
          </a:r>
        </a:p>
      </dgm:t>
    </dgm:pt>
    <dgm:pt modelId="{D49772DB-2568-44FD-83A2-683B952AF516}" type="parTrans" cxnId="{FE3FF948-EAB3-4FD4-A4F5-9C4462F45266}">
      <dgm:prSet/>
      <dgm:spPr/>
      <dgm:t>
        <a:bodyPr/>
        <a:lstStyle/>
        <a:p>
          <a:endParaRPr lang="es-CO"/>
        </a:p>
      </dgm:t>
    </dgm:pt>
    <dgm:pt modelId="{D92F342E-61D1-489A-A6DB-322EB1B9999F}" type="sibTrans" cxnId="{FE3FF948-EAB3-4FD4-A4F5-9C4462F45266}">
      <dgm:prSet/>
      <dgm:spPr/>
      <dgm:t>
        <a:bodyPr/>
        <a:lstStyle/>
        <a:p>
          <a:endParaRPr lang="es-CO"/>
        </a:p>
      </dgm:t>
    </dgm:pt>
    <dgm:pt modelId="{7DE37FF5-49B8-401F-B135-413961BA02F3}">
      <dgm:prSet custT="1"/>
      <dgm:spPr>
        <a:blipFill>
          <a:blip xmlns:r="http://schemas.openxmlformats.org/officeDocument/2006/relationships" r:embed="rId7"/>
          <a:stretch>
            <a:fillRect b="-637"/>
          </a:stretch>
        </a:blipFill>
        <a:ln>
          <a:solidFill>
            <a:srgbClr val="F3F3F3">
              <a:alpha val="90000"/>
            </a:srgbClr>
          </a:solidFill>
        </a:ln>
      </dgm:spPr>
      <dgm:t>
        <a:bodyPr/>
        <a:lstStyle/>
        <a:p>
          <a:r>
            <a:rPr lang="es-CO">
              <a:noFill/>
            </a:rPr>
            <a:t> </a:t>
          </a:r>
        </a:p>
      </dgm:t>
    </dgm:pt>
    <dgm:pt modelId="{51015ECE-A981-47D1-B334-630A69AFF591}" type="parTrans" cxnId="{F6DDEC7B-0DD1-4797-B562-7C477254DB95}">
      <dgm:prSet/>
      <dgm:spPr/>
      <dgm:t>
        <a:bodyPr/>
        <a:lstStyle/>
        <a:p>
          <a:endParaRPr lang="es-CO"/>
        </a:p>
      </dgm:t>
    </dgm:pt>
    <dgm:pt modelId="{0B263D73-55CA-46F0-B2BE-D28BFB6FDA00}" type="sibTrans" cxnId="{F6DDEC7B-0DD1-4797-B562-7C477254DB95}">
      <dgm:prSet/>
      <dgm:spPr/>
      <dgm:t>
        <a:bodyPr/>
        <a:lstStyle/>
        <a:p>
          <a:endParaRPr lang="es-CO"/>
        </a:p>
      </dgm:t>
    </dgm:pt>
    <dgm:pt modelId="{18EDA294-F213-47E9-A545-345255B1FCDE}">
      <dgm:prSet custT="1"/>
      <dgm:spPr>
        <a:solidFill>
          <a:schemeClr val="bg1">
            <a:lumMod val="95000"/>
            <a:alpha val="90000"/>
          </a:schemeClr>
        </a:solidFill>
        <a:ln>
          <a:solidFill>
            <a:srgbClr val="F3F3F3">
              <a:alpha val="90000"/>
            </a:srgbClr>
          </a:solidFill>
        </a:ln>
      </dgm:spPr>
      <dgm:t>
        <a:bodyPr/>
        <a:lstStyle/>
        <a:p>
          <a:pPr algn="just"/>
          <a:r>
            <a:rPr lang="es-MX" sz="1000"/>
            <a:t>La medición de la PTF parte de una función de producción estándar (donde la producción depende de los consumos intermedios, capital, trabajo y tecnología en cada momento del tiempo) mediante la estimación de un residual. </a:t>
          </a:r>
          <a:endParaRPr lang="es-CO" sz="1000"/>
        </a:p>
      </dgm:t>
    </dgm:pt>
    <dgm:pt modelId="{2527278B-A9BD-472D-B9F1-B34D25BB3975}" type="sibTrans" cxnId="{BF168099-9008-4416-A9F2-EC0A6ACF9410}">
      <dgm:prSet/>
      <dgm:spPr/>
      <dgm:t>
        <a:bodyPr/>
        <a:lstStyle/>
        <a:p>
          <a:endParaRPr lang="es-CO"/>
        </a:p>
      </dgm:t>
    </dgm:pt>
    <dgm:pt modelId="{3F7F3915-4541-47C1-9D83-F73A357A0C73}" type="parTrans" cxnId="{BF168099-9008-4416-A9F2-EC0A6ACF9410}">
      <dgm:prSet/>
      <dgm:spPr/>
      <dgm:t>
        <a:bodyPr/>
        <a:lstStyle/>
        <a:p>
          <a:endParaRPr lang="es-CO"/>
        </a:p>
      </dgm:t>
    </dgm:pt>
    <dgm:pt modelId="{1B5D32BE-877B-4282-9B19-A08874C42948}">
      <dgm:prSet custT="1"/>
      <dgm:spPr>
        <a:solidFill>
          <a:schemeClr val="bg1">
            <a:lumMod val="95000"/>
          </a:schemeClr>
        </a:solidFill>
        <a:ln>
          <a:solidFill>
            <a:srgbClr val="F3F3F3">
              <a:alpha val="90000"/>
            </a:srgbClr>
          </a:solidFill>
        </a:ln>
      </dgm:spPr>
      <dgm:t>
        <a:bodyPr/>
        <a:lstStyle/>
        <a:p>
          <a:r>
            <a:rPr lang="es-CO">
              <a:noFill/>
            </a:rPr>
            <a:t> </a:t>
          </a:r>
        </a:p>
      </dgm:t>
    </dgm:pt>
    <dgm:pt modelId="{55A3DE5A-9C3F-4D4C-ADF5-6CFB6A49DFF1}" type="parTrans" cxnId="{E96AE181-A010-43C3-AF06-534C196B4A2C}">
      <dgm:prSet/>
      <dgm:spPr/>
      <dgm:t>
        <a:bodyPr/>
        <a:lstStyle/>
        <a:p>
          <a:endParaRPr lang="es-CO"/>
        </a:p>
      </dgm:t>
    </dgm:pt>
    <dgm:pt modelId="{AD146C3D-E3F1-4827-A101-822AB2C0770C}" type="sibTrans" cxnId="{E96AE181-A010-43C3-AF06-534C196B4A2C}">
      <dgm:prSet/>
      <dgm:spPr/>
      <dgm:t>
        <a:bodyPr/>
        <a:lstStyle/>
        <a:p>
          <a:endParaRPr lang="es-CO"/>
        </a:p>
      </dgm:t>
    </dgm:pt>
    <dgm:pt modelId="{674EE9BC-68D0-4E98-B42C-3754936A476A}" type="pres">
      <dgm:prSet presAssocID="{517469F6-74A5-48C7-901F-6F5B9F43AEF5}" presName="Name0" presStyleCnt="0">
        <dgm:presLayoutVars>
          <dgm:dir val="rev"/>
          <dgm:animLvl val="lvl"/>
          <dgm:resizeHandles val="exact"/>
        </dgm:presLayoutVars>
      </dgm:prSet>
      <dgm:spPr/>
    </dgm:pt>
    <dgm:pt modelId="{0E6384BF-C593-4D9A-B034-A43B13D0C511}" type="pres">
      <dgm:prSet presAssocID="{FFB6C3D2-3F78-4A2F-8D56-A480A24FABC3}" presName="linNode" presStyleCnt="0"/>
      <dgm:spPr/>
    </dgm:pt>
    <dgm:pt modelId="{81644D90-84D6-4CB9-8EAA-9DF642B4607F}" type="pres">
      <dgm:prSet presAssocID="{FFB6C3D2-3F78-4A2F-8D56-A480A24FABC3}" presName="parentText" presStyleLbl="node1" presStyleIdx="0" presStyleCnt="4" custScaleX="159380" custScaleY="80745">
        <dgm:presLayoutVars>
          <dgm:chMax val="1"/>
          <dgm:bulletEnabled val="1"/>
        </dgm:presLayoutVars>
      </dgm:prSet>
      <dgm:spPr/>
    </dgm:pt>
    <dgm:pt modelId="{C990084C-88DA-41F2-B528-219DC8538EFC}" type="pres">
      <dgm:prSet presAssocID="{FFB6C3D2-3F78-4A2F-8D56-A480A24FABC3}" presName="descendantText" presStyleLbl="alignAccFollowNode1" presStyleIdx="0" presStyleCnt="4" custScaleX="95063">
        <dgm:presLayoutVars>
          <dgm:bulletEnabled val="1"/>
        </dgm:presLayoutVars>
      </dgm:prSet>
      <dgm:spPr/>
    </dgm:pt>
    <dgm:pt modelId="{74C412DE-1AA9-429E-ADA8-23A98651107C}" type="pres">
      <dgm:prSet presAssocID="{56471CAA-AF46-4D27-AA6C-8B36DBB0730F}" presName="sp" presStyleCnt="0"/>
      <dgm:spPr/>
    </dgm:pt>
    <dgm:pt modelId="{047EA6D2-A659-4D4A-8F7B-B75911D2AD19}" type="pres">
      <dgm:prSet presAssocID="{B72504E6-49E2-4886-B24B-056A2D5AA7C0}" presName="linNode" presStyleCnt="0"/>
      <dgm:spPr/>
    </dgm:pt>
    <dgm:pt modelId="{5C405F6B-35BB-4B21-B2A1-A33FD8DCD7A1}" type="pres">
      <dgm:prSet presAssocID="{B72504E6-49E2-4886-B24B-056A2D5AA7C0}" presName="parentText" presStyleLbl="node1" presStyleIdx="1" presStyleCnt="4" custScaleX="170241" custScaleY="77001">
        <dgm:presLayoutVars>
          <dgm:chMax val="1"/>
          <dgm:bulletEnabled val="1"/>
        </dgm:presLayoutVars>
      </dgm:prSet>
      <dgm:spPr/>
    </dgm:pt>
    <dgm:pt modelId="{82015EBD-B38F-4F95-BE4B-A3D88A41A299}" type="pres">
      <dgm:prSet presAssocID="{B72504E6-49E2-4886-B24B-056A2D5AA7C0}" presName="descendantText" presStyleLbl="alignAccFollowNode1" presStyleIdx="1" presStyleCnt="4">
        <dgm:presLayoutVars>
          <dgm:bulletEnabled val="1"/>
        </dgm:presLayoutVars>
      </dgm:prSet>
      <dgm:spPr/>
    </dgm:pt>
    <dgm:pt modelId="{4243710B-E1A1-4E31-877D-E1E60F242B63}" type="pres">
      <dgm:prSet presAssocID="{3D519217-C436-4D41-84F4-4EAD67B82CF4}" presName="sp" presStyleCnt="0"/>
      <dgm:spPr/>
    </dgm:pt>
    <dgm:pt modelId="{49BF44E2-E71B-4D48-96B0-DB0C890FA945}" type="pres">
      <dgm:prSet presAssocID="{B0D9A450-A640-46AC-BEA4-006E50D707BA}" presName="linNode" presStyleCnt="0"/>
      <dgm:spPr/>
    </dgm:pt>
    <dgm:pt modelId="{121E450C-03C2-42FC-AED8-A3A3ADFDBA69}" type="pres">
      <dgm:prSet presAssocID="{B0D9A450-A640-46AC-BEA4-006E50D707BA}" presName="parentText" presStyleLbl="node1" presStyleIdx="2" presStyleCnt="4" custScaleX="170241" custScaleY="74201">
        <dgm:presLayoutVars>
          <dgm:chMax val="1"/>
          <dgm:bulletEnabled val="1"/>
        </dgm:presLayoutVars>
      </dgm:prSet>
      <dgm:spPr/>
    </dgm:pt>
    <dgm:pt modelId="{242290E5-3047-4043-BEA3-0AAC3851442A}" type="pres">
      <dgm:prSet presAssocID="{B0D9A450-A640-46AC-BEA4-006E50D707BA}" presName="descendantText" presStyleLbl="alignAccFollowNode1" presStyleIdx="2" presStyleCnt="4">
        <dgm:presLayoutVars>
          <dgm:bulletEnabled val="1"/>
        </dgm:presLayoutVars>
      </dgm:prSet>
      <dgm:spPr/>
    </dgm:pt>
    <dgm:pt modelId="{A3C756CF-BB86-4B51-B9F6-D135EFFD71C0}" type="pres">
      <dgm:prSet presAssocID="{FDF1248F-8390-4B4E-BD81-4B2C329B49E8}" presName="sp" presStyleCnt="0"/>
      <dgm:spPr/>
    </dgm:pt>
    <dgm:pt modelId="{42C901F8-5403-4A02-B02B-C2913AE647F3}" type="pres">
      <dgm:prSet presAssocID="{A5123A82-3387-48B6-AB3D-13F65926E9C0}" presName="linNode" presStyleCnt="0"/>
      <dgm:spPr/>
    </dgm:pt>
    <dgm:pt modelId="{E114127B-0F40-4769-9C37-DAAC1EACB4E9}" type="pres">
      <dgm:prSet presAssocID="{A5123A82-3387-48B6-AB3D-13F65926E9C0}" presName="parentText" presStyleLbl="node1" presStyleIdx="3" presStyleCnt="4" custScaleX="170241" custScaleY="83054">
        <dgm:presLayoutVars>
          <dgm:chMax val="1"/>
          <dgm:bulletEnabled val="1"/>
        </dgm:presLayoutVars>
      </dgm:prSet>
      <dgm:spPr/>
    </dgm:pt>
    <dgm:pt modelId="{FE6ECA91-9302-4FDA-B8B1-08E676C9C3F2}" type="pres">
      <dgm:prSet presAssocID="{A5123A82-3387-48B6-AB3D-13F65926E9C0}" presName="descendantText" presStyleLbl="alignAccFollowNode1" presStyleIdx="3" presStyleCnt="4">
        <dgm:presLayoutVars>
          <dgm:bulletEnabled val="1"/>
        </dgm:presLayoutVars>
      </dgm:prSet>
      <dgm:spPr/>
    </dgm:pt>
  </dgm:ptLst>
  <dgm:cxnLst>
    <dgm:cxn modelId="{B992A51E-082B-4242-B119-5B76252887A5}" type="presOf" srcId="{56004589-B5D3-4120-8DD9-23FFB57A41E5}" destId="{242290E5-3047-4043-BEA3-0AAC3851442A}" srcOrd="0" destOrd="0" presId="urn:microsoft.com/office/officeart/2005/8/layout/vList5"/>
    <dgm:cxn modelId="{40FED321-3399-49B8-823B-0C810169AF9C}" srcId="{B72504E6-49E2-4886-B24B-056A2D5AA7C0}" destId="{76FDE64D-B4D0-4BC7-9DD7-D7A4FAB2524C}" srcOrd="0" destOrd="0" parTransId="{C1D6A098-A4F4-4B66-9C9D-58043F2A57E6}" sibTransId="{DDE37285-3141-4A48-98E1-D7F668C7890A}"/>
    <dgm:cxn modelId="{C779DD28-CC72-4248-ABF7-4438A3C20345}" type="presOf" srcId="{517469F6-74A5-48C7-901F-6F5B9F43AEF5}" destId="{674EE9BC-68D0-4E98-B42C-3754936A476A}" srcOrd="0" destOrd="0" presId="urn:microsoft.com/office/officeart/2005/8/layout/vList5"/>
    <dgm:cxn modelId="{F7E46A5C-12F7-4DE7-8B9E-E1946DEC2730}" type="presOf" srcId="{7DE37FF5-49B8-401F-B135-413961BA02F3}" destId="{FE6ECA91-9302-4FDA-B8B1-08E676C9C3F2}" srcOrd="0" destOrd="0" presId="urn:microsoft.com/office/officeart/2005/8/layout/vList5"/>
    <dgm:cxn modelId="{E3C31E43-304C-4273-9D3F-6FDE2C93FA85}" type="presOf" srcId="{1B5D32BE-877B-4282-9B19-A08874C42948}" destId="{FE6ECA91-9302-4FDA-B8B1-08E676C9C3F2}" srcOrd="0" destOrd="1" presId="urn:microsoft.com/office/officeart/2005/8/layout/vList5"/>
    <dgm:cxn modelId="{15062566-C4D7-49DD-BE00-96668CB4FD7F}" type="presOf" srcId="{B0D9A450-A640-46AC-BEA4-006E50D707BA}" destId="{121E450C-03C2-42FC-AED8-A3A3ADFDBA69}" srcOrd="0" destOrd="0" presId="urn:microsoft.com/office/officeart/2005/8/layout/vList5"/>
    <dgm:cxn modelId="{FE3FF948-EAB3-4FD4-A4F5-9C4462F45266}" srcId="{517469F6-74A5-48C7-901F-6F5B9F43AEF5}" destId="{A5123A82-3387-48B6-AB3D-13F65926E9C0}" srcOrd="3" destOrd="0" parTransId="{D49772DB-2568-44FD-83A2-683B952AF516}" sibTransId="{D92F342E-61D1-489A-A6DB-322EB1B9999F}"/>
    <dgm:cxn modelId="{6DCFFD6F-50B6-4346-906F-DB3F2712C8C6}" type="presOf" srcId="{76FDE64D-B4D0-4BC7-9DD7-D7A4FAB2524C}" destId="{82015EBD-B38F-4F95-BE4B-A3D88A41A299}" srcOrd="0" destOrd="0" presId="urn:microsoft.com/office/officeart/2005/8/layout/vList5"/>
    <dgm:cxn modelId="{36D23952-28DB-4180-9301-75F5E071AB99}" type="presOf" srcId="{B72504E6-49E2-4886-B24B-056A2D5AA7C0}" destId="{5C405F6B-35BB-4B21-B2A1-A33FD8DCD7A1}" srcOrd="0" destOrd="0" presId="urn:microsoft.com/office/officeart/2005/8/layout/vList5"/>
    <dgm:cxn modelId="{E8F3F557-1CEC-4384-BC4B-91C61428A688}" srcId="{B0D9A450-A640-46AC-BEA4-006E50D707BA}" destId="{56004589-B5D3-4120-8DD9-23FFB57A41E5}" srcOrd="0" destOrd="0" parTransId="{EB3F2319-8E54-4F41-B655-63AFED25E7F9}" sibTransId="{3E7E413F-93B2-481E-A9DF-70727F8B6323}"/>
    <dgm:cxn modelId="{F6DDEC7B-0DD1-4797-B562-7C477254DB95}" srcId="{A5123A82-3387-48B6-AB3D-13F65926E9C0}" destId="{7DE37FF5-49B8-401F-B135-413961BA02F3}" srcOrd="0" destOrd="0" parTransId="{51015ECE-A981-47D1-B334-630A69AFF591}" sibTransId="{0B263D73-55CA-46F0-B2BE-D28BFB6FDA00}"/>
    <dgm:cxn modelId="{E7F67A81-22EE-45B2-B779-43E29BD13153}" srcId="{517469F6-74A5-48C7-901F-6F5B9F43AEF5}" destId="{B72504E6-49E2-4886-B24B-056A2D5AA7C0}" srcOrd="1" destOrd="0" parTransId="{EF0ECC7E-84E1-47C3-A857-93E56CAE7BAC}" sibTransId="{3D519217-C436-4D41-84F4-4EAD67B82CF4}"/>
    <dgm:cxn modelId="{E96AE181-A010-43C3-AF06-534C196B4A2C}" srcId="{A5123A82-3387-48B6-AB3D-13F65926E9C0}" destId="{1B5D32BE-877B-4282-9B19-A08874C42948}" srcOrd="1" destOrd="0" parTransId="{55A3DE5A-9C3F-4D4C-ADF5-6CFB6A49DFF1}" sibTransId="{AD146C3D-E3F1-4827-A101-822AB2C0770C}"/>
    <dgm:cxn modelId="{BF168099-9008-4416-A9F2-EC0A6ACF9410}" srcId="{FFB6C3D2-3F78-4A2F-8D56-A480A24FABC3}" destId="{18EDA294-F213-47E9-A545-345255B1FCDE}" srcOrd="0" destOrd="0" parTransId="{3F7F3915-4541-47C1-9D83-F73A357A0C73}" sibTransId="{2527278B-A9BD-472D-B9F1-B34D25BB3975}"/>
    <dgm:cxn modelId="{8ECF6CA4-F3E3-4303-9374-8132A352A135}" type="presOf" srcId="{18EDA294-F213-47E9-A545-345255B1FCDE}" destId="{C990084C-88DA-41F2-B528-219DC8538EFC}" srcOrd="0" destOrd="0" presId="urn:microsoft.com/office/officeart/2005/8/layout/vList5"/>
    <dgm:cxn modelId="{50E3C7A7-1179-4C41-B1CA-073A7013EDA2}" srcId="{517469F6-74A5-48C7-901F-6F5B9F43AEF5}" destId="{FFB6C3D2-3F78-4A2F-8D56-A480A24FABC3}" srcOrd="0" destOrd="0" parTransId="{270E0F4B-C7B6-413F-8C61-E3B56EA1FDBC}" sibTransId="{56471CAA-AF46-4D27-AA6C-8B36DBB0730F}"/>
    <dgm:cxn modelId="{EEF0BCB2-54E7-4835-BF69-2AD1BE59DF4F}" srcId="{517469F6-74A5-48C7-901F-6F5B9F43AEF5}" destId="{B0D9A450-A640-46AC-BEA4-006E50D707BA}" srcOrd="2" destOrd="0" parTransId="{7318529E-BBFD-4BFF-B596-35B390F5A2E9}" sibTransId="{FDF1248F-8390-4B4E-BD81-4B2C329B49E8}"/>
    <dgm:cxn modelId="{60E630C9-4F6D-400F-AA4E-7DFDC8281FBC}" type="presOf" srcId="{FFB6C3D2-3F78-4A2F-8D56-A480A24FABC3}" destId="{81644D90-84D6-4CB9-8EAA-9DF642B4607F}" srcOrd="0" destOrd="0" presId="urn:microsoft.com/office/officeart/2005/8/layout/vList5"/>
    <dgm:cxn modelId="{3872B8F0-E406-49A3-BA0B-EC5BF29A933A}" type="presOf" srcId="{A5123A82-3387-48B6-AB3D-13F65926E9C0}" destId="{E114127B-0F40-4769-9C37-DAAC1EACB4E9}" srcOrd="0" destOrd="0" presId="urn:microsoft.com/office/officeart/2005/8/layout/vList5"/>
    <dgm:cxn modelId="{9FF46C80-BB0D-4091-BA34-638B774DBA41}" type="presParOf" srcId="{674EE9BC-68D0-4E98-B42C-3754936A476A}" destId="{0E6384BF-C593-4D9A-B034-A43B13D0C511}" srcOrd="0" destOrd="0" presId="urn:microsoft.com/office/officeart/2005/8/layout/vList5"/>
    <dgm:cxn modelId="{A92B2517-2FBA-4934-8500-0586A6D55D62}" type="presParOf" srcId="{0E6384BF-C593-4D9A-B034-A43B13D0C511}" destId="{81644D90-84D6-4CB9-8EAA-9DF642B4607F}" srcOrd="0" destOrd="0" presId="urn:microsoft.com/office/officeart/2005/8/layout/vList5"/>
    <dgm:cxn modelId="{F5BA473E-3545-4C01-9CCE-503F91E81940}" type="presParOf" srcId="{0E6384BF-C593-4D9A-B034-A43B13D0C511}" destId="{C990084C-88DA-41F2-B528-219DC8538EFC}" srcOrd="1" destOrd="0" presId="urn:microsoft.com/office/officeart/2005/8/layout/vList5"/>
    <dgm:cxn modelId="{397ABFAE-26FA-4C5E-B221-32C99D5DAA04}" type="presParOf" srcId="{674EE9BC-68D0-4E98-B42C-3754936A476A}" destId="{74C412DE-1AA9-429E-ADA8-23A98651107C}" srcOrd="1" destOrd="0" presId="urn:microsoft.com/office/officeart/2005/8/layout/vList5"/>
    <dgm:cxn modelId="{A359296C-5B04-432C-89F9-98474A6022FB}" type="presParOf" srcId="{674EE9BC-68D0-4E98-B42C-3754936A476A}" destId="{047EA6D2-A659-4D4A-8F7B-B75911D2AD19}" srcOrd="2" destOrd="0" presId="urn:microsoft.com/office/officeart/2005/8/layout/vList5"/>
    <dgm:cxn modelId="{F04DC4AA-D486-4CBD-AB04-48C3D1CB46E3}" type="presParOf" srcId="{047EA6D2-A659-4D4A-8F7B-B75911D2AD19}" destId="{5C405F6B-35BB-4B21-B2A1-A33FD8DCD7A1}" srcOrd="0" destOrd="0" presId="urn:microsoft.com/office/officeart/2005/8/layout/vList5"/>
    <dgm:cxn modelId="{ED22A0AB-78CF-4A4D-BECF-751C193C9409}" type="presParOf" srcId="{047EA6D2-A659-4D4A-8F7B-B75911D2AD19}" destId="{82015EBD-B38F-4F95-BE4B-A3D88A41A299}" srcOrd="1" destOrd="0" presId="urn:microsoft.com/office/officeart/2005/8/layout/vList5"/>
    <dgm:cxn modelId="{E55F7AB5-0D15-4611-AC14-7892E633F439}" type="presParOf" srcId="{674EE9BC-68D0-4E98-B42C-3754936A476A}" destId="{4243710B-E1A1-4E31-877D-E1E60F242B63}" srcOrd="3" destOrd="0" presId="urn:microsoft.com/office/officeart/2005/8/layout/vList5"/>
    <dgm:cxn modelId="{FF15BFAD-F48E-4CA3-A345-2D2F496481D9}" type="presParOf" srcId="{674EE9BC-68D0-4E98-B42C-3754936A476A}" destId="{49BF44E2-E71B-4D48-96B0-DB0C890FA945}" srcOrd="4" destOrd="0" presId="urn:microsoft.com/office/officeart/2005/8/layout/vList5"/>
    <dgm:cxn modelId="{4DDF3E04-E758-4C07-B571-E52C0322A7E6}" type="presParOf" srcId="{49BF44E2-E71B-4D48-96B0-DB0C890FA945}" destId="{121E450C-03C2-42FC-AED8-A3A3ADFDBA69}" srcOrd="0" destOrd="0" presId="urn:microsoft.com/office/officeart/2005/8/layout/vList5"/>
    <dgm:cxn modelId="{11EA5843-2DF0-4687-84CC-CEE5F669F1CB}" type="presParOf" srcId="{49BF44E2-E71B-4D48-96B0-DB0C890FA945}" destId="{242290E5-3047-4043-BEA3-0AAC3851442A}" srcOrd="1" destOrd="0" presId="urn:microsoft.com/office/officeart/2005/8/layout/vList5"/>
    <dgm:cxn modelId="{D602F564-43B3-407E-9FC2-81EADEF09371}" type="presParOf" srcId="{674EE9BC-68D0-4E98-B42C-3754936A476A}" destId="{A3C756CF-BB86-4B51-B9F6-D135EFFD71C0}" srcOrd="5" destOrd="0" presId="urn:microsoft.com/office/officeart/2005/8/layout/vList5"/>
    <dgm:cxn modelId="{8D59D8F9-70E0-41A5-9B94-04B628BB63EC}" type="presParOf" srcId="{674EE9BC-68D0-4E98-B42C-3754936A476A}" destId="{42C901F8-5403-4A02-B02B-C2913AE647F3}" srcOrd="6" destOrd="0" presId="urn:microsoft.com/office/officeart/2005/8/layout/vList5"/>
    <dgm:cxn modelId="{94F4970A-A48E-4AD0-BAE8-6A0349047406}" type="presParOf" srcId="{42C901F8-5403-4A02-B02B-C2913AE647F3}" destId="{E114127B-0F40-4769-9C37-DAAC1EACB4E9}" srcOrd="0" destOrd="0" presId="urn:microsoft.com/office/officeart/2005/8/layout/vList5"/>
    <dgm:cxn modelId="{F45BE1C0-6D2E-4387-9045-D8F406219048}" type="presParOf" srcId="{42C901F8-5403-4A02-B02B-C2913AE647F3}" destId="{FE6ECA91-9302-4FDA-B8B1-08E676C9C3F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0C8E6-2540-4752-82E0-6E965C8CB60C}">
      <dsp:nvSpPr>
        <dsp:cNvPr id="0" name=""/>
        <dsp:cNvSpPr/>
      </dsp:nvSpPr>
      <dsp:spPr>
        <a:xfrm rot="5400000">
          <a:off x="-1149249" y="1149249"/>
          <a:ext cx="3827261" cy="1528762"/>
        </a:xfrm>
        <a:prstGeom prst="chevron">
          <a:avLst/>
        </a:prstGeom>
        <a:solidFill>
          <a:srgbClr val="B6004B"/>
        </a:solidFill>
        <a:ln w="25400" cap="flat" cmpd="sng" algn="ctr">
          <a:solidFill>
            <a:srgbClr val="B6004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rtl="0">
            <a:lnSpc>
              <a:spcPct val="90000"/>
            </a:lnSpc>
            <a:spcBef>
              <a:spcPct val="0"/>
            </a:spcBef>
            <a:spcAft>
              <a:spcPct val="35000"/>
            </a:spcAft>
            <a:buNone/>
          </a:pPr>
          <a:r>
            <a:rPr lang="es-ES" sz="1900" b="1" kern="1200">
              <a:solidFill>
                <a:schemeClr val="bg1"/>
              </a:solidFill>
              <a:latin typeface="Segoe UI"/>
            </a:rPr>
            <a:t>Metodología</a:t>
          </a:r>
        </a:p>
      </dsp:txBody>
      <dsp:txXfrm rot="-5400000">
        <a:off x="0" y="764381"/>
        <a:ext cx="1528762" cy="2298499"/>
      </dsp:txXfrm>
    </dsp:sp>
    <dsp:sp modelId="{F7D8F924-16BF-4DA5-AE48-602462236AC8}">
      <dsp:nvSpPr>
        <dsp:cNvPr id="0" name=""/>
        <dsp:cNvSpPr/>
      </dsp:nvSpPr>
      <dsp:spPr>
        <a:xfrm rot="5400000">
          <a:off x="1143893" y="384868"/>
          <a:ext cx="3062880" cy="2293142"/>
        </a:xfrm>
        <a:prstGeom prst="round2SameRect">
          <a:avLst/>
        </a:prstGeom>
        <a:solidFill>
          <a:schemeClr val="lt1">
            <a:alpha val="90000"/>
            <a:hueOff val="0"/>
            <a:satOff val="0"/>
            <a:lumOff val="0"/>
            <a:alphaOff val="0"/>
          </a:schemeClr>
        </a:solidFill>
        <a:ln w="25400" cap="flat" cmpd="sng" algn="ctr">
          <a:solidFill>
            <a:srgbClr val="B6004B"/>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just" defTabSz="444500" rtl="0">
            <a:lnSpc>
              <a:spcPct val="90000"/>
            </a:lnSpc>
            <a:spcBef>
              <a:spcPct val="0"/>
            </a:spcBef>
            <a:spcAft>
              <a:spcPct val="15000"/>
            </a:spcAft>
            <a:buChar char="•"/>
          </a:pPr>
          <a:r>
            <a:rPr lang="es-MX" sz="1000" kern="1200" dirty="0">
              <a:solidFill>
                <a:srgbClr val="404040"/>
              </a:solidFill>
              <a:latin typeface="Segoe UI"/>
            </a:rPr>
            <a:t>Está determinada con base en la metodología desarrollada por la (OCDE) y la metodología de LAKLEMS (</a:t>
          </a:r>
          <a:r>
            <a:rPr lang="es-MX" sz="1000" kern="1200">
              <a:solidFill>
                <a:srgbClr val="404040"/>
              </a:solidFill>
              <a:latin typeface="Segoe UI"/>
            </a:rPr>
            <a:t>2021).</a:t>
          </a:r>
          <a:endParaRPr lang="es-ES" sz="1000" kern="1200" dirty="0">
            <a:solidFill>
              <a:srgbClr val="404040"/>
            </a:solidFill>
            <a:latin typeface="Segoe UI"/>
          </a:endParaRPr>
        </a:p>
        <a:p>
          <a:pPr marL="57150" lvl="1" indent="-57150" algn="just" defTabSz="444500" rtl="0">
            <a:lnSpc>
              <a:spcPct val="90000"/>
            </a:lnSpc>
            <a:spcBef>
              <a:spcPct val="0"/>
            </a:spcBef>
            <a:spcAft>
              <a:spcPct val="15000"/>
            </a:spcAft>
            <a:buChar char="•"/>
          </a:pPr>
          <a:r>
            <a:rPr lang="es-MX" sz="1000" kern="1200" dirty="0">
              <a:solidFill>
                <a:srgbClr val="404040"/>
              </a:solidFill>
              <a:latin typeface="Segoe UI"/>
            </a:rPr>
            <a:t> Se estableció para promover y facilitar el análisis de patrones de crecimiento y productividad alrededor del mundo, basado en la estructura de la contabilidad </a:t>
          </a:r>
          <a:r>
            <a:rPr lang="es-MX" sz="1000" kern="1200">
              <a:solidFill>
                <a:srgbClr val="404040"/>
              </a:solidFill>
              <a:latin typeface="Segoe UI"/>
            </a:rPr>
            <a:t>del crecimiento. </a:t>
          </a:r>
          <a:r>
            <a:rPr lang="es-MX" sz="1000" kern="1200" dirty="0">
              <a:solidFill>
                <a:srgbClr val="404040"/>
              </a:solidFill>
              <a:latin typeface="Segoe UI"/>
            </a:rPr>
            <a:t>Busca generar comparabilidad a través de conceptos armonizados, estándares comunes y clasificaciones </a:t>
          </a:r>
          <a:r>
            <a:rPr lang="es-MX" sz="1000" kern="1200">
              <a:solidFill>
                <a:srgbClr val="404040"/>
              </a:solidFill>
              <a:latin typeface="Segoe UI"/>
            </a:rPr>
            <a:t>entre países. </a:t>
          </a:r>
          <a:r>
            <a:rPr lang="es-MX" sz="1000" kern="1200" dirty="0">
              <a:solidFill>
                <a:srgbClr val="404040"/>
              </a:solidFill>
              <a:latin typeface="Segoe UI"/>
            </a:rPr>
            <a:t>Existen diversas iniciativas US KLEMS, EU KLEMS, Asia KLEMS </a:t>
          </a:r>
          <a:r>
            <a:rPr lang="es-MX" sz="1000" kern="1200">
              <a:solidFill>
                <a:srgbClr val="404040"/>
              </a:solidFill>
              <a:latin typeface="Segoe UI"/>
            </a:rPr>
            <a:t>Y LAKLEMS. </a:t>
          </a:r>
          <a:endParaRPr lang="es-ES" sz="1000" kern="1200" dirty="0">
            <a:solidFill>
              <a:srgbClr val="404040"/>
            </a:solidFill>
            <a:latin typeface="Segoe UI"/>
          </a:endParaRPr>
        </a:p>
      </dsp:txBody>
      <dsp:txXfrm rot="-5400000">
        <a:off x="1528762" y="111941"/>
        <a:ext cx="2181200" cy="2838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0C8E6-2540-4752-82E0-6E965C8CB60C}">
      <dsp:nvSpPr>
        <dsp:cNvPr id="0" name=""/>
        <dsp:cNvSpPr/>
      </dsp:nvSpPr>
      <dsp:spPr>
        <a:xfrm rot="5400000">
          <a:off x="-1106386" y="1106386"/>
          <a:ext cx="3773683" cy="1560909"/>
        </a:xfrm>
        <a:prstGeom prst="chevron">
          <a:avLst/>
        </a:prstGeom>
        <a:solidFill>
          <a:srgbClr val="B6004B"/>
        </a:solidFill>
        <a:ln w="25400" cap="flat" cmpd="sng" algn="ctr">
          <a:solidFill>
            <a:srgbClr val="B6004B"/>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MX" sz="1900" b="1" kern="1200">
              <a:solidFill>
                <a:schemeClr val="bg1"/>
              </a:solidFill>
              <a:latin typeface="Segoe UI"/>
            </a:rPr>
            <a:t>Proyecto KLEMS</a:t>
          </a:r>
          <a:endParaRPr lang="es-ES" sz="1900" b="1" kern="1200">
            <a:solidFill>
              <a:schemeClr val="bg1"/>
            </a:solidFill>
          </a:endParaRPr>
        </a:p>
      </dsp:txBody>
      <dsp:txXfrm rot="-5400000">
        <a:off x="0" y="780455"/>
        <a:ext cx="1560909" cy="2212774"/>
      </dsp:txXfrm>
    </dsp:sp>
    <dsp:sp modelId="{F7D8F924-16BF-4DA5-AE48-602462236AC8}">
      <dsp:nvSpPr>
        <dsp:cNvPr id="0" name=""/>
        <dsp:cNvSpPr/>
      </dsp:nvSpPr>
      <dsp:spPr>
        <a:xfrm rot="5400000">
          <a:off x="1234976" y="325932"/>
          <a:ext cx="2993228" cy="2341363"/>
        </a:xfrm>
        <a:prstGeom prst="round2SameRect">
          <a:avLst/>
        </a:prstGeom>
        <a:solidFill>
          <a:schemeClr val="lt1">
            <a:alpha val="90000"/>
            <a:hueOff val="0"/>
            <a:satOff val="0"/>
            <a:lumOff val="0"/>
            <a:alphaOff val="0"/>
          </a:schemeClr>
        </a:solidFill>
        <a:ln w="25400" cap="flat" cmpd="sng" algn="ctr">
          <a:solidFill>
            <a:srgbClr val="B6004B"/>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just" defTabSz="444500" rtl="0">
            <a:lnSpc>
              <a:spcPct val="90000"/>
            </a:lnSpc>
            <a:spcBef>
              <a:spcPct val="0"/>
            </a:spcBef>
            <a:spcAft>
              <a:spcPct val="15000"/>
            </a:spcAft>
            <a:buChar char="•"/>
          </a:pPr>
          <a:r>
            <a:rPr lang="es-MX" sz="1000" kern="1200" dirty="0">
              <a:solidFill>
                <a:srgbClr val="404040"/>
              </a:solidFill>
              <a:latin typeface="Segoe UI"/>
            </a:rPr>
            <a:t>La idea fundamental del proyecto KLEMS es construir una base de datos con series de tiempo (1990 en adelante) por sector de actividad económica, identificando las variables de capital (K), laboral (L), energía (E), materiales (M) y servicios (S) en un marco de contabilidad </a:t>
          </a:r>
          <a:r>
            <a:rPr lang="es-MX" sz="1000" kern="1200">
              <a:solidFill>
                <a:srgbClr val="404040"/>
              </a:solidFill>
              <a:latin typeface="Segoe UI"/>
            </a:rPr>
            <a:t>del crecimiento. </a:t>
          </a:r>
          <a:endParaRPr lang="en-US" sz="1000" kern="1200" dirty="0">
            <a:solidFill>
              <a:srgbClr val="404040"/>
            </a:solidFill>
            <a:latin typeface="Segoe UI"/>
          </a:endParaRPr>
        </a:p>
        <a:p>
          <a:pPr marL="57150" lvl="1" indent="-57150" algn="just" defTabSz="444500">
            <a:lnSpc>
              <a:spcPct val="90000"/>
            </a:lnSpc>
            <a:spcBef>
              <a:spcPct val="0"/>
            </a:spcBef>
            <a:spcAft>
              <a:spcPct val="15000"/>
            </a:spcAft>
            <a:buChar char="•"/>
          </a:pPr>
          <a:r>
            <a:rPr lang="es-MX" sz="1000" kern="1200" dirty="0">
              <a:solidFill>
                <a:srgbClr val="404040"/>
              </a:solidFill>
              <a:latin typeface="Segoe UI"/>
            </a:rPr>
            <a:t>El desarrollo detallado de series de insumos, incluyendo la descomposición del capital y el trabajo según su vinculación a las tecnologías de la información y las comunicaciones (TIC), con </a:t>
          </a:r>
          <a:r>
            <a:rPr lang="es-MX" sz="1000" kern="1200">
              <a:solidFill>
                <a:srgbClr val="404040"/>
              </a:solidFill>
              <a:latin typeface="Segoe UI"/>
            </a:rPr>
            <a:t>desagregación sectorial.</a:t>
          </a:r>
          <a:endParaRPr lang="en-US" sz="1000" kern="1200" dirty="0">
            <a:solidFill>
              <a:srgbClr val="404040"/>
            </a:solidFill>
            <a:latin typeface="Segoe UI"/>
          </a:endParaRPr>
        </a:p>
      </dsp:txBody>
      <dsp:txXfrm rot="-5400000">
        <a:off x="1560908" y="114296"/>
        <a:ext cx="2227067" cy="27646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0084C-88DA-41F2-B528-219DC8538EFC}">
      <dsp:nvSpPr>
        <dsp:cNvPr id="0" name=""/>
        <dsp:cNvSpPr/>
      </dsp:nvSpPr>
      <dsp:spPr>
        <a:xfrm rot="16200000">
          <a:off x="1741051" y="-1734130"/>
          <a:ext cx="929346" cy="4409442"/>
        </a:xfrm>
        <a:prstGeom prst="round2SameRect">
          <a:avLst/>
        </a:prstGeom>
        <a:solidFill>
          <a:schemeClr val="bg1">
            <a:lumMod val="95000"/>
            <a:alpha val="90000"/>
          </a:schemeClr>
        </a:solidFill>
        <a:ln w="25400" cap="flat" cmpd="sng" algn="ctr">
          <a:solidFill>
            <a:srgbClr val="F3F3F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44500">
            <a:lnSpc>
              <a:spcPct val="90000"/>
            </a:lnSpc>
            <a:spcBef>
              <a:spcPct val="0"/>
            </a:spcBef>
            <a:spcAft>
              <a:spcPct val="15000"/>
            </a:spcAft>
            <a:buChar char="•"/>
          </a:pPr>
          <a:r>
            <a:rPr lang="es-MX" sz="1000" kern="1200" dirty="0"/>
            <a:t>La medición de la PTF parte de una función de producción estándar (donde la producción depende de los consumos intermedios, capital, trabajo y tecnología en cada momento del tiempo) mediante la estimación de </a:t>
          </a:r>
          <a:r>
            <a:rPr lang="es-MX" sz="1000" kern="1200"/>
            <a:t>un residual. </a:t>
          </a:r>
          <a:endParaRPr lang="es-CO" sz="1000" kern="1200" dirty="0"/>
        </a:p>
      </dsp:txBody>
      <dsp:txXfrm rot="5400000">
        <a:off x="46371" y="51284"/>
        <a:ext cx="4364075" cy="838612"/>
      </dsp:txXfrm>
    </dsp:sp>
    <dsp:sp modelId="{81644D90-84D6-4CB9-8EAA-9DF642B4607F}">
      <dsp:nvSpPr>
        <dsp:cNvPr id="0" name=""/>
        <dsp:cNvSpPr/>
      </dsp:nvSpPr>
      <dsp:spPr>
        <a:xfrm>
          <a:off x="4410445" y="1590"/>
          <a:ext cx="4158421" cy="938001"/>
        </a:xfrm>
        <a:prstGeom prst="roundRect">
          <a:avLst/>
        </a:prstGeom>
        <a:solidFill>
          <a:srgbClr val="C0004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MX" sz="1200" i="1" kern="1200" smtClean="0">
                        <a:latin typeface="Cambria Math" panose="02040503050406030204" pitchFamily="18" charset="0"/>
                      </a:rPr>
                    </m:ctrlPr>
                  </m:sSubPr>
                  <m:e>
                    <m:r>
                      <a:rPr lang="es-MX" sz="1200" kern="1200">
                        <a:latin typeface="Cambria Math" panose="02040503050406030204" pitchFamily="18" charset="0"/>
                      </a:rPr>
                      <m:t>𝑌</m:t>
                    </m:r>
                  </m:e>
                  <m:sub>
                    <m:r>
                      <a:rPr lang="es-MX" sz="1200" kern="1200">
                        <a:latin typeface="Cambria Math" panose="02040503050406030204" pitchFamily="18" charset="0"/>
                      </a:rPr>
                      <m:t>𝑗</m:t>
                    </m:r>
                  </m:sub>
                </m:sSub>
                <m:r>
                  <a:rPr lang="es-MX" sz="1200" kern="1200">
                    <a:latin typeface="Cambria Math" panose="02040503050406030204" pitchFamily="18" charset="0"/>
                  </a:rPr>
                  <m:t>=</m:t>
                </m:r>
                <m:r>
                  <a:rPr lang="es-MX" sz="1200" kern="1200">
                    <a:latin typeface="Cambria Math" panose="02040503050406030204" pitchFamily="18" charset="0"/>
                  </a:rPr>
                  <m:t>𝑓</m:t>
                </m:r>
                <m:d>
                  <m:dPr>
                    <m:ctrlPr>
                      <a:rPr lang="es-MX" sz="1200" i="1" kern="1200">
                        <a:latin typeface="Cambria Math" panose="02040503050406030204" pitchFamily="18" charset="0"/>
                      </a:rPr>
                    </m:ctrlPr>
                  </m:dPr>
                  <m:e>
                    <m:sSub>
                      <m:sSubPr>
                        <m:ctrlPr>
                          <a:rPr lang="es-MX" sz="1200" i="1" kern="1200">
                            <a:latin typeface="Cambria Math" panose="02040503050406030204" pitchFamily="18" charset="0"/>
                          </a:rPr>
                        </m:ctrlPr>
                      </m:sSubPr>
                      <m:e>
                        <m:r>
                          <a:rPr lang="es-MX" sz="1200" kern="1200">
                            <a:latin typeface="Cambria Math" panose="02040503050406030204" pitchFamily="18" charset="0"/>
                          </a:rPr>
                          <m:t>𝐾</m:t>
                        </m:r>
                      </m:e>
                      <m:sub>
                        <m:r>
                          <a:rPr lang="es-MX" sz="1200" kern="1200">
                            <a:latin typeface="Cambria Math" panose="02040503050406030204" pitchFamily="18" charset="0"/>
                          </a:rPr>
                          <m:t>𝑗</m:t>
                        </m:r>
                      </m:sub>
                    </m:sSub>
                    <m:r>
                      <a:rPr lang="es-MX" sz="1200" kern="1200">
                        <a:latin typeface="Cambria Math" panose="02040503050406030204" pitchFamily="18" charset="0"/>
                      </a:rPr>
                      <m:t>,</m:t>
                    </m:r>
                    <m:sSub>
                      <m:sSubPr>
                        <m:ctrlPr>
                          <a:rPr lang="es-MX" sz="1200" i="1" kern="1200">
                            <a:latin typeface="Cambria Math" panose="02040503050406030204" pitchFamily="18" charset="0"/>
                          </a:rPr>
                        </m:ctrlPr>
                      </m:sSubPr>
                      <m:e>
                        <m:r>
                          <a:rPr lang="es-MX" sz="1200" kern="1200">
                            <a:latin typeface="Cambria Math" panose="02040503050406030204" pitchFamily="18" charset="0"/>
                          </a:rPr>
                          <m:t>𝐿</m:t>
                        </m:r>
                      </m:e>
                      <m:sub>
                        <m:r>
                          <a:rPr lang="es-MX" sz="1200" kern="1200">
                            <a:latin typeface="Cambria Math" panose="02040503050406030204" pitchFamily="18" charset="0"/>
                          </a:rPr>
                          <m:t>𝑗</m:t>
                        </m:r>
                      </m:sub>
                    </m:sSub>
                    <m:r>
                      <a:rPr lang="es-MX" sz="1200" kern="1200">
                        <a:latin typeface="Cambria Math" panose="02040503050406030204" pitchFamily="18" charset="0"/>
                      </a:rPr>
                      <m:t>,</m:t>
                    </m:r>
                    <m:sSub>
                      <m:sSubPr>
                        <m:ctrlPr>
                          <a:rPr lang="es-MX" sz="1200" i="1" kern="1200">
                            <a:latin typeface="Cambria Math" panose="02040503050406030204" pitchFamily="18" charset="0"/>
                          </a:rPr>
                        </m:ctrlPr>
                      </m:sSubPr>
                      <m:e>
                        <m:r>
                          <a:rPr lang="es-MX" sz="1200" kern="1200">
                            <a:latin typeface="Cambria Math" panose="02040503050406030204" pitchFamily="18" charset="0"/>
                          </a:rPr>
                          <m:t>𝑋</m:t>
                        </m:r>
                      </m:e>
                      <m:sub>
                        <m:r>
                          <a:rPr lang="es-MX" sz="1200" kern="1200">
                            <a:latin typeface="Cambria Math" panose="02040503050406030204" pitchFamily="18" charset="0"/>
                          </a:rPr>
                          <m:t>𝑗</m:t>
                        </m:r>
                      </m:sub>
                    </m:sSub>
                    <m:r>
                      <a:rPr lang="es-MX" sz="1200" kern="1200">
                        <a:latin typeface="Cambria Math" panose="02040503050406030204" pitchFamily="18" charset="0"/>
                      </a:rPr>
                      <m:t>,</m:t>
                    </m:r>
                    <m:sSubSup>
                      <m:sSubSupPr>
                        <m:ctrlPr>
                          <a:rPr lang="es-CO" sz="1200" i="1" kern="1200">
                            <a:latin typeface="Cambria Math" panose="02040503050406030204" pitchFamily="18" charset="0"/>
                          </a:rPr>
                        </m:ctrlPr>
                      </m:sSubSupPr>
                      <m:e>
                        <m:r>
                          <a:rPr lang="es-MX" sz="1200" kern="1200">
                            <a:latin typeface="Cambria Math" panose="02040503050406030204" pitchFamily="18" charset="0"/>
                          </a:rPr>
                          <m:t>𝐴</m:t>
                        </m:r>
                      </m:e>
                      <m:sub>
                        <m:r>
                          <a:rPr lang="es-MX" sz="1200" kern="1200">
                            <a:latin typeface="Cambria Math" panose="02040503050406030204" pitchFamily="18" charset="0"/>
                          </a:rPr>
                          <m:t>𝑗</m:t>
                        </m:r>
                      </m:sub>
                      <m:sup>
                        <m:r>
                          <a:rPr lang="es-MX" sz="1200" kern="1200">
                            <a:latin typeface="Cambria Math" panose="02040503050406030204" pitchFamily="18" charset="0"/>
                          </a:rPr>
                          <m:t>𝑌</m:t>
                        </m:r>
                      </m:sup>
                    </m:sSubSup>
                  </m:e>
                </m:d>
              </m:oMath>
            </m:oMathPara>
          </a14:m>
          <a:endParaRPr lang="es-CO" sz="1200" kern="1200"/>
        </a:p>
      </dsp:txBody>
      <dsp:txXfrm>
        <a:off x="4456234" y="47379"/>
        <a:ext cx="4066843" cy="846423"/>
      </dsp:txXfrm>
    </dsp:sp>
    <dsp:sp modelId="{82015EBD-B38F-4F95-BE4B-A3D88A41A299}">
      <dsp:nvSpPr>
        <dsp:cNvPr id="0" name=""/>
        <dsp:cNvSpPr/>
      </dsp:nvSpPr>
      <dsp:spPr>
        <a:xfrm rot="16200000">
          <a:off x="1725726" y="-725645"/>
          <a:ext cx="929346" cy="4375990"/>
        </a:xfrm>
        <a:prstGeom prst="round2SameRect">
          <a:avLst/>
        </a:prstGeom>
        <a:solidFill>
          <a:schemeClr val="bg1">
            <a:lumMod val="95000"/>
            <a:alpha val="90000"/>
          </a:schemeClr>
        </a:solidFill>
        <a:ln w="25400" cap="flat" cmpd="sng" algn="ctr">
          <a:solidFill>
            <a:srgbClr val="F3F3F3"/>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s-MX" sz="1000" kern="1200"/>
            <a:t>El crecimiento de la producción en la actividad </a:t>
          </a:r>
          <a14:m xmlns:a14="http://schemas.microsoft.com/office/drawing/2010/main">
            <m:oMath xmlns:m="http://schemas.openxmlformats.org/officeDocument/2006/math">
              <m:r>
                <a:rPr lang="es-MX" sz="1000" kern="1200">
                  <a:latin typeface="Cambria Math" panose="02040503050406030204" pitchFamily="18" charset="0"/>
                </a:rPr>
                <m:t>𝑗</m:t>
              </m:r>
            </m:oMath>
          </a14:m>
          <a:r>
            <a:rPr lang="es-MX" sz="1000" kern="1200"/>
            <a:t> se puede expresar como la contribución del capital, el trabajo, los consumos intermedios  y la productividad total de los factores, donde </a:t>
          </a:r>
          <a:r>
            <a:rPr lang="es-MX" sz="1000" b="1" kern="1200"/>
            <a:t>bajo el supuesto de</a:t>
          </a:r>
          <a:r>
            <a:rPr lang="es-MX" sz="1000" kern="1200"/>
            <a:t> </a:t>
          </a:r>
          <a:r>
            <a:rPr lang="es-MX" sz="1000" b="1" kern="1200"/>
            <a:t>maximización, rendimientos constantes a escala y mercados competitivos </a:t>
          </a:r>
          <a:r>
            <a:rPr lang="es-MX" sz="1000" kern="1200"/>
            <a:t>puede ser estimada como:</a:t>
          </a:r>
          <a:endParaRPr lang="es-CO" sz="1000" kern="1200"/>
        </a:p>
      </dsp:txBody>
      <dsp:txXfrm rot="5400000">
        <a:off x="47772" y="1043043"/>
        <a:ext cx="4330623" cy="838612"/>
      </dsp:txXfrm>
    </dsp:sp>
    <dsp:sp modelId="{5C405F6B-35BB-4B21-B2A1-A33FD8DCD7A1}">
      <dsp:nvSpPr>
        <dsp:cNvPr id="0" name=""/>
        <dsp:cNvSpPr/>
      </dsp:nvSpPr>
      <dsp:spPr>
        <a:xfrm>
          <a:off x="4378394" y="1015095"/>
          <a:ext cx="4190473" cy="894508"/>
        </a:xfrm>
        <a:prstGeom prst="roundRect">
          <a:avLst/>
        </a:prstGeom>
        <a:solidFill>
          <a:srgbClr val="C0004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MX" sz="1200" kern="1200" smtClean="0">
                    <a:latin typeface="Cambria Math" panose="02040503050406030204" pitchFamily="18" charset="0"/>
                  </a:rPr>
                  <m:t>∆</m:t>
                </m:r>
                <m:func>
                  <m:funcPr>
                    <m:ctrlPr>
                      <a:rPr lang="es-MX" sz="1200" i="1" kern="1200">
                        <a:latin typeface="Cambria Math" panose="02040503050406030204" pitchFamily="18" charset="0"/>
                      </a:rPr>
                    </m:ctrlPr>
                  </m:funcPr>
                  <m:fName>
                    <m:r>
                      <m:rPr>
                        <m:sty m:val="p"/>
                      </m:rPr>
                      <a:rPr lang="es-MX" sz="1200" kern="1200">
                        <a:latin typeface="Cambria Math" panose="02040503050406030204" pitchFamily="18" charset="0"/>
                      </a:rPr>
                      <m:t>ln</m:t>
                    </m:r>
                  </m:fName>
                  <m:e>
                    <m:d>
                      <m:dPr>
                        <m:ctrlPr>
                          <a:rPr lang="es-MX" sz="1200" i="1" kern="1200">
                            <a:latin typeface="Cambria Math" panose="02040503050406030204" pitchFamily="18" charset="0"/>
                          </a:rPr>
                        </m:ctrlPr>
                      </m:dPr>
                      <m:e>
                        <m:sSubSup>
                          <m:sSubSupPr>
                            <m:ctrlPr>
                              <a:rPr lang="es-CO" sz="1200" i="1" kern="1200">
                                <a:latin typeface="Cambria Math" panose="02040503050406030204" pitchFamily="18" charset="0"/>
                              </a:rPr>
                            </m:ctrlPr>
                          </m:sSubSupPr>
                          <m:e>
                            <m:r>
                              <a:rPr lang="es-MX" sz="1200" kern="1200">
                                <a:latin typeface="Cambria Math" panose="02040503050406030204" pitchFamily="18" charset="0"/>
                              </a:rPr>
                              <m:t>𝐴</m:t>
                            </m:r>
                          </m:e>
                          <m:sub>
                            <m:r>
                              <a:rPr lang="es-MX" sz="1200" kern="1200">
                                <a:latin typeface="Cambria Math" panose="02040503050406030204" pitchFamily="18" charset="0"/>
                              </a:rPr>
                              <m:t>𝑗</m:t>
                            </m:r>
                          </m:sub>
                          <m:sup>
                            <m:r>
                              <a:rPr lang="es-MX" sz="1200" kern="1200">
                                <a:latin typeface="Cambria Math" panose="02040503050406030204" pitchFamily="18" charset="0"/>
                              </a:rPr>
                              <m:t>𝑌</m:t>
                            </m:r>
                          </m:sup>
                        </m:sSubSup>
                      </m:e>
                    </m:d>
                  </m:e>
                </m:func>
                <m:r>
                  <a:rPr lang="es-MX" sz="1200" kern="1200">
                    <a:latin typeface="Cambria Math" panose="02040503050406030204" pitchFamily="18" charset="0"/>
                  </a:rPr>
                  <m:t>=∆</m:t>
                </m:r>
                <m:func>
                  <m:funcPr>
                    <m:ctrlPr>
                      <a:rPr lang="es-MX" sz="1200" i="1" kern="1200">
                        <a:latin typeface="Cambria Math" panose="02040503050406030204" pitchFamily="18" charset="0"/>
                      </a:rPr>
                    </m:ctrlPr>
                  </m:funcPr>
                  <m:fName>
                    <m:r>
                      <m:rPr>
                        <m:sty m:val="p"/>
                      </m:rPr>
                      <a:rPr lang="es-MX" sz="1200" kern="1200">
                        <a:latin typeface="Cambria Math" panose="02040503050406030204" pitchFamily="18" charset="0"/>
                      </a:rPr>
                      <m:t>ln</m:t>
                    </m:r>
                  </m:fName>
                  <m:e>
                    <m:d>
                      <m:dPr>
                        <m:ctrlPr>
                          <a:rPr lang="es-MX" sz="1200" i="1" kern="1200">
                            <a:latin typeface="Cambria Math" panose="02040503050406030204" pitchFamily="18" charset="0"/>
                          </a:rPr>
                        </m:ctrlPr>
                      </m:dPr>
                      <m:e>
                        <m:sSub>
                          <m:sSubPr>
                            <m:ctrlPr>
                              <a:rPr lang="es-MX" sz="1200" i="1" kern="1200">
                                <a:latin typeface="Cambria Math" panose="02040503050406030204" pitchFamily="18" charset="0"/>
                              </a:rPr>
                            </m:ctrlPr>
                          </m:sSubPr>
                          <m:e>
                            <m:r>
                              <a:rPr lang="es-MX" sz="1200" i="1" kern="1200">
                                <a:latin typeface="Cambria Math" panose="02040503050406030204" pitchFamily="18" charset="0"/>
                              </a:rPr>
                              <m:t>𝑌</m:t>
                            </m:r>
                          </m:e>
                          <m:sub>
                            <m:r>
                              <a:rPr lang="es-MX" sz="1200" kern="1200">
                                <a:latin typeface="Cambria Math" panose="02040503050406030204" pitchFamily="18" charset="0"/>
                              </a:rPr>
                              <m:t>𝑗</m:t>
                            </m:r>
                          </m:sub>
                        </m:sSub>
                      </m:e>
                    </m:d>
                  </m:e>
                </m:func>
                <m:r>
                  <a:rPr lang="es-MX" sz="1200" kern="1200">
                    <a:latin typeface="Cambria Math" panose="02040503050406030204" pitchFamily="18" charset="0"/>
                  </a:rPr>
                  <m:t>−</m:t>
                </m:r>
                <m:sSubSup>
                  <m:sSubSupPr>
                    <m:ctrlPr>
                      <a:rPr lang="es-MX" sz="1200" i="1" kern="1200">
                        <a:latin typeface="Cambria Math" panose="02040503050406030204" pitchFamily="18" charset="0"/>
                      </a:rPr>
                    </m:ctrlPr>
                  </m:sSubSupPr>
                  <m:e>
                    <m:r>
                      <a:rPr lang="es-MX" sz="1200" kern="1200">
                        <a:latin typeface="Cambria Math" panose="02040503050406030204" pitchFamily="18" charset="0"/>
                      </a:rPr>
                      <m:t>𝑤</m:t>
                    </m:r>
                  </m:e>
                  <m:sub>
                    <m:r>
                      <a:rPr lang="es-MX" sz="1200" kern="1200">
                        <a:latin typeface="Cambria Math" panose="02040503050406030204" pitchFamily="18" charset="0"/>
                      </a:rPr>
                      <m:t>𝑗</m:t>
                    </m:r>
                  </m:sub>
                  <m:sup>
                    <m:r>
                      <a:rPr lang="es-MX" sz="1200" i="1" kern="1200">
                        <a:latin typeface="Cambria Math" panose="02040503050406030204" pitchFamily="18" charset="0"/>
                      </a:rPr>
                      <m:t>𝑘</m:t>
                    </m:r>
                  </m:sup>
                </m:sSubSup>
                <m:r>
                  <a:rPr lang="es-MX" sz="1200" kern="1200">
                    <a:latin typeface="Cambria Math" panose="02040503050406030204" pitchFamily="18" charset="0"/>
                  </a:rPr>
                  <m:t>∆</m:t>
                </m:r>
                <m:func>
                  <m:funcPr>
                    <m:ctrlPr>
                      <a:rPr lang="es-MX" sz="1200" i="1" kern="1200">
                        <a:latin typeface="Cambria Math" panose="02040503050406030204" pitchFamily="18" charset="0"/>
                      </a:rPr>
                    </m:ctrlPr>
                  </m:funcPr>
                  <m:fName>
                    <m:r>
                      <m:rPr>
                        <m:sty m:val="p"/>
                      </m:rPr>
                      <a:rPr lang="es-MX" sz="1200" kern="1200">
                        <a:latin typeface="Cambria Math" panose="02040503050406030204" pitchFamily="18" charset="0"/>
                      </a:rPr>
                      <m:t>ln</m:t>
                    </m:r>
                  </m:fName>
                  <m:e>
                    <m:d>
                      <m:dPr>
                        <m:ctrlPr>
                          <a:rPr lang="es-MX" sz="1200" i="1" kern="1200">
                            <a:latin typeface="Cambria Math" panose="02040503050406030204" pitchFamily="18" charset="0"/>
                          </a:rPr>
                        </m:ctrlPr>
                      </m:dPr>
                      <m:e>
                        <m:sSub>
                          <m:sSubPr>
                            <m:ctrlPr>
                              <a:rPr lang="es-MX" sz="1200" i="1" kern="1200">
                                <a:latin typeface="Cambria Math" panose="02040503050406030204" pitchFamily="18" charset="0"/>
                              </a:rPr>
                            </m:ctrlPr>
                          </m:sSubPr>
                          <m:e>
                            <m:r>
                              <a:rPr lang="es-MX" sz="1200" kern="1200">
                                <a:latin typeface="Cambria Math" panose="02040503050406030204" pitchFamily="18" charset="0"/>
                              </a:rPr>
                              <m:t>𝐾</m:t>
                            </m:r>
                          </m:e>
                          <m:sub>
                            <m:r>
                              <a:rPr lang="es-MX" sz="1200" kern="1200">
                                <a:latin typeface="Cambria Math" panose="02040503050406030204" pitchFamily="18" charset="0"/>
                              </a:rPr>
                              <m:t>𝑗</m:t>
                            </m:r>
                          </m:sub>
                        </m:sSub>
                      </m:e>
                    </m:d>
                  </m:e>
                </m:func>
                <m:r>
                  <a:rPr lang="es-MX" sz="1200" kern="1200">
                    <a:latin typeface="Cambria Math" panose="02040503050406030204" pitchFamily="18" charset="0"/>
                  </a:rPr>
                  <m:t>−</m:t>
                </m:r>
                <m:sSubSup>
                  <m:sSubSupPr>
                    <m:ctrlPr>
                      <a:rPr lang="es-MX" sz="1200" i="1" kern="1200">
                        <a:latin typeface="Cambria Math" panose="02040503050406030204" pitchFamily="18" charset="0"/>
                      </a:rPr>
                    </m:ctrlPr>
                  </m:sSubSupPr>
                  <m:e>
                    <m:r>
                      <a:rPr lang="es-MX" sz="1200" kern="1200">
                        <a:latin typeface="Cambria Math" panose="02040503050406030204" pitchFamily="18" charset="0"/>
                      </a:rPr>
                      <m:t>𝑤</m:t>
                    </m:r>
                  </m:e>
                  <m:sub>
                    <m:r>
                      <a:rPr lang="es-MX" sz="1200" kern="1200">
                        <a:latin typeface="Cambria Math" panose="02040503050406030204" pitchFamily="18" charset="0"/>
                      </a:rPr>
                      <m:t>𝑗</m:t>
                    </m:r>
                  </m:sub>
                  <m:sup>
                    <m:r>
                      <a:rPr lang="es-MX" sz="1200" i="1" kern="1200">
                        <a:latin typeface="Cambria Math" panose="02040503050406030204" pitchFamily="18" charset="0"/>
                      </a:rPr>
                      <m:t>𝑙</m:t>
                    </m:r>
                  </m:sup>
                </m:sSubSup>
                <m:r>
                  <a:rPr lang="es-MX" sz="1200" kern="1200">
                    <a:latin typeface="Cambria Math" panose="02040503050406030204" pitchFamily="18" charset="0"/>
                  </a:rPr>
                  <m:t>∆</m:t>
                </m:r>
                <m:r>
                  <m:rPr>
                    <m:sty m:val="p"/>
                  </m:rPr>
                  <a:rPr lang="es-MX" sz="1200" kern="1200">
                    <a:latin typeface="Cambria Math" panose="02040503050406030204" pitchFamily="18" charset="0"/>
                  </a:rPr>
                  <m:t>ln</m:t>
                </m:r>
                <m:d>
                  <m:dPr>
                    <m:ctrlPr>
                      <a:rPr lang="es-MX" sz="1200" i="1" kern="1200">
                        <a:latin typeface="Cambria Math" panose="02040503050406030204" pitchFamily="18" charset="0"/>
                      </a:rPr>
                    </m:ctrlPr>
                  </m:dPr>
                  <m:e>
                    <m:sSub>
                      <m:sSubPr>
                        <m:ctrlPr>
                          <a:rPr lang="es-MX" sz="1200" i="1" kern="1200">
                            <a:latin typeface="Cambria Math" panose="02040503050406030204" pitchFamily="18" charset="0"/>
                          </a:rPr>
                        </m:ctrlPr>
                      </m:sSubPr>
                      <m:e>
                        <m:r>
                          <a:rPr lang="es-MX" sz="1200" kern="1200">
                            <a:latin typeface="Cambria Math" panose="02040503050406030204" pitchFamily="18" charset="0"/>
                          </a:rPr>
                          <m:t>𝐿</m:t>
                        </m:r>
                      </m:e>
                      <m:sub>
                        <m:r>
                          <a:rPr lang="es-MX" sz="1200" kern="1200">
                            <a:latin typeface="Cambria Math" panose="02040503050406030204" pitchFamily="18" charset="0"/>
                          </a:rPr>
                          <m:t>𝑗</m:t>
                        </m:r>
                      </m:sub>
                    </m:sSub>
                  </m:e>
                </m:d>
                <m:r>
                  <a:rPr lang="es-MX" sz="1200" kern="1200">
                    <a:latin typeface="Cambria Math" panose="02040503050406030204" pitchFamily="18" charset="0"/>
                  </a:rPr>
                  <m:t>−</m:t>
                </m:r>
                <m:sSubSup>
                  <m:sSubSupPr>
                    <m:ctrlPr>
                      <a:rPr lang="es-MX" sz="1200" i="1" kern="1200">
                        <a:latin typeface="Cambria Math" panose="02040503050406030204" pitchFamily="18" charset="0"/>
                      </a:rPr>
                    </m:ctrlPr>
                  </m:sSubSupPr>
                  <m:e>
                    <m:r>
                      <a:rPr lang="es-MX" sz="1200" kern="1200">
                        <a:latin typeface="Cambria Math" panose="02040503050406030204" pitchFamily="18" charset="0"/>
                      </a:rPr>
                      <m:t>𝑤</m:t>
                    </m:r>
                  </m:e>
                  <m:sub>
                    <m:r>
                      <a:rPr lang="es-MX" sz="1200" kern="1200">
                        <a:latin typeface="Cambria Math" panose="02040503050406030204" pitchFamily="18" charset="0"/>
                      </a:rPr>
                      <m:t>𝑗</m:t>
                    </m:r>
                  </m:sub>
                  <m:sup>
                    <m:r>
                      <a:rPr lang="es-MX" sz="1200" i="1" kern="1200">
                        <a:latin typeface="Cambria Math" panose="02040503050406030204" pitchFamily="18" charset="0"/>
                      </a:rPr>
                      <m:t>𝑥</m:t>
                    </m:r>
                  </m:sup>
                </m:sSubSup>
                <m:r>
                  <a:rPr lang="es-MX" sz="1200" kern="1200">
                    <a:latin typeface="Cambria Math" panose="02040503050406030204" pitchFamily="18" charset="0"/>
                  </a:rPr>
                  <m:t>∆</m:t>
                </m:r>
                <m:r>
                  <m:rPr>
                    <m:sty m:val="p"/>
                  </m:rPr>
                  <a:rPr lang="es-MX" sz="1200" kern="1200">
                    <a:latin typeface="Cambria Math" panose="02040503050406030204" pitchFamily="18" charset="0"/>
                  </a:rPr>
                  <m:t>ln</m:t>
                </m:r>
                <m:r>
                  <a:rPr lang="es-MX" sz="1200" kern="1200">
                    <a:latin typeface="Cambria Math" panose="02040503050406030204" pitchFamily="18" charset="0"/>
                  </a:rPr>
                  <m:t>(</m:t>
                </m:r>
                <m:sSub>
                  <m:sSubPr>
                    <m:ctrlPr>
                      <a:rPr lang="es-MX" sz="1200" i="1" kern="1200">
                        <a:latin typeface="Cambria Math" panose="02040503050406030204" pitchFamily="18" charset="0"/>
                      </a:rPr>
                    </m:ctrlPr>
                  </m:sSubPr>
                  <m:e>
                    <m:r>
                      <a:rPr lang="es-MX" sz="1200" i="1" kern="1200">
                        <a:latin typeface="Cambria Math" panose="02040503050406030204" pitchFamily="18" charset="0"/>
                      </a:rPr>
                      <m:t>𝑋</m:t>
                    </m:r>
                  </m:e>
                  <m:sub>
                    <m:r>
                      <a:rPr lang="es-MX" sz="1200" kern="1200">
                        <a:latin typeface="Cambria Math" panose="02040503050406030204" pitchFamily="18" charset="0"/>
                      </a:rPr>
                      <m:t>𝑗</m:t>
                    </m:r>
                  </m:sub>
                </m:sSub>
                <m:r>
                  <a:rPr lang="es-MX" sz="1200" kern="1200">
                    <a:latin typeface="Cambria Math" panose="02040503050406030204" pitchFamily="18" charset="0"/>
                  </a:rPr>
                  <m:t>)</m:t>
                </m:r>
              </m:oMath>
            </m:oMathPara>
          </a14:m>
          <a:endParaRPr lang="es-CO" sz="1200" kern="1200"/>
        </a:p>
      </dsp:txBody>
      <dsp:txXfrm>
        <a:off x="4422060" y="1058761"/>
        <a:ext cx="4103141" cy="807176"/>
      </dsp:txXfrm>
    </dsp:sp>
    <dsp:sp modelId="{242290E5-3047-4043-BEA3-0AAC3851442A}">
      <dsp:nvSpPr>
        <dsp:cNvPr id="0" name=""/>
        <dsp:cNvSpPr/>
      </dsp:nvSpPr>
      <dsp:spPr>
        <a:xfrm rot="16200000">
          <a:off x="1725726" y="261785"/>
          <a:ext cx="929346" cy="4375990"/>
        </a:xfrm>
        <a:prstGeom prst="round2SameRect">
          <a:avLst/>
        </a:prstGeom>
        <a:solidFill>
          <a:schemeClr val="bg1">
            <a:lumMod val="95000"/>
            <a:alpha val="90000"/>
          </a:schemeClr>
        </a:solidFill>
        <a:ln w="25400" cap="flat" cmpd="sng" algn="ctr">
          <a:solidFill>
            <a:srgbClr val="F3F3F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es-MX" sz="1000" kern="1200" dirty="0"/>
            <a:t>La estimación de la PTF también puede partir de la función de valor agregado de cada actividad económica, la cual es la función que relaciona el valor agregado </a:t>
          </a:r>
          <a14:m xmlns:a14="http://schemas.microsoft.com/office/drawing/2010/main">
            <m:oMath xmlns:m="http://schemas.openxmlformats.org/officeDocument/2006/math">
              <m:sSub>
                <m:sSubPr>
                  <m:ctrlPr>
                    <a:rPr lang="es-MX" sz="1000" i="1" kern="1200">
                      <a:latin typeface="Cambria Math" panose="02040503050406030204" pitchFamily="18" charset="0"/>
                    </a:rPr>
                  </m:ctrlPr>
                </m:sSubPr>
                <m:e>
                  <m:r>
                    <a:rPr lang="es-MX" sz="1000" kern="1200">
                      <a:latin typeface="Cambria Math" panose="02040503050406030204" pitchFamily="18" charset="0"/>
                    </a:rPr>
                    <m:t>𝑉</m:t>
                  </m:r>
                </m:e>
                <m:sub>
                  <m:r>
                    <a:rPr lang="es-MX" sz="1000" kern="1200">
                      <a:latin typeface="Cambria Math" panose="02040503050406030204" pitchFamily="18" charset="0"/>
                    </a:rPr>
                    <m:t>𝑗</m:t>
                  </m:r>
                </m:sub>
              </m:sSub>
            </m:oMath>
          </a14:m>
          <a:r>
            <a:rPr lang="es-MX" sz="1000" kern="1200" dirty="0"/>
            <a:t> en función del capital </a:t>
          </a:r>
          <a14:m xmlns:a14="http://schemas.microsoft.com/office/drawing/2010/main">
            <m:oMath xmlns:m="http://schemas.openxmlformats.org/officeDocument/2006/math">
              <m:sSub>
                <m:sSubPr>
                  <m:ctrlPr>
                    <a:rPr lang="es-MX" sz="1000" i="1" kern="1200">
                      <a:latin typeface="Cambria Math" panose="02040503050406030204" pitchFamily="18" charset="0"/>
                    </a:rPr>
                  </m:ctrlPr>
                </m:sSubPr>
                <m:e>
                  <m:r>
                    <a:rPr lang="es-MX" sz="1000" kern="1200">
                      <a:latin typeface="Cambria Math" panose="02040503050406030204" pitchFamily="18" charset="0"/>
                    </a:rPr>
                    <m:t>𝐾</m:t>
                  </m:r>
                </m:e>
                <m:sub>
                  <m:r>
                    <a:rPr lang="es-MX" sz="1000" kern="1200">
                      <a:latin typeface="Cambria Math" panose="02040503050406030204" pitchFamily="18" charset="0"/>
                    </a:rPr>
                    <m:t>𝑗</m:t>
                  </m:r>
                </m:sub>
              </m:sSub>
            </m:oMath>
          </a14:m>
          <a:r>
            <a:rPr lang="es-MX" sz="1000" kern="1200" dirty="0"/>
            <a:t>, el trabajo </a:t>
          </a:r>
          <a14:m xmlns:a14="http://schemas.microsoft.com/office/drawing/2010/main">
            <m:oMath xmlns:m="http://schemas.openxmlformats.org/officeDocument/2006/math">
              <m:sSub>
                <m:sSubPr>
                  <m:ctrlPr>
                    <a:rPr lang="es-MX" sz="1000" i="1" kern="1200">
                      <a:latin typeface="Cambria Math" panose="02040503050406030204" pitchFamily="18" charset="0"/>
                    </a:rPr>
                  </m:ctrlPr>
                </m:sSubPr>
                <m:e>
                  <m:r>
                    <a:rPr lang="es-MX" sz="1000" kern="1200">
                      <a:latin typeface="Cambria Math" panose="02040503050406030204" pitchFamily="18" charset="0"/>
                    </a:rPr>
                    <m:t>𝐿</m:t>
                  </m:r>
                </m:e>
                <m:sub>
                  <m:r>
                    <a:rPr lang="es-MX" sz="1000" kern="1200">
                      <a:latin typeface="Cambria Math" panose="02040503050406030204" pitchFamily="18" charset="0"/>
                    </a:rPr>
                    <m:t>𝑗</m:t>
                  </m:r>
                </m:sub>
              </m:sSub>
            </m:oMath>
          </a14:m>
          <a:r>
            <a:rPr lang="es-MX" sz="1000" kern="1200" dirty="0"/>
            <a:t> y los efectos que no pueden ser explicados por estos, conocido como un índice de eficiencia </a:t>
          </a:r>
          <a14:m xmlns:a14="http://schemas.microsoft.com/office/drawing/2010/main">
            <m:oMath xmlns:m="http://schemas.openxmlformats.org/officeDocument/2006/math">
              <m:sSub>
                <m:sSubPr>
                  <m:ctrlPr>
                    <a:rPr lang="es-MX" sz="1000" i="1" kern="1200">
                      <a:latin typeface="Cambria Math" panose="02040503050406030204" pitchFamily="18" charset="0"/>
                    </a:rPr>
                  </m:ctrlPr>
                </m:sSubPr>
                <m:e>
                  <m:r>
                    <a:rPr lang="es-MX" sz="1000" i="1" kern="1200">
                      <a:latin typeface="Cambria Math" panose="02040503050406030204" pitchFamily="18" charset="0"/>
                    </a:rPr>
                    <m:t>𝐴</m:t>
                  </m:r>
                </m:e>
                <m:sub>
                  <m:r>
                    <a:rPr lang="es-MX" sz="1000" kern="1200">
                      <a:latin typeface="Cambria Math" panose="02040503050406030204" pitchFamily="18" charset="0"/>
                    </a:rPr>
                    <m:t>𝑗</m:t>
                  </m:r>
                </m:sub>
              </m:sSub>
            </m:oMath>
          </a14:m>
          <a:r>
            <a:rPr lang="es-MX" sz="1000" kern="1200"/>
            <a:t>.</a:t>
          </a:r>
          <a:r>
            <a:rPr lang="es-MX" sz="1000" kern="1200" dirty="0"/>
            <a:t> Es así que:</a:t>
          </a:r>
          <a:endParaRPr lang="es-CO" sz="1000" kern="1200" dirty="0"/>
        </a:p>
      </dsp:txBody>
      <dsp:txXfrm rot="5400000">
        <a:off x="47772" y="2030474"/>
        <a:ext cx="4330623" cy="838612"/>
      </dsp:txXfrm>
    </dsp:sp>
    <dsp:sp modelId="{121E450C-03C2-42FC-AED8-A3A3ADFDBA69}">
      <dsp:nvSpPr>
        <dsp:cNvPr id="0" name=""/>
        <dsp:cNvSpPr/>
      </dsp:nvSpPr>
      <dsp:spPr>
        <a:xfrm>
          <a:off x="4378394" y="2018790"/>
          <a:ext cx="4190473" cy="861980"/>
        </a:xfrm>
        <a:prstGeom prst="roundRect">
          <a:avLst/>
        </a:prstGeom>
        <a:solidFill>
          <a:srgbClr val="C0004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sSub>
                  <m:sSubPr>
                    <m:ctrlPr>
                      <a:rPr lang="es-MX" sz="1200" i="1" kern="1200" smtClean="0">
                        <a:latin typeface="Cambria Math" panose="02040503050406030204" pitchFamily="18" charset="0"/>
                      </a:rPr>
                    </m:ctrlPr>
                  </m:sSubPr>
                  <m:e>
                    <m:r>
                      <a:rPr lang="es-MX" sz="1200" kern="1200">
                        <a:latin typeface="Cambria Math" panose="02040503050406030204" pitchFamily="18" charset="0"/>
                      </a:rPr>
                      <m:t>𝑉</m:t>
                    </m:r>
                  </m:e>
                  <m:sub>
                    <m:r>
                      <a:rPr lang="es-MX" sz="1200" kern="1200">
                        <a:latin typeface="Cambria Math" panose="02040503050406030204" pitchFamily="18" charset="0"/>
                      </a:rPr>
                      <m:t>𝑗</m:t>
                    </m:r>
                  </m:sub>
                </m:sSub>
                <m:r>
                  <a:rPr lang="es-MX" sz="1200" kern="1200">
                    <a:latin typeface="Cambria Math" panose="02040503050406030204" pitchFamily="18" charset="0"/>
                  </a:rPr>
                  <m:t>=</m:t>
                </m:r>
                <m:r>
                  <a:rPr lang="es-MX" sz="1200" kern="1200">
                    <a:latin typeface="Cambria Math" panose="02040503050406030204" pitchFamily="18" charset="0"/>
                  </a:rPr>
                  <m:t>𝑔</m:t>
                </m:r>
                <m:d>
                  <m:dPr>
                    <m:ctrlPr>
                      <a:rPr lang="es-MX" sz="1200" i="1" kern="1200">
                        <a:latin typeface="Cambria Math" panose="02040503050406030204" pitchFamily="18" charset="0"/>
                      </a:rPr>
                    </m:ctrlPr>
                  </m:dPr>
                  <m:e>
                    <m:sSub>
                      <m:sSubPr>
                        <m:ctrlPr>
                          <a:rPr lang="es-MX" sz="1200" i="1" kern="1200">
                            <a:latin typeface="Cambria Math" panose="02040503050406030204" pitchFamily="18" charset="0"/>
                          </a:rPr>
                        </m:ctrlPr>
                      </m:sSubPr>
                      <m:e>
                        <m:r>
                          <a:rPr lang="es-MX" sz="1200" kern="1200">
                            <a:latin typeface="Cambria Math" panose="02040503050406030204" pitchFamily="18" charset="0"/>
                          </a:rPr>
                          <m:t>𝐾</m:t>
                        </m:r>
                      </m:e>
                      <m:sub>
                        <m:r>
                          <a:rPr lang="es-MX" sz="1200" kern="1200">
                            <a:latin typeface="Cambria Math" panose="02040503050406030204" pitchFamily="18" charset="0"/>
                          </a:rPr>
                          <m:t>𝑗</m:t>
                        </m:r>
                      </m:sub>
                    </m:sSub>
                    <m:r>
                      <a:rPr lang="es-MX" sz="1200" kern="1200">
                        <a:latin typeface="Cambria Math" panose="02040503050406030204" pitchFamily="18" charset="0"/>
                      </a:rPr>
                      <m:t>,</m:t>
                    </m:r>
                    <m:sSub>
                      <m:sSubPr>
                        <m:ctrlPr>
                          <a:rPr lang="es-MX" sz="1200" i="1" kern="1200">
                            <a:latin typeface="Cambria Math" panose="02040503050406030204" pitchFamily="18" charset="0"/>
                          </a:rPr>
                        </m:ctrlPr>
                      </m:sSubPr>
                      <m:e>
                        <m:r>
                          <a:rPr lang="es-MX" sz="1200" kern="1200">
                            <a:latin typeface="Cambria Math" panose="02040503050406030204" pitchFamily="18" charset="0"/>
                          </a:rPr>
                          <m:t>𝐿</m:t>
                        </m:r>
                      </m:e>
                      <m:sub>
                        <m:r>
                          <a:rPr lang="es-MX" sz="1200" kern="1200">
                            <a:latin typeface="Cambria Math" panose="02040503050406030204" pitchFamily="18" charset="0"/>
                          </a:rPr>
                          <m:t>𝑗</m:t>
                        </m:r>
                      </m:sub>
                    </m:sSub>
                    <m:r>
                      <a:rPr lang="es-MX" sz="1200" kern="1200">
                        <a:latin typeface="Cambria Math" panose="02040503050406030204" pitchFamily="18" charset="0"/>
                      </a:rPr>
                      <m:t>,</m:t>
                    </m:r>
                    <m:sSubSup>
                      <m:sSubSupPr>
                        <m:ctrlPr>
                          <a:rPr lang="es-CO" sz="1200" i="1" kern="1200">
                            <a:latin typeface="Cambria Math" panose="02040503050406030204" pitchFamily="18" charset="0"/>
                          </a:rPr>
                        </m:ctrlPr>
                      </m:sSubSupPr>
                      <m:e>
                        <m:r>
                          <a:rPr lang="es-MX" sz="1200" kern="1200">
                            <a:latin typeface="Cambria Math" panose="02040503050406030204" pitchFamily="18" charset="0"/>
                          </a:rPr>
                          <m:t>𝐴</m:t>
                        </m:r>
                      </m:e>
                      <m:sub>
                        <m:r>
                          <a:rPr lang="es-MX" sz="1200" kern="1200">
                            <a:latin typeface="Cambria Math" panose="02040503050406030204" pitchFamily="18" charset="0"/>
                          </a:rPr>
                          <m:t>𝑗</m:t>
                        </m:r>
                      </m:sub>
                      <m:sup>
                        <m:r>
                          <a:rPr lang="es-MX" sz="1200" i="1" kern="1200">
                            <a:latin typeface="Cambria Math" panose="02040503050406030204" pitchFamily="18" charset="0"/>
                          </a:rPr>
                          <m:t>𝑉</m:t>
                        </m:r>
                      </m:sup>
                    </m:sSubSup>
                  </m:e>
                </m:d>
              </m:oMath>
            </m:oMathPara>
          </a14:m>
          <a:endParaRPr lang="es-CO" sz="1200" kern="1200"/>
        </a:p>
      </dsp:txBody>
      <dsp:txXfrm>
        <a:off x="4420472" y="2060868"/>
        <a:ext cx="4106317" cy="777824"/>
      </dsp:txXfrm>
    </dsp:sp>
    <dsp:sp modelId="{FE6ECA91-9302-4FDA-B8B1-08E676C9C3F2}">
      <dsp:nvSpPr>
        <dsp:cNvPr id="0" name=""/>
        <dsp:cNvSpPr/>
      </dsp:nvSpPr>
      <dsp:spPr>
        <a:xfrm rot="16200000">
          <a:off x="1725726" y="1266955"/>
          <a:ext cx="929346" cy="4375990"/>
        </a:xfrm>
        <a:prstGeom prst="round2SameRect">
          <a:avLst/>
        </a:prstGeom>
        <a:solidFill>
          <a:schemeClr val="bg1">
            <a:lumMod val="95000"/>
          </a:schemeClr>
        </a:solidFill>
        <a:ln w="25400" cap="flat" cmpd="sng" algn="ctr">
          <a:solidFill>
            <a:srgbClr val="F3F3F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44500">
            <a:lnSpc>
              <a:spcPct val="90000"/>
            </a:lnSpc>
            <a:spcBef>
              <a:spcPct val="0"/>
            </a:spcBef>
            <a:spcAft>
              <a:spcPct val="15000"/>
            </a:spcAft>
            <a:buChar char="•"/>
          </a:pPr>
          <a:r>
            <a:rPr lang="es-MX" sz="1000" kern="1200" dirty="0"/>
            <a:t>El crecimiento del valor agregado en la actividad </a:t>
          </a:r>
          <a14:m xmlns:a14="http://schemas.microsoft.com/office/drawing/2010/main">
            <m:oMath xmlns:m="http://schemas.openxmlformats.org/officeDocument/2006/math">
              <m:r>
                <a:rPr lang="es-MX" sz="1000" kern="1200">
                  <a:latin typeface="Cambria Math" panose="02040503050406030204" pitchFamily="18" charset="0"/>
                </a:rPr>
                <m:t>𝑗</m:t>
              </m:r>
            </m:oMath>
          </a14:m>
          <a:r>
            <a:rPr lang="es-MX" sz="1000" kern="1200" dirty="0"/>
            <a:t> se puede expresar como la contribución del capital, el trabajo y la productividad total de </a:t>
          </a:r>
          <a:r>
            <a:rPr lang="es-MX" sz="1000" kern="1200"/>
            <a:t>los factores. </a:t>
          </a:r>
          <a:endParaRPr lang="es-CO" sz="1000" kern="1200" dirty="0"/>
        </a:p>
        <a:p>
          <a:pPr marL="57150" lvl="1" indent="-57150" algn="just" defTabSz="444500">
            <a:lnSpc>
              <a:spcPct val="90000"/>
            </a:lnSpc>
            <a:spcBef>
              <a:spcPct val="0"/>
            </a:spcBef>
            <a:spcAft>
              <a:spcPct val="15000"/>
            </a:spcAft>
            <a:buChar char="•"/>
          </a:pPr>
          <a14:m xmlns:a14="http://schemas.microsoft.com/office/drawing/2010/main">
            <m:oMath xmlns:m="http://schemas.openxmlformats.org/officeDocument/2006/math">
              <m:sSubSup>
                <m:sSubSupPr>
                  <m:ctrlPr>
                    <a:rPr lang="es-MX" sz="1000" i="1" kern="1200" smtClean="0">
                      <a:latin typeface="Cambria Math" panose="02040503050406030204" pitchFamily="18" charset="0"/>
                    </a:rPr>
                  </m:ctrlPr>
                </m:sSubSupPr>
                <m:e>
                  <m:r>
                    <a:rPr lang="es-MX" sz="1000" kern="1200">
                      <a:latin typeface="Cambria Math" panose="02040503050406030204" pitchFamily="18" charset="0"/>
                    </a:rPr>
                    <m:t>𝑤</m:t>
                  </m:r>
                </m:e>
                <m:sub>
                  <m:r>
                    <a:rPr lang="es-MX" sz="1000" kern="1200">
                      <a:latin typeface="Cambria Math" panose="02040503050406030204" pitchFamily="18" charset="0"/>
                    </a:rPr>
                    <m:t>𝑗</m:t>
                  </m:r>
                </m:sub>
                <m:sup>
                  <m:r>
                    <a:rPr lang="es-MX" sz="1000" kern="1200">
                      <a:latin typeface="Cambria Math" panose="02040503050406030204" pitchFamily="18" charset="0"/>
                    </a:rPr>
                    <m:t>𝑖</m:t>
                  </m:r>
                </m:sup>
              </m:sSubSup>
              <m:r>
                <a:rPr lang="es-MX" sz="1000" i="1" kern="1200">
                  <a:latin typeface="Cambria Math" panose="02040503050406030204" pitchFamily="18" charset="0"/>
                </a:rPr>
                <m:t> </m:t>
              </m:r>
            </m:oMath>
          </a14:m>
          <a:r>
            <a:rPr lang="es-CO" sz="1000" kern="1200" dirty="0"/>
            <a:t>es la participación media de los índices de servicios de capital (si </a:t>
          </a:r>
          <a14:m xmlns:a14="http://schemas.microsoft.com/office/drawing/2010/main">
            <m:oMath xmlns:m="http://schemas.openxmlformats.org/officeDocument/2006/math">
              <m:r>
                <a:rPr lang="es-MX" sz="1000" i="1" kern="1200">
                  <a:latin typeface="Cambria Math" panose="02040503050406030204" pitchFamily="18" charset="0"/>
                </a:rPr>
                <m:t>𝑖</m:t>
              </m:r>
              <m:r>
                <a:rPr lang="es-MX" sz="1000" i="1" kern="1200">
                  <a:latin typeface="Cambria Math" panose="02040503050406030204" pitchFamily="18" charset="0"/>
                </a:rPr>
                <m:t>=</m:t>
              </m:r>
              <m:r>
                <a:rPr lang="es-MX" sz="1000" i="1" kern="1200">
                  <a:latin typeface="Cambria Math" panose="02040503050406030204" pitchFamily="18" charset="0"/>
                </a:rPr>
                <m:t>𝑘</m:t>
              </m:r>
            </m:oMath>
          </a14:m>
          <a:r>
            <a:rPr lang="es-CO" sz="1000" kern="1200" dirty="0"/>
            <a:t>), laboral (si </a:t>
          </a:r>
          <a14:m xmlns:a14="http://schemas.microsoft.com/office/drawing/2010/main">
            <m:oMath xmlns:m="http://schemas.openxmlformats.org/officeDocument/2006/math">
              <m:r>
                <a:rPr lang="es-MX" sz="1000" i="1" kern="1200">
                  <a:latin typeface="Cambria Math" panose="02040503050406030204" pitchFamily="18" charset="0"/>
                </a:rPr>
                <m:t>𝑖</m:t>
              </m:r>
              <m:r>
                <a:rPr lang="es-MX" sz="1000" i="1" kern="1200">
                  <a:latin typeface="Cambria Math" panose="02040503050406030204" pitchFamily="18" charset="0"/>
                </a:rPr>
                <m:t>=</m:t>
              </m:r>
              <m:r>
                <a:rPr lang="es-MX" sz="1000" i="1" kern="1200">
                  <a:latin typeface="Cambria Math" panose="02040503050406030204" pitchFamily="18" charset="0"/>
                </a:rPr>
                <m:t>𝑙</m:t>
              </m:r>
            </m:oMath>
          </a14:m>
          <a:r>
            <a:rPr lang="es-CO" sz="1000" kern="1200" dirty="0"/>
            <a:t>) y consumos intermedios (si </a:t>
          </a:r>
          <a14:m xmlns:a14="http://schemas.microsoft.com/office/drawing/2010/main">
            <m:oMath xmlns:m="http://schemas.openxmlformats.org/officeDocument/2006/math">
              <m:r>
                <a:rPr lang="es-MX" sz="1000" i="1" kern="1200">
                  <a:latin typeface="Cambria Math" panose="02040503050406030204" pitchFamily="18" charset="0"/>
                </a:rPr>
                <m:t>𝑖</m:t>
              </m:r>
              <m:r>
                <a:rPr lang="es-MX" sz="1000" i="1" kern="1200">
                  <a:latin typeface="Cambria Math" panose="02040503050406030204" pitchFamily="18" charset="0"/>
                </a:rPr>
                <m:t>=</m:t>
              </m:r>
              <m:r>
                <a:rPr lang="es-MX" sz="1000" i="1" kern="1200">
                  <a:latin typeface="Cambria Math" panose="02040503050406030204" pitchFamily="18" charset="0"/>
                </a:rPr>
                <m:t>𝑥</m:t>
              </m:r>
            </m:oMath>
          </a14:m>
          <a:r>
            <a:rPr lang="es-CO" sz="1000" kern="1200" dirty="0"/>
            <a:t>)</a:t>
          </a:r>
          <a:r>
            <a:rPr lang="es-CO" sz="1000" kern="1200"/>
            <a:t>.</a:t>
          </a:r>
          <a:r>
            <a:rPr lang="es-MX" sz="1000" kern="1200" dirty="0"/>
            <a:t> </a:t>
          </a:r>
          <a:endParaRPr lang="es-CO" sz="1000" kern="1200" dirty="0"/>
        </a:p>
      </dsp:txBody>
      <dsp:txXfrm rot="5400000">
        <a:off x="47772" y="3035644"/>
        <a:ext cx="4330623" cy="838612"/>
      </dsp:txXfrm>
    </dsp:sp>
    <dsp:sp modelId="{E114127B-0F40-4769-9C37-DAAC1EACB4E9}">
      <dsp:nvSpPr>
        <dsp:cNvPr id="0" name=""/>
        <dsp:cNvSpPr/>
      </dsp:nvSpPr>
      <dsp:spPr>
        <a:xfrm>
          <a:off x="4378394" y="2972538"/>
          <a:ext cx="4190473" cy="964824"/>
        </a:xfrm>
        <a:prstGeom prst="roundRect">
          <a:avLst/>
        </a:prstGeom>
        <a:solidFill>
          <a:srgbClr val="C0004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s-MX" sz="1200" kern="1200" smtClean="0">
                    <a:latin typeface="Cambria Math" panose="02040503050406030204" pitchFamily="18" charset="0"/>
                  </a:rPr>
                  <m:t>∆</m:t>
                </m:r>
                <m:func>
                  <m:funcPr>
                    <m:ctrlPr>
                      <a:rPr lang="es-MX" sz="1200" i="1" kern="1200">
                        <a:latin typeface="Cambria Math" panose="02040503050406030204" pitchFamily="18" charset="0"/>
                      </a:rPr>
                    </m:ctrlPr>
                  </m:funcPr>
                  <m:fName>
                    <m:r>
                      <m:rPr>
                        <m:sty m:val="p"/>
                      </m:rPr>
                      <a:rPr lang="es-MX" sz="1200" kern="1200">
                        <a:latin typeface="Cambria Math" panose="02040503050406030204" pitchFamily="18" charset="0"/>
                      </a:rPr>
                      <m:t>ln</m:t>
                    </m:r>
                  </m:fName>
                  <m:e>
                    <m:d>
                      <m:dPr>
                        <m:ctrlPr>
                          <a:rPr lang="es-MX" sz="1200" i="1" kern="1200">
                            <a:latin typeface="Cambria Math" panose="02040503050406030204" pitchFamily="18" charset="0"/>
                          </a:rPr>
                        </m:ctrlPr>
                      </m:dPr>
                      <m:e>
                        <m:sSubSup>
                          <m:sSubSupPr>
                            <m:ctrlPr>
                              <a:rPr lang="es-CO" sz="1200" i="1" kern="1200">
                                <a:latin typeface="Cambria Math" panose="02040503050406030204" pitchFamily="18" charset="0"/>
                              </a:rPr>
                            </m:ctrlPr>
                          </m:sSubSupPr>
                          <m:e>
                            <m:r>
                              <a:rPr lang="es-MX" sz="1200" kern="1200">
                                <a:latin typeface="Cambria Math" panose="02040503050406030204" pitchFamily="18" charset="0"/>
                              </a:rPr>
                              <m:t>𝐴</m:t>
                            </m:r>
                          </m:e>
                          <m:sub>
                            <m:r>
                              <a:rPr lang="es-MX" sz="1200" kern="1200">
                                <a:latin typeface="Cambria Math" panose="02040503050406030204" pitchFamily="18" charset="0"/>
                              </a:rPr>
                              <m:t>𝑗</m:t>
                            </m:r>
                          </m:sub>
                          <m:sup>
                            <m:r>
                              <a:rPr lang="es-MX" sz="1200" i="1" kern="1200">
                                <a:latin typeface="Cambria Math" panose="02040503050406030204" pitchFamily="18" charset="0"/>
                              </a:rPr>
                              <m:t>𝑉</m:t>
                            </m:r>
                          </m:sup>
                        </m:sSubSup>
                      </m:e>
                    </m:d>
                  </m:e>
                </m:func>
                <m:r>
                  <a:rPr lang="es-MX" sz="1200" kern="1200">
                    <a:latin typeface="Cambria Math" panose="02040503050406030204" pitchFamily="18" charset="0"/>
                  </a:rPr>
                  <m:t>=∆</m:t>
                </m:r>
                <m:func>
                  <m:funcPr>
                    <m:ctrlPr>
                      <a:rPr lang="es-MX" sz="1200" i="1" kern="1200">
                        <a:latin typeface="Cambria Math" panose="02040503050406030204" pitchFamily="18" charset="0"/>
                      </a:rPr>
                    </m:ctrlPr>
                  </m:funcPr>
                  <m:fName>
                    <m:r>
                      <m:rPr>
                        <m:sty m:val="p"/>
                      </m:rPr>
                      <a:rPr lang="es-MX" sz="1200" kern="1200">
                        <a:latin typeface="Cambria Math" panose="02040503050406030204" pitchFamily="18" charset="0"/>
                      </a:rPr>
                      <m:t>ln</m:t>
                    </m:r>
                  </m:fName>
                  <m:e>
                    <m:d>
                      <m:dPr>
                        <m:ctrlPr>
                          <a:rPr lang="es-MX" sz="1200" i="1" kern="1200">
                            <a:latin typeface="Cambria Math" panose="02040503050406030204" pitchFamily="18" charset="0"/>
                          </a:rPr>
                        </m:ctrlPr>
                      </m:dPr>
                      <m:e>
                        <m:sSub>
                          <m:sSubPr>
                            <m:ctrlPr>
                              <a:rPr lang="es-MX" sz="1200" i="1" kern="1200">
                                <a:latin typeface="Cambria Math" panose="02040503050406030204" pitchFamily="18" charset="0"/>
                              </a:rPr>
                            </m:ctrlPr>
                          </m:sSubPr>
                          <m:e>
                            <m:r>
                              <a:rPr lang="es-MX" sz="1200" kern="1200">
                                <a:latin typeface="Cambria Math" panose="02040503050406030204" pitchFamily="18" charset="0"/>
                              </a:rPr>
                              <m:t>𝑉</m:t>
                            </m:r>
                          </m:e>
                          <m:sub>
                            <m:r>
                              <a:rPr lang="es-MX" sz="1200" kern="1200">
                                <a:latin typeface="Cambria Math" panose="02040503050406030204" pitchFamily="18" charset="0"/>
                              </a:rPr>
                              <m:t>𝑗</m:t>
                            </m:r>
                          </m:sub>
                        </m:sSub>
                      </m:e>
                    </m:d>
                  </m:e>
                </m:func>
                <m:r>
                  <a:rPr lang="es-MX" sz="1200" kern="1200">
                    <a:latin typeface="Cambria Math" panose="02040503050406030204" pitchFamily="18" charset="0"/>
                  </a:rPr>
                  <m:t>−</m:t>
                </m:r>
                <m:sSubSup>
                  <m:sSubSupPr>
                    <m:ctrlPr>
                      <a:rPr lang="es-MX" sz="1200" i="1" kern="1200">
                        <a:latin typeface="Cambria Math" panose="02040503050406030204" pitchFamily="18" charset="0"/>
                      </a:rPr>
                    </m:ctrlPr>
                  </m:sSubSupPr>
                  <m:e>
                    <m:r>
                      <a:rPr lang="es-MX" sz="1200" kern="1200">
                        <a:latin typeface="Cambria Math" panose="02040503050406030204" pitchFamily="18" charset="0"/>
                      </a:rPr>
                      <m:t>𝑤</m:t>
                    </m:r>
                  </m:e>
                  <m:sub>
                    <m:r>
                      <a:rPr lang="es-MX" sz="1200" kern="1200">
                        <a:latin typeface="Cambria Math" panose="02040503050406030204" pitchFamily="18" charset="0"/>
                      </a:rPr>
                      <m:t>𝑗</m:t>
                    </m:r>
                  </m:sub>
                  <m:sup>
                    <m:r>
                      <a:rPr lang="es-MX" sz="1200" kern="1200">
                        <a:latin typeface="Cambria Math" panose="02040503050406030204" pitchFamily="18" charset="0"/>
                      </a:rPr>
                      <m:t>𝑘</m:t>
                    </m:r>
                  </m:sup>
                </m:sSubSup>
                <m:r>
                  <a:rPr lang="es-MX" sz="1200" kern="1200">
                    <a:latin typeface="Cambria Math" panose="02040503050406030204" pitchFamily="18" charset="0"/>
                  </a:rPr>
                  <m:t>∆</m:t>
                </m:r>
                <m:func>
                  <m:funcPr>
                    <m:ctrlPr>
                      <a:rPr lang="es-MX" sz="1200" i="1" kern="1200">
                        <a:latin typeface="Cambria Math" panose="02040503050406030204" pitchFamily="18" charset="0"/>
                      </a:rPr>
                    </m:ctrlPr>
                  </m:funcPr>
                  <m:fName>
                    <m:r>
                      <m:rPr>
                        <m:sty m:val="p"/>
                      </m:rPr>
                      <a:rPr lang="es-MX" sz="1200" kern="1200">
                        <a:latin typeface="Cambria Math" panose="02040503050406030204" pitchFamily="18" charset="0"/>
                      </a:rPr>
                      <m:t>ln</m:t>
                    </m:r>
                  </m:fName>
                  <m:e>
                    <m:d>
                      <m:dPr>
                        <m:ctrlPr>
                          <a:rPr lang="es-MX" sz="1200" i="1" kern="1200">
                            <a:latin typeface="Cambria Math" panose="02040503050406030204" pitchFamily="18" charset="0"/>
                          </a:rPr>
                        </m:ctrlPr>
                      </m:dPr>
                      <m:e>
                        <m:sSub>
                          <m:sSubPr>
                            <m:ctrlPr>
                              <a:rPr lang="es-MX" sz="1200" i="1" kern="1200">
                                <a:latin typeface="Cambria Math" panose="02040503050406030204" pitchFamily="18" charset="0"/>
                              </a:rPr>
                            </m:ctrlPr>
                          </m:sSubPr>
                          <m:e>
                            <m:r>
                              <a:rPr lang="es-MX" sz="1200" kern="1200">
                                <a:latin typeface="Cambria Math" panose="02040503050406030204" pitchFamily="18" charset="0"/>
                              </a:rPr>
                              <m:t>𝐾</m:t>
                            </m:r>
                          </m:e>
                          <m:sub>
                            <m:r>
                              <a:rPr lang="es-MX" sz="1200" kern="1200">
                                <a:latin typeface="Cambria Math" panose="02040503050406030204" pitchFamily="18" charset="0"/>
                              </a:rPr>
                              <m:t>𝑗</m:t>
                            </m:r>
                          </m:sub>
                        </m:sSub>
                      </m:e>
                    </m:d>
                  </m:e>
                </m:func>
                <m:r>
                  <a:rPr lang="es-MX" sz="1200" kern="1200">
                    <a:latin typeface="Cambria Math" panose="02040503050406030204" pitchFamily="18" charset="0"/>
                  </a:rPr>
                  <m:t>−</m:t>
                </m:r>
                <m:sSubSup>
                  <m:sSubSupPr>
                    <m:ctrlPr>
                      <a:rPr lang="es-MX" sz="1200" i="1" kern="1200">
                        <a:latin typeface="Cambria Math" panose="02040503050406030204" pitchFamily="18" charset="0"/>
                      </a:rPr>
                    </m:ctrlPr>
                  </m:sSubSupPr>
                  <m:e>
                    <m:r>
                      <a:rPr lang="es-MX" sz="1200" kern="1200">
                        <a:latin typeface="Cambria Math" panose="02040503050406030204" pitchFamily="18" charset="0"/>
                      </a:rPr>
                      <m:t>𝑤</m:t>
                    </m:r>
                  </m:e>
                  <m:sub>
                    <m:r>
                      <a:rPr lang="es-MX" sz="1200" kern="1200">
                        <a:latin typeface="Cambria Math" panose="02040503050406030204" pitchFamily="18" charset="0"/>
                      </a:rPr>
                      <m:t>𝑗</m:t>
                    </m:r>
                  </m:sub>
                  <m:sup>
                    <m:r>
                      <a:rPr lang="es-MX" sz="1200" kern="1200">
                        <a:latin typeface="Cambria Math" panose="02040503050406030204" pitchFamily="18" charset="0"/>
                      </a:rPr>
                      <m:t>𝑙</m:t>
                    </m:r>
                  </m:sup>
                </m:sSubSup>
                <m:r>
                  <a:rPr lang="es-MX" sz="1200" kern="1200">
                    <a:latin typeface="Cambria Math" panose="02040503050406030204" pitchFamily="18" charset="0"/>
                  </a:rPr>
                  <m:t>∆</m:t>
                </m:r>
                <m:r>
                  <m:rPr>
                    <m:sty m:val="p"/>
                  </m:rPr>
                  <a:rPr lang="es-MX" sz="1200" kern="1200">
                    <a:latin typeface="Cambria Math" panose="02040503050406030204" pitchFamily="18" charset="0"/>
                  </a:rPr>
                  <m:t>ln</m:t>
                </m:r>
                <m:r>
                  <a:rPr lang="es-MX" sz="1200" kern="1200">
                    <a:latin typeface="Cambria Math" panose="02040503050406030204" pitchFamily="18" charset="0"/>
                  </a:rPr>
                  <m:t>(</m:t>
                </m:r>
                <m:sSub>
                  <m:sSubPr>
                    <m:ctrlPr>
                      <a:rPr lang="es-MX" sz="1200" i="1" kern="1200">
                        <a:latin typeface="Cambria Math" panose="02040503050406030204" pitchFamily="18" charset="0"/>
                      </a:rPr>
                    </m:ctrlPr>
                  </m:sSubPr>
                  <m:e>
                    <m:r>
                      <a:rPr lang="es-MX" sz="1200" kern="1200">
                        <a:latin typeface="Cambria Math" panose="02040503050406030204" pitchFamily="18" charset="0"/>
                      </a:rPr>
                      <m:t>𝐿</m:t>
                    </m:r>
                  </m:e>
                  <m:sub>
                    <m:r>
                      <a:rPr lang="es-MX" sz="1200" kern="1200">
                        <a:latin typeface="Cambria Math" panose="02040503050406030204" pitchFamily="18" charset="0"/>
                      </a:rPr>
                      <m:t>𝑗</m:t>
                    </m:r>
                  </m:sub>
                </m:sSub>
                <m:r>
                  <a:rPr lang="es-MX" sz="1200" kern="1200">
                    <a:latin typeface="Cambria Math" panose="02040503050406030204" pitchFamily="18" charset="0"/>
                  </a:rPr>
                  <m:t>)</m:t>
                </m:r>
              </m:oMath>
            </m:oMathPara>
          </a14:m>
          <a:endParaRPr lang="es-CO" sz="1200" kern="1200"/>
        </a:p>
      </dsp:txBody>
      <dsp:txXfrm>
        <a:off x="4425493" y="3019637"/>
        <a:ext cx="4096275" cy="87062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8A809733-6C35-0144-8DCF-77480CA47BBE}" type="datetimeFigureOut">
              <a:rPr lang="es-ES" smtClean="0"/>
              <a:t>03/12/2024</a:t>
            </a:fld>
            <a:endParaRPr lang="es-ES"/>
          </a:p>
        </p:txBody>
      </p:sp>
      <p:sp>
        <p:nvSpPr>
          <p:cNvPr id="4" name="Marcador de imagen de diapositiva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829966"/>
            <a:ext cx="3037840" cy="46482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970938" y="8829966"/>
            <a:ext cx="3037840" cy="464820"/>
          </a:xfrm>
          <a:prstGeom prst="rect">
            <a:avLst/>
          </a:prstGeom>
        </p:spPr>
        <p:txBody>
          <a:bodyPr vert="horz" lIns="91440" tIns="45720" rIns="91440" bIns="45720" rtlCol="0" anchor="b"/>
          <a:lstStyle>
            <a:lvl1pPr algn="r">
              <a:defRPr sz="1200"/>
            </a:lvl1pPr>
          </a:lstStyle>
          <a:p>
            <a:fld id="{230A825F-C5BC-0945-9745-BFEF151ECAA1}" type="slidenum">
              <a:rPr lang="es-ES" smtClean="0"/>
              <a:t>‹Nº›</a:t>
            </a:fld>
            <a:endParaRPr lang="es-ES"/>
          </a:p>
        </p:txBody>
      </p:sp>
    </p:spTree>
    <p:extLst>
      <p:ext uri="{BB962C8B-B14F-4D97-AF65-F5344CB8AC3E}">
        <p14:creationId xmlns:p14="http://schemas.microsoft.com/office/powerpoint/2010/main" val="18400225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1</a:t>
            </a:fld>
            <a:endParaRPr lang="es-ES"/>
          </a:p>
        </p:txBody>
      </p:sp>
    </p:spTree>
    <p:extLst>
      <p:ext uri="{BB962C8B-B14F-4D97-AF65-F5344CB8AC3E}">
        <p14:creationId xmlns:p14="http://schemas.microsoft.com/office/powerpoint/2010/main" val="2691706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pie de página 3"/>
          <p:cNvSpPr>
            <a:spLocks noGrp="1"/>
          </p:cNvSpPr>
          <p:nvPr>
            <p:ph type="ftr" sz="quarter" idx="4"/>
          </p:nvPr>
        </p:nvSpPr>
        <p:spPr/>
        <p:txBody>
          <a:bodyPr/>
          <a:lstStyle/>
          <a:p>
            <a:endParaRPr lang="es-CO"/>
          </a:p>
        </p:txBody>
      </p:sp>
      <p:sp>
        <p:nvSpPr>
          <p:cNvPr id="5" name="Marcador de número de diapositiva 4"/>
          <p:cNvSpPr>
            <a:spLocks noGrp="1"/>
          </p:cNvSpPr>
          <p:nvPr>
            <p:ph type="sldNum" sz="quarter" idx="5"/>
          </p:nvPr>
        </p:nvSpPr>
        <p:spPr/>
        <p:txBody>
          <a:bodyPr/>
          <a:lstStyle/>
          <a:p>
            <a:fld id="{C90CB79B-D30C-4AA4-B50E-6C2D489DB6A9}" type="slidenum">
              <a:rPr lang="es-CO" smtClean="0"/>
              <a:t>5</a:t>
            </a:fld>
            <a:endParaRPr lang="es-CO"/>
          </a:p>
        </p:txBody>
      </p:sp>
    </p:spTree>
    <p:extLst>
      <p:ext uri="{BB962C8B-B14F-4D97-AF65-F5344CB8AC3E}">
        <p14:creationId xmlns:p14="http://schemas.microsoft.com/office/powerpoint/2010/main" val="2798222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230A825F-C5BC-0945-9745-BFEF151ECAA1}" type="slidenum">
              <a:rPr lang="es-ES" smtClean="0"/>
              <a:t>12</a:t>
            </a:fld>
            <a:endParaRPr lang="es-ES"/>
          </a:p>
        </p:txBody>
      </p:sp>
    </p:spTree>
    <p:extLst>
      <p:ext uri="{BB962C8B-B14F-4D97-AF65-F5344CB8AC3E}">
        <p14:creationId xmlns:p14="http://schemas.microsoft.com/office/powerpoint/2010/main" val="2728523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EFD2-59F1-4249-248A-68CFDFEA158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01AA1E-0E76-306D-4054-698B74A9CD5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EC2D2C7-71DB-4439-B88B-57C374A63948}"/>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D6BA0A4F-9835-3607-D811-19CABAF796F9}"/>
              </a:ext>
            </a:extLst>
          </p:cNvPr>
          <p:cNvSpPr>
            <a:spLocks noGrp="1"/>
          </p:cNvSpPr>
          <p:nvPr>
            <p:ph type="sldNum" sz="quarter" idx="10"/>
          </p:nvPr>
        </p:nvSpPr>
        <p:spPr/>
        <p:txBody>
          <a:bodyPr/>
          <a:lstStyle/>
          <a:p>
            <a:fld id="{230A825F-C5BC-0945-9745-BFEF151ECAA1}" type="slidenum">
              <a:rPr lang="es-ES" smtClean="0"/>
              <a:t>21</a:t>
            </a:fld>
            <a:endParaRPr lang="es-ES"/>
          </a:p>
        </p:txBody>
      </p:sp>
    </p:spTree>
    <p:extLst>
      <p:ext uri="{BB962C8B-B14F-4D97-AF65-F5344CB8AC3E}">
        <p14:creationId xmlns:p14="http://schemas.microsoft.com/office/powerpoint/2010/main" val="3811004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992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09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16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87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59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60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995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177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43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20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101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83147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61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8390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3.svg"/><Relationship Id="rId4" Type="http://schemas.openxmlformats.org/officeDocument/2006/relationships/image" Target="../media/image12.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17.svg"/><Relationship Id="rId2" Type="http://schemas.openxmlformats.org/officeDocument/2006/relationships/theme" Target="../theme/theme1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8.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9.xml"/><Relationship Id="rId1" Type="http://schemas.openxmlformats.org/officeDocument/2006/relationships/slideLayout" Target="../slideLayouts/slideLayout10.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n 11" descr="Una caricatura de una persona&#10;&#10;Descripción generada automáticamente con confianza media">
            <a:extLst>
              <a:ext uri="{FF2B5EF4-FFF2-40B4-BE49-F238E27FC236}">
                <a16:creationId xmlns:a16="http://schemas.microsoft.com/office/drawing/2014/main" id="{3D210268-EBF3-FC18-0A80-A728B89AAB54}"/>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6" name="Imagen 5" descr="Logotipo&#10;&#10;Descripción generada automáticamente">
            <a:extLst>
              <a:ext uri="{FF2B5EF4-FFF2-40B4-BE49-F238E27FC236}">
                <a16:creationId xmlns:a16="http://schemas.microsoft.com/office/drawing/2014/main" id="{A42E7BEB-AD0C-D6AC-03FC-99892358B6AF}"/>
              </a:ext>
            </a:extLst>
          </p:cNvPr>
          <p:cNvPicPr>
            <a:picLocks noChangeAspect="1"/>
          </p:cNvPicPr>
          <p:nvPr userDrawn="1"/>
        </p:nvPicPr>
        <p:blipFill>
          <a:blip r:embed="rId4"/>
          <a:stretch>
            <a:fillRect/>
          </a:stretch>
        </p:blipFill>
        <p:spPr>
          <a:xfrm>
            <a:off x="389107" y="276670"/>
            <a:ext cx="1731523" cy="675294"/>
          </a:xfrm>
          <a:prstGeom prst="rect">
            <a:avLst/>
          </a:prstGeom>
        </p:spPr>
      </p:pic>
    </p:spTree>
    <p:extLst>
      <p:ext uri="{BB962C8B-B14F-4D97-AF65-F5344CB8AC3E}">
        <p14:creationId xmlns:p14="http://schemas.microsoft.com/office/powerpoint/2010/main" val="637884066"/>
      </p:ext>
    </p:extLst>
  </p:cSld>
  <p:clrMap bg1="lt1" tx1="dk1" bg2="lt2" tx2="dk2" accent1="accent1" accent2="accent2" accent3="accent3" accent4="accent4" accent5="accent5" accent6="accent6" hlink="hlink" folHlink="folHlink"/>
  <p:sldLayoutIdLst>
    <p:sldLayoutId id="214748373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descr="Imagen que contiene Texto&#10;&#10;Descripción generada automáticamente">
            <a:extLst>
              <a:ext uri="{FF2B5EF4-FFF2-40B4-BE49-F238E27FC236}">
                <a16:creationId xmlns:a16="http://schemas.microsoft.com/office/drawing/2014/main" id="{240140CE-2EED-D77D-6601-B92DA49E7B2A}"/>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944787746"/>
      </p:ext>
    </p:extLst>
  </p:cSld>
  <p:clrMap bg1="lt1" tx1="dk1" bg2="lt2" tx2="dk2" accent1="accent1" accent2="accent2" accent3="accent3" accent4="accent4" accent5="accent5" accent6="accent6" hlink="hlink" folHlink="folHlink"/>
  <p:sldLayoutIdLst>
    <p:sldLayoutId id="214748372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255E586-E6A8-AFC2-3DF0-7E71953BEF55}"/>
              </a:ext>
            </a:extLst>
          </p:cNvPr>
          <p:cNvSpPr/>
          <p:nvPr userDrawn="1"/>
        </p:nvSpPr>
        <p:spPr>
          <a:xfrm>
            <a:off x="0" y="0"/>
            <a:ext cx="117662" cy="5143500"/>
          </a:xfrm>
          <a:prstGeom prst="rect">
            <a:avLst/>
          </a:prstGeom>
          <a:solidFill>
            <a:srgbClr val="B600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F98F6910-461E-5729-7982-5A887AC22A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471277" y="176817"/>
            <a:ext cx="271033" cy="271033"/>
          </a:xfrm>
          <a:prstGeom prst="rect">
            <a:avLst/>
          </a:prstGeom>
        </p:spPr>
      </p:pic>
    </p:spTree>
    <p:extLst>
      <p:ext uri="{BB962C8B-B14F-4D97-AF65-F5344CB8AC3E}">
        <p14:creationId xmlns:p14="http://schemas.microsoft.com/office/powerpoint/2010/main" val="2583827300"/>
      </p:ext>
    </p:extLst>
  </p:cSld>
  <p:clrMap bg1="lt1" tx1="dk1" bg2="lt2" tx2="dk2" accent1="accent1" accent2="accent2" accent3="accent3" accent4="accent4" accent5="accent5" accent6="accent6" hlink="hlink" folHlink="folHlink"/>
  <p:sldLayoutIdLst>
    <p:sldLayoutId id="2147483712" r:id="rId1"/>
    <p:sldLayoutId id="214748374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descr="Una caricatura de una persona&#10;&#10;Descripción generada automáticamente con confianza media">
            <a:extLst>
              <a:ext uri="{FF2B5EF4-FFF2-40B4-BE49-F238E27FC236}">
                <a16:creationId xmlns:a16="http://schemas.microsoft.com/office/drawing/2014/main" id="{E5915B20-6687-2722-215B-38C44894AD84}"/>
              </a:ext>
            </a:extLst>
          </p:cNvPr>
          <p:cNvPicPr>
            <a:picLocks noChangeAspect="1"/>
          </p:cNvPicPr>
          <p:nvPr userDrawn="1"/>
        </p:nvPicPr>
        <p:blipFill>
          <a:blip r:embed="rId3"/>
          <a:stretch>
            <a:fillRect/>
          </a:stretch>
        </p:blipFill>
        <p:spPr>
          <a:xfrm>
            <a:off x="0" y="0"/>
            <a:ext cx="9144000" cy="5143500"/>
          </a:xfrm>
          <a:prstGeom prst="rect">
            <a:avLst/>
          </a:prstGeom>
        </p:spPr>
      </p:pic>
      <p:sp>
        <p:nvSpPr>
          <p:cNvPr id="11" name="CuadroTexto 10">
            <a:extLst>
              <a:ext uri="{FF2B5EF4-FFF2-40B4-BE49-F238E27FC236}">
                <a16:creationId xmlns:a16="http://schemas.microsoft.com/office/drawing/2014/main" id="{29FA6D40-4D9D-A9D6-5BB1-9F2183F8F447}"/>
              </a:ext>
            </a:extLst>
          </p:cNvPr>
          <p:cNvSpPr txBox="1"/>
          <p:nvPr/>
        </p:nvSpPr>
        <p:spPr>
          <a:xfrm>
            <a:off x="654945" y="4611562"/>
            <a:ext cx="861691" cy="200055"/>
          </a:xfrm>
          <a:prstGeom prst="rect">
            <a:avLst/>
          </a:prstGeom>
          <a:noFill/>
        </p:spPr>
        <p:txBody>
          <a:bodyPr wrap="square" rtlCol="0">
            <a:spAutoFit/>
          </a:bodyPr>
          <a:lstStyle/>
          <a:p>
            <a:r>
              <a:rPr lang="es-CO" sz="700">
                <a:solidFill>
                  <a:srgbClr val="6F2A4D"/>
                </a:solidFill>
                <a:latin typeface="+mj-lt"/>
              </a:rPr>
              <a:t>/</a:t>
            </a:r>
            <a:r>
              <a:rPr lang="es-CO" sz="700" err="1">
                <a:solidFill>
                  <a:srgbClr val="6F2A4D"/>
                </a:solidFill>
                <a:latin typeface="+mj-lt"/>
              </a:rPr>
              <a:t>DANEColombia</a:t>
            </a:r>
            <a:endParaRPr lang="es-CO" sz="700">
              <a:solidFill>
                <a:srgbClr val="6F2A4D"/>
              </a:solidFill>
              <a:latin typeface="+mj-lt"/>
            </a:endParaRPr>
          </a:p>
        </p:txBody>
      </p:sp>
      <p:sp>
        <p:nvSpPr>
          <p:cNvPr id="12" name="CuadroTexto 11">
            <a:extLst>
              <a:ext uri="{FF2B5EF4-FFF2-40B4-BE49-F238E27FC236}">
                <a16:creationId xmlns:a16="http://schemas.microsoft.com/office/drawing/2014/main" id="{A2693149-7AF1-6BB7-DDE7-2FFE766D1CDE}"/>
              </a:ext>
            </a:extLst>
          </p:cNvPr>
          <p:cNvSpPr txBox="1"/>
          <p:nvPr/>
        </p:nvSpPr>
        <p:spPr>
          <a:xfrm>
            <a:off x="1748051" y="4611562"/>
            <a:ext cx="969645" cy="200055"/>
          </a:xfrm>
          <a:prstGeom prst="rect">
            <a:avLst/>
          </a:prstGeom>
          <a:noFill/>
        </p:spPr>
        <p:txBody>
          <a:bodyPr wrap="square" rtlCol="0">
            <a:spAutoFit/>
          </a:bodyPr>
          <a:lstStyle/>
          <a:p>
            <a:r>
              <a:rPr lang="es-CO" sz="700" kern="1200">
                <a:solidFill>
                  <a:srgbClr val="6F2A4D"/>
                </a:solidFill>
                <a:latin typeface="+mj-lt"/>
                <a:ea typeface="+mn-ea"/>
                <a:cs typeface="+mn-cs"/>
              </a:rPr>
              <a:t>@DANE_Colombia</a:t>
            </a:r>
          </a:p>
        </p:txBody>
      </p:sp>
      <p:sp>
        <p:nvSpPr>
          <p:cNvPr id="13" name="CuadroTexto 12">
            <a:extLst>
              <a:ext uri="{FF2B5EF4-FFF2-40B4-BE49-F238E27FC236}">
                <a16:creationId xmlns:a16="http://schemas.microsoft.com/office/drawing/2014/main" id="{E27D1182-310A-60A6-3572-46F41FAE0EA4}"/>
              </a:ext>
            </a:extLst>
          </p:cNvPr>
          <p:cNvSpPr txBox="1"/>
          <p:nvPr/>
        </p:nvSpPr>
        <p:spPr>
          <a:xfrm>
            <a:off x="2901144" y="4605632"/>
            <a:ext cx="969645" cy="200055"/>
          </a:xfrm>
          <a:prstGeom prst="rect">
            <a:avLst/>
          </a:prstGeom>
          <a:noFill/>
        </p:spPr>
        <p:txBody>
          <a:bodyPr wrap="square" rtlCol="0">
            <a:spAutoFit/>
          </a:bodyPr>
          <a:lstStyle/>
          <a:p>
            <a:r>
              <a:rPr lang="es-CO" sz="700" kern="1200">
                <a:solidFill>
                  <a:srgbClr val="6F2A4D"/>
                </a:solidFill>
                <a:latin typeface="+mj-lt"/>
                <a:ea typeface="+mn-ea"/>
                <a:cs typeface="+mn-cs"/>
              </a:rPr>
              <a:t>@DANEColombia</a:t>
            </a:r>
          </a:p>
        </p:txBody>
      </p:sp>
      <p:sp>
        <p:nvSpPr>
          <p:cNvPr id="14" name="CuadroTexto 13">
            <a:extLst>
              <a:ext uri="{FF2B5EF4-FFF2-40B4-BE49-F238E27FC236}">
                <a16:creationId xmlns:a16="http://schemas.microsoft.com/office/drawing/2014/main" id="{BB1E1DD0-1E17-DF8F-2B84-7B7F11CC48D1}"/>
              </a:ext>
            </a:extLst>
          </p:cNvPr>
          <p:cNvSpPr txBox="1"/>
          <p:nvPr/>
        </p:nvSpPr>
        <p:spPr>
          <a:xfrm>
            <a:off x="4010094" y="4611562"/>
            <a:ext cx="829949" cy="200055"/>
          </a:xfrm>
          <a:prstGeom prst="rect">
            <a:avLst/>
          </a:prstGeom>
          <a:noFill/>
        </p:spPr>
        <p:txBody>
          <a:bodyPr wrap="square" rtlCol="0">
            <a:spAutoFit/>
          </a:bodyPr>
          <a:lstStyle/>
          <a:p>
            <a:r>
              <a:rPr lang="es-CO" sz="700">
                <a:solidFill>
                  <a:srgbClr val="6F2A4D"/>
                </a:solidFill>
                <a:latin typeface="+mj-lt"/>
              </a:rPr>
              <a:t>/</a:t>
            </a:r>
            <a:r>
              <a:rPr lang="es-CO" sz="700" err="1">
                <a:solidFill>
                  <a:srgbClr val="6F2A4D"/>
                </a:solidFill>
                <a:latin typeface="+mj-lt"/>
              </a:rPr>
              <a:t>DANEColombia</a:t>
            </a:r>
            <a:endParaRPr lang="es-CO" sz="700">
              <a:solidFill>
                <a:srgbClr val="6F2A4D"/>
              </a:solidFill>
              <a:latin typeface="+mj-lt"/>
            </a:endParaRPr>
          </a:p>
        </p:txBody>
      </p:sp>
      <p:pic>
        <p:nvPicPr>
          <p:cNvPr id="15" name="Gráfico 14">
            <a:extLst>
              <a:ext uri="{FF2B5EF4-FFF2-40B4-BE49-F238E27FC236}">
                <a16:creationId xmlns:a16="http://schemas.microsoft.com/office/drawing/2014/main" id="{B8FAE050-48B0-94F0-B936-60DE4159B16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261" t="10890" r="94630" b="14357"/>
          <a:stretch/>
        </p:blipFill>
        <p:spPr>
          <a:xfrm>
            <a:off x="497086" y="4611561"/>
            <a:ext cx="157859" cy="188051"/>
          </a:xfrm>
          <a:prstGeom prst="rect">
            <a:avLst/>
          </a:prstGeom>
        </p:spPr>
      </p:pic>
      <p:pic>
        <p:nvPicPr>
          <p:cNvPr id="16" name="Gráfico 15">
            <a:extLst>
              <a:ext uri="{FF2B5EF4-FFF2-40B4-BE49-F238E27FC236}">
                <a16:creationId xmlns:a16="http://schemas.microsoft.com/office/drawing/2014/main" id="{99634D0D-73E4-2C50-9CF9-71C6BE71897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3732" t="23205" r="41213" b="16925"/>
          <a:stretch/>
        </p:blipFill>
        <p:spPr>
          <a:xfrm>
            <a:off x="2738959" y="4642091"/>
            <a:ext cx="194236" cy="150609"/>
          </a:xfrm>
          <a:prstGeom prst="rect">
            <a:avLst/>
          </a:prstGeom>
        </p:spPr>
      </p:pic>
      <p:pic>
        <p:nvPicPr>
          <p:cNvPr id="17" name="Gráfico 16">
            <a:extLst>
              <a:ext uri="{FF2B5EF4-FFF2-40B4-BE49-F238E27FC236}">
                <a16:creationId xmlns:a16="http://schemas.microsoft.com/office/drawing/2014/main" id="{EAE24192-D127-7EB6-6678-A8647892C24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0439" t="22767" r="15253" b="17363"/>
          <a:stretch/>
        </p:blipFill>
        <p:spPr>
          <a:xfrm>
            <a:off x="3860224" y="4649004"/>
            <a:ext cx="165500" cy="150609"/>
          </a:xfrm>
          <a:prstGeom prst="rect">
            <a:avLst/>
          </a:prstGeom>
        </p:spPr>
      </p:pic>
      <p:pic>
        <p:nvPicPr>
          <p:cNvPr id="18" name="Gráfico 17">
            <a:extLst>
              <a:ext uri="{FF2B5EF4-FFF2-40B4-BE49-F238E27FC236}">
                <a16:creationId xmlns:a16="http://schemas.microsoft.com/office/drawing/2014/main" id="{48860669-5E6A-6B94-3B89-50245DFC13E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593928" y="4649003"/>
            <a:ext cx="147901" cy="138809"/>
          </a:xfrm>
          <a:prstGeom prst="rect">
            <a:avLst/>
          </a:prstGeom>
        </p:spPr>
      </p:pic>
      <p:sp>
        <p:nvSpPr>
          <p:cNvPr id="19" name="Elipse 18">
            <a:extLst>
              <a:ext uri="{FF2B5EF4-FFF2-40B4-BE49-F238E27FC236}">
                <a16:creationId xmlns:a16="http://schemas.microsoft.com/office/drawing/2014/main" id="{7D02E8D7-2B0B-F4D1-6FF1-748F1168C7E7}"/>
              </a:ext>
            </a:extLst>
          </p:cNvPr>
          <p:cNvSpPr/>
          <p:nvPr userDrawn="1"/>
        </p:nvSpPr>
        <p:spPr>
          <a:xfrm>
            <a:off x="437288" y="4581616"/>
            <a:ext cx="271565" cy="271565"/>
          </a:xfrm>
          <a:prstGeom prst="ellipse">
            <a:avLst/>
          </a:prstGeom>
          <a:noFill/>
          <a:ln>
            <a:solidFill>
              <a:srgbClr val="EF3C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E921DE08-D94C-6A26-1D40-6C81D84D6658}"/>
              </a:ext>
            </a:extLst>
          </p:cNvPr>
          <p:cNvSpPr/>
          <p:nvPr userDrawn="1"/>
        </p:nvSpPr>
        <p:spPr>
          <a:xfrm>
            <a:off x="1521745" y="4581616"/>
            <a:ext cx="271565" cy="271565"/>
          </a:xfrm>
          <a:prstGeom prst="ellipse">
            <a:avLst/>
          </a:prstGeom>
          <a:noFill/>
          <a:ln>
            <a:solidFill>
              <a:srgbClr val="EF3C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1" name="Elipse 20">
            <a:extLst>
              <a:ext uri="{FF2B5EF4-FFF2-40B4-BE49-F238E27FC236}">
                <a16:creationId xmlns:a16="http://schemas.microsoft.com/office/drawing/2014/main" id="{4B6DBCF7-766E-AEDE-911B-4894E08146B1}"/>
              </a:ext>
            </a:extLst>
          </p:cNvPr>
          <p:cNvSpPr/>
          <p:nvPr userDrawn="1"/>
        </p:nvSpPr>
        <p:spPr>
          <a:xfrm>
            <a:off x="2695940" y="4581616"/>
            <a:ext cx="271565" cy="271565"/>
          </a:xfrm>
          <a:prstGeom prst="ellipse">
            <a:avLst/>
          </a:prstGeom>
          <a:noFill/>
          <a:ln>
            <a:solidFill>
              <a:srgbClr val="EF3C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2" name="Elipse 21">
            <a:extLst>
              <a:ext uri="{FF2B5EF4-FFF2-40B4-BE49-F238E27FC236}">
                <a16:creationId xmlns:a16="http://schemas.microsoft.com/office/drawing/2014/main" id="{C585E222-65B8-B07D-2E07-A1411617107C}"/>
              </a:ext>
            </a:extLst>
          </p:cNvPr>
          <p:cNvSpPr/>
          <p:nvPr userDrawn="1"/>
        </p:nvSpPr>
        <p:spPr>
          <a:xfrm>
            <a:off x="3801708" y="4581616"/>
            <a:ext cx="271565" cy="271565"/>
          </a:xfrm>
          <a:prstGeom prst="ellipse">
            <a:avLst/>
          </a:prstGeom>
          <a:noFill/>
          <a:ln>
            <a:solidFill>
              <a:srgbClr val="EF3C6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4" name="Imagen 3" descr="Logotipo&#10;&#10;Descripción generada automáticamente">
            <a:extLst>
              <a:ext uri="{FF2B5EF4-FFF2-40B4-BE49-F238E27FC236}">
                <a16:creationId xmlns:a16="http://schemas.microsoft.com/office/drawing/2014/main" id="{F2150834-82C3-6FB9-078F-0E52B9E58392}"/>
              </a:ext>
            </a:extLst>
          </p:cNvPr>
          <p:cNvPicPr>
            <a:picLocks noChangeAspect="1"/>
          </p:cNvPicPr>
          <p:nvPr userDrawn="1"/>
        </p:nvPicPr>
        <p:blipFill>
          <a:blip r:embed="rId8"/>
          <a:stretch>
            <a:fillRect/>
          </a:stretch>
        </p:blipFill>
        <p:spPr>
          <a:xfrm>
            <a:off x="389107" y="276670"/>
            <a:ext cx="1731523" cy="675294"/>
          </a:xfrm>
          <a:prstGeom prst="rect">
            <a:avLst/>
          </a:prstGeom>
        </p:spPr>
      </p:pic>
    </p:spTree>
    <p:extLst>
      <p:ext uri="{BB962C8B-B14F-4D97-AF65-F5344CB8AC3E}">
        <p14:creationId xmlns:p14="http://schemas.microsoft.com/office/powerpoint/2010/main" val="2452596616"/>
      </p:ext>
    </p:extLst>
  </p:cSld>
  <p:clrMap bg1="lt1" tx1="dk1" bg2="lt2" tx2="dk2" accent1="accent1" accent2="accent2" accent3="accent3" accent4="accent4" accent5="accent5" accent6="accent6" hlink="hlink" folHlink="folHlink"/>
  <p:sldLayoutIdLst>
    <p:sldLayoutId id="214748370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descr="Logotipo&#10;&#10;Descripción generada automáticamente con confianza baja">
            <a:extLst>
              <a:ext uri="{FF2B5EF4-FFF2-40B4-BE49-F238E27FC236}">
                <a16:creationId xmlns:a16="http://schemas.microsoft.com/office/drawing/2014/main" id="{B9D61B4D-676F-ECB2-A836-D32E33B70015}"/>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85115618"/>
      </p:ext>
    </p:extLst>
  </p:cSld>
  <p:clrMap bg1="lt1" tx1="dk1" bg2="lt2" tx2="dk2" accent1="accent1" accent2="accent2" accent3="accent3" accent4="accent4" accent5="accent5" accent6="accent6" hlink="hlink" folHlink="folHlink"/>
  <p:sldLayoutIdLst>
    <p:sldLayoutId id="214748374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D210268-EBF3-FC18-0A80-A728B89AAB54}"/>
              </a:ext>
            </a:extLst>
          </p:cNvPr>
          <p:cNvPicPr>
            <a:picLocks noChangeAspect="1"/>
          </p:cNvPicPr>
          <p:nvPr userDrawn="1"/>
        </p:nvPicPr>
        <p:blipFill>
          <a:blip r:embed="rId3"/>
          <a:srcRect/>
          <a:stretch/>
        </p:blipFill>
        <p:spPr>
          <a:xfrm>
            <a:off x="0" y="0"/>
            <a:ext cx="9144000" cy="5143500"/>
          </a:xfrm>
          <a:prstGeom prst="rect">
            <a:avLst/>
          </a:prstGeom>
        </p:spPr>
      </p:pic>
      <p:pic>
        <p:nvPicPr>
          <p:cNvPr id="2" name="Imagen 1" descr="Logotipo&#10;&#10;Descripción generada automáticamente">
            <a:extLst>
              <a:ext uri="{FF2B5EF4-FFF2-40B4-BE49-F238E27FC236}">
                <a16:creationId xmlns:a16="http://schemas.microsoft.com/office/drawing/2014/main" id="{35901875-257E-9D6F-0D49-BE220256DFC5}"/>
              </a:ext>
            </a:extLst>
          </p:cNvPr>
          <p:cNvPicPr>
            <a:picLocks noChangeAspect="1"/>
          </p:cNvPicPr>
          <p:nvPr userDrawn="1"/>
        </p:nvPicPr>
        <p:blipFill>
          <a:blip r:embed="rId4"/>
          <a:stretch>
            <a:fillRect/>
          </a:stretch>
        </p:blipFill>
        <p:spPr>
          <a:xfrm>
            <a:off x="389107" y="276670"/>
            <a:ext cx="1731523" cy="675294"/>
          </a:xfrm>
          <a:prstGeom prst="rect">
            <a:avLst/>
          </a:prstGeom>
        </p:spPr>
      </p:pic>
    </p:spTree>
    <p:extLst>
      <p:ext uri="{BB962C8B-B14F-4D97-AF65-F5344CB8AC3E}">
        <p14:creationId xmlns:p14="http://schemas.microsoft.com/office/powerpoint/2010/main" val="3805543947"/>
      </p:ext>
    </p:extLst>
  </p:cSld>
  <p:clrMap bg1="lt1" tx1="dk1" bg2="lt2" tx2="dk2" accent1="accent1" accent2="accent2" accent3="accent3" accent4="accent4" accent5="accent5" accent6="accent6" hlink="hlink" folHlink="folHlink"/>
  <p:sldLayoutIdLst>
    <p:sldLayoutId id="214748374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B9D61B4D-676F-ECB2-A836-D32E33B70015}"/>
              </a:ext>
            </a:extLst>
          </p:cNvPr>
          <p:cNvPicPr>
            <a:picLocks noChangeAspect="1"/>
          </p:cNvPicPr>
          <p:nvPr userDrawn="1"/>
        </p:nvPicPr>
        <p:blipFill>
          <a:blip r:embed="rId4"/>
          <a:srcRect/>
          <a:stretch/>
        </p:blipFill>
        <p:spPr>
          <a:xfrm>
            <a:off x="0" y="0"/>
            <a:ext cx="9144000" cy="5143500"/>
          </a:xfrm>
          <a:prstGeom prst="rect">
            <a:avLst/>
          </a:prstGeom>
        </p:spPr>
      </p:pic>
    </p:spTree>
    <p:extLst>
      <p:ext uri="{BB962C8B-B14F-4D97-AF65-F5344CB8AC3E}">
        <p14:creationId xmlns:p14="http://schemas.microsoft.com/office/powerpoint/2010/main" val="451447568"/>
      </p:ext>
    </p:extLst>
  </p:cSld>
  <p:clrMap bg1="lt1" tx1="dk1" bg2="lt2" tx2="dk2" accent1="accent1" accent2="accent2" accent3="accent3" accent4="accent4" accent5="accent5" accent6="accent6" hlink="hlink" folHlink="folHlink"/>
  <p:sldLayoutIdLst>
    <p:sldLayoutId id="2147483745" r:id="rId1"/>
    <p:sldLayoutId id="2147483747"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descr="Una caricatura de una persona&#10;&#10;Descripción generada automáticamente con confianza media">
            <a:extLst>
              <a:ext uri="{FF2B5EF4-FFF2-40B4-BE49-F238E27FC236}">
                <a16:creationId xmlns:a16="http://schemas.microsoft.com/office/drawing/2014/main" id="{0A93EAD2-F80A-1BE0-3582-103E9C1DCEE6}"/>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2" name="Imagen 1" descr="Logotipo&#10;&#10;Descripción generada automáticamente">
            <a:extLst>
              <a:ext uri="{FF2B5EF4-FFF2-40B4-BE49-F238E27FC236}">
                <a16:creationId xmlns:a16="http://schemas.microsoft.com/office/drawing/2014/main" id="{5E55BA55-686D-7F93-896E-D949D81B17C4}"/>
              </a:ext>
            </a:extLst>
          </p:cNvPr>
          <p:cNvPicPr>
            <a:picLocks noChangeAspect="1"/>
          </p:cNvPicPr>
          <p:nvPr userDrawn="1"/>
        </p:nvPicPr>
        <p:blipFill>
          <a:blip r:embed="rId4"/>
          <a:stretch>
            <a:fillRect/>
          </a:stretch>
        </p:blipFill>
        <p:spPr>
          <a:xfrm>
            <a:off x="389107" y="276670"/>
            <a:ext cx="1731523" cy="675294"/>
          </a:xfrm>
          <a:prstGeom prst="rect">
            <a:avLst/>
          </a:prstGeom>
        </p:spPr>
      </p:pic>
    </p:spTree>
    <p:extLst>
      <p:ext uri="{BB962C8B-B14F-4D97-AF65-F5344CB8AC3E}">
        <p14:creationId xmlns:p14="http://schemas.microsoft.com/office/powerpoint/2010/main" val="4208447201"/>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descr="Un dibujo de una persona con una camiseta roja&#10;&#10;Descripción generada automáticamente con confianza baja">
            <a:extLst>
              <a:ext uri="{FF2B5EF4-FFF2-40B4-BE49-F238E27FC236}">
                <a16:creationId xmlns:a16="http://schemas.microsoft.com/office/drawing/2014/main" id="{E89301E3-F40A-12C0-4A30-CAA1242CA494}"/>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67063765"/>
      </p:ext>
    </p:extLst>
  </p:cSld>
  <p:clrMap bg1="lt1" tx1="dk1" bg2="lt2" tx2="dk2" accent1="accent1" accent2="accent2" accent3="accent3" accent4="accent4" accent5="accent5" accent6="accent6" hlink="hlink" folHlink="folHlink"/>
  <p:sldLayoutIdLst>
    <p:sldLayoutId id="214748368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n 8" descr="Una persona con una gorra negra&#10;&#10;Descripción generada automáticamente con confianza baja">
            <a:extLst>
              <a:ext uri="{FF2B5EF4-FFF2-40B4-BE49-F238E27FC236}">
                <a16:creationId xmlns:a16="http://schemas.microsoft.com/office/drawing/2014/main" id="{9D68613D-A56E-6A2F-BC55-BC14C2052786}"/>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4" name="Imagen 3" descr="Logotipo&#10;&#10;Descripción generada automáticamente">
            <a:extLst>
              <a:ext uri="{FF2B5EF4-FFF2-40B4-BE49-F238E27FC236}">
                <a16:creationId xmlns:a16="http://schemas.microsoft.com/office/drawing/2014/main" id="{AE45213A-5BA2-54EC-394B-790C1B5D0EE4}"/>
              </a:ext>
            </a:extLst>
          </p:cNvPr>
          <p:cNvPicPr>
            <a:picLocks noChangeAspect="1"/>
          </p:cNvPicPr>
          <p:nvPr userDrawn="1"/>
        </p:nvPicPr>
        <p:blipFill>
          <a:blip r:embed="rId4"/>
          <a:stretch>
            <a:fillRect/>
          </a:stretch>
        </p:blipFill>
        <p:spPr>
          <a:xfrm>
            <a:off x="389107" y="276670"/>
            <a:ext cx="1731523" cy="675294"/>
          </a:xfrm>
          <a:prstGeom prst="rect">
            <a:avLst/>
          </a:prstGeom>
        </p:spPr>
      </p:pic>
    </p:spTree>
    <p:extLst>
      <p:ext uri="{BB962C8B-B14F-4D97-AF65-F5344CB8AC3E}">
        <p14:creationId xmlns:p14="http://schemas.microsoft.com/office/powerpoint/2010/main" val="3070559756"/>
      </p:ext>
    </p:extLst>
  </p:cSld>
  <p:clrMap bg1="lt1" tx1="dk1" bg2="lt2" tx2="dk2" accent1="accent1" accent2="accent2" accent3="accent3" accent4="accent4" accent5="accent5" accent6="accent6" hlink="hlink" folHlink="folHlink"/>
  <p:sldLayoutIdLst>
    <p:sldLayoutId id="214748371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agen 7" descr="Una caricatura de una persona&#10;&#10;Descripción generada automáticamente con confianza baja">
            <a:extLst>
              <a:ext uri="{FF2B5EF4-FFF2-40B4-BE49-F238E27FC236}">
                <a16:creationId xmlns:a16="http://schemas.microsoft.com/office/drawing/2014/main" id="{A5B010AE-6747-AAEF-5E56-43B18C7CF210}"/>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4645343"/>
      </p:ext>
    </p:extLst>
  </p:cSld>
  <p:clrMap bg1="lt1" tx1="dk1" bg2="lt2" tx2="dk2" accent1="accent1" accent2="accent2" accent3="accent3" accent4="accent4" accent5="accent5" accent6="accent6" hlink="hlink" folHlink="folHlink"/>
  <p:sldLayoutIdLst>
    <p:sldLayoutId id="214748371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descr="Imagen que contiene hombre, sostener, parado, vistiendo&#10;&#10;Descripción generada automáticamente">
            <a:extLst>
              <a:ext uri="{FF2B5EF4-FFF2-40B4-BE49-F238E27FC236}">
                <a16:creationId xmlns:a16="http://schemas.microsoft.com/office/drawing/2014/main" id="{65BC5AFF-247B-6925-2A51-98B6B61DBB96}"/>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2" name="Imagen 1" descr="Logotipo&#10;&#10;Descripción generada automáticamente">
            <a:extLst>
              <a:ext uri="{FF2B5EF4-FFF2-40B4-BE49-F238E27FC236}">
                <a16:creationId xmlns:a16="http://schemas.microsoft.com/office/drawing/2014/main" id="{96440652-C181-751E-E982-549C7B4528E0}"/>
              </a:ext>
            </a:extLst>
          </p:cNvPr>
          <p:cNvPicPr>
            <a:picLocks noChangeAspect="1"/>
          </p:cNvPicPr>
          <p:nvPr userDrawn="1"/>
        </p:nvPicPr>
        <p:blipFill>
          <a:blip r:embed="rId4"/>
          <a:stretch>
            <a:fillRect/>
          </a:stretch>
        </p:blipFill>
        <p:spPr>
          <a:xfrm>
            <a:off x="389107" y="276670"/>
            <a:ext cx="1731523" cy="675294"/>
          </a:xfrm>
          <a:prstGeom prst="rect">
            <a:avLst/>
          </a:prstGeom>
        </p:spPr>
      </p:pic>
    </p:spTree>
    <p:extLst>
      <p:ext uri="{BB962C8B-B14F-4D97-AF65-F5344CB8AC3E}">
        <p14:creationId xmlns:p14="http://schemas.microsoft.com/office/powerpoint/2010/main" val="2455254937"/>
      </p:ext>
    </p:extLst>
  </p:cSld>
  <p:clrMap bg1="lt1" tx1="dk1" bg2="lt2" tx2="dk2" accent1="accent1" accent2="accent2" accent3="accent3" accent4="accent4" accent5="accent5" accent6="accent6" hlink="hlink" folHlink="folHlink"/>
  <p:sldLayoutIdLst>
    <p:sldLayoutId id="214748371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laklems.net/docs/Documento_Metodologia_y_base_de_datos_-_LAKLEMS.pdf" TargetMode="External"/><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hyperlink" Target="http://laklems.net/docs/Documento_Metodologia_y_base_de_datos_-_LAKLEMS.pdf" TargetMode="External"/><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0.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diagramColors" Target="../diagrams/colors30.xml"/><Relationship Id="rId4" Type="http://schemas.openxmlformats.org/officeDocument/2006/relationships/diagramQuickStyle" Target="../diagrams/quickStyle3.xml"/><Relationship Id="rId9" Type="http://schemas.openxmlformats.org/officeDocument/2006/relationships/diagramQuickStyle" Target="../diagrams/quickStyle30.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38665967-D989-24DE-3F9A-F56EA5E0D6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452" y="4269536"/>
            <a:ext cx="1429347" cy="278424"/>
          </a:xfrm>
          <a:prstGeom prst="rect">
            <a:avLst/>
          </a:prstGeom>
        </p:spPr>
      </p:pic>
      <p:sp>
        <p:nvSpPr>
          <p:cNvPr id="6" name="CuadroTexto 5">
            <a:extLst>
              <a:ext uri="{FF2B5EF4-FFF2-40B4-BE49-F238E27FC236}">
                <a16:creationId xmlns:a16="http://schemas.microsoft.com/office/drawing/2014/main" id="{CFC2CAB9-B5E8-5DDF-56AA-03B2B6441C1F}"/>
              </a:ext>
            </a:extLst>
          </p:cNvPr>
          <p:cNvSpPr txBox="1"/>
          <p:nvPr/>
        </p:nvSpPr>
        <p:spPr>
          <a:xfrm>
            <a:off x="472625" y="4304872"/>
            <a:ext cx="1646107" cy="264688"/>
          </a:xfrm>
          <a:prstGeom prst="rect">
            <a:avLst/>
          </a:prstGeom>
          <a:noFill/>
        </p:spPr>
        <p:txBody>
          <a:bodyPr wrap="square">
            <a:spAutoFit/>
          </a:bodyPr>
          <a:lstStyle/>
          <a:p>
            <a:pPr>
              <a:lnSpc>
                <a:spcPct val="80000"/>
              </a:lnSpc>
            </a:pPr>
            <a:r>
              <a:rPr lang="es-ES" sz="1400" b="1" dirty="0">
                <a:solidFill>
                  <a:schemeClr val="tx1">
                    <a:lumMod val="65000"/>
                    <a:lumOff val="35000"/>
                  </a:schemeClr>
                </a:solidFill>
                <a:latin typeface="+mj-lt"/>
                <a:ea typeface="Roboto Medium" panose="02000000000000000000" pitchFamily="2" charset="0"/>
              </a:rPr>
              <a:t>Diciembre</a:t>
            </a:r>
            <a:r>
              <a:rPr lang="es-ES" sz="1400" b="1" i="0" u="none" strike="noStrike" dirty="0">
                <a:solidFill>
                  <a:schemeClr val="tx1">
                    <a:lumMod val="65000"/>
                    <a:lumOff val="35000"/>
                  </a:schemeClr>
                </a:solidFill>
                <a:effectLst/>
                <a:latin typeface="+mj-lt"/>
                <a:ea typeface="Roboto Medium" panose="02000000000000000000" pitchFamily="2" charset="0"/>
              </a:rPr>
              <a:t> 2024</a:t>
            </a:r>
            <a:endParaRPr lang="es-CO" sz="1400" b="1" dirty="0">
              <a:solidFill>
                <a:schemeClr val="tx1">
                  <a:lumMod val="65000"/>
                  <a:lumOff val="35000"/>
                </a:schemeClr>
              </a:solidFill>
              <a:latin typeface="+mj-lt"/>
              <a:ea typeface="Roboto Medium" panose="02000000000000000000" pitchFamily="2" charset="0"/>
            </a:endParaRPr>
          </a:p>
        </p:txBody>
      </p:sp>
      <p:sp>
        <p:nvSpPr>
          <p:cNvPr id="2" name="object 553">
            <a:extLst>
              <a:ext uri="{FF2B5EF4-FFF2-40B4-BE49-F238E27FC236}">
                <a16:creationId xmlns:a16="http://schemas.microsoft.com/office/drawing/2014/main" id="{F3743196-49BE-0CE9-ACD1-B27314BB337B}"/>
              </a:ext>
            </a:extLst>
          </p:cNvPr>
          <p:cNvSpPr txBox="1">
            <a:spLocks/>
          </p:cNvSpPr>
          <p:nvPr/>
        </p:nvSpPr>
        <p:spPr>
          <a:xfrm>
            <a:off x="523083" y="3342701"/>
            <a:ext cx="2833625" cy="570028"/>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5"/>
              </a:spcBef>
              <a:buNone/>
            </a:pPr>
            <a:r>
              <a:rPr lang="es-ES" sz="1800" b="1" spc="-5" dirty="0">
                <a:solidFill>
                  <a:schemeClr val="tx1">
                    <a:lumMod val="85000"/>
                    <a:lumOff val="15000"/>
                  </a:schemeClr>
                </a:solidFill>
                <a:latin typeface="+mj-lt"/>
                <a:cs typeface="Arial"/>
              </a:rPr>
              <a:t>Mesa de concertación del salario mínimo 2025</a:t>
            </a:r>
          </a:p>
        </p:txBody>
      </p:sp>
      <p:sp>
        <p:nvSpPr>
          <p:cNvPr id="4" name="CuadroTexto 3">
            <a:extLst>
              <a:ext uri="{FF2B5EF4-FFF2-40B4-BE49-F238E27FC236}">
                <a16:creationId xmlns:a16="http://schemas.microsoft.com/office/drawing/2014/main" id="{03FA39AE-7542-D25B-977E-E3307A0FEB4D}"/>
              </a:ext>
            </a:extLst>
          </p:cNvPr>
          <p:cNvSpPr txBox="1"/>
          <p:nvPr/>
        </p:nvSpPr>
        <p:spPr>
          <a:xfrm>
            <a:off x="472625" y="2693506"/>
            <a:ext cx="2098316" cy="584775"/>
          </a:xfrm>
          <a:prstGeom prst="rect">
            <a:avLst/>
          </a:prstGeom>
          <a:noFill/>
        </p:spPr>
        <p:txBody>
          <a:bodyPr wrap="square" rtlCol="0">
            <a:spAutoFit/>
          </a:bodyPr>
          <a:lstStyle/>
          <a:p>
            <a:r>
              <a:rPr lang="es-ES" sz="1600" i="1" dirty="0">
                <a:solidFill>
                  <a:srgbClr val="B6004C"/>
                </a:solidFill>
                <a:latin typeface="+mj-lt"/>
              </a:rPr>
              <a:t>III trimestre de 2024 preliminar</a:t>
            </a:r>
          </a:p>
        </p:txBody>
      </p:sp>
      <p:sp>
        <p:nvSpPr>
          <p:cNvPr id="5" name="object 553">
            <a:extLst>
              <a:ext uri="{FF2B5EF4-FFF2-40B4-BE49-F238E27FC236}">
                <a16:creationId xmlns:a16="http://schemas.microsoft.com/office/drawing/2014/main" id="{D51A676C-541F-7125-1516-0046B2C2330E}"/>
              </a:ext>
            </a:extLst>
          </p:cNvPr>
          <p:cNvSpPr txBox="1">
            <a:spLocks/>
          </p:cNvSpPr>
          <p:nvPr/>
        </p:nvSpPr>
        <p:spPr>
          <a:xfrm>
            <a:off x="659852" y="1168231"/>
            <a:ext cx="4529182" cy="1013226"/>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125"/>
              </a:spcBef>
              <a:buNone/>
            </a:pPr>
            <a:r>
              <a:rPr lang="es-ES" sz="3600" b="1" dirty="0">
                <a:solidFill>
                  <a:srgbClr val="B6004C"/>
                </a:solidFill>
                <a:latin typeface="+mj-lt"/>
              </a:rPr>
              <a:t>Productividad Total de los Factores (PTF)</a:t>
            </a:r>
          </a:p>
        </p:txBody>
      </p:sp>
    </p:spTree>
    <p:extLst>
      <p:ext uri="{BB962C8B-B14F-4D97-AF65-F5344CB8AC3E}">
        <p14:creationId xmlns:p14="http://schemas.microsoft.com/office/powerpoint/2010/main" val="8619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53">
            <a:extLst>
              <a:ext uri="{FF2B5EF4-FFF2-40B4-BE49-F238E27FC236}">
                <a16:creationId xmlns:a16="http://schemas.microsoft.com/office/drawing/2014/main" id="{B6CDC1F6-B9D1-DA1F-6801-DC5C6D5D5F78}"/>
              </a:ext>
            </a:extLst>
          </p:cNvPr>
          <p:cNvSpPr txBox="1">
            <a:spLocks/>
          </p:cNvSpPr>
          <p:nvPr/>
        </p:nvSpPr>
        <p:spPr>
          <a:xfrm>
            <a:off x="496301" y="2057122"/>
            <a:ext cx="4075699" cy="1013226"/>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125"/>
              </a:spcBef>
              <a:buNone/>
            </a:pPr>
            <a:r>
              <a:rPr lang="es-ES" sz="3600" b="1" dirty="0">
                <a:solidFill>
                  <a:srgbClr val="B6004C"/>
                </a:solidFill>
                <a:latin typeface="+mj-lt"/>
              </a:rPr>
              <a:t>2. Resultados PTF 2024</a:t>
            </a:r>
          </a:p>
        </p:txBody>
      </p:sp>
    </p:spTree>
    <p:extLst>
      <p:ext uri="{BB962C8B-B14F-4D97-AF65-F5344CB8AC3E}">
        <p14:creationId xmlns:p14="http://schemas.microsoft.com/office/powerpoint/2010/main" val="3672411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D12B40A-A549-F283-82CE-58A6BA77BDE5}"/>
              </a:ext>
            </a:extLst>
          </p:cNvPr>
          <p:cNvSpPr/>
          <p:nvPr/>
        </p:nvSpPr>
        <p:spPr>
          <a:xfrm>
            <a:off x="498088" y="1055649"/>
            <a:ext cx="8593873" cy="373937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2168CC2F-381C-C46C-E693-707FDFD7A407}"/>
              </a:ext>
            </a:extLst>
          </p:cNvPr>
          <p:cNvSpPr txBox="1"/>
          <p:nvPr/>
        </p:nvSpPr>
        <p:spPr>
          <a:xfrm>
            <a:off x="465483" y="4804946"/>
            <a:ext cx="4374146" cy="338554"/>
          </a:xfrm>
          <a:prstGeom prst="rect">
            <a:avLst/>
          </a:prstGeom>
          <a:noFill/>
        </p:spPr>
        <p:txBody>
          <a:bodyPr wrap="square" rtlCol="0">
            <a:spAutoFit/>
          </a:bodyPr>
          <a:lstStyle/>
          <a:p>
            <a:r>
              <a:rPr lang="es-MX" sz="800" b="1" dirty="0"/>
              <a:t>Fuente: </a:t>
            </a:r>
            <a:r>
              <a:rPr lang="es-MX" sz="800" dirty="0"/>
              <a:t>DANE, Cuentas Nacionales</a:t>
            </a:r>
            <a:endParaRPr lang="es-MX" sz="800" baseline="30000" dirty="0"/>
          </a:p>
          <a:p>
            <a:r>
              <a:rPr lang="es-MX" sz="800" baseline="30000" dirty="0"/>
              <a:t>Pr  </a:t>
            </a:r>
            <a:r>
              <a:rPr lang="es-MX" sz="800" dirty="0"/>
              <a:t>Cifras preliminares con información disponible a corte de  III trimestre de 2024</a:t>
            </a:r>
            <a:endParaRPr lang="es-CO" sz="1200" dirty="0"/>
          </a:p>
        </p:txBody>
      </p:sp>
      <p:graphicFrame>
        <p:nvGraphicFramePr>
          <p:cNvPr id="5" name="Gráfico 4">
            <a:extLst>
              <a:ext uri="{FF2B5EF4-FFF2-40B4-BE49-F238E27FC236}">
                <a16:creationId xmlns:a16="http://schemas.microsoft.com/office/drawing/2014/main" id="{F8D13BD2-EAFA-4337-8517-D031C4233987}"/>
              </a:ext>
            </a:extLst>
          </p:cNvPr>
          <p:cNvGraphicFramePr>
            <a:graphicFrameLocks/>
          </p:cNvGraphicFramePr>
          <p:nvPr>
            <p:extLst>
              <p:ext uri="{D42A27DB-BD31-4B8C-83A1-F6EECF244321}">
                <p14:modId xmlns:p14="http://schemas.microsoft.com/office/powerpoint/2010/main" val="513696241"/>
              </p:ext>
            </p:extLst>
          </p:nvPr>
        </p:nvGraphicFramePr>
        <p:xfrm>
          <a:off x="564995" y="1055649"/>
          <a:ext cx="8526966" cy="3523785"/>
        </p:xfrm>
        <a:graphic>
          <a:graphicData uri="http://schemas.openxmlformats.org/drawingml/2006/chart">
            <c:chart xmlns:c="http://schemas.openxmlformats.org/drawingml/2006/chart" xmlns:r="http://schemas.openxmlformats.org/officeDocument/2006/relationships" r:id="rId2"/>
          </a:graphicData>
        </a:graphic>
      </p:graphicFrame>
      <p:sp>
        <p:nvSpPr>
          <p:cNvPr id="6" name="object 2">
            <a:extLst>
              <a:ext uri="{FF2B5EF4-FFF2-40B4-BE49-F238E27FC236}">
                <a16:creationId xmlns:a16="http://schemas.microsoft.com/office/drawing/2014/main" id="{49378021-D04B-B998-E068-80ED41D6DFBA}"/>
              </a:ext>
            </a:extLst>
          </p:cNvPr>
          <p:cNvSpPr txBox="1"/>
          <p:nvPr/>
        </p:nvSpPr>
        <p:spPr>
          <a:xfrm>
            <a:off x="467961" y="39220"/>
            <a:ext cx="7125912" cy="931024"/>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Aporte de la PTF, servicios laborales y de capital al crecimiento del valor agregado</a:t>
            </a:r>
          </a:p>
          <a:p>
            <a:pPr marL="12700"/>
            <a:r>
              <a:rPr lang="es-ES" sz="1400" dirty="0">
                <a:solidFill>
                  <a:schemeClr val="tx1">
                    <a:lumMod val="85000"/>
                    <a:lumOff val="15000"/>
                  </a:schemeClr>
                </a:solidFill>
                <a:ea typeface="Arial" charset="0"/>
                <a:cs typeface="Arial"/>
              </a:rPr>
              <a:t>Total economía</a:t>
            </a:r>
          </a:p>
          <a:p>
            <a:pPr marL="12700"/>
            <a:r>
              <a:rPr lang="es-ES" sz="1400" b="0" dirty="0">
                <a:solidFill>
                  <a:schemeClr val="tx1">
                    <a:lumMod val="85000"/>
                    <a:lumOff val="15000"/>
                  </a:schemeClr>
                </a:solidFill>
                <a:ea typeface="Arial" charset="0"/>
                <a:cs typeface="Arial"/>
              </a:rPr>
              <a:t>Año corrido III trimestre 2024</a:t>
            </a:r>
            <a:r>
              <a:rPr lang="es-ES" sz="1400" b="0" baseline="30000" dirty="0">
                <a:solidFill>
                  <a:schemeClr val="tx1">
                    <a:lumMod val="85000"/>
                    <a:lumOff val="15000"/>
                  </a:schemeClr>
                </a:solidFill>
                <a:ea typeface="Arial" charset="0"/>
                <a:cs typeface="Arial"/>
              </a:rPr>
              <a:t>pr</a:t>
            </a:r>
            <a:endParaRPr lang="da-DK" sz="1400" b="0" baseline="30000" dirty="0">
              <a:solidFill>
                <a:schemeClr val="tx1">
                  <a:lumMod val="85000"/>
                  <a:lumOff val="15000"/>
                </a:schemeClr>
              </a:solidFill>
              <a:ea typeface="Arial" charset="0"/>
              <a:cs typeface="Arial" charset="0"/>
            </a:endParaRPr>
          </a:p>
        </p:txBody>
      </p:sp>
      <p:cxnSp>
        <p:nvCxnSpPr>
          <p:cNvPr id="7" name="Conector recto 6">
            <a:extLst>
              <a:ext uri="{FF2B5EF4-FFF2-40B4-BE49-F238E27FC236}">
                <a16:creationId xmlns:a16="http://schemas.microsoft.com/office/drawing/2014/main" id="{95A24D79-3D52-3CC5-CD61-1994CC208CAB}"/>
              </a:ext>
            </a:extLst>
          </p:cNvPr>
          <p:cNvCxnSpPr>
            <a:cxnSpLocks/>
          </p:cNvCxnSpPr>
          <p:nvPr/>
        </p:nvCxnSpPr>
        <p:spPr>
          <a:xfrm flipV="1">
            <a:off x="354406" y="98186"/>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6064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89AD823-DB38-4E66-978B-1862C0659CD1}"/>
              </a:ext>
            </a:extLst>
          </p:cNvPr>
          <p:cNvSpPr/>
          <p:nvPr/>
        </p:nvSpPr>
        <p:spPr>
          <a:xfrm>
            <a:off x="374261" y="977098"/>
            <a:ext cx="8612982" cy="38261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8" name="CuadroTexto 7">
            <a:extLst>
              <a:ext uri="{FF2B5EF4-FFF2-40B4-BE49-F238E27FC236}">
                <a16:creationId xmlns:a16="http://schemas.microsoft.com/office/drawing/2014/main" id="{EED64659-CCAF-61D7-8321-090DAA2893EF}"/>
              </a:ext>
            </a:extLst>
          </p:cNvPr>
          <p:cNvSpPr txBox="1"/>
          <p:nvPr/>
        </p:nvSpPr>
        <p:spPr>
          <a:xfrm>
            <a:off x="308727" y="4804946"/>
            <a:ext cx="4374146" cy="338554"/>
          </a:xfrm>
          <a:prstGeom prst="rect">
            <a:avLst/>
          </a:prstGeom>
          <a:noFill/>
        </p:spPr>
        <p:txBody>
          <a:bodyPr wrap="square" rtlCol="0">
            <a:spAutoFit/>
          </a:bodyPr>
          <a:lstStyle/>
          <a:p>
            <a:r>
              <a:rPr lang="es-MX" sz="800" b="1" dirty="0"/>
              <a:t>Fuente: </a:t>
            </a:r>
            <a:r>
              <a:rPr lang="es-MX" sz="800" dirty="0"/>
              <a:t>DANE, Cuentas Nacionales</a:t>
            </a:r>
            <a:endParaRPr lang="es-MX" sz="800" baseline="30000" dirty="0"/>
          </a:p>
          <a:p>
            <a:r>
              <a:rPr lang="es-MX" sz="800" baseline="30000" dirty="0"/>
              <a:t>Pr  </a:t>
            </a:r>
            <a:r>
              <a:rPr lang="es-MX" sz="800" dirty="0"/>
              <a:t>Cifras preliminares con información disponible a corte de  III trimestre de 2024</a:t>
            </a:r>
            <a:endParaRPr lang="es-CO" sz="1200" dirty="0"/>
          </a:p>
        </p:txBody>
      </p:sp>
      <p:sp>
        <p:nvSpPr>
          <p:cNvPr id="6" name="object 2">
            <a:extLst>
              <a:ext uri="{FF2B5EF4-FFF2-40B4-BE49-F238E27FC236}">
                <a16:creationId xmlns:a16="http://schemas.microsoft.com/office/drawing/2014/main" id="{6BE1097E-9C26-5DA2-315E-90D44577DFC5}"/>
              </a:ext>
            </a:extLst>
          </p:cNvPr>
          <p:cNvSpPr txBox="1"/>
          <p:nvPr/>
        </p:nvSpPr>
        <p:spPr>
          <a:xfrm>
            <a:off x="302492" y="39220"/>
            <a:ext cx="8321632" cy="1074653"/>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Aporte de la PTF, servicios laborales y de capital al crecimiento del valor agregado (desagregada)</a:t>
            </a:r>
          </a:p>
          <a:p>
            <a:pPr marL="12700"/>
            <a:r>
              <a:rPr lang="es-ES" sz="1400" dirty="0">
                <a:solidFill>
                  <a:schemeClr val="tx1">
                    <a:lumMod val="85000"/>
                    <a:lumOff val="15000"/>
                  </a:schemeClr>
                </a:solidFill>
                <a:ea typeface="Arial" charset="0"/>
                <a:cs typeface="Arial"/>
              </a:rPr>
              <a:t>Total economía</a:t>
            </a:r>
          </a:p>
          <a:p>
            <a:pPr marL="12700"/>
            <a:r>
              <a:rPr lang="es-ES" sz="1400" b="0" dirty="0">
                <a:solidFill>
                  <a:schemeClr val="tx1">
                    <a:lumMod val="85000"/>
                    <a:lumOff val="15000"/>
                  </a:schemeClr>
                </a:solidFill>
                <a:ea typeface="Arial" charset="0"/>
                <a:cs typeface="Arial"/>
              </a:rPr>
              <a:t>Año corrido III trimestre 2024</a:t>
            </a:r>
            <a:r>
              <a:rPr lang="es-ES" sz="1400" b="0" baseline="30000" dirty="0">
                <a:solidFill>
                  <a:schemeClr val="tx1">
                    <a:lumMod val="85000"/>
                    <a:lumOff val="15000"/>
                  </a:schemeClr>
                </a:solidFill>
                <a:ea typeface="Arial" charset="0"/>
                <a:cs typeface="Arial"/>
              </a:rPr>
              <a:t>pr</a:t>
            </a:r>
            <a:endParaRPr lang="da-DK" sz="1400" b="0" baseline="30000" dirty="0">
              <a:solidFill>
                <a:schemeClr val="tx1">
                  <a:lumMod val="85000"/>
                  <a:lumOff val="15000"/>
                </a:schemeClr>
              </a:solidFill>
              <a:ea typeface="Arial" charset="0"/>
              <a:cs typeface="Arial" charset="0"/>
            </a:endParaRPr>
          </a:p>
          <a:p>
            <a:pPr marL="12700"/>
            <a:endParaRPr lang="da-DK" sz="1400" b="0" baseline="30000" dirty="0">
              <a:solidFill>
                <a:schemeClr val="tx1">
                  <a:lumMod val="85000"/>
                  <a:lumOff val="15000"/>
                </a:schemeClr>
              </a:solidFill>
              <a:ea typeface="Arial" charset="0"/>
              <a:cs typeface="Arial" charset="0"/>
            </a:endParaRPr>
          </a:p>
        </p:txBody>
      </p:sp>
      <p:cxnSp>
        <p:nvCxnSpPr>
          <p:cNvPr id="7" name="Conector recto 6">
            <a:extLst>
              <a:ext uri="{FF2B5EF4-FFF2-40B4-BE49-F238E27FC236}">
                <a16:creationId xmlns:a16="http://schemas.microsoft.com/office/drawing/2014/main" id="{6F149B9A-4AD4-DE02-3E4D-7A670D4F4451}"/>
              </a:ext>
            </a:extLst>
          </p:cNvPr>
          <p:cNvCxnSpPr>
            <a:cxnSpLocks/>
          </p:cNvCxnSpPr>
          <p:nvPr/>
        </p:nvCxnSpPr>
        <p:spPr>
          <a:xfrm flipV="1">
            <a:off x="249902" y="98186"/>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graphicFrame>
        <p:nvGraphicFramePr>
          <p:cNvPr id="3" name="Gráfico 2">
            <a:extLst>
              <a:ext uri="{FF2B5EF4-FFF2-40B4-BE49-F238E27FC236}">
                <a16:creationId xmlns:a16="http://schemas.microsoft.com/office/drawing/2014/main" id="{A0BB77DD-4105-418B-851F-6BED84864CA0}"/>
              </a:ext>
            </a:extLst>
          </p:cNvPr>
          <p:cNvGraphicFramePr>
            <a:graphicFrameLocks/>
          </p:cNvGraphicFramePr>
          <p:nvPr>
            <p:extLst>
              <p:ext uri="{D42A27DB-BD31-4B8C-83A1-F6EECF244321}">
                <p14:modId xmlns:p14="http://schemas.microsoft.com/office/powerpoint/2010/main" val="3956009707"/>
              </p:ext>
            </p:extLst>
          </p:nvPr>
        </p:nvGraphicFramePr>
        <p:xfrm>
          <a:off x="557561" y="1316633"/>
          <a:ext cx="8212178" cy="31470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608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53">
            <a:extLst>
              <a:ext uri="{FF2B5EF4-FFF2-40B4-BE49-F238E27FC236}">
                <a16:creationId xmlns:a16="http://schemas.microsoft.com/office/drawing/2014/main" id="{A0AE7AD9-56C2-3372-3B37-ACE5616E12CC}"/>
              </a:ext>
            </a:extLst>
          </p:cNvPr>
          <p:cNvSpPr txBox="1">
            <a:spLocks/>
          </p:cNvSpPr>
          <p:nvPr/>
        </p:nvSpPr>
        <p:spPr>
          <a:xfrm>
            <a:off x="496301" y="2057122"/>
            <a:ext cx="4075699" cy="1013226"/>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125"/>
              </a:spcBef>
              <a:buNone/>
            </a:pPr>
            <a:r>
              <a:rPr lang="es-ES" sz="3600" b="1" dirty="0">
                <a:solidFill>
                  <a:srgbClr val="B6004C"/>
                </a:solidFill>
                <a:latin typeface="+mj-lt"/>
              </a:rPr>
              <a:t>3. Productividad laboral</a:t>
            </a:r>
          </a:p>
        </p:txBody>
      </p:sp>
    </p:spTree>
    <p:extLst>
      <p:ext uri="{BB962C8B-B14F-4D97-AF65-F5344CB8AC3E}">
        <p14:creationId xmlns:p14="http://schemas.microsoft.com/office/powerpoint/2010/main" val="1187901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Rectángulo">
                <a:extLst>
                  <a:ext uri="{FF2B5EF4-FFF2-40B4-BE49-F238E27FC236}">
                    <a16:creationId xmlns:a16="http://schemas.microsoft.com/office/drawing/2014/main" id="{43F28E56-A94A-CDE0-892A-F58140CA0204}"/>
                  </a:ext>
                </a:extLst>
              </p:cNvPr>
              <p:cNvSpPr/>
              <p:nvPr/>
            </p:nvSpPr>
            <p:spPr>
              <a:xfrm>
                <a:off x="478753" y="727783"/>
                <a:ext cx="8616010" cy="3318601"/>
              </a:xfrm>
              <a:prstGeom prst="rect">
                <a:avLst/>
              </a:prstGeom>
            </p:spPr>
            <p:txBody>
              <a:bodyPr wrap="square">
                <a:spAutoFit/>
              </a:bodyPr>
              <a:lstStyle/>
              <a:p>
                <a:pPr algn="just">
                  <a:buClr>
                    <a:srgbClr val="B7024D"/>
                  </a:buClr>
                </a:pPr>
                <a:endParaRPr lang="es-MX" sz="900" dirty="0"/>
              </a:p>
              <a:p>
                <a:pPr marL="128588" indent="-128588" algn="just">
                  <a:buClr>
                    <a:srgbClr val="B7024D"/>
                  </a:buClr>
                  <a:buFont typeface="Arial" panose="020B0604020202020204" pitchFamily="34" charset="0"/>
                  <a:buChar char="•"/>
                </a:pPr>
                <a:r>
                  <a:rPr lang="es-MX" sz="1200" dirty="0"/>
                  <a:t>Los indicadores de productividad laboral derivados de la PTF son indicadores más completos que el indicador que tradicionalmente se utiliza para medir productividad laboral  (</a:t>
                </a:r>
                <a:r>
                  <a:rPr lang="es-MX" sz="1200" b="1" dirty="0"/>
                  <a:t>“Productividad media” </a:t>
                </a:r>
                <a:r>
                  <a:rPr lang="es-MX" sz="1200" dirty="0"/>
                  <a:t>sugerido por el manual de la OCDE</a:t>
                </a:r>
                <a:r>
                  <a:rPr lang="es-CO" sz="1200" baseline="30000" dirty="0">
                    <a:solidFill>
                      <a:prstClr val="black"/>
                    </a:solidFill>
                    <a:latin typeface="Segoe UI"/>
                  </a:rPr>
                  <a:t>2</a:t>
                </a:r>
                <a:r>
                  <a:rPr lang="es-MX" sz="1200" dirty="0"/>
                  <a:t>), </a:t>
                </a:r>
                <a:r>
                  <a:rPr lang="es-MX" sz="1200" dirty="0">
                    <a:solidFill>
                      <a:prstClr val="black"/>
                    </a:solidFill>
                    <a:latin typeface="Segoe UI"/>
                  </a:rPr>
                  <a:t>el cual se entiende como la relación entre el valor agregado a precios corrientes y las horas efectivamente Trabajadas: VA/H.</a:t>
                </a:r>
                <a:r>
                  <a:rPr lang="es-MX" sz="1200" dirty="0"/>
                  <a:t> </a:t>
                </a:r>
              </a:p>
              <a:p>
                <a:pPr algn="just">
                  <a:buClr>
                    <a:srgbClr val="B7024D"/>
                  </a:buClr>
                </a:pPr>
                <a:endParaRPr lang="es-MX" sz="1200" dirty="0"/>
              </a:p>
              <a:p>
                <a:pPr marL="128588" indent="-128588" algn="just">
                  <a:buClr>
                    <a:srgbClr val="B7024D"/>
                  </a:buClr>
                  <a:buFont typeface="Arial" panose="020B0604020202020204" pitchFamily="34" charset="0"/>
                  <a:buChar char="•"/>
                </a:pPr>
                <a:endParaRPr lang="es-MX" sz="1200" dirty="0"/>
              </a:p>
              <a:p>
                <a:pPr marL="128588" indent="-128588" algn="just">
                  <a:buClr>
                    <a:srgbClr val="B7024D"/>
                  </a:buClr>
                  <a:buFont typeface="Arial" panose="020B0604020202020204" pitchFamily="34" charset="0"/>
                  <a:buChar char="•"/>
                </a:pPr>
                <a:r>
                  <a:rPr lang="es-CO" sz="1200" dirty="0"/>
                  <a:t>A partir de la ecuación PTF, se puede derivar las </a:t>
                </a:r>
                <a:r>
                  <a:rPr lang="es-MX" sz="1200" b="1" dirty="0"/>
                  <a:t>Contribuciones al crecimiento de la productividad laboral por hora trabajada </a:t>
                </a:r>
                <a:r>
                  <a:rPr lang="es-MX" sz="1200" dirty="0"/>
                  <a:t>de la</a:t>
                </a:r>
                <a:r>
                  <a:rPr lang="es-MX" sz="1200" b="1" dirty="0"/>
                  <a:t> </a:t>
                </a:r>
                <a:r>
                  <a:rPr lang="es-MX" sz="1200" dirty="0"/>
                  <a:t>siguiente forma:</a:t>
                </a:r>
              </a:p>
              <a:p>
                <a:pPr algn="just">
                  <a:buClr>
                    <a:srgbClr val="B7024D"/>
                  </a:buClr>
                </a:pPr>
                <a:endParaRPr lang="es-MX" sz="1200" b="1" dirty="0"/>
              </a:p>
              <a:p>
                <a:pPr algn="just">
                  <a:buClr>
                    <a:srgbClr val="B7024D"/>
                  </a:buClr>
                </a:pPr>
                <a14:m>
                  <m:oMathPara xmlns:m="http://schemas.openxmlformats.org/officeDocument/2006/math">
                    <m:oMathParaPr>
                      <m:jc m:val="centerGroup"/>
                    </m:oMathParaPr>
                    <m:oMath xmlns:m="http://schemas.openxmlformats.org/officeDocument/2006/math">
                      <m:r>
                        <a:rPr lang="es-MX" sz="1200" b="1">
                          <a:solidFill>
                            <a:schemeClr val="tx1">
                              <a:lumMod val="75000"/>
                              <a:lumOff val="25000"/>
                            </a:schemeClr>
                          </a:solidFill>
                          <a:latin typeface="Cambria Math" panose="02040503050406030204" pitchFamily="18" charset="0"/>
                        </a:rPr>
                        <m:t>∆</m:t>
                      </m:r>
                      <m:func>
                        <m:funcPr>
                          <m:ctrlPr>
                            <a:rPr lang="es-MX" sz="1200" b="1" i="1">
                              <a:solidFill>
                                <a:schemeClr val="tx1">
                                  <a:lumMod val="75000"/>
                                  <a:lumOff val="25000"/>
                                </a:schemeClr>
                              </a:solidFill>
                              <a:latin typeface="Cambria Math" panose="02040503050406030204" pitchFamily="18" charset="0"/>
                            </a:rPr>
                          </m:ctrlPr>
                        </m:funcPr>
                        <m:fName>
                          <m:r>
                            <a:rPr lang="es-MX" sz="1200" b="1" i="1">
                              <a:solidFill>
                                <a:schemeClr val="tx1">
                                  <a:lumMod val="75000"/>
                                  <a:lumOff val="25000"/>
                                </a:schemeClr>
                              </a:solidFill>
                              <a:latin typeface="Cambria Math" panose="02040503050406030204" pitchFamily="18" charset="0"/>
                            </a:rPr>
                            <m:t>𝒍𝒏</m:t>
                          </m:r>
                        </m:fName>
                        <m:e>
                          <m:d>
                            <m:dPr>
                              <m:ctrlPr>
                                <a:rPr lang="es-MX" sz="1200" b="1" i="1">
                                  <a:solidFill>
                                    <a:schemeClr val="tx1">
                                      <a:lumMod val="75000"/>
                                      <a:lumOff val="25000"/>
                                    </a:schemeClr>
                                  </a:solidFill>
                                  <a:latin typeface="Cambria Math" panose="02040503050406030204" pitchFamily="18" charset="0"/>
                                </a:rPr>
                              </m:ctrlPr>
                            </m:dPr>
                            <m:e>
                              <m:sSub>
                                <m:sSubPr>
                                  <m:ctrlPr>
                                    <a:rPr lang="es-MX" sz="1200" b="1" i="1">
                                      <a:solidFill>
                                        <a:schemeClr val="tx1">
                                          <a:lumMod val="75000"/>
                                          <a:lumOff val="25000"/>
                                        </a:schemeClr>
                                      </a:solidFill>
                                      <a:latin typeface="Cambria Math" panose="02040503050406030204" pitchFamily="18" charset="0"/>
                                    </a:rPr>
                                  </m:ctrlPr>
                                </m:sSubPr>
                                <m:e>
                                  <m:r>
                                    <a:rPr lang="es-MX" sz="1200" b="1" i="1">
                                      <a:solidFill>
                                        <a:schemeClr val="tx1">
                                          <a:lumMod val="75000"/>
                                          <a:lumOff val="25000"/>
                                        </a:schemeClr>
                                      </a:solidFill>
                                      <a:latin typeface="Cambria Math" panose="02040503050406030204" pitchFamily="18" charset="0"/>
                                    </a:rPr>
                                    <m:t>𝑽</m:t>
                                  </m:r>
                                </m:e>
                                <m:sub>
                                  <m:r>
                                    <a:rPr lang="es-MX" sz="1200" b="1" i="1">
                                      <a:solidFill>
                                        <a:schemeClr val="tx1">
                                          <a:lumMod val="75000"/>
                                          <a:lumOff val="25000"/>
                                        </a:schemeClr>
                                      </a:solidFill>
                                      <a:latin typeface="Cambria Math" panose="02040503050406030204" pitchFamily="18" charset="0"/>
                                    </a:rPr>
                                    <m:t>𝒋</m:t>
                                  </m:r>
                                </m:sub>
                              </m:sSub>
                            </m:e>
                          </m:d>
                        </m:e>
                      </m:func>
                      <m:r>
                        <a:rPr lang="es-MX" sz="1200" b="1" i="1">
                          <a:solidFill>
                            <a:schemeClr val="tx1">
                              <a:lumMod val="75000"/>
                              <a:lumOff val="25000"/>
                            </a:schemeClr>
                          </a:solidFill>
                          <a:latin typeface="Cambria Math" panose="02040503050406030204" pitchFamily="18" charset="0"/>
                        </a:rPr>
                        <m:t>− ∆</m:t>
                      </m:r>
                      <m:r>
                        <a:rPr lang="es-MX" sz="1200" b="1" i="1">
                          <a:solidFill>
                            <a:schemeClr val="tx1">
                              <a:lumMod val="75000"/>
                              <a:lumOff val="25000"/>
                            </a:schemeClr>
                          </a:solidFill>
                          <a:latin typeface="Cambria Math" panose="02040503050406030204" pitchFamily="18" charset="0"/>
                        </a:rPr>
                        <m:t>𝒍𝒏</m:t>
                      </m:r>
                      <m:r>
                        <a:rPr lang="es-MX" sz="1200" b="1" i="1">
                          <a:solidFill>
                            <a:schemeClr val="tx1">
                              <a:lumMod val="75000"/>
                              <a:lumOff val="25000"/>
                            </a:schemeClr>
                          </a:solidFill>
                          <a:latin typeface="Cambria Math" panose="02040503050406030204" pitchFamily="18" charset="0"/>
                        </a:rPr>
                        <m:t> </m:t>
                      </m:r>
                      <m:d>
                        <m:dPr>
                          <m:ctrlPr>
                            <a:rPr lang="es-MX" sz="1200" b="1" i="1">
                              <a:solidFill>
                                <a:schemeClr val="tx1">
                                  <a:lumMod val="75000"/>
                                  <a:lumOff val="25000"/>
                                </a:schemeClr>
                              </a:solidFill>
                              <a:latin typeface="Cambria Math" panose="02040503050406030204" pitchFamily="18" charset="0"/>
                            </a:rPr>
                          </m:ctrlPr>
                        </m:dPr>
                        <m:e>
                          <m:sSub>
                            <m:sSubPr>
                              <m:ctrlPr>
                                <a:rPr lang="es-MX" sz="1200" b="1" i="1">
                                  <a:solidFill>
                                    <a:schemeClr val="tx1">
                                      <a:lumMod val="75000"/>
                                      <a:lumOff val="25000"/>
                                    </a:schemeClr>
                                  </a:solidFill>
                                  <a:latin typeface="Cambria Math" panose="02040503050406030204" pitchFamily="18" charset="0"/>
                                </a:rPr>
                              </m:ctrlPr>
                            </m:sSubPr>
                            <m:e>
                              <m:r>
                                <a:rPr lang="es-MX" sz="1200" b="1" i="1">
                                  <a:solidFill>
                                    <a:schemeClr val="tx1">
                                      <a:lumMod val="75000"/>
                                      <a:lumOff val="25000"/>
                                    </a:schemeClr>
                                  </a:solidFill>
                                  <a:latin typeface="Cambria Math" panose="02040503050406030204" pitchFamily="18" charset="0"/>
                                </a:rPr>
                                <m:t>𝑯</m:t>
                              </m:r>
                            </m:e>
                            <m:sub>
                              <m:r>
                                <a:rPr lang="es-MX" sz="1200" b="1" i="1">
                                  <a:solidFill>
                                    <a:schemeClr val="tx1">
                                      <a:lumMod val="75000"/>
                                      <a:lumOff val="25000"/>
                                    </a:schemeClr>
                                  </a:solidFill>
                                  <a:latin typeface="Cambria Math" panose="02040503050406030204" pitchFamily="18" charset="0"/>
                                </a:rPr>
                                <m:t>𝒋</m:t>
                              </m:r>
                            </m:sub>
                          </m:sSub>
                        </m:e>
                      </m:d>
                      <m:r>
                        <a:rPr lang="es-MX" sz="1200" b="1">
                          <a:solidFill>
                            <a:schemeClr val="tx1">
                              <a:lumMod val="75000"/>
                              <a:lumOff val="25000"/>
                            </a:schemeClr>
                          </a:solidFill>
                          <a:latin typeface="Cambria Math" panose="02040503050406030204" pitchFamily="18" charset="0"/>
                        </a:rPr>
                        <m:t>=∆</m:t>
                      </m:r>
                      <m:func>
                        <m:funcPr>
                          <m:ctrlPr>
                            <a:rPr lang="es-MX" sz="1200" b="1" i="1">
                              <a:solidFill>
                                <a:schemeClr val="tx1">
                                  <a:lumMod val="75000"/>
                                  <a:lumOff val="25000"/>
                                </a:schemeClr>
                              </a:solidFill>
                              <a:latin typeface="Cambria Math" panose="02040503050406030204" pitchFamily="18" charset="0"/>
                            </a:rPr>
                          </m:ctrlPr>
                        </m:funcPr>
                        <m:fName>
                          <m:r>
                            <a:rPr lang="es-MX" sz="1200" b="1" i="1">
                              <a:solidFill>
                                <a:schemeClr val="tx1">
                                  <a:lumMod val="75000"/>
                                  <a:lumOff val="25000"/>
                                </a:schemeClr>
                              </a:solidFill>
                              <a:latin typeface="Cambria Math" panose="02040503050406030204" pitchFamily="18" charset="0"/>
                            </a:rPr>
                            <m:t>𝒍𝒏</m:t>
                          </m:r>
                        </m:fName>
                        <m:e>
                          <m:d>
                            <m:dPr>
                              <m:ctrlPr>
                                <a:rPr lang="es-MX" sz="1200" b="1" i="1">
                                  <a:solidFill>
                                    <a:schemeClr val="tx1">
                                      <a:lumMod val="75000"/>
                                      <a:lumOff val="25000"/>
                                    </a:schemeClr>
                                  </a:solidFill>
                                  <a:latin typeface="Cambria Math" panose="02040503050406030204" pitchFamily="18" charset="0"/>
                                </a:rPr>
                              </m:ctrlPr>
                            </m:dPr>
                            <m:e>
                              <m:sSub>
                                <m:sSubPr>
                                  <m:ctrlPr>
                                    <a:rPr lang="es-MX" sz="1200" b="1" i="1">
                                      <a:solidFill>
                                        <a:schemeClr val="tx1">
                                          <a:lumMod val="75000"/>
                                          <a:lumOff val="25000"/>
                                        </a:schemeClr>
                                      </a:solidFill>
                                      <a:latin typeface="Cambria Math" panose="02040503050406030204" pitchFamily="18" charset="0"/>
                                    </a:rPr>
                                  </m:ctrlPr>
                                </m:sSubPr>
                                <m:e>
                                  <m:r>
                                    <a:rPr lang="es-MX" sz="1200" b="1" i="1" smtClean="0">
                                      <a:solidFill>
                                        <a:schemeClr val="tx1">
                                          <a:lumMod val="75000"/>
                                          <a:lumOff val="25000"/>
                                        </a:schemeClr>
                                      </a:solidFill>
                                      <a:latin typeface="Cambria Math" panose="02040503050406030204" pitchFamily="18" charset="0"/>
                                    </a:rPr>
                                    <m:t>𝑨</m:t>
                                  </m:r>
                                </m:e>
                                <m:sub>
                                  <m:r>
                                    <a:rPr lang="es-MX" sz="1200" b="1" i="1">
                                      <a:solidFill>
                                        <a:schemeClr val="tx1">
                                          <a:lumMod val="75000"/>
                                          <a:lumOff val="25000"/>
                                        </a:schemeClr>
                                      </a:solidFill>
                                      <a:latin typeface="Cambria Math" panose="02040503050406030204" pitchFamily="18" charset="0"/>
                                    </a:rPr>
                                    <m:t>𝒋</m:t>
                                  </m:r>
                                </m:sub>
                              </m:sSub>
                            </m:e>
                          </m:d>
                        </m:e>
                      </m:func>
                      <m:r>
                        <a:rPr lang="es-MX" sz="1200" b="1">
                          <a:solidFill>
                            <a:schemeClr val="tx1">
                              <a:lumMod val="75000"/>
                              <a:lumOff val="25000"/>
                            </a:schemeClr>
                          </a:solidFill>
                          <a:latin typeface="Cambria Math" panose="02040503050406030204" pitchFamily="18" charset="0"/>
                        </a:rPr>
                        <m:t>+</m:t>
                      </m:r>
                      <m:sSubSup>
                        <m:sSubSupPr>
                          <m:ctrlPr>
                            <a:rPr lang="es-MX" sz="1200" b="1" i="1">
                              <a:solidFill>
                                <a:schemeClr val="tx1">
                                  <a:lumMod val="75000"/>
                                  <a:lumOff val="25000"/>
                                </a:schemeClr>
                              </a:solidFill>
                              <a:latin typeface="Cambria Math" panose="02040503050406030204" pitchFamily="18" charset="0"/>
                            </a:rPr>
                          </m:ctrlPr>
                        </m:sSubSupPr>
                        <m:e>
                          <m:r>
                            <a:rPr lang="es-MX" sz="1200" b="1" i="1">
                              <a:solidFill>
                                <a:schemeClr val="tx1">
                                  <a:lumMod val="75000"/>
                                  <a:lumOff val="25000"/>
                                </a:schemeClr>
                              </a:solidFill>
                              <a:latin typeface="Cambria Math" panose="02040503050406030204" pitchFamily="18" charset="0"/>
                            </a:rPr>
                            <m:t>𝒘</m:t>
                          </m:r>
                        </m:e>
                        <m:sub>
                          <m:r>
                            <a:rPr lang="es-MX" sz="1200" b="1" i="1">
                              <a:solidFill>
                                <a:schemeClr val="tx1">
                                  <a:lumMod val="75000"/>
                                  <a:lumOff val="25000"/>
                                </a:schemeClr>
                              </a:solidFill>
                              <a:latin typeface="Cambria Math" panose="02040503050406030204" pitchFamily="18" charset="0"/>
                            </a:rPr>
                            <m:t>𝒋</m:t>
                          </m:r>
                        </m:sub>
                        <m:sup>
                          <m:r>
                            <a:rPr lang="es-MX" sz="1200" b="1" i="1">
                              <a:solidFill>
                                <a:schemeClr val="tx1">
                                  <a:lumMod val="75000"/>
                                  <a:lumOff val="25000"/>
                                </a:schemeClr>
                              </a:solidFill>
                              <a:latin typeface="Cambria Math" panose="02040503050406030204" pitchFamily="18" charset="0"/>
                            </a:rPr>
                            <m:t>𝑲</m:t>
                          </m:r>
                        </m:sup>
                      </m:sSubSup>
                      <m:r>
                        <a:rPr lang="es-MX" sz="1200" b="1">
                          <a:solidFill>
                            <a:schemeClr val="tx1">
                              <a:lumMod val="75000"/>
                              <a:lumOff val="25000"/>
                            </a:schemeClr>
                          </a:solidFill>
                          <a:latin typeface="Cambria Math" panose="02040503050406030204" pitchFamily="18" charset="0"/>
                        </a:rPr>
                        <m:t>(∆</m:t>
                      </m:r>
                      <m:func>
                        <m:funcPr>
                          <m:ctrlPr>
                            <a:rPr lang="es-MX" sz="1200" b="1" i="1">
                              <a:solidFill>
                                <a:schemeClr val="tx1">
                                  <a:lumMod val="75000"/>
                                  <a:lumOff val="25000"/>
                                </a:schemeClr>
                              </a:solidFill>
                              <a:latin typeface="Cambria Math" panose="02040503050406030204" pitchFamily="18" charset="0"/>
                            </a:rPr>
                          </m:ctrlPr>
                        </m:funcPr>
                        <m:fName>
                          <m:r>
                            <a:rPr lang="es-MX" sz="1200" b="1" i="1">
                              <a:solidFill>
                                <a:schemeClr val="tx1">
                                  <a:lumMod val="75000"/>
                                  <a:lumOff val="25000"/>
                                </a:schemeClr>
                              </a:solidFill>
                              <a:latin typeface="Cambria Math" panose="02040503050406030204" pitchFamily="18" charset="0"/>
                            </a:rPr>
                            <m:t>𝒍𝒏</m:t>
                          </m:r>
                        </m:fName>
                        <m:e>
                          <m:d>
                            <m:dPr>
                              <m:ctrlPr>
                                <a:rPr lang="es-MX" sz="1200" b="1" i="1">
                                  <a:solidFill>
                                    <a:schemeClr val="tx1">
                                      <a:lumMod val="75000"/>
                                      <a:lumOff val="25000"/>
                                    </a:schemeClr>
                                  </a:solidFill>
                                  <a:latin typeface="Cambria Math" panose="02040503050406030204" pitchFamily="18" charset="0"/>
                                </a:rPr>
                              </m:ctrlPr>
                            </m:dPr>
                            <m:e>
                              <m:sSub>
                                <m:sSubPr>
                                  <m:ctrlPr>
                                    <a:rPr lang="es-MX" sz="1200" b="1" i="1">
                                      <a:solidFill>
                                        <a:schemeClr val="tx1">
                                          <a:lumMod val="75000"/>
                                          <a:lumOff val="25000"/>
                                        </a:schemeClr>
                                      </a:solidFill>
                                      <a:latin typeface="Cambria Math" panose="02040503050406030204" pitchFamily="18" charset="0"/>
                                    </a:rPr>
                                  </m:ctrlPr>
                                </m:sSubPr>
                                <m:e>
                                  <m:r>
                                    <a:rPr lang="es-MX" sz="1200" b="1" i="1">
                                      <a:solidFill>
                                        <a:schemeClr val="tx1">
                                          <a:lumMod val="75000"/>
                                          <a:lumOff val="25000"/>
                                        </a:schemeClr>
                                      </a:solidFill>
                                      <a:latin typeface="Cambria Math" panose="02040503050406030204" pitchFamily="18" charset="0"/>
                                    </a:rPr>
                                    <m:t>𝑲</m:t>
                                  </m:r>
                                </m:e>
                                <m:sub>
                                  <m:r>
                                    <a:rPr lang="es-MX" sz="1200" b="1" i="1">
                                      <a:solidFill>
                                        <a:schemeClr val="tx1">
                                          <a:lumMod val="75000"/>
                                          <a:lumOff val="25000"/>
                                        </a:schemeClr>
                                      </a:solidFill>
                                      <a:latin typeface="Cambria Math" panose="02040503050406030204" pitchFamily="18" charset="0"/>
                                    </a:rPr>
                                    <m:t>𝒋</m:t>
                                  </m:r>
                                </m:sub>
                              </m:sSub>
                            </m:e>
                          </m:d>
                          <m:r>
                            <a:rPr lang="es-MX" sz="1200" b="1" i="1">
                              <a:solidFill>
                                <a:srgbClr val="B6004B"/>
                              </a:solidFill>
                              <a:latin typeface="Cambria Math" panose="02040503050406030204" pitchFamily="18" charset="0"/>
                            </a:rPr>
                            <m:t>−∆</m:t>
                          </m:r>
                          <m:r>
                            <m:rPr>
                              <m:sty m:val="p"/>
                            </m:rPr>
                            <a:rPr lang="es-MX" sz="1200" b="1">
                              <a:solidFill>
                                <a:srgbClr val="B6004B"/>
                              </a:solidFill>
                              <a:latin typeface="Cambria Math" panose="02040503050406030204" pitchFamily="18" charset="0"/>
                            </a:rPr>
                            <m:t>ln</m:t>
                          </m:r>
                          <m:r>
                            <a:rPr lang="es-MX" sz="1200" b="1">
                              <a:solidFill>
                                <a:srgbClr val="B6004B"/>
                              </a:solidFill>
                              <a:latin typeface="Cambria Math" panose="02040503050406030204" pitchFamily="18" charset="0"/>
                            </a:rPr>
                            <m:t>⁡</m:t>
                          </m:r>
                          <m:r>
                            <a:rPr lang="es-MX" sz="1200" b="1" i="1">
                              <a:solidFill>
                                <a:srgbClr val="B6004B"/>
                              </a:solidFill>
                              <a:latin typeface="Cambria Math" panose="02040503050406030204" pitchFamily="18" charset="0"/>
                            </a:rPr>
                            <m:t>(</m:t>
                          </m:r>
                          <m:sSub>
                            <m:sSubPr>
                              <m:ctrlPr>
                                <a:rPr lang="es-MX" sz="1200" b="1" i="1">
                                  <a:solidFill>
                                    <a:srgbClr val="B6004B"/>
                                  </a:solidFill>
                                  <a:latin typeface="Cambria Math" panose="02040503050406030204" pitchFamily="18" charset="0"/>
                                </a:rPr>
                              </m:ctrlPr>
                            </m:sSubPr>
                            <m:e>
                              <m:r>
                                <a:rPr lang="es-MX" sz="1200" b="1" i="1">
                                  <a:solidFill>
                                    <a:srgbClr val="B6004B"/>
                                  </a:solidFill>
                                  <a:latin typeface="Cambria Math" panose="02040503050406030204" pitchFamily="18" charset="0"/>
                                </a:rPr>
                                <m:t>𝑯</m:t>
                              </m:r>
                            </m:e>
                            <m:sub>
                              <m:r>
                                <a:rPr lang="es-MX" sz="1200" b="1" i="1">
                                  <a:solidFill>
                                    <a:srgbClr val="B6004B"/>
                                  </a:solidFill>
                                  <a:latin typeface="Cambria Math" panose="02040503050406030204" pitchFamily="18" charset="0"/>
                                </a:rPr>
                                <m:t>𝒋</m:t>
                              </m:r>
                            </m:sub>
                          </m:sSub>
                          <m:r>
                            <a:rPr lang="es-MX" sz="1200" b="1">
                              <a:solidFill>
                                <a:srgbClr val="B6004B"/>
                              </a:solidFill>
                              <a:latin typeface="Cambria Math" panose="02040503050406030204" pitchFamily="18" charset="0"/>
                            </a:rPr>
                            <m:t>)</m:t>
                          </m:r>
                          <m:r>
                            <a:rPr lang="es-MX" sz="1200" b="1" i="1">
                              <a:solidFill>
                                <a:schemeClr val="tx1">
                                  <a:lumMod val="75000"/>
                                  <a:lumOff val="25000"/>
                                </a:schemeClr>
                              </a:solidFill>
                              <a:latin typeface="Cambria Math" panose="02040503050406030204" pitchFamily="18" charset="0"/>
                            </a:rPr>
                            <m:t>)</m:t>
                          </m:r>
                        </m:e>
                      </m:func>
                      <m:r>
                        <a:rPr lang="es-MX" sz="1200" b="1">
                          <a:solidFill>
                            <a:schemeClr val="tx1">
                              <a:lumMod val="75000"/>
                              <a:lumOff val="25000"/>
                            </a:schemeClr>
                          </a:solidFill>
                          <a:latin typeface="Cambria Math" panose="02040503050406030204" pitchFamily="18" charset="0"/>
                        </a:rPr>
                        <m:t>+</m:t>
                      </m:r>
                      <m:sSubSup>
                        <m:sSubSupPr>
                          <m:ctrlPr>
                            <a:rPr lang="es-MX" sz="1200" b="1" i="1">
                              <a:solidFill>
                                <a:schemeClr val="tx1">
                                  <a:lumMod val="75000"/>
                                  <a:lumOff val="25000"/>
                                </a:schemeClr>
                              </a:solidFill>
                              <a:latin typeface="Cambria Math" panose="02040503050406030204" pitchFamily="18" charset="0"/>
                            </a:rPr>
                          </m:ctrlPr>
                        </m:sSubSupPr>
                        <m:e>
                          <m:r>
                            <a:rPr lang="es-MX" sz="1200" b="1" i="1">
                              <a:solidFill>
                                <a:schemeClr val="tx1">
                                  <a:lumMod val="75000"/>
                                  <a:lumOff val="25000"/>
                                </a:schemeClr>
                              </a:solidFill>
                              <a:latin typeface="Cambria Math" panose="02040503050406030204" pitchFamily="18" charset="0"/>
                            </a:rPr>
                            <m:t>𝒘</m:t>
                          </m:r>
                        </m:e>
                        <m:sub>
                          <m:r>
                            <a:rPr lang="es-MX" sz="1200" b="1" i="1">
                              <a:solidFill>
                                <a:schemeClr val="tx1">
                                  <a:lumMod val="75000"/>
                                  <a:lumOff val="25000"/>
                                </a:schemeClr>
                              </a:solidFill>
                              <a:latin typeface="Cambria Math" panose="02040503050406030204" pitchFamily="18" charset="0"/>
                            </a:rPr>
                            <m:t>𝒋</m:t>
                          </m:r>
                        </m:sub>
                        <m:sup>
                          <m:r>
                            <a:rPr lang="es-MX" sz="1200" b="1" i="1">
                              <a:solidFill>
                                <a:schemeClr val="tx1">
                                  <a:lumMod val="75000"/>
                                  <a:lumOff val="25000"/>
                                </a:schemeClr>
                              </a:solidFill>
                              <a:latin typeface="Cambria Math" panose="02040503050406030204" pitchFamily="18" charset="0"/>
                            </a:rPr>
                            <m:t>𝑳</m:t>
                          </m:r>
                        </m:sup>
                      </m:sSubSup>
                      <m:r>
                        <a:rPr lang="es-MX" sz="1200" b="1" i="1">
                          <a:solidFill>
                            <a:schemeClr val="tx1">
                              <a:lumMod val="75000"/>
                              <a:lumOff val="25000"/>
                            </a:schemeClr>
                          </a:solidFill>
                          <a:latin typeface="Cambria Math" panose="02040503050406030204" pitchFamily="18" charset="0"/>
                        </a:rPr>
                        <m:t>∆</m:t>
                      </m:r>
                      <m:r>
                        <a:rPr lang="es-MX" sz="1200" b="1" i="1">
                          <a:solidFill>
                            <a:schemeClr val="tx1">
                              <a:lumMod val="75000"/>
                              <a:lumOff val="25000"/>
                            </a:schemeClr>
                          </a:solidFill>
                          <a:latin typeface="Cambria Math" panose="02040503050406030204" pitchFamily="18" charset="0"/>
                        </a:rPr>
                        <m:t>𝒍𝒏</m:t>
                      </m:r>
                      <m:sSub>
                        <m:sSubPr>
                          <m:ctrlPr>
                            <a:rPr lang="es-MX" sz="1200" b="1" i="1">
                              <a:solidFill>
                                <a:schemeClr val="tx1">
                                  <a:lumMod val="75000"/>
                                  <a:lumOff val="25000"/>
                                </a:schemeClr>
                              </a:solidFill>
                              <a:latin typeface="Cambria Math" panose="02040503050406030204" pitchFamily="18" charset="0"/>
                            </a:rPr>
                          </m:ctrlPr>
                        </m:sSubPr>
                        <m:e>
                          <m:r>
                            <a:rPr lang="es-MX" sz="1200" b="1" i="1">
                              <a:solidFill>
                                <a:schemeClr val="tx1">
                                  <a:lumMod val="75000"/>
                                  <a:lumOff val="25000"/>
                                </a:schemeClr>
                              </a:solidFill>
                              <a:latin typeface="Cambria Math" panose="02040503050406030204" pitchFamily="18" charset="0"/>
                            </a:rPr>
                            <m:t>(</m:t>
                          </m:r>
                          <m:r>
                            <a:rPr lang="es-MX" sz="1200" b="1" i="1">
                              <a:solidFill>
                                <a:schemeClr val="tx1">
                                  <a:lumMod val="75000"/>
                                  <a:lumOff val="25000"/>
                                </a:schemeClr>
                              </a:solidFill>
                              <a:latin typeface="Cambria Math" panose="02040503050406030204" pitchFamily="18" charset="0"/>
                            </a:rPr>
                            <m:t>𝑳𝑪</m:t>
                          </m:r>
                        </m:e>
                        <m:sub>
                          <m:r>
                            <a:rPr lang="es-MX" sz="1200" b="1" i="1">
                              <a:solidFill>
                                <a:schemeClr val="tx1">
                                  <a:lumMod val="75000"/>
                                  <a:lumOff val="25000"/>
                                </a:schemeClr>
                              </a:solidFill>
                              <a:latin typeface="Cambria Math" panose="02040503050406030204" pitchFamily="18" charset="0"/>
                            </a:rPr>
                            <m:t>𝒋</m:t>
                          </m:r>
                        </m:sub>
                      </m:sSub>
                      <m:r>
                        <a:rPr lang="es-MX" sz="1200" b="1" i="1">
                          <a:solidFill>
                            <a:schemeClr val="tx1">
                              <a:lumMod val="75000"/>
                              <a:lumOff val="25000"/>
                            </a:schemeClr>
                          </a:solidFill>
                          <a:latin typeface="Cambria Math" panose="02040503050406030204" pitchFamily="18" charset="0"/>
                        </a:rPr>
                        <m:t>)</m:t>
                      </m:r>
                    </m:oMath>
                  </m:oMathPara>
                </a14:m>
                <a:endParaRPr lang="es-MX" sz="1200" b="1" dirty="0">
                  <a:solidFill>
                    <a:schemeClr val="tx1">
                      <a:lumMod val="75000"/>
                      <a:lumOff val="25000"/>
                    </a:schemeClr>
                  </a:solidFill>
                  <a:latin typeface="Arial" panose="020B0604020202020204" pitchFamily="34" charset="0"/>
                </a:endParaRPr>
              </a:p>
              <a:p>
                <a:pPr algn="just">
                  <a:buClr>
                    <a:srgbClr val="B7024D"/>
                  </a:buClr>
                </a:pPr>
                <a:endParaRPr lang="es-MX" sz="1200" b="1" dirty="0">
                  <a:solidFill>
                    <a:schemeClr val="tx1">
                      <a:lumMod val="75000"/>
                      <a:lumOff val="25000"/>
                    </a:schemeClr>
                  </a:solidFill>
                  <a:latin typeface="Arial" panose="020B0604020202020204" pitchFamily="34" charset="0"/>
                </a:endParaRPr>
              </a:p>
              <a:p>
                <a:pPr algn="just">
                  <a:buClr>
                    <a:srgbClr val="B7024D"/>
                  </a:buClr>
                </a:pPr>
                <a:endParaRPr lang="es-MX" sz="900" b="1" dirty="0">
                  <a:solidFill>
                    <a:schemeClr val="tx1">
                      <a:lumMod val="75000"/>
                      <a:lumOff val="25000"/>
                    </a:schemeClr>
                  </a:solidFill>
                  <a:latin typeface="Arial" panose="020B0604020202020204" pitchFamily="34" charset="0"/>
                </a:endParaRPr>
              </a:p>
              <a:p>
                <a:pPr algn="just">
                  <a:buClr>
                    <a:srgbClr val="B7024D"/>
                  </a:buClr>
                </a:pPr>
                <a:endParaRPr lang="es-MX" sz="900" b="1" dirty="0">
                  <a:solidFill>
                    <a:schemeClr val="tx1">
                      <a:lumMod val="75000"/>
                      <a:lumOff val="25000"/>
                    </a:schemeClr>
                  </a:solidFill>
                  <a:latin typeface="Arial" panose="020B0604020202020204" pitchFamily="34" charset="0"/>
                </a:endParaRPr>
              </a:p>
              <a:p>
                <a:pPr algn="just">
                  <a:buClr>
                    <a:srgbClr val="B7024D"/>
                  </a:buClr>
                </a:pPr>
                <a:endParaRPr lang="es-MX" sz="1200" i="1" dirty="0">
                  <a:latin typeface="Cambria Math" panose="02040503050406030204" pitchFamily="18" charset="0"/>
                </a:endParaRPr>
              </a:p>
              <a:p>
                <a:pPr algn="just">
                  <a:buClr>
                    <a:srgbClr val="B7024D"/>
                  </a:buClr>
                </a:pPr>
                <a14:m>
                  <m:oMath xmlns:m="http://schemas.openxmlformats.org/officeDocument/2006/math">
                    <m:sSub>
                      <m:sSubPr>
                        <m:ctrlPr>
                          <a:rPr lang="es-MX" sz="1200" i="1">
                            <a:latin typeface="Cambria Math" panose="02040503050406030204" pitchFamily="18" charset="0"/>
                          </a:rPr>
                        </m:ctrlPr>
                      </m:sSubPr>
                      <m:e>
                        <m:r>
                          <a:rPr lang="es-MX" sz="1200">
                            <a:latin typeface="Cambria Math" panose="02040503050406030204" pitchFamily="18" charset="0"/>
                          </a:rPr>
                          <m:t>𝑉</m:t>
                        </m:r>
                      </m:e>
                      <m:sub>
                        <m:r>
                          <a:rPr lang="es-MX" sz="1200">
                            <a:latin typeface="Cambria Math" panose="02040503050406030204" pitchFamily="18" charset="0"/>
                          </a:rPr>
                          <m:t>𝑗</m:t>
                        </m:r>
                      </m:sub>
                    </m:sSub>
                    <m:r>
                      <a:rPr lang="es-MX" sz="1200" i="1">
                        <a:latin typeface="Cambria Math" panose="02040503050406030204" pitchFamily="18" charset="0"/>
                      </a:rPr>
                      <m:t> </m:t>
                    </m:r>
                  </m:oMath>
                </a14:m>
                <a:r>
                  <a:rPr lang="es-MX" sz="1200" dirty="0"/>
                  <a:t> valor agregado , horas efectivamente trabajadas </a:t>
                </a:r>
                <a14:m>
                  <m:oMath xmlns:m="http://schemas.openxmlformats.org/officeDocument/2006/math">
                    <m:sSub>
                      <m:sSubPr>
                        <m:ctrlPr>
                          <a:rPr lang="es-MX" sz="1200" i="1">
                            <a:solidFill>
                              <a:schemeClr val="tx1">
                                <a:lumMod val="75000"/>
                                <a:lumOff val="25000"/>
                              </a:schemeClr>
                            </a:solidFill>
                            <a:latin typeface="Cambria Math" panose="02040503050406030204" pitchFamily="18" charset="0"/>
                          </a:rPr>
                        </m:ctrlPr>
                      </m:sSubPr>
                      <m:e>
                        <m:r>
                          <a:rPr lang="es-MX" sz="1200" b="0" i="1">
                            <a:solidFill>
                              <a:schemeClr val="tx1">
                                <a:lumMod val="75000"/>
                                <a:lumOff val="25000"/>
                              </a:schemeClr>
                            </a:solidFill>
                            <a:latin typeface="Cambria Math" panose="02040503050406030204" pitchFamily="18" charset="0"/>
                          </a:rPr>
                          <m:t>𝐻</m:t>
                        </m:r>
                      </m:e>
                      <m:sub>
                        <m:r>
                          <a:rPr lang="es-MX" sz="1200" b="0" i="1">
                            <a:solidFill>
                              <a:schemeClr val="tx1">
                                <a:lumMod val="75000"/>
                                <a:lumOff val="25000"/>
                              </a:schemeClr>
                            </a:solidFill>
                            <a:latin typeface="Cambria Math" panose="02040503050406030204" pitchFamily="18" charset="0"/>
                          </a:rPr>
                          <m:t>𝑗</m:t>
                        </m:r>
                      </m:sub>
                    </m:sSub>
                  </m:oMath>
                </a14:m>
                <a:r>
                  <a:rPr lang="es-MX" sz="1200" dirty="0"/>
                  <a:t>, productividad total de los factores </a:t>
                </a:r>
                <a14:m>
                  <m:oMath xmlns:m="http://schemas.openxmlformats.org/officeDocument/2006/math">
                    <m:sSub>
                      <m:sSubPr>
                        <m:ctrlPr>
                          <a:rPr lang="es-MX" sz="1200" i="1">
                            <a:solidFill>
                              <a:schemeClr val="tx1">
                                <a:lumMod val="75000"/>
                                <a:lumOff val="25000"/>
                              </a:schemeClr>
                            </a:solidFill>
                            <a:latin typeface="Cambria Math" panose="02040503050406030204" pitchFamily="18" charset="0"/>
                          </a:rPr>
                        </m:ctrlPr>
                      </m:sSubPr>
                      <m:e>
                        <m:r>
                          <a:rPr lang="es-MX" sz="1200" b="0" i="1" smtClean="0">
                            <a:solidFill>
                              <a:schemeClr val="tx1">
                                <a:lumMod val="75000"/>
                                <a:lumOff val="25000"/>
                              </a:schemeClr>
                            </a:solidFill>
                            <a:latin typeface="Cambria Math" panose="02040503050406030204" pitchFamily="18" charset="0"/>
                          </a:rPr>
                          <m:t>𝐴</m:t>
                        </m:r>
                      </m:e>
                      <m:sub>
                        <m:r>
                          <a:rPr lang="es-MX" sz="1200" b="0" i="1">
                            <a:solidFill>
                              <a:schemeClr val="tx1">
                                <a:lumMod val="75000"/>
                                <a:lumOff val="25000"/>
                              </a:schemeClr>
                            </a:solidFill>
                            <a:latin typeface="Cambria Math" panose="02040503050406030204" pitchFamily="18" charset="0"/>
                          </a:rPr>
                          <m:t>𝑗</m:t>
                        </m:r>
                      </m:sub>
                    </m:sSub>
                  </m:oMath>
                </a14:m>
                <a:r>
                  <a:rPr lang="es-MX" sz="1200" dirty="0"/>
                  <a:t>, servicios de capital </a:t>
                </a:r>
                <a14:m>
                  <m:oMath xmlns:m="http://schemas.openxmlformats.org/officeDocument/2006/math">
                    <m:sSub>
                      <m:sSubPr>
                        <m:ctrlPr>
                          <a:rPr lang="es-MX" sz="1200" i="1">
                            <a:solidFill>
                              <a:schemeClr val="tx1">
                                <a:lumMod val="75000"/>
                                <a:lumOff val="25000"/>
                              </a:schemeClr>
                            </a:solidFill>
                            <a:latin typeface="Cambria Math" panose="02040503050406030204" pitchFamily="18" charset="0"/>
                          </a:rPr>
                        </m:ctrlPr>
                      </m:sSubPr>
                      <m:e>
                        <m:r>
                          <a:rPr lang="es-MX" sz="1200" b="0" i="1">
                            <a:solidFill>
                              <a:schemeClr val="tx1">
                                <a:lumMod val="75000"/>
                                <a:lumOff val="25000"/>
                              </a:schemeClr>
                            </a:solidFill>
                            <a:latin typeface="Cambria Math" panose="02040503050406030204" pitchFamily="18" charset="0"/>
                          </a:rPr>
                          <m:t>𝐾</m:t>
                        </m:r>
                      </m:e>
                      <m:sub>
                        <m:r>
                          <a:rPr lang="es-MX" sz="1200" b="0" i="1">
                            <a:solidFill>
                              <a:schemeClr val="tx1">
                                <a:lumMod val="75000"/>
                                <a:lumOff val="25000"/>
                              </a:schemeClr>
                            </a:solidFill>
                            <a:latin typeface="Cambria Math" panose="02040503050406030204" pitchFamily="18" charset="0"/>
                          </a:rPr>
                          <m:t>𝑗</m:t>
                        </m:r>
                      </m:sub>
                    </m:sSub>
                  </m:oMath>
                </a14:m>
                <a:r>
                  <a:rPr lang="es-MX" sz="1200" dirty="0"/>
                  <a:t>, composición laboral </a:t>
                </a:r>
                <a14:m>
                  <m:oMath xmlns:m="http://schemas.openxmlformats.org/officeDocument/2006/math">
                    <m:sSub>
                      <m:sSubPr>
                        <m:ctrlPr>
                          <a:rPr lang="es-MX" sz="1200" i="1">
                            <a:solidFill>
                              <a:schemeClr val="tx1">
                                <a:lumMod val="75000"/>
                                <a:lumOff val="25000"/>
                              </a:schemeClr>
                            </a:solidFill>
                            <a:latin typeface="Cambria Math" panose="02040503050406030204" pitchFamily="18" charset="0"/>
                          </a:rPr>
                        </m:ctrlPr>
                      </m:sSubPr>
                      <m:e>
                        <m:r>
                          <a:rPr lang="es-MX" sz="1200" b="0" i="1">
                            <a:solidFill>
                              <a:schemeClr val="tx1">
                                <a:lumMod val="75000"/>
                                <a:lumOff val="25000"/>
                              </a:schemeClr>
                            </a:solidFill>
                            <a:latin typeface="Cambria Math" panose="02040503050406030204" pitchFamily="18" charset="0"/>
                          </a:rPr>
                          <m:t>𝐿𝐶</m:t>
                        </m:r>
                      </m:e>
                      <m:sub>
                        <m:r>
                          <a:rPr lang="es-MX" sz="1200" b="0" i="1">
                            <a:solidFill>
                              <a:schemeClr val="tx1">
                                <a:lumMod val="75000"/>
                                <a:lumOff val="25000"/>
                              </a:schemeClr>
                            </a:solidFill>
                            <a:latin typeface="Cambria Math" panose="02040503050406030204" pitchFamily="18" charset="0"/>
                          </a:rPr>
                          <m:t>𝑗</m:t>
                        </m:r>
                      </m:sub>
                    </m:sSub>
                  </m:oMath>
                </a14:m>
                <a:r>
                  <a:rPr lang="es-MX" sz="1200" dirty="0"/>
                  <a:t>, las participaciones </a:t>
                </a:r>
                <a14:m>
                  <m:oMath xmlns:m="http://schemas.openxmlformats.org/officeDocument/2006/math">
                    <m:sSubSup>
                      <m:sSubSupPr>
                        <m:ctrlPr>
                          <a:rPr lang="es-MX" sz="1200" i="1">
                            <a:latin typeface="Cambria Math" panose="02040503050406030204" pitchFamily="18" charset="0"/>
                          </a:rPr>
                        </m:ctrlPr>
                      </m:sSubSupPr>
                      <m:e>
                        <m:r>
                          <a:rPr lang="es-MX" sz="1200">
                            <a:latin typeface="Cambria Math" panose="02040503050406030204" pitchFamily="18" charset="0"/>
                          </a:rPr>
                          <m:t>𝑤</m:t>
                        </m:r>
                      </m:e>
                      <m:sub>
                        <m:r>
                          <a:rPr lang="es-MX" sz="1200">
                            <a:latin typeface="Cambria Math" panose="02040503050406030204" pitchFamily="18" charset="0"/>
                          </a:rPr>
                          <m:t>𝑗</m:t>
                        </m:r>
                      </m:sub>
                      <m:sup>
                        <m:r>
                          <a:rPr lang="es-MX" sz="1200">
                            <a:latin typeface="Cambria Math" panose="02040503050406030204" pitchFamily="18" charset="0"/>
                          </a:rPr>
                          <m:t>𝑘</m:t>
                        </m:r>
                      </m:sup>
                    </m:sSubSup>
                  </m:oMath>
                </a14:m>
                <a:r>
                  <a:rPr lang="es-MX" sz="1200" dirty="0"/>
                  <a:t> y </a:t>
                </a:r>
                <a14:m>
                  <m:oMath xmlns:m="http://schemas.openxmlformats.org/officeDocument/2006/math">
                    <m:sSubSup>
                      <m:sSubSupPr>
                        <m:ctrlPr>
                          <a:rPr lang="es-MX" sz="1200" i="1">
                            <a:latin typeface="Cambria Math" panose="02040503050406030204" pitchFamily="18" charset="0"/>
                          </a:rPr>
                        </m:ctrlPr>
                      </m:sSubSupPr>
                      <m:e>
                        <m:r>
                          <a:rPr lang="es-MX" sz="1200">
                            <a:latin typeface="Cambria Math" panose="02040503050406030204" pitchFamily="18" charset="0"/>
                          </a:rPr>
                          <m:t>𝑤</m:t>
                        </m:r>
                      </m:e>
                      <m:sub>
                        <m:r>
                          <a:rPr lang="es-MX" sz="1200">
                            <a:latin typeface="Cambria Math" panose="02040503050406030204" pitchFamily="18" charset="0"/>
                          </a:rPr>
                          <m:t>𝑗</m:t>
                        </m:r>
                      </m:sub>
                      <m:sup>
                        <m:r>
                          <a:rPr lang="es-MX" sz="1200">
                            <a:latin typeface="Cambria Math" panose="02040503050406030204" pitchFamily="18" charset="0"/>
                          </a:rPr>
                          <m:t>𝑙</m:t>
                        </m:r>
                      </m:sup>
                    </m:sSubSup>
                  </m:oMath>
                </a14:m>
                <a:r>
                  <a:rPr lang="es-MX" sz="1200" dirty="0"/>
                  <a:t> corresponden a los pesos de los factores de producción capital y trabajo (respectivamente) y los j representan las actividades económicas. </a:t>
                </a:r>
              </a:p>
              <a:p>
                <a:pPr algn="just">
                  <a:buClr>
                    <a:srgbClr val="B7024D"/>
                  </a:buClr>
                </a:pPr>
                <a:endParaRPr lang="es-CO" sz="900" b="1" dirty="0"/>
              </a:p>
            </p:txBody>
          </p:sp>
        </mc:Choice>
        <mc:Fallback xmlns="">
          <p:sp>
            <p:nvSpPr>
              <p:cNvPr id="3" name="2 Rectángulo">
                <a:extLst>
                  <a:ext uri="{FF2B5EF4-FFF2-40B4-BE49-F238E27FC236}">
                    <a16:creationId xmlns:a16="http://schemas.microsoft.com/office/drawing/2014/main" id="{43F28E56-A94A-CDE0-892A-F58140CA0204}"/>
                  </a:ext>
                </a:extLst>
              </p:cNvPr>
              <p:cNvSpPr>
                <a:spLocks noRot="1" noChangeAspect="1" noMove="1" noResize="1" noEditPoints="1" noAdjustHandles="1" noChangeArrowheads="1" noChangeShapeType="1" noTextEdit="1"/>
              </p:cNvSpPr>
              <p:nvPr/>
            </p:nvSpPr>
            <p:spPr>
              <a:xfrm>
                <a:off x="478753" y="727783"/>
                <a:ext cx="8616010" cy="3318601"/>
              </a:xfrm>
              <a:prstGeom prst="rect">
                <a:avLst/>
              </a:prstGeom>
              <a:blipFill>
                <a:blip r:embed="rId2"/>
                <a:stretch>
                  <a:fillRect l="-71"/>
                </a:stretch>
              </a:blipFill>
            </p:spPr>
            <p:txBody>
              <a:bodyPr/>
              <a:lstStyle/>
              <a:p>
                <a:r>
                  <a:rPr lang="en-US">
                    <a:noFill/>
                  </a:rPr>
                  <a:t> </a:t>
                </a:r>
              </a:p>
            </p:txBody>
          </p:sp>
        </mc:Fallback>
      </mc:AlternateContent>
      <p:sp>
        <p:nvSpPr>
          <p:cNvPr id="4" name="CuadroTexto 3">
            <a:extLst>
              <a:ext uri="{FF2B5EF4-FFF2-40B4-BE49-F238E27FC236}">
                <a16:creationId xmlns:a16="http://schemas.microsoft.com/office/drawing/2014/main" id="{6440C8AC-834A-762F-BD21-E8C684DC35AD}"/>
              </a:ext>
            </a:extLst>
          </p:cNvPr>
          <p:cNvSpPr txBox="1"/>
          <p:nvPr/>
        </p:nvSpPr>
        <p:spPr>
          <a:xfrm>
            <a:off x="471948" y="4591074"/>
            <a:ext cx="8672052" cy="461665"/>
          </a:xfrm>
          <a:prstGeom prst="rect">
            <a:avLst/>
          </a:prstGeom>
          <a:noFill/>
        </p:spPr>
        <p:txBody>
          <a:bodyPr wrap="square" rtlCol="0">
            <a:spAutoFit/>
          </a:bodyPr>
          <a:lstStyle/>
          <a:p>
            <a:pPr defTabSz="342900">
              <a:defRPr/>
            </a:pPr>
            <a:r>
              <a:rPr lang="en-US" sz="600" baseline="30000" dirty="0">
                <a:solidFill>
                  <a:prstClr val="black"/>
                </a:solidFill>
                <a:latin typeface="Segoe UI"/>
              </a:rPr>
              <a:t>1</a:t>
            </a:r>
            <a:r>
              <a:rPr lang="en-US" sz="600" dirty="0">
                <a:solidFill>
                  <a:prstClr val="black"/>
                </a:solidFill>
                <a:latin typeface="Segoe UI"/>
              </a:rPr>
              <a:t> </a:t>
            </a:r>
            <a:r>
              <a:rPr lang="en-US" sz="800" dirty="0">
                <a:solidFill>
                  <a:prstClr val="black"/>
                </a:solidFill>
                <a:latin typeface="Segoe UI"/>
              </a:rPr>
              <a:t>Para </a:t>
            </a:r>
            <a:r>
              <a:rPr lang="en-US" sz="800" dirty="0" err="1">
                <a:solidFill>
                  <a:prstClr val="black"/>
                </a:solidFill>
                <a:latin typeface="Segoe UI"/>
              </a:rPr>
              <a:t>más</a:t>
            </a:r>
            <a:r>
              <a:rPr lang="en-US" sz="800" dirty="0">
                <a:solidFill>
                  <a:prstClr val="black"/>
                </a:solidFill>
                <a:latin typeface="Segoe UI"/>
              </a:rPr>
              <a:t> </a:t>
            </a:r>
            <a:r>
              <a:rPr lang="en-US" sz="800" dirty="0" err="1">
                <a:solidFill>
                  <a:prstClr val="black"/>
                </a:solidFill>
                <a:latin typeface="Segoe UI"/>
              </a:rPr>
              <a:t>información</a:t>
            </a:r>
            <a:r>
              <a:rPr lang="en-US" sz="800" dirty="0">
                <a:solidFill>
                  <a:prstClr val="black"/>
                </a:solidFill>
                <a:latin typeface="Segoe UI"/>
              </a:rPr>
              <a:t> </a:t>
            </a:r>
            <a:r>
              <a:rPr lang="en-US" sz="800" dirty="0" err="1">
                <a:solidFill>
                  <a:prstClr val="black"/>
                </a:solidFill>
                <a:latin typeface="Segoe UI"/>
              </a:rPr>
              <a:t>consultar</a:t>
            </a:r>
            <a:r>
              <a:rPr lang="en-US" sz="800" dirty="0">
                <a:solidFill>
                  <a:prstClr val="black"/>
                </a:solidFill>
                <a:latin typeface="Segoe UI"/>
              </a:rPr>
              <a:t> </a:t>
            </a:r>
            <a:r>
              <a:rPr lang="en-US" sz="800" dirty="0" err="1">
                <a:solidFill>
                  <a:prstClr val="black"/>
                </a:solidFill>
                <a:latin typeface="Segoe UI"/>
              </a:rPr>
              <a:t>el</a:t>
            </a:r>
            <a:r>
              <a:rPr lang="en-US" sz="800" dirty="0">
                <a:solidFill>
                  <a:prstClr val="black"/>
                </a:solidFill>
                <a:latin typeface="Segoe UI"/>
              </a:rPr>
              <a:t> manual de LAKLEMS disponible </a:t>
            </a:r>
            <a:r>
              <a:rPr lang="en-US" sz="800" dirty="0" err="1">
                <a:solidFill>
                  <a:prstClr val="black"/>
                </a:solidFill>
                <a:latin typeface="Segoe UI"/>
              </a:rPr>
              <a:t>en</a:t>
            </a:r>
            <a:r>
              <a:rPr lang="en-US" sz="800" dirty="0">
                <a:solidFill>
                  <a:prstClr val="black"/>
                </a:solidFill>
                <a:latin typeface="Segoe UI"/>
              </a:rPr>
              <a:t>: </a:t>
            </a:r>
            <a:r>
              <a:rPr lang="en-US" sz="800" dirty="0">
                <a:solidFill>
                  <a:prstClr val="black"/>
                </a:solidFill>
                <a:latin typeface="Segoe UI"/>
                <a:hlinkClick r:id="rId3"/>
              </a:rPr>
              <a:t>http://laklems.net/docs/Documento_Metodologia_y_base_de_datos_-_LAKLEMS.pdf</a:t>
            </a:r>
            <a:r>
              <a:rPr lang="en-US" sz="800" dirty="0">
                <a:solidFill>
                  <a:prstClr val="black"/>
                </a:solidFill>
                <a:latin typeface="Segoe UI"/>
              </a:rPr>
              <a:t>   </a:t>
            </a:r>
            <a:r>
              <a:rPr lang="en-US" sz="800" dirty="0" err="1">
                <a:solidFill>
                  <a:prstClr val="black"/>
                </a:solidFill>
                <a:latin typeface="Segoe UI"/>
              </a:rPr>
              <a:t>en</a:t>
            </a:r>
            <a:r>
              <a:rPr lang="en-US" sz="800" dirty="0">
                <a:solidFill>
                  <a:prstClr val="black"/>
                </a:solidFill>
                <a:latin typeface="Segoe UI"/>
              </a:rPr>
              <a:t> las </a:t>
            </a:r>
            <a:r>
              <a:rPr lang="en-US" sz="800" dirty="0" err="1">
                <a:solidFill>
                  <a:prstClr val="black"/>
                </a:solidFill>
                <a:latin typeface="Segoe UI"/>
              </a:rPr>
              <a:t>secciones</a:t>
            </a:r>
            <a:r>
              <a:rPr lang="en-US" sz="800" dirty="0">
                <a:solidFill>
                  <a:prstClr val="black"/>
                </a:solidFill>
                <a:latin typeface="Segoe UI"/>
              </a:rPr>
              <a:t> 3.2  y 3.3  </a:t>
            </a:r>
            <a:endParaRPr lang="es-CO" sz="800" dirty="0">
              <a:solidFill>
                <a:prstClr val="black"/>
              </a:solidFill>
              <a:latin typeface="Segoe UI"/>
            </a:endParaRPr>
          </a:p>
          <a:p>
            <a:pPr defTabSz="342900">
              <a:defRPr/>
            </a:pPr>
            <a:endParaRPr lang="en-US" sz="800" dirty="0">
              <a:solidFill>
                <a:prstClr val="black"/>
              </a:solidFill>
              <a:latin typeface="Segoe UI"/>
            </a:endParaRPr>
          </a:p>
          <a:p>
            <a:pPr defTabSz="342900">
              <a:defRPr/>
            </a:pPr>
            <a:r>
              <a:rPr lang="en-US" sz="800" baseline="30000" dirty="0">
                <a:solidFill>
                  <a:prstClr val="black"/>
                </a:solidFill>
                <a:latin typeface="Segoe UI"/>
              </a:rPr>
              <a:t>2</a:t>
            </a:r>
            <a:r>
              <a:rPr lang="en-US" sz="800" dirty="0">
                <a:solidFill>
                  <a:prstClr val="black"/>
                </a:solidFill>
                <a:latin typeface="Segoe UI"/>
              </a:rPr>
              <a:t> “</a:t>
            </a:r>
            <a:r>
              <a:rPr lang="es-CO" sz="800" dirty="0" err="1">
                <a:solidFill>
                  <a:prstClr val="black"/>
                </a:solidFill>
                <a:latin typeface="Segoe UI"/>
              </a:rPr>
              <a:t>Measuring</a:t>
            </a:r>
            <a:r>
              <a:rPr lang="es-CO" sz="800" dirty="0">
                <a:solidFill>
                  <a:prstClr val="black"/>
                </a:solidFill>
                <a:latin typeface="Segoe UI"/>
              </a:rPr>
              <a:t> </a:t>
            </a:r>
            <a:r>
              <a:rPr lang="es-CO" sz="800" dirty="0" err="1">
                <a:solidFill>
                  <a:prstClr val="black"/>
                </a:solidFill>
                <a:latin typeface="Segoe UI"/>
              </a:rPr>
              <a:t>Productivity</a:t>
            </a:r>
            <a:r>
              <a:rPr lang="es-CO" sz="800" dirty="0">
                <a:solidFill>
                  <a:prstClr val="black"/>
                </a:solidFill>
                <a:latin typeface="Segoe UI"/>
              </a:rPr>
              <a:t> OECD Manual</a:t>
            </a:r>
            <a:r>
              <a:rPr lang="es-MX" sz="800" dirty="0">
                <a:solidFill>
                  <a:prstClr val="black"/>
                </a:solidFill>
                <a:latin typeface="Segoe UI"/>
              </a:rPr>
              <a:t> Capítulo 3</a:t>
            </a:r>
            <a:r>
              <a:rPr lang="en-US" sz="800" dirty="0">
                <a:solidFill>
                  <a:prstClr val="black"/>
                </a:solidFill>
                <a:latin typeface="Segoe UI"/>
              </a:rPr>
              <a:t>”</a:t>
            </a:r>
            <a:endParaRPr lang="es-CO" sz="800" dirty="0">
              <a:solidFill>
                <a:prstClr val="black"/>
              </a:solidFill>
              <a:latin typeface="Segoe UI"/>
            </a:endParaRPr>
          </a:p>
        </p:txBody>
      </p:sp>
      <mc:AlternateContent xmlns:mc="http://schemas.openxmlformats.org/markup-compatibility/2006" xmlns:a14="http://schemas.microsoft.com/office/drawing/2010/main">
        <mc:Choice Requires="a14">
          <p:sp>
            <p:nvSpPr>
              <p:cNvPr id="5" name="Redondear rectángulo de esquina diagonal 24">
                <a:extLst>
                  <a:ext uri="{FF2B5EF4-FFF2-40B4-BE49-F238E27FC236}">
                    <a16:creationId xmlns:a16="http://schemas.microsoft.com/office/drawing/2014/main" id="{8CED980D-EA91-C9EF-195C-4435F65462AF}"/>
                  </a:ext>
                </a:extLst>
              </p:cNvPr>
              <p:cNvSpPr/>
              <p:nvPr/>
            </p:nvSpPr>
            <p:spPr>
              <a:xfrm>
                <a:off x="1583474" y="2807178"/>
                <a:ext cx="6750204" cy="312335"/>
              </a:xfrm>
              <a:prstGeom prst="round2DiagRect">
                <a:avLst/>
              </a:prstGeom>
              <a:noFill/>
              <a:ln w="38100">
                <a:solidFill>
                  <a:srgbClr val="B600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MX" sz="1000" b="1">
                          <a:solidFill>
                            <a:srgbClr val="B6004A"/>
                          </a:solidFill>
                          <a:latin typeface="Cambria Math" panose="02040503050406030204" pitchFamily="18" charset="0"/>
                        </a:rPr>
                        <m:t>𝑷𝒓𝒐𝒅𝒖𝒄𝒕𝒊𝒗𝒊𝒅𝒂𝒅</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𝒍𝒂𝒃𝒐𝒓𝒂𝒍</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𝒑𝒐𝒓</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𝒉𝒐𝒓𝒂</m:t>
                      </m:r>
                      <m:r>
                        <a:rPr lang="es-MX" sz="1000" b="1">
                          <a:solidFill>
                            <a:srgbClr val="B6004A"/>
                          </a:solidFill>
                          <a:latin typeface="Cambria Math" panose="02040503050406030204" pitchFamily="18" charset="0"/>
                        </a:rPr>
                        <m:t>=</m:t>
                      </m:r>
                      <m:r>
                        <a:rPr lang="es-MX" sz="1000" b="1">
                          <a:solidFill>
                            <a:srgbClr val="B6004A"/>
                          </a:solidFill>
                          <a:latin typeface="Cambria Math" panose="02040503050406030204" pitchFamily="18" charset="0"/>
                        </a:rPr>
                        <m:t>𝑷𝑻𝑭</m:t>
                      </m:r>
                      <m:r>
                        <a:rPr lang="es-MX" sz="1000" b="1">
                          <a:solidFill>
                            <a:srgbClr val="B6004A"/>
                          </a:solidFill>
                          <a:latin typeface="Cambria Math" panose="02040503050406030204" pitchFamily="18" charset="0"/>
                        </a:rPr>
                        <m:t>+</m:t>
                      </m:r>
                      <m:r>
                        <a:rPr lang="es-MX" sz="1000" b="1">
                          <a:solidFill>
                            <a:srgbClr val="B6004A"/>
                          </a:solidFill>
                          <a:latin typeface="Cambria Math" panose="02040503050406030204" pitchFamily="18" charset="0"/>
                        </a:rPr>
                        <m:t>𝐜𝐨𝐧𝐭𝐫𝐢𝐛𝐮𝐜𝐢</m:t>
                      </m:r>
                      <m:r>
                        <a:rPr lang="es-MX" sz="1000" b="1">
                          <a:solidFill>
                            <a:srgbClr val="B6004A"/>
                          </a:solidFill>
                          <a:latin typeface="Cambria Math" panose="02040503050406030204" pitchFamily="18" charset="0"/>
                        </a:rPr>
                        <m:t>ó</m:t>
                      </m:r>
                      <m:r>
                        <a:rPr lang="es-MX" sz="1000" b="1">
                          <a:solidFill>
                            <a:srgbClr val="B6004A"/>
                          </a:solidFill>
                          <a:latin typeface="Cambria Math" panose="02040503050406030204" pitchFamily="18" charset="0"/>
                        </a:rPr>
                        <m:t>𝐧</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𝐝𝐞𝐥</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𝐂𝐚𝐩𝐢𝐭𝐚𝐥</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𝐩𝐨𝐫</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𝐡𝐨𝐫𝐚</m:t>
                      </m:r>
                      <m:r>
                        <a:rPr lang="es-MX" sz="1000" b="1">
                          <a:solidFill>
                            <a:srgbClr val="B6004A"/>
                          </a:solidFill>
                          <a:latin typeface="Cambria Math" panose="02040503050406030204" pitchFamily="18" charset="0"/>
                        </a:rPr>
                        <m:t>+</m:t>
                      </m:r>
                      <m:r>
                        <a:rPr lang="es-MX" sz="1000" b="1">
                          <a:solidFill>
                            <a:srgbClr val="B6004A"/>
                          </a:solidFill>
                          <a:latin typeface="Cambria Math" panose="02040503050406030204" pitchFamily="18" charset="0"/>
                        </a:rPr>
                        <m:t>𝒍𝒂</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𝒄𝒐𝒎𝒑𝒐𝒔𝒊𝒄𝒊</m:t>
                      </m:r>
                      <m:r>
                        <a:rPr lang="es-MX" sz="1000" b="1">
                          <a:solidFill>
                            <a:srgbClr val="B6004A"/>
                          </a:solidFill>
                          <a:latin typeface="Cambria Math" panose="02040503050406030204" pitchFamily="18" charset="0"/>
                        </a:rPr>
                        <m:t>ó</m:t>
                      </m:r>
                      <m:r>
                        <a:rPr lang="es-MX" sz="1000" b="1">
                          <a:solidFill>
                            <a:srgbClr val="B6004A"/>
                          </a:solidFill>
                          <a:latin typeface="Cambria Math" panose="02040503050406030204" pitchFamily="18" charset="0"/>
                        </a:rPr>
                        <m:t>𝒏</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𝒅𝒆𝒍</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𝒕𝒓𝒂𝒃𝒂𝒋𝒐</m:t>
                      </m:r>
                    </m:oMath>
                  </m:oMathPara>
                </a14:m>
                <a:endParaRPr lang="es-MX" sz="1000" b="1" dirty="0">
                  <a:solidFill>
                    <a:srgbClr val="B6004A"/>
                  </a:solidFill>
                  <a:latin typeface="Cambria Math" panose="02040503050406030204" pitchFamily="18" charset="0"/>
                </a:endParaRPr>
              </a:p>
            </p:txBody>
          </p:sp>
        </mc:Choice>
        <mc:Fallback xmlns="">
          <p:sp>
            <p:nvSpPr>
              <p:cNvPr id="5" name="Redondear rectángulo de esquina diagonal 24">
                <a:extLst>
                  <a:ext uri="{FF2B5EF4-FFF2-40B4-BE49-F238E27FC236}">
                    <a16:creationId xmlns:a16="http://schemas.microsoft.com/office/drawing/2014/main" id="{8CED980D-EA91-C9EF-195C-4435F65462AF}"/>
                  </a:ext>
                </a:extLst>
              </p:cNvPr>
              <p:cNvSpPr>
                <a:spLocks noRot="1" noChangeAspect="1" noMove="1" noResize="1" noEditPoints="1" noAdjustHandles="1" noChangeArrowheads="1" noChangeShapeType="1" noTextEdit="1"/>
              </p:cNvSpPr>
              <p:nvPr/>
            </p:nvSpPr>
            <p:spPr>
              <a:xfrm>
                <a:off x="1583474" y="2807178"/>
                <a:ext cx="6750204" cy="312335"/>
              </a:xfrm>
              <a:prstGeom prst="round2DiagRect">
                <a:avLst/>
              </a:prstGeom>
              <a:blipFill>
                <a:blip r:embed="rId4"/>
                <a:stretch>
                  <a:fillRect/>
                </a:stretch>
              </a:blipFill>
              <a:ln w="38100">
                <a:solidFill>
                  <a:srgbClr val="B6004A"/>
                </a:solidFill>
              </a:ln>
              <a:effectLst/>
            </p:spPr>
            <p:txBody>
              <a:bodyPr/>
              <a:lstStyle/>
              <a:p>
                <a:r>
                  <a:rPr lang="en-US">
                    <a:noFill/>
                  </a:rPr>
                  <a:t> </a:t>
                </a:r>
              </a:p>
            </p:txBody>
          </p:sp>
        </mc:Fallback>
      </mc:AlternateContent>
      <p:sp>
        <p:nvSpPr>
          <p:cNvPr id="2" name="object 2">
            <a:extLst>
              <a:ext uri="{FF2B5EF4-FFF2-40B4-BE49-F238E27FC236}">
                <a16:creationId xmlns:a16="http://schemas.microsoft.com/office/drawing/2014/main" id="{85EB583C-3ECF-2244-ADE0-15EDBC9ED052}"/>
              </a:ext>
            </a:extLst>
          </p:cNvPr>
          <p:cNvSpPr txBox="1"/>
          <p:nvPr/>
        </p:nvSpPr>
        <p:spPr>
          <a:xfrm>
            <a:off x="467961" y="39220"/>
            <a:ext cx="7125912" cy="500137"/>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Productividad laboral por hora trabajada</a:t>
            </a:r>
            <a:r>
              <a:rPr lang="es-ES" sz="1400" baseline="30000" dirty="0">
                <a:solidFill>
                  <a:schemeClr val="tx1">
                    <a:lumMod val="85000"/>
                    <a:lumOff val="15000"/>
                  </a:schemeClr>
                </a:solidFill>
                <a:ea typeface="Arial" charset="0"/>
                <a:cs typeface="Arial"/>
              </a:rPr>
              <a:t>1</a:t>
            </a:r>
            <a:endParaRPr lang="da-DK" sz="1400" baseline="30000" dirty="0">
              <a:solidFill>
                <a:schemeClr val="tx1">
                  <a:lumMod val="85000"/>
                  <a:lumOff val="15000"/>
                </a:schemeClr>
              </a:solidFill>
              <a:ea typeface="Arial" charset="0"/>
              <a:cs typeface="Arial" charset="0"/>
            </a:endParaRPr>
          </a:p>
        </p:txBody>
      </p:sp>
      <p:cxnSp>
        <p:nvCxnSpPr>
          <p:cNvPr id="6" name="Conector recto 5">
            <a:extLst>
              <a:ext uri="{FF2B5EF4-FFF2-40B4-BE49-F238E27FC236}">
                <a16:creationId xmlns:a16="http://schemas.microsoft.com/office/drawing/2014/main" id="{F110E6A5-E403-D3E5-BA2A-FC3BF6BB00AC}"/>
              </a:ext>
            </a:extLst>
          </p:cNvPr>
          <p:cNvCxnSpPr>
            <a:cxnSpLocks/>
          </p:cNvCxnSpPr>
          <p:nvPr/>
        </p:nvCxnSpPr>
        <p:spPr>
          <a:xfrm flipV="1">
            <a:off x="354406" y="98186"/>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4291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Rectángulo">
                <a:extLst>
                  <a:ext uri="{FF2B5EF4-FFF2-40B4-BE49-F238E27FC236}">
                    <a16:creationId xmlns:a16="http://schemas.microsoft.com/office/drawing/2014/main" id="{43F28E56-A94A-CDE0-892A-F58140CA0204}"/>
                  </a:ext>
                </a:extLst>
              </p:cNvPr>
              <p:cNvSpPr/>
              <p:nvPr/>
            </p:nvSpPr>
            <p:spPr>
              <a:xfrm>
                <a:off x="416655" y="629788"/>
                <a:ext cx="8515304" cy="3628942"/>
              </a:xfrm>
              <a:prstGeom prst="rect">
                <a:avLst/>
              </a:prstGeom>
            </p:spPr>
            <p:txBody>
              <a:bodyPr wrap="square">
                <a:spAutoFit/>
              </a:bodyPr>
              <a:lstStyle/>
              <a:p>
                <a:pPr algn="just">
                  <a:buClr>
                    <a:srgbClr val="B7024D"/>
                  </a:buClr>
                </a:pPr>
                <a:endParaRPr lang="es-MX" sz="900" dirty="0"/>
              </a:p>
              <a:p>
                <a:pPr algn="just">
                  <a:buClr>
                    <a:srgbClr val="B7024D"/>
                  </a:buClr>
                </a:pPr>
                <a:endParaRPr lang="es-CO" sz="900" b="1" dirty="0"/>
              </a:p>
              <a:p>
                <a:pPr marL="128588" indent="-128588" algn="just">
                  <a:buClr>
                    <a:srgbClr val="B7024D"/>
                  </a:buClr>
                  <a:buFont typeface="Arial" panose="020B0604020202020204" pitchFamily="34" charset="0"/>
                  <a:buChar char="•"/>
                </a:pPr>
                <a:r>
                  <a:rPr lang="es-CO" sz="1200" dirty="0"/>
                  <a:t>De manera análoga, se puede derivar las  </a:t>
                </a:r>
                <a:r>
                  <a:rPr lang="es-MX" sz="1200" b="1" dirty="0"/>
                  <a:t>Contribuciones al crecimiento de la productividad laboral por persona empleada </a:t>
                </a:r>
                <a:r>
                  <a:rPr lang="es-MX" sz="1200" dirty="0"/>
                  <a:t>como sigue</a:t>
                </a:r>
                <a:r>
                  <a:rPr lang="es-MX" sz="1200" b="1" dirty="0"/>
                  <a:t>:</a:t>
                </a:r>
              </a:p>
              <a:p>
                <a:pPr algn="just">
                  <a:buClr>
                    <a:srgbClr val="B7024D"/>
                  </a:buClr>
                </a:pPr>
                <a:endParaRPr lang="es-MX" sz="1200" dirty="0"/>
              </a:p>
              <a:p>
                <a:pPr algn="just">
                  <a:buClr>
                    <a:srgbClr val="B7024D"/>
                  </a:buClr>
                </a:pPr>
                <a:endParaRPr lang="es-MX" sz="1200" b="1" dirty="0"/>
              </a:p>
              <a:p>
                <a:pPr algn="just">
                  <a:buClr>
                    <a:srgbClr val="B7024D"/>
                  </a:buClr>
                </a:pPr>
                <a14:m>
                  <m:oMathPara xmlns:m="http://schemas.openxmlformats.org/officeDocument/2006/math">
                    <m:oMathParaPr>
                      <m:jc m:val="centerGroup"/>
                    </m:oMathParaPr>
                    <m:oMath xmlns:m="http://schemas.openxmlformats.org/officeDocument/2006/math">
                      <m:r>
                        <a:rPr lang="es-MX" sz="1200" b="1">
                          <a:solidFill>
                            <a:schemeClr val="tx1">
                              <a:lumMod val="75000"/>
                              <a:lumOff val="25000"/>
                            </a:schemeClr>
                          </a:solidFill>
                          <a:latin typeface="Cambria Math" panose="02040503050406030204" pitchFamily="18" charset="0"/>
                        </a:rPr>
                        <m:t>∆</m:t>
                      </m:r>
                      <m:func>
                        <m:funcPr>
                          <m:ctrlPr>
                            <a:rPr lang="es-MX" sz="1200" b="1" i="1">
                              <a:solidFill>
                                <a:schemeClr val="tx1">
                                  <a:lumMod val="75000"/>
                                  <a:lumOff val="25000"/>
                                </a:schemeClr>
                              </a:solidFill>
                              <a:latin typeface="Cambria Math" panose="02040503050406030204" pitchFamily="18" charset="0"/>
                            </a:rPr>
                          </m:ctrlPr>
                        </m:funcPr>
                        <m:fName>
                          <m:r>
                            <a:rPr lang="es-MX" sz="1200" b="1" i="1">
                              <a:solidFill>
                                <a:schemeClr val="tx1">
                                  <a:lumMod val="75000"/>
                                  <a:lumOff val="25000"/>
                                </a:schemeClr>
                              </a:solidFill>
                              <a:latin typeface="Cambria Math" panose="02040503050406030204" pitchFamily="18" charset="0"/>
                            </a:rPr>
                            <m:t>𝒍𝒏</m:t>
                          </m:r>
                        </m:fName>
                        <m:e>
                          <m:d>
                            <m:dPr>
                              <m:ctrlPr>
                                <a:rPr lang="es-MX" sz="1200" b="1" i="1">
                                  <a:solidFill>
                                    <a:schemeClr val="tx1">
                                      <a:lumMod val="75000"/>
                                      <a:lumOff val="25000"/>
                                    </a:schemeClr>
                                  </a:solidFill>
                                  <a:latin typeface="Cambria Math" panose="02040503050406030204" pitchFamily="18" charset="0"/>
                                </a:rPr>
                              </m:ctrlPr>
                            </m:dPr>
                            <m:e>
                              <m:sSub>
                                <m:sSubPr>
                                  <m:ctrlPr>
                                    <a:rPr lang="es-MX" sz="1200" b="1" i="1">
                                      <a:solidFill>
                                        <a:schemeClr val="tx1">
                                          <a:lumMod val="75000"/>
                                          <a:lumOff val="25000"/>
                                        </a:schemeClr>
                                      </a:solidFill>
                                      <a:latin typeface="Cambria Math" panose="02040503050406030204" pitchFamily="18" charset="0"/>
                                    </a:rPr>
                                  </m:ctrlPr>
                                </m:sSubPr>
                                <m:e>
                                  <m:r>
                                    <a:rPr lang="es-MX" sz="1200" b="1" i="1">
                                      <a:solidFill>
                                        <a:schemeClr val="tx1">
                                          <a:lumMod val="75000"/>
                                          <a:lumOff val="25000"/>
                                        </a:schemeClr>
                                      </a:solidFill>
                                      <a:latin typeface="Cambria Math" panose="02040503050406030204" pitchFamily="18" charset="0"/>
                                    </a:rPr>
                                    <m:t>𝑽</m:t>
                                  </m:r>
                                </m:e>
                                <m:sub>
                                  <m:r>
                                    <a:rPr lang="es-MX" sz="1200" b="1" i="1">
                                      <a:solidFill>
                                        <a:schemeClr val="tx1">
                                          <a:lumMod val="75000"/>
                                          <a:lumOff val="25000"/>
                                        </a:schemeClr>
                                      </a:solidFill>
                                      <a:latin typeface="Cambria Math" panose="02040503050406030204" pitchFamily="18" charset="0"/>
                                    </a:rPr>
                                    <m:t>𝒋</m:t>
                                  </m:r>
                                </m:sub>
                              </m:sSub>
                            </m:e>
                          </m:d>
                        </m:e>
                      </m:func>
                      <m:r>
                        <a:rPr lang="es-MX" sz="1200" b="1" i="1">
                          <a:solidFill>
                            <a:schemeClr val="tx1">
                              <a:lumMod val="75000"/>
                              <a:lumOff val="25000"/>
                            </a:schemeClr>
                          </a:solidFill>
                          <a:latin typeface="Cambria Math" panose="02040503050406030204" pitchFamily="18" charset="0"/>
                        </a:rPr>
                        <m:t>− ∆</m:t>
                      </m:r>
                      <m:r>
                        <a:rPr lang="es-MX" sz="1200" b="1" i="1">
                          <a:solidFill>
                            <a:schemeClr val="tx1">
                              <a:lumMod val="75000"/>
                              <a:lumOff val="25000"/>
                            </a:schemeClr>
                          </a:solidFill>
                          <a:latin typeface="Cambria Math" panose="02040503050406030204" pitchFamily="18" charset="0"/>
                        </a:rPr>
                        <m:t>𝒍𝒏</m:t>
                      </m:r>
                      <m:r>
                        <a:rPr lang="es-MX" sz="1200" b="1" i="1">
                          <a:solidFill>
                            <a:schemeClr val="tx1">
                              <a:lumMod val="75000"/>
                              <a:lumOff val="25000"/>
                            </a:schemeClr>
                          </a:solidFill>
                          <a:latin typeface="Cambria Math" panose="02040503050406030204" pitchFamily="18" charset="0"/>
                        </a:rPr>
                        <m:t> </m:t>
                      </m:r>
                      <m:d>
                        <m:dPr>
                          <m:ctrlPr>
                            <a:rPr lang="es-MX" sz="1200" b="1" i="1">
                              <a:solidFill>
                                <a:schemeClr val="tx1">
                                  <a:lumMod val="75000"/>
                                  <a:lumOff val="25000"/>
                                </a:schemeClr>
                              </a:solidFill>
                              <a:latin typeface="Cambria Math" panose="02040503050406030204" pitchFamily="18" charset="0"/>
                            </a:rPr>
                          </m:ctrlPr>
                        </m:dPr>
                        <m:e>
                          <m:sSub>
                            <m:sSubPr>
                              <m:ctrlPr>
                                <a:rPr lang="es-MX" sz="1200" b="1" i="1">
                                  <a:solidFill>
                                    <a:schemeClr val="tx1">
                                      <a:lumMod val="75000"/>
                                      <a:lumOff val="25000"/>
                                    </a:schemeClr>
                                  </a:solidFill>
                                  <a:latin typeface="Cambria Math" panose="02040503050406030204" pitchFamily="18" charset="0"/>
                                </a:rPr>
                              </m:ctrlPr>
                            </m:sSubPr>
                            <m:e>
                              <m:r>
                                <a:rPr lang="es-MX" sz="1200" b="1" i="1">
                                  <a:solidFill>
                                    <a:schemeClr val="tx1">
                                      <a:lumMod val="75000"/>
                                      <a:lumOff val="25000"/>
                                    </a:schemeClr>
                                  </a:solidFill>
                                  <a:latin typeface="Cambria Math" panose="02040503050406030204" pitchFamily="18" charset="0"/>
                                </a:rPr>
                                <m:t>𝑳</m:t>
                              </m:r>
                            </m:e>
                            <m:sub>
                              <m:r>
                                <a:rPr lang="es-MX" sz="1200" b="1" i="1">
                                  <a:solidFill>
                                    <a:schemeClr val="tx1">
                                      <a:lumMod val="75000"/>
                                      <a:lumOff val="25000"/>
                                    </a:schemeClr>
                                  </a:solidFill>
                                  <a:latin typeface="Cambria Math" panose="02040503050406030204" pitchFamily="18" charset="0"/>
                                </a:rPr>
                                <m:t>𝒋</m:t>
                              </m:r>
                            </m:sub>
                          </m:sSub>
                        </m:e>
                      </m:d>
                      <m:r>
                        <a:rPr lang="es-MX" sz="1200" b="1">
                          <a:solidFill>
                            <a:schemeClr val="tx1">
                              <a:lumMod val="75000"/>
                              <a:lumOff val="25000"/>
                            </a:schemeClr>
                          </a:solidFill>
                          <a:latin typeface="Cambria Math" panose="02040503050406030204" pitchFamily="18" charset="0"/>
                        </a:rPr>
                        <m:t>=∆</m:t>
                      </m:r>
                      <m:func>
                        <m:funcPr>
                          <m:ctrlPr>
                            <a:rPr lang="es-MX" sz="1200" b="1" i="1">
                              <a:solidFill>
                                <a:schemeClr val="tx1">
                                  <a:lumMod val="75000"/>
                                  <a:lumOff val="25000"/>
                                </a:schemeClr>
                              </a:solidFill>
                              <a:latin typeface="Cambria Math" panose="02040503050406030204" pitchFamily="18" charset="0"/>
                            </a:rPr>
                          </m:ctrlPr>
                        </m:funcPr>
                        <m:fName>
                          <m:r>
                            <a:rPr lang="es-MX" sz="1200" b="1" i="1">
                              <a:solidFill>
                                <a:schemeClr val="tx1">
                                  <a:lumMod val="75000"/>
                                  <a:lumOff val="25000"/>
                                </a:schemeClr>
                              </a:solidFill>
                              <a:latin typeface="Cambria Math" panose="02040503050406030204" pitchFamily="18" charset="0"/>
                            </a:rPr>
                            <m:t>𝒍𝒏</m:t>
                          </m:r>
                        </m:fName>
                        <m:e>
                          <m:d>
                            <m:dPr>
                              <m:ctrlPr>
                                <a:rPr lang="es-MX" sz="1200" b="1" i="1">
                                  <a:solidFill>
                                    <a:schemeClr val="tx1">
                                      <a:lumMod val="75000"/>
                                      <a:lumOff val="25000"/>
                                    </a:schemeClr>
                                  </a:solidFill>
                                  <a:latin typeface="Cambria Math" panose="02040503050406030204" pitchFamily="18" charset="0"/>
                                </a:rPr>
                              </m:ctrlPr>
                            </m:dPr>
                            <m:e>
                              <m:sSub>
                                <m:sSubPr>
                                  <m:ctrlPr>
                                    <a:rPr lang="es-MX" sz="1200" b="1" i="1">
                                      <a:solidFill>
                                        <a:schemeClr val="tx1">
                                          <a:lumMod val="75000"/>
                                          <a:lumOff val="25000"/>
                                        </a:schemeClr>
                                      </a:solidFill>
                                      <a:latin typeface="Cambria Math" panose="02040503050406030204" pitchFamily="18" charset="0"/>
                                    </a:rPr>
                                  </m:ctrlPr>
                                </m:sSubPr>
                                <m:e>
                                  <m:r>
                                    <a:rPr lang="es-MX" sz="1200" b="1" i="1">
                                      <a:solidFill>
                                        <a:schemeClr val="tx1">
                                          <a:lumMod val="75000"/>
                                          <a:lumOff val="25000"/>
                                        </a:schemeClr>
                                      </a:solidFill>
                                      <a:latin typeface="Cambria Math" panose="02040503050406030204" pitchFamily="18" charset="0"/>
                                    </a:rPr>
                                    <m:t>𝑻</m:t>
                                  </m:r>
                                </m:e>
                                <m:sub>
                                  <m:r>
                                    <a:rPr lang="es-MX" sz="1200" b="1" i="1">
                                      <a:solidFill>
                                        <a:schemeClr val="tx1">
                                          <a:lumMod val="75000"/>
                                          <a:lumOff val="25000"/>
                                        </a:schemeClr>
                                      </a:solidFill>
                                      <a:latin typeface="Cambria Math" panose="02040503050406030204" pitchFamily="18" charset="0"/>
                                    </a:rPr>
                                    <m:t>𝒋</m:t>
                                  </m:r>
                                </m:sub>
                              </m:sSub>
                            </m:e>
                          </m:d>
                        </m:e>
                      </m:func>
                      <m:r>
                        <a:rPr lang="es-MX" sz="1200" b="1">
                          <a:solidFill>
                            <a:schemeClr val="tx1">
                              <a:lumMod val="75000"/>
                              <a:lumOff val="25000"/>
                            </a:schemeClr>
                          </a:solidFill>
                          <a:latin typeface="Cambria Math" panose="02040503050406030204" pitchFamily="18" charset="0"/>
                        </a:rPr>
                        <m:t>+</m:t>
                      </m:r>
                      <m:sSubSup>
                        <m:sSubSupPr>
                          <m:ctrlPr>
                            <a:rPr lang="es-MX" sz="1200" b="1" i="1">
                              <a:solidFill>
                                <a:schemeClr val="tx1">
                                  <a:lumMod val="75000"/>
                                  <a:lumOff val="25000"/>
                                </a:schemeClr>
                              </a:solidFill>
                              <a:latin typeface="Cambria Math" panose="02040503050406030204" pitchFamily="18" charset="0"/>
                            </a:rPr>
                          </m:ctrlPr>
                        </m:sSubSupPr>
                        <m:e>
                          <m:r>
                            <a:rPr lang="es-MX" sz="1200" b="1" i="1">
                              <a:solidFill>
                                <a:schemeClr val="tx1">
                                  <a:lumMod val="75000"/>
                                  <a:lumOff val="25000"/>
                                </a:schemeClr>
                              </a:solidFill>
                              <a:latin typeface="Cambria Math" panose="02040503050406030204" pitchFamily="18" charset="0"/>
                            </a:rPr>
                            <m:t>𝒘</m:t>
                          </m:r>
                        </m:e>
                        <m:sub>
                          <m:r>
                            <a:rPr lang="es-MX" sz="1200" b="1" i="1">
                              <a:solidFill>
                                <a:schemeClr val="tx1">
                                  <a:lumMod val="75000"/>
                                  <a:lumOff val="25000"/>
                                </a:schemeClr>
                              </a:solidFill>
                              <a:latin typeface="Cambria Math" panose="02040503050406030204" pitchFamily="18" charset="0"/>
                            </a:rPr>
                            <m:t>𝒋</m:t>
                          </m:r>
                        </m:sub>
                        <m:sup>
                          <m:r>
                            <a:rPr lang="es-MX" sz="1200" b="1" i="1">
                              <a:solidFill>
                                <a:schemeClr val="tx1">
                                  <a:lumMod val="75000"/>
                                  <a:lumOff val="25000"/>
                                </a:schemeClr>
                              </a:solidFill>
                              <a:latin typeface="Cambria Math" panose="02040503050406030204" pitchFamily="18" charset="0"/>
                            </a:rPr>
                            <m:t>𝑲</m:t>
                          </m:r>
                        </m:sup>
                      </m:sSubSup>
                      <m:d>
                        <m:dPr>
                          <m:ctrlPr>
                            <a:rPr lang="es-MX" sz="1200" b="1" i="1">
                              <a:solidFill>
                                <a:schemeClr val="tx1">
                                  <a:lumMod val="75000"/>
                                  <a:lumOff val="25000"/>
                                </a:schemeClr>
                              </a:solidFill>
                              <a:latin typeface="Cambria Math" panose="02040503050406030204" pitchFamily="18" charset="0"/>
                            </a:rPr>
                          </m:ctrlPr>
                        </m:dPr>
                        <m:e>
                          <m:r>
                            <a:rPr lang="es-MX" sz="1200" b="1">
                              <a:solidFill>
                                <a:schemeClr val="tx1">
                                  <a:lumMod val="75000"/>
                                  <a:lumOff val="25000"/>
                                </a:schemeClr>
                              </a:solidFill>
                              <a:latin typeface="Cambria Math" panose="02040503050406030204" pitchFamily="18" charset="0"/>
                            </a:rPr>
                            <m:t>∆</m:t>
                          </m:r>
                          <m:func>
                            <m:funcPr>
                              <m:ctrlPr>
                                <a:rPr lang="es-MX" sz="1200" b="1" i="1">
                                  <a:solidFill>
                                    <a:schemeClr val="tx1">
                                      <a:lumMod val="75000"/>
                                      <a:lumOff val="25000"/>
                                    </a:schemeClr>
                                  </a:solidFill>
                                  <a:latin typeface="Cambria Math" panose="02040503050406030204" pitchFamily="18" charset="0"/>
                                </a:rPr>
                              </m:ctrlPr>
                            </m:funcPr>
                            <m:fName>
                              <m:r>
                                <a:rPr lang="es-MX" sz="1200" b="1" i="1">
                                  <a:solidFill>
                                    <a:schemeClr val="tx1">
                                      <a:lumMod val="75000"/>
                                      <a:lumOff val="25000"/>
                                    </a:schemeClr>
                                  </a:solidFill>
                                  <a:latin typeface="Cambria Math" panose="02040503050406030204" pitchFamily="18" charset="0"/>
                                </a:rPr>
                                <m:t>𝒍𝒏</m:t>
                              </m:r>
                            </m:fName>
                            <m:e>
                              <m:d>
                                <m:dPr>
                                  <m:ctrlPr>
                                    <a:rPr lang="es-MX" sz="1200" b="1" i="1">
                                      <a:solidFill>
                                        <a:schemeClr val="tx1">
                                          <a:lumMod val="75000"/>
                                          <a:lumOff val="25000"/>
                                        </a:schemeClr>
                                      </a:solidFill>
                                      <a:latin typeface="Cambria Math" panose="02040503050406030204" pitchFamily="18" charset="0"/>
                                    </a:rPr>
                                  </m:ctrlPr>
                                </m:dPr>
                                <m:e>
                                  <m:sSub>
                                    <m:sSubPr>
                                      <m:ctrlPr>
                                        <a:rPr lang="es-MX" sz="1200" b="1" i="1">
                                          <a:solidFill>
                                            <a:schemeClr val="tx1">
                                              <a:lumMod val="75000"/>
                                              <a:lumOff val="25000"/>
                                            </a:schemeClr>
                                          </a:solidFill>
                                          <a:latin typeface="Cambria Math" panose="02040503050406030204" pitchFamily="18" charset="0"/>
                                        </a:rPr>
                                      </m:ctrlPr>
                                    </m:sSubPr>
                                    <m:e>
                                      <m:r>
                                        <a:rPr lang="es-MX" sz="1200" b="1" i="1">
                                          <a:solidFill>
                                            <a:schemeClr val="tx1">
                                              <a:lumMod val="75000"/>
                                              <a:lumOff val="25000"/>
                                            </a:schemeClr>
                                          </a:solidFill>
                                          <a:latin typeface="Cambria Math" panose="02040503050406030204" pitchFamily="18" charset="0"/>
                                        </a:rPr>
                                        <m:t>𝑲</m:t>
                                      </m:r>
                                    </m:e>
                                    <m:sub>
                                      <m:r>
                                        <a:rPr lang="es-MX" sz="1200" b="1" i="1">
                                          <a:solidFill>
                                            <a:schemeClr val="tx1">
                                              <a:lumMod val="75000"/>
                                              <a:lumOff val="25000"/>
                                            </a:schemeClr>
                                          </a:solidFill>
                                          <a:latin typeface="Cambria Math" panose="02040503050406030204" pitchFamily="18" charset="0"/>
                                        </a:rPr>
                                        <m:t>𝒋</m:t>
                                      </m:r>
                                    </m:sub>
                                  </m:sSub>
                                </m:e>
                              </m:d>
                              <m:r>
                                <a:rPr lang="es-MX" sz="1200" b="1" i="1">
                                  <a:solidFill>
                                    <a:srgbClr val="B6004B"/>
                                  </a:solidFill>
                                  <a:latin typeface="Cambria Math" panose="02040503050406030204" pitchFamily="18" charset="0"/>
                                </a:rPr>
                                <m:t>−∆</m:t>
                              </m:r>
                              <m:r>
                                <m:rPr>
                                  <m:sty m:val="p"/>
                                </m:rPr>
                                <a:rPr lang="es-MX" sz="1200" b="1">
                                  <a:solidFill>
                                    <a:srgbClr val="B6004B"/>
                                  </a:solidFill>
                                  <a:latin typeface="Cambria Math" panose="02040503050406030204" pitchFamily="18" charset="0"/>
                                </a:rPr>
                                <m:t>ln</m:t>
                              </m:r>
                              <m:r>
                                <a:rPr lang="es-MX" sz="1200" b="1">
                                  <a:solidFill>
                                    <a:srgbClr val="B6004B"/>
                                  </a:solidFill>
                                  <a:latin typeface="Cambria Math" panose="02040503050406030204" pitchFamily="18" charset="0"/>
                                </a:rPr>
                                <m:t>⁡</m:t>
                              </m:r>
                              <m:r>
                                <a:rPr lang="es-MX" sz="1200" b="1" i="1">
                                  <a:solidFill>
                                    <a:srgbClr val="B6004B"/>
                                  </a:solidFill>
                                  <a:latin typeface="Cambria Math" panose="02040503050406030204" pitchFamily="18" charset="0"/>
                                </a:rPr>
                                <m:t>(</m:t>
                              </m:r>
                              <m:sSub>
                                <m:sSubPr>
                                  <m:ctrlPr>
                                    <a:rPr lang="es-MX" sz="1200" b="1" i="1">
                                      <a:solidFill>
                                        <a:srgbClr val="B6004B"/>
                                      </a:solidFill>
                                      <a:latin typeface="Cambria Math" panose="02040503050406030204" pitchFamily="18" charset="0"/>
                                    </a:rPr>
                                  </m:ctrlPr>
                                </m:sSubPr>
                                <m:e>
                                  <m:r>
                                    <a:rPr lang="es-MX" sz="1200" b="1" i="1">
                                      <a:solidFill>
                                        <a:srgbClr val="B6004B"/>
                                      </a:solidFill>
                                      <a:latin typeface="Cambria Math" panose="02040503050406030204" pitchFamily="18" charset="0"/>
                                    </a:rPr>
                                    <m:t>𝑳</m:t>
                                  </m:r>
                                </m:e>
                                <m:sub>
                                  <m:r>
                                    <a:rPr lang="es-MX" sz="1200" b="1" i="1">
                                      <a:solidFill>
                                        <a:srgbClr val="B6004B"/>
                                      </a:solidFill>
                                      <a:latin typeface="Cambria Math" panose="02040503050406030204" pitchFamily="18" charset="0"/>
                                    </a:rPr>
                                    <m:t>𝒋</m:t>
                                  </m:r>
                                </m:sub>
                              </m:sSub>
                              <m:r>
                                <a:rPr lang="es-MX" sz="1200" b="1">
                                  <a:solidFill>
                                    <a:srgbClr val="B6004B"/>
                                  </a:solidFill>
                                  <a:latin typeface="Cambria Math" panose="02040503050406030204" pitchFamily="18" charset="0"/>
                                </a:rPr>
                                <m:t>)</m:t>
                              </m:r>
                              <m:r>
                                <a:rPr lang="es-MX" sz="1200" b="1" i="1">
                                  <a:solidFill>
                                    <a:schemeClr val="tx1">
                                      <a:lumMod val="75000"/>
                                      <a:lumOff val="25000"/>
                                    </a:schemeClr>
                                  </a:solidFill>
                                  <a:latin typeface="Cambria Math" panose="02040503050406030204" pitchFamily="18" charset="0"/>
                                </a:rPr>
                                <m:t>)</m:t>
                              </m:r>
                            </m:e>
                          </m:func>
                          <m:r>
                            <a:rPr lang="es-MX" sz="1200" b="1">
                              <a:solidFill>
                                <a:schemeClr val="tx1">
                                  <a:lumMod val="75000"/>
                                  <a:lumOff val="25000"/>
                                </a:schemeClr>
                              </a:solidFill>
                              <a:latin typeface="Cambria Math" panose="02040503050406030204" pitchFamily="18" charset="0"/>
                            </a:rPr>
                            <m:t>+</m:t>
                          </m:r>
                          <m:sSubSup>
                            <m:sSubSupPr>
                              <m:ctrlPr>
                                <a:rPr lang="es-MX" sz="1200" b="1" i="1">
                                  <a:solidFill>
                                    <a:schemeClr val="tx1">
                                      <a:lumMod val="75000"/>
                                      <a:lumOff val="25000"/>
                                    </a:schemeClr>
                                  </a:solidFill>
                                  <a:latin typeface="Cambria Math" panose="02040503050406030204" pitchFamily="18" charset="0"/>
                                </a:rPr>
                              </m:ctrlPr>
                            </m:sSubSupPr>
                            <m:e>
                              <m:r>
                                <a:rPr lang="es-MX" sz="1200" b="1" i="1">
                                  <a:solidFill>
                                    <a:schemeClr val="tx1">
                                      <a:lumMod val="75000"/>
                                      <a:lumOff val="25000"/>
                                    </a:schemeClr>
                                  </a:solidFill>
                                  <a:latin typeface="Cambria Math" panose="02040503050406030204" pitchFamily="18" charset="0"/>
                                </a:rPr>
                                <m:t>𝒘</m:t>
                              </m:r>
                            </m:e>
                            <m:sub>
                              <m:r>
                                <a:rPr lang="es-MX" sz="1200" b="1" i="1">
                                  <a:solidFill>
                                    <a:schemeClr val="tx1">
                                      <a:lumMod val="75000"/>
                                      <a:lumOff val="25000"/>
                                    </a:schemeClr>
                                  </a:solidFill>
                                  <a:latin typeface="Cambria Math" panose="02040503050406030204" pitchFamily="18" charset="0"/>
                                </a:rPr>
                                <m:t>𝒋</m:t>
                              </m:r>
                            </m:sub>
                            <m:sup>
                              <m:r>
                                <a:rPr lang="es-MX" sz="1200" b="1" i="1">
                                  <a:solidFill>
                                    <a:schemeClr val="tx1">
                                      <a:lumMod val="75000"/>
                                      <a:lumOff val="25000"/>
                                    </a:schemeClr>
                                  </a:solidFill>
                                  <a:latin typeface="Cambria Math" panose="02040503050406030204" pitchFamily="18" charset="0"/>
                                </a:rPr>
                                <m:t>𝑳</m:t>
                              </m:r>
                            </m:sup>
                          </m:sSubSup>
                          <m:r>
                            <a:rPr lang="es-MX" sz="1200" b="1" i="1">
                              <a:solidFill>
                                <a:schemeClr val="tx1">
                                  <a:lumMod val="75000"/>
                                  <a:lumOff val="25000"/>
                                </a:schemeClr>
                              </a:solidFill>
                              <a:latin typeface="Cambria Math" panose="02040503050406030204" pitchFamily="18" charset="0"/>
                            </a:rPr>
                            <m:t>∆</m:t>
                          </m:r>
                          <m:r>
                            <a:rPr lang="es-MX" sz="1200" b="1" i="1">
                              <a:solidFill>
                                <a:schemeClr val="tx1">
                                  <a:lumMod val="75000"/>
                                  <a:lumOff val="25000"/>
                                </a:schemeClr>
                              </a:solidFill>
                              <a:latin typeface="Cambria Math" panose="02040503050406030204" pitchFamily="18" charset="0"/>
                            </a:rPr>
                            <m:t>𝒍𝒏</m:t>
                          </m:r>
                          <m:sSub>
                            <m:sSubPr>
                              <m:ctrlPr>
                                <a:rPr lang="es-MX" sz="1200" b="1" i="1">
                                  <a:solidFill>
                                    <a:schemeClr val="tx1">
                                      <a:lumMod val="75000"/>
                                      <a:lumOff val="25000"/>
                                    </a:schemeClr>
                                  </a:solidFill>
                                  <a:latin typeface="Cambria Math" panose="02040503050406030204" pitchFamily="18" charset="0"/>
                                </a:rPr>
                              </m:ctrlPr>
                            </m:sSubPr>
                            <m:e>
                              <m:r>
                                <a:rPr lang="es-MX" sz="1200" b="1" i="1">
                                  <a:solidFill>
                                    <a:schemeClr val="tx1">
                                      <a:lumMod val="75000"/>
                                      <a:lumOff val="25000"/>
                                    </a:schemeClr>
                                  </a:solidFill>
                                  <a:latin typeface="Cambria Math" panose="02040503050406030204" pitchFamily="18" charset="0"/>
                                </a:rPr>
                                <m:t>(</m:t>
                              </m:r>
                              <m:r>
                                <a:rPr lang="es-MX" sz="1200" b="1" i="1">
                                  <a:solidFill>
                                    <a:schemeClr val="tx1">
                                      <a:lumMod val="75000"/>
                                      <a:lumOff val="25000"/>
                                    </a:schemeClr>
                                  </a:solidFill>
                                  <a:latin typeface="Cambria Math" panose="02040503050406030204" pitchFamily="18" charset="0"/>
                                </a:rPr>
                                <m:t>𝑳𝑪</m:t>
                              </m:r>
                            </m:e>
                            <m:sub>
                              <m:r>
                                <a:rPr lang="es-MX" sz="1200" b="1" i="1">
                                  <a:solidFill>
                                    <a:schemeClr val="tx1">
                                      <a:lumMod val="75000"/>
                                      <a:lumOff val="25000"/>
                                    </a:schemeClr>
                                  </a:solidFill>
                                  <a:latin typeface="Cambria Math" panose="02040503050406030204" pitchFamily="18" charset="0"/>
                                </a:rPr>
                                <m:t>𝒋</m:t>
                              </m:r>
                            </m:sub>
                          </m:sSub>
                        </m:e>
                      </m:d>
                      <m:r>
                        <a:rPr lang="es-MX" sz="1200" b="1" i="1">
                          <a:solidFill>
                            <a:schemeClr val="tx1">
                              <a:lumMod val="75000"/>
                              <a:lumOff val="25000"/>
                            </a:schemeClr>
                          </a:solidFill>
                          <a:latin typeface="Cambria Math" panose="02040503050406030204" pitchFamily="18" charset="0"/>
                        </a:rPr>
                        <m:t>+</m:t>
                      </m:r>
                      <m:sSubSup>
                        <m:sSubSupPr>
                          <m:ctrlPr>
                            <a:rPr lang="es-MX" sz="1200" b="1" i="1">
                              <a:solidFill>
                                <a:schemeClr val="tx1">
                                  <a:lumMod val="75000"/>
                                  <a:lumOff val="25000"/>
                                </a:schemeClr>
                              </a:solidFill>
                              <a:latin typeface="Cambria Math" panose="02040503050406030204" pitchFamily="18" charset="0"/>
                            </a:rPr>
                          </m:ctrlPr>
                        </m:sSubSupPr>
                        <m:e>
                          <m:r>
                            <a:rPr lang="es-MX" sz="1200" b="1" i="1">
                              <a:solidFill>
                                <a:schemeClr val="tx1">
                                  <a:lumMod val="75000"/>
                                  <a:lumOff val="25000"/>
                                </a:schemeClr>
                              </a:solidFill>
                              <a:latin typeface="Cambria Math" panose="02040503050406030204" pitchFamily="18" charset="0"/>
                            </a:rPr>
                            <m:t>𝒘</m:t>
                          </m:r>
                        </m:e>
                        <m:sub>
                          <m:r>
                            <a:rPr lang="es-MX" sz="1200" b="1" i="1">
                              <a:solidFill>
                                <a:schemeClr val="tx1">
                                  <a:lumMod val="75000"/>
                                  <a:lumOff val="25000"/>
                                </a:schemeClr>
                              </a:solidFill>
                              <a:latin typeface="Cambria Math" panose="02040503050406030204" pitchFamily="18" charset="0"/>
                            </a:rPr>
                            <m:t>𝒋</m:t>
                          </m:r>
                        </m:sub>
                        <m:sup>
                          <m:r>
                            <a:rPr lang="es-MX" sz="1200" b="1" i="1">
                              <a:solidFill>
                                <a:schemeClr val="tx1">
                                  <a:lumMod val="75000"/>
                                  <a:lumOff val="25000"/>
                                </a:schemeClr>
                              </a:solidFill>
                              <a:latin typeface="Cambria Math" panose="02040503050406030204" pitchFamily="18" charset="0"/>
                            </a:rPr>
                            <m:t>𝑳</m:t>
                          </m:r>
                        </m:sup>
                      </m:sSubSup>
                      <m:r>
                        <a:rPr lang="es-MX" sz="1200" b="1">
                          <a:solidFill>
                            <a:schemeClr val="tx1">
                              <a:lumMod val="75000"/>
                              <a:lumOff val="25000"/>
                            </a:schemeClr>
                          </a:solidFill>
                          <a:latin typeface="Cambria Math" panose="02040503050406030204" pitchFamily="18" charset="0"/>
                        </a:rPr>
                        <m:t>(∆</m:t>
                      </m:r>
                      <m:func>
                        <m:funcPr>
                          <m:ctrlPr>
                            <a:rPr lang="es-MX" sz="1200" b="1" i="1">
                              <a:solidFill>
                                <a:schemeClr val="tx1">
                                  <a:lumMod val="75000"/>
                                  <a:lumOff val="25000"/>
                                </a:schemeClr>
                              </a:solidFill>
                              <a:latin typeface="Cambria Math" panose="02040503050406030204" pitchFamily="18" charset="0"/>
                            </a:rPr>
                          </m:ctrlPr>
                        </m:funcPr>
                        <m:fName>
                          <m:r>
                            <a:rPr lang="es-MX" sz="1200" b="1" i="1">
                              <a:solidFill>
                                <a:schemeClr val="tx1">
                                  <a:lumMod val="75000"/>
                                  <a:lumOff val="25000"/>
                                </a:schemeClr>
                              </a:solidFill>
                              <a:latin typeface="Cambria Math" panose="02040503050406030204" pitchFamily="18" charset="0"/>
                            </a:rPr>
                            <m:t>𝒍𝒏</m:t>
                          </m:r>
                        </m:fName>
                        <m:e>
                          <m:d>
                            <m:dPr>
                              <m:ctrlPr>
                                <a:rPr lang="es-MX" sz="1200" b="1" i="1">
                                  <a:solidFill>
                                    <a:schemeClr val="tx1">
                                      <a:lumMod val="75000"/>
                                      <a:lumOff val="25000"/>
                                    </a:schemeClr>
                                  </a:solidFill>
                                  <a:latin typeface="Cambria Math" panose="02040503050406030204" pitchFamily="18" charset="0"/>
                                </a:rPr>
                              </m:ctrlPr>
                            </m:dPr>
                            <m:e>
                              <m:sSub>
                                <m:sSubPr>
                                  <m:ctrlPr>
                                    <a:rPr lang="es-MX" sz="1200" b="1" i="1">
                                      <a:solidFill>
                                        <a:schemeClr val="tx1">
                                          <a:lumMod val="75000"/>
                                          <a:lumOff val="25000"/>
                                        </a:schemeClr>
                                      </a:solidFill>
                                      <a:latin typeface="Cambria Math" panose="02040503050406030204" pitchFamily="18" charset="0"/>
                                    </a:rPr>
                                  </m:ctrlPr>
                                </m:sSubPr>
                                <m:e>
                                  <m:r>
                                    <a:rPr lang="es-MX" sz="1200" b="1" i="1">
                                      <a:solidFill>
                                        <a:schemeClr val="tx1">
                                          <a:lumMod val="75000"/>
                                          <a:lumOff val="25000"/>
                                        </a:schemeClr>
                                      </a:solidFill>
                                      <a:latin typeface="Cambria Math" panose="02040503050406030204" pitchFamily="18" charset="0"/>
                                    </a:rPr>
                                    <m:t>𝑯</m:t>
                                  </m:r>
                                </m:e>
                                <m:sub>
                                  <m:r>
                                    <a:rPr lang="es-MX" sz="1200" b="1" i="1">
                                      <a:solidFill>
                                        <a:schemeClr val="tx1">
                                          <a:lumMod val="75000"/>
                                          <a:lumOff val="25000"/>
                                        </a:schemeClr>
                                      </a:solidFill>
                                      <a:latin typeface="Cambria Math" panose="02040503050406030204" pitchFamily="18" charset="0"/>
                                    </a:rPr>
                                    <m:t>𝒋</m:t>
                                  </m:r>
                                </m:sub>
                              </m:sSub>
                            </m:e>
                          </m:d>
                          <m:r>
                            <a:rPr lang="es-MX" sz="1200" b="1" i="1">
                              <a:solidFill>
                                <a:srgbClr val="B6004B"/>
                              </a:solidFill>
                              <a:latin typeface="Cambria Math" panose="02040503050406030204" pitchFamily="18" charset="0"/>
                            </a:rPr>
                            <m:t>−∆</m:t>
                          </m:r>
                          <m:r>
                            <m:rPr>
                              <m:sty m:val="p"/>
                            </m:rPr>
                            <a:rPr lang="es-MX" sz="1200" b="1">
                              <a:solidFill>
                                <a:srgbClr val="B6004B"/>
                              </a:solidFill>
                              <a:latin typeface="Cambria Math" panose="02040503050406030204" pitchFamily="18" charset="0"/>
                            </a:rPr>
                            <m:t>ln</m:t>
                          </m:r>
                          <m:r>
                            <a:rPr lang="es-MX" sz="1200" b="1">
                              <a:solidFill>
                                <a:srgbClr val="B6004B"/>
                              </a:solidFill>
                              <a:latin typeface="Cambria Math" panose="02040503050406030204" pitchFamily="18" charset="0"/>
                            </a:rPr>
                            <m:t>⁡</m:t>
                          </m:r>
                          <m:r>
                            <a:rPr lang="es-MX" sz="1200" b="1" i="1">
                              <a:solidFill>
                                <a:srgbClr val="B6004B"/>
                              </a:solidFill>
                              <a:latin typeface="Cambria Math" panose="02040503050406030204" pitchFamily="18" charset="0"/>
                            </a:rPr>
                            <m:t>(</m:t>
                          </m:r>
                          <m:sSub>
                            <m:sSubPr>
                              <m:ctrlPr>
                                <a:rPr lang="es-MX" sz="1200" b="1" i="1">
                                  <a:solidFill>
                                    <a:srgbClr val="B6004B"/>
                                  </a:solidFill>
                                  <a:latin typeface="Cambria Math" panose="02040503050406030204" pitchFamily="18" charset="0"/>
                                </a:rPr>
                              </m:ctrlPr>
                            </m:sSubPr>
                            <m:e>
                              <m:r>
                                <a:rPr lang="es-MX" sz="1200" b="1" i="1">
                                  <a:solidFill>
                                    <a:srgbClr val="B6004B"/>
                                  </a:solidFill>
                                  <a:latin typeface="Cambria Math" panose="02040503050406030204" pitchFamily="18" charset="0"/>
                                </a:rPr>
                                <m:t>𝑳</m:t>
                              </m:r>
                            </m:e>
                            <m:sub>
                              <m:r>
                                <a:rPr lang="es-MX" sz="1200" b="1" i="1">
                                  <a:solidFill>
                                    <a:srgbClr val="B6004B"/>
                                  </a:solidFill>
                                  <a:latin typeface="Cambria Math" panose="02040503050406030204" pitchFamily="18" charset="0"/>
                                </a:rPr>
                                <m:t>𝒋</m:t>
                              </m:r>
                            </m:sub>
                          </m:sSub>
                          <m:r>
                            <a:rPr lang="es-MX" sz="1200" b="1">
                              <a:solidFill>
                                <a:srgbClr val="B6004B"/>
                              </a:solidFill>
                              <a:latin typeface="Cambria Math" panose="02040503050406030204" pitchFamily="18" charset="0"/>
                            </a:rPr>
                            <m:t>)</m:t>
                          </m:r>
                          <m:r>
                            <a:rPr lang="es-MX" sz="1200" b="1" i="1">
                              <a:solidFill>
                                <a:schemeClr val="tx1">
                                  <a:lumMod val="75000"/>
                                  <a:lumOff val="25000"/>
                                </a:schemeClr>
                              </a:solidFill>
                              <a:latin typeface="Cambria Math" panose="02040503050406030204" pitchFamily="18" charset="0"/>
                            </a:rPr>
                            <m:t>)</m:t>
                          </m:r>
                        </m:e>
                      </m:func>
                    </m:oMath>
                  </m:oMathPara>
                </a14:m>
                <a:endParaRPr lang="es-MX" sz="1200" b="1" dirty="0"/>
              </a:p>
              <a:p>
                <a:pPr marL="128588" indent="-128588" algn="just">
                  <a:buClr>
                    <a:srgbClr val="B7024D"/>
                  </a:buClr>
                  <a:buFont typeface="Arial" panose="020B0604020202020204" pitchFamily="34" charset="0"/>
                  <a:buChar char="•"/>
                </a:pPr>
                <a:endParaRPr lang="es-CO" sz="1200" b="1" dirty="0"/>
              </a:p>
              <a:p>
                <a:pPr marL="128588" indent="-128588" algn="just">
                  <a:buClr>
                    <a:srgbClr val="B7024D"/>
                  </a:buClr>
                  <a:buFont typeface="Arial" panose="020B0604020202020204" pitchFamily="34" charset="0"/>
                  <a:buChar char="•"/>
                </a:pPr>
                <a:endParaRPr lang="es-MX" sz="1200" dirty="0"/>
              </a:p>
              <a:p>
                <a:pPr marL="128588" indent="-128588" algn="just">
                  <a:buClr>
                    <a:srgbClr val="B7024D"/>
                  </a:buClr>
                  <a:buFont typeface="Arial" panose="020B0604020202020204" pitchFamily="34" charset="0"/>
                  <a:buChar char="•"/>
                </a:pPr>
                <a:endParaRPr lang="es-MX" sz="1200" dirty="0"/>
              </a:p>
              <a:p>
                <a:pPr algn="just">
                  <a:buClr>
                    <a:srgbClr val="B7024D"/>
                  </a:buClr>
                </a:pPr>
                <a:endParaRPr lang="es-MX" sz="1200" dirty="0"/>
              </a:p>
              <a:p>
                <a:pPr algn="just">
                  <a:buClr>
                    <a:srgbClr val="B7024D"/>
                  </a:buClr>
                </a:pPr>
                <a:endParaRPr lang="es-MX" sz="1200" dirty="0"/>
              </a:p>
              <a:p>
                <a:pPr marL="128588" indent="-128588" algn="just">
                  <a:buClr>
                    <a:srgbClr val="B7024D"/>
                  </a:buClr>
                  <a:buFont typeface="Arial" panose="020B0604020202020204" pitchFamily="34" charset="0"/>
                  <a:buChar char="•"/>
                </a:pPr>
                <a:r>
                  <a:rPr lang="es-MX" sz="1200" dirty="0"/>
                  <a:t>La tasa de crecimiento de las horas de trabajo por persona ocupada </a:t>
                </a:r>
                <a14:m>
                  <m:oMath xmlns:m="http://schemas.openxmlformats.org/officeDocument/2006/math">
                    <m:r>
                      <a:rPr lang="es-MX" sz="1200" b="1">
                        <a:solidFill>
                          <a:schemeClr val="tx1">
                            <a:lumMod val="75000"/>
                            <a:lumOff val="25000"/>
                          </a:schemeClr>
                        </a:solidFill>
                        <a:latin typeface="Cambria Math" panose="02040503050406030204" pitchFamily="18" charset="0"/>
                      </a:rPr>
                      <m:t>(∆</m:t>
                    </m:r>
                    <m:func>
                      <m:funcPr>
                        <m:ctrlPr>
                          <a:rPr lang="es-MX" sz="1200" b="1" i="1">
                            <a:solidFill>
                              <a:schemeClr val="tx1">
                                <a:lumMod val="75000"/>
                                <a:lumOff val="25000"/>
                              </a:schemeClr>
                            </a:solidFill>
                            <a:latin typeface="Cambria Math" panose="02040503050406030204" pitchFamily="18" charset="0"/>
                          </a:rPr>
                        </m:ctrlPr>
                      </m:funcPr>
                      <m:fName>
                        <m:r>
                          <a:rPr lang="es-MX" sz="1200" b="1" i="1">
                            <a:solidFill>
                              <a:schemeClr val="tx1">
                                <a:lumMod val="75000"/>
                                <a:lumOff val="25000"/>
                              </a:schemeClr>
                            </a:solidFill>
                            <a:latin typeface="Cambria Math" panose="02040503050406030204" pitchFamily="18" charset="0"/>
                          </a:rPr>
                          <m:t>𝒍𝒏</m:t>
                        </m:r>
                      </m:fName>
                      <m:e>
                        <m:d>
                          <m:dPr>
                            <m:ctrlPr>
                              <a:rPr lang="es-MX" sz="1200" b="1" i="1">
                                <a:solidFill>
                                  <a:schemeClr val="tx1">
                                    <a:lumMod val="75000"/>
                                    <a:lumOff val="25000"/>
                                  </a:schemeClr>
                                </a:solidFill>
                                <a:latin typeface="Cambria Math" panose="02040503050406030204" pitchFamily="18" charset="0"/>
                              </a:rPr>
                            </m:ctrlPr>
                          </m:dPr>
                          <m:e>
                            <m:sSub>
                              <m:sSubPr>
                                <m:ctrlPr>
                                  <a:rPr lang="es-MX" sz="1200" b="1" i="1">
                                    <a:solidFill>
                                      <a:schemeClr val="tx1">
                                        <a:lumMod val="75000"/>
                                        <a:lumOff val="25000"/>
                                      </a:schemeClr>
                                    </a:solidFill>
                                    <a:latin typeface="Cambria Math" panose="02040503050406030204" pitchFamily="18" charset="0"/>
                                  </a:rPr>
                                </m:ctrlPr>
                              </m:sSubPr>
                              <m:e>
                                <m:r>
                                  <a:rPr lang="es-MX" sz="1200" b="1" i="1">
                                    <a:solidFill>
                                      <a:schemeClr val="tx1">
                                        <a:lumMod val="75000"/>
                                        <a:lumOff val="25000"/>
                                      </a:schemeClr>
                                    </a:solidFill>
                                    <a:latin typeface="Cambria Math" panose="02040503050406030204" pitchFamily="18" charset="0"/>
                                  </a:rPr>
                                  <m:t>𝑯</m:t>
                                </m:r>
                              </m:e>
                              <m:sub>
                                <m:r>
                                  <a:rPr lang="es-MX" sz="1200" b="1" i="1">
                                    <a:solidFill>
                                      <a:schemeClr val="tx1">
                                        <a:lumMod val="75000"/>
                                        <a:lumOff val="25000"/>
                                      </a:schemeClr>
                                    </a:solidFill>
                                    <a:latin typeface="Cambria Math" panose="02040503050406030204" pitchFamily="18" charset="0"/>
                                  </a:rPr>
                                  <m:t>𝒋</m:t>
                                </m:r>
                              </m:sub>
                            </m:sSub>
                          </m:e>
                        </m:d>
                        <m:r>
                          <a:rPr lang="es-MX" sz="1200" b="1" i="1">
                            <a:solidFill>
                              <a:srgbClr val="B6004B"/>
                            </a:solidFill>
                            <a:latin typeface="Cambria Math" panose="02040503050406030204" pitchFamily="18" charset="0"/>
                          </a:rPr>
                          <m:t>−∆</m:t>
                        </m:r>
                        <m:r>
                          <m:rPr>
                            <m:sty m:val="p"/>
                          </m:rPr>
                          <a:rPr lang="es-MX" sz="1200" b="1">
                            <a:solidFill>
                              <a:srgbClr val="B6004B"/>
                            </a:solidFill>
                            <a:latin typeface="Cambria Math" panose="02040503050406030204" pitchFamily="18" charset="0"/>
                          </a:rPr>
                          <m:t>ln</m:t>
                        </m:r>
                        <m:r>
                          <a:rPr lang="es-MX" sz="1200" b="1">
                            <a:solidFill>
                              <a:srgbClr val="B6004B"/>
                            </a:solidFill>
                            <a:latin typeface="Cambria Math" panose="02040503050406030204" pitchFamily="18" charset="0"/>
                          </a:rPr>
                          <m:t>⁡</m:t>
                        </m:r>
                        <m:r>
                          <a:rPr lang="es-MX" sz="1200" b="1" i="1">
                            <a:solidFill>
                              <a:srgbClr val="B6004B"/>
                            </a:solidFill>
                            <a:latin typeface="Cambria Math" panose="02040503050406030204" pitchFamily="18" charset="0"/>
                          </a:rPr>
                          <m:t>(</m:t>
                        </m:r>
                        <m:sSub>
                          <m:sSubPr>
                            <m:ctrlPr>
                              <a:rPr lang="es-MX" sz="1200" b="1" i="1">
                                <a:solidFill>
                                  <a:srgbClr val="B6004B"/>
                                </a:solidFill>
                                <a:latin typeface="Cambria Math" panose="02040503050406030204" pitchFamily="18" charset="0"/>
                              </a:rPr>
                            </m:ctrlPr>
                          </m:sSubPr>
                          <m:e>
                            <m:r>
                              <a:rPr lang="es-MX" sz="1200" b="1" i="1">
                                <a:solidFill>
                                  <a:srgbClr val="B6004B"/>
                                </a:solidFill>
                                <a:latin typeface="Cambria Math" panose="02040503050406030204" pitchFamily="18" charset="0"/>
                              </a:rPr>
                              <m:t>𝑳</m:t>
                            </m:r>
                          </m:e>
                          <m:sub>
                            <m:r>
                              <a:rPr lang="es-MX" sz="1200" b="1" i="1">
                                <a:solidFill>
                                  <a:srgbClr val="B6004B"/>
                                </a:solidFill>
                                <a:latin typeface="Cambria Math" panose="02040503050406030204" pitchFamily="18" charset="0"/>
                              </a:rPr>
                              <m:t>𝒋</m:t>
                            </m:r>
                          </m:sub>
                        </m:sSub>
                        <m:r>
                          <a:rPr lang="es-MX" sz="1200" b="1">
                            <a:solidFill>
                              <a:srgbClr val="B6004B"/>
                            </a:solidFill>
                            <a:latin typeface="Cambria Math" panose="02040503050406030204" pitchFamily="18" charset="0"/>
                          </a:rPr>
                          <m:t>)</m:t>
                        </m:r>
                        <m:r>
                          <a:rPr lang="es-MX" sz="1200" b="1" i="1">
                            <a:solidFill>
                              <a:schemeClr val="tx1">
                                <a:lumMod val="75000"/>
                                <a:lumOff val="25000"/>
                              </a:schemeClr>
                            </a:solidFill>
                            <a:latin typeface="Cambria Math" panose="02040503050406030204" pitchFamily="18" charset="0"/>
                          </a:rPr>
                          <m:t>)</m:t>
                        </m:r>
                      </m:e>
                    </m:func>
                  </m:oMath>
                </a14:m>
                <a:r>
                  <a:rPr lang="es-MX" sz="1200" dirty="0"/>
                  <a:t> contribuye positivamente a la productividad laboral en caso del número de horas crezcan más rápido que el número de personas empleadas.</a:t>
                </a:r>
              </a:p>
              <a:p>
                <a:pPr algn="just">
                  <a:buClr>
                    <a:srgbClr val="B7024D"/>
                  </a:buClr>
                </a:pPr>
                <a:endParaRPr lang="es-MX" sz="1200" dirty="0"/>
              </a:p>
              <a:p>
                <a:pPr marL="128588" indent="-128588" algn="just">
                  <a:buClr>
                    <a:srgbClr val="B7024D"/>
                  </a:buClr>
                  <a:buFont typeface="Arial" panose="020B0604020202020204" pitchFamily="34" charset="0"/>
                  <a:buChar char="•"/>
                </a:pPr>
                <a14:m>
                  <m:oMath xmlns:m="http://schemas.openxmlformats.org/officeDocument/2006/math">
                    <m:sSub>
                      <m:sSubPr>
                        <m:ctrlPr>
                          <a:rPr lang="es-MX" sz="1200" i="1" smtClean="0">
                            <a:latin typeface="Cambria Math" panose="02040503050406030204" pitchFamily="18" charset="0"/>
                          </a:rPr>
                        </m:ctrlPr>
                      </m:sSubPr>
                      <m:e>
                        <m:r>
                          <a:rPr lang="es-MX" sz="1200">
                            <a:latin typeface="Cambria Math" panose="02040503050406030204" pitchFamily="18" charset="0"/>
                          </a:rPr>
                          <m:t>𝑉</m:t>
                        </m:r>
                      </m:e>
                      <m:sub>
                        <m:r>
                          <a:rPr lang="es-MX" sz="1200">
                            <a:latin typeface="Cambria Math" panose="02040503050406030204" pitchFamily="18" charset="0"/>
                          </a:rPr>
                          <m:t>𝑗</m:t>
                        </m:r>
                      </m:sub>
                    </m:sSub>
                    <m:r>
                      <a:rPr lang="es-MX" sz="1200" i="1">
                        <a:latin typeface="Cambria Math" panose="02040503050406030204" pitchFamily="18" charset="0"/>
                      </a:rPr>
                      <m:t> </m:t>
                    </m:r>
                  </m:oMath>
                </a14:m>
                <a:r>
                  <a:rPr lang="es-MX" sz="1200" dirty="0"/>
                  <a:t> valor agregado , personas empleadas </a:t>
                </a:r>
                <a14:m>
                  <m:oMath xmlns:m="http://schemas.openxmlformats.org/officeDocument/2006/math">
                    <m:sSub>
                      <m:sSubPr>
                        <m:ctrlPr>
                          <a:rPr lang="es-MX" sz="1200" i="1">
                            <a:solidFill>
                              <a:schemeClr val="tx1">
                                <a:lumMod val="75000"/>
                                <a:lumOff val="25000"/>
                              </a:schemeClr>
                            </a:solidFill>
                            <a:latin typeface="Cambria Math" panose="02040503050406030204" pitchFamily="18" charset="0"/>
                          </a:rPr>
                        </m:ctrlPr>
                      </m:sSubPr>
                      <m:e>
                        <m:r>
                          <a:rPr lang="es-MX" sz="1200" b="0" i="1" smtClean="0">
                            <a:solidFill>
                              <a:schemeClr val="tx1">
                                <a:lumMod val="75000"/>
                                <a:lumOff val="25000"/>
                              </a:schemeClr>
                            </a:solidFill>
                            <a:latin typeface="Cambria Math" panose="02040503050406030204" pitchFamily="18" charset="0"/>
                          </a:rPr>
                          <m:t>𝐿</m:t>
                        </m:r>
                      </m:e>
                      <m:sub>
                        <m:r>
                          <a:rPr lang="es-MX" sz="1200" b="0" i="1">
                            <a:solidFill>
                              <a:schemeClr val="tx1">
                                <a:lumMod val="75000"/>
                                <a:lumOff val="25000"/>
                              </a:schemeClr>
                            </a:solidFill>
                            <a:latin typeface="Cambria Math" panose="02040503050406030204" pitchFamily="18" charset="0"/>
                          </a:rPr>
                          <m:t>𝑗</m:t>
                        </m:r>
                      </m:sub>
                    </m:sSub>
                  </m:oMath>
                </a14:m>
                <a:r>
                  <a:rPr lang="es-MX" sz="1200" dirty="0"/>
                  <a:t>, productividad total de los factores </a:t>
                </a:r>
                <a14:m>
                  <m:oMath xmlns:m="http://schemas.openxmlformats.org/officeDocument/2006/math">
                    <m:sSub>
                      <m:sSubPr>
                        <m:ctrlPr>
                          <a:rPr lang="es-MX" sz="1200" i="1">
                            <a:solidFill>
                              <a:schemeClr val="tx1">
                                <a:lumMod val="75000"/>
                                <a:lumOff val="25000"/>
                              </a:schemeClr>
                            </a:solidFill>
                            <a:latin typeface="Cambria Math" panose="02040503050406030204" pitchFamily="18" charset="0"/>
                          </a:rPr>
                        </m:ctrlPr>
                      </m:sSubPr>
                      <m:e>
                        <m:r>
                          <a:rPr lang="es-MX" sz="1200" b="0" i="1" smtClean="0">
                            <a:solidFill>
                              <a:schemeClr val="tx1">
                                <a:lumMod val="75000"/>
                                <a:lumOff val="25000"/>
                              </a:schemeClr>
                            </a:solidFill>
                            <a:latin typeface="Cambria Math" panose="02040503050406030204" pitchFamily="18" charset="0"/>
                          </a:rPr>
                          <m:t>𝐴</m:t>
                        </m:r>
                      </m:e>
                      <m:sub>
                        <m:r>
                          <a:rPr lang="es-MX" sz="1200" b="0" i="1">
                            <a:solidFill>
                              <a:schemeClr val="tx1">
                                <a:lumMod val="75000"/>
                                <a:lumOff val="25000"/>
                              </a:schemeClr>
                            </a:solidFill>
                            <a:latin typeface="Cambria Math" panose="02040503050406030204" pitchFamily="18" charset="0"/>
                          </a:rPr>
                          <m:t>𝑗</m:t>
                        </m:r>
                      </m:sub>
                    </m:sSub>
                  </m:oMath>
                </a14:m>
                <a:r>
                  <a:rPr lang="es-MX" sz="1200" dirty="0"/>
                  <a:t>, servicios de capital </a:t>
                </a:r>
                <a14:m>
                  <m:oMath xmlns:m="http://schemas.openxmlformats.org/officeDocument/2006/math">
                    <m:sSub>
                      <m:sSubPr>
                        <m:ctrlPr>
                          <a:rPr lang="es-MX" sz="1200" i="1">
                            <a:solidFill>
                              <a:schemeClr val="tx1">
                                <a:lumMod val="75000"/>
                                <a:lumOff val="25000"/>
                              </a:schemeClr>
                            </a:solidFill>
                            <a:latin typeface="Cambria Math" panose="02040503050406030204" pitchFamily="18" charset="0"/>
                          </a:rPr>
                        </m:ctrlPr>
                      </m:sSubPr>
                      <m:e>
                        <m:r>
                          <a:rPr lang="es-MX" sz="1200" b="0" i="1">
                            <a:solidFill>
                              <a:schemeClr val="tx1">
                                <a:lumMod val="75000"/>
                                <a:lumOff val="25000"/>
                              </a:schemeClr>
                            </a:solidFill>
                            <a:latin typeface="Cambria Math" panose="02040503050406030204" pitchFamily="18" charset="0"/>
                          </a:rPr>
                          <m:t>𝐾</m:t>
                        </m:r>
                      </m:e>
                      <m:sub>
                        <m:r>
                          <a:rPr lang="es-MX" sz="1200" b="0" i="1">
                            <a:solidFill>
                              <a:schemeClr val="tx1">
                                <a:lumMod val="75000"/>
                                <a:lumOff val="25000"/>
                              </a:schemeClr>
                            </a:solidFill>
                            <a:latin typeface="Cambria Math" panose="02040503050406030204" pitchFamily="18" charset="0"/>
                          </a:rPr>
                          <m:t>𝑗</m:t>
                        </m:r>
                      </m:sub>
                    </m:sSub>
                  </m:oMath>
                </a14:m>
                <a:r>
                  <a:rPr lang="es-MX" sz="1200" dirty="0"/>
                  <a:t>, composición laboral </a:t>
                </a:r>
                <a14:m>
                  <m:oMath xmlns:m="http://schemas.openxmlformats.org/officeDocument/2006/math">
                    <m:sSub>
                      <m:sSubPr>
                        <m:ctrlPr>
                          <a:rPr lang="es-MX" sz="1200" i="1">
                            <a:solidFill>
                              <a:schemeClr val="tx1">
                                <a:lumMod val="75000"/>
                                <a:lumOff val="25000"/>
                              </a:schemeClr>
                            </a:solidFill>
                            <a:latin typeface="Cambria Math" panose="02040503050406030204" pitchFamily="18" charset="0"/>
                          </a:rPr>
                        </m:ctrlPr>
                      </m:sSubPr>
                      <m:e>
                        <m:r>
                          <a:rPr lang="es-MX" sz="1200" b="0" i="1">
                            <a:solidFill>
                              <a:schemeClr val="tx1">
                                <a:lumMod val="75000"/>
                                <a:lumOff val="25000"/>
                              </a:schemeClr>
                            </a:solidFill>
                            <a:latin typeface="Cambria Math" panose="02040503050406030204" pitchFamily="18" charset="0"/>
                          </a:rPr>
                          <m:t>𝐿𝐶</m:t>
                        </m:r>
                      </m:e>
                      <m:sub>
                        <m:r>
                          <a:rPr lang="es-MX" sz="1200" b="0" i="1">
                            <a:solidFill>
                              <a:schemeClr val="tx1">
                                <a:lumMod val="75000"/>
                                <a:lumOff val="25000"/>
                              </a:schemeClr>
                            </a:solidFill>
                            <a:latin typeface="Cambria Math" panose="02040503050406030204" pitchFamily="18" charset="0"/>
                          </a:rPr>
                          <m:t>𝑗</m:t>
                        </m:r>
                      </m:sub>
                    </m:sSub>
                  </m:oMath>
                </a14:m>
                <a:r>
                  <a:rPr lang="es-MX" sz="1200" dirty="0"/>
                  <a:t>, las participaciones  </a:t>
                </a:r>
                <a14:m>
                  <m:oMath xmlns:m="http://schemas.openxmlformats.org/officeDocument/2006/math">
                    <m:sSubSup>
                      <m:sSubSupPr>
                        <m:ctrlPr>
                          <a:rPr lang="es-MX" sz="1200" i="1">
                            <a:latin typeface="Cambria Math" panose="02040503050406030204" pitchFamily="18" charset="0"/>
                          </a:rPr>
                        </m:ctrlPr>
                      </m:sSubSupPr>
                      <m:e>
                        <m:r>
                          <a:rPr lang="es-MX" sz="1200">
                            <a:latin typeface="Cambria Math" panose="02040503050406030204" pitchFamily="18" charset="0"/>
                          </a:rPr>
                          <m:t>𝑤</m:t>
                        </m:r>
                      </m:e>
                      <m:sub>
                        <m:r>
                          <a:rPr lang="es-MX" sz="1200">
                            <a:latin typeface="Cambria Math" panose="02040503050406030204" pitchFamily="18" charset="0"/>
                          </a:rPr>
                          <m:t>𝑗</m:t>
                        </m:r>
                      </m:sub>
                      <m:sup>
                        <m:r>
                          <a:rPr lang="es-MX" sz="1200">
                            <a:latin typeface="Cambria Math" panose="02040503050406030204" pitchFamily="18" charset="0"/>
                          </a:rPr>
                          <m:t>𝑘</m:t>
                        </m:r>
                      </m:sup>
                    </m:sSubSup>
                  </m:oMath>
                </a14:m>
                <a:r>
                  <a:rPr lang="es-MX" sz="1200" dirty="0"/>
                  <a:t> y </a:t>
                </a:r>
                <a14:m>
                  <m:oMath xmlns:m="http://schemas.openxmlformats.org/officeDocument/2006/math">
                    <m:sSubSup>
                      <m:sSubSupPr>
                        <m:ctrlPr>
                          <a:rPr lang="es-MX" sz="1200" i="1">
                            <a:latin typeface="Cambria Math" panose="02040503050406030204" pitchFamily="18" charset="0"/>
                          </a:rPr>
                        </m:ctrlPr>
                      </m:sSubSupPr>
                      <m:e>
                        <m:r>
                          <a:rPr lang="es-MX" sz="1200">
                            <a:latin typeface="Cambria Math" panose="02040503050406030204" pitchFamily="18" charset="0"/>
                          </a:rPr>
                          <m:t>𝑤</m:t>
                        </m:r>
                      </m:e>
                      <m:sub>
                        <m:r>
                          <a:rPr lang="es-MX" sz="1200">
                            <a:latin typeface="Cambria Math" panose="02040503050406030204" pitchFamily="18" charset="0"/>
                          </a:rPr>
                          <m:t>𝑗</m:t>
                        </m:r>
                      </m:sub>
                      <m:sup>
                        <m:r>
                          <a:rPr lang="es-MX" sz="1200">
                            <a:latin typeface="Cambria Math" panose="02040503050406030204" pitchFamily="18" charset="0"/>
                          </a:rPr>
                          <m:t>𝑙</m:t>
                        </m:r>
                      </m:sup>
                    </m:sSubSup>
                  </m:oMath>
                </a14:m>
                <a:r>
                  <a:rPr lang="es-MX" sz="1200" dirty="0"/>
                  <a:t> corresponden a los pesos de los factores de producción capital y trabajo (respectivamente)y donde las  j representan las actividades económicas.</a:t>
                </a:r>
              </a:p>
              <a:p>
                <a:pPr algn="just">
                  <a:buClr>
                    <a:srgbClr val="B7024D"/>
                  </a:buClr>
                </a:pPr>
                <a:endParaRPr lang="es-MX" sz="1200" dirty="0"/>
              </a:p>
            </p:txBody>
          </p:sp>
        </mc:Choice>
        <mc:Fallback xmlns="">
          <p:sp>
            <p:nvSpPr>
              <p:cNvPr id="3" name="2 Rectángulo">
                <a:extLst>
                  <a:ext uri="{FF2B5EF4-FFF2-40B4-BE49-F238E27FC236}">
                    <a16:creationId xmlns:a16="http://schemas.microsoft.com/office/drawing/2014/main" id="{43F28E56-A94A-CDE0-892A-F58140CA0204}"/>
                  </a:ext>
                </a:extLst>
              </p:cNvPr>
              <p:cNvSpPr>
                <a:spLocks noRot="1" noChangeAspect="1" noMove="1" noResize="1" noEditPoints="1" noAdjustHandles="1" noChangeArrowheads="1" noChangeShapeType="1" noTextEdit="1"/>
              </p:cNvSpPr>
              <p:nvPr/>
            </p:nvSpPr>
            <p:spPr>
              <a:xfrm>
                <a:off x="416655" y="629788"/>
                <a:ext cx="8515304" cy="3628942"/>
              </a:xfrm>
              <a:prstGeom prst="rect">
                <a:avLst/>
              </a:prstGeom>
              <a:blipFill>
                <a:blip r:embed="rId2"/>
                <a:stretch>
                  <a:fillRect r="-72"/>
                </a:stretch>
              </a:blipFill>
            </p:spPr>
            <p:txBody>
              <a:bodyPr/>
              <a:lstStyle/>
              <a:p>
                <a:r>
                  <a:rPr lang="en-US">
                    <a:noFill/>
                  </a:rPr>
                  <a:t> </a:t>
                </a:r>
              </a:p>
            </p:txBody>
          </p:sp>
        </mc:Fallback>
      </mc:AlternateContent>
      <p:sp>
        <p:nvSpPr>
          <p:cNvPr id="4" name="CuadroTexto 3">
            <a:extLst>
              <a:ext uri="{FF2B5EF4-FFF2-40B4-BE49-F238E27FC236}">
                <a16:creationId xmlns:a16="http://schemas.microsoft.com/office/drawing/2014/main" id="{6440C8AC-834A-762F-BD21-E8C684DC35AD}"/>
              </a:ext>
            </a:extLst>
          </p:cNvPr>
          <p:cNvSpPr txBox="1"/>
          <p:nvPr/>
        </p:nvSpPr>
        <p:spPr>
          <a:xfrm>
            <a:off x="416655" y="4776198"/>
            <a:ext cx="8672052" cy="461665"/>
          </a:xfrm>
          <a:prstGeom prst="rect">
            <a:avLst/>
          </a:prstGeom>
          <a:noFill/>
        </p:spPr>
        <p:txBody>
          <a:bodyPr wrap="square" rtlCol="0">
            <a:spAutoFit/>
          </a:bodyPr>
          <a:lstStyle/>
          <a:p>
            <a:pPr defTabSz="342900">
              <a:defRPr/>
            </a:pPr>
            <a:r>
              <a:rPr lang="en-US" sz="800" baseline="30000" dirty="0">
                <a:solidFill>
                  <a:prstClr val="black"/>
                </a:solidFill>
                <a:latin typeface="Segoe UI"/>
              </a:rPr>
              <a:t>1</a:t>
            </a:r>
            <a:r>
              <a:rPr lang="en-US" sz="800" dirty="0">
                <a:solidFill>
                  <a:prstClr val="black"/>
                </a:solidFill>
                <a:latin typeface="Segoe UI"/>
              </a:rPr>
              <a:t> Para </a:t>
            </a:r>
            <a:r>
              <a:rPr lang="en-US" sz="800" dirty="0" err="1">
                <a:solidFill>
                  <a:prstClr val="black"/>
                </a:solidFill>
                <a:latin typeface="Segoe UI"/>
              </a:rPr>
              <a:t>más</a:t>
            </a:r>
            <a:r>
              <a:rPr lang="en-US" sz="800" dirty="0">
                <a:solidFill>
                  <a:prstClr val="black"/>
                </a:solidFill>
                <a:latin typeface="Segoe UI"/>
              </a:rPr>
              <a:t> </a:t>
            </a:r>
            <a:r>
              <a:rPr lang="en-US" sz="800" dirty="0" err="1">
                <a:solidFill>
                  <a:prstClr val="black"/>
                </a:solidFill>
                <a:latin typeface="Segoe UI"/>
              </a:rPr>
              <a:t>información</a:t>
            </a:r>
            <a:r>
              <a:rPr lang="en-US" sz="800" dirty="0">
                <a:solidFill>
                  <a:prstClr val="black"/>
                </a:solidFill>
                <a:latin typeface="Segoe UI"/>
              </a:rPr>
              <a:t> </a:t>
            </a:r>
            <a:r>
              <a:rPr lang="en-US" sz="800" dirty="0" err="1">
                <a:solidFill>
                  <a:prstClr val="black"/>
                </a:solidFill>
                <a:latin typeface="Segoe UI"/>
              </a:rPr>
              <a:t>consultar</a:t>
            </a:r>
            <a:r>
              <a:rPr lang="en-US" sz="800" dirty="0">
                <a:solidFill>
                  <a:prstClr val="black"/>
                </a:solidFill>
                <a:latin typeface="Segoe UI"/>
              </a:rPr>
              <a:t> </a:t>
            </a:r>
            <a:r>
              <a:rPr lang="en-US" sz="800" dirty="0" err="1">
                <a:solidFill>
                  <a:prstClr val="black"/>
                </a:solidFill>
                <a:latin typeface="Segoe UI"/>
              </a:rPr>
              <a:t>el</a:t>
            </a:r>
            <a:r>
              <a:rPr lang="en-US" sz="800" dirty="0">
                <a:solidFill>
                  <a:prstClr val="black"/>
                </a:solidFill>
                <a:latin typeface="Segoe UI"/>
              </a:rPr>
              <a:t> manual de LAKLEMS disponible </a:t>
            </a:r>
            <a:r>
              <a:rPr lang="en-US" sz="800" dirty="0" err="1">
                <a:solidFill>
                  <a:prstClr val="black"/>
                </a:solidFill>
                <a:latin typeface="Segoe UI"/>
              </a:rPr>
              <a:t>en</a:t>
            </a:r>
            <a:r>
              <a:rPr lang="en-US" sz="800" dirty="0">
                <a:solidFill>
                  <a:prstClr val="black"/>
                </a:solidFill>
                <a:latin typeface="Segoe UI"/>
              </a:rPr>
              <a:t>: </a:t>
            </a:r>
            <a:r>
              <a:rPr lang="en-US" sz="800" dirty="0">
                <a:solidFill>
                  <a:prstClr val="black"/>
                </a:solidFill>
                <a:latin typeface="Segoe UI"/>
                <a:hlinkClick r:id="rId3"/>
              </a:rPr>
              <a:t>http://laklems.net/docs/Documento_Metodologia_y_base_de_datos_-_LAKLEMS.pdf</a:t>
            </a:r>
            <a:r>
              <a:rPr lang="en-US" sz="800" dirty="0">
                <a:solidFill>
                  <a:prstClr val="black"/>
                </a:solidFill>
                <a:latin typeface="Segoe UI"/>
              </a:rPr>
              <a:t>   </a:t>
            </a:r>
            <a:r>
              <a:rPr lang="en-US" sz="800" dirty="0" err="1">
                <a:solidFill>
                  <a:prstClr val="black"/>
                </a:solidFill>
                <a:latin typeface="Segoe UI"/>
              </a:rPr>
              <a:t>en</a:t>
            </a:r>
            <a:r>
              <a:rPr lang="en-US" sz="800" dirty="0">
                <a:solidFill>
                  <a:prstClr val="black"/>
                </a:solidFill>
                <a:latin typeface="Segoe UI"/>
              </a:rPr>
              <a:t> las </a:t>
            </a:r>
            <a:r>
              <a:rPr lang="en-US" sz="800" dirty="0" err="1">
                <a:solidFill>
                  <a:prstClr val="black"/>
                </a:solidFill>
                <a:latin typeface="Segoe UI"/>
              </a:rPr>
              <a:t>secciones</a:t>
            </a:r>
            <a:r>
              <a:rPr lang="en-US" sz="800" dirty="0">
                <a:solidFill>
                  <a:prstClr val="black"/>
                </a:solidFill>
                <a:latin typeface="Segoe UI"/>
              </a:rPr>
              <a:t> 3.2  y 3.3  </a:t>
            </a:r>
            <a:endParaRPr lang="es-CO" sz="800" dirty="0">
              <a:solidFill>
                <a:prstClr val="black"/>
              </a:solidFill>
              <a:latin typeface="Segoe UI"/>
            </a:endParaRPr>
          </a:p>
          <a:p>
            <a:pPr defTabSz="342900">
              <a:defRPr/>
            </a:pPr>
            <a:endParaRPr lang="en-US" sz="800" dirty="0">
              <a:solidFill>
                <a:prstClr val="black"/>
              </a:solidFill>
              <a:latin typeface="Segoe UI"/>
            </a:endParaRPr>
          </a:p>
          <a:p>
            <a:pPr defTabSz="342900">
              <a:defRPr/>
            </a:pPr>
            <a:endParaRPr lang="es-CO" sz="800" dirty="0">
              <a:solidFill>
                <a:prstClr val="black"/>
              </a:solidFill>
              <a:latin typeface="Segoe UI"/>
            </a:endParaRPr>
          </a:p>
        </p:txBody>
      </p:sp>
      <mc:AlternateContent xmlns:mc="http://schemas.openxmlformats.org/markup-compatibility/2006" xmlns:a14="http://schemas.microsoft.com/office/drawing/2010/main">
        <mc:Choice Requires="a14">
          <p:sp>
            <p:nvSpPr>
              <p:cNvPr id="6" name="Redondear rectángulo de esquina diagonal 24">
                <a:extLst>
                  <a:ext uri="{FF2B5EF4-FFF2-40B4-BE49-F238E27FC236}">
                    <a16:creationId xmlns:a16="http://schemas.microsoft.com/office/drawing/2014/main" id="{802A3FD0-30DB-435D-3320-5B61CD473EE9}"/>
                  </a:ext>
                </a:extLst>
              </p:cNvPr>
              <p:cNvSpPr/>
              <p:nvPr/>
            </p:nvSpPr>
            <p:spPr>
              <a:xfrm>
                <a:off x="505253" y="2192112"/>
                <a:ext cx="8583454" cy="379638"/>
              </a:xfrm>
              <a:prstGeom prst="round2DiagRect">
                <a:avLst/>
              </a:prstGeom>
              <a:noFill/>
              <a:ln w="38100">
                <a:solidFill>
                  <a:srgbClr val="B600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MX" sz="800" b="1">
                          <a:solidFill>
                            <a:srgbClr val="B6004A"/>
                          </a:solidFill>
                          <a:latin typeface="Cambria Math" panose="02040503050406030204" pitchFamily="18" charset="0"/>
                        </a:rPr>
                        <m:t>𝑷𝒓𝒐𝒅𝒖𝒄𝒕𝒊𝒗𝒊𝒅𝒂𝒅</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𝒍𝒂𝒃𝒐𝒓𝒂𝒍</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𝒑𝒐𝒓</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𝐩𝐞𝐫𝐬𝐨𝐧𝐚</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𝐞𝐦𝐩𝐥𝐞𝐚𝐝𝐚</m:t>
                      </m:r>
                      <m:r>
                        <a:rPr lang="es-MX" sz="800" b="1">
                          <a:solidFill>
                            <a:srgbClr val="B6004A"/>
                          </a:solidFill>
                          <a:latin typeface="Cambria Math" panose="02040503050406030204" pitchFamily="18" charset="0"/>
                        </a:rPr>
                        <m:t>=</m:t>
                      </m:r>
                      <m:r>
                        <a:rPr lang="es-MX" sz="800" b="1">
                          <a:solidFill>
                            <a:srgbClr val="B6004A"/>
                          </a:solidFill>
                          <a:latin typeface="Cambria Math" panose="02040503050406030204" pitchFamily="18" charset="0"/>
                        </a:rPr>
                        <m:t>𝑷𝑻𝑭</m:t>
                      </m:r>
                      <m:r>
                        <a:rPr lang="es-MX" sz="800" b="1">
                          <a:solidFill>
                            <a:srgbClr val="B6004A"/>
                          </a:solidFill>
                          <a:latin typeface="Cambria Math" panose="02040503050406030204" pitchFamily="18" charset="0"/>
                        </a:rPr>
                        <m:t>+</m:t>
                      </m:r>
                      <m:r>
                        <a:rPr lang="es-MX" sz="800" b="1">
                          <a:solidFill>
                            <a:srgbClr val="B6004A"/>
                          </a:solidFill>
                          <a:latin typeface="Cambria Math" panose="02040503050406030204" pitchFamily="18" charset="0"/>
                        </a:rPr>
                        <m:t>𝐜𝐨𝐧𝐭𝐫𝐢𝐛𝐮𝐜𝐢</m:t>
                      </m:r>
                      <m:r>
                        <a:rPr lang="es-MX" sz="800" b="1">
                          <a:solidFill>
                            <a:srgbClr val="B6004A"/>
                          </a:solidFill>
                          <a:latin typeface="Cambria Math" panose="02040503050406030204" pitchFamily="18" charset="0"/>
                        </a:rPr>
                        <m:t>ó</m:t>
                      </m:r>
                      <m:r>
                        <a:rPr lang="es-MX" sz="800" b="1">
                          <a:solidFill>
                            <a:srgbClr val="B6004A"/>
                          </a:solidFill>
                          <a:latin typeface="Cambria Math" panose="02040503050406030204" pitchFamily="18" charset="0"/>
                        </a:rPr>
                        <m:t>𝐧</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𝐝𝐞𝐥</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𝐂𝐚𝐩𝐢𝐭𝐚𝐥</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𝐩𝐨𝐫</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𝐩𝐞𝐫𝐬𝐨𝐧𝐚</m:t>
                      </m:r>
                      <m:r>
                        <a:rPr lang="es-MX" sz="800" b="1">
                          <a:solidFill>
                            <a:srgbClr val="B6004A"/>
                          </a:solidFill>
                          <a:latin typeface="Cambria Math" panose="02040503050406030204" pitchFamily="18" charset="0"/>
                        </a:rPr>
                        <m:t>+</m:t>
                      </m:r>
                      <m:r>
                        <a:rPr lang="es-MX" sz="800" b="1">
                          <a:solidFill>
                            <a:srgbClr val="B6004A"/>
                          </a:solidFill>
                          <a:latin typeface="Cambria Math" panose="02040503050406030204" pitchFamily="18" charset="0"/>
                        </a:rPr>
                        <m:t>𝒍𝒂</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𝒄𝒐𝒎𝒑𝒐𝒔𝒊𝒄𝒊</m:t>
                      </m:r>
                      <m:r>
                        <a:rPr lang="es-MX" sz="800" b="1">
                          <a:solidFill>
                            <a:srgbClr val="B6004A"/>
                          </a:solidFill>
                          <a:latin typeface="Cambria Math" panose="02040503050406030204" pitchFamily="18" charset="0"/>
                        </a:rPr>
                        <m:t>ó</m:t>
                      </m:r>
                      <m:r>
                        <a:rPr lang="es-MX" sz="800" b="1">
                          <a:solidFill>
                            <a:srgbClr val="B6004A"/>
                          </a:solidFill>
                          <a:latin typeface="Cambria Math" panose="02040503050406030204" pitchFamily="18" charset="0"/>
                        </a:rPr>
                        <m:t>𝒏</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𝒅𝒆𝒍</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𝒕𝒓𝒂𝒃𝒂𝒋𝒐</m:t>
                      </m:r>
                      <m:r>
                        <a:rPr lang="es-MX" sz="800" b="1">
                          <a:solidFill>
                            <a:srgbClr val="B6004A"/>
                          </a:solidFill>
                          <a:latin typeface="Cambria Math" panose="02040503050406030204" pitchFamily="18" charset="0"/>
                        </a:rPr>
                        <m:t>+</m:t>
                      </m:r>
                      <m:r>
                        <a:rPr lang="es-MX" sz="800" b="1">
                          <a:solidFill>
                            <a:srgbClr val="B6004A"/>
                          </a:solidFill>
                          <a:latin typeface="Cambria Math" panose="02040503050406030204" pitchFamily="18" charset="0"/>
                        </a:rPr>
                        <m:t>𝐜𝐫𝐞𝐜𝐢𝐦𝐢𝐞𝐧𝐭𝐨</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𝐝𝐞</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𝐥𝐚𝐬</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𝐡𝐨𝐫𝐚𝐬</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𝐦𝐞𝐝𝐢𝐚𝐬</m:t>
                      </m:r>
                      <m:r>
                        <a:rPr lang="es-MX" sz="800" b="1">
                          <a:solidFill>
                            <a:srgbClr val="B6004A"/>
                          </a:solidFill>
                          <a:latin typeface="Cambria Math" panose="02040503050406030204" pitchFamily="18" charset="0"/>
                        </a:rPr>
                        <m:t> </m:t>
                      </m:r>
                      <m:r>
                        <a:rPr lang="es-MX" sz="800" b="1">
                          <a:solidFill>
                            <a:srgbClr val="B6004A"/>
                          </a:solidFill>
                          <a:latin typeface="Cambria Math" panose="02040503050406030204" pitchFamily="18" charset="0"/>
                        </a:rPr>
                        <m:t>𝐭𝐫𝐚𝐛𝐚𝐣𝐚𝐝𝐚𝐬</m:t>
                      </m:r>
                      <m:r>
                        <a:rPr lang="es-MX" sz="800" b="1">
                          <a:solidFill>
                            <a:srgbClr val="B6004A"/>
                          </a:solidFill>
                          <a:latin typeface="Cambria Math" panose="02040503050406030204" pitchFamily="18" charset="0"/>
                        </a:rPr>
                        <m:t> </m:t>
                      </m:r>
                    </m:oMath>
                  </m:oMathPara>
                </a14:m>
                <a:endParaRPr lang="es-MX" sz="800" b="1" dirty="0">
                  <a:solidFill>
                    <a:srgbClr val="B6004A"/>
                  </a:solidFill>
                  <a:latin typeface="Cambria Math" panose="02040503050406030204" pitchFamily="18" charset="0"/>
                </a:endParaRPr>
              </a:p>
            </p:txBody>
          </p:sp>
        </mc:Choice>
        <mc:Fallback xmlns="">
          <p:sp>
            <p:nvSpPr>
              <p:cNvPr id="6" name="Redondear rectángulo de esquina diagonal 24">
                <a:extLst>
                  <a:ext uri="{FF2B5EF4-FFF2-40B4-BE49-F238E27FC236}">
                    <a16:creationId xmlns:a16="http://schemas.microsoft.com/office/drawing/2014/main" id="{802A3FD0-30DB-435D-3320-5B61CD473EE9}"/>
                  </a:ext>
                </a:extLst>
              </p:cNvPr>
              <p:cNvSpPr>
                <a:spLocks noRot="1" noChangeAspect="1" noMove="1" noResize="1" noEditPoints="1" noAdjustHandles="1" noChangeArrowheads="1" noChangeShapeType="1" noTextEdit="1"/>
              </p:cNvSpPr>
              <p:nvPr/>
            </p:nvSpPr>
            <p:spPr>
              <a:xfrm>
                <a:off x="505253" y="2192112"/>
                <a:ext cx="8583454" cy="379638"/>
              </a:xfrm>
              <a:prstGeom prst="round2DiagRect">
                <a:avLst/>
              </a:prstGeom>
              <a:blipFill>
                <a:blip r:embed="rId4"/>
                <a:stretch>
                  <a:fillRect/>
                </a:stretch>
              </a:blipFill>
              <a:ln w="38100">
                <a:solidFill>
                  <a:srgbClr val="B6004A"/>
                </a:solidFill>
              </a:ln>
              <a:effectLst/>
            </p:spPr>
            <p:txBody>
              <a:bodyPr/>
              <a:lstStyle/>
              <a:p>
                <a:r>
                  <a:rPr lang="en-US">
                    <a:noFill/>
                  </a:rPr>
                  <a:t> </a:t>
                </a:r>
              </a:p>
            </p:txBody>
          </p:sp>
        </mc:Fallback>
      </mc:AlternateContent>
      <p:sp>
        <p:nvSpPr>
          <p:cNvPr id="2" name="object 2">
            <a:extLst>
              <a:ext uri="{FF2B5EF4-FFF2-40B4-BE49-F238E27FC236}">
                <a16:creationId xmlns:a16="http://schemas.microsoft.com/office/drawing/2014/main" id="{36D15F29-6D9B-7C68-3126-AE141BDC43C0}"/>
              </a:ext>
            </a:extLst>
          </p:cNvPr>
          <p:cNvSpPr txBox="1"/>
          <p:nvPr/>
        </p:nvSpPr>
        <p:spPr>
          <a:xfrm>
            <a:off x="467961" y="39220"/>
            <a:ext cx="7125912" cy="500137"/>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Productividad laboral por persona empleada</a:t>
            </a:r>
            <a:r>
              <a:rPr lang="es-ES" sz="1400" baseline="30000" dirty="0">
                <a:solidFill>
                  <a:schemeClr val="tx1">
                    <a:lumMod val="85000"/>
                    <a:lumOff val="15000"/>
                  </a:schemeClr>
                </a:solidFill>
                <a:ea typeface="Arial" charset="0"/>
                <a:cs typeface="Arial"/>
              </a:rPr>
              <a:t>1</a:t>
            </a:r>
            <a:endParaRPr lang="da-DK" sz="1400" baseline="30000" dirty="0">
              <a:solidFill>
                <a:schemeClr val="tx1">
                  <a:lumMod val="85000"/>
                  <a:lumOff val="15000"/>
                </a:schemeClr>
              </a:solidFill>
              <a:ea typeface="Arial" charset="0"/>
              <a:cs typeface="Arial" charset="0"/>
            </a:endParaRPr>
          </a:p>
        </p:txBody>
      </p:sp>
      <p:cxnSp>
        <p:nvCxnSpPr>
          <p:cNvPr id="5" name="Conector recto 4">
            <a:extLst>
              <a:ext uri="{FF2B5EF4-FFF2-40B4-BE49-F238E27FC236}">
                <a16:creationId xmlns:a16="http://schemas.microsoft.com/office/drawing/2014/main" id="{7059A0F8-30FD-8EF8-95FA-73A541D1E9A5}"/>
              </a:ext>
            </a:extLst>
          </p:cNvPr>
          <p:cNvCxnSpPr>
            <a:cxnSpLocks/>
          </p:cNvCxnSpPr>
          <p:nvPr/>
        </p:nvCxnSpPr>
        <p:spPr>
          <a:xfrm flipV="1">
            <a:off x="354406" y="98186"/>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4728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5B6B7-BC60-7F42-97A4-C9CDAACBC22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dondear rectángulo de esquina diagonal 24">
                <a:extLst>
                  <a:ext uri="{FF2B5EF4-FFF2-40B4-BE49-F238E27FC236}">
                    <a16:creationId xmlns:a16="http://schemas.microsoft.com/office/drawing/2014/main" id="{00BA11AB-972D-1CA7-AAF9-EE31711A20A5}"/>
                  </a:ext>
                </a:extLst>
              </p:cNvPr>
              <p:cNvSpPr/>
              <p:nvPr/>
            </p:nvSpPr>
            <p:spPr>
              <a:xfrm>
                <a:off x="936702" y="1067142"/>
                <a:ext cx="7188820" cy="208223"/>
              </a:xfrm>
              <a:prstGeom prst="round2DiagRect">
                <a:avLst/>
              </a:prstGeom>
              <a:noFill/>
              <a:ln w="38100">
                <a:solidFill>
                  <a:srgbClr val="B600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MX" sz="1000" b="1" smtClean="0">
                          <a:solidFill>
                            <a:srgbClr val="B6004A"/>
                          </a:solidFill>
                          <a:latin typeface="Cambria Math" panose="02040503050406030204" pitchFamily="18" charset="0"/>
                        </a:rPr>
                        <m:t>𝑷𝒓𝒐𝒅𝒖𝒄𝒕𝒊𝒗𝒊𝒅𝒂𝒅</m:t>
                      </m:r>
                      <m:r>
                        <a:rPr lang="es-MX" sz="1000" b="1" smtClean="0">
                          <a:solidFill>
                            <a:srgbClr val="B6004A"/>
                          </a:solidFill>
                          <a:latin typeface="Cambria Math" panose="02040503050406030204" pitchFamily="18" charset="0"/>
                        </a:rPr>
                        <m:t> </m:t>
                      </m:r>
                      <m:r>
                        <a:rPr lang="es-MX" sz="1000" b="1" smtClean="0">
                          <a:solidFill>
                            <a:srgbClr val="B6004A"/>
                          </a:solidFill>
                          <a:latin typeface="Cambria Math" panose="02040503050406030204" pitchFamily="18" charset="0"/>
                        </a:rPr>
                        <m:t>𝒍𝒂𝒃𝒐𝒓𝒂𝒍</m:t>
                      </m:r>
                      <m:r>
                        <a:rPr lang="es-MX" sz="1000" b="1" smtClean="0">
                          <a:solidFill>
                            <a:srgbClr val="B6004A"/>
                          </a:solidFill>
                          <a:latin typeface="Cambria Math" panose="02040503050406030204" pitchFamily="18" charset="0"/>
                        </a:rPr>
                        <m:t> </m:t>
                      </m:r>
                      <m:r>
                        <a:rPr lang="es-MX" sz="1000" b="1" smtClean="0">
                          <a:solidFill>
                            <a:srgbClr val="B6004A"/>
                          </a:solidFill>
                          <a:latin typeface="Cambria Math" panose="02040503050406030204" pitchFamily="18" charset="0"/>
                        </a:rPr>
                        <m:t>𝒑𝒐𝒓</m:t>
                      </m:r>
                      <m:r>
                        <a:rPr lang="es-MX" sz="1000" b="1" smtClean="0">
                          <a:solidFill>
                            <a:srgbClr val="B6004A"/>
                          </a:solidFill>
                          <a:latin typeface="Cambria Math" panose="02040503050406030204" pitchFamily="18" charset="0"/>
                        </a:rPr>
                        <m:t> </m:t>
                      </m:r>
                      <m:r>
                        <a:rPr lang="es-MX" sz="1000" b="1" smtClean="0">
                          <a:solidFill>
                            <a:srgbClr val="B6004A"/>
                          </a:solidFill>
                          <a:latin typeface="Cambria Math" panose="02040503050406030204" pitchFamily="18" charset="0"/>
                        </a:rPr>
                        <m:t>𝒉𝒐𝒓𝒂</m:t>
                      </m:r>
                      <m:r>
                        <a:rPr lang="es-MX" sz="1000" b="1" smtClean="0">
                          <a:solidFill>
                            <a:srgbClr val="B6004A"/>
                          </a:solidFill>
                          <a:latin typeface="Cambria Math" panose="02040503050406030204" pitchFamily="18" charset="0"/>
                        </a:rPr>
                        <m:t>=</m:t>
                      </m:r>
                      <m:r>
                        <a:rPr lang="es-MX" sz="1000" b="1" smtClean="0">
                          <a:solidFill>
                            <a:srgbClr val="B6004A"/>
                          </a:solidFill>
                          <a:latin typeface="Cambria Math" panose="02040503050406030204" pitchFamily="18" charset="0"/>
                        </a:rPr>
                        <m:t>𝑷𝑻𝑭</m:t>
                      </m:r>
                      <m:r>
                        <a:rPr lang="es-MX" sz="1000" b="1" smtClean="0">
                          <a:solidFill>
                            <a:srgbClr val="B6004A"/>
                          </a:solidFill>
                          <a:latin typeface="Cambria Math" panose="02040503050406030204" pitchFamily="18" charset="0"/>
                        </a:rPr>
                        <m:t>+</m:t>
                      </m:r>
                      <m:r>
                        <a:rPr lang="es-MX" sz="1000" b="1" smtClean="0">
                          <a:solidFill>
                            <a:srgbClr val="B6004A"/>
                          </a:solidFill>
                          <a:latin typeface="Cambria Math" panose="02040503050406030204" pitchFamily="18" charset="0"/>
                        </a:rPr>
                        <m:t>𝐜𝐨𝐧𝐭𝐫𝐢𝐛𝐮𝐜𝐢</m:t>
                      </m:r>
                      <m:r>
                        <a:rPr lang="es-MX" sz="1000" b="1" smtClean="0">
                          <a:solidFill>
                            <a:srgbClr val="B6004A"/>
                          </a:solidFill>
                          <a:latin typeface="Cambria Math" panose="02040503050406030204" pitchFamily="18" charset="0"/>
                        </a:rPr>
                        <m:t>ó</m:t>
                      </m:r>
                      <m:r>
                        <a:rPr lang="es-MX" sz="1000" b="1" smtClean="0">
                          <a:solidFill>
                            <a:srgbClr val="B6004A"/>
                          </a:solidFill>
                          <a:latin typeface="Cambria Math" panose="02040503050406030204" pitchFamily="18" charset="0"/>
                        </a:rPr>
                        <m:t>𝐧</m:t>
                      </m:r>
                      <m:r>
                        <a:rPr lang="es-MX" sz="1000" b="1" smtClean="0">
                          <a:solidFill>
                            <a:srgbClr val="B6004A"/>
                          </a:solidFill>
                          <a:latin typeface="Cambria Math" panose="02040503050406030204" pitchFamily="18" charset="0"/>
                        </a:rPr>
                        <m:t> </m:t>
                      </m:r>
                      <m:r>
                        <a:rPr lang="es-MX" sz="1000" b="1" smtClean="0">
                          <a:solidFill>
                            <a:srgbClr val="B6004A"/>
                          </a:solidFill>
                          <a:latin typeface="Cambria Math" panose="02040503050406030204" pitchFamily="18" charset="0"/>
                        </a:rPr>
                        <m:t>𝐝𝐞𝐥</m:t>
                      </m:r>
                      <m:r>
                        <a:rPr lang="es-MX" sz="1000" b="1" smtClean="0">
                          <a:solidFill>
                            <a:srgbClr val="B6004A"/>
                          </a:solidFill>
                          <a:latin typeface="Cambria Math" panose="02040503050406030204" pitchFamily="18" charset="0"/>
                        </a:rPr>
                        <m:t> </m:t>
                      </m:r>
                      <m:r>
                        <a:rPr lang="es-ES" sz="1000" b="1" i="0" smtClean="0">
                          <a:solidFill>
                            <a:srgbClr val="B6004A"/>
                          </a:solidFill>
                          <a:latin typeface="Cambria Math" panose="02040503050406030204" pitchFamily="18" charset="0"/>
                        </a:rPr>
                        <m:t>𝐜</m:t>
                      </m:r>
                      <m:r>
                        <a:rPr lang="es-MX" sz="1000" b="1">
                          <a:solidFill>
                            <a:srgbClr val="B6004A"/>
                          </a:solidFill>
                          <a:latin typeface="Cambria Math" panose="02040503050406030204" pitchFamily="18" charset="0"/>
                        </a:rPr>
                        <m:t>𝐚𝐩𝐢𝐭𝐚𝐥</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𝐩𝐨𝐫</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𝐡𝐨𝐫𝐚</m:t>
                      </m:r>
                      <m:r>
                        <a:rPr lang="es-MX" sz="1000" b="1">
                          <a:solidFill>
                            <a:srgbClr val="B6004A"/>
                          </a:solidFill>
                          <a:latin typeface="Cambria Math" panose="02040503050406030204" pitchFamily="18" charset="0"/>
                        </a:rPr>
                        <m:t>+</m:t>
                      </m:r>
                      <m:r>
                        <a:rPr lang="es-MX" sz="1000" b="1">
                          <a:solidFill>
                            <a:srgbClr val="B6004A"/>
                          </a:solidFill>
                          <a:latin typeface="Cambria Math" panose="02040503050406030204" pitchFamily="18" charset="0"/>
                        </a:rPr>
                        <m:t>𝒄𝒐𝒎𝒑𝒐𝒔𝒊𝒄𝒊</m:t>
                      </m:r>
                      <m:r>
                        <a:rPr lang="es-MX" sz="1000" b="1">
                          <a:solidFill>
                            <a:srgbClr val="B6004A"/>
                          </a:solidFill>
                          <a:latin typeface="Cambria Math" panose="02040503050406030204" pitchFamily="18" charset="0"/>
                        </a:rPr>
                        <m:t>ó</m:t>
                      </m:r>
                      <m:r>
                        <a:rPr lang="es-MX" sz="1000" b="1">
                          <a:solidFill>
                            <a:srgbClr val="B6004A"/>
                          </a:solidFill>
                          <a:latin typeface="Cambria Math" panose="02040503050406030204" pitchFamily="18" charset="0"/>
                        </a:rPr>
                        <m:t>𝒏</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𝒅𝒆𝒍</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𝒕𝒓𝒂𝒃𝒂𝒋𝒐</m:t>
                      </m:r>
                    </m:oMath>
                  </m:oMathPara>
                </a14:m>
                <a:endParaRPr lang="es-MX" sz="788" b="1" dirty="0">
                  <a:solidFill>
                    <a:srgbClr val="B6004A"/>
                  </a:solidFill>
                  <a:latin typeface="Cambria Math" panose="02040503050406030204" pitchFamily="18" charset="0"/>
                </a:endParaRPr>
              </a:p>
            </p:txBody>
          </p:sp>
        </mc:Choice>
        <mc:Fallback xmlns="">
          <p:sp>
            <p:nvSpPr>
              <p:cNvPr id="3" name="Redondear rectángulo de esquina diagonal 24">
                <a:extLst>
                  <a:ext uri="{FF2B5EF4-FFF2-40B4-BE49-F238E27FC236}">
                    <a16:creationId xmlns:a16="http://schemas.microsoft.com/office/drawing/2014/main" id="{00BA11AB-972D-1CA7-AAF9-EE31711A20A5}"/>
                  </a:ext>
                </a:extLst>
              </p:cNvPr>
              <p:cNvSpPr>
                <a:spLocks noRot="1" noChangeAspect="1" noMove="1" noResize="1" noEditPoints="1" noAdjustHandles="1" noChangeArrowheads="1" noChangeShapeType="1" noTextEdit="1"/>
              </p:cNvSpPr>
              <p:nvPr/>
            </p:nvSpPr>
            <p:spPr>
              <a:xfrm>
                <a:off x="936702" y="1067142"/>
                <a:ext cx="7188820" cy="208223"/>
              </a:xfrm>
              <a:prstGeom prst="round2DiagRect">
                <a:avLst/>
              </a:prstGeom>
              <a:blipFill>
                <a:blip r:embed="rId2"/>
                <a:stretch>
                  <a:fillRect b="-5000"/>
                </a:stretch>
              </a:blipFill>
              <a:ln w="38100">
                <a:solidFill>
                  <a:srgbClr val="B6004A"/>
                </a:solidFill>
              </a:ln>
              <a:effectLst/>
            </p:spPr>
            <p:txBody>
              <a:bodyPr/>
              <a:lstStyle/>
              <a:p>
                <a:r>
                  <a:rPr lang="es-CO">
                    <a:noFill/>
                  </a:rPr>
                  <a:t> </a:t>
                </a:r>
              </a:p>
            </p:txBody>
          </p:sp>
        </mc:Fallback>
      </mc:AlternateContent>
      <p:sp>
        <p:nvSpPr>
          <p:cNvPr id="5" name="CuadroTexto 4">
            <a:extLst>
              <a:ext uri="{FF2B5EF4-FFF2-40B4-BE49-F238E27FC236}">
                <a16:creationId xmlns:a16="http://schemas.microsoft.com/office/drawing/2014/main" id="{86E0DDF2-EBF2-6ECE-B9FE-AE1D2DDDDC5B}"/>
              </a:ext>
            </a:extLst>
          </p:cNvPr>
          <p:cNvSpPr txBox="1"/>
          <p:nvPr/>
        </p:nvSpPr>
        <p:spPr>
          <a:xfrm>
            <a:off x="324233" y="4729467"/>
            <a:ext cx="4626907" cy="338554"/>
          </a:xfrm>
          <a:prstGeom prst="rect">
            <a:avLst/>
          </a:prstGeom>
          <a:noFill/>
        </p:spPr>
        <p:txBody>
          <a:bodyPr wrap="square" rtlCol="0">
            <a:spAutoFit/>
          </a:bodyPr>
          <a:lstStyle/>
          <a:p>
            <a:r>
              <a:rPr lang="es-MX" sz="800" b="1" dirty="0"/>
              <a:t>Fuente: </a:t>
            </a:r>
            <a:r>
              <a:rPr lang="es-MX" sz="800" dirty="0"/>
              <a:t>DANE, Cuentas Nacionales</a:t>
            </a:r>
            <a:endParaRPr lang="es-MX" sz="800" baseline="30000" dirty="0"/>
          </a:p>
          <a:p>
            <a:r>
              <a:rPr lang="es-MX" sz="800" baseline="30000" dirty="0"/>
              <a:t>Pr  </a:t>
            </a:r>
            <a:r>
              <a:rPr lang="es-MX" sz="800" dirty="0"/>
              <a:t>Cifras preliminares con información disponible a corte de  III trimestre de 2024</a:t>
            </a:r>
            <a:endParaRPr lang="es-CO" sz="1200" dirty="0"/>
          </a:p>
        </p:txBody>
      </p:sp>
      <p:graphicFrame>
        <p:nvGraphicFramePr>
          <p:cNvPr id="7" name="Gráfico 6">
            <a:extLst>
              <a:ext uri="{FF2B5EF4-FFF2-40B4-BE49-F238E27FC236}">
                <a16:creationId xmlns:a16="http://schemas.microsoft.com/office/drawing/2014/main" id="{76B4F5A7-6A32-47D3-A483-6EE9B3802797}"/>
              </a:ext>
            </a:extLst>
          </p:cNvPr>
          <p:cNvGraphicFramePr>
            <a:graphicFrameLocks/>
          </p:cNvGraphicFramePr>
          <p:nvPr>
            <p:extLst>
              <p:ext uri="{D42A27DB-BD31-4B8C-83A1-F6EECF244321}">
                <p14:modId xmlns:p14="http://schemas.microsoft.com/office/powerpoint/2010/main" val="2209893837"/>
              </p:ext>
            </p:extLst>
          </p:nvPr>
        </p:nvGraphicFramePr>
        <p:xfrm>
          <a:off x="550127" y="1434790"/>
          <a:ext cx="8251902" cy="3226420"/>
        </p:xfrm>
        <a:graphic>
          <a:graphicData uri="http://schemas.openxmlformats.org/drawingml/2006/chart">
            <c:chart xmlns:c="http://schemas.openxmlformats.org/drawingml/2006/chart" xmlns:r="http://schemas.openxmlformats.org/officeDocument/2006/relationships" r:id="rId3"/>
          </a:graphicData>
        </a:graphic>
      </p:graphicFrame>
      <p:sp>
        <p:nvSpPr>
          <p:cNvPr id="2" name="object 2">
            <a:extLst>
              <a:ext uri="{FF2B5EF4-FFF2-40B4-BE49-F238E27FC236}">
                <a16:creationId xmlns:a16="http://schemas.microsoft.com/office/drawing/2014/main" id="{1D277122-50D6-5782-CC7E-C7E08FBAFCEE}"/>
              </a:ext>
            </a:extLst>
          </p:cNvPr>
          <p:cNvSpPr txBox="1"/>
          <p:nvPr/>
        </p:nvSpPr>
        <p:spPr>
          <a:xfrm>
            <a:off x="467961" y="39220"/>
            <a:ext cx="7125912" cy="931024"/>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Productividad laboral por hora trabajada</a:t>
            </a:r>
          </a:p>
          <a:p>
            <a:pPr marL="12700"/>
            <a:r>
              <a:rPr lang="es-ES" sz="1400" dirty="0">
                <a:solidFill>
                  <a:schemeClr val="tx1">
                    <a:lumMod val="85000"/>
                    <a:lumOff val="15000"/>
                  </a:schemeClr>
                </a:solidFill>
                <a:ea typeface="Arial" charset="0"/>
                <a:cs typeface="Arial"/>
              </a:rPr>
              <a:t>Total economía</a:t>
            </a:r>
          </a:p>
          <a:p>
            <a:pPr marL="12700"/>
            <a:r>
              <a:rPr lang="es-ES" sz="1400" b="0" dirty="0">
                <a:solidFill>
                  <a:schemeClr val="tx1">
                    <a:lumMod val="85000"/>
                    <a:lumOff val="15000"/>
                  </a:schemeClr>
                </a:solidFill>
                <a:ea typeface="Arial" charset="0"/>
                <a:cs typeface="Arial"/>
              </a:rPr>
              <a:t>Año corrido III trimestre 2024</a:t>
            </a:r>
            <a:r>
              <a:rPr lang="es-ES" sz="1400" b="0" baseline="30000" dirty="0">
                <a:solidFill>
                  <a:schemeClr val="tx1">
                    <a:lumMod val="85000"/>
                    <a:lumOff val="15000"/>
                  </a:schemeClr>
                </a:solidFill>
                <a:ea typeface="Arial" charset="0"/>
                <a:cs typeface="Arial"/>
              </a:rPr>
              <a:t>pr</a:t>
            </a:r>
            <a:endParaRPr lang="da-DK" sz="1400" b="0" baseline="30000" dirty="0">
              <a:solidFill>
                <a:schemeClr val="tx1">
                  <a:lumMod val="85000"/>
                  <a:lumOff val="15000"/>
                </a:schemeClr>
              </a:solidFill>
              <a:ea typeface="Arial" charset="0"/>
              <a:cs typeface="Arial" charset="0"/>
            </a:endParaRPr>
          </a:p>
        </p:txBody>
      </p:sp>
      <p:cxnSp>
        <p:nvCxnSpPr>
          <p:cNvPr id="6" name="Conector recto 5">
            <a:extLst>
              <a:ext uri="{FF2B5EF4-FFF2-40B4-BE49-F238E27FC236}">
                <a16:creationId xmlns:a16="http://schemas.microsoft.com/office/drawing/2014/main" id="{7FDBFAE9-C379-9D44-5E79-0886532127D0}"/>
              </a:ext>
            </a:extLst>
          </p:cNvPr>
          <p:cNvCxnSpPr>
            <a:cxnSpLocks/>
          </p:cNvCxnSpPr>
          <p:nvPr/>
        </p:nvCxnSpPr>
        <p:spPr>
          <a:xfrm flipV="1">
            <a:off x="354406" y="98186"/>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187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121C5-7375-4C33-A205-B4D2F853F818}"/>
            </a:ext>
          </a:extLst>
        </p:cNvPr>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F64DACC6-1525-4577-ACFF-43EBD608E02C}"/>
              </a:ext>
            </a:extLst>
          </p:cNvPr>
          <p:cNvGraphicFramePr>
            <a:graphicFrameLocks/>
          </p:cNvGraphicFramePr>
          <p:nvPr>
            <p:extLst>
              <p:ext uri="{D42A27DB-BD31-4B8C-83A1-F6EECF244321}">
                <p14:modId xmlns:p14="http://schemas.microsoft.com/office/powerpoint/2010/main" val="784936991"/>
              </p:ext>
            </p:extLst>
          </p:nvPr>
        </p:nvGraphicFramePr>
        <p:xfrm>
          <a:off x="369718" y="1525507"/>
          <a:ext cx="8183585" cy="3194967"/>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3" name="Redondear rectángulo de esquina diagonal 24">
                <a:extLst>
                  <a:ext uri="{FF2B5EF4-FFF2-40B4-BE49-F238E27FC236}">
                    <a16:creationId xmlns:a16="http://schemas.microsoft.com/office/drawing/2014/main" id="{70BC6F26-99C5-A054-BA13-2D8C47B03309}"/>
                  </a:ext>
                </a:extLst>
              </p:cNvPr>
              <p:cNvSpPr/>
              <p:nvPr/>
            </p:nvSpPr>
            <p:spPr>
              <a:xfrm>
                <a:off x="499498" y="988197"/>
                <a:ext cx="8421221" cy="390750"/>
              </a:xfrm>
              <a:prstGeom prst="round2DiagRect">
                <a:avLst/>
              </a:prstGeom>
              <a:noFill/>
              <a:ln w="38100">
                <a:solidFill>
                  <a:srgbClr val="B600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s-MX" sz="1000" b="1">
                          <a:solidFill>
                            <a:srgbClr val="B6004A"/>
                          </a:solidFill>
                          <a:latin typeface="Cambria Math" panose="02040503050406030204" pitchFamily="18" charset="0"/>
                        </a:rPr>
                        <m:t>𝑷𝒓𝒐𝒅𝒖𝒄𝒕𝒊𝒗𝒊𝒅𝒂𝒅</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𝒍𝒂𝒃𝒐𝒓𝒂𝒍</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𝒑𝒐𝒓</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𝐞𝐦𝐩𝐥𝐞𝐚𝐝𝐨</m:t>
                      </m:r>
                    </m:oMath>
                  </m:oMathPara>
                </a14:m>
                <a:endParaRPr lang="es-MX" sz="1000" b="1">
                  <a:solidFill>
                    <a:srgbClr val="B6004A"/>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s-MX" sz="1000" b="1">
                          <a:solidFill>
                            <a:srgbClr val="B6004A"/>
                          </a:solidFill>
                          <a:latin typeface="Cambria Math" panose="02040503050406030204" pitchFamily="18" charset="0"/>
                        </a:rPr>
                        <m:t>=</m:t>
                      </m:r>
                      <m:r>
                        <a:rPr lang="es-MX" sz="1000" b="1">
                          <a:solidFill>
                            <a:srgbClr val="B6004A"/>
                          </a:solidFill>
                          <a:latin typeface="Cambria Math" panose="02040503050406030204" pitchFamily="18" charset="0"/>
                        </a:rPr>
                        <m:t>𝑷𝑻𝑭</m:t>
                      </m:r>
                      <m:r>
                        <a:rPr lang="es-MX" sz="1000" b="1">
                          <a:solidFill>
                            <a:srgbClr val="B6004A"/>
                          </a:solidFill>
                          <a:latin typeface="Cambria Math" panose="02040503050406030204" pitchFamily="18" charset="0"/>
                        </a:rPr>
                        <m:t>+</m:t>
                      </m:r>
                      <m:r>
                        <a:rPr lang="es-MX" sz="1000" b="1">
                          <a:solidFill>
                            <a:srgbClr val="B6004A"/>
                          </a:solidFill>
                          <a:latin typeface="Cambria Math" panose="02040503050406030204" pitchFamily="18" charset="0"/>
                        </a:rPr>
                        <m:t>𝐜𝐨𝐧𝐭𝐫𝐢𝐛𝐮𝐜𝐢</m:t>
                      </m:r>
                      <m:r>
                        <a:rPr lang="es-MX" sz="1000" b="1">
                          <a:solidFill>
                            <a:srgbClr val="B6004A"/>
                          </a:solidFill>
                          <a:latin typeface="Cambria Math" panose="02040503050406030204" pitchFamily="18" charset="0"/>
                        </a:rPr>
                        <m:t>ó</m:t>
                      </m:r>
                      <m:r>
                        <a:rPr lang="es-MX" sz="1000" b="1">
                          <a:solidFill>
                            <a:srgbClr val="B6004A"/>
                          </a:solidFill>
                          <a:latin typeface="Cambria Math" panose="02040503050406030204" pitchFamily="18" charset="0"/>
                        </a:rPr>
                        <m:t>𝐧</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𝐝𝐞𝐥</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𝐂𝐚𝐩𝐢𝐭𝐚𝐥</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𝐩𝐨𝐫</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𝐞𝐦𝐩𝐥𝐞𝐚𝐝𝐨</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𝒍𝒂</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𝒄𝒐𝒎𝒑𝒐𝒔𝒊𝒄𝒊</m:t>
                      </m:r>
                      <m:r>
                        <a:rPr lang="es-MX" sz="1000" b="1">
                          <a:solidFill>
                            <a:srgbClr val="B6004A"/>
                          </a:solidFill>
                          <a:latin typeface="Cambria Math" panose="02040503050406030204" pitchFamily="18" charset="0"/>
                        </a:rPr>
                        <m:t>ó</m:t>
                      </m:r>
                      <m:r>
                        <a:rPr lang="es-MX" sz="1000" b="1">
                          <a:solidFill>
                            <a:srgbClr val="B6004A"/>
                          </a:solidFill>
                          <a:latin typeface="Cambria Math" panose="02040503050406030204" pitchFamily="18" charset="0"/>
                        </a:rPr>
                        <m:t>𝒏</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𝒅𝒆𝒍</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𝒕𝒓𝒂𝒃𝒂𝒋𝒐</m:t>
                      </m:r>
                      <m:r>
                        <a:rPr lang="es-MX" sz="1000" b="1">
                          <a:solidFill>
                            <a:srgbClr val="B6004A"/>
                          </a:solidFill>
                          <a:latin typeface="Cambria Math" panose="02040503050406030204" pitchFamily="18" charset="0"/>
                        </a:rPr>
                        <m:t>+</m:t>
                      </m:r>
                      <m:r>
                        <a:rPr lang="es-MX" sz="1000" b="1">
                          <a:solidFill>
                            <a:srgbClr val="B6004A"/>
                          </a:solidFill>
                          <a:latin typeface="Cambria Math" panose="02040503050406030204" pitchFamily="18" charset="0"/>
                        </a:rPr>
                        <m:t>𝐜𝐨𝐧𝐭𝐫𝐢𝐛𝐮𝐜𝐢</m:t>
                      </m:r>
                      <m:r>
                        <a:rPr lang="es-MX" sz="1000" b="1">
                          <a:solidFill>
                            <a:srgbClr val="B6004A"/>
                          </a:solidFill>
                          <a:latin typeface="Cambria Math" panose="02040503050406030204" pitchFamily="18" charset="0"/>
                        </a:rPr>
                        <m:t>ó</m:t>
                      </m:r>
                      <m:r>
                        <a:rPr lang="es-MX" sz="1000" b="1">
                          <a:solidFill>
                            <a:srgbClr val="B6004A"/>
                          </a:solidFill>
                          <a:latin typeface="Cambria Math" panose="02040503050406030204" pitchFamily="18" charset="0"/>
                        </a:rPr>
                        <m:t>𝐧</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𝐝𝐞</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𝐥𝐚𝐬</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𝐡𝐨𝐫𝐚𝐬</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𝐩𝐨𝐫</m:t>
                      </m:r>
                      <m:r>
                        <a:rPr lang="es-MX" sz="1000" b="1">
                          <a:solidFill>
                            <a:srgbClr val="B6004A"/>
                          </a:solidFill>
                          <a:latin typeface="Cambria Math" panose="02040503050406030204" pitchFamily="18" charset="0"/>
                        </a:rPr>
                        <m:t> </m:t>
                      </m:r>
                      <m:r>
                        <a:rPr lang="es-MX" sz="1000" b="1">
                          <a:solidFill>
                            <a:srgbClr val="B6004A"/>
                          </a:solidFill>
                          <a:latin typeface="Cambria Math" panose="02040503050406030204" pitchFamily="18" charset="0"/>
                        </a:rPr>
                        <m:t>𝐞𝐦𝐩𝐥𝐞𝐚𝐝𝐨</m:t>
                      </m:r>
                    </m:oMath>
                  </m:oMathPara>
                </a14:m>
                <a:endParaRPr lang="es-MX" sz="1000" b="1">
                  <a:solidFill>
                    <a:srgbClr val="B6004A"/>
                  </a:solidFill>
                  <a:latin typeface="Cambria Math" panose="02040503050406030204" pitchFamily="18" charset="0"/>
                </a:endParaRPr>
              </a:p>
            </p:txBody>
          </p:sp>
        </mc:Choice>
        <mc:Fallback xmlns="">
          <p:sp>
            <p:nvSpPr>
              <p:cNvPr id="3" name="Redondear rectángulo de esquina diagonal 24">
                <a:extLst>
                  <a:ext uri="{FF2B5EF4-FFF2-40B4-BE49-F238E27FC236}">
                    <a16:creationId xmlns:a16="http://schemas.microsoft.com/office/drawing/2014/main" id="{70BC6F26-99C5-A054-BA13-2D8C47B03309}"/>
                  </a:ext>
                </a:extLst>
              </p:cNvPr>
              <p:cNvSpPr>
                <a:spLocks noRot="1" noChangeAspect="1" noMove="1" noResize="1" noEditPoints="1" noAdjustHandles="1" noChangeArrowheads="1" noChangeShapeType="1" noTextEdit="1"/>
              </p:cNvSpPr>
              <p:nvPr/>
            </p:nvSpPr>
            <p:spPr>
              <a:xfrm>
                <a:off x="499498" y="988197"/>
                <a:ext cx="8421221" cy="390750"/>
              </a:xfrm>
              <a:prstGeom prst="round2DiagRect">
                <a:avLst/>
              </a:prstGeom>
              <a:blipFill>
                <a:blip r:embed="rId3"/>
                <a:stretch>
                  <a:fillRect/>
                </a:stretch>
              </a:blipFill>
              <a:ln w="38100">
                <a:solidFill>
                  <a:srgbClr val="B6004A"/>
                </a:solidFill>
              </a:ln>
              <a:effectLst/>
            </p:spPr>
            <p:txBody>
              <a:bodyPr/>
              <a:lstStyle/>
              <a:p>
                <a:r>
                  <a:rPr lang="es-CO">
                    <a:noFill/>
                  </a:rPr>
                  <a:t> </a:t>
                </a:r>
              </a:p>
            </p:txBody>
          </p:sp>
        </mc:Fallback>
      </mc:AlternateContent>
      <p:sp>
        <p:nvSpPr>
          <p:cNvPr id="7" name="CuadroTexto 6">
            <a:extLst>
              <a:ext uri="{FF2B5EF4-FFF2-40B4-BE49-F238E27FC236}">
                <a16:creationId xmlns:a16="http://schemas.microsoft.com/office/drawing/2014/main" id="{4738277E-5EB1-F5C4-0F14-BE41288B2809}"/>
              </a:ext>
            </a:extLst>
          </p:cNvPr>
          <p:cNvSpPr txBox="1"/>
          <p:nvPr/>
        </p:nvSpPr>
        <p:spPr>
          <a:xfrm>
            <a:off x="324233" y="4781720"/>
            <a:ext cx="4626907" cy="338554"/>
          </a:xfrm>
          <a:prstGeom prst="rect">
            <a:avLst/>
          </a:prstGeom>
          <a:noFill/>
        </p:spPr>
        <p:txBody>
          <a:bodyPr wrap="square" rtlCol="0">
            <a:spAutoFit/>
          </a:bodyPr>
          <a:lstStyle/>
          <a:p>
            <a:r>
              <a:rPr lang="es-MX" sz="800" b="1" dirty="0"/>
              <a:t>Fuente: </a:t>
            </a:r>
            <a:r>
              <a:rPr lang="es-MX" sz="800" dirty="0"/>
              <a:t>DANE, Cuentas Nacionales</a:t>
            </a:r>
            <a:endParaRPr lang="es-MX" sz="800" baseline="30000" dirty="0"/>
          </a:p>
          <a:p>
            <a:r>
              <a:rPr lang="es-MX" sz="800" baseline="30000" dirty="0"/>
              <a:t>Pr  </a:t>
            </a:r>
            <a:r>
              <a:rPr lang="es-MX" sz="800" dirty="0"/>
              <a:t>Cifras preliminares con información disponible a corte de  III trimestre de 2024</a:t>
            </a:r>
            <a:endParaRPr lang="es-CO" sz="1200" dirty="0"/>
          </a:p>
        </p:txBody>
      </p:sp>
      <p:sp>
        <p:nvSpPr>
          <p:cNvPr id="5" name="object 2">
            <a:extLst>
              <a:ext uri="{FF2B5EF4-FFF2-40B4-BE49-F238E27FC236}">
                <a16:creationId xmlns:a16="http://schemas.microsoft.com/office/drawing/2014/main" id="{AAF4CAF2-A499-96AC-A180-F5F763836118}"/>
              </a:ext>
            </a:extLst>
          </p:cNvPr>
          <p:cNvSpPr txBox="1"/>
          <p:nvPr/>
        </p:nvSpPr>
        <p:spPr>
          <a:xfrm>
            <a:off x="467961" y="39220"/>
            <a:ext cx="7125912" cy="931024"/>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Productividad laboral por persona empleada </a:t>
            </a:r>
          </a:p>
          <a:p>
            <a:pPr marL="12700"/>
            <a:r>
              <a:rPr lang="es-ES" sz="1400" dirty="0">
                <a:solidFill>
                  <a:schemeClr val="tx1">
                    <a:lumMod val="85000"/>
                    <a:lumOff val="15000"/>
                  </a:schemeClr>
                </a:solidFill>
                <a:ea typeface="Arial" charset="0"/>
                <a:cs typeface="Arial"/>
              </a:rPr>
              <a:t>Total economía</a:t>
            </a:r>
          </a:p>
          <a:p>
            <a:pPr marL="12700"/>
            <a:r>
              <a:rPr lang="es-ES" sz="1400" b="0" dirty="0">
                <a:solidFill>
                  <a:schemeClr val="tx1">
                    <a:lumMod val="85000"/>
                    <a:lumOff val="15000"/>
                  </a:schemeClr>
                </a:solidFill>
                <a:ea typeface="Arial" charset="0"/>
                <a:cs typeface="Arial"/>
              </a:rPr>
              <a:t>Año corrido III trimestre 2024</a:t>
            </a:r>
            <a:r>
              <a:rPr lang="es-ES" sz="1400" b="0" baseline="30000" dirty="0">
                <a:solidFill>
                  <a:schemeClr val="tx1">
                    <a:lumMod val="85000"/>
                    <a:lumOff val="15000"/>
                  </a:schemeClr>
                </a:solidFill>
                <a:ea typeface="Arial" charset="0"/>
                <a:cs typeface="Arial"/>
              </a:rPr>
              <a:t>pr</a:t>
            </a:r>
            <a:endParaRPr lang="da-DK" sz="1400" b="0" baseline="30000" dirty="0">
              <a:solidFill>
                <a:schemeClr val="tx1">
                  <a:lumMod val="85000"/>
                  <a:lumOff val="15000"/>
                </a:schemeClr>
              </a:solidFill>
              <a:ea typeface="Arial" charset="0"/>
              <a:cs typeface="Arial" charset="0"/>
            </a:endParaRPr>
          </a:p>
        </p:txBody>
      </p:sp>
      <p:cxnSp>
        <p:nvCxnSpPr>
          <p:cNvPr id="6" name="Conector recto 5">
            <a:extLst>
              <a:ext uri="{FF2B5EF4-FFF2-40B4-BE49-F238E27FC236}">
                <a16:creationId xmlns:a16="http://schemas.microsoft.com/office/drawing/2014/main" id="{5D18C609-EA66-F54F-C55F-E783DD265E74}"/>
              </a:ext>
            </a:extLst>
          </p:cNvPr>
          <p:cNvCxnSpPr>
            <a:cxnSpLocks/>
          </p:cNvCxnSpPr>
          <p:nvPr/>
        </p:nvCxnSpPr>
        <p:spPr>
          <a:xfrm flipV="1">
            <a:off x="354406" y="98186"/>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5638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BF65B9B-CB7F-EB40-B041-6F1377A890A0}"/>
              </a:ext>
            </a:extLst>
          </p:cNvPr>
          <p:cNvSpPr/>
          <p:nvPr/>
        </p:nvSpPr>
        <p:spPr>
          <a:xfrm>
            <a:off x="5230906" y="0"/>
            <a:ext cx="3913094"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8" name="object 18">
            <a:extLst>
              <a:ext uri="{FF2B5EF4-FFF2-40B4-BE49-F238E27FC236}">
                <a16:creationId xmlns:a16="http://schemas.microsoft.com/office/drawing/2014/main" id="{AA9340E5-2808-CA4E-8F69-7249527CB167}"/>
              </a:ext>
            </a:extLst>
          </p:cNvPr>
          <p:cNvSpPr txBox="1"/>
          <p:nvPr/>
        </p:nvSpPr>
        <p:spPr>
          <a:xfrm>
            <a:off x="501473" y="4941556"/>
            <a:ext cx="8378284" cy="107722"/>
          </a:xfrm>
          <a:prstGeom prst="rect">
            <a:avLst/>
          </a:prstGeom>
        </p:spPr>
        <p:txBody>
          <a:bodyPr vert="horz" wrap="square" lIns="0" tIns="6985" rIns="0" bIns="0" rtlCol="0" anchor="b" anchorCtr="0">
            <a:spAutoFit/>
          </a:bodyPr>
          <a:lstStyle/>
          <a:p>
            <a:pPr marL="12700" marR="5080">
              <a:lnSpc>
                <a:spcPct val="104099"/>
              </a:lnSpc>
              <a:spcBef>
                <a:spcPts val="55"/>
              </a:spcBef>
            </a:pPr>
            <a:r>
              <a:rPr lang="es-CO" sz="675" b="1" spc="15" dirty="0">
                <a:solidFill>
                  <a:srgbClr val="404040"/>
                </a:solidFill>
                <a:cs typeface="Arial"/>
              </a:rPr>
              <a:t>Fuente: </a:t>
            </a:r>
            <a:r>
              <a:rPr lang="es-CO" sz="675" spc="10" dirty="0">
                <a:solidFill>
                  <a:srgbClr val="404040"/>
                </a:solidFill>
                <a:cs typeface="Arial"/>
              </a:rPr>
              <a:t>DANE </a:t>
            </a:r>
            <a:r>
              <a:rPr lang="es-CO" sz="675" spc="10">
                <a:solidFill>
                  <a:srgbClr val="404040"/>
                </a:solidFill>
                <a:cs typeface="Arial"/>
              </a:rPr>
              <a:t>– GEIH. </a:t>
            </a:r>
            <a:endParaRPr lang="es-ES_tradnl" sz="675" spc="10" dirty="0">
              <a:solidFill>
                <a:srgbClr val="404040"/>
              </a:solidFill>
              <a:latin typeface="+mj-lt"/>
              <a:cs typeface="Arial"/>
            </a:endParaRPr>
          </a:p>
        </p:txBody>
      </p:sp>
      <p:sp>
        <p:nvSpPr>
          <p:cNvPr id="7" name="9 CuadroTexto">
            <a:extLst>
              <a:ext uri="{FF2B5EF4-FFF2-40B4-BE49-F238E27FC236}">
                <a16:creationId xmlns:a16="http://schemas.microsoft.com/office/drawing/2014/main" id="{B8DFE2AA-4F89-400A-919B-4274A5CAD193}"/>
              </a:ext>
            </a:extLst>
          </p:cNvPr>
          <p:cNvSpPr txBox="1"/>
          <p:nvPr/>
        </p:nvSpPr>
        <p:spPr>
          <a:xfrm>
            <a:off x="5654617" y="1651814"/>
            <a:ext cx="2934212" cy="2516073"/>
          </a:xfrm>
          <a:prstGeom prst="rect">
            <a:avLst/>
          </a:prstGeom>
          <a:noFill/>
        </p:spPr>
        <p:txBody>
          <a:bodyPr wrap="square" rtlCol="0">
            <a:spAutoFit/>
          </a:bodyPr>
          <a:lstStyle/>
          <a:p>
            <a:pPr marL="12700" defTabSz="457189">
              <a:defRPr/>
            </a:pPr>
            <a:r>
              <a:rPr lang="es-CO" sz="1050" dirty="0"/>
              <a:t>Se utiliza las horas efectivas a la semana: </a:t>
            </a:r>
          </a:p>
          <a:p>
            <a:pPr marL="12700" defTabSz="457189">
              <a:defRPr/>
            </a:pPr>
            <a:r>
              <a:rPr lang="es-ES" sz="1050" b="1" dirty="0"/>
              <a:t>¿Cuántas horas trabajó durante la semana pasada en este trabajo?</a:t>
            </a:r>
          </a:p>
          <a:p>
            <a:pPr lvl="0" algn="just">
              <a:defRPr/>
            </a:pPr>
            <a:endParaRPr lang="es-ES" sz="1050" dirty="0">
              <a:cs typeface="Arial" panose="020B0604020202020204" pitchFamily="34" charset="0"/>
            </a:endParaRPr>
          </a:p>
          <a:p>
            <a:pPr lvl="0" algn="just">
              <a:defRPr/>
            </a:pPr>
            <a:r>
              <a:rPr lang="es-CO" sz="1050" dirty="0"/>
              <a:t>Posteriormente, para cada mes, se realiza la </a:t>
            </a:r>
            <a:r>
              <a:rPr lang="es-CO" sz="1050" b="1" dirty="0"/>
              <a:t>suma total de las horas </a:t>
            </a:r>
            <a:r>
              <a:rPr lang="es-CO" sz="1050" dirty="0"/>
              <a:t>a </a:t>
            </a:r>
            <a:r>
              <a:rPr lang="es-CO" sz="1050"/>
              <a:t>la semana. </a:t>
            </a:r>
            <a:r>
              <a:rPr lang="es-CO" sz="1050" dirty="0"/>
              <a:t>Este procedimiento se realiza sumando todas las horas a la semana de las personas ocupadas, aplicando el respectivo factor de </a:t>
            </a:r>
            <a:r>
              <a:rPr lang="es-CO" sz="1050"/>
              <a:t>expansión mensual. </a:t>
            </a:r>
            <a:r>
              <a:rPr lang="es-CO" sz="1050" dirty="0"/>
              <a:t>Se replica el ejercicio para cada mes, y una vez se disponga de los 12 meses (o período de referencia analizado), se realiza el</a:t>
            </a:r>
            <a:r>
              <a:rPr lang="es-CO" sz="1050" dirty="0">
                <a:cs typeface="Arial" panose="020B0604020202020204" pitchFamily="34" charset="0"/>
              </a:rPr>
              <a:t> </a:t>
            </a:r>
            <a:r>
              <a:rPr lang="es-CO" sz="1050" b="1" dirty="0"/>
              <a:t>promedio mensual de este total de horas</a:t>
            </a:r>
            <a:r>
              <a:rPr lang="es-CO" sz="1050" dirty="0"/>
              <a:t>, para obtener así obtener el valor anual de total de </a:t>
            </a:r>
            <a:r>
              <a:rPr lang="es-CO" sz="1050"/>
              <a:t>horas trabajadas. </a:t>
            </a:r>
            <a:endParaRPr lang="es-CO" sz="1050" dirty="0"/>
          </a:p>
        </p:txBody>
      </p:sp>
      <p:graphicFrame>
        <p:nvGraphicFramePr>
          <p:cNvPr id="3" name="Tabla 2">
            <a:extLst>
              <a:ext uri="{FF2B5EF4-FFF2-40B4-BE49-F238E27FC236}">
                <a16:creationId xmlns:a16="http://schemas.microsoft.com/office/drawing/2014/main" id="{97E753E8-7F41-669E-8457-A8BD3306CE85}"/>
              </a:ext>
            </a:extLst>
          </p:cNvPr>
          <p:cNvGraphicFramePr>
            <a:graphicFrameLocks noGrp="1"/>
          </p:cNvGraphicFramePr>
          <p:nvPr>
            <p:extLst>
              <p:ext uri="{D42A27DB-BD31-4B8C-83A1-F6EECF244321}">
                <p14:modId xmlns:p14="http://schemas.microsoft.com/office/powerpoint/2010/main" val="239781279"/>
              </p:ext>
            </p:extLst>
          </p:nvPr>
        </p:nvGraphicFramePr>
        <p:xfrm>
          <a:off x="501472" y="980278"/>
          <a:ext cx="4665260" cy="4027561"/>
        </p:xfrm>
        <a:graphic>
          <a:graphicData uri="http://schemas.openxmlformats.org/drawingml/2006/table">
            <a:tbl>
              <a:tblPr/>
              <a:tblGrid>
                <a:gridCol w="2600006">
                  <a:extLst>
                    <a:ext uri="{9D8B030D-6E8A-4147-A177-3AD203B41FA5}">
                      <a16:colId xmlns:a16="http://schemas.microsoft.com/office/drawing/2014/main" val="4212908521"/>
                    </a:ext>
                  </a:extLst>
                </a:gridCol>
                <a:gridCol w="506268">
                  <a:extLst>
                    <a:ext uri="{9D8B030D-6E8A-4147-A177-3AD203B41FA5}">
                      <a16:colId xmlns:a16="http://schemas.microsoft.com/office/drawing/2014/main" val="3491762510"/>
                    </a:ext>
                  </a:extLst>
                </a:gridCol>
                <a:gridCol w="562521">
                  <a:extLst>
                    <a:ext uri="{9D8B030D-6E8A-4147-A177-3AD203B41FA5}">
                      <a16:colId xmlns:a16="http://schemas.microsoft.com/office/drawing/2014/main" val="768257820"/>
                    </a:ext>
                  </a:extLst>
                </a:gridCol>
                <a:gridCol w="466088">
                  <a:extLst>
                    <a:ext uri="{9D8B030D-6E8A-4147-A177-3AD203B41FA5}">
                      <a16:colId xmlns:a16="http://schemas.microsoft.com/office/drawing/2014/main" val="1372360652"/>
                    </a:ext>
                  </a:extLst>
                </a:gridCol>
                <a:gridCol w="530377">
                  <a:extLst>
                    <a:ext uri="{9D8B030D-6E8A-4147-A177-3AD203B41FA5}">
                      <a16:colId xmlns:a16="http://schemas.microsoft.com/office/drawing/2014/main" val="1084462154"/>
                    </a:ext>
                  </a:extLst>
                </a:gridCol>
              </a:tblGrid>
              <a:tr h="160920">
                <a:tc>
                  <a:txBody>
                    <a:bodyPr/>
                    <a:lstStyle/>
                    <a:p>
                      <a:pPr algn="ctr" rtl="0" fontAlgn="ctr"/>
                      <a:r>
                        <a:rPr lang="es-CO" sz="900" b="0" i="0" u="none" strike="noStrike" dirty="0">
                          <a:solidFill>
                            <a:srgbClr val="000000"/>
                          </a:solidFill>
                          <a:effectLst/>
                          <a:latin typeface="Segoe UI" panose="020B0502040204020203" pitchFamily="34" charset="0"/>
                        </a:rPr>
                        <a:t> </a:t>
                      </a:r>
                    </a:p>
                  </a:txBody>
                  <a:tcPr marL="5313" marR="5313" marT="5313" marB="0" anchor="ctr">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B7024D"/>
                    </a:solidFill>
                  </a:tcPr>
                </a:tc>
                <a:tc>
                  <a:txBody>
                    <a:bodyPr/>
                    <a:lstStyle/>
                    <a:p>
                      <a:pPr algn="ctr" rtl="0" fontAlgn="ctr"/>
                      <a:r>
                        <a:rPr lang="en-US" sz="800" b="1" i="0" u="none" strike="noStrike">
                          <a:solidFill>
                            <a:srgbClr val="FFFFFF"/>
                          </a:solidFill>
                          <a:effectLst/>
                          <a:latin typeface="Segoe UI" panose="020B0502040204020203" pitchFamily="34" charset="0"/>
                        </a:rPr>
                        <a:t>2021</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B7024D"/>
                    </a:solidFill>
                  </a:tcPr>
                </a:tc>
                <a:tc>
                  <a:txBody>
                    <a:bodyPr/>
                    <a:lstStyle/>
                    <a:p>
                      <a:pPr algn="ctr" rtl="0" fontAlgn="ctr"/>
                      <a:r>
                        <a:rPr lang="en-US" sz="800" b="1" i="0" u="none" strike="noStrike">
                          <a:solidFill>
                            <a:srgbClr val="FFFFFF"/>
                          </a:solidFill>
                          <a:effectLst/>
                          <a:latin typeface="Segoe UI" panose="020B0502040204020203" pitchFamily="34" charset="0"/>
                        </a:rPr>
                        <a:t>2022</a:t>
                      </a:r>
                    </a:p>
                  </a:txBody>
                  <a:tcPr marL="7620" marR="7620"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B7024D"/>
                    </a:solidFill>
                  </a:tcPr>
                </a:tc>
                <a:tc>
                  <a:txBody>
                    <a:bodyPr/>
                    <a:lstStyle/>
                    <a:p>
                      <a:pPr algn="ctr" rtl="0" fontAlgn="ctr"/>
                      <a:r>
                        <a:rPr lang="en-US" sz="800" b="1" i="0" u="none" strike="noStrike">
                          <a:solidFill>
                            <a:srgbClr val="FFFFFF"/>
                          </a:solidFill>
                          <a:effectLst/>
                          <a:latin typeface="Segoe UI" panose="020B0502040204020203" pitchFamily="34" charset="0"/>
                        </a:rPr>
                        <a:t>2023</a:t>
                      </a:r>
                    </a:p>
                  </a:txBody>
                  <a:tcPr marL="7620" marR="7620" marT="7620" marB="0" anchor="ctr">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B7024D"/>
                    </a:solidFill>
                  </a:tcPr>
                </a:tc>
                <a:tc>
                  <a:txBody>
                    <a:bodyPr/>
                    <a:lstStyle/>
                    <a:p>
                      <a:pPr algn="ctr" rtl="0" fontAlgn="ctr"/>
                      <a:r>
                        <a:rPr lang="en-US" sz="800" b="1" i="0" u="none" strike="noStrike">
                          <a:solidFill>
                            <a:srgbClr val="FFFFFF"/>
                          </a:solidFill>
                          <a:effectLst/>
                          <a:latin typeface="Segoe UI" panose="020B0502040204020203" pitchFamily="34" charset="0"/>
                        </a:rPr>
                        <a:t>2024</a:t>
                      </a:r>
                    </a:p>
                  </a:txBody>
                  <a:tcPr marL="7620" marR="7620" marT="7620" marB="0" anchor="ctr">
                    <a:lnL>
                      <a:noFill/>
                    </a:lnL>
                    <a:lnR>
                      <a:noFill/>
                    </a:lnR>
                    <a:lnT>
                      <a:noFill/>
                    </a:lnT>
                    <a:lnB w="12700" cap="flat" cmpd="sng" algn="ctr">
                      <a:solidFill>
                        <a:srgbClr val="FFFFFF"/>
                      </a:solidFill>
                      <a:prstDash val="solid"/>
                      <a:round/>
                      <a:headEnd type="none" w="med" len="med"/>
                      <a:tailEnd type="none" w="med" len="med"/>
                    </a:lnB>
                    <a:solidFill>
                      <a:srgbClr val="B7024D"/>
                    </a:solidFill>
                  </a:tcPr>
                </a:tc>
                <a:extLst>
                  <a:ext uri="{0D108BD9-81ED-4DB2-BD59-A6C34878D82A}">
                    <a16:rowId xmlns:a16="http://schemas.microsoft.com/office/drawing/2014/main" val="1408342668"/>
                  </a:ext>
                </a:extLst>
              </a:tr>
              <a:tr h="294903">
                <a:tc>
                  <a:txBody>
                    <a:bodyPr/>
                    <a:lstStyle/>
                    <a:p>
                      <a:pPr algn="l" rtl="0" fontAlgn="t"/>
                      <a:r>
                        <a:rPr lang="es-CO" sz="1000" b="1" i="0" u="none" strike="noStrike" dirty="0">
                          <a:solidFill>
                            <a:srgbClr val="000000"/>
                          </a:solidFill>
                          <a:effectLst/>
                          <a:latin typeface="Segoe UI" panose="020B0502040204020203" pitchFamily="34" charset="0"/>
                        </a:rPr>
                        <a:t>Total</a:t>
                      </a:r>
                    </a:p>
                  </a:txBody>
                  <a:tcPr marL="5313" marR="5313" marT="5313"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44,0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43,4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42,8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42,1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719615892"/>
                  </a:ext>
                </a:extLst>
              </a:tr>
              <a:tr h="420496">
                <a:tc>
                  <a:txBody>
                    <a:bodyPr/>
                    <a:lstStyle/>
                    <a:p>
                      <a:pPr algn="l" rtl="0" fontAlgn="t"/>
                      <a:r>
                        <a:rPr lang="es-MX" sz="1000" b="0" i="0" u="none" strike="noStrike" dirty="0">
                          <a:solidFill>
                            <a:srgbClr val="000000"/>
                          </a:solidFill>
                          <a:effectLst/>
                          <a:latin typeface="Segoe UI" panose="020B0502040204020203" pitchFamily="34" charset="0"/>
                        </a:rPr>
                        <a:t>Agricultura, ganadería, caza, silvicultura y pesca </a:t>
                      </a:r>
                    </a:p>
                  </a:txBody>
                  <a:tcPr marL="5313" marR="5313" marT="5313"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41,3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39,7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39,9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38,8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878932773"/>
                  </a:ext>
                </a:extLst>
              </a:tr>
              <a:tr h="294903">
                <a:tc>
                  <a:txBody>
                    <a:bodyPr/>
                    <a:lstStyle/>
                    <a:p>
                      <a:pPr algn="l" rtl="0" fontAlgn="t"/>
                      <a:r>
                        <a:rPr lang="es-CO" sz="1000" b="0" i="0" u="none" strike="noStrike">
                          <a:solidFill>
                            <a:srgbClr val="000000"/>
                          </a:solidFill>
                          <a:effectLst/>
                          <a:latin typeface="Segoe UI" panose="020B0502040204020203" pitchFamily="34" charset="0"/>
                        </a:rPr>
                        <a:t> Minería y extracción </a:t>
                      </a:r>
                    </a:p>
                  </a:txBody>
                  <a:tcPr marL="5313" marR="5313" marT="5313"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45,4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43,7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44,2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44,4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853014030"/>
                  </a:ext>
                </a:extLst>
              </a:tr>
              <a:tr h="294903">
                <a:tc>
                  <a:txBody>
                    <a:bodyPr/>
                    <a:lstStyle/>
                    <a:p>
                      <a:pPr algn="l" rtl="0" fontAlgn="t"/>
                      <a:r>
                        <a:rPr lang="es-CO" sz="1000" b="0" i="0" u="none" strike="noStrike">
                          <a:solidFill>
                            <a:srgbClr val="000000"/>
                          </a:solidFill>
                          <a:effectLst/>
                          <a:latin typeface="Segoe UI" panose="020B0502040204020203" pitchFamily="34" charset="0"/>
                        </a:rPr>
                        <a:t> Industrias manufactureras </a:t>
                      </a:r>
                    </a:p>
                  </a:txBody>
                  <a:tcPr marL="5313" marR="5313" marT="5313"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44,0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44,1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43,2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42,2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75962735"/>
                  </a:ext>
                </a:extLst>
              </a:tr>
              <a:tr h="294903">
                <a:tc>
                  <a:txBody>
                    <a:bodyPr/>
                    <a:lstStyle/>
                    <a:p>
                      <a:pPr algn="l" rtl="0" fontAlgn="t"/>
                      <a:r>
                        <a:rPr lang="es-CO" sz="1000" b="0" i="0" u="none" strike="noStrike">
                          <a:solidFill>
                            <a:srgbClr val="000000"/>
                          </a:solidFill>
                          <a:effectLst/>
                          <a:latin typeface="Segoe UI" panose="020B0502040204020203" pitchFamily="34" charset="0"/>
                        </a:rPr>
                        <a:t> Electricidad, gas y agua </a:t>
                      </a:r>
                    </a:p>
                  </a:txBody>
                  <a:tcPr marL="5313" marR="5313" marT="5313"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47,8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46,7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46,2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45,6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934551255"/>
                  </a:ext>
                </a:extLst>
              </a:tr>
              <a:tr h="294903">
                <a:tc>
                  <a:txBody>
                    <a:bodyPr/>
                    <a:lstStyle/>
                    <a:p>
                      <a:pPr algn="l" rtl="0" fontAlgn="t"/>
                      <a:r>
                        <a:rPr lang="es-CO" sz="1000" b="0" i="0" u="none" strike="noStrike">
                          <a:solidFill>
                            <a:srgbClr val="000000"/>
                          </a:solidFill>
                          <a:effectLst/>
                          <a:latin typeface="Segoe UI" panose="020B0502040204020203" pitchFamily="34" charset="0"/>
                        </a:rPr>
                        <a:t> Construcción </a:t>
                      </a:r>
                    </a:p>
                  </a:txBody>
                  <a:tcPr marL="5313" marR="5313" marT="5313"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45,2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44,8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44,3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43,8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845154308"/>
                  </a:ext>
                </a:extLst>
              </a:tr>
              <a:tr h="316738">
                <a:tc>
                  <a:txBody>
                    <a:bodyPr/>
                    <a:lstStyle/>
                    <a:p>
                      <a:pPr algn="l" rtl="0" fontAlgn="t"/>
                      <a:r>
                        <a:rPr lang="es-CO" sz="1000" b="0" i="0" u="none" strike="noStrike">
                          <a:solidFill>
                            <a:srgbClr val="000000"/>
                          </a:solidFill>
                          <a:effectLst/>
                          <a:latin typeface="Segoe UI" panose="020B0502040204020203" pitchFamily="34" charset="0"/>
                        </a:rPr>
                        <a:t> Comercio, hoteles y restaurantes </a:t>
                      </a:r>
                    </a:p>
                  </a:txBody>
                  <a:tcPr marL="5313" marR="5313" marT="5313"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44,8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44,6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44,0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43,7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725429623"/>
                  </a:ext>
                </a:extLst>
              </a:tr>
              <a:tr h="420496">
                <a:tc>
                  <a:txBody>
                    <a:bodyPr/>
                    <a:lstStyle/>
                    <a:p>
                      <a:pPr algn="l" rtl="0" fontAlgn="t"/>
                      <a:r>
                        <a:rPr lang="es-CO" sz="1000" b="0" i="0" u="none" strike="noStrike">
                          <a:solidFill>
                            <a:srgbClr val="000000"/>
                          </a:solidFill>
                          <a:effectLst/>
                          <a:latin typeface="Segoe UI" panose="020B0502040204020203" pitchFamily="34" charset="0"/>
                        </a:rPr>
                        <a:t> Transporte, almacenamiento y comunicaciones </a:t>
                      </a:r>
                    </a:p>
                  </a:txBody>
                  <a:tcPr marL="5313" marR="5313" marT="5313"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48,6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48,7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48,3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rtl="0" fontAlgn="b"/>
                      <a:r>
                        <a:rPr lang="en-US" sz="1000" b="0" i="0" u="none" strike="noStrike">
                          <a:solidFill>
                            <a:srgbClr val="000000"/>
                          </a:solidFill>
                          <a:effectLst/>
                          <a:latin typeface="Segoe UI" panose="020B0502040204020203" pitchFamily="34" charset="0"/>
                        </a:rPr>
                        <a:t>                 47,2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554900513"/>
                  </a:ext>
                </a:extLst>
              </a:tr>
              <a:tr h="628015">
                <a:tc>
                  <a:txBody>
                    <a:bodyPr/>
                    <a:lstStyle/>
                    <a:p>
                      <a:pPr algn="l" rtl="0" fontAlgn="t"/>
                      <a:r>
                        <a:rPr lang="es-MX" sz="1000" b="0" i="0" u="none" strike="noStrike">
                          <a:solidFill>
                            <a:srgbClr val="000000"/>
                          </a:solidFill>
                          <a:effectLst/>
                          <a:latin typeface="Segoe UI" panose="020B0502040204020203" pitchFamily="34" charset="0"/>
                        </a:rPr>
                        <a:t> Intermediación financiera, actividades inmobiliarias, empresariales y de alquiler </a:t>
                      </a:r>
                    </a:p>
                  </a:txBody>
                  <a:tcPr marL="5313" marR="5313" marT="5313"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43,4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42,1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41,1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algn="ctr" rtl="0" fontAlgn="b"/>
                      <a:r>
                        <a:rPr lang="en-US" sz="1000" b="0" i="0" u="none" strike="noStrike">
                          <a:solidFill>
                            <a:srgbClr val="000000"/>
                          </a:solidFill>
                          <a:effectLst/>
                          <a:latin typeface="Segoe UI" panose="020B0502040204020203" pitchFamily="34" charset="0"/>
                        </a:rPr>
                        <a:t>                 40,2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778227404"/>
                  </a:ext>
                </a:extLst>
              </a:tr>
              <a:tr h="518796">
                <a:tc>
                  <a:txBody>
                    <a:bodyPr/>
                    <a:lstStyle/>
                    <a:p>
                      <a:pPr algn="l" rtl="0" fontAlgn="t"/>
                      <a:r>
                        <a:rPr lang="es-MX" sz="1000" b="0" i="0" u="none" strike="noStrike" dirty="0">
                          <a:solidFill>
                            <a:srgbClr val="000000"/>
                          </a:solidFill>
                          <a:effectLst/>
                          <a:latin typeface="Segoe UI" panose="020B0502040204020203" pitchFamily="34" charset="0"/>
                        </a:rPr>
                        <a:t> Actividades de servicios sociales, comunales y personales  </a:t>
                      </a:r>
                    </a:p>
                  </a:txBody>
                  <a:tcPr marL="5313" marR="5313" marT="5313"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tc>
                  <a:txBody>
                    <a:bodyPr/>
                    <a:lstStyle/>
                    <a:p>
                      <a:pPr algn="ctr" rtl="0" fontAlgn="b"/>
                      <a:r>
                        <a:rPr lang="en-US" sz="1000" b="0" i="0" u="none" strike="noStrike">
                          <a:solidFill>
                            <a:srgbClr val="000000"/>
                          </a:solidFill>
                          <a:effectLst/>
                          <a:latin typeface="Segoe UI" panose="020B0502040204020203" pitchFamily="34" charset="0"/>
                        </a:rPr>
                        <a:t>                 42,8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tc>
                  <a:txBody>
                    <a:bodyPr/>
                    <a:lstStyle/>
                    <a:p>
                      <a:pPr algn="ctr" rtl="0" fontAlgn="b"/>
                      <a:r>
                        <a:rPr lang="en-US" sz="1000" b="0" i="0" u="none" strike="noStrike">
                          <a:solidFill>
                            <a:srgbClr val="000000"/>
                          </a:solidFill>
                          <a:effectLst/>
                          <a:latin typeface="Segoe UI" panose="020B0502040204020203" pitchFamily="34" charset="0"/>
                        </a:rPr>
                        <a:t>                 41,8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tc>
                  <a:txBody>
                    <a:bodyPr/>
                    <a:lstStyle/>
                    <a:p>
                      <a:pPr algn="ctr" rtl="0" fontAlgn="b"/>
                      <a:r>
                        <a:rPr lang="en-US" sz="1000" b="0" i="0" u="none" strike="noStrike">
                          <a:solidFill>
                            <a:srgbClr val="000000"/>
                          </a:solidFill>
                          <a:effectLst/>
                          <a:latin typeface="Segoe UI" panose="020B0502040204020203" pitchFamily="34" charset="0"/>
                        </a:rPr>
                        <a:t>                 40,8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tc>
                  <a:txBody>
                    <a:bodyPr/>
                    <a:lstStyle/>
                    <a:p>
                      <a:pPr algn="ctr" rtl="0" fontAlgn="b"/>
                      <a:r>
                        <a:rPr lang="en-US" sz="1000" b="0" i="0" u="none" strike="noStrike" dirty="0">
                          <a:solidFill>
                            <a:srgbClr val="000000"/>
                          </a:solidFill>
                          <a:effectLst/>
                          <a:latin typeface="Segoe UI" panose="020B0502040204020203" pitchFamily="34" charset="0"/>
                        </a:rPr>
                        <a:t>                 40,3 </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extLst>
                  <a:ext uri="{0D108BD9-81ED-4DB2-BD59-A6C34878D82A}">
                    <a16:rowId xmlns:a16="http://schemas.microsoft.com/office/drawing/2014/main" val="476808720"/>
                  </a:ext>
                </a:extLst>
              </a:tr>
            </a:tbl>
          </a:graphicData>
        </a:graphic>
      </p:graphicFrame>
      <p:sp>
        <p:nvSpPr>
          <p:cNvPr id="2" name="object 2">
            <a:extLst>
              <a:ext uri="{FF2B5EF4-FFF2-40B4-BE49-F238E27FC236}">
                <a16:creationId xmlns:a16="http://schemas.microsoft.com/office/drawing/2014/main" id="{A4DEB05B-F25C-238B-C01B-AB4A5B904088}"/>
              </a:ext>
            </a:extLst>
          </p:cNvPr>
          <p:cNvSpPr txBox="1"/>
          <p:nvPr/>
        </p:nvSpPr>
        <p:spPr>
          <a:xfrm>
            <a:off x="467961" y="39220"/>
            <a:ext cx="4698770" cy="992579"/>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200" b="1" dirty="0">
                <a:solidFill>
                  <a:srgbClr val="B6004B"/>
                </a:solidFill>
                <a:cs typeface="Arial"/>
              </a:rPr>
              <a:t>Productividad Total de los Factores (PTF)</a:t>
            </a:r>
          </a:p>
          <a:p>
            <a:pPr marL="12700"/>
            <a:r>
              <a:rPr lang="es-ES" sz="1200" dirty="0">
                <a:solidFill>
                  <a:schemeClr val="tx1">
                    <a:lumMod val="85000"/>
                    <a:lumOff val="15000"/>
                  </a:schemeClr>
                </a:solidFill>
                <a:ea typeface="Arial" charset="0"/>
                <a:cs typeface="Arial"/>
              </a:rPr>
              <a:t>Promedio de horas efectivas trabajadas a la semana, según actividad económica</a:t>
            </a:r>
          </a:p>
          <a:p>
            <a:pPr marL="12700"/>
            <a:r>
              <a:rPr lang="es-ES" sz="1200" dirty="0">
                <a:solidFill>
                  <a:schemeClr val="tx1">
                    <a:lumMod val="85000"/>
                    <a:lumOff val="15000"/>
                  </a:schemeClr>
                </a:solidFill>
                <a:ea typeface="Arial" charset="0"/>
                <a:cs typeface="Arial"/>
              </a:rPr>
              <a:t>Total economía</a:t>
            </a:r>
          </a:p>
          <a:p>
            <a:pPr marL="12700"/>
            <a:r>
              <a:rPr lang="es-ES" sz="1200" b="0" dirty="0">
                <a:solidFill>
                  <a:schemeClr val="tx1">
                    <a:lumMod val="85000"/>
                    <a:lumOff val="15000"/>
                  </a:schemeClr>
                </a:solidFill>
                <a:ea typeface="Arial" charset="0"/>
                <a:cs typeface="Arial"/>
              </a:rPr>
              <a:t>2021 - 2024</a:t>
            </a:r>
            <a:endParaRPr lang="da-DK" sz="1200" b="0" baseline="30000" dirty="0">
              <a:solidFill>
                <a:schemeClr val="tx1">
                  <a:lumMod val="85000"/>
                  <a:lumOff val="15000"/>
                </a:schemeClr>
              </a:solidFill>
              <a:ea typeface="Arial" charset="0"/>
              <a:cs typeface="Arial" charset="0"/>
            </a:endParaRPr>
          </a:p>
        </p:txBody>
      </p:sp>
      <p:cxnSp>
        <p:nvCxnSpPr>
          <p:cNvPr id="4" name="Conector recto 3">
            <a:extLst>
              <a:ext uri="{FF2B5EF4-FFF2-40B4-BE49-F238E27FC236}">
                <a16:creationId xmlns:a16="http://schemas.microsoft.com/office/drawing/2014/main" id="{6BD186EC-FE72-36FF-AB8F-F822926FD0CF}"/>
              </a:ext>
            </a:extLst>
          </p:cNvPr>
          <p:cNvCxnSpPr>
            <a:cxnSpLocks/>
          </p:cNvCxnSpPr>
          <p:nvPr/>
        </p:nvCxnSpPr>
        <p:spPr>
          <a:xfrm flipV="1">
            <a:off x="354406" y="98186"/>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82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FACF3E7C-3828-4DE7-AE5B-79C3FC4C8955}"/>
              </a:ext>
            </a:extLst>
          </p:cNvPr>
          <p:cNvSpPr/>
          <p:nvPr/>
        </p:nvSpPr>
        <p:spPr>
          <a:xfrm>
            <a:off x="680605" y="974005"/>
            <a:ext cx="8463395" cy="238527"/>
          </a:xfrm>
          <a:prstGeom prst="rect">
            <a:avLst/>
          </a:prstGeom>
        </p:spPr>
        <p:txBody>
          <a:bodyPr wrap="square" lIns="68580" tIns="34290" rIns="68580" bIns="3429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100" i="0" u="none" strike="noStrike" kern="1200" cap="none" spc="0" normalizeH="0" baseline="0" noProof="0" dirty="0">
                <a:ln>
                  <a:noFill/>
                </a:ln>
                <a:solidFill>
                  <a:prstClr val="black"/>
                </a:solidFill>
                <a:effectLst/>
                <a:uLnTx/>
                <a:uFillTx/>
                <a:latin typeface="Segoe UI"/>
                <a:ea typeface="+mn-ea"/>
                <a:cs typeface="+mn-cs"/>
              </a:rPr>
              <a:t> </a:t>
            </a:r>
            <a:r>
              <a:rPr lang="es-MX" sz="1100" dirty="0">
                <a:solidFill>
                  <a:prstClr val="black"/>
                </a:solidFill>
                <a:latin typeface="Segoe UI"/>
              </a:rPr>
              <a:t>S</a:t>
            </a:r>
            <a:r>
              <a:rPr kumimoji="0" lang="es-MX" sz="1100" i="0" u="none" strike="noStrike" kern="1200" cap="none" spc="0" normalizeH="0" baseline="0" noProof="0" dirty="0">
                <a:ln>
                  <a:noFill/>
                </a:ln>
                <a:solidFill>
                  <a:prstClr val="black"/>
                </a:solidFill>
                <a:effectLst/>
                <a:uLnTx/>
                <a:uFillTx/>
                <a:latin typeface="Segoe UI"/>
                <a:ea typeface="+mn-ea"/>
                <a:cs typeface="+mn-cs"/>
              </a:rPr>
              <a:t>e puede calcular la productividad media como la razón entre valor agregado a precios constantes y el número de horas trabajadas </a:t>
            </a:r>
            <a:endParaRPr kumimoji="0" lang="es-MX" sz="110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7" name="Imagen 6">
            <a:extLst>
              <a:ext uri="{FF2B5EF4-FFF2-40B4-BE49-F238E27FC236}">
                <a16:creationId xmlns:a16="http://schemas.microsoft.com/office/drawing/2014/main" id="{EF4065AE-7954-4411-A421-5FA7ABE5E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27583" y="968554"/>
            <a:ext cx="239106" cy="239106"/>
          </a:xfrm>
          <a:prstGeom prst="rect">
            <a:avLst/>
          </a:prstGeom>
        </p:spPr>
      </p:pic>
      <p:sp>
        <p:nvSpPr>
          <p:cNvPr id="2" name="CuadroTexto 1">
            <a:extLst>
              <a:ext uri="{FF2B5EF4-FFF2-40B4-BE49-F238E27FC236}">
                <a16:creationId xmlns:a16="http://schemas.microsoft.com/office/drawing/2014/main" id="{AB345C63-BF7A-D0FD-2BB6-1684327589D0}"/>
              </a:ext>
            </a:extLst>
          </p:cNvPr>
          <p:cNvSpPr txBox="1"/>
          <p:nvPr/>
        </p:nvSpPr>
        <p:spPr>
          <a:xfrm>
            <a:off x="527583" y="4669173"/>
            <a:ext cx="4170797" cy="707886"/>
          </a:xfrm>
          <a:prstGeom prst="rect">
            <a:avLst/>
          </a:prstGeom>
          <a:noFill/>
        </p:spPr>
        <p:txBody>
          <a:bodyPr wrap="square" rtlCol="0">
            <a:spAutoFit/>
          </a:bodyPr>
          <a:lstStyle/>
          <a:p>
            <a:r>
              <a:rPr lang="es-MX" sz="800" b="1" dirty="0"/>
              <a:t>Fuente: </a:t>
            </a:r>
            <a:r>
              <a:rPr lang="es-MX" sz="800" dirty="0"/>
              <a:t>DANE, Cuentas Nacionales</a:t>
            </a:r>
          </a:p>
          <a:p>
            <a:r>
              <a:rPr lang="es-MX" sz="800" baseline="30000" dirty="0"/>
              <a:t>Pr  </a:t>
            </a:r>
            <a:r>
              <a:rPr lang="es-MX" sz="800" dirty="0"/>
              <a:t>Cifras preliminares con información disponible a corte de  III trimestre de 2024</a:t>
            </a:r>
          </a:p>
          <a:p>
            <a:r>
              <a:rPr lang="es-CO" sz="800" baseline="30000" dirty="0"/>
              <a:t>P</a:t>
            </a:r>
            <a:r>
              <a:rPr lang="es-CO" sz="800" dirty="0"/>
              <a:t> Provisional</a:t>
            </a:r>
          </a:p>
          <a:p>
            <a:endParaRPr lang="es-MX" sz="800" dirty="0"/>
          </a:p>
          <a:p>
            <a:endParaRPr lang="es-CO" sz="800" dirty="0"/>
          </a:p>
        </p:txBody>
      </p:sp>
      <p:sp>
        <p:nvSpPr>
          <p:cNvPr id="3" name="object 2">
            <a:extLst>
              <a:ext uri="{FF2B5EF4-FFF2-40B4-BE49-F238E27FC236}">
                <a16:creationId xmlns:a16="http://schemas.microsoft.com/office/drawing/2014/main" id="{77E77449-4309-1F66-5966-5EC7AAF2AF50}"/>
              </a:ext>
            </a:extLst>
          </p:cNvPr>
          <p:cNvSpPr txBox="1"/>
          <p:nvPr/>
        </p:nvSpPr>
        <p:spPr>
          <a:xfrm>
            <a:off x="467961" y="39220"/>
            <a:ext cx="7125912" cy="931024"/>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Productividad media según OECD</a:t>
            </a:r>
          </a:p>
          <a:p>
            <a:pPr marL="12700"/>
            <a:r>
              <a:rPr lang="es-ES" sz="1400" dirty="0">
                <a:solidFill>
                  <a:schemeClr val="tx1">
                    <a:lumMod val="85000"/>
                    <a:lumOff val="15000"/>
                  </a:schemeClr>
                </a:solidFill>
                <a:ea typeface="Arial" charset="0"/>
                <a:cs typeface="Arial"/>
              </a:rPr>
              <a:t>Total economía</a:t>
            </a:r>
          </a:p>
          <a:p>
            <a:pPr marL="12700"/>
            <a:r>
              <a:rPr lang="es-ES" sz="1400" b="0" dirty="0">
                <a:solidFill>
                  <a:schemeClr val="tx1">
                    <a:lumMod val="85000"/>
                    <a:lumOff val="15000"/>
                  </a:schemeClr>
                </a:solidFill>
                <a:ea typeface="Arial" charset="0"/>
                <a:cs typeface="Arial"/>
              </a:rPr>
              <a:t>2010 – 2024</a:t>
            </a:r>
            <a:r>
              <a:rPr lang="es-ES" sz="1400" b="0" baseline="30000" dirty="0">
                <a:solidFill>
                  <a:schemeClr val="tx1">
                    <a:lumMod val="85000"/>
                    <a:lumOff val="15000"/>
                  </a:schemeClr>
                </a:solidFill>
                <a:ea typeface="Arial" charset="0"/>
                <a:cs typeface="Arial"/>
              </a:rPr>
              <a:t>pr</a:t>
            </a:r>
            <a:endParaRPr lang="da-DK" sz="1400" b="0" baseline="30000" dirty="0">
              <a:solidFill>
                <a:schemeClr val="tx1">
                  <a:lumMod val="85000"/>
                  <a:lumOff val="15000"/>
                </a:schemeClr>
              </a:solidFill>
              <a:ea typeface="Arial" charset="0"/>
              <a:cs typeface="Arial" charset="0"/>
            </a:endParaRPr>
          </a:p>
        </p:txBody>
      </p:sp>
      <p:cxnSp>
        <p:nvCxnSpPr>
          <p:cNvPr id="5" name="Conector recto 4">
            <a:extLst>
              <a:ext uri="{FF2B5EF4-FFF2-40B4-BE49-F238E27FC236}">
                <a16:creationId xmlns:a16="http://schemas.microsoft.com/office/drawing/2014/main" id="{9FE1D85C-4026-97AA-9B0D-D017D13DDF41}"/>
              </a:ext>
            </a:extLst>
          </p:cNvPr>
          <p:cNvCxnSpPr>
            <a:cxnSpLocks/>
          </p:cNvCxnSpPr>
          <p:nvPr/>
        </p:nvCxnSpPr>
        <p:spPr>
          <a:xfrm flipV="1">
            <a:off x="354406" y="98186"/>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graphicFrame>
        <p:nvGraphicFramePr>
          <p:cNvPr id="8" name="Gráfico 7">
            <a:extLst>
              <a:ext uri="{FF2B5EF4-FFF2-40B4-BE49-F238E27FC236}">
                <a16:creationId xmlns:a16="http://schemas.microsoft.com/office/drawing/2014/main" id="{5E35325D-BA7D-47AE-81D2-93218EC7A145}"/>
              </a:ext>
            </a:extLst>
          </p:cNvPr>
          <p:cNvGraphicFramePr>
            <a:graphicFrameLocks/>
          </p:cNvGraphicFramePr>
          <p:nvPr>
            <p:extLst>
              <p:ext uri="{D42A27DB-BD31-4B8C-83A1-F6EECF244321}">
                <p14:modId xmlns:p14="http://schemas.microsoft.com/office/powerpoint/2010/main" val="38241273"/>
              </p:ext>
            </p:extLst>
          </p:nvPr>
        </p:nvGraphicFramePr>
        <p:xfrm>
          <a:off x="467961" y="1419274"/>
          <a:ext cx="8519921" cy="32547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8114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98"/>
          <p:cNvSpPr txBox="1"/>
          <p:nvPr/>
        </p:nvSpPr>
        <p:spPr>
          <a:xfrm>
            <a:off x="767304" y="215081"/>
            <a:ext cx="1271508" cy="215444"/>
          </a:xfrm>
          <a:prstGeom prst="rect">
            <a:avLst/>
          </a:prstGeom>
        </p:spPr>
        <p:txBody>
          <a:bodyPr vert="horz" wrap="square" lIns="0" tIns="0" rIns="0" bIns="0" rtlCol="0">
            <a:spAutoFit/>
          </a:bodyPr>
          <a:lstStyle/>
          <a:p>
            <a:r>
              <a:rPr lang="es-CO" altLang="es-CO" sz="1400" b="1">
                <a:solidFill>
                  <a:srgbClr val="B6004C"/>
                </a:solidFill>
                <a:latin typeface="+mj-lt"/>
                <a:sym typeface="Calibri" pitchFamily="34" charset="0"/>
              </a:rPr>
              <a:t>Contenido</a:t>
            </a:r>
          </a:p>
        </p:txBody>
      </p:sp>
      <p:sp>
        <p:nvSpPr>
          <p:cNvPr id="8" name="Rectángulo 7">
            <a:extLst>
              <a:ext uri="{FF2B5EF4-FFF2-40B4-BE49-F238E27FC236}">
                <a16:creationId xmlns:a16="http://schemas.microsoft.com/office/drawing/2014/main" id="{52755A82-B737-47DC-B966-02D7957AF730}"/>
              </a:ext>
            </a:extLst>
          </p:cNvPr>
          <p:cNvSpPr/>
          <p:nvPr/>
        </p:nvSpPr>
        <p:spPr>
          <a:xfrm>
            <a:off x="1667457" y="1845400"/>
            <a:ext cx="2188509" cy="307777"/>
          </a:xfrm>
          <a:prstGeom prst="rect">
            <a:avLst/>
          </a:prstGeom>
        </p:spPr>
        <p:txBody>
          <a:bodyPr wrap="square">
            <a:spAutoFit/>
          </a:bodyPr>
          <a:lstStyle/>
          <a:p>
            <a:pPr algn="ctr"/>
            <a:r>
              <a:rPr lang="es-CO" sz="1400" b="1" dirty="0"/>
              <a:t>Metodología</a:t>
            </a:r>
          </a:p>
        </p:txBody>
      </p:sp>
      <p:sp>
        <p:nvSpPr>
          <p:cNvPr id="29" name="Elipse 28">
            <a:extLst>
              <a:ext uri="{FF2B5EF4-FFF2-40B4-BE49-F238E27FC236}">
                <a16:creationId xmlns:a16="http://schemas.microsoft.com/office/drawing/2014/main" id="{5E7C114C-5169-3942-8B9A-5156906B0D72}"/>
              </a:ext>
            </a:extLst>
          </p:cNvPr>
          <p:cNvSpPr/>
          <p:nvPr/>
        </p:nvSpPr>
        <p:spPr>
          <a:xfrm>
            <a:off x="902712" y="1731710"/>
            <a:ext cx="573630" cy="573630"/>
          </a:xfrm>
          <a:prstGeom prst="ellipse">
            <a:avLst/>
          </a:prstGeom>
          <a:noFill/>
          <a:ln w="38100">
            <a:solidFill>
              <a:srgbClr val="B6004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400"/>
          </a:p>
        </p:txBody>
      </p:sp>
      <p:sp>
        <p:nvSpPr>
          <p:cNvPr id="30" name="Rectángulo 29">
            <a:extLst>
              <a:ext uri="{FF2B5EF4-FFF2-40B4-BE49-F238E27FC236}">
                <a16:creationId xmlns:a16="http://schemas.microsoft.com/office/drawing/2014/main" id="{D907D527-8730-424F-A2BE-81913614780A}"/>
              </a:ext>
            </a:extLst>
          </p:cNvPr>
          <p:cNvSpPr/>
          <p:nvPr/>
        </p:nvSpPr>
        <p:spPr>
          <a:xfrm>
            <a:off x="1001610" y="1869067"/>
            <a:ext cx="391454" cy="307777"/>
          </a:xfrm>
          <a:prstGeom prst="rect">
            <a:avLst/>
          </a:prstGeom>
        </p:spPr>
        <p:txBody>
          <a:bodyPr wrap="square">
            <a:spAutoFit/>
          </a:bodyPr>
          <a:lstStyle/>
          <a:p>
            <a:pPr algn="ctr"/>
            <a:r>
              <a:rPr lang="es-ES" sz="1400" b="1" dirty="0">
                <a:solidFill>
                  <a:srgbClr val="B6004B"/>
                </a:solidFill>
                <a:cs typeface="Arial" panose="020B0604020202020204" pitchFamily="34" charset="0"/>
              </a:rPr>
              <a:t>1</a:t>
            </a:r>
            <a:endParaRPr lang="es-CO" sz="1400" dirty="0"/>
          </a:p>
        </p:txBody>
      </p:sp>
      <p:sp>
        <p:nvSpPr>
          <p:cNvPr id="31" name="Elipse 30">
            <a:extLst>
              <a:ext uri="{FF2B5EF4-FFF2-40B4-BE49-F238E27FC236}">
                <a16:creationId xmlns:a16="http://schemas.microsoft.com/office/drawing/2014/main" id="{CC6D2187-0C60-9D4E-B6EB-381F8130A060}"/>
              </a:ext>
            </a:extLst>
          </p:cNvPr>
          <p:cNvSpPr/>
          <p:nvPr/>
        </p:nvSpPr>
        <p:spPr>
          <a:xfrm>
            <a:off x="902712" y="3206801"/>
            <a:ext cx="573630" cy="573630"/>
          </a:xfrm>
          <a:prstGeom prst="ellipse">
            <a:avLst/>
          </a:prstGeom>
          <a:noFill/>
          <a:ln w="38100">
            <a:solidFill>
              <a:srgbClr val="B6004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400"/>
          </a:p>
        </p:txBody>
      </p:sp>
      <p:sp>
        <p:nvSpPr>
          <p:cNvPr id="32" name="Rectángulo 31">
            <a:extLst>
              <a:ext uri="{FF2B5EF4-FFF2-40B4-BE49-F238E27FC236}">
                <a16:creationId xmlns:a16="http://schemas.microsoft.com/office/drawing/2014/main" id="{5BF735D3-1559-3648-89C4-1D3117045438}"/>
              </a:ext>
            </a:extLst>
          </p:cNvPr>
          <p:cNvSpPr/>
          <p:nvPr/>
        </p:nvSpPr>
        <p:spPr>
          <a:xfrm>
            <a:off x="993800" y="3342807"/>
            <a:ext cx="391454" cy="307777"/>
          </a:xfrm>
          <a:prstGeom prst="rect">
            <a:avLst/>
          </a:prstGeom>
        </p:spPr>
        <p:txBody>
          <a:bodyPr wrap="square">
            <a:spAutoFit/>
          </a:bodyPr>
          <a:lstStyle/>
          <a:p>
            <a:pPr algn="ctr"/>
            <a:r>
              <a:rPr lang="es-ES" sz="1400" b="1" dirty="0">
                <a:solidFill>
                  <a:srgbClr val="B6004B"/>
                </a:solidFill>
                <a:cs typeface="Arial" panose="020B0604020202020204" pitchFamily="34" charset="0"/>
              </a:rPr>
              <a:t>2</a:t>
            </a:r>
            <a:endParaRPr lang="es-CO" sz="1400" dirty="0"/>
          </a:p>
        </p:txBody>
      </p:sp>
      <p:sp>
        <p:nvSpPr>
          <p:cNvPr id="21" name="Rectángulo 20">
            <a:extLst>
              <a:ext uri="{FF2B5EF4-FFF2-40B4-BE49-F238E27FC236}">
                <a16:creationId xmlns:a16="http://schemas.microsoft.com/office/drawing/2014/main" id="{853EEE32-DEEE-4216-B2EE-434AE0BFA1C7}"/>
              </a:ext>
            </a:extLst>
          </p:cNvPr>
          <p:cNvSpPr/>
          <p:nvPr/>
        </p:nvSpPr>
        <p:spPr>
          <a:xfrm>
            <a:off x="1681130" y="3320491"/>
            <a:ext cx="2585696" cy="307777"/>
          </a:xfrm>
          <a:prstGeom prst="rect">
            <a:avLst/>
          </a:prstGeom>
        </p:spPr>
        <p:txBody>
          <a:bodyPr wrap="square">
            <a:spAutoFit/>
          </a:bodyPr>
          <a:lstStyle/>
          <a:p>
            <a:pPr algn="ctr"/>
            <a:r>
              <a:rPr lang="es-CO" sz="1400" b="1" dirty="0"/>
              <a:t>Resultados PTF 2024 </a:t>
            </a:r>
          </a:p>
        </p:txBody>
      </p:sp>
      <p:sp>
        <p:nvSpPr>
          <p:cNvPr id="2" name="Elipse 1">
            <a:extLst>
              <a:ext uri="{FF2B5EF4-FFF2-40B4-BE49-F238E27FC236}">
                <a16:creationId xmlns:a16="http://schemas.microsoft.com/office/drawing/2014/main" id="{5F118538-77AA-317D-EE40-CCF6D8909673}"/>
              </a:ext>
            </a:extLst>
          </p:cNvPr>
          <p:cNvSpPr/>
          <p:nvPr/>
        </p:nvSpPr>
        <p:spPr>
          <a:xfrm>
            <a:off x="4994144" y="1773271"/>
            <a:ext cx="573630" cy="573630"/>
          </a:xfrm>
          <a:prstGeom prst="ellipse">
            <a:avLst/>
          </a:prstGeom>
          <a:noFill/>
          <a:ln w="38100">
            <a:solidFill>
              <a:srgbClr val="B6004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400"/>
          </a:p>
        </p:txBody>
      </p:sp>
      <p:sp>
        <p:nvSpPr>
          <p:cNvPr id="3" name="Rectángulo 2">
            <a:extLst>
              <a:ext uri="{FF2B5EF4-FFF2-40B4-BE49-F238E27FC236}">
                <a16:creationId xmlns:a16="http://schemas.microsoft.com/office/drawing/2014/main" id="{3B99A625-1CAB-5D0C-3D0F-BF0C0907E7A1}"/>
              </a:ext>
            </a:extLst>
          </p:cNvPr>
          <p:cNvSpPr/>
          <p:nvPr/>
        </p:nvSpPr>
        <p:spPr>
          <a:xfrm>
            <a:off x="5081962" y="1930182"/>
            <a:ext cx="391454" cy="307777"/>
          </a:xfrm>
          <a:prstGeom prst="rect">
            <a:avLst/>
          </a:prstGeom>
        </p:spPr>
        <p:txBody>
          <a:bodyPr wrap="square">
            <a:spAutoFit/>
          </a:bodyPr>
          <a:lstStyle/>
          <a:p>
            <a:pPr algn="ctr"/>
            <a:r>
              <a:rPr lang="es-ES" sz="1400" b="1" dirty="0">
                <a:solidFill>
                  <a:srgbClr val="B6004B"/>
                </a:solidFill>
                <a:cs typeface="Arial" panose="020B0604020202020204" pitchFamily="34" charset="0"/>
              </a:rPr>
              <a:t>3</a:t>
            </a:r>
            <a:endParaRPr lang="es-CO" sz="1400" dirty="0"/>
          </a:p>
        </p:txBody>
      </p:sp>
      <p:sp>
        <p:nvSpPr>
          <p:cNvPr id="5" name="Rectángulo 4">
            <a:extLst>
              <a:ext uri="{FF2B5EF4-FFF2-40B4-BE49-F238E27FC236}">
                <a16:creationId xmlns:a16="http://schemas.microsoft.com/office/drawing/2014/main" id="{C79EDEB3-F289-EEAF-87A5-EE6278C36E3A}"/>
              </a:ext>
            </a:extLst>
          </p:cNvPr>
          <p:cNvSpPr/>
          <p:nvPr/>
        </p:nvSpPr>
        <p:spPr>
          <a:xfrm>
            <a:off x="5655592" y="1900423"/>
            <a:ext cx="2585696" cy="307777"/>
          </a:xfrm>
          <a:prstGeom prst="rect">
            <a:avLst/>
          </a:prstGeom>
        </p:spPr>
        <p:txBody>
          <a:bodyPr wrap="square">
            <a:spAutoFit/>
          </a:bodyPr>
          <a:lstStyle/>
          <a:p>
            <a:pPr algn="ctr"/>
            <a:r>
              <a:rPr lang="es-CO" sz="1400" b="1"/>
              <a:t>Productividad laboral  </a:t>
            </a:r>
          </a:p>
        </p:txBody>
      </p:sp>
      <p:cxnSp>
        <p:nvCxnSpPr>
          <p:cNvPr id="13" name="Conector recto 12">
            <a:extLst>
              <a:ext uri="{FF2B5EF4-FFF2-40B4-BE49-F238E27FC236}">
                <a16:creationId xmlns:a16="http://schemas.microsoft.com/office/drawing/2014/main" id="{9E108CFF-8EA3-4907-AADF-0B44F725E1EC}"/>
              </a:ext>
            </a:extLst>
          </p:cNvPr>
          <p:cNvCxnSpPr>
            <a:cxnSpLocks/>
          </p:cNvCxnSpPr>
          <p:nvPr/>
        </p:nvCxnSpPr>
        <p:spPr>
          <a:xfrm flipH="1">
            <a:off x="767304" y="511458"/>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696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40">
            <a:extLst>
              <a:ext uri="{FF2B5EF4-FFF2-40B4-BE49-F238E27FC236}">
                <a16:creationId xmlns:a16="http://schemas.microsoft.com/office/drawing/2014/main" id="{720B0412-62CF-8B66-422F-FC61B3094301}"/>
              </a:ext>
            </a:extLst>
          </p:cNvPr>
          <p:cNvSpPr/>
          <p:nvPr/>
        </p:nvSpPr>
        <p:spPr>
          <a:xfrm>
            <a:off x="480060" y="4001134"/>
            <a:ext cx="8663939" cy="114236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34" name="Imagen 33" descr="Imagen en blanco y negro&#10;&#10;Descripción generada automáticamente con confianza media">
            <a:extLst>
              <a:ext uri="{FF2B5EF4-FFF2-40B4-BE49-F238E27FC236}">
                <a16:creationId xmlns:a16="http://schemas.microsoft.com/office/drawing/2014/main" id="{AF545FA9-2962-DC01-18E1-8FC16858087A}"/>
              </a:ext>
            </a:extLst>
          </p:cNvPr>
          <p:cNvPicPr>
            <a:picLocks noChangeAspect="1"/>
          </p:cNvPicPr>
          <p:nvPr/>
        </p:nvPicPr>
        <p:blipFill rotWithShape="1">
          <a:blip r:embed="rId2">
            <a:alphaModFix amt="35000"/>
          </a:blip>
          <a:srcRect t="47054"/>
          <a:stretch/>
        </p:blipFill>
        <p:spPr>
          <a:xfrm>
            <a:off x="3548460" y="3041761"/>
            <a:ext cx="2560181" cy="676150"/>
          </a:xfrm>
          <a:prstGeom prst="rect">
            <a:avLst/>
          </a:prstGeom>
        </p:spPr>
      </p:pic>
      <p:pic>
        <p:nvPicPr>
          <p:cNvPr id="27" name="Imagen 26" descr="Imagen en blanco y negro&#10;&#10;Descripción generada automáticamente con confianza media">
            <a:extLst>
              <a:ext uri="{FF2B5EF4-FFF2-40B4-BE49-F238E27FC236}">
                <a16:creationId xmlns:a16="http://schemas.microsoft.com/office/drawing/2014/main" id="{981EC7D4-ACDC-32D8-F464-81DF9579CD99}"/>
              </a:ext>
            </a:extLst>
          </p:cNvPr>
          <p:cNvPicPr>
            <a:picLocks noChangeAspect="1"/>
          </p:cNvPicPr>
          <p:nvPr/>
        </p:nvPicPr>
        <p:blipFill rotWithShape="1">
          <a:blip r:embed="rId2">
            <a:alphaModFix amt="35000"/>
          </a:blip>
          <a:srcRect t="47054"/>
          <a:stretch/>
        </p:blipFill>
        <p:spPr>
          <a:xfrm>
            <a:off x="3560764" y="1909102"/>
            <a:ext cx="2590023" cy="662334"/>
          </a:xfrm>
          <a:prstGeom prst="rect">
            <a:avLst/>
          </a:prstGeom>
        </p:spPr>
      </p:pic>
      <p:pic>
        <p:nvPicPr>
          <p:cNvPr id="25" name="Imagen 24" descr="Imagen en blanco y negro&#10;&#10;Descripción generada automáticamente con confianza media">
            <a:extLst>
              <a:ext uri="{FF2B5EF4-FFF2-40B4-BE49-F238E27FC236}">
                <a16:creationId xmlns:a16="http://schemas.microsoft.com/office/drawing/2014/main" id="{E121A3EF-AB97-6C4A-9C2D-29C0C90A7491}"/>
              </a:ext>
            </a:extLst>
          </p:cNvPr>
          <p:cNvPicPr>
            <a:picLocks noChangeAspect="1"/>
          </p:cNvPicPr>
          <p:nvPr/>
        </p:nvPicPr>
        <p:blipFill rotWithShape="1">
          <a:blip r:embed="rId2">
            <a:alphaModFix amt="35000"/>
          </a:blip>
          <a:srcRect t="47054"/>
          <a:stretch/>
        </p:blipFill>
        <p:spPr>
          <a:xfrm>
            <a:off x="1070654" y="1011780"/>
            <a:ext cx="2840860" cy="727058"/>
          </a:xfrm>
          <a:prstGeom prst="rect">
            <a:avLst/>
          </a:prstGeom>
        </p:spPr>
      </p:pic>
      <p:pic>
        <p:nvPicPr>
          <p:cNvPr id="24" name="Imagen 23" descr="Imagen en blanco y negro&#10;&#10;Descripción generada automáticamente con confianza media">
            <a:extLst>
              <a:ext uri="{FF2B5EF4-FFF2-40B4-BE49-F238E27FC236}">
                <a16:creationId xmlns:a16="http://schemas.microsoft.com/office/drawing/2014/main" id="{48A49E8F-1A0C-AC8F-42D8-1A9364ED3A09}"/>
              </a:ext>
            </a:extLst>
          </p:cNvPr>
          <p:cNvPicPr>
            <a:picLocks noChangeAspect="1"/>
          </p:cNvPicPr>
          <p:nvPr/>
        </p:nvPicPr>
        <p:blipFill rotWithShape="1">
          <a:blip r:embed="rId2">
            <a:alphaModFix amt="35000"/>
          </a:blip>
          <a:srcRect t="47054"/>
          <a:stretch/>
        </p:blipFill>
        <p:spPr>
          <a:xfrm>
            <a:off x="4828551" y="994375"/>
            <a:ext cx="2746846" cy="675840"/>
          </a:xfrm>
          <a:prstGeom prst="rect">
            <a:avLst/>
          </a:prstGeom>
        </p:spPr>
      </p:pic>
      <p:sp>
        <p:nvSpPr>
          <p:cNvPr id="21" name="Rectángulo 20">
            <a:extLst>
              <a:ext uri="{FF2B5EF4-FFF2-40B4-BE49-F238E27FC236}">
                <a16:creationId xmlns:a16="http://schemas.microsoft.com/office/drawing/2014/main" id="{1D2F7095-C867-63E2-6450-D5680BB3A779}"/>
              </a:ext>
            </a:extLst>
          </p:cNvPr>
          <p:cNvSpPr/>
          <p:nvPr/>
        </p:nvSpPr>
        <p:spPr>
          <a:xfrm>
            <a:off x="4855776" y="890569"/>
            <a:ext cx="2719621" cy="45719"/>
          </a:xfrm>
          <a:prstGeom prst="rect">
            <a:avLst/>
          </a:prstGeom>
          <a:solidFill>
            <a:srgbClr val="B60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18366EDD-C648-F7CC-5BDA-98C26D9DFACB}"/>
              </a:ext>
            </a:extLst>
          </p:cNvPr>
          <p:cNvSpPr txBox="1"/>
          <p:nvPr/>
        </p:nvSpPr>
        <p:spPr>
          <a:xfrm>
            <a:off x="694707" y="599903"/>
            <a:ext cx="5656474" cy="261610"/>
          </a:xfrm>
          <a:prstGeom prst="rect">
            <a:avLst/>
          </a:prstGeom>
          <a:noFill/>
        </p:spPr>
        <p:txBody>
          <a:bodyPr wrap="square" rtlCol="0">
            <a:spAutoFit/>
          </a:bodyPr>
          <a:lstStyle/>
          <a:p>
            <a:r>
              <a:rPr lang="es-ES" sz="1100" dirty="0"/>
              <a:t>Para el total nacional </a:t>
            </a:r>
            <a:r>
              <a:rPr lang="es-ES" sz="1100" b="1" dirty="0"/>
              <a:t>en año corrido III Trimestre 2024:</a:t>
            </a:r>
            <a:endParaRPr lang="es-MX" sz="1100" b="1" dirty="0"/>
          </a:p>
        </p:txBody>
      </p:sp>
      <p:sp>
        <p:nvSpPr>
          <p:cNvPr id="3" name="CuadroTexto 2">
            <a:extLst>
              <a:ext uri="{FF2B5EF4-FFF2-40B4-BE49-F238E27FC236}">
                <a16:creationId xmlns:a16="http://schemas.microsoft.com/office/drawing/2014/main" id="{E0F6FBF7-14BB-F102-6E09-0B686706C979}"/>
              </a:ext>
            </a:extLst>
          </p:cNvPr>
          <p:cNvSpPr txBox="1"/>
          <p:nvPr/>
        </p:nvSpPr>
        <p:spPr>
          <a:xfrm>
            <a:off x="694707" y="210136"/>
            <a:ext cx="6604121"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s-ES" sz="1400" b="1" dirty="0">
                <a:solidFill>
                  <a:srgbClr val="B6004B"/>
                </a:solidFill>
                <a:ea typeface="+mn-lt"/>
                <a:cs typeface="+mn-lt"/>
              </a:rPr>
              <a:t>Resumen</a:t>
            </a:r>
            <a:endParaRPr lang="es-ES" sz="1400" b="1" dirty="0">
              <a:solidFill>
                <a:srgbClr val="000000"/>
              </a:solidFill>
              <a:cs typeface="Segoe UI"/>
            </a:endParaRPr>
          </a:p>
        </p:txBody>
      </p:sp>
      <p:sp>
        <p:nvSpPr>
          <p:cNvPr id="6" name="CuadroTexto 5">
            <a:extLst>
              <a:ext uri="{FF2B5EF4-FFF2-40B4-BE49-F238E27FC236}">
                <a16:creationId xmlns:a16="http://schemas.microsoft.com/office/drawing/2014/main" id="{20F03AE5-BAA2-E8AB-A032-7C160A13772A}"/>
              </a:ext>
            </a:extLst>
          </p:cNvPr>
          <p:cNvSpPr txBox="1"/>
          <p:nvPr/>
        </p:nvSpPr>
        <p:spPr>
          <a:xfrm>
            <a:off x="4228862" y="4099884"/>
            <a:ext cx="4873249" cy="867930"/>
          </a:xfrm>
          <a:prstGeom prst="rect">
            <a:avLst/>
          </a:prstGeom>
          <a:noFill/>
        </p:spPr>
        <p:txBody>
          <a:bodyPr wrap="square">
            <a:spAutoFit/>
          </a:bodyPr>
          <a:lstStyle/>
          <a:p>
            <a:pPr marL="171450" indent="-171450">
              <a:lnSpc>
                <a:spcPct val="80000"/>
              </a:lnSpc>
              <a:buClr>
                <a:srgbClr val="B6004C"/>
              </a:buClr>
              <a:buFont typeface="Wingdings" panose="05000000000000000000" pitchFamily="2" charset="2"/>
              <a:buChar char="¤"/>
            </a:pPr>
            <a:endParaRPr lang="es-MX" sz="900" dirty="0"/>
          </a:p>
          <a:p>
            <a:pPr marL="285750" indent="-285750">
              <a:lnSpc>
                <a:spcPct val="80000"/>
              </a:lnSpc>
              <a:buClr>
                <a:srgbClr val="B6004C"/>
              </a:buClr>
              <a:buFont typeface="Wingdings" panose="05000000000000000000" pitchFamily="2" charset="2"/>
              <a:buChar char="¤"/>
            </a:pPr>
            <a:r>
              <a:rPr lang="es-MX" sz="900" dirty="0"/>
              <a:t>Cierre de las cifras con el IV trimestre 2024.</a:t>
            </a:r>
          </a:p>
          <a:p>
            <a:pPr marL="285750" indent="-285750">
              <a:lnSpc>
                <a:spcPct val="80000"/>
              </a:lnSpc>
              <a:buClr>
                <a:srgbClr val="B6004C"/>
              </a:buClr>
              <a:buFont typeface="Wingdings" panose="05000000000000000000" pitchFamily="2" charset="2"/>
              <a:buChar char="¤"/>
            </a:pPr>
            <a:endParaRPr lang="es-MX" sz="900" dirty="0"/>
          </a:p>
          <a:p>
            <a:pPr marL="285750" indent="-285750">
              <a:lnSpc>
                <a:spcPct val="80000"/>
              </a:lnSpc>
              <a:buClr>
                <a:srgbClr val="B6004C"/>
              </a:buClr>
              <a:buFont typeface="Wingdings" panose="05000000000000000000" pitchFamily="2" charset="2"/>
              <a:buChar char="¤"/>
            </a:pPr>
            <a:r>
              <a:rPr lang="es-MX" sz="900" dirty="0"/>
              <a:t>Actualizaciones por políticas de revisiones de Cuentas Nacionales (preliminar, provisional, definitivo).</a:t>
            </a:r>
          </a:p>
          <a:p>
            <a:pPr marL="285750" indent="-285750">
              <a:lnSpc>
                <a:spcPct val="80000"/>
              </a:lnSpc>
              <a:buClr>
                <a:srgbClr val="B6004C"/>
              </a:buClr>
              <a:buFont typeface="Wingdings" panose="05000000000000000000" pitchFamily="2" charset="2"/>
              <a:buChar char="¤"/>
            </a:pPr>
            <a:endParaRPr lang="es-MX" sz="900" dirty="0"/>
          </a:p>
          <a:p>
            <a:pPr marL="285750" indent="-285750">
              <a:lnSpc>
                <a:spcPct val="80000"/>
              </a:lnSpc>
              <a:buClr>
                <a:srgbClr val="B6004C"/>
              </a:buClr>
              <a:buFont typeface="Wingdings" panose="05000000000000000000" pitchFamily="2" charset="2"/>
              <a:buChar char="¤"/>
            </a:pPr>
            <a:r>
              <a:rPr lang="es-MX" sz="900" dirty="0"/>
              <a:t>Actualización de los ingresos laborales por publicación de pobreza monetaria 2024.</a:t>
            </a:r>
          </a:p>
        </p:txBody>
      </p:sp>
      <p:sp>
        <p:nvSpPr>
          <p:cNvPr id="8" name="CuadroTexto 7">
            <a:extLst>
              <a:ext uri="{FF2B5EF4-FFF2-40B4-BE49-F238E27FC236}">
                <a16:creationId xmlns:a16="http://schemas.microsoft.com/office/drawing/2014/main" id="{C6F20934-3527-CD4B-8FCD-61E1C7C04A6E}"/>
              </a:ext>
            </a:extLst>
          </p:cNvPr>
          <p:cNvSpPr txBox="1"/>
          <p:nvPr/>
        </p:nvSpPr>
        <p:spPr>
          <a:xfrm>
            <a:off x="1129709" y="1005465"/>
            <a:ext cx="1758813" cy="707886"/>
          </a:xfrm>
          <a:prstGeom prst="rect">
            <a:avLst/>
          </a:prstGeom>
          <a:noFill/>
        </p:spPr>
        <p:txBody>
          <a:bodyPr wrap="square">
            <a:spAutoFit/>
          </a:bodyPr>
          <a:lstStyle/>
          <a:p>
            <a:pPr>
              <a:buClr>
                <a:srgbClr val="B6004C"/>
              </a:buClr>
            </a:pPr>
            <a:r>
              <a:rPr lang="es-MX" sz="1000" b="1" dirty="0">
                <a:solidFill>
                  <a:schemeClr val="tx1">
                    <a:lumMod val="65000"/>
                    <a:lumOff val="35000"/>
                  </a:schemeClr>
                </a:solidFill>
              </a:rPr>
              <a:t>La productividad total de los factores aporta al crecimiento del valor agregado</a:t>
            </a:r>
            <a:endParaRPr lang="es-MX" sz="1000" dirty="0">
              <a:solidFill>
                <a:schemeClr val="tx1">
                  <a:lumMod val="65000"/>
                  <a:lumOff val="35000"/>
                </a:schemeClr>
              </a:solidFill>
              <a:highlight>
                <a:srgbClr val="FFFF00"/>
              </a:highlight>
            </a:endParaRPr>
          </a:p>
        </p:txBody>
      </p:sp>
      <p:sp>
        <p:nvSpPr>
          <p:cNvPr id="10" name="CuadroTexto 9">
            <a:extLst>
              <a:ext uri="{FF2B5EF4-FFF2-40B4-BE49-F238E27FC236}">
                <a16:creationId xmlns:a16="http://schemas.microsoft.com/office/drawing/2014/main" id="{7D8349AA-4232-8ACB-8778-FA9002FD9672}"/>
              </a:ext>
            </a:extLst>
          </p:cNvPr>
          <p:cNvSpPr txBox="1"/>
          <p:nvPr/>
        </p:nvSpPr>
        <p:spPr>
          <a:xfrm>
            <a:off x="3538930" y="1995568"/>
            <a:ext cx="1748790" cy="553998"/>
          </a:xfrm>
          <a:prstGeom prst="rect">
            <a:avLst/>
          </a:prstGeom>
          <a:noFill/>
        </p:spPr>
        <p:txBody>
          <a:bodyPr wrap="square">
            <a:spAutoFit/>
          </a:bodyPr>
          <a:lstStyle/>
          <a:p>
            <a:pPr>
              <a:buClr>
                <a:srgbClr val="B6004C"/>
              </a:buClr>
            </a:pPr>
            <a:r>
              <a:rPr lang="es-MX" sz="1000" b="1" dirty="0">
                <a:solidFill>
                  <a:schemeClr val="tx1">
                    <a:lumMod val="65000"/>
                    <a:lumOff val="35000"/>
                  </a:schemeClr>
                </a:solidFill>
              </a:rPr>
              <a:t>La productividad laboral por persona empleada es de</a:t>
            </a:r>
          </a:p>
        </p:txBody>
      </p:sp>
      <p:sp>
        <p:nvSpPr>
          <p:cNvPr id="12" name="CuadroTexto 11">
            <a:extLst>
              <a:ext uri="{FF2B5EF4-FFF2-40B4-BE49-F238E27FC236}">
                <a16:creationId xmlns:a16="http://schemas.microsoft.com/office/drawing/2014/main" id="{697DB0AF-82FA-4B4E-5C04-CAFE1BD45A8A}"/>
              </a:ext>
            </a:extLst>
          </p:cNvPr>
          <p:cNvSpPr txBox="1"/>
          <p:nvPr/>
        </p:nvSpPr>
        <p:spPr>
          <a:xfrm>
            <a:off x="3548460" y="3018616"/>
            <a:ext cx="1932240" cy="430887"/>
          </a:xfrm>
          <a:prstGeom prst="rect">
            <a:avLst/>
          </a:prstGeom>
          <a:noFill/>
        </p:spPr>
        <p:txBody>
          <a:bodyPr wrap="square">
            <a:spAutoFit/>
          </a:bodyPr>
          <a:lstStyle/>
          <a:p>
            <a:pPr>
              <a:buClr>
                <a:srgbClr val="B6004C"/>
              </a:buClr>
            </a:pPr>
            <a:r>
              <a:rPr lang="es-MX" sz="1050" b="1" dirty="0">
                <a:solidFill>
                  <a:schemeClr val="tx1">
                    <a:lumMod val="65000"/>
                    <a:lumOff val="35000"/>
                  </a:schemeClr>
                </a:solidFill>
              </a:rPr>
              <a:t>La productividad media del trabajo fue de</a:t>
            </a:r>
          </a:p>
        </p:txBody>
      </p:sp>
      <p:sp>
        <p:nvSpPr>
          <p:cNvPr id="14" name="CuadroTexto 13">
            <a:extLst>
              <a:ext uri="{FF2B5EF4-FFF2-40B4-BE49-F238E27FC236}">
                <a16:creationId xmlns:a16="http://schemas.microsoft.com/office/drawing/2014/main" id="{F69EECD8-1096-911F-73FD-700846CE7420}"/>
              </a:ext>
            </a:extLst>
          </p:cNvPr>
          <p:cNvSpPr txBox="1"/>
          <p:nvPr/>
        </p:nvSpPr>
        <p:spPr>
          <a:xfrm>
            <a:off x="4855775" y="1070168"/>
            <a:ext cx="2164080" cy="400110"/>
          </a:xfrm>
          <a:prstGeom prst="rect">
            <a:avLst/>
          </a:prstGeom>
          <a:noFill/>
        </p:spPr>
        <p:txBody>
          <a:bodyPr wrap="square">
            <a:spAutoFit/>
          </a:bodyPr>
          <a:lstStyle/>
          <a:p>
            <a:pPr>
              <a:buClr>
                <a:srgbClr val="B6004C"/>
              </a:buClr>
            </a:pPr>
            <a:r>
              <a:rPr lang="es-MX" sz="1000" b="1" dirty="0">
                <a:solidFill>
                  <a:schemeClr val="tx1">
                    <a:lumMod val="65000"/>
                    <a:lumOff val="35000"/>
                  </a:schemeClr>
                </a:solidFill>
              </a:rPr>
              <a:t>La productividad laboral por hora trabajada es de</a:t>
            </a:r>
          </a:p>
        </p:txBody>
      </p:sp>
      <p:sp>
        <p:nvSpPr>
          <p:cNvPr id="16" name="CuadroTexto 15">
            <a:extLst>
              <a:ext uri="{FF2B5EF4-FFF2-40B4-BE49-F238E27FC236}">
                <a16:creationId xmlns:a16="http://schemas.microsoft.com/office/drawing/2014/main" id="{280BCB9D-67E3-2D78-BAD4-E7657757F13A}"/>
              </a:ext>
            </a:extLst>
          </p:cNvPr>
          <p:cNvSpPr txBox="1"/>
          <p:nvPr/>
        </p:nvSpPr>
        <p:spPr>
          <a:xfrm>
            <a:off x="6735144" y="1069036"/>
            <a:ext cx="1225063" cy="369332"/>
          </a:xfrm>
          <a:prstGeom prst="rect">
            <a:avLst/>
          </a:prstGeom>
          <a:noFill/>
        </p:spPr>
        <p:txBody>
          <a:bodyPr wrap="square">
            <a:spAutoFit/>
          </a:bodyPr>
          <a:lstStyle/>
          <a:p>
            <a:r>
              <a:rPr lang="es-MX" b="1" dirty="0">
                <a:solidFill>
                  <a:srgbClr val="B6004B"/>
                </a:solidFill>
              </a:rPr>
              <a:t>3,43%</a:t>
            </a:r>
            <a:endParaRPr lang="es-CO" dirty="0">
              <a:solidFill>
                <a:srgbClr val="B6004B"/>
              </a:solidFill>
            </a:endParaRPr>
          </a:p>
        </p:txBody>
      </p:sp>
      <p:sp>
        <p:nvSpPr>
          <p:cNvPr id="20" name="CuadroTexto 19">
            <a:extLst>
              <a:ext uri="{FF2B5EF4-FFF2-40B4-BE49-F238E27FC236}">
                <a16:creationId xmlns:a16="http://schemas.microsoft.com/office/drawing/2014/main" id="{F77E092A-7B98-3ED0-64F6-E22450E4533D}"/>
              </a:ext>
            </a:extLst>
          </p:cNvPr>
          <p:cNvSpPr txBox="1"/>
          <p:nvPr/>
        </p:nvSpPr>
        <p:spPr>
          <a:xfrm>
            <a:off x="2907546" y="1245324"/>
            <a:ext cx="1283970" cy="369332"/>
          </a:xfrm>
          <a:prstGeom prst="rect">
            <a:avLst/>
          </a:prstGeom>
          <a:noFill/>
        </p:spPr>
        <p:txBody>
          <a:bodyPr wrap="square">
            <a:spAutoFit/>
          </a:bodyPr>
          <a:lstStyle/>
          <a:p>
            <a:r>
              <a:rPr lang="es-MX" b="1" dirty="0">
                <a:solidFill>
                  <a:srgbClr val="B6004B"/>
                </a:solidFill>
              </a:rPr>
              <a:t>1,73% </a:t>
            </a:r>
            <a:endParaRPr lang="es-CO" dirty="0">
              <a:solidFill>
                <a:srgbClr val="B6004B"/>
              </a:solidFill>
            </a:endParaRPr>
          </a:p>
        </p:txBody>
      </p:sp>
      <p:sp>
        <p:nvSpPr>
          <p:cNvPr id="26" name="Rectángulo 25">
            <a:extLst>
              <a:ext uri="{FF2B5EF4-FFF2-40B4-BE49-F238E27FC236}">
                <a16:creationId xmlns:a16="http://schemas.microsoft.com/office/drawing/2014/main" id="{4B760156-5886-ABBD-6953-2D395121C7E3}"/>
              </a:ext>
            </a:extLst>
          </p:cNvPr>
          <p:cNvSpPr/>
          <p:nvPr/>
        </p:nvSpPr>
        <p:spPr>
          <a:xfrm>
            <a:off x="1070653" y="899923"/>
            <a:ext cx="2840861" cy="45719"/>
          </a:xfrm>
          <a:prstGeom prst="rect">
            <a:avLst/>
          </a:prstGeom>
          <a:solidFill>
            <a:srgbClr val="B60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8" name="Rectángulo 27">
            <a:extLst>
              <a:ext uri="{FF2B5EF4-FFF2-40B4-BE49-F238E27FC236}">
                <a16:creationId xmlns:a16="http://schemas.microsoft.com/office/drawing/2014/main" id="{DBC6A411-F58F-F09A-CE95-7109066A3A5E}"/>
              </a:ext>
            </a:extLst>
          </p:cNvPr>
          <p:cNvSpPr/>
          <p:nvPr/>
        </p:nvSpPr>
        <p:spPr>
          <a:xfrm>
            <a:off x="3517911" y="1845901"/>
            <a:ext cx="2621280" cy="45719"/>
          </a:xfrm>
          <a:prstGeom prst="rect">
            <a:avLst/>
          </a:prstGeom>
          <a:solidFill>
            <a:srgbClr val="B60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30" name="CuadroTexto 29">
            <a:extLst>
              <a:ext uri="{FF2B5EF4-FFF2-40B4-BE49-F238E27FC236}">
                <a16:creationId xmlns:a16="http://schemas.microsoft.com/office/drawing/2014/main" id="{AC461CD9-2B1E-8557-097C-C5B7EC445664}"/>
              </a:ext>
            </a:extLst>
          </p:cNvPr>
          <p:cNvSpPr txBox="1"/>
          <p:nvPr/>
        </p:nvSpPr>
        <p:spPr>
          <a:xfrm>
            <a:off x="5287720" y="2031127"/>
            <a:ext cx="941479" cy="369332"/>
          </a:xfrm>
          <a:prstGeom prst="rect">
            <a:avLst/>
          </a:prstGeom>
          <a:noFill/>
        </p:spPr>
        <p:txBody>
          <a:bodyPr wrap="square">
            <a:spAutoFit/>
          </a:bodyPr>
          <a:lstStyle/>
          <a:p>
            <a:r>
              <a:rPr lang="es-MX" b="1" dirty="0">
                <a:solidFill>
                  <a:srgbClr val="B6004B"/>
                </a:solidFill>
              </a:rPr>
              <a:t>1,76%</a:t>
            </a:r>
            <a:endParaRPr lang="es-CO" b="1" dirty="0">
              <a:solidFill>
                <a:srgbClr val="B6004B"/>
              </a:solidFill>
            </a:endParaRPr>
          </a:p>
        </p:txBody>
      </p:sp>
      <p:sp>
        <p:nvSpPr>
          <p:cNvPr id="33" name="CuadroTexto 32">
            <a:extLst>
              <a:ext uri="{FF2B5EF4-FFF2-40B4-BE49-F238E27FC236}">
                <a16:creationId xmlns:a16="http://schemas.microsoft.com/office/drawing/2014/main" id="{1600C4DA-C331-EB39-E346-6094606D0D18}"/>
              </a:ext>
            </a:extLst>
          </p:cNvPr>
          <p:cNvSpPr txBox="1"/>
          <p:nvPr/>
        </p:nvSpPr>
        <p:spPr>
          <a:xfrm>
            <a:off x="785114" y="4361417"/>
            <a:ext cx="3493769" cy="400110"/>
          </a:xfrm>
          <a:prstGeom prst="rect">
            <a:avLst/>
          </a:prstGeom>
          <a:noFill/>
        </p:spPr>
        <p:txBody>
          <a:bodyPr wrap="square">
            <a:spAutoFit/>
          </a:bodyPr>
          <a:lstStyle/>
          <a:p>
            <a:pPr>
              <a:buClr>
                <a:srgbClr val="B6004C"/>
              </a:buClr>
            </a:pPr>
            <a:r>
              <a:rPr lang="es-MX" sz="1000" b="1" dirty="0"/>
              <a:t>Los resultados 20244 presentados </a:t>
            </a:r>
            <a:r>
              <a:rPr lang="es-MX" sz="1000" b="1" dirty="0">
                <a:solidFill>
                  <a:srgbClr val="B6004B"/>
                </a:solidFill>
              </a:rPr>
              <a:t>pueden cambiar para la publicación de 2025 </a:t>
            </a:r>
            <a:r>
              <a:rPr lang="es-MX" sz="1000" b="1" dirty="0"/>
              <a:t>por los siguientes motivos: </a:t>
            </a:r>
          </a:p>
        </p:txBody>
      </p:sp>
      <p:sp>
        <p:nvSpPr>
          <p:cNvPr id="36" name="Rectángulo 35">
            <a:extLst>
              <a:ext uri="{FF2B5EF4-FFF2-40B4-BE49-F238E27FC236}">
                <a16:creationId xmlns:a16="http://schemas.microsoft.com/office/drawing/2014/main" id="{FCCB78D9-8262-553A-4BAB-5D6F7E0F27B9}"/>
              </a:ext>
            </a:extLst>
          </p:cNvPr>
          <p:cNvSpPr/>
          <p:nvPr/>
        </p:nvSpPr>
        <p:spPr>
          <a:xfrm>
            <a:off x="3548460" y="2892146"/>
            <a:ext cx="2560181" cy="50319"/>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solidFill>
                <a:schemeClr val="bg1">
                  <a:lumMod val="50000"/>
                </a:schemeClr>
              </a:solidFill>
            </a:endParaRPr>
          </a:p>
        </p:txBody>
      </p:sp>
      <p:sp>
        <p:nvSpPr>
          <p:cNvPr id="39" name="CuadroTexto 38">
            <a:extLst>
              <a:ext uri="{FF2B5EF4-FFF2-40B4-BE49-F238E27FC236}">
                <a16:creationId xmlns:a16="http://schemas.microsoft.com/office/drawing/2014/main" id="{42F570A5-2E20-72AA-7C0F-5A74B80F3F66}"/>
              </a:ext>
            </a:extLst>
          </p:cNvPr>
          <p:cNvSpPr txBox="1"/>
          <p:nvPr/>
        </p:nvSpPr>
        <p:spPr>
          <a:xfrm>
            <a:off x="3650168" y="3371155"/>
            <a:ext cx="2479657" cy="369332"/>
          </a:xfrm>
          <a:prstGeom prst="rect">
            <a:avLst/>
          </a:prstGeom>
          <a:noFill/>
        </p:spPr>
        <p:txBody>
          <a:bodyPr wrap="square">
            <a:spAutoFit/>
          </a:bodyPr>
          <a:lstStyle/>
          <a:p>
            <a:r>
              <a:rPr lang="es-MX" sz="1000" dirty="0"/>
              <a:t>(</a:t>
            </a:r>
            <a:r>
              <a:rPr lang="es-MX" sz="800" dirty="0"/>
              <a:t>Relación entre valor agregado en términos constantes y horas efectivamente trabajadas).</a:t>
            </a:r>
            <a:endParaRPr lang="es-CO" sz="1000" dirty="0"/>
          </a:p>
        </p:txBody>
      </p:sp>
      <p:sp>
        <p:nvSpPr>
          <p:cNvPr id="40" name="CuadroTexto 39">
            <a:extLst>
              <a:ext uri="{FF2B5EF4-FFF2-40B4-BE49-F238E27FC236}">
                <a16:creationId xmlns:a16="http://schemas.microsoft.com/office/drawing/2014/main" id="{E4239FEE-9588-1BD4-363B-99D1BE058388}"/>
              </a:ext>
            </a:extLst>
          </p:cNvPr>
          <p:cNvSpPr txBox="1"/>
          <p:nvPr/>
        </p:nvSpPr>
        <p:spPr>
          <a:xfrm>
            <a:off x="5287720" y="3018616"/>
            <a:ext cx="1490280" cy="369332"/>
          </a:xfrm>
          <a:prstGeom prst="rect">
            <a:avLst/>
          </a:prstGeom>
          <a:noFill/>
        </p:spPr>
        <p:txBody>
          <a:bodyPr wrap="square">
            <a:spAutoFit/>
          </a:bodyPr>
          <a:lstStyle/>
          <a:p>
            <a:r>
              <a:rPr lang="es-MX" b="1" dirty="0">
                <a:solidFill>
                  <a:schemeClr val="bg1">
                    <a:lumMod val="50000"/>
                  </a:schemeClr>
                </a:solidFill>
              </a:rPr>
              <a:t>3,14%</a:t>
            </a:r>
            <a:endParaRPr lang="es-CO" b="1" dirty="0">
              <a:solidFill>
                <a:schemeClr val="bg1">
                  <a:lumMod val="50000"/>
                </a:schemeClr>
              </a:solidFill>
            </a:endParaRPr>
          </a:p>
        </p:txBody>
      </p:sp>
      <p:sp>
        <p:nvSpPr>
          <p:cNvPr id="44" name="CuadroTexto 43">
            <a:extLst>
              <a:ext uri="{FF2B5EF4-FFF2-40B4-BE49-F238E27FC236}">
                <a16:creationId xmlns:a16="http://schemas.microsoft.com/office/drawing/2014/main" id="{E55D330F-B42B-CE16-514D-34172C966856}"/>
              </a:ext>
            </a:extLst>
          </p:cNvPr>
          <p:cNvSpPr txBox="1"/>
          <p:nvPr/>
        </p:nvSpPr>
        <p:spPr>
          <a:xfrm>
            <a:off x="3430526" y="2566448"/>
            <a:ext cx="2941640" cy="215444"/>
          </a:xfrm>
          <a:prstGeom prst="rect">
            <a:avLst/>
          </a:prstGeom>
          <a:noFill/>
        </p:spPr>
        <p:txBody>
          <a:bodyPr wrap="square" rtlCol="0">
            <a:spAutoFit/>
          </a:bodyPr>
          <a:lstStyle/>
          <a:p>
            <a:pPr defTabSz="342900">
              <a:defRPr/>
            </a:pPr>
            <a:r>
              <a:rPr lang="es-CO" sz="800" b="1" dirty="0">
                <a:solidFill>
                  <a:prstClr val="black"/>
                </a:solidFill>
                <a:latin typeface="Segoe UI"/>
              </a:rPr>
              <a:t>Metodología </a:t>
            </a:r>
            <a:r>
              <a:rPr lang="es-CO" sz="800" dirty="0">
                <a:solidFill>
                  <a:prstClr val="black"/>
                </a:solidFill>
                <a:latin typeface="Segoe UI"/>
              </a:rPr>
              <a:t>LAKLEMS, </a:t>
            </a:r>
            <a:r>
              <a:rPr lang="es-MX" sz="800" dirty="0"/>
              <a:t>Cálculos DANE, Cuentas Nacionales</a:t>
            </a:r>
            <a:endParaRPr lang="es-CO" sz="800" dirty="0"/>
          </a:p>
        </p:txBody>
      </p:sp>
      <p:sp>
        <p:nvSpPr>
          <p:cNvPr id="45" name="Rectángulo 44">
            <a:extLst>
              <a:ext uri="{FF2B5EF4-FFF2-40B4-BE49-F238E27FC236}">
                <a16:creationId xmlns:a16="http://schemas.microsoft.com/office/drawing/2014/main" id="{F162EE16-32E6-EB72-8B4F-2155A8EE65E6}"/>
              </a:ext>
            </a:extLst>
          </p:cNvPr>
          <p:cNvSpPr/>
          <p:nvPr/>
        </p:nvSpPr>
        <p:spPr>
          <a:xfrm>
            <a:off x="3253514" y="2627235"/>
            <a:ext cx="87630" cy="90791"/>
          </a:xfrm>
          <a:prstGeom prst="rect">
            <a:avLst/>
          </a:prstGeom>
          <a:solidFill>
            <a:srgbClr val="B600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46" name="CuadroTexto 45">
            <a:extLst>
              <a:ext uri="{FF2B5EF4-FFF2-40B4-BE49-F238E27FC236}">
                <a16:creationId xmlns:a16="http://schemas.microsoft.com/office/drawing/2014/main" id="{827F68D7-9256-10A7-6390-03CED6297A30}"/>
              </a:ext>
            </a:extLst>
          </p:cNvPr>
          <p:cNvSpPr txBox="1"/>
          <p:nvPr/>
        </p:nvSpPr>
        <p:spPr>
          <a:xfrm>
            <a:off x="3447394" y="3746822"/>
            <a:ext cx="2781805" cy="215444"/>
          </a:xfrm>
          <a:prstGeom prst="rect">
            <a:avLst/>
          </a:prstGeom>
          <a:noFill/>
        </p:spPr>
        <p:txBody>
          <a:bodyPr wrap="square" rtlCol="0">
            <a:spAutoFit/>
          </a:bodyPr>
          <a:lstStyle/>
          <a:p>
            <a:pPr defTabSz="342900">
              <a:defRPr/>
            </a:pPr>
            <a:r>
              <a:rPr lang="es-CO" sz="800" b="1" dirty="0">
                <a:solidFill>
                  <a:prstClr val="black"/>
                </a:solidFill>
                <a:latin typeface="Segoe UI"/>
              </a:rPr>
              <a:t>Metodología </a:t>
            </a:r>
            <a:r>
              <a:rPr lang="es-CO" sz="800" dirty="0">
                <a:solidFill>
                  <a:prstClr val="black"/>
                </a:solidFill>
                <a:latin typeface="Segoe UI"/>
              </a:rPr>
              <a:t>OECD, </a:t>
            </a:r>
            <a:r>
              <a:rPr lang="es-MX" sz="800" dirty="0"/>
              <a:t>Cálculos DANE, Cuentas Nacionales</a:t>
            </a:r>
            <a:endParaRPr lang="es-CO" sz="800" dirty="0">
              <a:solidFill>
                <a:prstClr val="black"/>
              </a:solidFill>
              <a:latin typeface="Segoe UI"/>
            </a:endParaRPr>
          </a:p>
        </p:txBody>
      </p:sp>
      <p:sp>
        <p:nvSpPr>
          <p:cNvPr id="47" name="Rectángulo 46">
            <a:extLst>
              <a:ext uri="{FF2B5EF4-FFF2-40B4-BE49-F238E27FC236}">
                <a16:creationId xmlns:a16="http://schemas.microsoft.com/office/drawing/2014/main" id="{142C5EE6-A7F7-A56A-AC75-5378A8E6714D}"/>
              </a:ext>
            </a:extLst>
          </p:cNvPr>
          <p:cNvSpPr/>
          <p:nvPr/>
        </p:nvSpPr>
        <p:spPr>
          <a:xfrm>
            <a:off x="3297329" y="3794847"/>
            <a:ext cx="87630" cy="90791"/>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cxnSp>
        <p:nvCxnSpPr>
          <p:cNvPr id="29" name="Conector recto 28">
            <a:extLst>
              <a:ext uri="{FF2B5EF4-FFF2-40B4-BE49-F238E27FC236}">
                <a16:creationId xmlns:a16="http://schemas.microsoft.com/office/drawing/2014/main" id="{3242B246-CB54-4E9D-8E53-35EAD241F0F3}"/>
              </a:ext>
            </a:extLst>
          </p:cNvPr>
          <p:cNvCxnSpPr>
            <a:cxnSpLocks/>
          </p:cNvCxnSpPr>
          <p:nvPr/>
        </p:nvCxnSpPr>
        <p:spPr>
          <a:xfrm flipH="1">
            <a:off x="774392" y="532722"/>
            <a:ext cx="374047"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273944B5-5891-B6BB-305A-1866B9C36298}"/>
              </a:ext>
            </a:extLst>
          </p:cNvPr>
          <p:cNvCxnSpPr>
            <a:cxnSpLocks/>
          </p:cNvCxnSpPr>
          <p:nvPr/>
        </p:nvCxnSpPr>
        <p:spPr>
          <a:xfrm>
            <a:off x="480060" y="2786290"/>
            <a:ext cx="8663940" cy="0"/>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7616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12D61-6D7B-B7FF-6C01-48CD423F1F0A}"/>
            </a:ext>
          </a:extLst>
        </p:cNvPr>
        <p:cNvGrpSpPr/>
        <p:nvPr/>
      </p:nvGrpSpPr>
      <p:grpSpPr>
        <a:xfrm>
          <a:off x="0" y="0"/>
          <a:ext cx="0" cy="0"/>
          <a:chOff x="0" y="0"/>
          <a:chExt cx="0" cy="0"/>
        </a:xfrm>
      </p:grpSpPr>
      <p:pic>
        <p:nvPicPr>
          <p:cNvPr id="3" name="Gráfico 2">
            <a:extLst>
              <a:ext uri="{FF2B5EF4-FFF2-40B4-BE49-F238E27FC236}">
                <a16:creationId xmlns:a16="http://schemas.microsoft.com/office/drawing/2014/main" id="{F6218764-C861-D378-C616-3ACA5944AE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083" y="4130324"/>
            <a:ext cx="1429347" cy="278424"/>
          </a:xfrm>
          <a:prstGeom prst="rect">
            <a:avLst/>
          </a:prstGeom>
        </p:spPr>
      </p:pic>
      <p:sp>
        <p:nvSpPr>
          <p:cNvPr id="6" name="CuadroTexto 5">
            <a:extLst>
              <a:ext uri="{FF2B5EF4-FFF2-40B4-BE49-F238E27FC236}">
                <a16:creationId xmlns:a16="http://schemas.microsoft.com/office/drawing/2014/main" id="{7DC9A74E-0A92-6957-EF1C-DFFF56E60FD0}"/>
              </a:ext>
            </a:extLst>
          </p:cNvPr>
          <p:cNvSpPr txBox="1"/>
          <p:nvPr/>
        </p:nvSpPr>
        <p:spPr>
          <a:xfrm>
            <a:off x="472625" y="4144060"/>
            <a:ext cx="1646107" cy="264688"/>
          </a:xfrm>
          <a:prstGeom prst="rect">
            <a:avLst/>
          </a:prstGeom>
          <a:noFill/>
        </p:spPr>
        <p:txBody>
          <a:bodyPr wrap="square">
            <a:spAutoFit/>
          </a:bodyPr>
          <a:lstStyle/>
          <a:p>
            <a:pPr>
              <a:lnSpc>
                <a:spcPct val="80000"/>
              </a:lnSpc>
            </a:pPr>
            <a:r>
              <a:rPr lang="es-ES" sz="1400" b="1" dirty="0">
                <a:solidFill>
                  <a:schemeClr val="tx1">
                    <a:lumMod val="65000"/>
                    <a:lumOff val="35000"/>
                  </a:schemeClr>
                </a:solidFill>
                <a:latin typeface="+mj-lt"/>
                <a:ea typeface="Roboto Medium" panose="02000000000000000000" pitchFamily="2" charset="0"/>
              </a:rPr>
              <a:t>Diciembre</a:t>
            </a:r>
            <a:r>
              <a:rPr lang="es-ES" sz="1400" b="1" i="0" u="none" strike="noStrike" dirty="0">
                <a:solidFill>
                  <a:schemeClr val="tx1">
                    <a:lumMod val="65000"/>
                    <a:lumOff val="35000"/>
                  </a:schemeClr>
                </a:solidFill>
                <a:effectLst/>
                <a:latin typeface="+mj-lt"/>
                <a:ea typeface="Roboto Medium" panose="02000000000000000000" pitchFamily="2" charset="0"/>
              </a:rPr>
              <a:t> 2024</a:t>
            </a:r>
            <a:endParaRPr lang="es-CO" sz="1400" b="1" dirty="0">
              <a:solidFill>
                <a:schemeClr val="tx1">
                  <a:lumMod val="65000"/>
                  <a:lumOff val="35000"/>
                </a:schemeClr>
              </a:solidFill>
              <a:latin typeface="+mj-lt"/>
              <a:ea typeface="Roboto Medium" panose="02000000000000000000" pitchFamily="2" charset="0"/>
            </a:endParaRPr>
          </a:p>
        </p:txBody>
      </p:sp>
      <p:sp>
        <p:nvSpPr>
          <p:cNvPr id="2" name="object 553">
            <a:extLst>
              <a:ext uri="{FF2B5EF4-FFF2-40B4-BE49-F238E27FC236}">
                <a16:creationId xmlns:a16="http://schemas.microsoft.com/office/drawing/2014/main" id="{9599DB92-1285-9009-8FB0-6D0D0C5BBE4E}"/>
              </a:ext>
            </a:extLst>
          </p:cNvPr>
          <p:cNvSpPr txBox="1">
            <a:spLocks/>
          </p:cNvSpPr>
          <p:nvPr/>
        </p:nvSpPr>
        <p:spPr>
          <a:xfrm>
            <a:off x="523083" y="3342701"/>
            <a:ext cx="2833625" cy="570028"/>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5"/>
              </a:spcBef>
              <a:buNone/>
            </a:pPr>
            <a:r>
              <a:rPr lang="es-ES" sz="1800" b="1" spc="-5" dirty="0">
                <a:solidFill>
                  <a:schemeClr val="tx1">
                    <a:lumMod val="85000"/>
                    <a:lumOff val="15000"/>
                  </a:schemeClr>
                </a:solidFill>
                <a:latin typeface="+mj-lt"/>
                <a:cs typeface="Arial"/>
              </a:rPr>
              <a:t>Mesa de concertación del salario mínimo 2025</a:t>
            </a:r>
          </a:p>
        </p:txBody>
      </p:sp>
      <p:sp>
        <p:nvSpPr>
          <p:cNvPr id="4" name="object 553">
            <a:extLst>
              <a:ext uri="{FF2B5EF4-FFF2-40B4-BE49-F238E27FC236}">
                <a16:creationId xmlns:a16="http://schemas.microsoft.com/office/drawing/2014/main" id="{82D4DD4F-E0A4-1304-D655-76D050299E9E}"/>
              </a:ext>
            </a:extLst>
          </p:cNvPr>
          <p:cNvSpPr txBox="1">
            <a:spLocks/>
          </p:cNvSpPr>
          <p:nvPr/>
        </p:nvSpPr>
        <p:spPr>
          <a:xfrm>
            <a:off x="630115" y="1294186"/>
            <a:ext cx="4618392" cy="1013226"/>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125"/>
              </a:spcBef>
              <a:buNone/>
            </a:pPr>
            <a:r>
              <a:rPr lang="es-ES" sz="3600" b="1" dirty="0">
                <a:solidFill>
                  <a:srgbClr val="B6004C"/>
                </a:solidFill>
                <a:latin typeface="+mj-lt"/>
              </a:rPr>
              <a:t>Productividad Total de los Factores (PTF)</a:t>
            </a:r>
          </a:p>
        </p:txBody>
      </p:sp>
      <p:sp>
        <p:nvSpPr>
          <p:cNvPr id="5" name="object 553">
            <a:extLst>
              <a:ext uri="{FF2B5EF4-FFF2-40B4-BE49-F238E27FC236}">
                <a16:creationId xmlns:a16="http://schemas.microsoft.com/office/drawing/2014/main" id="{1F25D283-61E3-0A7D-3E9D-95498052835B}"/>
              </a:ext>
            </a:extLst>
          </p:cNvPr>
          <p:cNvSpPr txBox="1">
            <a:spLocks/>
          </p:cNvSpPr>
          <p:nvPr/>
        </p:nvSpPr>
        <p:spPr>
          <a:xfrm>
            <a:off x="523083" y="3342701"/>
            <a:ext cx="2833625" cy="570028"/>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5"/>
              </a:spcBef>
              <a:buNone/>
            </a:pPr>
            <a:r>
              <a:rPr lang="es-ES" sz="1800" b="1" spc="-5" dirty="0">
                <a:solidFill>
                  <a:schemeClr val="tx1">
                    <a:lumMod val="85000"/>
                    <a:lumOff val="15000"/>
                  </a:schemeClr>
                </a:solidFill>
                <a:latin typeface="+mj-lt"/>
                <a:cs typeface="Arial"/>
              </a:rPr>
              <a:t>Mesa de concertación del salario mínimo 2025</a:t>
            </a:r>
          </a:p>
        </p:txBody>
      </p:sp>
      <p:sp>
        <p:nvSpPr>
          <p:cNvPr id="8" name="CuadroTexto 7">
            <a:extLst>
              <a:ext uri="{FF2B5EF4-FFF2-40B4-BE49-F238E27FC236}">
                <a16:creationId xmlns:a16="http://schemas.microsoft.com/office/drawing/2014/main" id="{48CADE58-236E-FA2E-D905-45FEFC1AE71D}"/>
              </a:ext>
            </a:extLst>
          </p:cNvPr>
          <p:cNvSpPr txBox="1"/>
          <p:nvPr/>
        </p:nvSpPr>
        <p:spPr>
          <a:xfrm>
            <a:off x="472625" y="2693506"/>
            <a:ext cx="2098316" cy="584775"/>
          </a:xfrm>
          <a:prstGeom prst="rect">
            <a:avLst/>
          </a:prstGeom>
          <a:noFill/>
        </p:spPr>
        <p:txBody>
          <a:bodyPr wrap="square" rtlCol="0">
            <a:spAutoFit/>
          </a:bodyPr>
          <a:lstStyle/>
          <a:p>
            <a:r>
              <a:rPr lang="es-ES" sz="1600" i="1" dirty="0">
                <a:solidFill>
                  <a:srgbClr val="B6004C"/>
                </a:solidFill>
                <a:latin typeface="+mj-lt"/>
              </a:rPr>
              <a:t>III trimestre de 2024 preliminar</a:t>
            </a:r>
          </a:p>
        </p:txBody>
      </p:sp>
    </p:spTree>
    <p:extLst>
      <p:ext uri="{BB962C8B-B14F-4D97-AF65-F5344CB8AC3E}">
        <p14:creationId xmlns:p14="http://schemas.microsoft.com/office/powerpoint/2010/main" val="103385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53">
            <a:extLst>
              <a:ext uri="{FF2B5EF4-FFF2-40B4-BE49-F238E27FC236}">
                <a16:creationId xmlns:a16="http://schemas.microsoft.com/office/drawing/2014/main" id="{10C11E6B-6CE4-374B-AD5B-0B5DB11EB154}"/>
              </a:ext>
            </a:extLst>
          </p:cNvPr>
          <p:cNvSpPr txBox="1">
            <a:spLocks/>
          </p:cNvSpPr>
          <p:nvPr/>
        </p:nvSpPr>
        <p:spPr>
          <a:xfrm>
            <a:off x="496301" y="2057122"/>
            <a:ext cx="4529182" cy="514628"/>
          </a:xfrm>
          <a:prstGeom prst="rect">
            <a:avLst/>
          </a:prstGeom>
          <a:noFill/>
        </p:spPr>
        <p:txBody>
          <a:bodyPr vert="horz" wrap="square" lIns="0" tIns="15875" rIns="0" bIns="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125"/>
              </a:spcBef>
              <a:buNone/>
            </a:pPr>
            <a:r>
              <a:rPr lang="es-ES" sz="3600" b="1" dirty="0">
                <a:solidFill>
                  <a:srgbClr val="B6004C"/>
                </a:solidFill>
                <a:latin typeface="+mj-lt"/>
              </a:rPr>
              <a:t>1. Metodología</a:t>
            </a:r>
          </a:p>
        </p:txBody>
      </p:sp>
    </p:spTree>
    <p:extLst>
      <p:ext uri="{BB962C8B-B14F-4D97-AF65-F5344CB8AC3E}">
        <p14:creationId xmlns:p14="http://schemas.microsoft.com/office/powerpoint/2010/main" val="196165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a 16">
            <a:extLst>
              <a:ext uri="{FF2B5EF4-FFF2-40B4-BE49-F238E27FC236}">
                <a16:creationId xmlns:a16="http://schemas.microsoft.com/office/drawing/2014/main" id="{8DAA583E-ECDD-2A1A-F7E4-7AD539E929D6}"/>
              </a:ext>
            </a:extLst>
          </p:cNvPr>
          <p:cNvGraphicFramePr/>
          <p:nvPr>
            <p:extLst>
              <p:ext uri="{D42A27DB-BD31-4B8C-83A1-F6EECF244321}">
                <p14:modId xmlns:p14="http://schemas.microsoft.com/office/powerpoint/2010/main" val="641504947"/>
              </p:ext>
            </p:extLst>
          </p:nvPr>
        </p:nvGraphicFramePr>
        <p:xfrm>
          <a:off x="824749" y="1164943"/>
          <a:ext cx="3821905" cy="3827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4" name="Diagrama 93">
            <a:extLst>
              <a:ext uri="{FF2B5EF4-FFF2-40B4-BE49-F238E27FC236}">
                <a16:creationId xmlns:a16="http://schemas.microsoft.com/office/drawing/2014/main" id="{EDBCEA53-D304-80EB-951A-B67164943A25}"/>
              </a:ext>
            </a:extLst>
          </p:cNvPr>
          <p:cNvGraphicFramePr/>
          <p:nvPr>
            <p:extLst>
              <p:ext uri="{D42A27DB-BD31-4B8C-83A1-F6EECF244321}">
                <p14:modId xmlns:p14="http://schemas.microsoft.com/office/powerpoint/2010/main" val="1841918355"/>
              </p:ext>
            </p:extLst>
          </p:nvPr>
        </p:nvGraphicFramePr>
        <p:xfrm>
          <a:off x="4830961" y="1164943"/>
          <a:ext cx="3902273" cy="37736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object 2">
            <a:extLst>
              <a:ext uri="{FF2B5EF4-FFF2-40B4-BE49-F238E27FC236}">
                <a16:creationId xmlns:a16="http://schemas.microsoft.com/office/drawing/2014/main" id="{08EE4E18-F710-0457-23FC-3504822D0842}"/>
              </a:ext>
            </a:extLst>
          </p:cNvPr>
          <p:cNvSpPr txBox="1"/>
          <p:nvPr/>
        </p:nvSpPr>
        <p:spPr>
          <a:xfrm>
            <a:off x="467962" y="326606"/>
            <a:ext cx="4104038" cy="500137"/>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Introducción</a:t>
            </a:r>
            <a:endParaRPr lang="da-DK" sz="1400" dirty="0">
              <a:solidFill>
                <a:schemeClr val="tx1">
                  <a:lumMod val="85000"/>
                  <a:lumOff val="15000"/>
                </a:schemeClr>
              </a:solidFill>
              <a:ea typeface="Arial" charset="0"/>
              <a:cs typeface="Arial" charset="0"/>
            </a:endParaRPr>
          </a:p>
        </p:txBody>
      </p:sp>
      <p:cxnSp>
        <p:nvCxnSpPr>
          <p:cNvPr id="3" name="Conector recto 2">
            <a:extLst>
              <a:ext uri="{FF2B5EF4-FFF2-40B4-BE49-F238E27FC236}">
                <a16:creationId xmlns:a16="http://schemas.microsoft.com/office/drawing/2014/main" id="{006DFC53-941B-69F7-0805-C0CE543C4FF8}"/>
              </a:ext>
            </a:extLst>
          </p:cNvPr>
          <p:cNvCxnSpPr>
            <a:cxnSpLocks/>
          </p:cNvCxnSpPr>
          <p:nvPr/>
        </p:nvCxnSpPr>
        <p:spPr>
          <a:xfrm flipV="1">
            <a:off x="354406" y="385572"/>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544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72DACB3-2B3D-4CB7-9414-66F47A264DD1}"/>
              </a:ext>
            </a:extLst>
          </p:cNvPr>
          <p:cNvSpPr txBox="1"/>
          <p:nvPr/>
        </p:nvSpPr>
        <p:spPr>
          <a:xfrm>
            <a:off x="851440" y="1300658"/>
            <a:ext cx="2926538" cy="584775"/>
          </a:xfrm>
          <a:prstGeom prst="rect">
            <a:avLst/>
          </a:prstGeom>
          <a:noFill/>
        </p:spPr>
        <p:txBody>
          <a:bodyPr wrap="square" rtlCol="0">
            <a:spAutoFit/>
          </a:bodyPr>
          <a:lstStyle/>
          <a:p>
            <a:r>
              <a:rPr lang="es-MX" sz="1600" b="1" dirty="0">
                <a:solidFill>
                  <a:srgbClr val="B6004B"/>
                </a:solidFill>
              </a:rPr>
              <a:t>Cálculo de productividad</a:t>
            </a:r>
          </a:p>
          <a:p>
            <a:r>
              <a:rPr lang="es-MX" sz="1600" b="1" dirty="0">
                <a:solidFill>
                  <a:srgbClr val="B6004B"/>
                </a:solidFill>
              </a:rPr>
              <a:t>hasta 2022</a:t>
            </a:r>
            <a:endParaRPr lang="es-MX" sz="900" b="1" dirty="0"/>
          </a:p>
        </p:txBody>
      </p:sp>
      <p:sp>
        <p:nvSpPr>
          <p:cNvPr id="5" name="CuadroTexto 4">
            <a:extLst>
              <a:ext uri="{FF2B5EF4-FFF2-40B4-BE49-F238E27FC236}">
                <a16:creationId xmlns:a16="http://schemas.microsoft.com/office/drawing/2014/main" id="{9E394978-AEC0-4F69-975B-C5A8C4037F7C}"/>
              </a:ext>
            </a:extLst>
          </p:cNvPr>
          <p:cNvSpPr txBox="1"/>
          <p:nvPr/>
        </p:nvSpPr>
        <p:spPr>
          <a:xfrm>
            <a:off x="940645" y="2854461"/>
            <a:ext cx="2464367" cy="738664"/>
          </a:xfrm>
          <a:prstGeom prst="rect">
            <a:avLst/>
          </a:prstGeom>
          <a:noFill/>
        </p:spPr>
        <p:txBody>
          <a:bodyPr wrap="square" rtlCol="0">
            <a:spAutoFit/>
          </a:bodyPr>
          <a:lstStyle/>
          <a:p>
            <a:pPr algn="just"/>
            <a:r>
              <a:rPr lang="es-MX" sz="1350" b="1" dirty="0">
                <a:solidFill>
                  <a:srgbClr val="B6004A"/>
                </a:solidFill>
              </a:rPr>
              <a:t>· </a:t>
            </a:r>
            <a:r>
              <a:rPr lang="es-MX" sz="1400" dirty="0"/>
              <a:t>Insumos del sistema de cuentas nacionales base 2015 - </a:t>
            </a:r>
            <a:r>
              <a:rPr lang="es-MX" sz="1400"/>
              <a:t>datos </a:t>
            </a:r>
            <a:r>
              <a:rPr lang="es-MX" sz="1400" b="1"/>
              <a:t>provisionales</a:t>
            </a:r>
            <a:r>
              <a:rPr lang="es-MX" sz="1200"/>
              <a:t>.</a:t>
            </a:r>
            <a:endParaRPr lang="es-MX" sz="1050" dirty="0"/>
          </a:p>
        </p:txBody>
      </p:sp>
      <p:sp>
        <p:nvSpPr>
          <p:cNvPr id="6" name="CuadroTexto 5">
            <a:extLst>
              <a:ext uri="{FF2B5EF4-FFF2-40B4-BE49-F238E27FC236}">
                <a16:creationId xmlns:a16="http://schemas.microsoft.com/office/drawing/2014/main" id="{96DB2E7E-8D6B-44F5-B9F6-082DE9C8735A}"/>
              </a:ext>
            </a:extLst>
          </p:cNvPr>
          <p:cNvSpPr txBox="1"/>
          <p:nvPr/>
        </p:nvSpPr>
        <p:spPr>
          <a:xfrm>
            <a:off x="5017175" y="1242553"/>
            <a:ext cx="2977105" cy="584775"/>
          </a:xfrm>
          <a:prstGeom prst="rect">
            <a:avLst/>
          </a:prstGeom>
          <a:noFill/>
        </p:spPr>
        <p:txBody>
          <a:bodyPr wrap="square" rtlCol="0">
            <a:spAutoFit/>
          </a:bodyPr>
          <a:lstStyle/>
          <a:p>
            <a:r>
              <a:rPr lang="es-MX" sz="1600" b="1" dirty="0">
                <a:solidFill>
                  <a:srgbClr val="B6004B"/>
                </a:solidFill>
              </a:rPr>
              <a:t>Cálculo de productividad </a:t>
            </a:r>
          </a:p>
          <a:p>
            <a:r>
              <a:rPr lang="es-MX" sz="1600" b="1" dirty="0">
                <a:solidFill>
                  <a:srgbClr val="B6004B"/>
                </a:solidFill>
              </a:rPr>
              <a:t>2024</a:t>
            </a:r>
          </a:p>
        </p:txBody>
      </p:sp>
      <p:sp>
        <p:nvSpPr>
          <p:cNvPr id="7" name="CuadroTexto 6">
            <a:extLst>
              <a:ext uri="{FF2B5EF4-FFF2-40B4-BE49-F238E27FC236}">
                <a16:creationId xmlns:a16="http://schemas.microsoft.com/office/drawing/2014/main" id="{27DBE670-EB81-41E2-B6D3-50359DCDCF03}"/>
              </a:ext>
            </a:extLst>
          </p:cNvPr>
          <p:cNvSpPr txBox="1"/>
          <p:nvPr/>
        </p:nvSpPr>
        <p:spPr>
          <a:xfrm>
            <a:off x="5017175" y="2758281"/>
            <a:ext cx="2535916" cy="931024"/>
          </a:xfrm>
          <a:prstGeom prst="rect">
            <a:avLst/>
          </a:prstGeom>
          <a:noFill/>
        </p:spPr>
        <p:txBody>
          <a:bodyPr wrap="square" lIns="68580" tIns="34290" rIns="68580" bIns="34290" rtlCol="0" anchor="t">
            <a:spAutoFit/>
          </a:bodyPr>
          <a:lstStyle/>
          <a:p>
            <a:r>
              <a:rPr lang="es-MX" sz="1350" b="1" i="1" dirty="0">
                <a:solidFill>
                  <a:srgbClr val="B6004A"/>
                </a:solidFill>
              </a:rPr>
              <a:t>· </a:t>
            </a:r>
            <a:r>
              <a:rPr lang="es-MX" sz="1400" dirty="0"/>
              <a:t>Insumos del sistema de cuentas nacionales trimestrales base 2015 - </a:t>
            </a:r>
            <a:r>
              <a:rPr lang="es-MX" sz="1400"/>
              <a:t>datos </a:t>
            </a:r>
            <a:r>
              <a:rPr lang="es-MX" sz="1400" b="1"/>
              <a:t>preliminares</a:t>
            </a:r>
            <a:r>
              <a:rPr lang="es-MX" sz="1400"/>
              <a:t>.</a:t>
            </a:r>
            <a:endParaRPr lang="es-MX" sz="1050" baseline="30000" dirty="0">
              <a:cs typeface="Segoe UI"/>
            </a:endParaRPr>
          </a:p>
        </p:txBody>
      </p:sp>
      <p:pic>
        <p:nvPicPr>
          <p:cNvPr id="3" name="Imagen 2">
            <a:extLst>
              <a:ext uri="{FF2B5EF4-FFF2-40B4-BE49-F238E27FC236}">
                <a16:creationId xmlns:a16="http://schemas.microsoft.com/office/drawing/2014/main" id="{EB5310AD-6D0F-C84F-A06D-939EFBFFE0D3}"/>
              </a:ext>
            </a:extLst>
          </p:cNvPr>
          <p:cNvPicPr>
            <a:picLocks noChangeAspect="1"/>
          </p:cNvPicPr>
          <p:nvPr/>
        </p:nvPicPr>
        <p:blipFill>
          <a:blip r:embed="rId3"/>
          <a:stretch>
            <a:fillRect/>
          </a:stretch>
        </p:blipFill>
        <p:spPr>
          <a:xfrm rot="5400000">
            <a:off x="967811" y="2258058"/>
            <a:ext cx="432729" cy="432729"/>
          </a:xfrm>
          <a:prstGeom prst="rect">
            <a:avLst/>
          </a:prstGeom>
        </p:spPr>
      </p:pic>
      <p:pic>
        <p:nvPicPr>
          <p:cNvPr id="11" name="Imagen 10">
            <a:extLst>
              <a:ext uri="{FF2B5EF4-FFF2-40B4-BE49-F238E27FC236}">
                <a16:creationId xmlns:a16="http://schemas.microsoft.com/office/drawing/2014/main" id="{44977917-2433-D14F-A25E-A1C90392085C}"/>
              </a:ext>
            </a:extLst>
          </p:cNvPr>
          <p:cNvPicPr>
            <a:picLocks noChangeAspect="1"/>
          </p:cNvPicPr>
          <p:nvPr/>
        </p:nvPicPr>
        <p:blipFill>
          <a:blip r:embed="rId3"/>
          <a:stretch>
            <a:fillRect/>
          </a:stretch>
        </p:blipFill>
        <p:spPr>
          <a:xfrm rot="5400000">
            <a:off x="5083347" y="2258058"/>
            <a:ext cx="432729" cy="432729"/>
          </a:xfrm>
          <a:prstGeom prst="rect">
            <a:avLst/>
          </a:prstGeom>
        </p:spPr>
      </p:pic>
      <p:cxnSp>
        <p:nvCxnSpPr>
          <p:cNvPr id="10" name="Conector recto 9">
            <a:extLst>
              <a:ext uri="{FF2B5EF4-FFF2-40B4-BE49-F238E27FC236}">
                <a16:creationId xmlns:a16="http://schemas.microsoft.com/office/drawing/2014/main" id="{2749A5D8-7E91-294B-ADC2-CE87A5ED0DE5}"/>
              </a:ext>
            </a:extLst>
          </p:cNvPr>
          <p:cNvCxnSpPr/>
          <p:nvPr/>
        </p:nvCxnSpPr>
        <p:spPr>
          <a:xfrm>
            <a:off x="964539" y="1950185"/>
            <a:ext cx="443020"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cxnSp>
        <p:nvCxnSpPr>
          <p:cNvPr id="14" name="Conector recto 13">
            <a:extLst>
              <a:ext uri="{FF2B5EF4-FFF2-40B4-BE49-F238E27FC236}">
                <a16:creationId xmlns:a16="http://schemas.microsoft.com/office/drawing/2014/main" id="{F8643402-57B4-E844-92E9-D20B22BF3260}"/>
              </a:ext>
            </a:extLst>
          </p:cNvPr>
          <p:cNvCxnSpPr/>
          <p:nvPr/>
        </p:nvCxnSpPr>
        <p:spPr>
          <a:xfrm>
            <a:off x="5083347" y="1931788"/>
            <a:ext cx="443020" cy="0"/>
          </a:xfrm>
          <a:prstGeom prst="line">
            <a:avLst/>
          </a:prstGeom>
          <a:ln>
            <a:solidFill>
              <a:srgbClr val="8D143D"/>
            </a:solidFill>
          </a:ln>
          <a:effectLst/>
        </p:spPr>
        <p:style>
          <a:lnRef idx="2">
            <a:schemeClr val="accent1"/>
          </a:lnRef>
          <a:fillRef idx="0">
            <a:schemeClr val="accent1"/>
          </a:fillRef>
          <a:effectRef idx="1">
            <a:schemeClr val="accent1"/>
          </a:effectRef>
          <a:fontRef idx="minor">
            <a:schemeClr val="tx1"/>
          </a:fontRef>
        </p:style>
      </p:cxnSp>
      <p:cxnSp>
        <p:nvCxnSpPr>
          <p:cNvPr id="15" name="Conector recto 14">
            <a:extLst>
              <a:ext uri="{FF2B5EF4-FFF2-40B4-BE49-F238E27FC236}">
                <a16:creationId xmlns:a16="http://schemas.microsoft.com/office/drawing/2014/main" id="{2BE62230-F551-A544-8D80-F6AEDAF9337B}"/>
              </a:ext>
            </a:extLst>
          </p:cNvPr>
          <p:cNvCxnSpPr>
            <a:cxnSpLocks/>
          </p:cNvCxnSpPr>
          <p:nvPr/>
        </p:nvCxnSpPr>
        <p:spPr>
          <a:xfrm>
            <a:off x="4191043" y="684530"/>
            <a:ext cx="0" cy="369570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object 2">
            <a:extLst>
              <a:ext uri="{FF2B5EF4-FFF2-40B4-BE49-F238E27FC236}">
                <a16:creationId xmlns:a16="http://schemas.microsoft.com/office/drawing/2014/main" id="{99C3A398-DF7E-3537-AB0B-E02D56E164FA}"/>
              </a:ext>
            </a:extLst>
          </p:cNvPr>
          <p:cNvSpPr txBox="1"/>
          <p:nvPr/>
        </p:nvSpPr>
        <p:spPr>
          <a:xfrm>
            <a:off x="467962" y="431111"/>
            <a:ext cx="4104038" cy="500137"/>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Política de revisión</a:t>
            </a:r>
            <a:endParaRPr lang="da-DK" sz="1400" dirty="0">
              <a:solidFill>
                <a:schemeClr val="tx1">
                  <a:lumMod val="85000"/>
                  <a:lumOff val="15000"/>
                </a:schemeClr>
              </a:solidFill>
              <a:ea typeface="Arial" charset="0"/>
              <a:cs typeface="Arial" charset="0"/>
            </a:endParaRPr>
          </a:p>
        </p:txBody>
      </p:sp>
      <p:cxnSp>
        <p:nvCxnSpPr>
          <p:cNvPr id="12" name="Conector recto 11">
            <a:extLst>
              <a:ext uri="{FF2B5EF4-FFF2-40B4-BE49-F238E27FC236}">
                <a16:creationId xmlns:a16="http://schemas.microsoft.com/office/drawing/2014/main" id="{29C631DE-3A20-1174-A7A1-2537755E6390}"/>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614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40">
            <a:extLst>
              <a:ext uri="{FF2B5EF4-FFF2-40B4-BE49-F238E27FC236}">
                <a16:creationId xmlns:a16="http://schemas.microsoft.com/office/drawing/2014/main" id="{9C5FB6FA-FBB4-0848-B4B4-1CF3062538FC}"/>
              </a:ext>
            </a:extLst>
          </p:cNvPr>
          <p:cNvSpPr/>
          <p:nvPr/>
        </p:nvSpPr>
        <p:spPr>
          <a:xfrm>
            <a:off x="656509" y="3892657"/>
            <a:ext cx="7245470" cy="45884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a:p>
        </p:txBody>
      </p:sp>
      <p:sp>
        <p:nvSpPr>
          <p:cNvPr id="40" name="Rectángulo 39">
            <a:extLst>
              <a:ext uri="{FF2B5EF4-FFF2-40B4-BE49-F238E27FC236}">
                <a16:creationId xmlns:a16="http://schemas.microsoft.com/office/drawing/2014/main" id="{8DD979DA-876E-8D47-8319-EAFB65910EC3}"/>
              </a:ext>
            </a:extLst>
          </p:cNvPr>
          <p:cNvSpPr/>
          <p:nvPr/>
        </p:nvSpPr>
        <p:spPr>
          <a:xfrm>
            <a:off x="656509" y="2939899"/>
            <a:ext cx="7245470" cy="48072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a:p>
        </p:txBody>
      </p:sp>
      <p:sp>
        <p:nvSpPr>
          <p:cNvPr id="39" name="Rectángulo 38">
            <a:extLst>
              <a:ext uri="{FF2B5EF4-FFF2-40B4-BE49-F238E27FC236}">
                <a16:creationId xmlns:a16="http://schemas.microsoft.com/office/drawing/2014/main" id="{F4832AA6-DE75-5B44-ABD6-4EAFF9EA55C0}"/>
              </a:ext>
            </a:extLst>
          </p:cNvPr>
          <p:cNvSpPr/>
          <p:nvPr/>
        </p:nvSpPr>
        <p:spPr>
          <a:xfrm>
            <a:off x="671213" y="1773837"/>
            <a:ext cx="7245470" cy="63708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350"/>
          </a:p>
        </p:txBody>
      </p:sp>
      <p:sp>
        <p:nvSpPr>
          <p:cNvPr id="12" name="CuadroTexto 11">
            <a:extLst>
              <a:ext uri="{FF2B5EF4-FFF2-40B4-BE49-F238E27FC236}">
                <a16:creationId xmlns:a16="http://schemas.microsoft.com/office/drawing/2014/main" id="{851063D2-E253-41E4-B47F-449B0C687CF3}"/>
              </a:ext>
            </a:extLst>
          </p:cNvPr>
          <p:cNvSpPr txBox="1"/>
          <p:nvPr/>
        </p:nvSpPr>
        <p:spPr>
          <a:xfrm>
            <a:off x="4505012" y="4487019"/>
            <a:ext cx="1685110" cy="230832"/>
          </a:xfrm>
          <a:prstGeom prst="rect">
            <a:avLst/>
          </a:prstGeom>
          <a:noFill/>
        </p:spPr>
        <p:txBody>
          <a:bodyPr wrap="square" rtlCol="0">
            <a:spAutoFit/>
          </a:bodyPr>
          <a:lstStyle/>
          <a:p>
            <a:pPr algn="ctr"/>
            <a:r>
              <a:rPr lang="es-MX" sz="900" b="1" dirty="0">
                <a:solidFill>
                  <a:schemeClr val="tx1">
                    <a:lumMod val="75000"/>
                    <a:lumOff val="25000"/>
                  </a:schemeClr>
                </a:solidFill>
              </a:rPr>
              <a:t>Diciembre 2024</a:t>
            </a:r>
            <a:endParaRPr lang="es-CO" sz="900" b="1" dirty="0">
              <a:solidFill>
                <a:schemeClr val="tx1">
                  <a:lumMod val="75000"/>
                  <a:lumOff val="25000"/>
                </a:schemeClr>
              </a:solidFill>
            </a:endParaRPr>
          </a:p>
        </p:txBody>
      </p:sp>
      <p:sp>
        <p:nvSpPr>
          <p:cNvPr id="11" name="CuadroTexto 10">
            <a:extLst>
              <a:ext uri="{FF2B5EF4-FFF2-40B4-BE49-F238E27FC236}">
                <a16:creationId xmlns:a16="http://schemas.microsoft.com/office/drawing/2014/main" id="{98E6B400-D5FA-444B-94D8-5F2ECA670B37}"/>
              </a:ext>
            </a:extLst>
          </p:cNvPr>
          <p:cNvSpPr txBox="1"/>
          <p:nvPr/>
        </p:nvSpPr>
        <p:spPr>
          <a:xfrm>
            <a:off x="7458890" y="4455508"/>
            <a:ext cx="1685110" cy="230832"/>
          </a:xfrm>
          <a:prstGeom prst="rect">
            <a:avLst/>
          </a:prstGeom>
          <a:noFill/>
        </p:spPr>
        <p:txBody>
          <a:bodyPr wrap="square" rtlCol="0">
            <a:spAutoFit/>
          </a:bodyPr>
          <a:lstStyle/>
          <a:p>
            <a:pPr algn="ctr"/>
            <a:r>
              <a:rPr lang="es-MX" sz="900" b="1" dirty="0">
                <a:solidFill>
                  <a:schemeClr val="tx1">
                    <a:lumMod val="75000"/>
                    <a:lumOff val="25000"/>
                  </a:schemeClr>
                </a:solidFill>
              </a:rPr>
              <a:t>I trimestre 2025</a:t>
            </a:r>
            <a:endParaRPr lang="es-CO" sz="900" b="1" dirty="0">
              <a:solidFill>
                <a:schemeClr val="tx1">
                  <a:lumMod val="75000"/>
                  <a:lumOff val="25000"/>
                </a:schemeClr>
              </a:solidFill>
            </a:endParaRPr>
          </a:p>
        </p:txBody>
      </p:sp>
      <p:sp>
        <p:nvSpPr>
          <p:cNvPr id="15" name="CuadroTexto 14">
            <a:extLst>
              <a:ext uri="{FF2B5EF4-FFF2-40B4-BE49-F238E27FC236}">
                <a16:creationId xmlns:a16="http://schemas.microsoft.com/office/drawing/2014/main" id="{7A4E4E84-3D3D-4F63-B133-E4B748320CB1}"/>
              </a:ext>
            </a:extLst>
          </p:cNvPr>
          <p:cNvSpPr txBox="1"/>
          <p:nvPr/>
        </p:nvSpPr>
        <p:spPr>
          <a:xfrm>
            <a:off x="656509" y="1861323"/>
            <a:ext cx="1919123" cy="2954655"/>
          </a:xfrm>
          <a:prstGeom prst="rect">
            <a:avLst/>
          </a:prstGeom>
          <a:noFill/>
        </p:spPr>
        <p:txBody>
          <a:bodyPr wrap="square" rtlCol="0">
            <a:spAutoFit/>
          </a:bodyPr>
          <a:lstStyle/>
          <a:p>
            <a:r>
              <a:rPr lang="es-MX" sz="1200" b="1">
                <a:solidFill>
                  <a:srgbClr val="B6004A"/>
                </a:solidFill>
              </a:rPr>
              <a:t>· </a:t>
            </a:r>
            <a:r>
              <a:rPr lang="es-MX" sz="900" b="1"/>
              <a:t>Publicación Cuentas coyunturales</a:t>
            </a:r>
          </a:p>
          <a:p>
            <a:endParaRPr lang="es-MX" sz="750" b="1"/>
          </a:p>
          <a:p>
            <a:endParaRPr lang="es-MX" sz="900" b="1"/>
          </a:p>
          <a:p>
            <a:r>
              <a:rPr lang="es-MX" sz="1200" b="1">
                <a:solidFill>
                  <a:srgbClr val="B6004A"/>
                </a:solidFill>
              </a:rPr>
              <a:t>· </a:t>
            </a:r>
            <a:r>
              <a:rPr lang="es-MX" sz="900" b="1"/>
              <a:t>Cálculo de productividad: enfoque VA</a:t>
            </a:r>
          </a:p>
          <a:p>
            <a:endParaRPr lang="es-MX" sz="750" b="1"/>
          </a:p>
          <a:p>
            <a:endParaRPr lang="es-MX" sz="900" b="1"/>
          </a:p>
          <a:p>
            <a:r>
              <a:rPr lang="es-MX" sz="1200" b="1">
                <a:solidFill>
                  <a:srgbClr val="B6004A"/>
                </a:solidFill>
              </a:rPr>
              <a:t>· </a:t>
            </a:r>
            <a:r>
              <a:rPr lang="es-MX" sz="900" b="1"/>
              <a:t>Publicación COU</a:t>
            </a:r>
          </a:p>
          <a:p>
            <a:endParaRPr lang="es-MX" sz="900" b="1"/>
          </a:p>
          <a:p>
            <a:endParaRPr lang="es-MX" sz="900" b="1"/>
          </a:p>
          <a:p>
            <a:r>
              <a:rPr lang="es-MX" sz="1200" b="1">
                <a:solidFill>
                  <a:srgbClr val="B6004A"/>
                </a:solidFill>
              </a:rPr>
              <a:t>· </a:t>
            </a:r>
            <a:r>
              <a:rPr lang="es-MX" sz="900" b="1"/>
              <a:t>Cálculo de productividad: enfoque producción</a:t>
            </a:r>
          </a:p>
          <a:p>
            <a:endParaRPr lang="es-MX" sz="750" b="1"/>
          </a:p>
          <a:p>
            <a:endParaRPr lang="es-MX" sz="750" b="1"/>
          </a:p>
          <a:p>
            <a:r>
              <a:rPr lang="es-MX" sz="1200" b="1">
                <a:solidFill>
                  <a:srgbClr val="B6004A"/>
                </a:solidFill>
              </a:rPr>
              <a:t>· </a:t>
            </a:r>
            <a:r>
              <a:rPr lang="es-MX" sz="900" b="1"/>
              <a:t>Enfoque de género</a:t>
            </a:r>
          </a:p>
          <a:p>
            <a:endParaRPr lang="es-MX" sz="900" b="1"/>
          </a:p>
          <a:p>
            <a:endParaRPr lang="es-MX" sz="900" b="1"/>
          </a:p>
          <a:p>
            <a:endParaRPr lang="es-MX" sz="750" b="1"/>
          </a:p>
          <a:p>
            <a:endParaRPr lang="es-MX" sz="750" b="1"/>
          </a:p>
        </p:txBody>
      </p:sp>
      <p:sp>
        <p:nvSpPr>
          <p:cNvPr id="30" name="CuadroTexto 29">
            <a:extLst>
              <a:ext uri="{FF2B5EF4-FFF2-40B4-BE49-F238E27FC236}">
                <a16:creationId xmlns:a16="http://schemas.microsoft.com/office/drawing/2014/main" id="{2125438F-434C-406A-9B2F-EE232D48C30B}"/>
              </a:ext>
            </a:extLst>
          </p:cNvPr>
          <p:cNvSpPr txBox="1"/>
          <p:nvPr/>
        </p:nvSpPr>
        <p:spPr>
          <a:xfrm>
            <a:off x="395378" y="4841607"/>
            <a:ext cx="6662189" cy="230832"/>
          </a:xfrm>
          <a:prstGeom prst="rect">
            <a:avLst/>
          </a:prstGeom>
          <a:noFill/>
        </p:spPr>
        <p:txBody>
          <a:bodyPr wrap="square" rtlCol="0">
            <a:spAutoFit/>
          </a:bodyPr>
          <a:lstStyle/>
          <a:p>
            <a:r>
              <a:rPr lang="es-MX" sz="700" baseline="30000" dirty="0"/>
              <a:t>1</a:t>
            </a:r>
            <a:r>
              <a:rPr lang="es-MX" sz="700" dirty="0"/>
              <a:t>Las estimaciones cubrirán el periodo 2005-2022 alineados con las publicaciones de la </a:t>
            </a:r>
            <a:r>
              <a:rPr lang="es-MX" sz="700"/>
              <a:t>base 2015</a:t>
            </a:r>
            <a:r>
              <a:rPr lang="es-MX" sz="900"/>
              <a:t>.</a:t>
            </a:r>
            <a:endParaRPr lang="es-CO" sz="900" dirty="0"/>
          </a:p>
        </p:txBody>
      </p:sp>
      <p:sp>
        <p:nvSpPr>
          <p:cNvPr id="27" name="Redondear rectángulo de esquina diagonal 26">
            <a:extLst>
              <a:ext uri="{FF2B5EF4-FFF2-40B4-BE49-F238E27FC236}">
                <a16:creationId xmlns:a16="http://schemas.microsoft.com/office/drawing/2014/main" id="{F1ACE918-F4FA-D64C-80E5-2E8A8E18BB18}"/>
              </a:ext>
            </a:extLst>
          </p:cNvPr>
          <p:cNvSpPr/>
          <p:nvPr/>
        </p:nvSpPr>
        <p:spPr>
          <a:xfrm>
            <a:off x="2975860" y="1973133"/>
            <a:ext cx="2161928" cy="287411"/>
          </a:xfrm>
          <a:prstGeom prst="round2DiagRect">
            <a:avLst/>
          </a:prstGeom>
          <a:solidFill>
            <a:srgbClr val="B6004A"/>
          </a:solidFill>
          <a:ln w="38100">
            <a:solidFill>
              <a:srgbClr val="8C13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50" b="1" dirty="0">
                <a:ln w="0"/>
                <a:solidFill>
                  <a:schemeClr val="bg1"/>
                </a:solidFill>
              </a:rPr>
              <a:t>Publicación III trimestre 2024</a:t>
            </a:r>
            <a:endParaRPr lang="es-CO" sz="1050" b="1" dirty="0">
              <a:ln w="22225">
                <a:solidFill>
                  <a:schemeClr val="accent2"/>
                </a:solidFill>
                <a:prstDash val="solid"/>
              </a:ln>
              <a:solidFill>
                <a:schemeClr val="bg1"/>
              </a:solidFill>
            </a:endParaRPr>
          </a:p>
        </p:txBody>
      </p:sp>
      <p:sp>
        <p:nvSpPr>
          <p:cNvPr id="28" name="Redondear rectángulo de esquina diagonal 27">
            <a:extLst>
              <a:ext uri="{FF2B5EF4-FFF2-40B4-BE49-F238E27FC236}">
                <a16:creationId xmlns:a16="http://schemas.microsoft.com/office/drawing/2014/main" id="{B02B3D88-4D54-1F41-BF62-FFB353EEB72D}"/>
              </a:ext>
            </a:extLst>
          </p:cNvPr>
          <p:cNvSpPr/>
          <p:nvPr/>
        </p:nvSpPr>
        <p:spPr>
          <a:xfrm>
            <a:off x="3003860" y="2483178"/>
            <a:ext cx="2161928" cy="287411"/>
          </a:xfrm>
          <a:prstGeom prst="round2DiagRect">
            <a:avLst/>
          </a:prstGeom>
          <a:solidFill>
            <a:srgbClr val="B6004A"/>
          </a:solidFill>
          <a:ln w="38100">
            <a:solidFill>
              <a:srgbClr val="8C13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50" b="1" dirty="0">
                <a:ln w="0"/>
                <a:solidFill>
                  <a:schemeClr val="bg1"/>
                </a:solidFill>
              </a:rPr>
              <a:t>PTF 2024 (III trimestre)</a:t>
            </a:r>
            <a:endParaRPr lang="es-CO" sz="1050" b="1" dirty="0">
              <a:ln w="22225">
                <a:solidFill>
                  <a:schemeClr val="accent2"/>
                </a:solidFill>
                <a:prstDash val="solid"/>
              </a:ln>
              <a:solidFill>
                <a:schemeClr val="bg1"/>
              </a:solidFill>
            </a:endParaRPr>
          </a:p>
        </p:txBody>
      </p:sp>
      <p:sp>
        <p:nvSpPr>
          <p:cNvPr id="31" name="Redondear rectángulo de esquina diagonal 30">
            <a:extLst>
              <a:ext uri="{FF2B5EF4-FFF2-40B4-BE49-F238E27FC236}">
                <a16:creationId xmlns:a16="http://schemas.microsoft.com/office/drawing/2014/main" id="{9E912C10-41FA-954E-968B-7AA73B2BBBF0}"/>
              </a:ext>
            </a:extLst>
          </p:cNvPr>
          <p:cNvSpPr/>
          <p:nvPr/>
        </p:nvSpPr>
        <p:spPr>
          <a:xfrm>
            <a:off x="5538016" y="1965324"/>
            <a:ext cx="2161928" cy="287411"/>
          </a:xfrm>
          <a:prstGeom prst="round2DiagRect">
            <a:avLst/>
          </a:prstGeom>
          <a:solidFill>
            <a:srgbClr val="B6004A"/>
          </a:solidFill>
          <a:ln w="38100">
            <a:solidFill>
              <a:srgbClr val="8C13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50" b="1" dirty="0">
                <a:ln w="0"/>
                <a:solidFill>
                  <a:schemeClr val="bg1"/>
                </a:solidFill>
              </a:rPr>
              <a:t>Publicación 2024 preliminar</a:t>
            </a:r>
            <a:endParaRPr lang="es-CO" sz="1050" b="1" dirty="0">
              <a:ln w="22225">
                <a:solidFill>
                  <a:schemeClr val="accent2"/>
                </a:solidFill>
                <a:prstDash val="solid"/>
              </a:ln>
              <a:solidFill>
                <a:schemeClr val="bg1"/>
              </a:solidFill>
            </a:endParaRPr>
          </a:p>
        </p:txBody>
      </p:sp>
      <p:sp>
        <p:nvSpPr>
          <p:cNvPr id="32" name="Redondear rectángulo de esquina diagonal 31">
            <a:extLst>
              <a:ext uri="{FF2B5EF4-FFF2-40B4-BE49-F238E27FC236}">
                <a16:creationId xmlns:a16="http://schemas.microsoft.com/office/drawing/2014/main" id="{14EB6B9C-1374-E84D-A8C6-C541340B6ACB}"/>
              </a:ext>
            </a:extLst>
          </p:cNvPr>
          <p:cNvSpPr/>
          <p:nvPr/>
        </p:nvSpPr>
        <p:spPr>
          <a:xfrm>
            <a:off x="5538016" y="2483177"/>
            <a:ext cx="2161928" cy="287411"/>
          </a:xfrm>
          <a:prstGeom prst="round2DiagRect">
            <a:avLst/>
          </a:prstGeom>
          <a:solidFill>
            <a:srgbClr val="B6004A"/>
          </a:solidFill>
          <a:ln w="38100">
            <a:solidFill>
              <a:srgbClr val="8C13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50" b="1" dirty="0">
                <a:ln w="0"/>
                <a:solidFill>
                  <a:schemeClr val="bg1"/>
                </a:solidFill>
              </a:rPr>
              <a:t>PTF 2024</a:t>
            </a:r>
            <a:r>
              <a:rPr lang="es-MX" sz="1050" b="1" baseline="30000" dirty="0">
                <a:ln w="0"/>
                <a:solidFill>
                  <a:schemeClr val="bg1"/>
                </a:solidFill>
              </a:rPr>
              <a:t>pr</a:t>
            </a:r>
            <a:endParaRPr lang="es-CO" sz="1050" b="1" baseline="30000" dirty="0">
              <a:ln w="22225">
                <a:solidFill>
                  <a:schemeClr val="accent2"/>
                </a:solidFill>
                <a:prstDash val="solid"/>
              </a:ln>
              <a:solidFill>
                <a:schemeClr val="bg1"/>
              </a:solidFill>
            </a:endParaRPr>
          </a:p>
        </p:txBody>
      </p:sp>
      <p:sp>
        <p:nvSpPr>
          <p:cNvPr id="33" name="Redondear rectángulo de esquina diagonal 32">
            <a:extLst>
              <a:ext uri="{FF2B5EF4-FFF2-40B4-BE49-F238E27FC236}">
                <a16:creationId xmlns:a16="http://schemas.microsoft.com/office/drawing/2014/main" id="{258A8FC6-618D-894F-80FD-44CC7E4E0F57}"/>
              </a:ext>
            </a:extLst>
          </p:cNvPr>
          <p:cNvSpPr/>
          <p:nvPr/>
        </p:nvSpPr>
        <p:spPr>
          <a:xfrm>
            <a:off x="5546197" y="3005476"/>
            <a:ext cx="2161928" cy="287411"/>
          </a:xfrm>
          <a:prstGeom prst="round2DiagRect">
            <a:avLst/>
          </a:prstGeom>
          <a:noFill/>
          <a:ln w="38100">
            <a:solidFill>
              <a:srgbClr val="B600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50" b="1" dirty="0">
                <a:ln w="0"/>
                <a:solidFill>
                  <a:schemeClr val="tx1">
                    <a:lumMod val="75000"/>
                    <a:lumOff val="25000"/>
                  </a:schemeClr>
                </a:solidFill>
              </a:rPr>
              <a:t>Publicación 2023 provisional</a:t>
            </a:r>
            <a:endParaRPr lang="es-CO" sz="1050" b="1" dirty="0">
              <a:ln w="22225">
                <a:solidFill>
                  <a:schemeClr val="accent2"/>
                </a:solidFill>
                <a:prstDash val="solid"/>
              </a:ln>
              <a:solidFill>
                <a:schemeClr val="tx1">
                  <a:lumMod val="75000"/>
                  <a:lumOff val="25000"/>
                </a:schemeClr>
              </a:solidFill>
            </a:endParaRPr>
          </a:p>
        </p:txBody>
      </p:sp>
      <p:sp>
        <p:nvSpPr>
          <p:cNvPr id="34" name="Redondear rectángulo de esquina diagonal 33">
            <a:extLst>
              <a:ext uri="{FF2B5EF4-FFF2-40B4-BE49-F238E27FC236}">
                <a16:creationId xmlns:a16="http://schemas.microsoft.com/office/drawing/2014/main" id="{3340C8CC-7932-7E49-AA73-2DCF5B3D0442}"/>
              </a:ext>
            </a:extLst>
          </p:cNvPr>
          <p:cNvSpPr/>
          <p:nvPr/>
        </p:nvSpPr>
        <p:spPr>
          <a:xfrm>
            <a:off x="5578809" y="3486199"/>
            <a:ext cx="2161928" cy="287411"/>
          </a:xfrm>
          <a:prstGeom prst="round2DiagRect">
            <a:avLst/>
          </a:prstGeom>
          <a:noFill/>
          <a:ln w="38100">
            <a:solidFill>
              <a:srgbClr val="B600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50" b="1" dirty="0">
                <a:ln w="0"/>
                <a:solidFill>
                  <a:schemeClr val="tx1">
                    <a:lumMod val="75000"/>
                    <a:lumOff val="25000"/>
                  </a:schemeClr>
                </a:solidFill>
              </a:rPr>
              <a:t>PTF 2005-2023</a:t>
            </a:r>
            <a:r>
              <a:rPr lang="es-MX" sz="1050" b="1" baseline="30000" dirty="0">
                <a:ln w="0"/>
                <a:solidFill>
                  <a:schemeClr val="tx1">
                    <a:lumMod val="75000"/>
                    <a:lumOff val="25000"/>
                  </a:schemeClr>
                </a:solidFill>
              </a:rPr>
              <a:t>p</a:t>
            </a:r>
            <a:endParaRPr lang="es-CO" sz="1050" b="1" baseline="30000" dirty="0">
              <a:ln w="22225">
                <a:solidFill>
                  <a:schemeClr val="accent2"/>
                </a:solidFill>
                <a:prstDash val="solid"/>
              </a:ln>
              <a:solidFill>
                <a:schemeClr val="tx1">
                  <a:lumMod val="75000"/>
                  <a:lumOff val="25000"/>
                </a:schemeClr>
              </a:solidFill>
            </a:endParaRPr>
          </a:p>
        </p:txBody>
      </p:sp>
      <p:cxnSp>
        <p:nvCxnSpPr>
          <p:cNvPr id="37" name="Conector recto 36">
            <a:extLst>
              <a:ext uri="{FF2B5EF4-FFF2-40B4-BE49-F238E27FC236}">
                <a16:creationId xmlns:a16="http://schemas.microsoft.com/office/drawing/2014/main" id="{5D0D24CB-490A-074B-B2BE-AC0BAD614EB6}"/>
              </a:ext>
            </a:extLst>
          </p:cNvPr>
          <p:cNvCxnSpPr>
            <a:cxnSpLocks/>
          </p:cNvCxnSpPr>
          <p:nvPr/>
        </p:nvCxnSpPr>
        <p:spPr>
          <a:xfrm>
            <a:off x="5349659" y="1689492"/>
            <a:ext cx="0" cy="2636379"/>
          </a:xfrm>
          <a:prstGeom prst="line">
            <a:avLst/>
          </a:prstGeom>
          <a:ln w="12700">
            <a:solidFill>
              <a:schemeClr val="bg1">
                <a:lumMod val="50000"/>
              </a:schemeClr>
            </a:solidFill>
            <a:prstDash val="sysDash"/>
          </a:ln>
          <a:effectLst/>
        </p:spPr>
        <p:style>
          <a:lnRef idx="2">
            <a:schemeClr val="dk1"/>
          </a:lnRef>
          <a:fillRef idx="0">
            <a:schemeClr val="dk1"/>
          </a:fillRef>
          <a:effectRef idx="1">
            <a:schemeClr val="dk1"/>
          </a:effectRef>
          <a:fontRef idx="minor">
            <a:schemeClr val="tx1"/>
          </a:fontRef>
        </p:style>
      </p:cxnSp>
      <p:cxnSp>
        <p:nvCxnSpPr>
          <p:cNvPr id="5" name="Conector recto de flecha 4">
            <a:extLst>
              <a:ext uri="{FF2B5EF4-FFF2-40B4-BE49-F238E27FC236}">
                <a16:creationId xmlns:a16="http://schemas.microsoft.com/office/drawing/2014/main" id="{4474B8BA-39D7-4773-83E7-96DD81A0C4DC}"/>
              </a:ext>
            </a:extLst>
          </p:cNvPr>
          <p:cNvCxnSpPr>
            <a:cxnSpLocks/>
          </p:cNvCxnSpPr>
          <p:nvPr/>
        </p:nvCxnSpPr>
        <p:spPr>
          <a:xfrm flipV="1">
            <a:off x="749398" y="4351500"/>
            <a:ext cx="7989182" cy="9203"/>
          </a:xfrm>
          <a:prstGeom prst="straightConnector1">
            <a:avLst/>
          </a:prstGeom>
          <a:ln>
            <a:solidFill>
              <a:srgbClr val="B6004A"/>
            </a:solidFill>
            <a:tailEnd type="triangle"/>
          </a:ln>
          <a:effectLst/>
        </p:spPr>
        <p:style>
          <a:lnRef idx="3">
            <a:schemeClr val="accent2"/>
          </a:lnRef>
          <a:fillRef idx="0">
            <a:schemeClr val="accent2"/>
          </a:fillRef>
          <a:effectRef idx="2">
            <a:schemeClr val="accent2"/>
          </a:effectRef>
          <a:fontRef idx="minor">
            <a:schemeClr val="tx1"/>
          </a:fontRef>
        </p:style>
      </p:cxnSp>
      <p:sp>
        <p:nvSpPr>
          <p:cNvPr id="25" name="Redondear rectángulo de esquina diagonal 24">
            <a:extLst>
              <a:ext uri="{FF2B5EF4-FFF2-40B4-BE49-F238E27FC236}">
                <a16:creationId xmlns:a16="http://schemas.microsoft.com/office/drawing/2014/main" id="{91E04DC8-C3F1-2F44-99BD-4ECFBA357F5D}"/>
              </a:ext>
            </a:extLst>
          </p:cNvPr>
          <p:cNvSpPr/>
          <p:nvPr/>
        </p:nvSpPr>
        <p:spPr>
          <a:xfrm>
            <a:off x="5578809" y="3981541"/>
            <a:ext cx="2161928" cy="287411"/>
          </a:xfrm>
          <a:prstGeom prst="round2DiagRect">
            <a:avLst/>
          </a:prstGeom>
          <a:noFill/>
          <a:ln w="38100">
            <a:solidFill>
              <a:srgbClr val="B600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050" b="1" dirty="0">
                <a:solidFill>
                  <a:schemeClr val="tx1"/>
                </a:solidFill>
              </a:rPr>
              <a:t>2005-2023</a:t>
            </a:r>
            <a:r>
              <a:rPr lang="es-MX" sz="1050" b="1" baseline="30000" dirty="0">
                <a:solidFill>
                  <a:schemeClr val="tx1"/>
                </a:solidFill>
              </a:rPr>
              <a:t>p</a:t>
            </a:r>
            <a:endParaRPr lang="es-CO" sz="1050" b="1" baseline="30000" dirty="0">
              <a:ln w="22225">
                <a:solidFill>
                  <a:schemeClr val="accent2"/>
                </a:solidFill>
                <a:prstDash val="solid"/>
              </a:ln>
              <a:solidFill>
                <a:schemeClr val="tx1">
                  <a:lumMod val="75000"/>
                  <a:lumOff val="25000"/>
                </a:schemeClr>
              </a:solidFill>
            </a:endParaRPr>
          </a:p>
        </p:txBody>
      </p:sp>
      <p:sp>
        <p:nvSpPr>
          <p:cNvPr id="4" name="CuadroTexto 3">
            <a:extLst>
              <a:ext uri="{FF2B5EF4-FFF2-40B4-BE49-F238E27FC236}">
                <a16:creationId xmlns:a16="http://schemas.microsoft.com/office/drawing/2014/main" id="{12F324DE-4A7A-807F-756D-5F417772F04B}"/>
              </a:ext>
            </a:extLst>
          </p:cNvPr>
          <p:cNvSpPr txBox="1"/>
          <p:nvPr/>
        </p:nvSpPr>
        <p:spPr>
          <a:xfrm>
            <a:off x="2691595" y="1170499"/>
            <a:ext cx="2926538" cy="461665"/>
          </a:xfrm>
          <a:prstGeom prst="rect">
            <a:avLst/>
          </a:prstGeom>
          <a:noFill/>
        </p:spPr>
        <p:txBody>
          <a:bodyPr wrap="square" rtlCol="0">
            <a:spAutoFit/>
          </a:bodyPr>
          <a:lstStyle/>
          <a:p>
            <a:r>
              <a:rPr lang="es-MX" sz="1200" b="1">
                <a:solidFill>
                  <a:srgbClr val="B6004B"/>
                </a:solidFill>
              </a:rPr>
              <a:t>Mesa de negociación salarial (Subcomisión de productividad)</a:t>
            </a:r>
            <a:endParaRPr lang="es-MX" sz="750" b="1"/>
          </a:p>
        </p:txBody>
      </p:sp>
      <p:sp>
        <p:nvSpPr>
          <p:cNvPr id="6" name="CuadroTexto 5">
            <a:extLst>
              <a:ext uri="{FF2B5EF4-FFF2-40B4-BE49-F238E27FC236}">
                <a16:creationId xmlns:a16="http://schemas.microsoft.com/office/drawing/2014/main" id="{25896B39-D22C-0531-B065-54E83D55510B}"/>
              </a:ext>
            </a:extLst>
          </p:cNvPr>
          <p:cNvSpPr txBox="1"/>
          <p:nvPr/>
        </p:nvSpPr>
        <p:spPr>
          <a:xfrm>
            <a:off x="5347567" y="1162842"/>
            <a:ext cx="2926538" cy="276999"/>
          </a:xfrm>
          <a:prstGeom prst="rect">
            <a:avLst/>
          </a:prstGeom>
          <a:noFill/>
        </p:spPr>
        <p:txBody>
          <a:bodyPr wrap="square" rtlCol="0">
            <a:spAutoFit/>
          </a:bodyPr>
          <a:lstStyle/>
          <a:p>
            <a:r>
              <a:rPr lang="es-MX" sz="1200" b="1" dirty="0">
                <a:solidFill>
                  <a:srgbClr val="B6004B"/>
                </a:solidFill>
              </a:rPr>
              <a:t>Publicación PTF 14 de marzo 2025</a:t>
            </a:r>
            <a:endParaRPr lang="es-MX" sz="750" b="1" dirty="0"/>
          </a:p>
        </p:txBody>
      </p:sp>
      <p:sp>
        <p:nvSpPr>
          <p:cNvPr id="2" name="object 2">
            <a:extLst>
              <a:ext uri="{FF2B5EF4-FFF2-40B4-BE49-F238E27FC236}">
                <a16:creationId xmlns:a16="http://schemas.microsoft.com/office/drawing/2014/main" id="{860CD3DB-E20E-9D99-181D-032EE36FB98C}"/>
              </a:ext>
            </a:extLst>
          </p:cNvPr>
          <p:cNvSpPr txBox="1"/>
          <p:nvPr/>
        </p:nvSpPr>
        <p:spPr>
          <a:xfrm>
            <a:off x="467962" y="431111"/>
            <a:ext cx="4104038" cy="500137"/>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Línea de publicación</a:t>
            </a:r>
            <a:endParaRPr lang="da-DK" sz="1400" dirty="0">
              <a:solidFill>
                <a:schemeClr val="tx1">
                  <a:lumMod val="85000"/>
                  <a:lumOff val="15000"/>
                </a:schemeClr>
              </a:solidFill>
              <a:ea typeface="Arial" charset="0"/>
              <a:cs typeface="Arial" charset="0"/>
            </a:endParaRPr>
          </a:p>
        </p:txBody>
      </p:sp>
      <p:cxnSp>
        <p:nvCxnSpPr>
          <p:cNvPr id="3" name="Conector recto 2">
            <a:extLst>
              <a:ext uri="{FF2B5EF4-FFF2-40B4-BE49-F238E27FC236}">
                <a16:creationId xmlns:a16="http://schemas.microsoft.com/office/drawing/2014/main" id="{584A454F-AD8A-6038-F4ED-ADBA16BA38E7}"/>
              </a:ext>
            </a:extLst>
          </p:cNvPr>
          <p:cNvCxnSpPr>
            <a:cxnSpLocks/>
          </p:cNvCxnSpPr>
          <p:nvPr/>
        </p:nvCxnSpPr>
        <p:spPr>
          <a:xfrm flipV="1">
            <a:off x="354406" y="4900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525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Diagrama 1">
                <a:extLst>
                  <a:ext uri="{FF2B5EF4-FFF2-40B4-BE49-F238E27FC236}">
                    <a16:creationId xmlns:a16="http://schemas.microsoft.com/office/drawing/2014/main" id="{C9AE395C-2273-7E2C-A7AC-443282320782}"/>
                  </a:ext>
                </a:extLst>
              </p:cNvPr>
              <p:cNvGraphicFramePr/>
              <p:nvPr/>
            </p:nvGraphicFramePr>
            <p:xfrm>
              <a:off x="522068" y="832339"/>
              <a:ext cx="8569871" cy="3938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2" name="Diagrama 1">
                <a:extLst>
                  <a:ext uri="{FF2B5EF4-FFF2-40B4-BE49-F238E27FC236}">
                    <a16:creationId xmlns:a16="http://schemas.microsoft.com/office/drawing/2014/main" id="{C9AE395C-2273-7E2C-A7AC-443282320782}"/>
                  </a:ext>
                </a:extLst>
              </p:cNvPr>
              <p:cNvGraphicFramePr/>
              <p:nvPr>
                <p:extLst>
                  <p:ext uri="{D42A27DB-BD31-4B8C-83A1-F6EECF244321}">
                    <p14:modId xmlns:p14="http://schemas.microsoft.com/office/powerpoint/2010/main" val="2509764430"/>
                  </p:ext>
                </p:extLst>
              </p:nvPr>
            </p:nvGraphicFramePr>
            <p:xfrm>
              <a:off x="522068" y="832339"/>
              <a:ext cx="8569871" cy="39389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3" name="object 2">
            <a:extLst>
              <a:ext uri="{FF2B5EF4-FFF2-40B4-BE49-F238E27FC236}">
                <a16:creationId xmlns:a16="http://schemas.microsoft.com/office/drawing/2014/main" id="{C2AA3BA5-FA07-C189-FEF9-293899F8A6B6}"/>
              </a:ext>
            </a:extLst>
          </p:cNvPr>
          <p:cNvSpPr txBox="1"/>
          <p:nvPr/>
        </p:nvSpPr>
        <p:spPr>
          <a:xfrm>
            <a:off x="467962" y="108892"/>
            <a:ext cx="4104038" cy="500137"/>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Metodología</a:t>
            </a:r>
            <a:endParaRPr lang="da-DK" sz="1400" dirty="0">
              <a:solidFill>
                <a:schemeClr val="tx1">
                  <a:lumMod val="85000"/>
                  <a:lumOff val="15000"/>
                </a:schemeClr>
              </a:solidFill>
              <a:ea typeface="Arial" charset="0"/>
              <a:cs typeface="Arial" charset="0"/>
            </a:endParaRPr>
          </a:p>
        </p:txBody>
      </p:sp>
      <p:cxnSp>
        <p:nvCxnSpPr>
          <p:cNvPr id="5" name="Conector recto 4">
            <a:extLst>
              <a:ext uri="{FF2B5EF4-FFF2-40B4-BE49-F238E27FC236}">
                <a16:creationId xmlns:a16="http://schemas.microsoft.com/office/drawing/2014/main" id="{75D8A610-410E-8652-360F-05604F0778E6}"/>
              </a:ext>
            </a:extLst>
          </p:cNvPr>
          <p:cNvCxnSpPr>
            <a:cxnSpLocks/>
          </p:cNvCxnSpPr>
          <p:nvPr/>
        </p:nvCxnSpPr>
        <p:spPr>
          <a:xfrm flipV="1">
            <a:off x="354406" y="167858"/>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591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F3D74433-91FE-FC4D-A94D-3895450B3889}"/>
              </a:ext>
            </a:extLst>
          </p:cNvPr>
          <p:cNvSpPr/>
          <p:nvPr/>
        </p:nvSpPr>
        <p:spPr>
          <a:xfrm>
            <a:off x="5018708" y="0"/>
            <a:ext cx="4140200"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3" name="1 Rectángulo">
            <a:extLst>
              <a:ext uri="{FF2B5EF4-FFF2-40B4-BE49-F238E27FC236}">
                <a16:creationId xmlns:a16="http://schemas.microsoft.com/office/drawing/2014/main" id="{E05F4016-98FF-4F08-BFE9-B22946A800BF}"/>
              </a:ext>
            </a:extLst>
          </p:cNvPr>
          <p:cNvSpPr/>
          <p:nvPr/>
        </p:nvSpPr>
        <p:spPr>
          <a:xfrm>
            <a:off x="445334" y="821980"/>
            <a:ext cx="8388179" cy="300082"/>
          </a:xfrm>
          <a:prstGeom prst="rect">
            <a:avLst/>
          </a:prstGeom>
        </p:spPr>
        <p:txBody>
          <a:bodyPr wrap="square">
            <a:spAutoFit/>
          </a:bodyPr>
          <a:lstStyle/>
          <a:p>
            <a:pPr algn="just"/>
            <a:r>
              <a:rPr lang="es-CO" sz="1350" b="1" dirty="0">
                <a:solidFill>
                  <a:srgbClr val="B6004B"/>
                </a:solidFill>
              </a:rPr>
              <a:t>Servicios laborales</a:t>
            </a:r>
          </a:p>
        </p:txBody>
      </p:sp>
      <p:graphicFrame>
        <p:nvGraphicFramePr>
          <p:cNvPr id="5" name="Tabla 5">
            <a:extLst>
              <a:ext uri="{FF2B5EF4-FFF2-40B4-BE49-F238E27FC236}">
                <a16:creationId xmlns:a16="http://schemas.microsoft.com/office/drawing/2014/main" id="{32B40A0E-7A80-4DAB-8136-803349028A79}"/>
              </a:ext>
            </a:extLst>
          </p:cNvPr>
          <p:cNvGraphicFramePr>
            <a:graphicFrameLocks noGrp="1"/>
          </p:cNvGraphicFramePr>
          <p:nvPr>
            <p:extLst>
              <p:ext uri="{D42A27DB-BD31-4B8C-83A1-F6EECF244321}">
                <p14:modId xmlns:p14="http://schemas.microsoft.com/office/powerpoint/2010/main" val="1437162243"/>
              </p:ext>
            </p:extLst>
          </p:nvPr>
        </p:nvGraphicFramePr>
        <p:xfrm>
          <a:off x="594617" y="2403366"/>
          <a:ext cx="4344165" cy="2125980"/>
        </p:xfrm>
        <a:graphic>
          <a:graphicData uri="http://schemas.openxmlformats.org/drawingml/2006/table">
            <a:tbl>
              <a:tblPr firstRow="1" bandRow="1">
                <a:tableStyleId>{8A107856-5554-42FB-B03E-39F5DBC370BA}</a:tableStyleId>
              </a:tblPr>
              <a:tblGrid>
                <a:gridCol w="1925498">
                  <a:extLst>
                    <a:ext uri="{9D8B030D-6E8A-4147-A177-3AD203B41FA5}">
                      <a16:colId xmlns:a16="http://schemas.microsoft.com/office/drawing/2014/main" val="1290216163"/>
                    </a:ext>
                  </a:extLst>
                </a:gridCol>
                <a:gridCol w="2418667">
                  <a:extLst>
                    <a:ext uri="{9D8B030D-6E8A-4147-A177-3AD203B41FA5}">
                      <a16:colId xmlns:a16="http://schemas.microsoft.com/office/drawing/2014/main" val="1754322805"/>
                    </a:ext>
                  </a:extLst>
                </a:gridCol>
              </a:tblGrid>
              <a:tr h="228600">
                <a:tc>
                  <a:txBody>
                    <a:bodyPr/>
                    <a:lstStyle/>
                    <a:p>
                      <a:pPr marL="0" algn="ctr" defTabSz="609585" rtl="0" eaLnBrk="1" latinLnBrk="0" hangingPunct="1"/>
                      <a:r>
                        <a:rPr lang="es-MX" sz="1100" kern="1200">
                          <a:solidFill>
                            <a:schemeClr val="bg1"/>
                          </a:solidFill>
                          <a:latin typeface="+mn-lt"/>
                          <a:ea typeface="+mn-ea"/>
                          <a:cs typeface="+mn-cs"/>
                        </a:rPr>
                        <a:t>Variables</a:t>
                      </a:r>
                      <a:endParaRPr lang="es-CO" sz="1100" kern="1200">
                        <a:solidFill>
                          <a:schemeClr val="bg1"/>
                        </a:solidFill>
                        <a:latin typeface="+mn-lt"/>
                        <a:ea typeface="+mn-ea"/>
                        <a:cs typeface="+mn-cs"/>
                      </a:endParaRPr>
                    </a:p>
                  </a:txBody>
                  <a:tcPr marL="68580" marR="68580" marT="34290" marB="34290">
                    <a:lnB w="12700" cmpd="sng">
                      <a:noFill/>
                    </a:lnB>
                    <a:solidFill>
                      <a:srgbClr val="B7024D"/>
                    </a:solidFill>
                  </a:tcPr>
                </a:tc>
                <a:tc>
                  <a:txBody>
                    <a:bodyPr/>
                    <a:lstStyle/>
                    <a:p>
                      <a:pPr marL="0" algn="ctr" defTabSz="609585" rtl="0" eaLnBrk="1" latinLnBrk="0" hangingPunct="1"/>
                      <a:r>
                        <a:rPr lang="es-MX" sz="1100" b="1" kern="1200">
                          <a:solidFill>
                            <a:schemeClr val="bg1"/>
                          </a:solidFill>
                          <a:latin typeface="+mn-lt"/>
                          <a:ea typeface="+mn-ea"/>
                          <a:cs typeface="+mn-cs"/>
                        </a:rPr>
                        <a:t>Descripción</a:t>
                      </a:r>
                      <a:endParaRPr lang="es-CO" sz="1100" b="1" kern="1200">
                        <a:solidFill>
                          <a:schemeClr val="bg1"/>
                        </a:solidFill>
                        <a:latin typeface="+mn-lt"/>
                        <a:ea typeface="+mn-ea"/>
                        <a:cs typeface="+mn-cs"/>
                      </a:endParaRPr>
                    </a:p>
                  </a:txBody>
                  <a:tcPr marL="68580" marR="68580" marT="34290" marB="34290">
                    <a:lnB w="12700" cmpd="sng">
                      <a:noFill/>
                    </a:lnB>
                    <a:solidFill>
                      <a:srgbClr val="B7024D"/>
                    </a:solidFill>
                  </a:tcPr>
                </a:tc>
                <a:extLst>
                  <a:ext uri="{0D108BD9-81ED-4DB2-BD59-A6C34878D82A}">
                    <a16:rowId xmlns:a16="http://schemas.microsoft.com/office/drawing/2014/main" val="172921074"/>
                  </a:ext>
                </a:extLst>
              </a:tr>
              <a:tr h="228600">
                <a:tc rowSpan="2">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MX" sz="1100" b="1" kern="1200">
                          <a:solidFill>
                            <a:schemeClr val="dk1"/>
                          </a:solidFill>
                          <a:latin typeface="+mn-lt"/>
                          <a:ea typeface="+mn-ea"/>
                          <a:cs typeface="+mn-cs"/>
                        </a:rPr>
                        <a:t>Sexo</a:t>
                      </a:r>
                      <a:endParaRPr lang="es-CO" sz="1100" b="1" kern="1200">
                        <a:solidFill>
                          <a:schemeClr val="dk1"/>
                        </a:solidFill>
                        <a:latin typeface="+mn-lt"/>
                        <a:ea typeface="+mn-ea"/>
                        <a:cs typeface="+mn-cs"/>
                      </a:endParaRPr>
                    </a:p>
                    <a:p>
                      <a:pPr marL="0" algn="ctr" defTabSz="609585" rtl="0" eaLnBrk="1" latinLnBrk="0" hangingPunct="1"/>
                      <a:endParaRPr lang="es-CO" sz="1100" kern="1200">
                        <a:solidFill>
                          <a:schemeClr val="dk1"/>
                        </a:solidFill>
                        <a:latin typeface="+mn-lt"/>
                        <a:ea typeface="+mn-ea"/>
                        <a:cs typeface="+mn-cs"/>
                      </a:endParaRPr>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MX" sz="1100" b="0" kern="1200">
                          <a:solidFill>
                            <a:schemeClr val="dk1"/>
                          </a:solidFill>
                          <a:latin typeface="+mn-lt"/>
                          <a:ea typeface="+mn-ea"/>
                          <a:cs typeface="+mn-cs"/>
                        </a:rPr>
                        <a:t>Mujer</a:t>
                      </a:r>
                      <a:endParaRPr lang="es-CO" sz="1100" b="0" kern="1200">
                        <a:solidFill>
                          <a:schemeClr val="dk1"/>
                        </a:solidFill>
                        <a:latin typeface="+mn-lt"/>
                        <a:ea typeface="+mn-ea"/>
                        <a:cs typeface="+mn-cs"/>
                      </a:endParaRP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31974453"/>
                  </a:ext>
                </a:extLst>
              </a:tr>
              <a:tr h="228600">
                <a:tc vMerge="1">
                  <a:txBody>
                    <a:bodyPr/>
                    <a:lstStyle/>
                    <a:p>
                      <a:endParaRPr lang="es-CO"/>
                    </a:p>
                  </a:txBody>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s-MX" sz="1100" kern="1200">
                          <a:solidFill>
                            <a:schemeClr val="dk1"/>
                          </a:solidFill>
                          <a:latin typeface="+mn-lt"/>
                          <a:ea typeface="+mn-ea"/>
                          <a:cs typeface="+mn-cs"/>
                        </a:rPr>
                        <a:t>Hombre</a:t>
                      </a:r>
                      <a:endParaRPr lang="es-CO" sz="1100" kern="1200">
                        <a:solidFill>
                          <a:schemeClr val="dk1"/>
                        </a:solidFill>
                        <a:latin typeface="+mn-lt"/>
                        <a:ea typeface="+mn-ea"/>
                        <a:cs typeface="+mn-cs"/>
                      </a:endParaRPr>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3282275"/>
                  </a:ext>
                </a:extLst>
              </a:tr>
              <a:tr h="228600">
                <a:tc rowSpan="3">
                  <a:txBody>
                    <a:bodyPr/>
                    <a:lstStyle/>
                    <a:p>
                      <a:pPr algn="ctr"/>
                      <a:r>
                        <a:rPr lang="es-MX" sz="1100" b="1"/>
                        <a:t>Edad</a:t>
                      </a:r>
                      <a:endParaRPr lang="es-CO" sz="1100" b="1"/>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MX" sz="1100"/>
                        <a:t>15-29 años</a:t>
                      </a:r>
                      <a:endParaRPr lang="es-CO" sz="1100"/>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212318"/>
                  </a:ext>
                </a:extLst>
              </a:tr>
              <a:tr h="228600">
                <a:tc vMerge="1">
                  <a:txBody>
                    <a:bodyPr/>
                    <a:lstStyle/>
                    <a:p>
                      <a:endParaRPr lang="es-CO" sz="1600"/>
                    </a:p>
                  </a:txBody>
                  <a:tcPr/>
                </a:tc>
                <a:tc>
                  <a:txBody>
                    <a:bodyPr/>
                    <a:lstStyle/>
                    <a:p>
                      <a:pPr algn="ctr"/>
                      <a:r>
                        <a:rPr lang="es-MX" sz="1100"/>
                        <a:t>30-49 años</a:t>
                      </a:r>
                      <a:endParaRPr lang="es-CO" sz="1100"/>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2064369"/>
                  </a:ext>
                </a:extLst>
              </a:tr>
              <a:tr h="228600">
                <a:tc vMerge="1">
                  <a:txBody>
                    <a:bodyPr/>
                    <a:lstStyle/>
                    <a:p>
                      <a:endParaRPr lang="es-CO" sz="1600"/>
                    </a:p>
                  </a:txBody>
                  <a:tcPr/>
                </a:tc>
                <a:tc>
                  <a:txBody>
                    <a:bodyPr/>
                    <a:lstStyle/>
                    <a:p>
                      <a:pPr algn="ctr"/>
                      <a:r>
                        <a:rPr lang="es-MX" sz="1100"/>
                        <a:t>50 y más años</a:t>
                      </a:r>
                      <a:endParaRPr lang="es-CO" sz="1100"/>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21547657"/>
                  </a:ext>
                </a:extLst>
              </a:tr>
              <a:tr h="228600">
                <a:tc rowSpan="3">
                  <a:txBody>
                    <a:bodyPr/>
                    <a:lstStyle/>
                    <a:p>
                      <a:pPr algn="ctr"/>
                      <a:r>
                        <a:rPr lang="es-MX" sz="1100" b="1" dirty="0"/>
                        <a:t>Educación</a:t>
                      </a:r>
                      <a:endParaRPr lang="es-CO" sz="1100" b="1" dirty="0"/>
                    </a:p>
                  </a:txBody>
                  <a:tcPr marL="68580" marR="68580" marT="34290" marB="3429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s-MX" sz="1100" dirty="0"/>
                        <a:t>1 Alta</a:t>
                      </a:r>
                      <a:endParaRPr lang="es-CO" sz="1100" dirty="0"/>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4993073"/>
                  </a:ext>
                </a:extLst>
              </a:tr>
              <a:tr h="228600">
                <a:tc vMerge="1">
                  <a:txBody>
                    <a:bodyPr/>
                    <a:lstStyle/>
                    <a:p>
                      <a:endParaRPr lang="es-CO" sz="1600"/>
                    </a:p>
                  </a:txBody>
                  <a:tcPr/>
                </a:tc>
                <a:tc>
                  <a:txBody>
                    <a:bodyPr/>
                    <a:lstStyle/>
                    <a:p>
                      <a:pPr algn="ctr"/>
                      <a:r>
                        <a:rPr lang="es-MX" sz="1100" dirty="0"/>
                        <a:t>2 Media</a:t>
                      </a:r>
                      <a:endParaRPr lang="es-CO" sz="1100" dirty="0"/>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555806"/>
                  </a:ext>
                </a:extLst>
              </a:tr>
              <a:tr h="228600">
                <a:tc vMerge="1">
                  <a:txBody>
                    <a:bodyPr/>
                    <a:lstStyle/>
                    <a:p>
                      <a:endParaRPr lang="es-CO" sz="1600"/>
                    </a:p>
                  </a:txBody>
                  <a:tcPr/>
                </a:tc>
                <a:tc>
                  <a:txBody>
                    <a:bodyPr/>
                    <a:lstStyle/>
                    <a:p>
                      <a:pPr algn="ctr"/>
                      <a:r>
                        <a:rPr lang="es-MX" sz="1100" dirty="0"/>
                        <a:t>3 Baja</a:t>
                      </a:r>
                      <a:endParaRPr lang="es-CO" sz="1100" dirty="0"/>
                    </a:p>
                  </a:txBody>
                  <a:tcPr marL="68580" marR="68580" marT="34290" marB="34290" anchor="ct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4656041"/>
                  </a:ext>
                </a:extLst>
              </a:tr>
            </a:tbl>
          </a:graphicData>
        </a:graphic>
      </p:graphicFrame>
      <p:sp>
        <p:nvSpPr>
          <p:cNvPr id="6" name="CuadroTexto 5">
            <a:extLst>
              <a:ext uri="{FF2B5EF4-FFF2-40B4-BE49-F238E27FC236}">
                <a16:creationId xmlns:a16="http://schemas.microsoft.com/office/drawing/2014/main" id="{1338BAD6-BD9D-4121-B82C-4124340CA399}"/>
              </a:ext>
            </a:extLst>
          </p:cNvPr>
          <p:cNvSpPr txBox="1"/>
          <p:nvPr/>
        </p:nvSpPr>
        <p:spPr>
          <a:xfrm>
            <a:off x="445334" y="4744741"/>
            <a:ext cx="4570434" cy="253916"/>
          </a:xfrm>
          <a:prstGeom prst="rect">
            <a:avLst/>
          </a:prstGeom>
          <a:noFill/>
        </p:spPr>
        <p:txBody>
          <a:bodyPr wrap="square">
            <a:spAutoFit/>
          </a:bodyPr>
          <a:lstStyle/>
          <a:p>
            <a:r>
              <a:rPr lang="es-MX" sz="1050"/>
              <a:t>Este cálculo se hace para todas las actividades económicas.</a:t>
            </a:r>
            <a:endParaRPr lang="es-CO" sz="1050"/>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3FFC6024-79CB-43F0-96CF-0E73D4FE1C35}"/>
                  </a:ext>
                </a:extLst>
              </p:cNvPr>
              <p:cNvSpPr txBox="1"/>
              <p:nvPr/>
            </p:nvSpPr>
            <p:spPr>
              <a:xfrm>
                <a:off x="5300608" y="783269"/>
                <a:ext cx="3667118" cy="3748270"/>
              </a:xfrm>
              <a:prstGeom prst="rect">
                <a:avLst/>
              </a:prstGeom>
              <a:noFill/>
            </p:spPr>
            <p:txBody>
              <a:bodyPr wrap="square">
                <a:spAutoFit/>
              </a:bodyPr>
              <a:lstStyle/>
              <a:p>
                <a:pPr algn="just"/>
                <a:r>
                  <a:rPr lang="es-CO" sz="1050"/>
                  <a:t>Los servicios laborales se expresan como:</a:t>
                </a:r>
              </a:p>
              <a:p>
                <a:pPr algn="just"/>
                <a:endParaRPr lang="es-CO" sz="1050"/>
              </a:p>
              <a:p>
                <a:pPr algn="just"/>
                <a14:m>
                  <m:oMathPara xmlns:m="http://schemas.openxmlformats.org/officeDocument/2006/math">
                    <m:oMathParaPr>
                      <m:jc m:val="centerGroup"/>
                    </m:oMathParaPr>
                    <m:oMath xmlns:m="http://schemas.openxmlformats.org/officeDocument/2006/math">
                      <m:sSub>
                        <m:sSubPr>
                          <m:ctrlPr>
                            <a:rPr lang="es-CO" sz="1050" i="1">
                              <a:latin typeface="Cambria Math" panose="02040503050406030204" pitchFamily="18" charset="0"/>
                            </a:rPr>
                          </m:ctrlPr>
                        </m:sSubPr>
                        <m:e>
                          <m:r>
                            <a:rPr lang="es-CO" sz="1050">
                              <a:latin typeface="Cambria Math" panose="02040503050406030204" pitchFamily="18" charset="0"/>
                            </a:rPr>
                            <m:t>∆</m:t>
                          </m:r>
                          <m:r>
                            <a:rPr lang="es-CO" sz="1050" i="1">
                              <a:latin typeface="Cambria Math" panose="02040503050406030204" pitchFamily="18" charset="0"/>
                            </a:rPr>
                            <m:t>𝑙𝑛</m:t>
                          </m:r>
                          <m:r>
                            <a:rPr lang="es-MX" sz="1050">
                              <a:latin typeface="Cambria Math" panose="02040503050406030204" pitchFamily="18" charset="0"/>
                            </a:rPr>
                            <m:t>(</m:t>
                          </m:r>
                          <m:r>
                            <a:rPr lang="es-CO" sz="1050" i="1">
                              <a:latin typeface="Cambria Math" panose="02040503050406030204" pitchFamily="18" charset="0"/>
                            </a:rPr>
                            <m:t>𝐿</m:t>
                          </m:r>
                        </m:e>
                        <m:sub>
                          <m:r>
                            <a:rPr lang="es-MX" sz="1050" i="1">
                              <a:latin typeface="Cambria Math" panose="02040503050406030204" pitchFamily="18" charset="0"/>
                            </a:rPr>
                            <m:t>𝑗𝑡</m:t>
                          </m:r>
                        </m:sub>
                      </m:sSub>
                      <m:r>
                        <a:rPr lang="es-MX" sz="1050">
                          <a:latin typeface="Cambria Math" panose="02040503050406030204" pitchFamily="18" charset="0"/>
                        </a:rPr>
                        <m:t>)</m:t>
                      </m:r>
                      <m:r>
                        <a:rPr lang="es-CO" sz="1050">
                          <a:latin typeface="Cambria Math" panose="02040503050406030204" pitchFamily="18" charset="0"/>
                        </a:rPr>
                        <m:t>=</m:t>
                      </m:r>
                      <m:nary>
                        <m:naryPr>
                          <m:chr m:val="∑"/>
                          <m:supHide m:val="on"/>
                          <m:ctrlPr>
                            <a:rPr lang="es-CO" sz="1050" i="1">
                              <a:latin typeface="Cambria Math" panose="02040503050406030204" pitchFamily="18" charset="0"/>
                            </a:rPr>
                          </m:ctrlPr>
                        </m:naryPr>
                        <m:sub>
                          <m:r>
                            <m:rPr>
                              <m:brk m:alnAt="7"/>
                            </m:rPr>
                            <a:rPr lang="es-MX" sz="1050" i="1">
                              <a:latin typeface="Cambria Math" panose="02040503050406030204" pitchFamily="18" charset="0"/>
                            </a:rPr>
                            <m:t>𝑖</m:t>
                          </m:r>
                        </m:sub>
                        <m:sup/>
                        <m:e>
                          <m:sSub>
                            <m:sSubPr>
                              <m:ctrlPr>
                                <a:rPr lang="es-CO" sz="1050" i="1">
                                  <a:latin typeface="Cambria Math" panose="02040503050406030204" pitchFamily="18" charset="0"/>
                                </a:rPr>
                              </m:ctrlPr>
                            </m:sSubPr>
                            <m:e>
                              <m:acc>
                                <m:accPr>
                                  <m:chr m:val="̅"/>
                                  <m:ctrlPr>
                                    <a:rPr lang="es-CO" sz="1050" i="1">
                                      <a:latin typeface="Cambria Math" panose="02040503050406030204" pitchFamily="18" charset="0"/>
                                    </a:rPr>
                                  </m:ctrlPr>
                                </m:accPr>
                                <m:e>
                                  <m:r>
                                    <a:rPr lang="es-CO" sz="1050" i="1">
                                      <a:latin typeface="Cambria Math" panose="02040503050406030204" pitchFamily="18" charset="0"/>
                                    </a:rPr>
                                    <m:t>𝑣</m:t>
                                  </m:r>
                                </m:e>
                              </m:acc>
                            </m:e>
                            <m:sub>
                              <m:r>
                                <a:rPr lang="es-MX" sz="1050" i="1">
                                  <a:latin typeface="Cambria Math" panose="02040503050406030204" pitchFamily="18" charset="0"/>
                                </a:rPr>
                                <m:t>𝑖𝑗</m:t>
                              </m:r>
                              <m:r>
                                <a:rPr lang="es-CO" sz="1050" i="1">
                                  <a:latin typeface="Cambria Math" panose="02040503050406030204" pitchFamily="18" charset="0"/>
                                </a:rPr>
                                <m:t>𝑡</m:t>
                              </m:r>
                            </m:sub>
                          </m:sSub>
                          <m:sSub>
                            <m:sSubPr>
                              <m:ctrlPr>
                                <a:rPr lang="es-CO" sz="1050" i="1">
                                  <a:latin typeface="Cambria Math" panose="02040503050406030204" pitchFamily="18" charset="0"/>
                                </a:rPr>
                              </m:ctrlPr>
                            </m:sSubPr>
                            <m:e>
                              <m:r>
                                <a:rPr lang="es-CO" sz="1050">
                                  <a:latin typeface="Cambria Math" panose="02040503050406030204" pitchFamily="18" charset="0"/>
                                </a:rPr>
                                <m:t>∆</m:t>
                              </m:r>
                              <m:r>
                                <a:rPr lang="es-CO" sz="1050" i="1">
                                  <a:latin typeface="Cambria Math" panose="02040503050406030204" pitchFamily="18" charset="0"/>
                                </a:rPr>
                                <m:t>𝑙𝑛</m:t>
                              </m:r>
                              <m:r>
                                <a:rPr lang="es-MX" sz="1050">
                                  <a:latin typeface="Cambria Math" panose="02040503050406030204" pitchFamily="18" charset="0"/>
                                </a:rPr>
                                <m:t>(</m:t>
                              </m:r>
                              <m:r>
                                <a:rPr lang="es-CO" sz="1050" i="1">
                                  <a:latin typeface="Cambria Math" panose="02040503050406030204" pitchFamily="18" charset="0"/>
                                </a:rPr>
                                <m:t>𝐻</m:t>
                              </m:r>
                            </m:e>
                            <m:sub>
                              <m:r>
                                <a:rPr lang="es-MX" sz="1050" i="1">
                                  <a:latin typeface="Cambria Math" panose="02040503050406030204" pitchFamily="18" charset="0"/>
                                </a:rPr>
                                <m:t>𝑖𝑗</m:t>
                              </m:r>
                              <m:r>
                                <a:rPr lang="es-CO" sz="1050" i="1">
                                  <a:latin typeface="Cambria Math" panose="02040503050406030204" pitchFamily="18" charset="0"/>
                                </a:rPr>
                                <m:t>𝑡</m:t>
                              </m:r>
                            </m:sub>
                          </m:sSub>
                          <m:r>
                            <a:rPr lang="es-MX" sz="1050">
                              <a:latin typeface="Cambria Math" panose="02040503050406030204" pitchFamily="18" charset="0"/>
                            </a:rPr>
                            <m:t>)</m:t>
                          </m:r>
                        </m:e>
                      </m:nary>
                    </m:oMath>
                  </m:oMathPara>
                </a14:m>
                <a:endParaRPr lang="es-CO" sz="1050"/>
              </a:p>
              <a:p>
                <a:pPr algn="just"/>
                <a:endParaRPr lang="es-MX" sz="1050"/>
              </a:p>
              <a:p>
                <a:pPr algn="just"/>
                <a:r>
                  <a:rPr lang="es-MX" sz="1050"/>
                  <a:t>Donde los insumos de trabajo </a:t>
                </a:r>
                <a14:m>
                  <m:oMath xmlns:m="http://schemas.openxmlformats.org/officeDocument/2006/math">
                    <m:r>
                      <a:rPr lang="es-CO" sz="1050" dirty="0">
                        <a:latin typeface="Cambria Math" panose="02040503050406030204" pitchFamily="18" charset="0"/>
                      </a:rPr>
                      <m:t>𝑖</m:t>
                    </m:r>
                  </m:oMath>
                </a14:m>
                <a:r>
                  <a:rPr lang="es-MX" sz="1050"/>
                  <a:t> en la actividad económica </a:t>
                </a:r>
                <a14:m>
                  <m:oMath xmlns:m="http://schemas.openxmlformats.org/officeDocument/2006/math">
                    <m:r>
                      <a:rPr lang="es-MX" sz="1050">
                        <a:latin typeface="Cambria Math" panose="02040503050406030204" pitchFamily="18" charset="0"/>
                      </a:rPr>
                      <m:t>𝑗</m:t>
                    </m:r>
                  </m:oMath>
                </a14:m>
                <a:r>
                  <a:rPr lang="es-MX" sz="1050"/>
                  <a:t> son medidos a través de las horas trabajadas denotadas por </a:t>
                </a:r>
                <a14:m>
                  <m:oMath xmlns:m="http://schemas.openxmlformats.org/officeDocument/2006/math">
                    <m:sSub>
                      <m:sSubPr>
                        <m:ctrlPr>
                          <a:rPr lang="es-MX" sz="1050" i="1" dirty="0">
                            <a:latin typeface="Cambria Math" panose="02040503050406030204" pitchFamily="18" charset="0"/>
                          </a:rPr>
                        </m:ctrlPr>
                      </m:sSubPr>
                      <m:e>
                        <m:r>
                          <a:rPr lang="es-MX" sz="1050" dirty="0">
                            <a:latin typeface="Cambria Math" panose="02040503050406030204" pitchFamily="18" charset="0"/>
                          </a:rPr>
                          <m:t>𝐻</m:t>
                        </m:r>
                      </m:e>
                      <m:sub>
                        <m:r>
                          <a:rPr lang="es-MX" sz="1050" dirty="0">
                            <a:latin typeface="Cambria Math" panose="02040503050406030204" pitchFamily="18" charset="0"/>
                          </a:rPr>
                          <m:t>𝑖𝑗</m:t>
                        </m:r>
                      </m:sub>
                    </m:sSub>
                  </m:oMath>
                </a14:m>
                <a:r>
                  <a:rPr lang="es-CO" sz="1050"/>
                  <a:t>, ponderando por su participación nominal entre </a:t>
                </a:r>
                <a:r>
                  <a:rPr lang="es-CO" sz="1050" b="1"/>
                  <a:t>todas</a:t>
                </a:r>
                <a:r>
                  <a:rPr lang="es-CO" sz="1050"/>
                  <a:t> las </a:t>
                </a:r>
                <a:r>
                  <a:rPr lang="es-CO" sz="1050" i="1"/>
                  <a:t>k</a:t>
                </a:r>
                <a:r>
                  <a:rPr lang="es-CO" sz="1050"/>
                  <a:t> características previamente consideradas:</a:t>
                </a:r>
              </a:p>
              <a:p>
                <a:pPr algn="just"/>
                <a:endParaRPr lang="es-CO" sz="1050"/>
              </a:p>
              <a:p>
                <a:pPr algn="just"/>
                <a14:m>
                  <m:oMathPara xmlns:m="http://schemas.openxmlformats.org/officeDocument/2006/math">
                    <m:oMathParaPr>
                      <m:jc m:val="centerGroup"/>
                    </m:oMathParaPr>
                    <m:oMath xmlns:m="http://schemas.openxmlformats.org/officeDocument/2006/math">
                      <m:sSub>
                        <m:sSubPr>
                          <m:ctrlPr>
                            <a:rPr lang="es-CO" sz="1050" i="1">
                              <a:latin typeface="Cambria Math" panose="02040503050406030204" pitchFamily="18" charset="0"/>
                            </a:rPr>
                          </m:ctrlPr>
                        </m:sSubPr>
                        <m:e>
                          <m:r>
                            <a:rPr lang="es-MX" sz="1050" i="1">
                              <a:latin typeface="Cambria Math" panose="02040503050406030204" pitchFamily="18" charset="0"/>
                            </a:rPr>
                            <m:t>𝑣</m:t>
                          </m:r>
                        </m:e>
                        <m:sub>
                          <m:r>
                            <a:rPr lang="es-MX" sz="1050" i="1">
                              <a:latin typeface="Cambria Math" panose="02040503050406030204" pitchFamily="18" charset="0"/>
                            </a:rPr>
                            <m:t>𝑖𝑗𝑡</m:t>
                          </m:r>
                        </m:sub>
                      </m:sSub>
                      <m:r>
                        <a:rPr lang="es-MX" sz="1050">
                          <a:latin typeface="Cambria Math" panose="02040503050406030204" pitchFamily="18" charset="0"/>
                        </a:rPr>
                        <m:t>=</m:t>
                      </m:r>
                      <m:f>
                        <m:fPr>
                          <m:ctrlPr>
                            <a:rPr lang="es-MX" sz="1050" i="1">
                              <a:latin typeface="Cambria Math" panose="02040503050406030204" pitchFamily="18" charset="0"/>
                            </a:rPr>
                          </m:ctrlPr>
                        </m:fPr>
                        <m:num>
                          <m:sSub>
                            <m:sSubPr>
                              <m:ctrlPr>
                                <a:rPr lang="es-MX" sz="1050" i="1">
                                  <a:latin typeface="Cambria Math" panose="02040503050406030204" pitchFamily="18" charset="0"/>
                                </a:rPr>
                              </m:ctrlPr>
                            </m:sSubPr>
                            <m:e>
                              <m:r>
                                <a:rPr lang="es-MX" sz="1050" i="1">
                                  <a:latin typeface="Cambria Math" panose="02040503050406030204" pitchFamily="18" charset="0"/>
                                </a:rPr>
                                <m:t>𝑝</m:t>
                              </m:r>
                            </m:e>
                            <m:sub>
                              <m:r>
                                <a:rPr lang="es-MX" sz="1050" i="1">
                                  <a:latin typeface="Cambria Math" panose="02040503050406030204" pitchFamily="18" charset="0"/>
                                </a:rPr>
                                <m:t>𝑖𝑗𝑡</m:t>
                              </m:r>
                            </m:sub>
                          </m:sSub>
                          <m:sSub>
                            <m:sSubPr>
                              <m:ctrlPr>
                                <a:rPr lang="es-MX" sz="1050" i="1">
                                  <a:latin typeface="Cambria Math" panose="02040503050406030204" pitchFamily="18" charset="0"/>
                                </a:rPr>
                              </m:ctrlPr>
                            </m:sSubPr>
                            <m:e>
                              <m:r>
                                <a:rPr lang="es-MX" sz="1050" i="1">
                                  <a:latin typeface="Cambria Math" panose="02040503050406030204" pitchFamily="18" charset="0"/>
                                </a:rPr>
                                <m:t>𝐻</m:t>
                              </m:r>
                            </m:e>
                            <m:sub>
                              <m:r>
                                <a:rPr lang="es-MX" sz="1050" i="1">
                                  <a:latin typeface="Cambria Math" panose="02040503050406030204" pitchFamily="18" charset="0"/>
                                </a:rPr>
                                <m:t>𝑖𝑗𝑡</m:t>
                              </m:r>
                            </m:sub>
                          </m:sSub>
                        </m:num>
                        <m:den>
                          <m:nary>
                            <m:naryPr>
                              <m:chr m:val="∑"/>
                              <m:supHide m:val="on"/>
                              <m:ctrlPr>
                                <a:rPr lang="es-MX" sz="1050" i="1">
                                  <a:latin typeface="Cambria Math" panose="02040503050406030204" pitchFamily="18" charset="0"/>
                                </a:rPr>
                              </m:ctrlPr>
                            </m:naryPr>
                            <m:sub>
                              <m:r>
                                <m:rPr>
                                  <m:brk m:alnAt="7"/>
                                </m:rPr>
                                <a:rPr lang="es-MX" sz="1050" i="1">
                                  <a:latin typeface="Cambria Math" panose="02040503050406030204" pitchFamily="18" charset="0"/>
                                </a:rPr>
                                <m:t>𝑘</m:t>
                              </m:r>
                            </m:sub>
                            <m:sup/>
                            <m:e>
                              <m:sSub>
                                <m:sSubPr>
                                  <m:ctrlPr>
                                    <a:rPr lang="es-MX" sz="1050" i="1">
                                      <a:latin typeface="Cambria Math" panose="02040503050406030204" pitchFamily="18" charset="0"/>
                                    </a:rPr>
                                  </m:ctrlPr>
                                </m:sSubPr>
                                <m:e>
                                  <m:r>
                                    <a:rPr lang="es-MX" sz="1050" i="1">
                                      <a:latin typeface="Cambria Math" panose="02040503050406030204" pitchFamily="18" charset="0"/>
                                    </a:rPr>
                                    <m:t>𝑝</m:t>
                                  </m:r>
                                </m:e>
                                <m:sub>
                                  <m:r>
                                    <a:rPr lang="es-MX" sz="1050" i="1">
                                      <a:latin typeface="Cambria Math" panose="02040503050406030204" pitchFamily="18" charset="0"/>
                                    </a:rPr>
                                    <m:t>𝑘𝑗𝑡</m:t>
                                  </m:r>
                                </m:sub>
                              </m:sSub>
                              <m:sSub>
                                <m:sSubPr>
                                  <m:ctrlPr>
                                    <a:rPr lang="es-MX" sz="1050" i="1">
                                      <a:latin typeface="Cambria Math" panose="02040503050406030204" pitchFamily="18" charset="0"/>
                                    </a:rPr>
                                  </m:ctrlPr>
                                </m:sSubPr>
                                <m:e>
                                  <m:r>
                                    <a:rPr lang="es-MX" sz="1050" i="1">
                                      <a:latin typeface="Cambria Math" panose="02040503050406030204" pitchFamily="18" charset="0"/>
                                    </a:rPr>
                                    <m:t>𝐻</m:t>
                                  </m:r>
                                </m:e>
                                <m:sub>
                                  <m:r>
                                    <a:rPr lang="es-MX" sz="1050" i="1">
                                      <a:latin typeface="Cambria Math" panose="02040503050406030204" pitchFamily="18" charset="0"/>
                                    </a:rPr>
                                    <m:t>𝑘𝑗𝑡</m:t>
                                  </m:r>
                                </m:sub>
                              </m:sSub>
                            </m:e>
                          </m:nary>
                        </m:den>
                      </m:f>
                    </m:oMath>
                  </m:oMathPara>
                </a14:m>
                <a:endParaRPr lang="es-CO" sz="1050"/>
              </a:p>
              <a:p>
                <a:pPr algn="just"/>
                <a:endParaRPr lang="es-CO" sz="1050"/>
              </a:p>
              <a:p>
                <a:pPr algn="just"/>
                <a:endParaRPr lang="es-CO" sz="1050"/>
              </a:p>
              <a:p>
                <a:pPr algn="just"/>
                <a:r>
                  <a:rPr lang="es-CO" sz="1050"/>
                  <a:t>Siendo </a:t>
                </a:r>
                <a14:m>
                  <m:oMath xmlns:m="http://schemas.openxmlformats.org/officeDocument/2006/math">
                    <m:sSub>
                      <m:sSubPr>
                        <m:ctrlPr>
                          <a:rPr lang="es-CO" sz="1050" i="1">
                            <a:latin typeface="Cambria Math" panose="02040503050406030204" pitchFamily="18" charset="0"/>
                          </a:rPr>
                        </m:ctrlPr>
                      </m:sSubPr>
                      <m:e>
                        <m:r>
                          <a:rPr lang="es-MX" sz="1050">
                            <a:latin typeface="Cambria Math" panose="02040503050406030204" pitchFamily="18" charset="0"/>
                          </a:rPr>
                          <m:t>𝑝</m:t>
                        </m:r>
                      </m:e>
                      <m:sub>
                        <m:r>
                          <a:rPr lang="es-MX" sz="1050">
                            <a:latin typeface="Cambria Math" panose="02040503050406030204" pitchFamily="18" charset="0"/>
                          </a:rPr>
                          <m:t>𝑖𝑗𝑡</m:t>
                        </m:r>
                      </m:sub>
                    </m:sSub>
                  </m:oMath>
                </a14:m>
                <a:r>
                  <a:rPr lang="es-CO" sz="1050"/>
                  <a:t> el precio del factor nominal del insumo laboral (remuneración laboral por hora) </a:t>
                </a:r>
                <a14:m>
                  <m:oMath xmlns:m="http://schemas.openxmlformats.org/officeDocument/2006/math">
                    <m:r>
                      <a:rPr lang="es-CO" sz="1050" dirty="0">
                        <a:latin typeface="Cambria Math" panose="02040503050406030204" pitchFamily="18" charset="0"/>
                      </a:rPr>
                      <m:t>𝑖𝑗</m:t>
                    </m:r>
                  </m:oMath>
                </a14:m>
                <a:r>
                  <a:rPr lang="es-CO" sz="1050"/>
                  <a:t> en un tiempo definido </a:t>
                </a:r>
                <a:r>
                  <a:rPr lang="es-CO" sz="1050" i="1"/>
                  <a:t>t</a:t>
                </a:r>
                <a:r>
                  <a:rPr lang="es-MX" sz="1050"/>
                  <a:t>, y d</a:t>
                </a:r>
                <a:r>
                  <a:rPr lang="es-ES" sz="1050">
                    <a:latin typeface="Segoe UI" panose="020B0502040204020203" pitchFamily="34" charset="0"/>
                    <a:ea typeface="Segoe UI" panose="020B0502040204020203" pitchFamily="34" charset="0"/>
                  </a:rPr>
                  <a:t>onde </a:t>
                </a:r>
                <a14:m>
                  <m:oMath xmlns:m="http://schemas.openxmlformats.org/officeDocument/2006/math">
                    <m:sSub>
                      <m:sSubPr>
                        <m:ctrlPr>
                          <a:rPr lang="es-CO" sz="1050" i="1">
                            <a:latin typeface="Cambria Math" panose="02040503050406030204" pitchFamily="18" charset="0"/>
                            <a:ea typeface="Segoe UI" panose="020B0502040204020203" pitchFamily="34" charset="0"/>
                            <a:cs typeface="Segoe UI" panose="020B0502040204020203" pitchFamily="34" charset="0"/>
                          </a:rPr>
                        </m:ctrlPr>
                      </m:sSubPr>
                      <m:e>
                        <m:acc>
                          <m:accPr>
                            <m:chr m:val="̅"/>
                            <m:ctrlPr>
                              <a:rPr lang="es-CO" sz="1050" i="1">
                                <a:latin typeface="Cambria Math" panose="02040503050406030204" pitchFamily="18" charset="0"/>
                                <a:ea typeface="Segoe UI" panose="020B0502040204020203" pitchFamily="34" charset="0"/>
                                <a:cs typeface="Segoe UI" panose="020B0502040204020203" pitchFamily="34" charset="0"/>
                              </a:rPr>
                            </m:ctrlPr>
                          </m:accPr>
                          <m:e>
                            <m:r>
                              <a:rPr lang="es-ES" sz="1050" i="1">
                                <a:latin typeface="Cambria Math" panose="02040503050406030204" pitchFamily="18" charset="0"/>
                                <a:ea typeface="Segoe UI" panose="020B0502040204020203" pitchFamily="34" charset="0"/>
                                <a:cs typeface="Segoe UI" panose="020B0502040204020203" pitchFamily="34" charset="0"/>
                              </a:rPr>
                              <m:t>𝑣</m:t>
                            </m:r>
                          </m:e>
                        </m:acc>
                      </m:e>
                      <m:sub>
                        <m:r>
                          <a:rPr lang="es-ES" sz="1050" i="1">
                            <a:latin typeface="Cambria Math" panose="02040503050406030204" pitchFamily="18" charset="0"/>
                            <a:ea typeface="Segoe UI" panose="020B0502040204020203" pitchFamily="34" charset="0"/>
                            <a:cs typeface="Segoe UI" panose="020B0502040204020203" pitchFamily="34" charset="0"/>
                          </a:rPr>
                          <m:t>𝑙</m:t>
                        </m:r>
                        <m:r>
                          <a:rPr lang="es-ES" sz="1050">
                            <a:latin typeface="Cambria Math" panose="02040503050406030204" pitchFamily="18" charset="0"/>
                            <a:ea typeface="Segoe UI" panose="020B0502040204020203" pitchFamily="34" charset="0"/>
                            <a:cs typeface="Segoe UI" panose="020B0502040204020203" pitchFamily="34" charset="0"/>
                          </a:rPr>
                          <m:t>,</m:t>
                        </m:r>
                        <m:r>
                          <a:rPr lang="es-ES" sz="1050" i="1">
                            <a:latin typeface="Cambria Math" panose="02040503050406030204" pitchFamily="18" charset="0"/>
                            <a:ea typeface="Segoe UI" panose="020B0502040204020203" pitchFamily="34" charset="0"/>
                            <a:cs typeface="Segoe UI" panose="020B0502040204020203" pitchFamily="34" charset="0"/>
                          </a:rPr>
                          <m:t>𝑡</m:t>
                        </m:r>
                      </m:sub>
                    </m:sSub>
                  </m:oMath>
                </a14:m>
                <a:r>
                  <a:rPr lang="es-ES" sz="1050">
                    <a:latin typeface="Segoe UI" panose="020B0502040204020203" pitchFamily="34" charset="0"/>
                    <a:ea typeface="Segoe UI" panose="020B0502040204020203" pitchFamily="34" charset="0"/>
                  </a:rPr>
                  <a:t> es el promedio de las participaciones de cada tipo de trabajo en la remuneración:</a:t>
                </a:r>
              </a:p>
              <a:p>
                <a:pPr algn="just"/>
                <a:endParaRPr lang="es-ES" sz="1050">
                  <a:latin typeface="Segoe UI" panose="020B0502040204020203" pitchFamily="34" charset="0"/>
                  <a:ea typeface="Segoe UI" panose="020B0502040204020203" pitchFamily="34" charset="0"/>
                </a:endParaRPr>
              </a:p>
              <a:p>
                <a:pPr algn="just"/>
                <a14:m>
                  <m:oMathPara xmlns:m="http://schemas.openxmlformats.org/officeDocument/2006/math">
                    <m:oMathParaPr>
                      <m:jc m:val="centerGroup"/>
                    </m:oMathParaPr>
                    <m:oMath xmlns:m="http://schemas.openxmlformats.org/officeDocument/2006/math">
                      <m:sSub>
                        <m:sSubPr>
                          <m:ctrlP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ctrlPr>
                        </m:sSubPr>
                        <m:e>
                          <m:acc>
                            <m:accPr>
                              <m:chr m:val="̅"/>
                              <m:ctrlP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ctrlPr>
                            </m:accPr>
                            <m:e>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𝑣</m:t>
                              </m:r>
                            </m:e>
                          </m:acc>
                        </m:e>
                        <m:sub>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𝑙</m:t>
                          </m:r>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m:t>
                          </m:r>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𝑡</m:t>
                          </m:r>
                        </m:sub>
                      </m:sSub>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 </m:t>
                      </m:r>
                      <m:f>
                        <m:fPr>
                          <m:ctrlP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ctrlPr>
                        </m:fPr>
                        <m:num>
                          <m:sSub>
                            <m:sSubPr>
                              <m:ctrlP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ctrlPr>
                            </m:sSubPr>
                            <m:e>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𝑣</m:t>
                              </m:r>
                            </m:e>
                            <m:sub>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𝑙</m:t>
                              </m:r>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m:t>
                              </m:r>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𝑡</m:t>
                              </m:r>
                            </m:sub>
                          </m:sSub>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 </m:t>
                          </m:r>
                          <m:sSub>
                            <m:sSubPr>
                              <m:ctrlP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ctrlPr>
                            </m:sSubPr>
                            <m:e>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𝑣</m:t>
                              </m:r>
                            </m:e>
                            <m:sub>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𝑙</m:t>
                              </m:r>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m:t>
                              </m:r>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𝑡</m:t>
                              </m:r>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−1</m:t>
                              </m:r>
                            </m:sub>
                          </m:sSub>
                        </m:num>
                        <m:den>
                          <m:r>
                            <a:rPr lang="es-CO" sz="1050" i="1">
                              <a:solidFill>
                                <a:srgbClr val="0D0D0D"/>
                              </a:solidFill>
                              <a:latin typeface="Cambria Math" panose="02040503050406030204" pitchFamily="18" charset="0"/>
                              <a:ea typeface="Times New Roman" panose="02020603050405020304" pitchFamily="18" charset="0"/>
                              <a:cs typeface="Segoe UI" panose="020B0502040204020203" pitchFamily="34" charset="0"/>
                            </a:rPr>
                            <m:t>2</m:t>
                          </m:r>
                        </m:den>
                      </m:f>
                    </m:oMath>
                  </m:oMathPara>
                </a14:m>
                <a:endParaRPr lang="es-CO" sz="1050">
                  <a:solidFill>
                    <a:srgbClr val="0D0D0D"/>
                  </a:solidFill>
                  <a:latin typeface="Arial" panose="020B0604020202020204" pitchFamily="34" charset="0"/>
                  <a:ea typeface="Times New Roman" panose="02020603050405020304" pitchFamily="18" charset="0"/>
                  <a:cs typeface="Times New Roman" panose="02020603050405020304" pitchFamily="18" charset="0"/>
                </a:endParaRPr>
              </a:p>
              <a:p>
                <a:pPr algn="just"/>
                <a:endParaRPr lang="es-CO" sz="1050">
                  <a:highlight>
                    <a:srgbClr val="FFFF00"/>
                  </a:highlight>
                </a:endParaRPr>
              </a:p>
            </p:txBody>
          </p:sp>
        </mc:Choice>
        <mc:Fallback xmlns="">
          <p:sp>
            <p:nvSpPr>
              <p:cNvPr id="7" name="CuadroTexto 6">
                <a:extLst>
                  <a:ext uri="{FF2B5EF4-FFF2-40B4-BE49-F238E27FC236}">
                    <a16:creationId xmlns:a16="http://schemas.microsoft.com/office/drawing/2014/main" id="{3FFC6024-79CB-43F0-96CF-0E73D4FE1C35}"/>
                  </a:ext>
                </a:extLst>
              </p:cNvPr>
              <p:cNvSpPr txBox="1">
                <a:spLocks noRot="1" noChangeAspect="1" noMove="1" noResize="1" noEditPoints="1" noAdjustHandles="1" noChangeArrowheads="1" noChangeShapeType="1" noTextEdit="1"/>
              </p:cNvSpPr>
              <p:nvPr/>
            </p:nvSpPr>
            <p:spPr>
              <a:xfrm>
                <a:off x="5300608" y="783269"/>
                <a:ext cx="3667118" cy="3748270"/>
              </a:xfrm>
              <a:prstGeom prst="rect">
                <a:avLst/>
              </a:prstGeom>
              <a:blipFill>
                <a:blip r:embed="rId2"/>
                <a:stretch>
                  <a:fillRect t="-6179"/>
                </a:stretch>
              </a:blipFill>
            </p:spPr>
            <p:txBody>
              <a:bodyPr/>
              <a:lstStyle/>
              <a:p>
                <a:r>
                  <a:rPr lang="es-CO">
                    <a:noFill/>
                  </a:rPr>
                  <a:t> </a:t>
                </a:r>
              </a:p>
            </p:txBody>
          </p:sp>
        </mc:Fallback>
      </mc:AlternateContent>
      <p:sp>
        <p:nvSpPr>
          <p:cNvPr id="10" name="CuadroTexto 9">
            <a:extLst>
              <a:ext uri="{FF2B5EF4-FFF2-40B4-BE49-F238E27FC236}">
                <a16:creationId xmlns:a16="http://schemas.microsoft.com/office/drawing/2014/main" id="{3EE3C58A-6320-AD4D-8916-E405A9FD3AA2}"/>
              </a:ext>
            </a:extLst>
          </p:cNvPr>
          <p:cNvSpPr txBox="1"/>
          <p:nvPr/>
        </p:nvSpPr>
        <p:spPr>
          <a:xfrm>
            <a:off x="546742" y="1363655"/>
            <a:ext cx="4392040" cy="900246"/>
          </a:xfrm>
          <a:prstGeom prst="rect">
            <a:avLst/>
          </a:prstGeom>
          <a:noFill/>
        </p:spPr>
        <p:txBody>
          <a:bodyPr wrap="square">
            <a:spAutoFit/>
          </a:bodyPr>
          <a:lstStyle/>
          <a:p>
            <a:pPr algn="just"/>
            <a:r>
              <a:rPr lang="es-MX" sz="1050" dirty="0"/>
              <a:t>Es calculado a partir de la relación de las horas trabajadas y su calidad. Para este cálculo, se construye el índice de composición laboral por medio del ajuste de las horas trabajadas determinadas por las variables sexo, edad y nivel educativo que parte de la desagregación de las horas trabajadas y la remuneración por 18 características posibles.</a:t>
            </a:r>
          </a:p>
        </p:txBody>
      </p:sp>
      <p:sp>
        <p:nvSpPr>
          <p:cNvPr id="2" name="object 2">
            <a:extLst>
              <a:ext uri="{FF2B5EF4-FFF2-40B4-BE49-F238E27FC236}">
                <a16:creationId xmlns:a16="http://schemas.microsoft.com/office/drawing/2014/main" id="{C787674B-C5C8-588C-1843-F332EE19C3A9}"/>
              </a:ext>
            </a:extLst>
          </p:cNvPr>
          <p:cNvSpPr txBox="1"/>
          <p:nvPr/>
        </p:nvSpPr>
        <p:spPr>
          <a:xfrm>
            <a:off x="467962" y="126307"/>
            <a:ext cx="4104038" cy="500137"/>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Metodología</a:t>
            </a:r>
            <a:endParaRPr lang="da-DK" sz="1400" dirty="0">
              <a:solidFill>
                <a:schemeClr val="tx1">
                  <a:lumMod val="85000"/>
                  <a:lumOff val="15000"/>
                </a:schemeClr>
              </a:solidFill>
              <a:ea typeface="Arial" charset="0"/>
              <a:cs typeface="Arial" charset="0"/>
            </a:endParaRPr>
          </a:p>
        </p:txBody>
      </p:sp>
      <p:cxnSp>
        <p:nvCxnSpPr>
          <p:cNvPr id="4" name="Conector recto 3">
            <a:extLst>
              <a:ext uri="{FF2B5EF4-FFF2-40B4-BE49-F238E27FC236}">
                <a16:creationId xmlns:a16="http://schemas.microsoft.com/office/drawing/2014/main" id="{64BB4346-7C5B-46D4-EEC4-1B92957744F6}"/>
              </a:ext>
            </a:extLst>
          </p:cNvPr>
          <p:cNvCxnSpPr>
            <a:cxnSpLocks/>
          </p:cNvCxnSpPr>
          <p:nvPr/>
        </p:nvCxnSpPr>
        <p:spPr>
          <a:xfrm flipV="1">
            <a:off x="354406" y="185273"/>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40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id="{E05F4016-98FF-4F08-BFE9-B22946A800BF}"/>
              </a:ext>
            </a:extLst>
          </p:cNvPr>
          <p:cNvSpPr/>
          <p:nvPr/>
        </p:nvSpPr>
        <p:spPr>
          <a:xfrm>
            <a:off x="425950" y="1121336"/>
            <a:ext cx="8388179" cy="276999"/>
          </a:xfrm>
          <a:prstGeom prst="rect">
            <a:avLst/>
          </a:prstGeom>
        </p:spPr>
        <p:txBody>
          <a:bodyPr wrap="square" lIns="68580" tIns="34290" rIns="68580" bIns="34290" anchor="t">
            <a:spAutoFit/>
          </a:bodyPr>
          <a:lstStyle/>
          <a:p>
            <a:pPr algn="just"/>
            <a:r>
              <a:rPr lang="es-CO" sz="1350" b="1" dirty="0">
                <a:solidFill>
                  <a:srgbClr val="B6004B"/>
                </a:solidFill>
              </a:rPr>
              <a:t>Servicios de capital</a:t>
            </a:r>
          </a:p>
        </p:txBody>
      </p:sp>
      <p:sp>
        <p:nvSpPr>
          <p:cNvPr id="16" name="CuadroTexto 15">
            <a:extLst>
              <a:ext uri="{FF2B5EF4-FFF2-40B4-BE49-F238E27FC236}">
                <a16:creationId xmlns:a16="http://schemas.microsoft.com/office/drawing/2014/main" id="{24804C6F-E6F7-5742-B444-B3D652787D11}"/>
              </a:ext>
            </a:extLst>
          </p:cNvPr>
          <p:cNvSpPr txBox="1"/>
          <p:nvPr/>
        </p:nvSpPr>
        <p:spPr>
          <a:xfrm>
            <a:off x="410818" y="1447831"/>
            <a:ext cx="8564042" cy="577081"/>
          </a:xfrm>
          <a:prstGeom prst="rect">
            <a:avLst/>
          </a:prstGeom>
          <a:noFill/>
        </p:spPr>
        <p:txBody>
          <a:bodyPr wrap="square">
            <a:spAutoFit/>
          </a:bodyPr>
          <a:lstStyle/>
          <a:p>
            <a:pPr algn="just"/>
            <a:r>
              <a:rPr lang="es-MX" sz="1050" dirty="0"/>
              <a:t>La medición de este insumo se basa en el flujo de servicios que generan los activos de capital en el proceso productivo. Los bienes de capital son propiedad de la empresa que los utiliza, lo cual dificulta un registro de la remuneración de los servicios de capital. Por esta razón, la medición de este factor se basa en la estimación de estos flujos, los cuales son calculados a través de lo siguiente:</a:t>
            </a:r>
            <a:endParaRPr lang="es-MX" sz="1050" dirty="0">
              <a:cs typeface="Segoe UI"/>
            </a:endParaRPr>
          </a:p>
        </p:txBody>
      </p:sp>
      <p:sp>
        <p:nvSpPr>
          <p:cNvPr id="2" name="Rectángulo 1">
            <a:extLst>
              <a:ext uri="{FF2B5EF4-FFF2-40B4-BE49-F238E27FC236}">
                <a16:creationId xmlns:a16="http://schemas.microsoft.com/office/drawing/2014/main" id="{A38BA7B9-B090-AADF-D9C7-1B91968F3610}"/>
              </a:ext>
            </a:extLst>
          </p:cNvPr>
          <p:cNvSpPr/>
          <p:nvPr/>
        </p:nvSpPr>
        <p:spPr>
          <a:xfrm>
            <a:off x="522068" y="2533585"/>
            <a:ext cx="8540745" cy="78514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0" name="Rectángulo: esquinas redondeadas 5">
            <a:extLst>
              <a:ext uri="{FF2B5EF4-FFF2-40B4-BE49-F238E27FC236}">
                <a16:creationId xmlns:a16="http://schemas.microsoft.com/office/drawing/2014/main" id="{47389BAE-7ADD-AE44-AAC6-13369F843BF5}"/>
              </a:ext>
            </a:extLst>
          </p:cNvPr>
          <p:cNvSpPr/>
          <p:nvPr/>
        </p:nvSpPr>
        <p:spPr>
          <a:xfrm>
            <a:off x="626723" y="2572765"/>
            <a:ext cx="467705" cy="559293"/>
          </a:xfrm>
          <a:prstGeom prst="roundRect">
            <a:avLst/>
          </a:prstGeom>
          <a:solidFill>
            <a:srgbClr val="595959"/>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sz="1200"/>
          </a:p>
        </p:txBody>
      </p:sp>
      <p:sp>
        <p:nvSpPr>
          <p:cNvPr id="21" name="Rectángulo: esquinas redondeadas 5">
            <a:extLst>
              <a:ext uri="{FF2B5EF4-FFF2-40B4-BE49-F238E27FC236}">
                <a16:creationId xmlns:a16="http://schemas.microsoft.com/office/drawing/2014/main" id="{95644BD2-4466-E946-BF77-5EB91231DA9F}"/>
              </a:ext>
            </a:extLst>
          </p:cNvPr>
          <p:cNvSpPr/>
          <p:nvPr/>
        </p:nvSpPr>
        <p:spPr>
          <a:xfrm>
            <a:off x="965088" y="2572765"/>
            <a:ext cx="1398233" cy="559293"/>
          </a:xfrm>
          <a:prstGeom prst="roundRect">
            <a:avLst>
              <a:gd name="adj" fmla="val 0"/>
            </a:avLst>
          </a:prstGeom>
          <a:solidFill>
            <a:srgbClr val="B7024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s-MX" sz="1200" b="1">
                <a:solidFill>
                  <a:schemeClr val="bg1"/>
                </a:solidFill>
              </a:rPr>
              <a:t>Stock Productivo</a:t>
            </a:r>
            <a:endParaRPr lang="es-CO" sz="1200" b="1">
              <a:solidFill>
                <a:schemeClr val="bg1"/>
              </a:solidFill>
            </a:endParaRPr>
          </a:p>
        </p:txBody>
      </p:sp>
      <p:sp>
        <p:nvSpPr>
          <p:cNvPr id="22" name="CuadroTexto 21">
            <a:extLst>
              <a:ext uri="{FF2B5EF4-FFF2-40B4-BE49-F238E27FC236}">
                <a16:creationId xmlns:a16="http://schemas.microsoft.com/office/drawing/2014/main" id="{3846BAAA-1E2D-2244-8034-E3FA574E9EB2}"/>
              </a:ext>
            </a:extLst>
          </p:cNvPr>
          <p:cNvSpPr txBox="1"/>
          <p:nvPr/>
        </p:nvSpPr>
        <p:spPr>
          <a:xfrm>
            <a:off x="664825" y="2701211"/>
            <a:ext cx="354723" cy="300082"/>
          </a:xfrm>
          <a:prstGeom prst="rect">
            <a:avLst/>
          </a:prstGeom>
          <a:noFill/>
        </p:spPr>
        <p:txBody>
          <a:bodyPr wrap="square">
            <a:spAutoFit/>
          </a:bodyPr>
          <a:lstStyle/>
          <a:p>
            <a:r>
              <a:rPr lang="es-MX" sz="1350" b="1">
                <a:solidFill>
                  <a:schemeClr val="bg1"/>
                </a:solidFill>
              </a:rPr>
              <a:t>1.</a:t>
            </a:r>
            <a:endParaRPr lang="es-CO" sz="1350" b="1">
              <a:solidFill>
                <a:schemeClr val="bg1"/>
              </a:solidFill>
            </a:endParaRPr>
          </a:p>
        </p:txBody>
      </p:sp>
      <p:sp>
        <p:nvSpPr>
          <p:cNvPr id="23" name="Rectángulo: esquinas redondeadas 5">
            <a:extLst>
              <a:ext uri="{FF2B5EF4-FFF2-40B4-BE49-F238E27FC236}">
                <a16:creationId xmlns:a16="http://schemas.microsoft.com/office/drawing/2014/main" id="{C1B923C7-6E16-6644-97DC-CE8BBD033947}"/>
              </a:ext>
            </a:extLst>
          </p:cNvPr>
          <p:cNvSpPr/>
          <p:nvPr/>
        </p:nvSpPr>
        <p:spPr>
          <a:xfrm>
            <a:off x="2919234" y="2572765"/>
            <a:ext cx="467705" cy="559293"/>
          </a:xfrm>
          <a:prstGeom prst="roundRect">
            <a:avLst/>
          </a:prstGeom>
          <a:solidFill>
            <a:srgbClr val="B7024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sz="1200"/>
          </a:p>
        </p:txBody>
      </p:sp>
      <p:sp>
        <p:nvSpPr>
          <p:cNvPr id="24" name="CuadroTexto 23">
            <a:extLst>
              <a:ext uri="{FF2B5EF4-FFF2-40B4-BE49-F238E27FC236}">
                <a16:creationId xmlns:a16="http://schemas.microsoft.com/office/drawing/2014/main" id="{AA8C6730-A1F3-D346-B433-158BF1176FFD}"/>
              </a:ext>
            </a:extLst>
          </p:cNvPr>
          <p:cNvSpPr txBox="1"/>
          <p:nvPr/>
        </p:nvSpPr>
        <p:spPr>
          <a:xfrm>
            <a:off x="2957335" y="2701211"/>
            <a:ext cx="354723" cy="300082"/>
          </a:xfrm>
          <a:prstGeom prst="rect">
            <a:avLst/>
          </a:prstGeom>
          <a:noFill/>
        </p:spPr>
        <p:txBody>
          <a:bodyPr wrap="square">
            <a:spAutoFit/>
          </a:bodyPr>
          <a:lstStyle/>
          <a:p>
            <a:r>
              <a:rPr lang="es-MX" sz="1350" b="1">
                <a:solidFill>
                  <a:schemeClr val="bg1"/>
                </a:solidFill>
              </a:rPr>
              <a:t>2.</a:t>
            </a:r>
            <a:endParaRPr lang="es-CO" sz="1350" b="1">
              <a:solidFill>
                <a:schemeClr val="bg1"/>
              </a:solidFill>
            </a:endParaRPr>
          </a:p>
        </p:txBody>
      </p:sp>
      <p:sp>
        <p:nvSpPr>
          <p:cNvPr id="25" name="Rectángulo: esquinas redondeadas 5">
            <a:extLst>
              <a:ext uri="{FF2B5EF4-FFF2-40B4-BE49-F238E27FC236}">
                <a16:creationId xmlns:a16="http://schemas.microsoft.com/office/drawing/2014/main" id="{FE7AA19E-BD74-B844-9544-FC707C0F6598}"/>
              </a:ext>
            </a:extLst>
          </p:cNvPr>
          <p:cNvSpPr/>
          <p:nvPr/>
        </p:nvSpPr>
        <p:spPr>
          <a:xfrm>
            <a:off x="4989173" y="2572765"/>
            <a:ext cx="467705" cy="559293"/>
          </a:xfrm>
          <a:prstGeom prst="roundRect">
            <a:avLst/>
          </a:prstGeom>
          <a:solidFill>
            <a:srgbClr val="B7024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sz="1200"/>
          </a:p>
        </p:txBody>
      </p:sp>
      <p:sp>
        <p:nvSpPr>
          <p:cNvPr id="26" name="CuadroTexto 25">
            <a:extLst>
              <a:ext uri="{FF2B5EF4-FFF2-40B4-BE49-F238E27FC236}">
                <a16:creationId xmlns:a16="http://schemas.microsoft.com/office/drawing/2014/main" id="{4C4BDF26-6425-0E46-BFC9-5236383C9611}"/>
              </a:ext>
            </a:extLst>
          </p:cNvPr>
          <p:cNvSpPr txBox="1"/>
          <p:nvPr/>
        </p:nvSpPr>
        <p:spPr>
          <a:xfrm>
            <a:off x="5008224" y="2701211"/>
            <a:ext cx="354723" cy="300082"/>
          </a:xfrm>
          <a:prstGeom prst="rect">
            <a:avLst/>
          </a:prstGeom>
          <a:noFill/>
        </p:spPr>
        <p:txBody>
          <a:bodyPr wrap="square">
            <a:spAutoFit/>
          </a:bodyPr>
          <a:lstStyle/>
          <a:p>
            <a:r>
              <a:rPr lang="es-MX" sz="1350" b="1">
                <a:solidFill>
                  <a:schemeClr val="bg1"/>
                </a:solidFill>
              </a:rPr>
              <a:t>3.</a:t>
            </a:r>
            <a:endParaRPr lang="es-CO" sz="1350" b="1">
              <a:solidFill>
                <a:schemeClr val="bg1"/>
              </a:solidFill>
            </a:endParaRPr>
          </a:p>
        </p:txBody>
      </p:sp>
      <p:sp>
        <p:nvSpPr>
          <p:cNvPr id="27" name="Rectángulo: esquinas redondeadas 5">
            <a:extLst>
              <a:ext uri="{FF2B5EF4-FFF2-40B4-BE49-F238E27FC236}">
                <a16:creationId xmlns:a16="http://schemas.microsoft.com/office/drawing/2014/main" id="{FA5A2D14-B1A5-8545-B72E-73694D992130}"/>
              </a:ext>
            </a:extLst>
          </p:cNvPr>
          <p:cNvSpPr/>
          <p:nvPr/>
        </p:nvSpPr>
        <p:spPr>
          <a:xfrm>
            <a:off x="7035955" y="2572765"/>
            <a:ext cx="467705" cy="559293"/>
          </a:xfrm>
          <a:prstGeom prst="roundRect">
            <a:avLst/>
          </a:prstGeom>
          <a:solidFill>
            <a:srgbClr val="B7024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CO" sz="1200"/>
          </a:p>
        </p:txBody>
      </p:sp>
      <p:sp>
        <p:nvSpPr>
          <p:cNvPr id="28" name="CuadroTexto 27">
            <a:extLst>
              <a:ext uri="{FF2B5EF4-FFF2-40B4-BE49-F238E27FC236}">
                <a16:creationId xmlns:a16="http://schemas.microsoft.com/office/drawing/2014/main" id="{5A874310-7DB2-3143-9236-A212C6814B15}"/>
              </a:ext>
            </a:extLst>
          </p:cNvPr>
          <p:cNvSpPr txBox="1"/>
          <p:nvPr/>
        </p:nvSpPr>
        <p:spPr>
          <a:xfrm>
            <a:off x="7074057" y="2701211"/>
            <a:ext cx="354723" cy="300082"/>
          </a:xfrm>
          <a:prstGeom prst="rect">
            <a:avLst/>
          </a:prstGeom>
          <a:noFill/>
        </p:spPr>
        <p:txBody>
          <a:bodyPr wrap="square">
            <a:spAutoFit/>
          </a:bodyPr>
          <a:lstStyle/>
          <a:p>
            <a:r>
              <a:rPr lang="es-MX" sz="1350" b="1">
                <a:solidFill>
                  <a:schemeClr val="bg1"/>
                </a:solidFill>
              </a:rPr>
              <a:t>4.</a:t>
            </a:r>
            <a:endParaRPr lang="es-CO" sz="1350" b="1">
              <a:solidFill>
                <a:schemeClr val="bg1"/>
              </a:solidFill>
            </a:endParaRPr>
          </a:p>
        </p:txBody>
      </p:sp>
      <p:sp>
        <p:nvSpPr>
          <p:cNvPr id="29" name="Rectángulo: esquinas redondeadas 6">
            <a:extLst>
              <a:ext uri="{FF2B5EF4-FFF2-40B4-BE49-F238E27FC236}">
                <a16:creationId xmlns:a16="http://schemas.microsoft.com/office/drawing/2014/main" id="{EBACE92E-87E7-A041-8028-0B3D302BD821}"/>
              </a:ext>
            </a:extLst>
          </p:cNvPr>
          <p:cNvSpPr/>
          <p:nvPr/>
        </p:nvSpPr>
        <p:spPr>
          <a:xfrm>
            <a:off x="3221807" y="2567279"/>
            <a:ext cx="1398233" cy="563453"/>
          </a:xfrm>
          <a:prstGeom prst="roundRect">
            <a:avLst>
              <a:gd name="adj" fmla="val 0"/>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s-MX" sz="1200">
                <a:solidFill>
                  <a:schemeClr val="tx1"/>
                </a:solidFill>
              </a:rPr>
              <a:t>Tasa de Retorno</a:t>
            </a:r>
            <a:endParaRPr lang="es-CO" sz="1200">
              <a:solidFill>
                <a:schemeClr val="tx1"/>
              </a:solidFill>
            </a:endParaRPr>
          </a:p>
        </p:txBody>
      </p:sp>
      <p:sp>
        <p:nvSpPr>
          <p:cNvPr id="30" name="Rectángulo: esquinas redondeadas 9">
            <a:extLst>
              <a:ext uri="{FF2B5EF4-FFF2-40B4-BE49-F238E27FC236}">
                <a16:creationId xmlns:a16="http://schemas.microsoft.com/office/drawing/2014/main" id="{CAEC29E8-BAE0-5641-A5DC-7F0A702DA6F1}"/>
              </a:ext>
            </a:extLst>
          </p:cNvPr>
          <p:cNvSpPr/>
          <p:nvPr/>
        </p:nvSpPr>
        <p:spPr>
          <a:xfrm>
            <a:off x="5272639" y="2571439"/>
            <a:ext cx="1398233" cy="559293"/>
          </a:xfrm>
          <a:prstGeom prst="roundRect">
            <a:avLst>
              <a:gd name="adj" fmla="val 0"/>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s-MX" sz="1200">
                <a:solidFill>
                  <a:schemeClr val="tx1"/>
                </a:solidFill>
              </a:rPr>
              <a:t>  Costo de Usuario</a:t>
            </a:r>
            <a:endParaRPr lang="es-CO" sz="1200">
              <a:solidFill>
                <a:schemeClr val="tx1"/>
              </a:solidFill>
            </a:endParaRPr>
          </a:p>
        </p:txBody>
      </p:sp>
      <p:sp>
        <p:nvSpPr>
          <p:cNvPr id="31" name="Rectángulo: esquinas redondeadas 10">
            <a:extLst>
              <a:ext uri="{FF2B5EF4-FFF2-40B4-BE49-F238E27FC236}">
                <a16:creationId xmlns:a16="http://schemas.microsoft.com/office/drawing/2014/main" id="{393D47A4-D793-4941-BD64-14B192B17985}"/>
              </a:ext>
            </a:extLst>
          </p:cNvPr>
          <p:cNvSpPr/>
          <p:nvPr/>
        </p:nvSpPr>
        <p:spPr>
          <a:xfrm>
            <a:off x="7342677" y="2571439"/>
            <a:ext cx="1398233" cy="559293"/>
          </a:xfrm>
          <a:prstGeom prst="roundRect">
            <a:avLst>
              <a:gd name="adj" fmla="val 0"/>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s-MX" sz="1200">
                <a:solidFill>
                  <a:schemeClr val="tx1"/>
                </a:solidFill>
              </a:rPr>
              <a:t>Servicio de Capital</a:t>
            </a:r>
            <a:endParaRPr lang="es-CO" sz="1200">
              <a:solidFill>
                <a:schemeClr val="tx1"/>
              </a:solidFill>
            </a:endParaRPr>
          </a:p>
        </p:txBody>
      </p:sp>
      <p:sp>
        <p:nvSpPr>
          <p:cNvPr id="32" name="Flecha a la derecha con bandas 31">
            <a:extLst>
              <a:ext uri="{FF2B5EF4-FFF2-40B4-BE49-F238E27FC236}">
                <a16:creationId xmlns:a16="http://schemas.microsoft.com/office/drawing/2014/main" id="{92AFD559-EE63-4D4E-82F8-88111828F04C}"/>
              </a:ext>
            </a:extLst>
          </p:cNvPr>
          <p:cNvSpPr/>
          <p:nvPr/>
        </p:nvSpPr>
        <p:spPr>
          <a:xfrm>
            <a:off x="2553230" y="2805455"/>
            <a:ext cx="210450" cy="120701"/>
          </a:xfrm>
          <a:prstGeom prst="stripedRightArrow">
            <a:avLst/>
          </a:prstGeom>
          <a:solidFill>
            <a:srgbClr val="B702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a:p>
        </p:txBody>
      </p:sp>
      <p:sp>
        <p:nvSpPr>
          <p:cNvPr id="33" name="Flecha a la derecha con bandas 32">
            <a:extLst>
              <a:ext uri="{FF2B5EF4-FFF2-40B4-BE49-F238E27FC236}">
                <a16:creationId xmlns:a16="http://schemas.microsoft.com/office/drawing/2014/main" id="{527CFD21-C124-0640-BE80-36E6BF71759C}"/>
              </a:ext>
            </a:extLst>
          </p:cNvPr>
          <p:cNvSpPr/>
          <p:nvPr/>
        </p:nvSpPr>
        <p:spPr>
          <a:xfrm>
            <a:off x="4703899" y="2805455"/>
            <a:ext cx="210450" cy="120701"/>
          </a:xfrm>
          <a:prstGeom prst="stripedRightArrow">
            <a:avLst/>
          </a:prstGeom>
          <a:solidFill>
            <a:srgbClr val="B702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a:p>
        </p:txBody>
      </p:sp>
      <p:sp>
        <p:nvSpPr>
          <p:cNvPr id="34" name="Flecha a la derecha con bandas 33">
            <a:extLst>
              <a:ext uri="{FF2B5EF4-FFF2-40B4-BE49-F238E27FC236}">
                <a16:creationId xmlns:a16="http://schemas.microsoft.com/office/drawing/2014/main" id="{F7C8C044-7599-8140-A18B-E3D03652EC8B}"/>
              </a:ext>
            </a:extLst>
          </p:cNvPr>
          <p:cNvSpPr/>
          <p:nvPr/>
        </p:nvSpPr>
        <p:spPr>
          <a:xfrm>
            <a:off x="6728380" y="2805455"/>
            <a:ext cx="210450" cy="120701"/>
          </a:xfrm>
          <a:prstGeom prst="stripedRightArrow">
            <a:avLst/>
          </a:prstGeom>
          <a:solidFill>
            <a:srgbClr val="B702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sz="1350"/>
          </a:p>
        </p:txBody>
      </p:sp>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E5EC6FE9-FD02-4630-B00B-3B7D73C5F8EB}"/>
                  </a:ext>
                </a:extLst>
              </p:cNvPr>
              <p:cNvSpPr txBox="1"/>
              <p:nvPr/>
            </p:nvSpPr>
            <p:spPr>
              <a:xfrm>
                <a:off x="522068" y="3329971"/>
                <a:ext cx="8691389" cy="1193532"/>
              </a:xfrm>
              <a:prstGeom prst="rect">
                <a:avLst/>
              </a:prstGeom>
              <a:noFill/>
            </p:spPr>
            <p:txBody>
              <a:bodyPr wrap="square">
                <a:spAutoFit/>
              </a:bodyPr>
              <a:lstStyle/>
              <a:p>
                <a:pPr algn="just"/>
                <a:r>
                  <a:rPr lang="es-MX" sz="1050" u="sng" dirty="0"/>
                  <a:t>Método Inventario permanente </a:t>
                </a:r>
              </a:p>
              <a:p>
                <a:pPr algn="just"/>
                <a14:m>
                  <m:oMathPara xmlns:m="http://schemas.openxmlformats.org/officeDocument/2006/math">
                    <m:oMathParaPr>
                      <m:jc m:val="centerGroup"/>
                    </m:oMathParaPr>
                    <m:oMath xmlns:m="http://schemas.openxmlformats.org/officeDocument/2006/math">
                      <m:sSub>
                        <m:sSubPr>
                          <m:ctrlPr>
                            <a:rPr lang="es-MX" sz="1050" i="1">
                              <a:latin typeface="Cambria Math" panose="02040503050406030204" pitchFamily="18" charset="0"/>
                            </a:rPr>
                          </m:ctrlPr>
                        </m:sSubPr>
                        <m:e>
                          <m:r>
                            <a:rPr lang="es-MX" sz="1050">
                              <a:latin typeface="Cambria Math" panose="02040503050406030204" pitchFamily="18" charset="0"/>
                            </a:rPr>
                            <m:t>𝑆</m:t>
                          </m:r>
                        </m:e>
                        <m:sub>
                          <m:r>
                            <a:rPr lang="es-MX" sz="1050">
                              <a:latin typeface="Cambria Math" panose="02040503050406030204" pitchFamily="18" charset="0"/>
                            </a:rPr>
                            <m:t>𝑘</m:t>
                          </m:r>
                          <m:r>
                            <a:rPr lang="es-MX" sz="1050">
                              <a:latin typeface="Cambria Math" panose="02040503050406030204" pitchFamily="18" charset="0"/>
                            </a:rPr>
                            <m:t>,</m:t>
                          </m:r>
                          <m:r>
                            <a:rPr lang="es-MX" sz="1050">
                              <a:latin typeface="Cambria Math" panose="02040503050406030204" pitchFamily="18" charset="0"/>
                            </a:rPr>
                            <m:t>𝑡</m:t>
                          </m:r>
                        </m:sub>
                      </m:sSub>
                      <m:r>
                        <a:rPr lang="es-MX" sz="1050">
                          <a:latin typeface="Cambria Math" panose="02040503050406030204" pitchFamily="18" charset="0"/>
                        </a:rPr>
                        <m:t>=</m:t>
                      </m:r>
                      <m:nary>
                        <m:naryPr>
                          <m:chr m:val="∑"/>
                          <m:ctrlPr>
                            <a:rPr lang="es-MX" sz="1050" i="1">
                              <a:latin typeface="Cambria Math" panose="02040503050406030204" pitchFamily="18" charset="0"/>
                            </a:rPr>
                          </m:ctrlPr>
                        </m:naryPr>
                        <m:sub>
                          <m:r>
                            <m:rPr>
                              <m:brk m:alnAt="23"/>
                            </m:rPr>
                            <a:rPr lang="es-MX" sz="1050">
                              <a:latin typeface="Cambria Math" panose="02040503050406030204" pitchFamily="18" charset="0"/>
                            </a:rPr>
                            <m:t>𝜏</m:t>
                          </m:r>
                          <m:r>
                            <a:rPr lang="es-MX" sz="1050">
                              <a:latin typeface="Cambria Math" panose="02040503050406030204" pitchFamily="18" charset="0"/>
                            </a:rPr>
                            <m:t>=0</m:t>
                          </m:r>
                        </m:sub>
                        <m:sup>
                          <m:r>
                            <a:rPr lang="es-MX" sz="1050">
                              <a:latin typeface="Cambria Math" panose="02040503050406030204" pitchFamily="18" charset="0"/>
                            </a:rPr>
                            <m:t>∞</m:t>
                          </m:r>
                        </m:sup>
                        <m:e>
                          <m:sSub>
                            <m:sSubPr>
                              <m:ctrlPr>
                                <a:rPr lang="es-MX" sz="1050" i="1">
                                  <a:latin typeface="Cambria Math" panose="02040503050406030204" pitchFamily="18" charset="0"/>
                                </a:rPr>
                              </m:ctrlPr>
                            </m:sSubPr>
                            <m:e>
                              <m:r>
                                <a:rPr lang="es-MX" sz="1050">
                                  <a:latin typeface="Cambria Math" panose="02040503050406030204" pitchFamily="18" charset="0"/>
                                </a:rPr>
                                <m:t>𝜃</m:t>
                              </m:r>
                            </m:e>
                            <m:sub>
                              <m:r>
                                <a:rPr lang="es-MX" sz="1050">
                                  <a:latin typeface="Cambria Math" panose="02040503050406030204" pitchFamily="18" charset="0"/>
                                </a:rPr>
                                <m:t>𝑘</m:t>
                              </m:r>
                              <m:r>
                                <a:rPr lang="es-MX" sz="1050">
                                  <a:latin typeface="Cambria Math" panose="02040503050406030204" pitchFamily="18" charset="0"/>
                                </a:rPr>
                                <m:t>,</m:t>
                              </m:r>
                              <m:r>
                                <a:rPr lang="es-MX" sz="1050">
                                  <a:latin typeface="Cambria Math" panose="02040503050406030204" pitchFamily="18" charset="0"/>
                                </a:rPr>
                                <m:t>𝜏</m:t>
                              </m:r>
                            </m:sub>
                          </m:sSub>
                          <m:sSub>
                            <m:sSubPr>
                              <m:ctrlPr>
                                <a:rPr lang="es-MX" sz="1050" i="1">
                                  <a:latin typeface="Cambria Math" panose="02040503050406030204" pitchFamily="18" charset="0"/>
                                </a:rPr>
                              </m:ctrlPr>
                            </m:sSubPr>
                            <m:e>
                              <m:r>
                                <a:rPr lang="es-MX" sz="1050">
                                  <a:latin typeface="Cambria Math" panose="02040503050406030204" pitchFamily="18" charset="0"/>
                                </a:rPr>
                                <m:t>𝐼</m:t>
                              </m:r>
                            </m:e>
                            <m:sub>
                              <m:r>
                                <a:rPr lang="es-MX" sz="1050">
                                  <a:latin typeface="Cambria Math" panose="02040503050406030204" pitchFamily="18" charset="0"/>
                                </a:rPr>
                                <m:t>𝑘</m:t>
                              </m:r>
                              <m:r>
                                <a:rPr lang="es-MX" sz="1050">
                                  <a:latin typeface="Cambria Math" panose="02040503050406030204" pitchFamily="18" charset="0"/>
                                </a:rPr>
                                <m:t>,</m:t>
                              </m:r>
                              <m:r>
                                <a:rPr lang="es-MX" sz="1050">
                                  <a:latin typeface="Cambria Math" panose="02040503050406030204" pitchFamily="18" charset="0"/>
                                </a:rPr>
                                <m:t>𝑡</m:t>
                              </m:r>
                              <m:r>
                                <a:rPr lang="es-MX" sz="1050">
                                  <a:latin typeface="Cambria Math" panose="02040503050406030204" pitchFamily="18" charset="0"/>
                                </a:rPr>
                                <m:t>−</m:t>
                              </m:r>
                              <m:r>
                                <a:rPr lang="es-MX" sz="1050">
                                  <a:latin typeface="Cambria Math" panose="02040503050406030204" pitchFamily="18" charset="0"/>
                                </a:rPr>
                                <m:t>𝜏</m:t>
                              </m:r>
                            </m:sub>
                          </m:sSub>
                        </m:e>
                      </m:nary>
                    </m:oMath>
                  </m:oMathPara>
                </a14:m>
                <a:endParaRPr lang="es-MX" sz="1050" dirty="0"/>
              </a:p>
              <a:p>
                <a:pPr algn="just"/>
                <a:endParaRPr lang="es-MX" sz="1050" dirty="0"/>
              </a:p>
              <a:p>
                <a:pPr algn="just"/>
                <a:r>
                  <a:rPr lang="es-MX" sz="1050" dirty="0"/>
                  <a:t>Con </a:t>
                </a:r>
                <a14:m>
                  <m:oMath xmlns:m="http://schemas.openxmlformats.org/officeDocument/2006/math">
                    <m:sSub>
                      <m:sSubPr>
                        <m:ctrlPr>
                          <a:rPr lang="es-MX" sz="1050" i="1">
                            <a:latin typeface="Cambria Math" panose="02040503050406030204" pitchFamily="18" charset="0"/>
                          </a:rPr>
                        </m:ctrlPr>
                      </m:sSubPr>
                      <m:e>
                        <m:r>
                          <a:rPr lang="es-MX" sz="1050">
                            <a:latin typeface="Cambria Math" panose="02040503050406030204" pitchFamily="18" charset="0"/>
                          </a:rPr>
                          <m:t>𝜃</m:t>
                        </m:r>
                      </m:e>
                      <m:sub>
                        <m:r>
                          <a:rPr lang="es-MX" sz="1050">
                            <a:latin typeface="Cambria Math" panose="02040503050406030204" pitchFamily="18" charset="0"/>
                          </a:rPr>
                          <m:t>𝑘</m:t>
                        </m:r>
                        <m:r>
                          <a:rPr lang="es-MX" sz="1050">
                            <a:latin typeface="Cambria Math" panose="02040503050406030204" pitchFamily="18" charset="0"/>
                          </a:rPr>
                          <m:t>,</m:t>
                        </m:r>
                        <m:r>
                          <a:rPr lang="es-MX" sz="1050">
                            <a:latin typeface="Cambria Math" panose="02040503050406030204" pitchFamily="18" charset="0"/>
                          </a:rPr>
                          <m:t>𝜏</m:t>
                        </m:r>
                      </m:sub>
                    </m:sSub>
                    <m:r>
                      <a:rPr lang="es-MX" sz="1050" i="1">
                        <a:latin typeface="Cambria Math" panose="02040503050406030204" pitchFamily="18" charset="0"/>
                      </a:rPr>
                      <m:t>=</m:t>
                    </m:r>
                    <m:sSup>
                      <m:sSupPr>
                        <m:ctrlPr>
                          <a:rPr lang="es-MX" sz="1050" i="1">
                            <a:latin typeface="Cambria Math" panose="02040503050406030204" pitchFamily="18" charset="0"/>
                          </a:rPr>
                        </m:ctrlPr>
                      </m:sSupPr>
                      <m:e>
                        <m:r>
                          <a:rPr lang="es-MX" sz="1050" i="1">
                            <a:latin typeface="Cambria Math" panose="02040503050406030204" pitchFamily="18" charset="0"/>
                          </a:rPr>
                          <m:t>(1 −</m:t>
                        </m:r>
                        <m:sSub>
                          <m:sSubPr>
                            <m:ctrlPr>
                              <a:rPr lang="es-MX" sz="1050" i="1">
                                <a:latin typeface="Cambria Math" panose="02040503050406030204" pitchFamily="18" charset="0"/>
                              </a:rPr>
                            </m:ctrlPr>
                          </m:sSubPr>
                          <m:e>
                            <m:r>
                              <m:rPr>
                                <m:sty m:val="p"/>
                              </m:rPr>
                              <a:rPr lang="el-GR" sz="1050">
                                <a:latin typeface="Cambria Math" panose="02040503050406030204" pitchFamily="18" charset="0"/>
                              </a:rPr>
                              <m:t>δ</m:t>
                            </m:r>
                          </m:e>
                          <m:sub>
                            <m:r>
                              <m:rPr>
                                <m:sty m:val="p"/>
                              </m:rPr>
                              <a:rPr lang="es-MX" sz="1050" i="1">
                                <a:latin typeface="Cambria Math" panose="02040503050406030204" pitchFamily="18" charset="0"/>
                              </a:rPr>
                              <m:t>k</m:t>
                            </m:r>
                          </m:sub>
                        </m:sSub>
                        <m:r>
                          <a:rPr lang="es-MX" sz="1050" i="1">
                            <a:latin typeface="Cambria Math" panose="02040503050406030204" pitchFamily="18" charset="0"/>
                          </a:rPr>
                          <m:t>)</m:t>
                        </m:r>
                      </m:e>
                      <m:sup>
                        <m:r>
                          <a:rPr lang="es-MX" sz="1050">
                            <a:latin typeface="Cambria Math" panose="02040503050406030204" pitchFamily="18" charset="0"/>
                          </a:rPr>
                          <m:t>𝜏</m:t>
                        </m:r>
                      </m:sup>
                    </m:sSup>
                  </m:oMath>
                </a14:m>
                <a:r>
                  <a:rPr lang="es-MX" sz="1050" dirty="0"/>
                  <a:t> como el perfil de retiro </a:t>
                </a:r>
                <a:r>
                  <a:rPr lang="es-MX" sz="1050" b="1" dirty="0"/>
                  <a:t>geométrico</a:t>
                </a:r>
                <a:r>
                  <a:rPr lang="es-MX" sz="1050" dirty="0"/>
                  <a:t> y la pérdida de eficiencia del activo de edad </a:t>
                </a:r>
                <a:r>
                  <a:rPr lang="el-GR" sz="1050" dirty="0"/>
                  <a:t>τ</a:t>
                </a:r>
                <a:r>
                  <a:rPr lang="es-MX" sz="1050" dirty="0"/>
                  <a:t> en comparación con un activo nuevo para el periodo </a:t>
                </a:r>
                <a14:m>
                  <m:oMath xmlns:m="http://schemas.openxmlformats.org/officeDocument/2006/math">
                    <m:r>
                      <a:rPr lang="es-MX" sz="1050" dirty="0">
                        <a:latin typeface="Cambria Math" panose="02040503050406030204" pitchFamily="18" charset="0"/>
                      </a:rPr>
                      <m:t>𝑡</m:t>
                    </m:r>
                    <m:r>
                      <a:rPr lang="es-MX" sz="1050" dirty="0">
                        <a:latin typeface="Cambria Math" panose="02040503050406030204" pitchFamily="18" charset="0"/>
                      </a:rPr>
                      <m:t>.  </m:t>
                    </m:r>
                    <m:sSub>
                      <m:sSubPr>
                        <m:ctrlPr>
                          <a:rPr lang="es-MX" sz="1050" i="1">
                            <a:latin typeface="Cambria Math" panose="02040503050406030204" pitchFamily="18" charset="0"/>
                          </a:rPr>
                        </m:ctrlPr>
                      </m:sSubPr>
                      <m:e>
                        <m:r>
                          <a:rPr lang="es-MX" sz="1050">
                            <a:latin typeface="Cambria Math" panose="02040503050406030204" pitchFamily="18" charset="0"/>
                          </a:rPr>
                          <m:t>𝐼</m:t>
                        </m:r>
                      </m:e>
                      <m:sub>
                        <m:r>
                          <a:rPr lang="es-MX" sz="1050">
                            <a:latin typeface="Cambria Math" panose="02040503050406030204" pitchFamily="18" charset="0"/>
                          </a:rPr>
                          <m:t>𝑘</m:t>
                        </m:r>
                        <m:r>
                          <a:rPr lang="es-MX" sz="1050">
                            <a:latin typeface="Cambria Math" panose="02040503050406030204" pitchFamily="18" charset="0"/>
                          </a:rPr>
                          <m:t>,</m:t>
                        </m:r>
                        <m:r>
                          <a:rPr lang="es-MX" sz="1050">
                            <a:latin typeface="Cambria Math" panose="02040503050406030204" pitchFamily="18" charset="0"/>
                          </a:rPr>
                          <m:t>𝑡</m:t>
                        </m:r>
                        <m:r>
                          <a:rPr lang="es-MX" sz="1050">
                            <a:latin typeface="Cambria Math" panose="02040503050406030204" pitchFamily="18" charset="0"/>
                          </a:rPr>
                          <m:t>−</m:t>
                        </m:r>
                        <m:r>
                          <a:rPr lang="es-MX" sz="1050">
                            <a:latin typeface="Cambria Math" panose="02040503050406030204" pitchFamily="18" charset="0"/>
                          </a:rPr>
                          <m:t>𝜏</m:t>
                        </m:r>
                      </m:sub>
                    </m:sSub>
                  </m:oMath>
                </a14:m>
                <a:r>
                  <a:rPr lang="es-MX" sz="1050" dirty="0"/>
                  <a:t> es la inversión realizada en el activo </a:t>
                </a:r>
                <a14:m>
                  <m:oMath xmlns:m="http://schemas.openxmlformats.org/officeDocument/2006/math">
                    <m:r>
                      <a:rPr lang="es-MX" sz="1050" dirty="0">
                        <a:latin typeface="Cambria Math" panose="02040503050406030204" pitchFamily="18" charset="0"/>
                      </a:rPr>
                      <m:t>𝑘</m:t>
                    </m:r>
                  </m:oMath>
                </a14:m>
                <a:r>
                  <a:rPr lang="es-MX" sz="1050" dirty="0"/>
                  <a:t> en el momento </a:t>
                </a:r>
                <a14:m>
                  <m:oMath xmlns:m="http://schemas.openxmlformats.org/officeDocument/2006/math">
                    <m:r>
                      <a:rPr lang="es-MX" sz="1050" dirty="0">
                        <a:latin typeface="Cambria Math" panose="02040503050406030204" pitchFamily="18" charset="0"/>
                      </a:rPr>
                      <m:t>𝑡</m:t>
                    </m:r>
                    <m:r>
                      <a:rPr lang="es-MX" sz="1050" dirty="0">
                        <a:latin typeface="Cambria Math" panose="02040503050406030204" pitchFamily="18" charset="0"/>
                      </a:rPr>
                      <m:t>−</m:t>
                    </m:r>
                    <m:r>
                      <m:rPr>
                        <m:nor/>
                      </m:rPr>
                      <a:rPr lang="el-GR" sz="1050" dirty="0"/>
                      <m:t>τ</m:t>
                    </m:r>
                  </m:oMath>
                </a14:m>
                <a:r>
                  <a:rPr lang="es-MX" sz="1050" dirty="0"/>
                  <a:t> expresada a precios constantes. </a:t>
                </a:r>
              </a:p>
            </p:txBody>
          </p:sp>
        </mc:Choice>
        <mc:Fallback xmlns="">
          <p:sp>
            <p:nvSpPr>
              <p:cNvPr id="35" name="CuadroTexto 34">
                <a:extLst>
                  <a:ext uri="{FF2B5EF4-FFF2-40B4-BE49-F238E27FC236}">
                    <a16:creationId xmlns:a16="http://schemas.microsoft.com/office/drawing/2014/main" id="{E5EC6FE9-FD02-4630-B00B-3B7D73C5F8EB}"/>
                  </a:ext>
                </a:extLst>
              </p:cNvPr>
              <p:cNvSpPr txBox="1">
                <a:spLocks noRot="1" noChangeAspect="1" noMove="1" noResize="1" noEditPoints="1" noAdjustHandles="1" noChangeArrowheads="1" noChangeShapeType="1" noTextEdit="1"/>
              </p:cNvSpPr>
              <p:nvPr/>
            </p:nvSpPr>
            <p:spPr>
              <a:xfrm>
                <a:off x="522068" y="3329971"/>
                <a:ext cx="8691389" cy="1193532"/>
              </a:xfrm>
              <a:prstGeom prst="rect">
                <a:avLst/>
              </a:prstGeom>
              <a:blipFill>
                <a:blip r:embed="rId2"/>
                <a:stretch>
                  <a:fillRect t="-30526" b="-26316"/>
                </a:stretch>
              </a:blipFill>
            </p:spPr>
            <p:txBody>
              <a:bodyPr/>
              <a:lstStyle/>
              <a:p>
                <a:r>
                  <a:rPr lang="es-CO">
                    <a:noFill/>
                  </a:rPr>
                  <a:t> </a:t>
                </a:r>
              </a:p>
            </p:txBody>
          </p:sp>
        </mc:Fallback>
      </mc:AlternateContent>
      <p:sp>
        <p:nvSpPr>
          <p:cNvPr id="4" name="object 2">
            <a:extLst>
              <a:ext uri="{FF2B5EF4-FFF2-40B4-BE49-F238E27FC236}">
                <a16:creationId xmlns:a16="http://schemas.microsoft.com/office/drawing/2014/main" id="{11D7D586-F74C-59D0-589E-11C4BBA633AD}"/>
              </a:ext>
            </a:extLst>
          </p:cNvPr>
          <p:cNvSpPr txBox="1"/>
          <p:nvPr/>
        </p:nvSpPr>
        <p:spPr>
          <a:xfrm>
            <a:off x="467962" y="230811"/>
            <a:ext cx="4104038" cy="500137"/>
          </a:xfrm>
          <a:prstGeom prst="rect">
            <a:avLst/>
          </a:prstGeom>
          <a:noFill/>
        </p:spPr>
        <p:txBody>
          <a:bodyPr wrap="square" lIns="68580" tIns="34290" rIns="68580" bIns="34290" rtlCol="0">
            <a:spAutoFit/>
          </a:bodyPr>
          <a:lstStyle>
            <a:defPPr>
              <a:defRPr lang="es-ES"/>
            </a:defPPr>
            <a:lvl1pPr marR="0" lvl="0" indent="0" fontAlgn="auto">
              <a:lnSpc>
                <a:spcPct val="100000"/>
              </a:lnSpc>
              <a:spcBef>
                <a:spcPts val="0"/>
              </a:spcBef>
              <a:spcAft>
                <a:spcPts val="0"/>
              </a:spcAft>
              <a:buClrTx/>
              <a:buSzTx/>
              <a:buFontTx/>
              <a:buNone/>
              <a:tabLst/>
              <a:defRPr kumimoji="0" b="1" i="0" u="none" strike="noStrike" cap="none" spc="-5" normalizeH="0" baseline="0">
                <a:ln>
                  <a:noFill/>
                </a:ln>
                <a:solidFill>
                  <a:srgbClr val="EF3D6F"/>
                </a:solidFill>
                <a:effectLst/>
                <a:uLnTx/>
                <a:uFillTx/>
                <a:latin typeface="Segoe UI" panose="020B0502040204020203" pitchFamily="34" charset="0"/>
                <a:cs typeface="Segoe UI" panose="020B0502040204020203" pitchFamily="34" charset="0"/>
              </a:defRPr>
            </a:lvl1pPr>
          </a:lstStyle>
          <a:p>
            <a:pPr marL="12700"/>
            <a:r>
              <a:rPr lang="es-ES" sz="1400" b="1" dirty="0">
                <a:solidFill>
                  <a:srgbClr val="B6004B"/>
                </a:solidFill>
                <a:cs typeface="Arial"/>
              </a:rPr>
              <a:t>Productividad Total de los Factores (PTF)</a:t>
            </a:r>
          </a:p>
          <a:p>
            <a:pPr marL="12700"/>
            <a:r>
              <a:rPr lang="es-ES" sz="1400" dirty="0">
                <a:solidFill>
                  <a:schemeClr val="tx1">
                    <a:lumMod val="85000"/>
                    <a:lumOff val="15000"/>
                  </a:schemeClr>
                </a:solidFill>
                <a:ea typeface="Arial" charset="0"/>
                <a:cs typeface="Arial"/>
              </a:rPr>
              <a:t>Metodología</a:t>
            </a:r>
            <a:endParaRPr lang="da-DK" sz="1400" dirty="0">
              <a:solidFill>
                <a:schemeClr val="tx1">
                  <a:lumMod val="85000"/>
                  <a:lumOff val="15000"/>
                </a:schemeClr>
              </a:solidFill>
              <a:ea typeface="Arial" charset="0"/>
              <a:cs typeface="Arial" charset="0"/>
            </a:endParaRPr>
          </a:p>
        </p:txBody>
      </p:sp>
      <p:cxnSp>
        <p:nvCxnSpPr>
          <p:cNvPr id="5" name="Conector recto 4">
            <a:extLst>
              <a:ext uri="{FF2B5EF4-FFF2-40B4-BE49-F238E27FC236}">
                <a16:creationId xmlns:a16="http://schemas.microsoft.com/office/drawing/2014/main" id="{6EE58E58-C227-D079-3206-057E9A8AF231}"/>
              </a:ext>
            </a:extLst>
          </p:cNvPr>
          <p:cNvCxnSpPr>
            <a:cxnSpLocks/>
          </p:cNvCxnSpPr>
          <p:nvPr/>
        </p:nvCxnSpPr>
        <p:spPr>
          <a:xfrm flipV="1">
            <a:off x="354406" y="289777"/>
            <a:ext cx="0" cy="382206"/>
          </a:xfrm>
          <a:prstGeom prst="line">
            <a:avLst/>
          </a:prstGeom>
          <a:ln>
            <a:solidFill>
              <a:srgbClr val="B600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526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8341960|-3468525|-2064878|-9539986|Markido&quot;,&quot;Id&quot;:&quot;6245e20532323505c0772813&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1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14C2493099F44090066C1E3E92C6EF" ma:contentTypeVersion="19" ma:contentTypeDescription="Create a new document." ma:contentTypeScope="" ma:versionID="9eb6de9c0ab9feae67e6560e1567a5d4">
  <xsd:schema xmlns:xsd="http://www.w3.org/2001/XMLSchema" xmlns:xs="http://www.w3.org/2001/XMLSchema" xmlns:p="http://schemas.microsoft.com/office/2006/metadata/properties" xmlns:ns1="http://schemas.microsoft.com/sharepoint/v3" xmlns:ns2="86073d25-71c6-4533-adb0-2bbc6021761d" xmlns:ns3="c7716a77-0974-4bba-9d0e-1570ea3047bf" targetNamespace="http://schemas.microsoft.com/office/2006/metadata/properties" ma:root="true" ma:fieldsID="577ddba33526f52ed6283dbd8a31ac34" ns1:_="" ns2:_="" ns3:_="">
    <xsd:import namespace="http://schemas.microsoft.com/sharepoint/v3"/>
    <xsd:import namespace="86073d25-71c6-4533-adb0-2bbc6021761d"/>
    <xsd:import namespace="c7716a77-0974-4bba-9d0e-1570ea3047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073d25-71c6-4533-adb0-2bbc602176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a9b580d-3441-472b-b633-05114d4a3dc4"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716a77-0974-4bba-9d0e-1570ea3047b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c5f63f3-c073-42f2-8534-786412024e8f}" ma:internalName="TaxCatchAll" ma:showField="CatchAllData" ma:web="c7716a77-0974-4bba-9d0e-1570ea3047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7716a77-0974-4bba-9d0e-1570ea3047bf">
      <UserInfo>
        <DisplayName>Ricardo Valencia Ramirez</DisplayName>
        <AccountId>17</AccountId>
        <AccountType/>
      </UserInfo>
      <UserInfo>
        <DisplayName>Luis Eduardo Gonzalez Lozano</DisplayName>
        <AccountId>7</AccountId>
        <AccountType/>
      </UserInfo>
      <UserInfo>
        <DisplayName>Ella Nancy Cardenas Rincon</DisplayName>
        <AccountId>42</AccountId>
        <AccountType/>
      </UserInfo>
      <UserInfo>
        <DisplayName>Juliana Paola Forero Larrotta</DisplayName>
        <AccountId>43</AccountId>
        <AccountType/>
      </UserInfo>
      <UserInfo>
        <DisplayName>Julieth Carolina Villamil Monroy</DisplayName>
        <AccountId>47</AccountId>
        <AccountType/>
      </UserInfo>
    </SharedWithUsers>
    <lcf76f155ced4ddcb4097134ff3c332f xmlns="86073d25-71c6-4533-adb0-2bbc6021761d">
      <Terms xmlns="http://schemas.microsoft.com/office/infopath/2007/PartnerControls"/>
    </lcf76f155ced4ddcb4097134ff3c332f>
    <TaxCatchAll xmlns="c7716a77-0974-4bba-9d0e-1570ea3047bf"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7EA3665-561C-4DF7-B42A-F5B4E00839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6073d25-71c6-4533-adb0-2bbc6021761d"/>
    <ds:schemaRef ds:uri="c7716a77-0974-4bba-9d0e-1570ea3047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186183-7A83-4EA4-925C-BBE59EB647CD}">
  <ds:schemaRefs>
    <ds:schemaRef ds:uri="http://schemas.microsoft.com/sharepoint/v3/contenttype/forms"/>
  </ds:schemaRefs>
</ds:datastoreItem>
</file>

<file path=customXml/itemProps3.xml><?xml version="1.0" encoding="utf-8"?>
<ds:datastoreItem xmlns:ds="http://schemas.openxmlformats.org/officeDocument/2006/customXml" ds:itemID="{C6091BFB-87A1-4A0B-B0D6-1191748E723C}">
  <ds:schemaRefs>
    <ds:schemaRef ds:uri="http://purl.org/dc/dcmitype/"/>
    <ds:schemaRef ds:uri="http://schemas.openxmlformats.org/package/2006/metadata/core-properties"/>
    <ds:schemaRef ds:uri="http://purl.org/dc/terms/"/>
    <ds:schemaRef ds:uri="http://schemas.microsoft.com/office/2006/documentManagement/types"/>
    <ds:schemaRef ds:uri="http://purl.org/dc/elements/1.1/"/>
    <ds:schemaRef ds:uri="http://schemas.microsoft.com/office/infopath/2007/PartnerControls"/>
    <ds:schemaRef ds:uri="b841f3fa-9ef8-4e95-9162-d8f0c2a8a625"/>
    <ds:schemaRef ds:uri="48190eb6-8e6e-4223-a66e-2e079989e3d0"/>
    <ds:schemaRef ds:uri="http://schemas.microsoft.com/office/2006/metadata/properties"/>
    <ds:schemaRef ds:uri="http://www.w3.org/XML/1998/namespace"/>
    <ds:schemaRef ds:uri="c7716a77-0974-4bba-9d0e-1570ea3047bf"/>
    <ds:schemaRef ds:uri="86073d25-71c6-4533-adb0-2bbc6021761d"/>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2112</TotalTime>
  <Words>2227</Words>
  <Application>Microsoft Office PowerPoint</Application>
  <PresentationFormat>Presentación en pantalla (16:9)</PresentationFormat>
  <Paragraphs>284</Paragraphs>
  <Slides>21</Slides>
  <Notes>4</Notes>
  <HiddenSlides>0</HiddenSlides>
  <MMClips>0</MMClips>
  <ScaleCrop>false</ScaleCrop>
  <HeadingPairs>
    <vt:vector size="6" baseType="variant">
      <vt:variant>
        <vt:lpstr>Fuentes usadas</vt:lpstr>
      </vt:variant>
      <vt:variant>
        <vt:i4>5</vt:i4>
      </vt:variant>
      <vt:variant>
        <vt:lpstr>Tema</vt:lpstr>
      </vt:variant>
      <vt:variant>
        <vt:i4>12</vt:i4>
      </vt:variant>
      <vt:variant>
        <vt:lpstr>Títulos de diapositiva</vt:lpstr>
      </vt:variant>
      <vt:variant>
        <vt:i4>21</vt:i4>
      </vt:variant>
    </vt:vector>
  </HeadingPairs>
  <TitlesOfParts>
    <vt:vector size="38" baseType="lpstr">
      <vt:lpstr>Segoe UI</vt:lpstr>
      <vt:lpstr>Wingdings</vt:lpstr>
      <vt:lpstr>Arial</vt:lpstr>
      <vt:lpstr>Cambria Math</vt:lpstr>
      <vt:lpstr>Calibri</vt:lpstr>
      <vt:lpstr>17_Tema de Office</vt:lpstr>
      <vt:lpstr>18_Tema de Office</vt:lpstr>
      <vt:lpstr>19_Tema de Office</vt:lpstr>
      <vt:lpstr>19_Tema de Office</vt:lpstr>
      <vt:lpstr>9_Tema de Office</vt:lpstr>
      <vt:lpstr>4_Tema de Office</vt:lpstr>
      <vt:lpstr>11_Tema de Office</vt:lpstr>
      <vt:lpstr>6_Tema de Office</vt:lpstr>
      <vt:lpstr>12_Tema de Office</vt:lpstr>
      <vt:lpstr>7_Tema de Office</vt:lpstr>
      <vt:lpstr>5_Tema de Office</vt:lpstr>
      <vt:lpstr>10_Tema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DANE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Mercado</dc:title>
  <dc:creator>GEIH - Mercado Laboral</dc:creator>
  <cp:lastModifiedBy>OVER</cp:lastModifiedBy>
  <cp:revision>200</cp:revision>
  <cp:lastPrinted>2020-03-03T16:51:54Z</cp:lastPrinted>
  <dcterms:created xsi:type="dcterms:W3CDTF">2018-06-21T20:42:53Z</dcterms:created>
  <dcterms:modified xsi:type="dcterms:W3CDTF">2024-12-03T20:24:23Z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0x010100F514C2493099F44090066C1E3E92C6EF</vt:lpwstr>
  </property>
  <property fmtid="{D5CDD505-2E9C-101B-9397-08002B2CF9AE}" pid="3" name="MediaServiceImageTags">
    <vt:lpwstr/>
  </property>
</Properties>
</file>