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71" r:id="rId4"/>
    <p:sldId id="267" r:id="rId5"/>
    <p:sldId id="266" r:id="rId6"/>
    <p:sldId id="257" r:id="rId7"/>
    <p:sldId id="258" r:id="rId8"/>
    <p:sldId id="259" r:id="rId9"/>
    <p:sldId id="261" r:id="rId10"/>
    <p:sldId id="272" r:id="rId11"/>
    <p:sldId id="262" r:id="rId12"/>
    <p:sldId id="263" r:id="rId13"/>
    <p:sldId id="264" r:id="rId14"/>
    <p:sldId id="265" r:id="rId15"/>
    <p:sldId id="268" r:id="rId16"/>
    <p:sldId id="270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nl/waarschuwing-let-op-alert-icon-145066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pixabay.com/de/eine-zahl-1-ziffer-schriften-1181083/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nl/waarschuwing-let-op-alert-icon-145066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pixabay.com/de/eine-zahl-1-ziffer-schriften-1181083/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nl/waarschuwing-let-op-alert-icon-145066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pixabay.com/fr/deux-nombre-2-chiffres-police-1181082/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ixabay.com/en/number-3-digit-figure-cipher-150792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pixabay.com/nl/waarschuwing-let-op-alert-icon-145066/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36735-CCC4-7C6C-B835-77AD5CE671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Análisis PL Código Procesal del Trabajo 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3BDD744-4D0E-2AA3-569F-4E74D08A24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Actualizado 20.11.2024</a:t>
            </a:r>
          </a:p>
          <a:p>
            <a:r>
              <a:rPr lang="es-CO" dirty="0"/>
              <a:t>Comando Unitario</a:t>
            </a:r>
          </a:p>
        </p:txBody>
      </p:sp>
    </p:spTree>
    <p:extLst>
      <p:ext uri="{BB962C8B-B14F-4D97-AF65-F5344CB8AC3E}">
        <p14:creationId xmlns:p14="http://schemas.microsoft.com/office/powerpoint/2010/main" val="1795278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20B478-E217-EF8D-BE8B-3A869EAB6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b="0" i="0" dirty="0">
                <a:solidFill>
                  <a:schemeClr val="accent3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Artículo 27. Poderes correccionales del juez</a:t>
            </a:r>
            <a:endParaRPr lang="es-CO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1F7534-D709-BC78-1649-8B8E88A6505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Ponencia:</a:t>
            </a: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Poderes correccionales del juez. Sin perjuicio de la acción disciplinaria a que haya lugar, el juez tendrá los siguientes poderes correccionales: </a:t>
            </a: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[…] </a:t>
            </a: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 Sancionar con arresto inconmutable hasta por quince (15) días a quien impida u obstaculice la realización de cualquier audiencia o diligencia. </a:t>
            </a: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0806E50-9D1C-5E09-EB67-AE464FA0F58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just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Propuesta:</a:t>
            </a: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Poderes correccionales del juez. Sin perjuicio de la acción disciplinaria a que haya lugar, el juez tendrá los siguientes poderes correccionales: </a:t>
            </a: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[…] </a:t>
            </a: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 Sancionar con arresto inconmutable hasta por quince (15) días a quien impida u obstaculice la realización de cualquier audiencia o diligencia, </a:t>
            </a:r>
            <a:r>
              <a:rPr lang="es-ES" sz="1800" b="1" i="0" u="sng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 se rehúse a entregar la documentación o información que le solicite el juez</a:t>
            </a:r>
            <a:r>
              <a:rPr lang="es-E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</a:t>
            </a: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6670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1EAA5B-5146-40AC-41CE-91CCC6BC1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b="0" i="0" dirty="0">
                <a:solidFill>
                  <a:schemeClr val="accent3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Artículo 28. Deberes del juez</a:t>
            </a:r>
            <a:endParaRPr lang="es-CO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AFC883-0754-5D2C-601D-75F6B3D858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791090" cy="4033946"/>
          </a:xfrm>
        </p:spPr>
        <p:txBody>
          <a:bodyPr/>
          <a:lstStyle/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Ponencia:</a:t>
            </a: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Deberes del juez. Son deberes del juez: </a:t>
            </a: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 Hacer efectiva la igualdad de las partes en el proceso, atendiendo en todo caso, el enfoque diferencial de género, usando los poderes que este código le otorga.</a:t>
            </a: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93962B7-8398-5A7F-79D1-965CB3B073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1174" y="2336872"/>
            <a:ext cx="5471410" cy="4033946"/>
          </a:xfrm>
        </p:spPr>
        <p:txBody>
          <a:bodyPr>
            <a:normAutofit/>
          </a:bodyPr>
          <a:lstStyle/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Propuesta:</a:t>
            </a: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Deberes del juez. Son deberes del juez: </a:t>
            </a: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</a:t>
            </a: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 Hacer efectiva la igualdad </a:t>
            </a:r>
            <a:r>
              <a:rPr lang="es-ES" sz="1800" b="1" i="0" u="sng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real</a:t>
            </a:r>
            <a:r>
              <a:rPr lang="es-E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de las partes en el proceso, atendiendo en todo caso, el enfoque diferencial de género, usando los poderes que este código le otorga. </a:t>
            </a: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423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FBEA38-E5D4-676A-3CA7-1F6B85092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0" i="0" dirty="0">
                <a:solidFill>
                  <a:srgbClr val="E97132"/>
                </a:solidFill>
                <a:effectLst/>
                <a:latin typeface="WordVisi_MSFontService"/>
              </a:rPr>
              <a:t>Artículo 21. Asuntos </a:t>
            </a:r>
            <a:r>
              <a:rPr lang="es-ES" dirty="0">
                <a:solidFill>
                  <a:srgbClr val="E97132"/>
                </a:solidFill>
                <a:latin typeface="WordVisi_MSFontService"/>
              </a:rPr>
              <a:t>C</a:t>
            </a:r>
            <a:r>
              <a:rPr lang="es-ES" b="0" i="0" dirty="0">
                <a:solidFill>
                  <a:srgbClr val="E97132"/>
                </a:solidFill>
                <a:effectLst/>
                <a:latin typeface="WordVisi_MSFontService"/>
              </a:rPr>
              <a:t>onciliables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00D08A-BFBC-35B2-A850-5073D2D29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4656" y="2336873"/>
            <a:ext cx="5069466" cy="413887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" sz="21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Ponencia:</a:t>
            </a:r>
          </a:p>
          <a:p>
            <a:pPr marL="0" indent="0" algn="just">
              <a:buNone/>
            </a:pPr>
            <a:r>
              <a:rPr lang="es-ES" sz="21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Asuntos conciliables. Serán conciliables todos los asuntos que no estén prohibidos por la ley, siendo principio general que se podrán conciliar todas las materias que sean susceptibles de transacción, desistimiento y los derechos respecto de los cuales su titular tenga capacidad de disposición. En asuntos de naturaleza laboral y de la seguridad social podrá conciliarse si con el acuerdo no se afectan derechos ciertos e indiscutibles</a:t>
            </a: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. 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3427EB-4DBE-22F4-6644-5BFBA88E21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61154" y="2336873"/>
            <a:ext cx="5806189" cy="4138878"/>
          </a:xfrm>
        </p:spPr>
        <p:txBody>
          <a:bodyPr>
            <a:normAutofit lnSpcReduction="10000"/>
          </a:bodyPr>
          <a:lstStyle/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21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Propuesta:</a:t>
            </a: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21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Asuntos conciliables. Serán conciliables todos los asuntos que no estén prohibidos por la ley, siendo principio general que se podrán conciliar todas las materias que sean susceptibles de transacción, desistimiento y los derechos respecto de los cuales su titular tenga capacidad de disposición. En asuntos de naturaleza laboral y de la seguridad social podrá conciliarse si con el acuerdo no se afectan derechos ciertos e indiscutibles o </a:t>
            </a:r>
            <a:r>
              <a:rPr lang="es-ES" sz="21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derechos irrenunciables.</a:t>
            </a:r>
            <a:r>
              <a:rPr lang="es-ES" sz="21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 </a:t>
            </a:r>
            <a:endParaRPr lang="es-ES" sz="21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21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No podrán celebrarse conciliaciones o transacciones abusivas o que lesionen derechos fundamentales de las partes.</a:t>
            </a:r>
            <a:r>
              <a:rPr lang="es-ES" sz="21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 </a:t>
            </a:r>
            <a:endParaRPr lang="es-ES" sz="21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53223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5B44B5-8789-0AB8-F100-4496AECDC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0" i="0" dirty="0">
                <a:solidFill>
                  <a:srgbClr val="E97132"/>
                </a:solidFill>
                <a:effectLst/>
                <a:latin typeface="Verdana" panose="020B0604030504040204" pitchFamily="34" charset="0"/>
              </a:rPr>
              <a:t>Artículo 221. Trámite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65BF67-C442-50D2-5FA0-76C1B2E63A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5015942" cy="400396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O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Ponencia</a:t>
            </a:r>
          </a:p>
          <a:p>
            <a:pPr marL="0" indent="0" algn="just">
              <a:buNone/>
            </a:pPr>
            <a:r>
              <a:rPr lang="es-CO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Artículo 221. Trámite. </a:t>
            </a:r>
            <a:r>
              <a:rPr lang="es-CO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En cualquier estado del proceso </a:t>
            </a:r>
            <a:r>
              <a:rPr lang="es-CO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y antes de la ejecutoria de la providencia que dé fin a aquel</a:t>
            </a:r>
            <a:r>
              <a:rPr lang="es-CO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 podrán las partes transigir la litis, salvo cuando se trate de derechos ciertos e indiscutibles.</a:t>
            </a:r>
          </a:p>
          <a:p>
            <a:pPr marL="0" indent="0" algn="just">
              <a:buNone/>
            </a:pPr>
            <a:endParaRPr lang="es-CO" dirty="0">
              <a:solidFill>
                <a:srgbClr val="000000"/>
              </a:solidFill>
              <a:effectLst/>
              <a:latin typeface="Arial" panose="020B0604020202020204" pitchFamily="34" charset="0"/>
              <a:ea typeface="Book Antiqua" panose="02040602050305030304" pitchFamily="18" charset="0"/>
              <a:cs typeface="Book Antiqua" panose="02040602050305030304" pitchFamily="18" charset="0"/>
            </a:endParaRPr>
          </a:p>
          <a:p>
            <a:pPr marL="0" indent="0" algn="just">
              <a:buNone/>
            </a:pPr>
            <a:r>
              <a:rPr lang="es-CO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Book Antiqua" panose="02040602050305030304" pitchFamily="18" charset="0"/>
                <a:cs typeface="Book Antiqua" panose="02040602050305030304" pitchFamily="18" charset="0"/>
              </a:rPr>
              <a:t>(…)</a:t>
            </a:r>
            <a:endParaRPr lang="es-CO" dirty="0">
              <a:solidFill>
                <a:srgbClr val="000000"/>
              </a:solidFill>
              <a:effectLst/>
              <a:latin typeface="Book Antiqua" panose="02040602050305030304" pitchFamily="18" charset="0"/>
              <a:ea typeface="Book Antiqua" panose="02040602050305030304" pitchFamily="18" charset="0"/>
              <a:cs typeface="Book Antiqua" panose="02040602050305030304" pitchFamily="18" charset="0"/>
            </a:endParaRPr>
          </a:p>
          <a:p>
            <a:pPr marL="0" indent="0" algn="just">
              <a:buNone/>
            </a:pPr>
            <a:endParaRPr lang="es-CO" sz="2800" dirty="0">
              <a:solidFill>
                <a:schemeClr val="bg1"/>
              </a:solidFill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2BCD7F-2EF3-C79A-C023-FC00B627E6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336873"/>
            <a:ext cx="5281534" cy="376789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O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Propuesta</a:t>
            </a:r>
          </a:p>
          <a:p>
            <a:pPr marL="0" indent="0" algn="just">
              <a:buNone/>
            </a:pPr>
            <a:r>
              <a:rPr lang="es-CO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Artículo 221. Trámite. </a:t>
            </a:r>
            <a:r>
              <a:rPr lang="es-CO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En cualquier estado del proceso </a:t>
            </a:r>
            <a:r>
              <a:rPr lang="es-CO" sz="1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y antes de la ejecutoria de la providencia que dé fin a aquel</a:t>
            </a:r>
            <a:r>
              <a:rPr lang="es-CO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 podrán las partes transigir la litis, salvo cuando se trate de derechos ciertos e indiscutibles.</a:t>
            </a:r>
            <a:endParaRPr lang="es-ES" sz="2400" u="sng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es-ES" sz="240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Las transacciones no podrán celebrarse en términos abusivos o lesionar derechos fundamentales de las partes.</a:t>
            </a:r>
          </a:p>
          <a:p>
            <a:pPr marL="0" indent="0" algn="just">
              <a:buNone/>
            </a:pPr>
            <a:endParaRPr lang="es-ES" sz="2400" u="sng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es-ES" sz="240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(…)</a:t>
            </a:r>
            <a:endParaRPr lang="es-CO" sz="2400" u="sng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267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9A06E0-9FFA-30E8-2573-BD9558BED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0" i="0" dirty="0">
                <a:solidFill>
                  <a:srgbClr val="E97132"/>
                </a:solidFill>
                <a:effectLst/>
                <a:latin typeface="WordVisi_MSFontService"/>
              </a:rPr>
              <a:t>Artículo 128. Carga dinámica de la prueba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007ED5-D1B5-8AD7-B00F-E973C2E663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19" y="2336872"/>
            <a:ext cx="5090894" cy="3767899"/>
          </a:xfrm>
        </p:spPr>
        <p:txBody>
          <a:bodyPr>
            <a:normAutofit/>
          </a:bodyPr>
          <a:lstStyle/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Ponencia:</a:t>
            </a: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Carga dinámica de la prueba. Incumbe a las partes probar el supuesto de hecho de las normas que consagran el efecto jurídico que ellas persiguen. </a:t>
            </a:r>
            <a:endParaRPr lang="es-ES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No obstante, según las particularidades del caso, el juez podrá, de oficio o a petición de parte, distribuir la carga al decretar las pruebas, durante su práctica o en cualquier momento del proceso antes de fallar, exigiendo probar determinado hecho a la parte que se encuentre en una situación más favorable para aportar las evidencias o esclarecer los hechos controvertidos. </a:t>
            </a:r>
            <a:endParaRPr lang="es-ES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B8ABB6F-8C61-0EE0-5B5A-2CC277084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76144" y="2336873"/>
            <a:ext cx="5966085" cy="3599316"/>
          </a:xfrm>
        </p:spPr>
        <p:txBody>
          <a:bodyPr>
            <a:normAutofit/>
          </a:bodyPr>
          <a:lstStyle/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Propuesta:</a:t>
            </a: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Carga dinámica de la prueba. Incumbe a las partes probar el supuesto de hecho de las normas que consagran el efecto jurídico que ellas persiguen. </a:t>
            </a:r>
            <a:endParaRPr lang="es-ES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No obstante, según las particularidades del caso, el juez </a:t>
            </a:r>
            <a:r>
              <a:rPr lang="es-ES" sz="18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deberá</a:t>
            </a: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1800" b="1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podrá</a:t>
            </a: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, de oficio o a petición de parte, distribuir la carga al decretar las pruebas, durante su práctica o en cualquier momento del proceso antes de fallar, exigiendo probar determinado hecho a la parte que se encuentre en una situación más favorable para aportar las evidencias o esclarecer los hechos controvertidos.</a:t>
            </a:r>
            <a:endParaRPr lang="es-ES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14045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482E9-D8C7-AA24-514E-24A65B7FC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b="0" i="0" dirty="0">
                <a:solidFill>
                  <a:srgbClr val="E97132"/>
                </a:solidFill>
                <a:effectLst/>
                <a:latin typeface="Verdana" panose="020B0604030504040204" pitchFamily="34" charset="0"/>
              </a:rPr>
              <a:t>Artículo 292. Demanda del empleador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83EE64-A513-434D-741D-0B232E7AFA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4715" y="2336872"/>
            <a:ext cx="4943963" cy="3767899"/>
          </a:xfrm>
        </p:spPr>
        <p:txBody>
          <a:bodyPr>
            <a:normAutofit fontScale="85000" lnSpcReduction="20000"/>
          </a:bodyPr>
          <a:lstStyle/>
          <a:p>
            <a:pPr marL="58420" marR="24130" indent="0" algn="just">
              <a:lnSpc>
                <a:spcPct val="111000"/>
              </a:lnSpc>
              <a:spcAft>
                <a:spcPts val="625"/>
              </a:spcAft>
              <a:buNone/>
            </a:pPr>
            <a:r>
              <a:rPr lang="es-CO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Ponencia:</a:t>
            </a:r>
          </a:p>
          <a:p>
            <a:pPr marL="58420" marR="24130" indent="0" algn="just">
              <a:lnSpc>
                <a:spcPct val="111000"/>
              </a:lnSpc>
              <a:spcAft>
                <a:spcPts val="625"/>
              </a:spcAft>
              <a:buNone/>
            </a:pPr>
            <a:r>
              <a:rPr lang="es-CO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Demanda del empleador. </a:t>
            </a:r>
            <a:r>
              <a:rPr lang="es-CO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La demanda del empleador tendiente a obtener permiso para despedir a un trabajador amparado por fuero sindical, para desmejorar sus condiciones de trabajo, o para trasladarlo a otro establecimiento de la misma empresa o a un municipio distinto, deberá expresar la justa causa invocada.</a:t>
            </a:r>
            <a:endParaRPr lang="es-CO" sz="18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Book Antiqua" panose="02040602050305030304" pitchFamily="18" charset="0"/>
              <a:cs typeface="Book Antiqua" panose="02040602050305030304" pitchFamily="18" charset="0"/>
            </a:endParaRPr>
          </a:p>
          <a:p>
            <a:pPr marL="57150" marR="635" indent="-6350" algn="just">
              <a:lnSpc>
                <a:spcPct val="111000"/>
              </a:lnSpc>
              <a:spcAft>
                <a:spcPts val="625"/>
              </a:spcAft>
            </a:pPr>
            <a:r>
              <a:rPr lang="es-CO" sz="1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El fuero sindical se acredita con la copia del certificado de inscripción de la junta directiva o comité ejecutivo o, con la copia de la comunicación al empleador.</a:t>
            </a:r>
            <a:endParaRPr lang="es-CO" sz="18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Book Antiqua" panose="02040602050305030304" pitchFamily="18" charset="0"/>
              <a:cs typeface="Book Antiqua" panose="02040602050305030304" pitchFamily="18" charset="0"/>
            </a:endParaRPr>
          </a:p>
          <a:p>
            <a:pPr marL="57150" marR="635" indent="-6350" algn="just">
              <a:lnSpc>
                <a:spcPct val="111000"/>
              </a:lnSpc>
              <a:spcAft>
                <a:spcPts val="625"/>
              </a:spcAft>
            </a:pPr>
            <a:r>
              <a:rPr lang="es-CO" sz="180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Con la certificación de inscripción en el registro sindical o la comunicación al empleador de la inscripción se presume la existencia del fuero sindical.</a:t>
            </a:r>
            <a:endParaRPr lang="es-CO" sz="18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Book Antiqua" panose="02040602050305030304" pitchFamily="18" charset="0"/>
              <a:cs typeface="Book Antiqua" panose="02040602050305030304" pitchFamily="18" charset="0"/>
            </a:endParaRPr>
          </a:p>
          <a:p>
            <a:pPr marL="0" indent="0" algn="just" rtl="0" fontAlgn="base">
              <a:lnSpc>
                <a:spcPct val="150000"/>
              </a:lnSpc>
              <a:spcAft>
                <a:spcPts val="800"/>
              </a:spcAft>
              <a:buNone/>
            </a:pPr>
            <a:endParaRPr lang="es-ES" b="0" i="0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E12991-FCBB-D8A8-6467-0097958BA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2" y="2336873"/>
            <a:ext cx="5303727" cy="3973986"/>
          </a:xfrm>
        </p:spPr>
        <p:txBody>
          <a:bodyPr>
            <a:normAutofit fontScale="85000" lnSpcReduction="20000"/>
          </a:bodyPr>
          <a:lstStyle/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Propuesta:</a:t>
            </a: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Demanda del empleador. La demanda del empleador tendiente a obtener permiso para despedir a un trabajador amparado por fuero sindical, </a:t>
            </a:r>
            <a:r>
              <a:rPr lang="es-ES" sz="1800" b="1" i="0" strike="sng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para desmejorar sus condiciones de trabajo</a:t>
            </a:r>
            <a:r>
              <a:rPr lang="es-E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o para trasladarlo a otro establecimiento de la misma empresa o a un municipio distinto, deberá expresar la justa causa invocada. </a:t>
            </a: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strike="sng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El fuero sindical se acredita con la copia del certificado de inscripción de la junta directiva o comité ejecutivo o, con la copia de la comunicación al empleador. </a:t>
            </a:r>
            <a:endParaRPr lang="es-ES" b="0" i="0" strike="sngStrike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29431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D21462-6C3A-B9D0-912B-304ED6AE7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solidFill>
                  <a:srgbClr val="E97132"/>
                </a:solidFill>
                <a:latin typeface="Verdana" panose="020B0604030504040204" pitchFamily="34" charset="0"/>
              </a:rPr>
              <a:t>Artículo 313. Cancelación de personerías, disolución y liquidación de sindicatos</a:t>
            </a:r>
            <a:endParaRPr lang="es-CO" dirty="0">
              <a:solidFill>
                <a:srgbClr val="E97132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792266-59C4-EE6E-7427-1CDE649EFC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4871" y="2336872"/>
            <a:ext cx="5231567" cy="4393711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es-ES" sz="29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Ponencia:</a:t>
            </a:r>
          </a:p>
          <a:p>
            <a:pPr marL="0" indent="0" algn="just">
              <a:buNone/>
            </a:pPr>
            <a:endParaRPr lang="es-ES" sz="2900" b="0" i="0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es-ES" sz="29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Cancelación de personerías, disolución y liquidación de sindicatos. Las solicitudes de disolución, liquidación y cancelación de la inscripción en el registro sindical se formularán ante el juez laboral del circuito del domicilio del sindicato o a falta de este, ante el juez civil o promiscuo del circuito y se tramitarán conforme al procedimiento sumario siguiente: </a:t>
            </a:r>
            <a:endParaRPr lang="es-ES" sz="29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CO" sz="2900" dirty="0">
                <a:solidFill>
                  <a:schemeClr val="bg1"/>
                </a:solidFill>
              </a:rPr>
              <a:t>(…)</a:t>
            </a: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29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e) El sindicato, a partir de la notificación, dispone de un término de cinco (5) días para contestar la demanda y </a:t>
            </a:r>
            <a:r>
              <a:rPr lang="es-ES" sz="29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presentar las pruebas </a:t>
            </a:r>
            <a:r>
              <a:rPr lang="es-ES" sz="29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que se consideren pertinentes; </a:t>
            </a:r>
            <a:endParaRPr lang="es-ES" sz="29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29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f) Vencido el término anterior el juez </a:t>
            </a:r>
            <a:r>
              <a:rPr lang="es-ES" sz="29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podrá decretar </a:t>
            </a:r>
            <a:r>
              <a:rPr lang="es-ES" sz="29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pruebas y decidirá teniendo en cuenta los elementos de juicio de que disponga dentro de los cinco (5) días siguientes; y </a:t>
            </a:r>
            <a:endParaRPr lang="es-ES" sz="29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6A701D-1254-5070-7D3C-E2797C331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2" y="2336872"/>
            <a:ext cx="6403005" cy="4198837"/>
          </a:xfrm>
        </p:spPr>
        <p:txBody>
          <a:bodyPr>
            <a:normAutofit fontScale="47500" lnSpcReduction="20000"/>
          </a:bodyPr>
          <a:lstStyle/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29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Propuesta:</a:t>
            </a: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29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Cancelación de personerías, disolución y liquidación de sindicatos. Las solicitudes de disolución, liquidación y cancelación de la inscripción en el registro sindical se formularán ante el juez laboral del circuito del domicilio del sindicato o a falta de este, ante el juez civil o promiscuo del circuito y se tramitarán conforme al procedimiento sumario siguiente: </a:t>
            </a:r>
            <a:endParaRPr lang="es-CO" sz="2900" b="0" i="0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CO" sz="290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(…)</a:t>
            </a: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29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e) El sindicato, a partir de la notificación, dispone de un término de cinco (5) días para contestar la demanda, presentar </a:t>
            </a:r>
            <a:r>
              <a:rPr lang="es-ES" sz="29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y solicitar</a:t>
            </a:r>
            <a:r>
              <a:rPr lang="es-ES" sz="29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las pruebas que se consideren pertinentes; </a:t>
            </a:r>
            <a:endParaRPr lang="es-ES" sz="29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29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f) Vencido el término anterior el juez </a:t>
            </a:r>
            <a:r>
              <a:rPr lang="es-ES" sz="2900" b="1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podrá decretar</a:t>
            </a:r>
            <a:r>
              <a:rPr lang="es-ES" sz="29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decretará y practicará pruebas y decidirá teniendo en cuenta los elementos de juicio de que disponga dentro de los cinco (5) días siguientes; y </a:t>
            </a:r>
            <a:endParaRPr lang="es-ES" sz="29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endParaRPr lang="es-ES" sz="1800" b="0" i="0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83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BE6063-422A-4D24-523D-F8F0726E5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accent3">
                    <a:lumMod val="75000"/>
                  </a:schemeClr>
                </a:solidFill>
              </a:rPr>
              <a:t>Propuesta Artículo Nuevo: </a:t>
            </a:r>
            <a:r>
              <a:rPr lang="es-ES" sz="3600" b="0" i="0" dirty="0">
                <a:solidFill>
                  <a:schemeClr val="accent3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Garantía de indemnidad </a:t>
            </a:r>
            <a:endParaRPr lang="es-CO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D38EB7-0348-003F-7868-7DA2B3CFFD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0517" y="2336873"/>
            <a:ext cx="4698358" cy="3599316"/>
          </a:xfrm>
        </p:spPr>
        <p:txBody>
          <a:bodyPr>
            <a:normAutofit lnSpcReduction="10000"/>
          </a:bodyPr>
          <a:lstStyle/>
          <a:p>
            <a:pPr marL="0" indent="0" algn="just" rtl="0" fontAlgn="base">
              <a:lnSpc>
                <a:spcPct val="110000"/>
              </a:lnSpc>
              <a:spcAft>
                <a:spcPts val="800"/>
              </a:spcAft>
              <a:buNone/>
            </a:pPr>
            <a:endParaRPr lang="es-ES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indent="0" algn="just" rtl="0" fontAlgn="base">
              <a:lnSpc>
                <a:spcPct val="110000"/>
              </a:lnSpc>
              <a:spcAft>
                <a:spcPts val="800"/>
              </a:spcAft>
              <a:buNone/>
            </a:pPr>
            <a:r>
              <a:rPr lang="es-E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El ejercicio de acciones judiciales o administrativas por parte del trabajador o el hecho de rendir testimonio, no puede ser motivo de represalia por parte del empresario, ni puede justificar trato discriminatorio o perjudicial dentro de la empresa</a:t>
            </a:r>
            <a:r>
              <a:rPr lang="es-E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</a:t>
            </a:r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C94AECF-9565-5A53-FB6C-60759A1ED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81468" y="2336873"/>
            <a:ext cx="5801193" cy="3599316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Cuando un trabajador afirme haber sido despedido, su contrato no renovado o prorrogado o su situación laboral afectada en cualquier forma, con ocasión de un procedimiento judicial instaurado en contra de su empleador o por haber rendido testimonio en un procedimiento administrativo o judicial seguido en contra de él, el empleador tendrá la carga de demostrar que esa determinación obedeció a razones objetivas o no discriminatorias, so pena de que el respectivo acto no produzca efecto</a:t>
            </a: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52660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51E5EB-F569-BDD0-EBD4-85B8672DD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07110"/>
            <a:ext cx="9613861" cy="1080938"/>
          </a:xfrm>
        </p:spPr>
        <p:txBody>
          <a:bodyPr/>
          <a:lstStyle/>
          <a:p>
            <a:pPr algn="ctr"/>
            <a:r>
              <a:rPr lang="es-ES" b="1" i="0" dirty="0">
                <a:solidFill>
                  <a:srgbClr val="FF0000"/>
                </a:solidFill>
                <a:effectLst/>
                <a:latin typeface="WordVisi_MSFontService"/>
              </a:rPr>
              <a:t>Artículo 300°. Extensión de procedimiento a los fueros (prescripción)</a:t>
            </a:r>
            <a:endParaRPr lang="es-CO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5F571B-82B7-5A52-E1DC-C4C6938478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2048488"/>
            <a:ext cx="6420786" cy="4721311"/>
          </a:xfrm>
        </p:spPr>
        <p:txBody>
          <a:bodyPr>
            <a:noAutofit/>
          </a:bodyPr>
          <a:lstStyle/>
          <a:p>
            <a:pPr marL="50800" marR="635" indent="0" algn="just">
              <a:lnSpc>
                <a:spcPct val="111000"/>
              </a:lnSpc>
              <a:spcAft>
                <a:spcPts val="625"/>
              </a:spcAft>
              <a:buNone/>
            </a:pPr>
            <a:r>
              <a:rPr lang="es-CO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Ponencia: </a:t>
            </a:r>
            <a:r>
              <a:rPr lang="es-CO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Extensión de procedimiento a los fueros. Se tramitarán por el procedimiento establecido en los artículos 292 a 299 que anteceden, los asuntos donde se pretenda el reintegro del trabajador, relativos a estabilidad reforzada, tales como:</a:t>
            </a:r>
          </a:p>
          <a:p>
            <a:pPr marL="50800" marR="635" indent="0" algn="just">
              <a:lnSpc>
                <a:spcPct val="120000"/>
              </a:lnSpc>
              <a:spcAft>
                <a:spcPts val="625"/>
              </a:spcAft>
              <a:buNone/>
            </a:pPr>
            <a:r>
              <a:rPr lang="es-CO" sz="1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 Fuero de maternidad que incluye al cónyuge, pareja, compañero o compañera permanente cuando no tengan un empleo formal;</a:t>
            </a:r>
          </a:p>
          <a:p>
            <a:pPr marL="6350" marR="635" indent="-6350" algn="just">
              <a:lnSpc>
                <a:spcPct val="120000"/>
              </a:lnSpc>
              <a:spcAft>
                <a:spcPts val="625"/>
              </a:spcAft>
            </a:pPr>
            <a:r>
              <a:rPr lang="es-CO" sz="1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 Fuero por situación de discapacidad;</a:t>
            </a:r>
          </a:p>
          <a:p>
            <a:pPr marL="6350" marR="635" indent="-6350" algn="just">
              <a:lnSpc>
                <a:spcPct val="120000"/>
              </a:lnSpc>
              <a:spcAft>
                <a:spcPts val="625"/>
              </a:spcAft>
            </a:pPr>
            <a:r>
              <a:rPr lang="es-CO" sz="1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 Fuero por </a:t>
            </a:r>
            <a:r>
              <a:rPr lang="es-CO" sz="10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prepensionado</a:t>
            </a:r>
            <a:r>
              <a:rPr lang="es-CO" sz="1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6350" marR="635" indent="-6350" algn="just">
              <a:lnSpc>
                <a:spcPct val="120000"/>
              </a:lnSpc>
              <a:spcAft>
                <a:spcPts val="625"/>
              </a:spcAft>
            </a:pPr>
            <a:r>
              <a:rPr lang="es-CO" sz="1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d)Acoso laboral; y</a:t>
            </a:r>
          </a:p>
          <a:p>
            <a:pPr marL="6350" marR="635" indent="-6350" algn="just">
              <a:lnSpc>
                <a:spcPct val="120000"/>
              </a:lnSpc>
              <a:spcAft>
                <a:spcPts val="625"/>
              </a:spcAft>
            </a:pPr>
            <a:r>
              <a:rPr lang="es-CO" sz="1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 Fuero circunstancial.</a:t>
            </a:r>
          </a:p>
          <a:p>
            <a:pPr marL="0" marR="635" indent="0" algn="just">
              <a:lnSpc>
                <a:spcPct val="120000"/>
              </a:lnSpc>
              <a:spcAft>
                <a:spcPts val="625"/>
              </a:spcAft>
              <a:buNone/>
            </a:pPr>
            <a:r>
              <a:rPr lang="es-CO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Las acciones que emanan de estos procesos prescriben en un (1) año a partir de la terminación seis (6) meses contados del contrato de trabajo. </a:t>
            </a:r>
          </a:p>
          <a:p>
            <a:pPr marL="0" marR="635" indent="0" algn="just">
              <a:lnSpc>
                <a:spcPct val="120000"/>
              </a:lnSpc>
              <a:spcAft>
                <a:spcPts val="625"/>
              </a:spcAft>
              <a:buNone/>
            </a:pPr>
            <a:r>
              <a:rPr lang="es-CO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(…)</a:t>
            </a:r>
            <a:r>
              <a:rPr lang="es-CO" sz="1400" b="1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Parágrafo 3. </a:t>
            </a:r>
            <a:r>
              <a:rPr lang="es-CO" sz="140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En los asuntos de que trata este artículo, no será necesaria la notificación del auto admisorio de la demanda a la organización sindical de la cual haga parte el trabajador.</a:t>
            </a:r>
            <a:endParaRPr lang="es-CO" sz="14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Book Antiqua" panose="02040602050305030304" pitchFamily="18" charset="0"/>
              <a:cs typeface="Book Antiqua" panose="02040602050305030304" pitchFamily="18" charset="0"/>
            </a:endParaRPr>
          </a:p>
          <a:p>
            <a:pPr marL="50800" marR="635" indent="0" algn="just">
              <a:lnSpc>
                <a:spcPct val="111000"/>
              </a:lnSpc>
              <a:spcAft>
                <a:spcPts val="625"/>
              </a:spcAft>
              <a:buNone/>
            </a:pPr>
            <a:endParaRPr lang="es-CO" sz="105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Book Antiqua" panose="02040602050305030304" pitchFamily="18" charset="0"/>
              <a:cs typeface="Book Antiqua" panose="02040602050305030304" pitchFamily="18" charset="0"/>
            </a:endParaRPr>
          </a:p>
          <a:p>
            <a:pPr marL="50800" marR="635" indent="0" algn="just">
              <a:lnSpc>
                <a:spcPct val="111000"/>
              </a:lnSpc>
              <a:spcAft>
                <a:spcPts val="625"/>
              </a:spcAft>
              <a:buNone/>
            </a:pPr>
            <a:endParaRPr lang="es-CO" sz="9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Book Antiqua" panose="02040602050305030304" pitchFamily="18" charset="0"/>
              <a:cs typeface="Book Antiqua" panose="02040602050305030304" pitchFamily="18" charset="0"/>
            </a:endParaRPr>
          </a:p>
          <a:p>
            <a:pPr marL="0" indent="0" algn="just" rtl="0" fontAlgn="base">
              <a:lnSpc>
                <a:spcPct val="120000"/>
              </a:lnSpc>
              <a:spcAft>
                <a:spcPts val="800"/>
              </a:spcAft>
              <a:buNone/>
            </a:pPr>
            <a:endParaRPr lang="es-ES" sz="900" b="0" i="0" dirty="0">
              <a:solidFill>
                <a:srgbClr val="FF0000"/>
              </a:solidFill>
              <a:effectLst/>
              <a:latin typeface="Verdana" panose="020B0604030504040204" pitchFamily="34" charset="0"/>
            </a:endParaRPr>
          </a:p>
          <a:p>
            <a:pPr marL="0" indent="0" algn="just" rtl="0" fontAlgn="base">
              <a:lnSpc>
                <a:spcPct val="120000"/>
              </a:lnSpc>
              <a:spcAft>
                <a:spcPts val="800"/>
              </a:spcAft>
              <a:buNone/>
            </a:pPr>
            <a:endParaRPr lang="es-ES" sz="9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es-CO" sz="9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2F353E-B724-2D69-E213-ABDCB1897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20786" y="2048488"/>
            <a:ext cx="5771214" cy="3812666"/>
          </a:xfrm>
        </p:spPr>
        <p:txBody>
          <a:bodyPr>
            <a:normAutofit fontScale="25000" lnSpcReduction="20000"/>
          </a:bodyPr>
          <a:lstStyle/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72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Propuesta:</a:t>
            </a: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56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Extensión de procedimiento a otros asuntos. Se tramitarán por el procedimiento establecido en los artículos 292 a </a:t>
            </a:r>
            <a:r>
              <a:rPr lang="es-ES" sz="56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297</a:t>
            </a:r>
            <a:r>
              <a:rPr lang="es-ES" sz="56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560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que anteceden</a:t>
            </a:r>
            <a:r>
              <a:rPr lang="es-ES" sz="5600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es-CO" sz="560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los asuntos donde se pretenda el reintegro del trabajador, relativos a estabilidad reforzada, tales como: </a:t>
            </a:r>
            <a:r>
              <a:rPr lang="es-ES" sz="56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las pretensiones de reintegro por estabilidad laboral reforzada de origen legal o jurisprudencial.</a:t>
            </a:r>
            <a:r>
              <a:rPr lang="es-ES" sz="56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 </a:t>
            </a:r>
            <a:endParaRPr lang="es-ES" sz="56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6350" marR="635" indent="-6350" algn="just">
              <a:lnSpc>
                <a:spcPct val="120000"/>
              </a:lnSpc>
              <a:spcAft>
                <a:spcPts val="625"/>
              </a:spcAft>
            </a:pPr>
            <a:r>
              <a:rPr lang="es-CO" sz="420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 Fuero de maternidad que incluye al cónyuge, pareja, compañero o compañera permanente cuando no tengan un empleo formal;</a:t>
            </a:r>
          </a:p>
          <a:p>
            <a:pPr marL="6350" marR="635" indent="-6350" algn="just">
              <a:lnSpc>
                <a:spcPct val="120000"/>
              </a:lnSpc>
              <a:spcAft>
                <a:spcPts val="625"/>
              </a:spcAft>
            </a:pPr>
            <a:r>
              <a:rPr lang="es-CO" sz="420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 Fuero por situación de discapacidad;</a:t>
            </a:r>
          </a:p>
          <a:p>
            <a:pPr marL="6350" marR="635" indent="-6350" algn="just">
              <a:lnSpc>
                <a:spcPct val="120000"/>
              </a:lnSpc>
              <a:spcAft>
                <a:spcPts val="625"/>
              </a:spcAft>
            </a:pPr>
            <a:r>
              <a:rPr lang="es-CO" sz="420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 Fuero por </a:t>
            </a:r>
            <a:r>
              <a:rPr lang="es-CO" sz="4200" strike="sng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prepensionado</a:t>
            </a:r>
            <a:r>
              <a:rPr lang="es-CO" sz="420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6350" marR="635" indent="-6350" algn="just">
              <a:lnSpc>
                <a:spcPct val="120000"/>
              </a:lnSpc>
              <a:spcAft>
                <a:spcPts val="625"/>
              </a:spcAft>
            </a:pPr>
            <a:r>
              <a:rPr lang="es-CO" sz="420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d)Acoso laboral; y</a:t>
            </a:r>
          </a:p>
          <a:p>
            <a:pPr marL="6350" marR="635" indent="-6350" algn="just">
              <a:lnSpc>
                <a:spcPct val="120000"/>
              </a:lnSpc>
              <a:spcAft>
                <a:spcPts val="625"/>
              </a:spcAft>
            </a:pPr>
            <a:r>
              <a:rPr lang="es-CO" sz="4200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 Fuero circunstancial.</a:t>
            </a:r>
            <a:endParaRPr lang="es-ES" sz="4200" b="1" i="0" u="sng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56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Las acciones que emanan de estos procesos prescriben en tres (3) años contados a partir de la terminación del contrato de trabajo.</a:t>
            </a:r>
            <a:r>
              <a:rPr lang="es-ES" sz="56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 </a:t>
            </a:r>
            <a:endParaRPr lang="es-ES" sz="56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43CFCD0-F533-0149-276C-AA2D94F1BD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649605" y="671277"/>
            <a:ext cx="1289154" cy="1244839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B0DBE821-304E-3393-2593-DE1DD6DB35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-469784" y="244088"/>
            <a:ext cx="1900096" cy="1900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832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F041D-538A-C822-E76C-D502044F6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Artículo 314. Protección de los Derechos Sindicales </a:t>
            </a:r>
            <a:r>
              <a:rPr lang="es-ES" b="1" dirty="0">
                <a:solidFill>
                  <a:srgbClr val="FF0000"/>
                </a:solidFill>
                <a:latin typeface="WordVisi_MSFontService"/>
              </a:rPr>
              <a:t>(prescripción)</a:t>
            </a:r>
            <a:endParaRPr lang="es-CO" b="1" dirty="0">
              <a:solidFill>
                <a:srgbClr val="FF0000"/>
              </a:solidFill>
              <a:latin typeface="WordVisi_MSFontService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6EC4D5-6835-D4F8-B0E2-5FEF73667C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9920" y="2023672"/>
            <a:ext cx="4452079" cy="459024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es-CO" sz="7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CO" sz="7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Ponencia: </a:t>
            </a:r>
          </a:p>
          <a:p>
            <a:pPr marL="0" indent="0" algn="just">
              <a:buNone/>
            </a:pPr>
            <a:r>
              <a:rPr lang="es-CO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Los trabajadores y las organizaciones de trabajadores podrán acudir ante el juez del trabajo del lugar en el que ocurrieron los hechos, a fin de obtener protección judicial frente a actos de discriminación sindical, para lo cual se seguirá el procedimiento establecido en los artículos 292 a 299 para los fueros especiales.</a:t>
            </a:r>
          </a:p>
          <a:p>
            <a:pPr marL="0" indent="0" algn="just">
              <a:buNone/>
            </a:pPr>
            <a:r>
              <a:rPr lang="es-CO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(…)  </a:t>
            </a:r>
          </a:p>
          <a:p>
            <a:pPr marL="0" indent="0" algn="just">
              <a:buNone/>
            </a:pPr>
            <a:r>
              <a:rPr lang="es-CO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3. </a:t>
            </a:r>
            <a:r>
              <a:rPr lang="es-CO" sz="72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Esta acción prescribe en </a:t>
            </a:r>
            <a:r>
              <a:rPr lang="es-CO" sz="72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un (1) año,</a:t>
            </a:r>
            <a:r>
              <a:rPr lang="es-CO" sz="72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 contado a partir de la consumación de la conducta o desde la realización del último acto, si la conducta fue de ejecución sucesiva.</a:t>
            </a:r>
            <a:endParaRPr lang="es-CO" sz="72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Book Antiqua" panose="02040602050305030304" pitchFamily="18" charset="0"/>
              <a:cs typeface="Book Antiqua" panose="02040602050305030304" pitchFamily="18" charset="0"/>
            </a:endParaRPr>
          </a:p>
          <a:p>
            <a:endParaRPr lang="es-CO" sz="28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36366C-8DA0-A41F-5E2D-B4989D0812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91922" y="2079949"/>
            <a:ext cx="7380158" cy="4477685"/>
          </a:xfrm>
        </p:spPr>
        <p:txBody>
          <a:bodyPr>
            <a:noAutofit/>
          </a:bodyPr>
          <a:lstStyle/>
          <a:p>
            <a:pPr marL="0" indent="0" algn="just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4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Propuesta:</a:t>
            </a:r>
          </a:p>
          <a:p>
            <a:pPr marL="0" indent="0" algn="just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1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Los trabajadores y las organizaciones de trabajadores podrán acudir ante el juez del trabajo del lugar en el que ocurrieron los hechos, a fin de obtener protección judicial frente a actos de discriminación sindical, para lo cual se seguirá el procedimiento establecido en los artículos 292 a </a:t>
            </a:r>
            <a:r>
              <a:rPr lang="es-ES" sz="11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297</a:t>
            </a:r>
            <a:r>
              <a:rPr lang="es-ES" sz="11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para los fueros especiales. </a:t>
            </a:r>
          </a:p>
          <a:p>
            <a:pPr marL="0" indent="0" algn="just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10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(..)</a:t>
            </a:r>
            <a:r>
              <a:rPr lang="es-ES" sz="1100" b="1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11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3. Esta acción </a:t>
            </a:r>
            <a:r>
              <a:rPr lang="es-ES" sz="14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prescribe </a:t>
            </a:r>
            <a:r>
              <a:rPr lang="es-ES" sz="14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en tres (3) años</a:t>
            </a:r>
            <a:r>
              <a:rPr lang="es-ES" sz="11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, contado a partir de la consumación de la conducta o desde la realización del último acto, si la conducta fue de ejecución sucesiva. </a:t>
            </a:r>
            <a:endParaRPr lang="es-ES" sz="11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8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PARÁGRAFO 1. Cuando el juez lo considere necesario y urgente, podrá, de oficio o a petición de parte, decretar como medida cautelar la cesación de las acciones u omisiones que afecten los derechos sindicales.</a:t>
            </a:r>
            <a:r>
              <a:rPr lang="es-ES" sz="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 </a:t>
            </a:r>
            <a:endParaRPr lang="es-ES" sz="8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8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PARÁGRAFO 2. Los jueces que conozcan de este procedimiento sumario disponen de amplias facultades para proteger los derechos y libertades sindicales de los trabajadores y de sus organizaciones. En consecuencia, podrán adoptar cualquier medida que consideren pertinente para su efectiva protección; además deberán imponer una multa entre 1 y 100 </a:t>
            </a:r>
            <a:r>
              <a:rPr lang="es-ES" sz="800" b="1" i="0" u="sng" dirty="0" err="1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smlmv</a:t>
            </a:r>
            <a:r>
              <a:rPr lang="es-ES" sz="8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a las personas naturales que realicen, promuevan, instiguen o asesoren tales conductas, sin perjuicio de las sanciones que podrá imponer el Ministerio del Trabajo al empleador que incurra en conductas antisindicales y de las penales o disciplinarias a que haya lugar. </a:t>
            </a:r>
            <a:r>
              <a:rPr lang="es-ES" sz="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 </a:t>
            </a:r>
            <a:endParaRPr lang="es-ES" sz="8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8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PARÁGRAFO 3. La persona que incumpliere la orden de un juez proferida con base en este procedimiento incurrirá en desacato sancionable en la forma prevista en los artículos 52 y 53 del Decreto 2591 de 1992.   </a:t>
            </a:r>
            <a:r>
              <a:rPr lang="es-ES" sz="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lang="es-ES" sz="8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PARÁGRAFO 4. La desatención de los términos aquí previstos hará incurrir al juez en causal de mala conducta</a:t>
            </a:r>
            <a:endParaRPr lang="es-ES" sz="8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fontAlgn="base">
              <a:lnSpc>
                <a:spcPts val="1457"/>
              </a:lnSpc>
              <a:spcAft>
                <a:spcPts val="800"/>
              </a:spcAft>
              <a:buNone/>
            </a:pPr>
            <a:endParaRPr lang="es-ES" sz="1100" b="1" u="sng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 fontAlgn="base">
              <a:lnSpc>
                <a:spcPts val="1457"/>
              </a:lnSpc>
              <a:spcAft>
                <a:spcPts val="800"/>
              </a:spcAft>
              <a:buNone/>
            </a:pPr>
            <a:endParaRPr lang="es-ES" sz="1100" b="1" i="0" u="sng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 fontAlgn="base">
              <a:lnSpc>
                <a:spcPts val="1457"/>
              </a:lnSpc>
              <a:spcAft>
                <a:spcPts val="800"/>
              </a:spcAft>
              <a:buNone/>
            </a:pPr>
            <a:endParaRPr lang="es-ES" sz="1100" b="1" u="sng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endParaRPr lang="es-CO" sz="11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2E5AFA1-1840-45FD-BF3C-A2C7175E5E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338872" y="671277"/>
            <a:ext cx="1289154" cy="124483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423875E6-C8E0-E48E-9464-84ABE35623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-469784" y="244088"/>
            <a:ext cx="1900096" cy="1900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79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230297-BCFE-D189-1B91-ABE179EBF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747" y="655257"/>
            <a:ext cx="9613861" cy="1080938"/>
          </a:xfrm>
        </p:spPr>
        <p:txBody>
          <a:bodyPr/>
          <a:lstStyle/>
          <a:p>
            <a:pPr algn="ctr"/>
            <a:r>
              <a:rPr lang="es-ES" b="1" i="0" dirty="0">
                <a:solidFill>
                  <a:srgbClr val="FF0000"/>
                </a:solidFill>
                <a:effectLst/>
                <a:latin typeface="WordVisi_MSFontService"/>
              </a:rPr>
              <a:t>     Artículo 253. Recurso de anulación en conflictos de intereses</a:t>
            </a:r>
            <a:endParaRPr lang="es-CO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CE0AB4-134D-EFAB-C5FB-A27D7C97E7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9869" y="2197732"/>
            <a:ext cx="5571343" cy="4384598"/>
          </a:xfrm>
        </p:spPr>
        <p:txBody>
          <a:bodyPr>
            <a:normAutofit fontScale="25000" lnSpcReduction="20000"/>
          </a:bodyPr>
          <a:lstStyle/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55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Ponencia</a:t>
            </a:r>
          </a:p>
          <a:p>
            <a:pPr marL="0" marR="635" indent="0" algn="just">
              <a:lnSpc>
                <a:spcPct val="111000"/>
              </a:lnSpc>
              <a:spcAft>
                <a:spcPts val="625"/>
              </a:spcAft>
              <a:buNone/>
              <a:tabLst>
                <a:tab pos="1170305" algn="l"/>
                <a:tab pos="4770755" algn="l"/>
                <a:tab pos="5130800" algn="l"/>
              </a:tabLst>
            </a:pPr>
            <a:r>
              <a:rPr lang="es-CO" sz="4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Artículo 253. Recurso de anulación </a:t>
            </a:r>
            <a:r>
              <a:rPr lang="es-CO" sz="48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contra laudos que resuelvan </a:t>
            </a:r>
            <a:r>
              <a:rPr lang="es-CO" sz="4800" b="1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en </a:t>
            </a:r>
            <a:r>
              <a:rPr lang="es-CO" sz="4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conflictos de intereses </a:t>
            </a:r>
            <a:r>
              <a:rPr lang="es-CO" sz="48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o económicos. </a:t>
            </a:r>
            <a:r>
              <a:rPr lang="es-CO" sz="4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Contra los laudos arbitrales que resuelvan conflictos de intereses o económicos, procede el recurso extraordinario de </a:t>
            </a:r>
            <a:r>
              <a:rPr lang="es-CO" sz="4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anulación en el efecto devolutivo, </a:t>
            </a:r>
            <a:r>
              <a:rPr lang="es-CO" sz="4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que será conocido por la Sala de Casación Laboral de la Corte Suprema de Justicia.</a:t>
            </a:r>
          </a:p>
          <a:p>
            <a:pPr marL="0" marR="635" indent="0" algn="just">
              <a:lnSpc>
                <a:spcPct val="111000"/>
              </a:lnSpc>
              <a:spcAft>
                <a:spcPts val="625"/>
              </a:spcAft>
              <a:buNone/>
              <a:tabLst>
                <a:tab pos="1170305" algn="l"/>
                <a:tab pos="4770755" algn="l"/>
                <a:tab pos="5130800" algn="l"/>
              </a:tabLst>
            </a:pPr>
            <a:r>
              <a:rPr lang="es-CO" sz="4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Book Antiqua" panose="02040602050305030304" pitchFamily="18" charset="0"/>
                <a:cs typeface="Book Antiqua" panose="02040602050305030304" pitchFamily="18" charset="0"/>
              </a:rPr>
              <a:t>(…)</a:t>
            </a:r>
          </a:p>
          <a:p>
            <a:pPr marL="6350" marR="635" indent="-6350" algn="just">
              <a:lnSpc>
                <a:spcPct val="111000"/>
              </a:lnSpc>
              <a:spcAft>
                <a:spcPts val="800"/>
              </a:spcAft>
              <a:tabLst>
                <a:tab pos="228600" algn="l"/>
                <a:tab pos="4770755" algn="l"/>
                <a:tab pos="5130800" algn="l"/>
              </a:tabLst>
            </a:pPr>
            <a:r>
              <a:rPr lang="es-CO" sz="4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Son causales de anulación de los laudos arbitrales que resuelven conflictos de intereses o económicos:</a:t>
            </a:r>
            <a:endParaRPr lang="es-CO" sz="48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Book Antiqua" panose="02040602050305030304" pitchFamily="18" charset="0"/>
              <a:cs typeface="Book Antiqua" panose="02040602050305030304" pitchFamily="18" charset="0"/>
            </a:endParaRPr>
          </a:p>
          <a:p>
            <a:pPr marL="742950" marR="635" lvl="1" indent="-285750" algn="just" fontAlgn="base">
              <a:lnSpc>
                <a:spcPct val="111000"/>
              </a:lnSpc>
              <a:spcAft>
                <a:spcPts val="625"/>
              </a:spcAft>
              <a:buClr>
                <a:srgbClr val="000000"/>
              </a:buClr>
              <a:buSzPts val="1200"/>
              <a:buFont typeface="+mj-lt"/>
              <a:buAutoNum type="alphaLcParenR"/>
              <a:tabLst>
                <a:tab pos="228600" algn="l"/>
                <a:tab pos="4770755" algn="l"/>
                <a:tab pos="5130800" algn="l"/>
              </a:tabLst>
            </a:pPr>
            <a:r>
              <a:rPr lang="es-CO" sz="480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Por trasgresión de la Constitución Política o de normas que integren el bloque de constitucionalidad;</a:t>
            </a:r>
            <a:endParaRPr lang="es-CO" sz="480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742950" marR="635" lvl="1" indent="-285750" algn="just" fontAlgn="base">
              <a:lnSpc>
                <a:spcPct val="111000"/>
              </a:lnSpc>
              <a:spcAft>
                <a:spcPts val="625"/>
              </a:spcAft>
              <a:buClr>
                <a:srgbClr val="000000"/>
              </a:buClr>
              <a:buSzPts val="1200"/>
              <a:buFont typeface="+mj-lt"/>
              <a:buAutoNum type="alphaLcParenR"/>
              <a:tabLst>
                <a:tab pos="228600" algn="l"/>
                <a:tab pos="4770755" algn="l"/>
                <a:tab pos="5130800" algn="l"/>
              </a:tabLst>
            </a:pPr>
            <a:r>
              <a:rPr lang="es-CO" sz="480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 trasgresión de las disposiciones laborales o de seguridad social;</a:t>
            </a:r>
            <a:endParaRPr lang="es-CO" sz="480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742950" marR="635" lvl="1" indent="-285750" algn="just" fontAlgn="base">
              <a:lnSpc>
                <a:spcPct val="111000"/>
              </a:lnSpc>
              <a:spcAft>
                <a:spcPts val="625"/>
              </a:spcAft>
              <a:buClr>
                <a:srgbClr val="000000"/>
              </a:buClr>
              <a:buSzPts val="1200"/>
              <a:buFont typeface="+mj-lt"/>
              <a:buAutoNum type="alphaLcParenR"/>
              <a:tabLst>
                <a:tab pos="228600" algn="l"/>
                <a:tab pos="4770755" algn="l"/>
                <a:tab pos="5130800" algn="l"/>
              </a:tabLst>
            </a:pPr>
            <a:r>
              <a:rPr lang="es-CO" sz="480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 trasgresión de normas convencionales, salvo que hicieren parte del conflicto de intereses o económico;</a:t>
            </a:r>
            <a:endParaRPr lang="es-CO" sz="480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742950" marR="635" lvl="1" indent="-285750" algn="just" fontAlgn="base">
              <a:lnSpc>
                <a:spcPct val="111000"/>
              </a:lnSpc>
              <a:spcAft>
                <a:spcPts val="625"/>
              </a:spcAft>
              <a:buClr>
                <a:srgbClr val="000000"/>
              </a:buClr>
              <a:buSzPts val="1200"/>
              <a:buFont typeface="+mj-lt"/>
              <a:buAutoNum type="alphaLcParenR"/>
              <a:tabLst>
                <a:tab pos="228600" algn="l"/>
                <a:tab pos="4770755" algn="l"/>
                <a:tab pos="5130800" algn="l"/>
              </a:tabLst>
            </a:pPr>
            <a:r>
              <a:rPr lang="es-CO" sz="480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Cuando la decisión exceda el objeto de la competencia para el cual fue creado, y</a:t>
            </a:r>
            <a:endParaRPr lang="es-CO" sz="480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742950" marR="635" lvl="1" indent="-285750" algn="just" fontAlgn="base">
              <a:lnSpc>
                <a:spcPct val="111000"/>
              </a:lnSpc>
              <a:spcAft>
                <a:spcPts val="625"/>
              </a:spcAft>
              <a:buClr>
                <a:srgbClr val="000000"/>
              </a:buClr>
              <a:buSzPts val="1200"/>
              <a:buFont typeface="+mj-lt"/>
              <a:buAutoNum type="alphaLcParenR"/>
              <a:tabLst>
                <a:tab pos="228600" algn="l"/>
                <a:tab pos="4770755" algn="l"/>
                <a:tab pos="5130800" algn="l"/>
              </a:tabLst>
            </a:pPr>
            <a:r>
              <a:rPr lang="es-CO" sz="480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 inequidad manifiesta.</a:t>
            </a:r>
            <a:endParaRPr lang="es-CO" sz="480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635" indent="0" algn="just">
              <a:lnSpc>
                <a:spcPct val="111000"/>
              </a:lnSpc>
              <a:spcAft>
                <a:spcPts val="625"/>
              </a:spcAft>
              <a:buNone/>
              <a:tabLst>
                <a:tab pos="1170305" algn="l"/>
                <a:tab pos="4770755" algn="l"/>
                <a:tab pos="5130800" algn="l"/>
              </a:tabLst>
            </a:pPr>
            <a:endParaRPr lang="es-CO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Book Antiqua" panose="02040602050305030304" pitchFamily="18" charset="0"/>
              <a:cs typeface="Book Antiqua" panose="02040602050305030304" pitchFamily="18" charset="0"/>
            </a:endParaRPr>
          </a:p>
          <a:p>
            <a:pPr marL="0" marR="635" indent="0" algn="just">
              <a:lnSpc>
                <a:spcPct val="111000"/>
              </a:lnSpc>
              <a:spcAft>
                <a:spcPts val="625"/>
              </a:spcAft>
              <a:buNone/>
              <a:tabLst>
                <a:tab pos="1170305" algn="l"/>
                <a:tab pos="4770755" algn="l"/>
                <a:tab pos="5130800" algn="l"/>
              </a:tabLst>
            </a:pPr>
            <a:endParaRPr lang="es-CO" sz="18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Book Antiqua" panose="02040602050305030304" pitchFamily="18" charset="0"/>
              <a:cs typeface="Book Antiqua" panose="02040602050305030304" pitchFamily="18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endParaRPr lang="es-E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F8CA33A-EF99-E7C2-F8BF-CF9008008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6106" y="2197732"/>
            <a:ext cx="6056026" cy="4023185"/>
          </a:xfrm>
        </p:spPr>
        <p:txBody>
          <a:bodyPr>
            <a:normAutofit fontScale="25000" lnSpcReduction="20000"/>
          </a:bodyPr>
          <a:lstStyle/>
          <a:p>
            <a:pPr marL="0" marR="635" indent="0" algn="just">
              <a:lnSpc>
                <a:spcPct val="111000"/>
              </a:lnSpc>
              <a:spcAft>
                <a:spcPts val="800"/>
              </a:spcAft>
              <a:buNone/>
              <a:tabLst>
                <a:tab pos="228600" algn="l"/>
                <a:tab pos="4770755" algn="l"/>
                <a:tab pos="5130800" algn="l"/>
              </a:tabLst>
            </a:pPr>
            <a:r>
              <a:rPr lang="es-CO" sz="6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Propuesta</a:t>
            </a:r>
          </a:p>
          <a:p>
            <a:pPr marL="0" marR="635" indent="0" algn="just">
              <a:lnSpc>
                <a:spcPct val="111000"/>
              </a:lnSpc>
              <a:spcAft>
                <a:spcPts val="625"/>
              </a:spcAft>
              <a:buNone/>
              <a:tabLst>
                <a:tab pos="1170305" algn="l"/>
                <a:tab pos="4770755" algn="l"/>
                <a:tab pos="5130800" algn="l"/>
              </a:tabLst>
            </a:pPr>
            <a:r>
              <a:rPr lang="es-CO" sz="4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Artículo 253. Recurso de anulación </a:t>
            </a:r>
            <a:r>
              <a:rPr lang="es-CO" sz="48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contra laudos que resuelvan </a:t>
            </a:r>
            <a:r>
              <a:rPr lang="es-CO" sz="4800" b="1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en </a:t>
            </a:r>
            <a:r>
              <a:rPr lang="es-CO" sz="4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conflictos de intereses </a:t>
            </a:r>
            <a:r>
              <a:rPr lang="es-CO" sz="48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o económicos. </a:t>
            </a:r>
            <a:r>
              <a:rPr lang="es-CO" sz="4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Contra los laudos arbitrales que resuelvan conflictos de intereses o económicos, procede el recurso extraordinario de </a:t>
            </a:r>
            <a:r>
              <a:rPr lang="es-CO" sz="4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anulación en el efecto devolutivo, </a:t>
            </a:r>
            <a:r>
              <a:rPr lang="es-CO" sz="4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que será conocido por la Sala de Casación Laboral de la Corte Suprema de Justicia.</a:t>
            </a:r>
          </a:p>
          <a:p>
            <a:pPr marL="0" marR="635" indent="0" algn="just">
              <a:lnSpc>
                <a:spcPct val="111000"/>
              </a:lnSpc>
              <a:spcAft>
                <a:spcPts val="625"/>
              </a:spcAft>
              <a:buNone/>
              <a:tabLst>
                <a:tab pos="1170305" algn="l"/>
                <a:tab pos="4770755" algn="l"/>
                <a:tab pos="5130800" algn="l"/>
              </a:tabLst>
            </a:pPr>
            <a:r>
              <a:rPr lang="es-CO" sz="4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Book Antiqua" panose="02040602050305030304" pitchFamily="18" charset="0"/>
                <a:cs typeface="Book Antiqua" panose="02040602050305030304" pitchFamily="18" charset="0"/>
              </a:rPr>
              <a:t>(…)</a:t>
            </a:r>
          </a:p>
          <a:p>
            <a:pPr marL="0" marR="635" indent="0" algn="just">
              <a:lnSpc>
                <a:spcPct val="111000"/>
              </a:lnSpc>
              <a:spcAft>
                <a:spcPts val="800"/>
              </a:spcAft>
              <a:buNone/>
              <a:tabLst>
                <a:tab pos="228600" algn="l"/>
                <a:tab pos="4770755" algn="l"/>
                <a:tab pos="5130800" algn="l"/>
              </a:tabLst>
            </a:pPr>
            <a:r>
              <a:rPr lang="es-CO" sz="4800" u="sng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Son causales de anulación de los laudos arbitrales que resuelven conflictos de intereses o económicos:</a:t>
            </a:r>
            <a:endParaRPr lang="es-CO" sz="4800" strike="sngStrike" dirty="0">
              <a:solidFill>
                <a:srgbClr val="000000"/>
              </a:solidFill>
              <a:effectLst/>
              <a:latin typeface="Book Antiqua" panose="02040602050305030304" pitchFamily="18" charset="0"/>
              <a:ea typeface="Book Antiqua" panose="02040602050305030304" pitchFamily="18" charset="0"/>
              <a:cs typeface="Book Antiqua" panose="02040602050305030304" pitchFamily="18" charset="0"/>
            </a:endParaRPr>
          </a:p>
          <a:p>
            <a:pPr marL="742950" marR="635" lvl="1" indent="-285750" algn="just" fontAlgn="base">
              <a:lnSpc>
                <a:spcPct val="111000"/>
              </a:lnSpc>
              <a:spcAft>
                <a:spcPts val="625"/>
              </a:spcAft>
              <a:buClr>
                <a:srgbClr val="000000"/>
              </a:buClr>
              <a:buSzPts val="1200"/>
              <a:buFont typeface="+mj-lt"/>
              <a:buAutoNum type="alphaLcParenR"/>
              <a:tabLst>
                <a:tab pos="228600" algn="l"/>
                <a:tab pos="4770755" algn="l"/>
                <a:tab pos="5130800" algn="l"/>
              </a:tabLst>
            </a:pPr>
            <a:r>
              <a:rPr lang="es-CO" sz="4800" u="sng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Por trasgresión de la Constitución Política o de normas que integren el bloque de constitucionalidad;</a:t>
            </a:r>
            <a:endParaRPr lang="es-CO" sz="4800" u="none" strike="sngStrike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742950" marR="635" lvl="1" indent="-285750" algn="just" fontAlgn="base">
              <a:lnSpc>
                <a:spcPct val="111000"/>
              </a:lnSpc>
              <a:spcAft>
                <a:spcPts val="625"/>
              </a:spcAft>
              <a:buClr>
                <a:srgbClr val="000000"/>
              </a:buClr>
              <a:buSzPts val="1200"/>
              <a:buFont typeface="+mj-lt"/>
              <a:buAutoNum type="alphaLcParenR"/>
              <a:tabLst>
                <a:tab pos="228600" algn="l"/>
                <a:tab pos="4770755" algn="l"/>
                <a:tab pos="5130800" algn="l"/>
              </a:tabLst>
            </a:pPr>
            <a:r>
              <a:rPr lang="es-CO" sz="4800" u="sng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 trasgresión de las disposiciones laborales o de seguridad social;</a:t>
            </a:r>
            <a:endParaRPr lang="es-CO" sz="4800" u="none" strike="sngStrike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742950" marR="635" lvl="1" indent="-285750" algn="just" fontAlgn="base">
              <a:lnSpc>
                <a:spcPct val="111000"/>
              </a:lnSpc>
              <a:spcAft>
                <a:spcPts val="625"/>
              </a:spcAft>
              <a:buClr>
                <a:srgbClr val="000000"/>
              </a:buClr>
              <a:buSzPts val="1200"/>
              <a:buFont typeface="+mj-lt"/>
              <a:buAutoNum type="alphaLcParenR"/>
              <a:tabLst>
                <a:tab pos="228600" algn="l"/>
                <a:tab pos="4770755" algn="l"/>
                <a:tab pos="5130800" algn="l"/>
              </a:tabLst>
            </a:pPr>
            <a:r>
              <a:rPr lang="es-CO" sz="4800" u="sng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 trasgresión de normas convencionales, salvo que hicieren parte del conflicto de intereses o económico;</a:t>
            </a:r>
            <a:endParaRPr lang="es-CO" sz="4800" u="none" strike="sngStrike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742950" marR="635" lvl="1" indent="-285750" algn="just" fontAlgn="base">
              <a:lnSpc>
                <a:spcPct val="111000"/>
              </a:lnSpc>
              <a:spcAft>
                <a:spcPts val="625"/>
              </a:spcAft>
              <a:buClr>
                <a:srgbClr val="000000"/>
              </a:buClr>
              <a:buSzPts val="1200"/>
              <a:buFont typeface="+mj-lt"/>
              <a:buAutoNum type="alphaLcParenR"/>
              <a:tabLst>
                <a:tab pos="228600" algn="l"/>
                <a:tab pos="4770755" algn="l"/>
                <a:tab pos="5130800" algn="l"/>
              </a:tabLst>
            </a:pPr>
            <a:r>
              <a:rPr lang="es-CO" sz="4800" u="sng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Cuando la decisión exceda el objeto de la competencia para el cual fue creado, y</a:t>
            </a:r>
            <a:endParaRPr lang="es-CO" sz="4800" u="none" strike="sngStrike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742950" marR="635" lvl="1" indent="-285750" algn="just" fontAlgn="base">
              <a:lnSpc>
                <a:spcPct val="111000"/>
              </a:lnSpc>
              <a:spcAft>
                <a:spcPts val="625"/>
              </a:spcAft>
              <a:buClr>
                <a:srgbClr val="000000"/>
              </a:buClr>
              <a:buSzPts val="1200"/>
              <a:buFont typeface="+mj-lt"/>
              <a:buAutoNum type="alphaLcParenR"/>
              <a:tabLst>
                <a:tab pos="228600" algn="l"/>
                <a:tab pos="4770755" algn="l"/>
                <a:tab pos="5130800" algn="l"/>
              </a:tabLst>
            </a:pPr>
            <a:r>
              <a:rPr lang="es-CO" sz="4800" u="sng" strike="sng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La inequidad manifiesta.</a:t>
            </a:r>
            <a:endParaRPr lang="es-CO" sz="4800" u="none" strike="sngStrike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A5E818D-D4A9-1A79-EE5A-35E3B8D833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099030" y="573306"/>
            <a:ext cx="1289154" cy="124483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8EDDFEC-0078-F5C3-810E-654247DF37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0" y="275670"/>
            <a:ext cx="1840110" cy="184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374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4E4DD0-D5B2-3A85-F7A9-76ECAC2D5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641" y="753228"/>
            <a:ext cx="9390541" cy="1080938"/>
          </a:xfrm>
        </p:spPr>
        <p:txBody>
          <a:bodyPr/>
          <a:lstStyle/>
          <a:p>
            <a:pPr algn="ctr"/>
            <a:r>
              <a:rPr lang="es-ES" b="1" i="0" dirty="0">
                <a:solidFill>
                  <a:srgbClr val="FF0000"/>
                </a:solidFill>
                <a:effectLst/>
                <a:latin typeface="WordVisi_MSFontService"/>
              </a:rPr>
              <a:t> Artículo 129. Presunciones establecidas por la ley</a:t>
            </a:r>
            <a:endParaRPr lang="es-CO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CA4D6-1C84-0FCD-C8B1-7443CF2ADC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19" y="2306892"/>
            <a:ext cx="4913803" cy="3899035"/>
          </a:xfrm>
        </p:spPr>
        <p:txBody>
          <a:bodyPr>
            <a:normAutofit fontScale="77500" lnSpcReduction="20000"/>
          </a:bodyPr>
          <a:lstStyle/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700" b="1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Ponencia:</a:t>
            </a: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(…) Las presunciones establecidas por la ley serán procedentes siempre que los hechos en que se funden estén debidamente probados. </a:t>
            </a:r>
            <a:endParaRPr lang="es-ES" sz="20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El hecho legalmente presumido se tendrá por cierto, pero admitirá prueba en contrario, salvo que la ley no lo autorice. </a:t>
            </a:r>
            <a:endParaRPr lang="es-ES" sz="20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>
              <a:buNone/>
            </a:pPr>
            <a:endParaRPr lang="es-ES" sz="2200" b="1" u="sng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endParaRPr lang="es-ES" sz="2200" b="1" u="sng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endParaRPr lang="es-ES" sz="2200" b="1" u="sng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es-ES" sz="2200" b="1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Nota: </a:t>
            </a:r>
            <a:r>
              <a:rPr lang="es-ES" sz="2000" b="1" i="0" dirty="0">
                <a:solidFill>
                  <a:schemeClr val="bg1"/>
                </a:solidFill>
                <a:effectLst/>
                <a:latin typeface="Segoe UI" panose="020B0502040204020203" pitchFamily="34" charset="0"/>
              </a:rPr>
              <a:t>Contradice CEACR que dice invertir carga de la prueba en casos de discriminación</a:t>
            </a:r>
            <a:endParaRPr lang="es-ES" sz="2200" b="1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A72E60-1B01-B35C-ED72-E61B4B1F4A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3" y="2336872"/>
            <a:ext cx="5678480" cy="4333751"/>
          </a:xfrm>
        </p:spPr>
        <p:txBody>
          <a:bodyPr>
            <a:normAutofit fontScale="77500" lnSpcReduction="20000"/>
          </a:bodyPr>
          <a:lstStyle/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Propuesta:</a:t>
            </a: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(…) </a:t>
            </a: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Las presunciones establecidas por la ley serán procedentes siempre que los hechos en que se funden estén debidamente probados. </a:t>
            </a:r>
            <a:endParaRPr lang="es-ES" sz="20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El hecho legalmente presumido se tendrá por cierto, pero admitirá prueba en contrario, salvo que la ley no lo autorice. </a:t>
            </a:r>
            <a:endParaRPr lang="es-ES" sz="20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Si se alega que la terminación del contrato de trabajo o la adopción de una medida en el ámbito laboral se produjo por motivos de sexo, orientación o identidad sexual, origen racial o étnico, religión, convicciones u opiniones, acoso, discapacidad, estado serológico, actividades sindicales, expresión de género, o cualquier otra condición o circunstancia personal o social, se presume que dicha terminación o medida es discriminatoria, salvo que el empleador demuestre que estuvo fundamentada en razones objetivas y no discriminatorias.</a:t>
            </a:r>
            <a:endParaRPr lang="es-ES" sz="20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endParaRPr lang="es-CO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B183C54-AFF3-E687-61B4-B5004D0931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6583" y="488114"/>
            <a:ext cx="1127471" cy="158241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CD3B7D84-2153-46BB-EECA-30A49FAC92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9792086" y="589327"/>
            <a:ext cx="1289154" cy="124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491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575DC2-8B5E-1B04-8FF3-6493D4A5A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0" i="0" dirty="0">
                <a:solidFill>
                  <a:srgbClr val="E97132"/>
                </a:solidFill>
                <a:effectLst/>
                <a:latin typeface="WordVisi_MSFontService"/>
              </a:rPr>
              <a:t>Artículo 3. ° El juez director del proceso. </a:t>
            </a:r>
            <a:endParaRPr lang="es-CO" dirty="0"/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4256C1F6-F91E-3EB8-E360-ADC36C777D8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93301395"/>
              </p:ext>
            </p:extLst>
          </p:nvPr>
        </p:nvGraphicFramePr>
        <p:xfrm>
          <a:off x="194873" y="2336873"/>
          <a:ext cx="5561350" cy="3808794"/>
        </p:xfrm>
        <a:graphic>
          <a:graphicData uri="http://schemas.openxmlformats.org/drawingml/2006/table">
            <a:tbl>
              <a:tblPr bandRow="1"/>
              <a:tblGrid>
                <a:gridCol w="5561350">
                  <a:extLst>
                    <a:ext uri="{9D8B030D-6E8A-4147-A177-3AD203B41FA5}">
                      <a16:colId xmlns:a16="http://schemas.microsoft.com/office/drawing/2014/main" val="1887446776"/>
                    </a:ext>
                  </a:extLst>
                </a:gridCol>
              </a:tblGrid>
              <a:tr h="3767898">
                <a:tc>
                  <a:txBody>
                    <a:bodyPr/>
                    <a:lstStyle/>
                    <a:p>
                      <a:pPr marL="6350" marR="635" indent="-6350" algn="just">
                        <a:lnSpc>
                          <a:spcPct val="111000"/>
                        </a:lnSpc>
                        <a:spcAft>
                          <a:spcPts val="625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Book Antiqua" panose="02040602050305030304" pitchFamily="18" charset="0"/>
                        </a:rPr>
                        <a:t>Ponencia</a:t>
                      </a:r>
                    </a:p>
                    <a:p>
                      <a:pPr marL="6350" marR="635" indent="-6350" algn="just">
                        <a:lnSpc>
                          <a:spcPct val="111000"/>
                        </a:lnSpc>
                        <a:spcAft>
                          <a:spcPts val="625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Book Antiqua" panose="02040602050305030304" pitchFamily="18" charset="0"/>
                        </a:rPr>
                        <a:t>Artículo 3. ° </a:t>
                      </a:r>
                      <a:r>
                        <a:rPr lang="es-CO" sz="1600" b="1" strike="sng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Book Antiqua" panose="02040602050305030304" pitchFamily="18" charset="0"/>
                        </a:rPr>
                        <a:t>El juez director</a:t>
                      </a: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Book Antiqua" panose="02040602050305030304" pitchFamily="18" charset="0"/>
                        </a:rPr>
                        <a:t> </a:t>
                      </a:r>
                      <a:r>
                        <a:rPr lang="es-CO" sz="1600" b="1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Book Antiqua" panose="02040602050305030304" pitchFamily="18" charset="0"/>
                        </a:rPr>
                        <a:t>Dirección</a:t>
                      </a: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Book Antiqua" panose="02040602050305030304" pitchFamily="18" charset="0"/>
                        </a:rPr>
                        <a:t> del proceso.</a:t>
                      </a: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Book Antiqua" panose="02040602050305030304" pitchFamily="18" charset="0"/>
                        </a:rPr>
                        <a:t> El juez asumirá la dirección del proceso adoptando las medidas necesarias para garantizar el respeto de los derechos fundamentales y el equilibrio entre las partes, la agilidad y celeridad en su trámite, atendiendo </a:t>
                      </a:r>
                      <a:r>
                        <a:rPr lang="es-CO" sz="1600" strike="sng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Book Antiqua" panose="02040602050305030304" pitchFamily="18" charset="0"/>
                        </a:rPr>
                        <a:t>en todo caso,</a:t>
                      </a: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Book Antiqua" panose="02040602050305030304" pitchFamily="18" charset="0"/>
                        </a:rPr>
                        <a:t> los enfoques diferenciales.</a:t>
                      </a:r>
                      <a:endParaRPr lang="es-CO" sz="1600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Book Antiqua" panose="02040602050305030304" pitchFamily="18" charset="0"/>
                        <a:cs typeface="Book Antiqua" panose="02040602050305030304" pitchFamily="18" charset="0"/>
                      </a:endParaRPr>
                    </a:p>
                    <a:p>
                      <a:pPr marL="6350" marR="635" indent="-6350" algn="just">
                        <a:lnSpc>
                          <a:spcPct val="111000"/>
                        </a:lnSpc>
                        <a:spcAft>
                          <a:spcPts val="625"/>
                        </a:spcAft>
                      </a:pP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Book Antiqua" panose="02040602050305030304" pitchFamily="18" charset="0"/>
                        </a:rPr>
                        <a:t> </a:t>
                      </a:r>
                      <a:endParaRPr lang="es-CO" sz="1600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Book Antiqua" panose="02040602050305030304" pitchFamily="18" charset="0"/>
                        <a:cs typeface="Book Antiqua" panose="02040602050305030304" pitchFamily="18" charset="0"/>
                      </a:endParaRPr>
                    </a:p>
                    <a:p>
                      <a:pPr marL="6350" marR="635" indent="-6350" algn="just">
                        <a:lnSpc>
                          <a:spcPct val="111000"/>
                        </a:lnSpc>
                        <a:spcAft>
                          <a:spcPts val="625"/>
                        </a:spcAft>
                      </a:pP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Book Antiqua" panose="02040602050305030304" pitchFamily="18" charset="0"/>
                        </a:rPr>
                        <a:t>El juez en sus providencias aplicará fórmulas de justicia </a:t>
                      </a:r>
                      <a:r>
                        <a:rPr lang="es-CO" sz="1600" strike="sng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Book Antiqua" panose="02040602050305030304" pitchFamily="18" charset="0"/>
                        </a:rPr>
                        <a:t>retributiva</a:t>
                      </a: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Book Antiqua" panose="02040602050305030304" pitchFamily="18" charset="0"/>
                        </a:rPr>
                        <a:t> redistributiva, compensatoria</a:t>
                      </a:r>
                      <a:r>
                        <a:rPr lang="es-CO" sz="1600" strike="sng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Book Antiqua" panose="02040602050305030304" pitchFamily="18" charset="0"/>
                        </a:rPr>
                        <a:t>,</a:t>
                      </a: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Book Antiqua" panose="02040602050305030304" pitchFamily="18" charset="0"/>
                        </a:rPr>
                        <a:t> y restaurativa </a:t>
                      </a:r>
                      <a:r>
                        <a:rPr lang="es-CO" sz="1600" strike="sng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Book Antiqua" panose="02040602050305030304" pitchFamily="18" charset="0"/>
                        </a:rPr>
                        <a:t>y terapéutica</a:t>
                      </a: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Book Antiqua" panose="02040602050305030304" pitchFamily="18" charset="0"/>
                        </a:rPr>
                        <a:t>, con el fin de concertar medidas de reparación y reconstrucción positiva de las relaciones.</a:t>
                      </a:r>
                      <a:endParaRPr lang="es-CO" sz="1600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Book Antiqua" panose="02040602050305030304" pitchFamily="18" charset="0"/>
                        <a:cs typeface="Book Antiqua" panose="02040602050305030304" pitchFamily="18" charset="0"/>
                      </a:endParaRPr>
                    </a:p>
                    <a:p>
                      <a:pPr marL="6350" marR="39370" indent="-6350" algn="just">
                        <a:lnSpc>
                          <a:spcPct val="111000"/>
                        </a:lnSpc>
                        <a:spcAft>
                          <a:spcPts val="625"/>
                        </a:spcAft>
                      </a:pP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Book Antiqua" panose="02040602050305030304" pitchFamily="18" charset="0"/>
                        </a:rPr>
                        <a:t> </a:t>
                      </a:r>
                      <a:endParaRPr lang="es-CO" sz="1600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Book Antiqua" panose="02040602050305030304" pitchFamily="18" charset="0"/>
                        <a:cs typeface="Book Antiqua" panose="02040602050305030304" pitchFamily="18" charset="0"/>
                      </a:endParaRPr>
                    </a:p>
                  </a:txBody>
                  <a:tcPr marL="56532" marR="56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6047909"/>
                  </a:ext>
                </a:extLst>
              </a:tr>
            </a:tbl>
          </a:graphicData>
        </a:graphic>
      </p:graphicFrame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4ADBA5B-9861-560E-E758-3635632A78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06126" y="2203554"/>
            <a:ext cx="5951094" cy="4407108"/>
          </a:xfrm>
        </p:spPr>
        <p:txBody>
          <a:bodyPr>
            <a:normAutofit fontScale="62500" lnSpcReduction="20000"/>
          </a:bodyPr>
          <a:lstStyle/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38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Propuesta</a:t>
            </a: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2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Artículo 3. </a:t>
            </a:r>
            <a:r>
              <a:rPr lang="es-ES" sz="20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Principio protector</a:t>
            </a:r>
            <a:r>
              <a:rPr lang="es-ES" sz="2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. </a:t>
            </a:r>
            <a:r>
              <a:rPr lang="es-ES" sz="2000" b="1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Dirección del proceso</a:t>
            </a:r>
            <a:r>
              <a:rPr lang="es-ES" sz="2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. El juez asumirá la dirección del proceso adoptando las medidas necesarias para garantizar el respeto de los derechos fundamentales </a:t>
            </a:r>
            <a:r>
              <a:rPr lang="es-ES" sz="2000" b="1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y el equilibrio entre las partes</a:t>
            </a:r>
            <a:r>
              <a:rPr lang="es-ES" sz="2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, la agilidad y celeridad en su trámite, atendiendo en todo caso, los enfoques diferenciales. </a:t>
            </a:r>
            <a:endParaRPr lang="es-ES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2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El juez en sus providencias aplicará fórmulas de justicia redistributiva, compensatoria, y restaurativa, con el fin de concertar medidas de reparación y reconstrucción positiva de las relaciones. </a:t>
            </a:r>
            <a:endParaRPr lang="es-ES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s-ES" sz="20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PARÁGRAFO. Para alcanzar la igualdad real entre las partes, los jueces laborales tienen un rol protagónico en el proceso. Con tal fin, deberán aplicar el principio de favorabilidad en la interpretación y aplicación de las normas, observar el debido proceso, privilegiar el fondo sobre la forma, garantizar el principio de la tutela jurisdiccional efectiva y el principio de razonabilidad, y aplicar las medidas de nivelación o compensación establecidas en este Código. </a:t>
            </a:r>
            <a:r>
              <a:rPr lang="es-ES" sz="2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 </a:t>
            </a:r>
            <a:endParaRPr lang="es-ES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es-CO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521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A4A5AC-9ABA-781F-90BE-0FAF6C317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0" i="0" dirty="0">
                <a:solidFill>
                  <a:schemeClr val="accent3"/>
                </a:solidFill>
                <a:effectLst/>
                <a:latin typeface="WordVisi_MSFontService"/>
              </a:rPr>
              <a:t>Artículo 329. Principio de gratuidad</a:t>
            </a:r>
            <a:endParaRPr lang="es-CO" dirty="0">
              <a:solidFill>
                <a:schemeClr val="accent3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43363B-DC58-1B4A-86F7-33EFEA55F1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ES" sz="18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Ponencia:</a:t>
            </a:r>
          </a:p>
          <a:p>
            <a:pPr marL="0" indent="0" algn="just">
              <a:buNone/>
            </a:pP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Principio de gratuidad. El servicio de justicia que presta el Estado será gratuito en los procesos que regula este código, sin perjuicio de las costas procesales y aranceles judiciales que se fijen de conformidad con la ley. </a:t>
            </a:r>
          </a:p>
          <a:p>
            <a:pPr marL="0" indent="0" algn="just">
              <a:buNone/>
            </a:pPr>
            <a:endParaRPr lang="es-ES" sz="1800" b="1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endParaRPr lang="es-ES" sz="1800" b="1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endParaRPr lang="es-ES" sz="1800" b="1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es-ES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Así está hoy en la legislación hoy y es inconstitucional</a:t>
            </a:r>
            <a:endParaRPr lang="es-CO" sz="1800" b="1" dirty="0">
              <a:solidFill>
                <a:schemeClr val="bg1"/>
              </a:solidFill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C2A123B-FF1B-3E82-5DA9-81B4E0FD80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ES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Propuesta:</a:t>
            </a:r>
          </a:p>
          <a:p>
            <a:pPr marL="0" indent="0" algn="just">
              <a:buNone/>
            </a:pPr>
            <a:r>
              <a:rPr lang="es-ES" b="0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Principio de gratuidad. </a:t>
            </a:r>
            <a:r>
              <a:rPr lang="es-ES" sz="2000" b="0" i="0" strike="sngStrike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El servicio de justicia que presta el Estado será gratuito en los procesos que regula este código, sin perjuicio de las costas procesales y aranceles judiciales que se fijen de conformidad con la ley. </a:t>
            </a:r>
          </a:p>
          <a:p>
            <a:pPr marL="0" indent="0" algn="just">
              <a:buNone/>
            </a:pPr>
            <a:r>
              <a:rPr lang="es-ES" b="0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El proceso laboral es gratuito para los trabajadores y organizaciones, en todas las instancias, incluyendo el pago de las costas, cauciones y aranceles judiciales.</a:t>
            </a:r>
          </a:p>
          <a:p>
            <a:pPr marL="0" indent="0" algn="just">
              <a:buNone/>
            </a:pPr>
            <a:r>
              <a:rPr lang="es-ES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 </a:t>
            </a:r>
            <a:endParaRPr lang="es-CO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555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56EF7D-6B5B-0B38-3159-DB6B1FE1E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0" i="0" dirty="0">
                <a:solidFill>
                  <a:srgbClr val="E97132"/>
                </a:solidFill>
                <a:effectLst/>
                <a:latin typeface="WordVisi_MSFontService"/>
              </a:rPr>
              <a:t>Artículo 316. Solicitud y decreto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E044F0-B8D7-726E-646A-604AB88441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9823" y="2336872"/>
            <a:ext cx="5171607" cy="4243810"/>
          </a:xfrm>
        </p:spPr>
        <p:txBody>
          <a:bodyPr>
            <a:normAutofit fontScale="40000" lnSpcReduction="20000"/>
          </a:bodyPr>
          <a:lstStyle/>
          <a:p>
            <a:pPr marL="58420" marR="24130" indent="0" algn="just">
              <a:lnSpc>
                <a:spcPct val="111000"/>
              </a:lnSpc>
              <a:spcAft>
                <a:spcPts val="625"/>
              </a:spcAft>
              <a:buNone/>
            </a:pPr>
            <a:r>
              <a:rPr lang="es-CO" sz="3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Ponencia:</a:t>
            </a:r>
          </a:p>
          <a:p>
            <a:pPr marL="58420" marR="24130" indent="0" algn="just">
              <a:lnSpc>
                <a:spcPct val="111000"/>
              </a:lnSpc>
              <a:spcAft>
                <a:spcPts val="625"/>
              </a:spcAft>
              <a:buNone/>
            </a:pPr>
            <a:r>
              <a:rPr lang="es-CO" sz="3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Solicitud y decreto. </a:t>
            </a:r>
            <a:r>
              <a:rPr lang="es-CO" sz="3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Las medidas cautelares a que hace referencia el artículo anterior, podrán ser solicitadas desde la presentación de la demanda, por escrito en el cual se indicaran las razones o motivos que sustentan la necesidad del decreto de la misma y aportando las pruebas respectivas.</a:t>
            </a:r>
          </a:p>
          <a:p>
            <a:pPr marL="58420" marR="24130" indent="0" algn="just">
              <a:lnSpc>
                <a:spcPct val="111000"/>
              </a:lnSpc>
              <a:spcAft>
                <a:spcPts val="625"/>
              </a:spcAft>
              <a:buNone/>
            </a:pPr>
            <a:r>
              <a:rPr lang="es-CO" sz="3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Book Antiqua" panose="02040602050305030304" pitchFamily="18" charset="0"/>
                <a:cs typeface="Book Antiqua" panose="02040602050305030304" pitchFamily="18" charset="0"/>
              </a:rPr>
              <a:t>(…)</a:t>
            </a:r>
            <a:endParaRPr lang="es-CO" sz="34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Book Antiqua" panose="02040602050305030304" pitchFamily="18" charset="0"/>
              <a:cs typeface="Book Antiqua" panose="02040602050305030304" pitchFamily="18" charset="0"/>
            </a:endParaRPr>
          </a:p>
          <a:p>
            <a:pPr marL="58420" marR="24130" indent="0" algn="just">
              <a:lnSpc>
                <a:spcPct val="111000"/>
              </a:lnSpc>
              <a:spcAft>
                <a:spcPts val="625"/>
              </a:spcAft>
              <a:buNone/>
            </a:pPr>
            <a:r>
              <a:rPr lang="es-CO" sz="3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Para que sea decretada cualquiera de las anteriores medidas cautelares, el demandante deberá </a:t>
            </a:r>
            <a:r>
              <a:rPr lang="es-CO" sz="3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prestar caución equivalente al veinte por ciento (20%) </a:t>
            </a:r>
            <a:r>
              <a:rPr lang="es-CO" sz="3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Book Antiqua" panose="02040602050305030304" pitchFamily="18" charset="0"/>
              </a:rPr>
              <a:t>del valor de las pretensiones estimadas en la demanda, para responder por las costas y perjuicios derivados de su práctica. Sin embargo, el juez, de oficio o a petición de parte, podrá aumentar o disminuir el monto de la caución cuando lo considere razonable, o fijar uno superior al momento de decretar la medida.</a:t>
            </a:r>
            <a:endParaRPr lang="es-CO" sz="34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Book Antiqua" panose="02040602050305030304" pitchFamily="18" charset="0"/>
              <a:cs typeface="Book Antiqua" panose="02040602050305030304" pitchFamily="18" charset="0"/>
            </a:endParaRPr>
          </a:p>
          <a:p>
            <a:pPr marL="58420" marR="24130" indent="0" algn="just">
              <a:lnSpc>
                <a:spcPct val="111000"/>
              </a:lnSpc>
              <a:spcAft>
                <a:spcPts val="625"/>
              </a:spcAft>
              <a:buNone/>
            </a:pPr>
            <a:endParaRPr lang="es-CO" sz="26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Book Antiqua" panose="02040602050305030304" pitchFamily="18" charset="0"/>
              <a:cs typeface="Book Antiqua" panose="02040602050305030304" pitchFamily="18" charset="0"/>
            </a:endParaRPr>
          </a:p>
          <a:p>
            <a:pPr marL="0" indent="0" algn="just">
              <a:buNone/>
            </a:pP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B767AF-649D-9B4C-29AD-EA07EA1AB9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3" y="2336872"/>
            <a:ext cx="6328054" cy="4078918"/>
          </a:xfrm>
        </p:spPr>
        <p:txBody>
          <a:bodyPr>
            <a:noAutofit/>
          </a:bodyPr>
          <a:lstStyle/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4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Propuesta: </a:t>
            </a: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4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Solicitud y decreto. </a:t>
            </a:r>
            <a:r>
              <a:rPr lang="es-ES" sz="14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Las medidas cautelares a que hace referencia el artículo anterior, podrán ser solicitadas desde la presentación de la demanda, por escrito en el cual se indicaran las razones o motivos que sustentan la necesidad del decreto de la misma y aportando las pruebas respectivas.</a:t>
            </a: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4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(..) </a:t>
            </a:r>
            <a:endParaRPr lang="es-ES" sz="14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4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Para que sea decretada cualquiera de las anteriores medidas cautelares, el demandante, </a:t>
            </a:r>
            <a:r>
              <a:rPr lang="es-ES" sz="14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cuando no sea un trabajador o una organización sindical,</a:t>
            </a:r>
            <a:r>
              <a:rPr lang="es-ES" sz="14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s-ES" sz="14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deberá prestar caución equivalente al veinte por ciento (20%) </a:t>
            </a:r>
            <a:r>
              <a:rPr lang="es-ES" sz="14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del valor de las pretensiones estimadas en la demanda, para responder por las costas y perjuicios derivados de su práctica. Sin embargo, el juez, de oficio o a petición de parte, podrá aumentar o disminuir el monto de la caución cuando lo considere razonable, o fijar uno superior al momento de decretar la medida. </a:t>
            </a:r>
            <a:endParaRPr lang="es-ES" sz="14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>
              <a:buNone/>
            </a:pPr>
            <a:r>
              <a:rPr lang="es-ES" sz="1400" b="1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Nota: </a:t>
            </a:r>
            <a:r>
              <a:rPr lang="es-ES" sz="14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contradice la reciente </a:t>
            </a:r>
            <a:r>
              <a:rPr lang="es-CO" sz="14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ley estatutaria 2430 de 2024</a:t>
            </a:r>
            <a:endParaRPr lang="es-CO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689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8864B5-C4FA-719C-01B0-AB4C1D2AA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b="0" i="0" dirty="0">
                <a:solidFill>
                  <a:srgbClr val="E97132"/>
                </a:solidFill>
                <a:effectLst/>
                <a:latin typeface="Verdana" panose="020B0604030504040204" pitchFamily="34" charset="0"/>
              </a:rPr>
              <a:t>Artículo 69. Forma y contestación de la demanda </a:t>
            </a:r>
            <a:endParaRPr lang="es-CO" sz="2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B21266-9F42-5B70-A991-BFE57051C0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4695" y="2336872"/>
            <a:ext cx="5129427" cy="3767899"/>
          </a:xfrm>
        </p:spPr>
        <p:txBody>
          <a:bodyPr>
            <a:normAutofit/>
          </a:bodyPr>
          <a:lstStyle/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Ponencia:</a:t>
            </a:r>
          </a:p>
          <a:p>
            <a:pPr marL="0" indent="0" algn="just" rtl="0" fontAlgn="base">
              <a:lnSpc>
                <a:spcPts val="1457"/>
              </a:lnSpc>
              <a:spcAft>
                <a:spcPts val="800"/>
              </a:spcAft>
              <a:buNone/>
            </a:pP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Forma y contestación de la demanda </a:t>
            </a:r>
            <a:endParaRPr lang="es-ES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es-ES" sz="1800" b="0" i="0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3. Las pruebas extraprocesales que se encuentren en su poder</a:t>
            </a:r>
            <a:r>
              <a:rPr lang="es-ES" sz="1800" b="0" i="0" dirty="0">
                <a:solidFill>
                  <a:srgbClr val="E97132"/>
                </a:solidFill>
                <a:effectLst/>
                <a:latin typeface="Verdana" panose="020B0604030504040204" pitchFamily="34" charset="0"/>
              </a:rPr>
              <a:t>. </a:t>
            </a:r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704BD65-1B9C-A8D4-3E4E-03292B2C4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5828382" cy="39290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18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Propuesta:</a:t>
            </a:r>
          </a:p>
          <a:p>
            <a:pPr marL="0" indent="0" algn="just">
              <a:buNone/>
            </a:pP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Forma y contestación de la demanda </a:t>
            </a:r>
            <a:endParaRPr lang="es-ES" sz="1800" b="0" i="0" dirty="0">
              <a:solidFill>
                <a:schemeClr val="bg1"/>
              </a:solidFill>
              <a:effectLst/>
              <a:latin typeface="Segoe UI" panose="020B0502040204020203" pitchFamily="34" charset="0"/>
            </a:endParaRPr>
          </a:p>
          <a:p>
            <a:pPr marL="0" indent="0" algn="just">
              <a:buNone/>
            </a:pPr>
            <a:endParaRPr lang="es-ES" sz="1800" b="0" i="0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es-ES" sz="18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3. Las pruebas extraprocesales que se encuentren en su poder, </a:t>
            </a:r>
            <a:r>
              <a:rPr lang="es-ES" sz="1800" b="1" i="0" u="sng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incluyendo los registros que por ley está obligado a llevar, tales como los de los salarios, horas extras, viáticos y aportes a la seguridad social y parafiscales</a:t>
            </a:r>
            <a:r>
              <a:rPr lang="es-ES" sz="1800" b="0" i="0" u="sng" dirty="0">
                <a:solidFill>
                  <a:srgbClr val="E97132"/>
                </a:solidFill>
                <a:effectLst/>
                <a:latin typeface="Verdana" panose="020B0604030504040204" pitchFamily="34" charset="0"/>
              </a:rPr>
              <a:t>.</a:t>
            </a:r>
            <a:r>
              <a:rPr lang="es-ES" sz="1800" b="0" i="0" dirty="0">
                <a:solidFill>
                  <a:srgbClr val="E97132"/>
                </a:solidFill>
                <a:effectLst/>
                <a:latin typeface="Verdana" panose="020B0604030504040204" pitchFamily="34" charset="0"/>
              </a:rPr>
              <a:t> </a:t>
            </a:r>
            <a:endParaRPr lang="es-C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399753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655</TotalTime>
  <Words>3283</Words>
  <Application>Microsoft Office PowerPoint</Application>
  <PresentationFormat>Panorámica</PresentationFormat>
  <Paragraphs>174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Arial</vt:lpstr>
      <vt:lpstr>Book Antiqua</vt:lpstr>
      <vt:lpstr>Segoe UI</vt:lpstr>
      <vt:lpstr>Trebuchet MS</vt:lpstr>
      <vt:lpstr>Verdana</vt:lpstr>
      <vt:lpstr>WordVisi_MSFontService</vt:lpstr>
      <vt:lpstr>Berlín</vt:lpstr>
      <vt:lpstr>Análisis PL Código Procesal del Trabajo </vt:lpstr>
      <vt:lpstr>Artículo 300°. Extensión de procedimiento a los fueros (prescripción)</vt:lpstr>
      <vt:lpstr>Artículo 314. Protección de los Derechos Sindicales (prescripción)</vt:lpstr>
      <vt:lpstr>     Artículo 253. Recurso de anulación en conflictos de intereses</vt:lpstr>
      <vt:lpstr> Artículo 129. Presunciones establecidas por la ley</vt:lpstr>
      <vt:lpstr>Artículo 3. ° El juez director del proceso. </vt:lpstr>
      <vt:lpstr>Artículo 329. Principio de gratuidad</vt:lpstr>
      <vt:lpstr>Artículo 316. Solicitud y decreto</vt:lpstr>
      <vt:lpstr>Artículo 69. Forma y contestación de la demanda </vt:lpstr>
      <vt:lpstr>Artículo 27. Poderes correccionales del juez</vt:lpstr>
      <vt:lpstr>Artículo 28. Deberes del juez</vt:lpstr>
      <vt:lpstr>Artículo 21. Asuntos Conciliables</vt:lpstr>
      <vt:lpstr>Artículo 221. Trámite</vt:lpstr>
      <vt:lpstr>Artículo 128. Carga dinámica de la prueba</vt:lpstr>
      <vt:lpstr>Artículo 292. Demanda del empleador</vt:lpstr>
      <vt:lpstr>Artículo 313. Cancelación de personerías, disolución y liquidación de sindicatos</vt:lpstr>
      <vt:lpstr>Propuesta Artículo Nuevo: Garantía de indemnidad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Sandra Muñoz</dc:creator>
  <cp:lastModifiedBy>soporte</cp:lastModifiedBy>
  <cp:revision>15</cp:revision>
  <dcterms:created xsi:type="dcterms:W3CDTF">2024-11-11T16:00:54Z</dcterms:created>
  <dcterms:modified xsi:type="dcterms:W3CDTF">2024-11-25T20:22:55Z</dcterms:modified>
</cp:coreProperties>
</file>