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1" r:id="rId4"/>
    <p:sldId id="267" r:id="rId5"/>
    <p:sldId id="266" r:id="rId6"/>
    <p:sldId id="257" r:id="rId7"/>
    <p:sldId id="258" r:id="rId8"/>
    <p:sldId id="259" r:id="rId9"/>
    <p:sldId id="260" r:id="rId10"/>
    <p:sldId id="261" r:id="rId11"/>
    <p:sldId id="272" r:id="rId12"/>
    <p:sldId id="262" r:id="rId13"/>
    <p:sldId id="263" r:id="rId14"/>
    <p:sldId id="264" r:id="rId15"/>
    <p:sldId id="265" r:id="rId16"/>
    <p:sldId id="268" r:id="rId17"/>
    <p:sldId id="270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waarschuwing-let-op-alert-icon-145066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ixabay.com/de/eine-zahl-1-ziffer-schriften-1181083/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waarschuwing-let-op-alert-icon-145066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ixabay.com/de/eine-zahl-1-ziffer-schriften-1181083/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waarschuwing-let-op-alert-icon-145066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ixabay.com/fr/deux-nombre-2-chiffres-police-1181082/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en/number-3-digit-figure-cipher-150792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ixabay.com/nl/waarschuwing-let-op-alert-icon-145066/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6735-CCC4-7C6C-B835-77AD5CE671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Análisis PL Código Procesal del Trabajo 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BDD744-4D0E-2AA3-569F-4E74D08A24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12.11.2024</a:t>
            </a:r>
          </a:p>
          <a:p>
            <a:r>
              <a:rPr lang="es-CO" dirty="0"/>
              <a:t>Comando Unitario</a:t>
            </a:r>
          </a:p>
        </p:txBody>
      </p:sp>
    </p:spTree>
    <p:extLst>
      <p:ext uri="{BB962C8B-B14F-4D97-AF65-F5344CB8AC3E}">
        <p14:creationId xmlns:p14="http://schemas.microsoft.com/office/powerpoint/2010/main" val="1795278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8864B5-C4FA-719C-01B0-AB4C1D2A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Artículo 69. Forma y contestación de la demanda </a:t>
            </a:r>
            <a:endParaRPr lang="es-CO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B21266-9F42-5B70-A991-BFE57051C0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1. El nombre del demandado, su domicilio, dirección física, correo electrónico y canal digital, los de su representante o su apoderado en caso de no comparecer por sí mismo. (…)</a:t>
            </a:r>
          </a:p>
          <a:p>
            <a:pPr algn="just" rtl="0" fontAlgn="base">
              <a:lnSpc>
                <a:spcPts val="1457"/>
              </a:lnSpc>
              <a:spcAft>
                <a:spcPts val="800"/>
              </a:spcAft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1. ° La contestación de la demanda deberá ir acompañada de los siguientes anexos: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>
              <a:lnSpc>
                <a:spcPts val="1457"/>
              </a:lnSpc>
              <a:spcAft>
                <a:spcPts val="800"/>
              </a:spcAft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1. El poder, si no obra en el expediente. (…)</a:t>
            </a:r>
          </a:p>
          <a:p>
            <a:pPr algn="just" rtl="0" fontAlgn="base">
              <a:lnSpc>
                <a:spcPts val="1457"/>
              </a:lnSpc>
              <a:spcAft>
                <a:spcPts val="800"/>
              </a:spcAft>
            </a:pP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2. (…)</a:t>
            </a:r>
            <a:endParaRPr lang="es-ES" sz="18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algn="just" rtl="0" fontAlgn="base">
              <a:lnSpc>
                <a:spcPts val="1457"/>
              </a:lnSpc>
              <a:spcAft>
                <a:spcPts val="800"/>
              </a:spcAft>
            </a:pP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04BD65-1B9C-A8D4-3E4E-03292B2C4B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3. 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pruebas extraprocesales que se encuentren en su poder, </a:t>
            </a:r>
            <a:r>
              <a:rPr lang="es-ES" sz="1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incluyendo los registros que por ley está obligado a llevar, tales como los de los salarios, horas extras, viáticos y aportes a la seguridad social y parafiscales</a:t>
            </a:r>
            <a:r>
              <a:rPr lang="es-ES" sz="1800" b="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</a:t>
            </a: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399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20B478-E217-EF8D-BE8B-3A869EAB6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0" i="0" dirty="0">
                <a:solidFill>
                  <a:schemeClr val="accent3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Artículo 27. Poderes correccionales del juez</a:t>
            </a:r>
            <a:endParaRPr lang="es-CO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1F7534-D709-BC78-1649-8B8E88A650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 rtl="0" fontAlgn="base">
              <a:lnSpc>
                <a:spcPct val="150000"/>
              </a:lnSpc>
              <a:spcAft>
                <a:spcPts val="800"/>
              </a:spcAft>
              <a:buNone/>
            </a:pPr>
            <a:endParaRPr lang="es-E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Sin perjuicio de la acción disciplinaria a que haya lugar, el juez tendrá los siguientes poderes correccionales: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[…]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806E50-9D1C-5E09-EB67-AE464FA0F5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Sancionar con arresto inconmutable hasta por quince (15) días a quien impida u obstaculice la realización de cualquier audiencia o diligencia, </a:t>
            </a:r>
            <a:r>
              <a:rPr lang="es-ES" sz="2000" b="1" i="0" u="sng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 se rehúse a entregar la documentación o información que le solicite el juez</a:t>
            </a:r>
            <a:r>
              <a:rPr lang="es-E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670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EAA5B-5146-40AC-41CE-91CCC6BC1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0" i="0" dirty="0">
                <a:solidFill>
                  <a:schemeClr val="accent3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Artículo 28. Deberes del juez</a:t>
            </a:r>
            <a:endParaRPr lang="es-CO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AFC883-0754-5D2C-601D-75F6B3D8586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just" rtl="0" fontAlgn="base">
              <a:lnSpc>
                <a:spcPct val="10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Son deberes del juez: (…)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0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Hacer efectiva la igualdad de las partes en el proceso, atendiendo en todo caso, el enfoque diferencial de género, usando los poderes que este código le otorga.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3962B7-8398-5A7F-79D1-965CB3B073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(…)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Hacer efectiva la igualdad </a:t>
            </a:r>
            <a:r>
              <a:rPr lang="es-ES" b="1" i="0" u="sng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real</a:t>
            </a: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las partes en el proceso, atendiendo en todo caso, el enfoque diferencial de género, usando los poderes que este código le otorga.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0342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FBEA38-E5D4-676A-3CA7-1F6B8509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Artículo 21. Asuntos </a:t>
            </a:r>
            <a:r>
              <a:rPr lang="es-ES" dirty="0">
                <a:solidFill>
                  <a:srgbClr val="E97132"/>
                </a:solidFill>
                <a:latin typeface="WordVisi_MSFontService"/>
              </a:rPr>
              <a:t>C</a:t>
            </a:r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onciliables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00D08A-BFBC-35B2-A850-5073D2D29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000" dirty="0">
                <a:solidFill>
                  <a:schemeClr val="bg1"/>
                </a:solidFill>
              </a:rPr>
              <a:t>(…) </a:t>
            </a:r>
          </a:p>
          <a:p>
            <a:pPr marL="0" indent="0" algn="just">
              <a:buNone/>
            </a:pPr>
            <a:endParaRPr lang="es-ES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En asuntos de naturaleza laboral y de la seguridad social podrá conciliarse si con el acuerdo no se afectan derechos ciertos e indiscutibles</a:t>
            </a:r>
            <a:r>
              <a:rPr lang="es-ES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.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3427EB-4DBE-22F4-6644-5BFBA88E21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200" dirty="0">
                <a:solidFill>
                  <a:schemeClr val="bg1"/>
                </a:solidFill>
              </a:rPr>
              <a:t>(…) </a:t>
            </a:r>
          </a:p>
          <a:p>
            <a:pPr marL="0" indent="0" algn="just">
              <a:buNone/>
            </a:pP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En asuntos de naturaleza laboral y de la seguridad social podrá conciliarse si con el acuerdo no se afectan derechos ciertos e indiscutibles o </a:t>
            </a:r>
            <a:r>
              <a:rPr lang="es-ES" sz="22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derechos irrenunciables.</a:t>
            </a: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22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2200" b="1" i="0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2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podrán celebrarse conciliaciones o transacciones abusivas o que lesionen derechos fundamentales de las partes.</a:t>
            </a: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22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53223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5B44B5-8789-0AB8-F100-4496AECD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Artículo 221. Trámite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65BF67-C442-50D2-5FA0-76C1B2E63A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sz="2800" b="0" i="0" dirty="0">
                <a:solidFill>
                  <a:schemeClr val="bg1"/>
                </a:solidFill>
                <a:effectLst/>
                <a:latin typeface="WordVisi_MSFontService"/>
              </a:rPr>
              <a:t>En cualquier estado del proceso podrán las partes transigir la litis, salvo cuando se trate de derechos ciertos e indiscutibles.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2BCD7F-2EF3-C79A-C023-FC00B627E6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sz="2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En cualquier estado del proceso podrán las partes transigir la litis, salvo cuando se trate de derechos ciertos e indiscutibles</a:t>
            </a:r>
          </a:p>
          <a:p>
            <a:pPr marL="0" indent="0" algn="just">
              <a:buNone/>
            </a:pPr>
            <a:endParaRPr lang="es-ES" sz="240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es-ES" sz="240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transacciones no podrán celebrarse en términos abusivos o lesionar derechos fundamentales de las partes.</a:t>
            </a:r>
            <a:endParaRPr lang="es-CO" sz="2400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67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A06E0-9FFA-30E8-2573-BD9558BE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Artículo 128. Carga dinámica de la prueba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007ED5-D1B5-8AD7-B00F-E973C2E66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36873"/>
            <a:ext cx="4913803" cy="3599316"/>
          </a:xfrm>
        </p:spPr>
        <p:txBody>
          <a:bodyPr>
            <a:normAutofit lnSpcReduction="10000"/>
          </a:bodyPr>
          <a:lstStyle/>
          <a:p>
            <a:pPr marL="0" indent="0" algn="just" rtl="0" fontAlgn="base">
              <a:lnSpc>
                <a:spcPct val="100000"/>
              </a:lnSpc>
              <a:spcAft>
                <a:spcPts val="800"/>
              </a:spcAft>
              <a:buNone/>
            </a:pPr>
            <a:endParaRPr lang="es-ES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0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(…) Incumbe a las partes probar el supuesto de hecho de las normas que consagran el efecto jurídico que ellas persiguen.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8ABB6F-8C61-0EE0-5B5A-2CC277084A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obstante, según las particularidades del caso, el juez </a:t>
            </a:r>
            <a:r>
              <a:rPr lang="es-ES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deberá</a:t>
            </a: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podrá</a:t>
            </a: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de oficio o a petición de parte, distribuir la carga al decretar las pruebas, durante su práctica o en cualquier momento del proceso antes de fallar, exigiendo probar determinado hecho a la parte que se encuentre en una situación más favorable para aportar las evidencias o esclarecer los hechos controvertidos.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14045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482E9-D8C7-AA24-514E-24A65B7F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Artículo 292. Demanda del empleador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83EE64-A513-434D-741D-0B232E7AF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715" y="2336872"/>
            <a:ext cx="4943963" cy="3767899"/>
          </a:xfrm>
        </p:spPr>
        <p:txBody>
          <a:bodyPr>
            <a:normAutofit fontScale="85000" lnSpcReduction="10000"/>
          </a:bodyPr>
          <a:lstStyle/>
          <a:p>
            <a:pPr marL="0" indent="0" algn="just" rtl="0" fontAlgn="base">
              <a:lnSpc>
                <a:spcPct val="150000"/>
              </a:lnSpc>
              <a:spcAft>
                <a:spcPts val="800"/>
              </a:spcAft>
              <a:buNone/>
            </a:pPr>
            <a:endParaRPr lang="es-ES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 demanda del empleador tendiente a obtener permiso para despedir a un trabajador amparado por fuero sindical, </a:t>
            </a:r>
            <a:r>
              <a:rPr lang="es-ES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para desmejorar sus condiciones de trabajo,</a:t>
            </a: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o para trasladarlo a otro establecimiento de la misma empresa o a un municipio distinto, deberá expresar la justa causa invocada.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E12991-FCBB-D8A8-6467-0097958BA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2" y="2336873"/>
            <a:ext cx="5303727" cy="3973986"/>
          </a:xfrm>
        </p:spPr>
        <p:txBody>
          <a:bodyPr>
            <a:normAutofit fontScale="85000" lnSpcReduction="1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2000" b="1" i="0" strike="sngStrike" dirty="0">
              <a:solidFill>
                <a:srgbClr val="E97132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sz="1600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Con la certificación de inscripción en el registro sindical o la comunicación al empleador de la inscripción se presume la existencia del fuero sindical.</a:t>
            </a:r>
            <a:r>
              <a:rPr lang="es-ES" sz="1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1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29431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D21462-6C3A-B9D0-912B-304ED6AE7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solidFill>
                  <a:srgbClr val="E97132"/>
                </a:solidFill>
                <a:latin typeface="Verdana" panose="020B0604030504040204" pitchFamily="34" charset="0"/>
              </a:rPr>
              <a:t>Artículo 313. Cancelación de personerías, disolución y liquidación de sindicatos</a:t>
            </a:r>
            <a:endParaRPr lang="es-CO" dirty="0">
              <a:solidFill>
                <a:srgbClr val="E97132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792266-59C4-EE6E-7427-1CDE649EFC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CO" dirty="0">
                <a:solidFill>
                  <a:schemeClr val="bg1"/>
                </a:solidFill>
              </a:rPr>
              <a:t>(…)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e) El sindicato, a partir de la notificación, dispone de un término de cinco (5) días para contestar la demanda, presentar </a:t>
            </a:r>
            <a:r>
              <a:rPr lang="es-ES" sz="20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y solicitar</a:t>
            </a: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las pruebas que se consideren pertinentes;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6A701D-1254-5070-7D3C-E2797C3315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1800" b="0" i="0" dirty="0">
              <a:solidFill>
                <a:srgbClr val="FF0000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f) Vencido el término anterior el juez </a:t>
            </a:r>
            <a:r>
              <a:rPr lang="es-ES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podrá decretar</a:t>
            </a: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decretará y practicará pruebas y decidirá teniendo en cuenta los elementos de juicio de que disponga dentro de los cinco (5) días siguientes; y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1183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E6063-422A-4D24-523D-F8F0726E5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Propuesta Artículo Nuevo: </a:t>
            </a:r>
            <a:r>
              <a:rPr lang="es-ES" sz="3600" b="0" i="0" dirty="0">
                <a:solidFill>
                  <a:schemeClr val="accent3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Garantía de indemnidad </a:t>
            </a:r>
            <a:endParaRPr lang="es-CO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D38EB7-0348-003F-7868-7DA2B3CFF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517" y="2336873"/>
            <a:ext cx="4698358" cy="3599316"/>
          </a:xfrm>
        </p:spPr>
        <p:txBody>
          <a:bodyPr>
            <a:normAutofit lnSpcReduction="10000"/>
          </a:bodyPr>
          <a:lstStyle/>
          <a:p>
            <a:pPr marL="0" indent="0" algn="just" rtl="0" fontAlgn="base">
              <a:lnSpc>
                <a:spcPct val="110000"/>
              </a:lnSpc>
              <a:spcAft>
                <a:spcPts val="800"/>
              </a:spcAft>
              <a:buNone/>
            </a:pPr>
            <a:endParaRPr lang="es-ES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1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 ejercicio de acciones judiciales o administrativas por parte del trabajador o el hecho de rendir testimonio, no puede ser motivo de represalia por parte del empresario, ni puede justificar trato discriminatorio o perjudicial dentro de la empresa</a:t>
            </a: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94AECF-9565-5A53-FB6C-60759A1ED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81468" y="2336873"/>
            <a:ext cx="5801193" cy="359931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Cuando un trabajador afirme haber sido despedido, su contrato no renovado o prorrogado o su situación laboral afectada en cualquier forma, con ocasión de un procedimiento judicial instaurado en contra de su empleador o por haber rendido testimonio en un procedimiento administrativo o judicial seguido en contra de él, el empleador tendrá la carga de demostrar que esa determinación obedeció a razones objetivas o no discriminatorias, so pena de que el respectivo acto no produzca efecto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266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1E5EB-F569-BDD0-EBD4-85B8672DD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0" dirty="0">
                <a:solidFill>
                  <a:srgbClr val="FF0000"/>
                </a:solidFill>
                <a:effectLst/>
                <a:latin typeface="WordVisi_MSFontService"/>
              </a:rPr>
              <a:t>Artículo 300°. Extensión de procedimiento a los fueros (prescripción)</a:t>
            </a:r>
            <a:endParaRPr lang="es-CO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5F571B-82B7-5A52-E1DC-C4C693847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4872" y="2278504"/>
            <a:ext cx="5901128" cy="3914615"/>
          </a:xfrm>
        </p:spPr>
        <p:txBody>
          <a:bodyPr>
            <a:normAutofit fontScale="25000" lnSpcReduction="20000"/>
          </a:bodyPr>
          <a:lstStyle/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Se tramitarán por el procedimiento establecido en los artículos 292 a </a:t>
            </a: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299 que anteceden, los asuntos donde se pretenda el reintegro del trabajador, relativos a estabilidad reforzada, tales como: </a:t>
            </a:r>
            <a:endParaRPr lang="es-ES" sz="5600" b="0" i="0" strike="sngStrike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a) Fuero de maternidad que incluye al cónyuge, pareja, compañero o compañera permanente cuando no tengan un empleo formal; </a:t>
            </a:r>
            <a:endParaRPr lang="es-ES" sz="5600" strike="sngStrike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b) Fuero por situación de discapacidad; </a:t>
            </a:r>
            <a:endParaRPr lang="es-ES" sz="5600" b="0" i="0" strike="sngStrike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C) </a:t>
            </a: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Fuero por </a:t>
            </a:r>
            <a:r>
              <a:rPr lang="es-ES" sz="5600" b="0" i="0" strike="sngStrike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prepensionado</a:t>
            </a: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; </a:t>
            </a:r>
            <a:endParaRPr lang="es-ES" sz="5600" b="0" i="0" strike="sngStrike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d) Acoso laboral; y </a:t>
            </a:r>
            <a:endParaRPr lang="es-ES" sz="5600" b="0" i="0" strike="sngStrike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e) Fuero circunstancial. </a:t>
            </a:r>
            <a:endParaRPr lang="es-ES" sz="5600" strike="sngStrike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acciones que emanan de estos procesos prescriben en seis (6) meses contados a partir de la terminación del contrato de trabajo. </a:t>
            </a: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(…)</a:t>
            </a: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endParaRPr lang="es-ES" sz="5600" b="0" i="0" dirty="0">
              <a:solidFill>
                <a:srgbClr val="FF0000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endParaRPr lang="es-ES" sz="4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2F353E-B724-2D69-E213-ABDCB1897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5870" y="2144184"/>
            <a:ext cx="5506386" cy="4436498"/>
          </a:xfrm>
        </p:spPr>
        <p:txBody>
          <a:bodyPr>
            <a:normAutofit fontScale="25000" lnSpcReduction="20000"/>
          </a:bodyPr>
          <a:lstStyle/>
          <a:p>
            <a:pPr marL="0" indent="0" algn="just" rtl="0" fontAlgn="base">
              <a:lnSpc>
                <a:spcPct val="170000"/>
              </a:lnSpc>
              <a:spcAft>
                <a:spcPts val="800"/>
              </a:spcAft>
              <a:buNone/>
            </a:pPr>
            <a:r>
              <a:rPr lang="es-ES" sz="7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Se tramitarán por el procedimiento establecido en los artículos 292 a </a:t>
            </a:r>
            <a:r>
              <a:rPr lang="es-ES" sz="72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297 que anteceden, las pretensiones de reintegro por estabilidad laboral reforzada de origen legal o jurisprudencial.</a:t>
            </a:r>
            <a:r>
              <a:rPr lang="es-ES" sz="7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72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70000"/>
              </a:lnSpc>
              <a:spcAft>
                <a:spcPts val="800"/>
              </a:spcAft>
              <a:buNone/>
            </a:pPr>
            <a:r>
              <a:rPr lang="es-ES" sz="72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acciones que emanan de estos procesos prescriben en tres (3) años contados a partir de la terminación del contrato de trabajo.</a:t>
            </a:r>
            <a:r>
              <a:rPr lang="es-ES" sz="7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72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43CFCD0-F533-0149-276C-AA2D94F1B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649605" y="671277"/>
            <a:ext cx="1289154" cy="124483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0DBE821-304E-3393-2593-DE1DD6DB35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-469784" y="244088"/>
            <a:ext cx="1900096" cy="190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83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F041D-538A-C822-E76C-D502044F6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Artículo 314. Protección de los Derechos Sindicales </a:t>
            </a:r>
            <a:r>
              <a:rPr lang="es-ES" b="1" dirty="0">
                <a:solidFill>
                  <a:srgbClr val="FF0000"/>
                </a:solidFill>
                <a:latin typeface="WordVisi_MSFontService"/>
              </a:rPr>
              <a:t>(prescripción)</a:t>
            </a:r>
            <a:endParaRPr lang="es-CO" b="1" dirty="0">
              <a:solidFill>
                <a:srgbClr val="FF0000"/>
              </a:solidFill>
              <a:latin typeface="WordVisi_MSFontService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6EC4D5-6835-D4F8-B0E2-5FEF73667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074" y="2293495"/>
            <a:ext cx="5464208" cy="4332157"/>
          </a:xfrm>
        </p:spPr>
        <p:txBody>
          <a:bodyPr>
            <a:normAutofit fontScale="25000" lnSpcReduction="20000"/>
          </a:bodyPr>
          <a:lstStyle/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1. Los trabajadores y las organizaciones de trabajadores podrán acudir ante el juez del trabajo del lugar en el que ocurrieron los hechos, a fin de obtener protección judicial frente a actos de discriminación sindical, para lo cual se seguirá el procedimiento establecido en los artículos 292 a </a:t>
            </a:r>
            <a:r>
              <a:rPr lang="es-ES" sz="56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299</a:t>
            </a: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297</a:t>
            </a: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para los fueros especiales. </a:t>
            </a:r>
            <a:endParaRPr lang="es-ES" sz="5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2. En la demanda, quien alegue ser víctima de actos de discriminación sindical deberá indicar lo que pretende, los hechos que sirven de fundamento a sus pretensiones, la identificación del empleador y/o personas acusadas de tales conductas y la dirección electrónica o canal digital de su notificación o en su defecto el lugar de su domicilio, y las pruebas que pretenden hacer valer. </a:t>
            </a:r>
            <a:endParaRPr lang="es-ES" sz="5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fontAlgn="base">
              <a:lnSpc>
                <a:spcPct val="120000"/>
              </a:lnSpc>
              <a:spcAft>
                <a:spcPts val="800"/>
              </a:spcAft>
              <a:buNone/>
            </a:pP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3. Esta acción </a:t>
            </a:r>
            <a:r>
              <a:rPr lang="es-ES" sz="560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prescribe en </a:t>
            </a:r>
            <a:r>
              <a:rPr lang="es-ES" sz="560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un (1) año </a:t>
            </a: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tres (3) años</a:t>
            </a: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contado a partir de la consumación de la conducta o desde la realización del último acto, si la conducta fue de ejecución sucesiva. </a:t>
            </a:r>
            <a:endParaRPr lang="es-ES" sz="5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36366C-8DA0-A41F-5E2D-B4989D081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66282" y="2023671"/>
            <a:ext cx="6175948" cy="4721903"/>
          </a:xfrm>
        </p:spPr>
        <p:txBody>
          <a:bodyPr>
            <a:normAutofit fontScale="25000" lnSpcReduction="20000"/>
          </a:bodyPr>
          <a:lstStyle/>
          <a:p>
            <a:pPr marL="0" indent="0" algn="just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1. </a:t>
            </a:r>
            <a:r>
              <a:rPr lang="es-ES" sz="560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Cuando el juez lo considere necesario y urgente, podrá, de oficio o a petición de parte, decretar como medida cautelar la cesación de las acciones u omisiones que afecten los derechos sindicales.</a:t>
            </a:r>
            <a:r>
              <a:rPr lang="es-ES" sz="560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560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2. </a:t>
            </a:r>
            <a:r>
              <a:rPr lang="es-ES" sz="560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Los jueces que conozcan de este procedimiento sumario disponen de amplias facultades para proteger los derechos y libertades sindicales de los trabajadores y de sus organizaciones. En consecuencia, podrán adoptar cualquier medida que consideren pertinente para su efectiva protección; además deberán imponer una multa entre 1 y 100 </a:t>
            </a:r>
            <a:r>
              <a:rPr lang="es-ES" sz="5600" i="0" u="sng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smlmv</a:t>
            </a:r>
            <a:r>
              <a:rPr lang="es-ES" sz="560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a las personas naturales que realicen, promuevan, instiguen o asesoren tales conductas, sin perjuicio de las sanciones que podrá imponer el Ministerio del Trabajo al empleador que incurra en conductas antisindicales y de las penales o disciplinarias a que haya lugar. </a:t>
            </a:r>
            <a:r>
              <a:rPr lang="es-ES" sz="560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560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3. </a:t>
            </a:r>
            <a:r>
              <a:rPr lang="es-ES" sz="560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 persona que incumpliere la orden de un juez proferida con base en este procedimiento incurrirá en desacato sancionable en la forma prevista en los artículos 52 y 53 del Decreto 2591 de 1992.   </a:t>
            </a:r>
            <a:r>
              <a:rPr lang="es-ES" sz="560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560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4. </a:t>
            </a:r>
            <a:r>
              <a:rPr lang="es-ES" sz="560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 desatención de los términos aquí previstos hará incurrir al juez en causal de mala conducta</a:t>
            </a:r>
            <a:r>
              <a:rPr lang="es-ES" sz="560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 </a:t>
            </a:r>
            <a:endParaRPr lang="es-ES" sz="560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2E5AFA1-1840-45FD-BF3C-A2C7175E5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38872" y="671277"/>
            <a:ext cx="1289154" cy="124483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23875E6-C8E0-E48E-9464-84ABE35623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-469784" y="244088"/>
            <a:ext cx="1900096" cy="190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30297-BCFE-D189-1B91-ABE179EB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747" y="655257"/>
            <a:ext cx="9613861" cy="1080938"/>
          </a:xfrm>
        </p:spPr>
        <p:txBody>
          <a:bodyPr/>
          <a:lstStyle/>
          <a:p>
            <a:pPr algn="ctr"/>
            <a:r>
              <a:rPr lang="es-ES" b="1" i="0" dirty="0">
                <a:solidFill>
                  <a:srgbClr val="FF0000"/>
                </a:solidFill>
                <a:effectLst/>
                <a:latin typeface="WordVisi_MSFontService"/>
              </a:rPr>
              <a:t>     Artículo 253. Recurso de anulación en conflictos de intereses</a:t>
            </a:r>
            <a:endParaRPr lang="es-CO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E0AB4-134D-EFAB-C5FB-A27D7C97E7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1800" b="0" i="0" dirty="0">
              <a:solidFill>
                <a:srgbClr val="FF0000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Contra los laudos arbitrales procede el recurso extraordinario de anulación que será conocido por la Sala de Casación Laboral de la Corte Suprema de Justicia. </a:t>
            </a:r>
            <a:r>
              <a:rPr lang="es-ES" sz="1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Este recurso se concede en el efecto devolutivo.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8CA33A-EF99-E7C2-F8BF-CF9008008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2" y="2336872"/>
            <a:ext cx="5738441" cy="388404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Este recurso deberá interponerse y sustentarse dentro de los diez (10) siguientes a la notificación del laudo, ante el tribunal de arbitramento. Presentado en tiempo, el tribunal concederá el recurso y lo enviará en su integridad y organizado de manera cronológica a través de medios electrónicos a la Sala de Casación Laboral de la Corte Suprema de Justicia, dentro de los dos (2) días siguientes a su notificación.</a:t>
            </a:r>
          </a:p>
          <a:p>
            <a:pPr marL="0" indent="0" algn="just">
              <a:buNone/>
            </a:pPr>
            <a:endParaRPr lang="es-ES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20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Nota: no se debe incluir causales de anulación</a:t>
            </a:r>
            <a:endParaRPr lang="es-ES" b="1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5E818D-D4A9-1A79-EE5A-35E3B8D83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99030" y="573306"/>
            <a:ext cx="1289154" cy="124483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8EDDFEC-0078-F5C3-810E-654247DF37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0" y="275670"/>
            <a:ext cx="1840110" cy="184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7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E4DD0-D5B2-3A85-F7A9-76ECAC2D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641" y="753228"/>
            <a:ext cx="9390541" cy="1080938"/>
          </a:xfrm>
        </p:spPr>
        <p:txBody>
          <a:bodyPr/>
          <a:lstStyle/>
          <a:p>
            <a:pPr algn="ctr"/>
            <a:r>
              <a:rPr lang="es-ES" b="1" i="0" dirty="0">
                <a:solidFill>
                  <a:srgbClr val="FF0000"/>
                </a:solidFill>
                <a:effectLst/>
                <a:latin typeface="WordVisi_MSFontService"/>
              </a:rPr>
              <a:t> Artículo 129. Presunciones establecidas por la ley</a:t>
            </a:r>
            <a:endParaRPr lang="es-CO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CA4D6-1C84-0FCD-C8B1-7443CF2AD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06892"/>
            <a:ext cx="4913803" cy="3899035"/>
          </a:xfrm>
        </p:spPr>
        <p:txBody>
          <a:bodyPr>
            <a:normAutofit fontScale="925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17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presunciones establecidas por la ley serán procedentes siempre que los hechos en que se funden estén debidamente probados. 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22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El hecho legalmente presumido se tendrá por cierto, pero admitirá prueba en contrario, salvo que la ley no lo autorice</a:t>
            </a:r>
            <a:r>
              <a:rPr lang="es-ES" sz="17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 </a:t>
            </a:r>
            <a:endParaRPr lang="es-ES" sz="17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algn="just"/>
            <a:r>
              <a:rPr lang="es-ES" sz="2200" b="1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Nota: </a:t>
            </a:r>
            <a:r>
              <a:rPr lang="es-ES" sz="20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Contradice CEACR que dice invertir carga de la prueba en casos de discriminación</a:t>
            </a:r>
            <a:endParaRPr lang="es-ES" sz="2200" b="1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A72E60-1B01-B35C-ED72-E61B4B1F4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5678480" cy="433375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sz="220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Si se alega que la terminación del contrato de trabajo o la adopción de una medida en el ámbito laboral se produjo por motivos de sexo, orientación o identidad sexual, origen racial o étnico, religión, convicciones u opiniones, acoso, discapacidad, estado serológico, actividades sindicales, expresión de género, o cualquier otra condición o circunstancia personal o social, se presume que dicha terminación o medida es discriminatoria, salvo que el empleador demuestre que estuvo fundamentada en razones objetivas y no discriminatorias</a:t>
            </a:r>
          </a:p>
          <a:p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B183C54-AFF3-E687-61B4-B5004D093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6583" y="488114"/>
            <a:ext cx="1127471" cy="158241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D3B7D84-2153-46BB-EECA-30A49FAC92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792086" y="589327"/>
            <a:ext cx="1289154" cy="124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49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75DC2-8B5E-1B04-8FF3-6493D4A5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Artículo 3. ° El juez director del proceso. </a:t>
            </a:r>
            <a:endParaRPr lang="es-CO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489071-DF66-4E9A-AEB3-83DCCB44B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4852" y="2336872"/>
            <a:ext cx="5370971" cy="3767897"/>
          </a:xfrm>
        </p:spPr>
        <p:txBody>
          <a:bodyPr>
            <a:normAutofit fontScale="70000" lnSpcReduction="20000"/>
          </a:bodyPr>
          <a:lstStyle/>
          <a:p>
            <a:pPr algn="just" rtl="0" fontAlgn="base">
              <a:lnSpc>
                <a:spcPct val="120000"/>
              </a:lnSpc>
              <a:spcAft>
                <a:spcPts val="800"/>
              </a:spcAft>
            </a:pPr>
            <a:r>
              <a:rPr lang="es-ES" sz="22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Principio protector</a:t>
            </a: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s-ES" sz="2200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Dirección del proceso</a:t>
            </a: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 El juez asumirá la dirección del proceso adoptando las medidas necesarias para garantizar el respeto de los derechos fundamentales </a:t>
            </a:r>
            <a:r>
              <a:rPr lang="es-ES" sz="2200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y el equilibrio entre las partes</a:t>
            </a: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la agilidad y celeridad en su trámite, atendiendo en todo caso, los enfoques diferenciales. </a:t>
            </a:r>
            <a:endParaRPr lang="es-ES" sz="22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>
              <a:lnSpc>
                <a:spcPct val="120000"/>
              </a:lnSpc>
              <a:spcAft>
                <a:spcPts val="800"/>
              </a:spcAft>
            </a:pPr>
            <a:r>
              <a:rPr lang="es-ES" sz="2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El juez en sus providencias aplicará fórmulas de justicia redistributiva, compensatoria, y restaurativa, con el fin de concertar medidas de reparación y reconstrucción positiva de las relaciones. </a:t>
            </a:r>
            <a:endParaRPr lang="es-ES" sz="22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ADBA5B-9861-560E-E758-3635632A7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5823" y="2336873"/>
            <a:ext cx="5915858" cy="376789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endParaRPr lang="es-ES" sz="2000" b="1" i="0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sz="20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PARÁGRAFO. Para alcanzar la igualdad real entre las partes, los jueces laborales tienen un rol protagónico en el proceso. Con tal fin, deberán aplicar el principio de favorabilidad en la interpretación y aplicación de las normas, observar el debido proceso, privilegiar el fondo sobre la forma, garantizar el principio de la tutela jurisdiccional efectiva y el principio de razonabilidad, y aplicar las medidas de nivelación o compensación establecidas en este Código. </a:t>
            </a: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s-CO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2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4A5AC-9ABA-781F-90BE-0FAF6C317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chemeClr val="accent3"/>
                </a:solidFill>
                <a:effectLst/>
                <a:latin typeface="WordVisi_MSFontService"/>
              </a:rPr>
              <a:t>Artículo 329. Principio de gratuidad</a:t>
            </a:r>
            <a:endParaRPr lang="es-CO" dirty="0">
              <a:solidFill>
                <a:schemeClr val="accent3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43363B-DC58-1B4A-86F7-33EFEA55F1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Principio de gratuidad. El servicio de justicia que presta el Estado será gratuito en los procesos que regula este código, sin perjuicio de las costas procesales y aranceles judiciales que se fijen de conformidad con la ley. </a:t>
            </a:r>
          </a:p>
          <a:p>
            <a:pPr algn="just"/>
            <a:endParaRPr lang="es-ES" sz="180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Así está hoy en la legislación hoy y es inconstitucional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2A123B-FF1B-3E82-5DA9-81B4E0FD80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s-ES" b="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Principio de gratuidad. El proceso laboral es gratuito para los trabajadores y organizaciones, en todas las instancias, incluyendo el pago de las costas, cauciones y aranceles judiciales.</a:t>
            </a:r>
          </a:p>
          <a:p>
            <a:pPr algn="just"/>
            <a:endParaRPr lang="es-ES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  </a:t>
            </a:r>
            <a:r>
              <a:rPr lang="es-ES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  </a:t>
            </a:r>
            <a:endParaRPr lang="es-CO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555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6EF7D-6B5B-0B38-3159-DB6B1FE1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Artículo 316. Solicitud y decreto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E044F0-B8D7-726E-646A-604AB88441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>
                <a:solidFill>
                  <a:schemeClr val="bg1"/>
                </a:solidFill>
              </a:rPr>
              <a:t>(…)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Para que sea decretada cualquiera de las anteriores medidas cautelares, el demandante deberá prestar caución equivalente al veinte por ciento (20%) del valor de las pretensiones estimadas en la demanda, para responder por las costas y perjuicios derivados de su práctica. Sin embargo, el juez, de oficio o a petición de parte, podrá aumentar o disminuir el monto de la caución cuando lo considere razonable, o fijar uno superior al momento de decretar la medida. 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B767AF-649D-9B4C-29AD-EA07EA1AB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5243766" cy="35993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1800" dirty="0">
                <a:solidFill>
                  <a:schemeClr val="bg1"/>
                </a:solidFill>
              </a:rPr>
              <a:t>(…)</a:t>
            </a:r>
            <a:r>
              <a:rPr lang="es-ES" sz="1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Para que sea decretada cualquiera de las anteriores medidas cautelares, el demandante, </a:t>
            </a:r>
            <a:r>
              <a:rPr lang="es-ES" sz="1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cuando no sea un trabajador y una organización sindical,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deberá prestar caución equivalente al veinte por ciento (20%) del valor de las pretensiones estimadas en la demanda, para responder por las costas y perjuicios derivados de su práctica. Sin embargo, el juez, de oficio o a petición de parte, podrá aumentar o disminuir el monto de la caución cuando lo considere razonable, o fijar uno superior al momento de decretar la medida. </a:t>
            </a:r>
          </a:p>
          <a:p>
            <a:pPr marL="0" indent="0" algn="just">
              <a:buNone/>
            </a:pP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Nota: </a:t>
            </a:r>
            <a:r>
              <a:rPr lang="es-ES" sz="1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contradice la reciente </a:t>
            </a:r>
            <a:r>
              <a:rPr lang="es-CO" sz="1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ley estatutaria 2430 de 2024</a:t>
            </a:r>
            <a:endParaRPr lang="es-CO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8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5B3C0-4F0B-BE79-3961-3CF47C0DA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chemeClr val="accent3"/>
                </a:solidFill>
                <a:effectLst/>
                <a:latin typeface="WordVisi_MSFontService"/>
              </a:rPr>
              <a:t>Artículo 7. ° Competencia general</a:t>
            </a:r>
            <a:endParaRPr lang="es-CO" dirty="0">
              <a:solidFill>
                <a:schemeClr val="accent3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ED0C72-EAE3-B2E6-215C-06187EEBF3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18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 Jurisdicción Ordinaria, en su especialidad laboral y de seguridad social se ejerce en los siguientes ámbitos: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[…]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3) Del derecho colectivo: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[…]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9BE05B-9F7C-5738-927C-95F38BAA9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5663490" cy="3599315"/>
          </a:xfrm>
        </p:spPr>
        <p:txBody>
          <a:bodyPr>
            <a:normAutofit/>
          </a:bodyPr>
          <a:lstStyle/>
          <a:p>
            <a:pPr marL="0" indent="0" algn="just" rtl="0" fontAlgn="base">
              <a:lnSpc>
                <a:spcPct val="100000"/>
              </a:lnSpc>
              <a:spcAft>
                <a:spcPts val="800"/>
              </a:spcAft>
              <a:buNone/>
            </a:pPr>
            <a:endParaRPr lang="es-ES" sz="18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00000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d) La calificación de la ilegalidad de la suspensión, huelga o paro colectivo del trabajo; así como las acciones derivadas de esa </a:t>
            </a:r>
            <a:r>
              <a:rPr lang="es-ES" sz="18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declaración, tendientes a que el empleador obtenga la reparación de perjuicios que ese acto le hubiere causado. </a:t>
            </a:r>
            <a:endParaRPr lang="es-ES" b="0" i="0" strike="sngStrike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7310717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470</TotalTime>
  <Words>2184</Words>
  <Application>Microsoft Office PowerPoint</Application>
  <PresentationFormat>Panorámica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Segoe UI</vt:lpstr>
      <vt:lpstr>Trebuchet MS</vt:lpstr>
      <vt:lpstr>Verdana</vt:lpstr>
      <vt:lpstr>WordVisi_MSFontService</vt:lpstr>
      <vt:lpstr>Berlín</vt:lpstr>
      <vt:lpstr>Análisis PL Código Procesal del Trabajo </vt:lpstr>
      <vt:lpstr>Artículo 300°. Extensión de procedimiento a los fueros (prescripción)</vt:lpstr>
      <vt:lpstr>Artículo 314. Protección de los Derechos Sindicales (prescripción)</vt:lpstr>
      <vt:lpstr>     Artículo 253. Recurso de anulación en conflictos de intereses</vt:lpstr>
      <vt:lpstr> Artículo 129. Presunciones establecidas por la ley</vt:lpstr>
      <vt:lpstr>Artículo 3. ° El juez director del proceso. </vt:lpstr>
      <vt:lpstr>Artículo 329. Principio de gratuidad</vt:lpstr>
      <vt:lpstr>Artículo 316. Solicitud y decreto</vt:lpstr>
      <vt:lpstr>Artículo 7. ° Competencia general</vt:lpstr>
      <vt:lpstr>Artículo 69. Forma y contestación de la demanda </vt:lpstr>
      <vt:lpstr>Artículo 27. Poderes correccionales del juez</vt:lpstr>
      <vt:lpstr>Artículo 28. Deberes del juez</vt:lpstr>
      <vt:lpstr>Artículo 21. Asuntos Conciliables</vt:lpstr>
      <vt:lpstr>Artículo 221. Trámite</vt:lpstr>
      <vt:lpstr>Artículo 128. Carga dinámica de la prueba</vt:lpstr>
      <vt:lpstr>Artículo 292. Demanda del empleador</vt:lpstr>
      <vt:lpstr>Artículo 313. Cancelación de personerías, disolución y liquidación de sindicatos</vt:lpstr>
      <vt:lpstr>Propuesta Artículo Nuevo: Garantía de indemnidad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Sandra Muñoz</dc:creator>
  <cp:lastModifiedBy>soporte</cp:lastModifiedBy>
  <cp:revision>1</cp:revision>
  <dcterms:created xsi:type="dcterms:W3CDTF">2024-11-11T16:00:54Z</dcterms:created>
  <dcterms:modified xsi:type="dcterms:W3CDTF">2024-11-14T21:24:39Z</dcterms:modified>
</cp:coreProperties>
</file>