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3" r:id="rId4"/>
    <p:sldId id="259" r:id="rId5"/>
    <p:sldId id="260" r:id="rId6"/>
    <p:sldId id="261" r:id="rId7"/>
    <p:sldId id="262" r:id="rId8"/>
    <p:sldId id="266" r:id="rId9"/>
    <p:sldId id="264" r:id="rId10"/>
    <p:sldId id="267" r:id="rId11"/>
    <p:sldId id="265" r:id="rId12"/>
    <p:sldId id="268" r:id="rId13"/>
    <p:sldId id="269" r:id="rId14"/>
    <p:sldId id="270" r:id="rId15"/>
    <p:sldId id="271" r:id="rId16"/>
    <p:sldId id="272" r:id="rId17"/>
    <p:sldId id="274" r:id="rId18"/>
    <p:sldId id="275" r:id="rId19"/>
    <p:sldId id="277" r:id="rId20"/>
    <p:sldId id="276" r:id="rId21"/>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74" autoAdjust="0"/>
    <p:restoredTop sz="94660"/>
  </p:normalViewPr>
  <p:slideViewPr>
    <p:cSldViewPr>
      <p:cViewPr varScale="1">
        <p:scale>
          <a:sx n="108" d="100"/>
          <a:sy n="108" d="100"/>
        </p:scale>
        <p:origin x="1662"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2">
        <a:schemeClr val="bg2"/>
      </p:bgRef>
    </p:bg>
    <p:spTree>
      <p:nvGrpSpPr>
        <p:cNvPr id="1" name=""/>
        <p:cNvGrpSpPr/>
        <p:nvPr/>
      </p:nvGrpSpPr>
      <p:grpSpPr>
        <a:xfrm>
          <a:off x="0" y="0"/>
          <a:ext cx="0" cy="0"/>
          <a:chOff x="0" y="0"/>
          <a:chExt cx="0" cy="0"/>
        </a:xfrm>
      </p:grpSpPr>
      <p:sp>
        <p:nvSpPr>
          <p:cNvPr id="9" name="8 Rectángulo"/>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Título"/>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s-ES"/>
              <a:t>Haga clic para modificar el estilo de título del patrón</a:t>
            </a:r>
            <a:endParaRPr kumimoji="0" lang="en-US"/>
          </a:p>
        </p:txBody>
      </p:sp>
      <p:sp>
        <p:nvSpPr>
          <p:cNvPr id="3" name="2 Subtítulo"/>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s-ES"/>
              <a:t>Haga clic para modificar el estilo de subtítulo del patrón</a:t>
            </a:r>
            <a:endParaRPr kumimoji="0" lang="en-US"/>
          </a:p>
        </p:txBody>
      </p:sp>
      <p:sp>
        <p:nvSpPr>
          <p:cNvPr id="4" name="3 Marcador de fecha"/>
          <p:cNvSpPr>
            <a:spLocks noGrp="1"/>
          </p:cNvSpPr>
          <p:nvPr>
            <p:ph type="dt" sz="half" idx="10"/>
          </p:nvPr>
        </p:nvSpPr>
        <p:spPr/>
        <p:txBody>
          <a:bodyPr/>
          <a:lstStyle/>
          <a:p>
            <a:fld id="{B10BDD6A-5072-4829-A087-2EA60BA846B6}" type="datetimeFigureOut">
              <a:rPr lang="es-CO" smtClean="0"/>
              <a:t>27/08/2024</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3C598169-159D-490C-AF68-617B15E5504D}" type="slidenum">
              <a:rPr lang="es-CO" smtClean="0"/>
              <a:t>‹Nº›</a:t>
            </a:fld>
            <a:endParaRPr lang="es-CO"/>
          </a:p>
        </p:txBody>
      </p:sp>
      <p:sp>
        <p:nvSpPr>
          <p:cNvPr id="10" name="9 Rectángulo"/>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B10BDD6A-5072-4829-A087-2EA60BA846B6}" type="datetimeFigureOut">
              <a:rPr lang="es-CO" smtClean="0"/>
              <a:t>27/08/2024</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3C598169-159D-490C-AF68-617B15E5504D}" type="slidenum">
              <a:rPr lang="es-CO" smtClean="0"/>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9" name="8 Rectángulo"/>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7 Rectángulo"/>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Título vertical"/>
          <p:cNvSpPr>
            <a:spLocks noGrp="1"/>
          </p:cNvSpPr>
          <p:nvPr>
            <p:ph type="title" orient="vert"/>
          </p:nvPr>
        </p:nvSpPr>
        <p:spPr>
          <a:xfrm>
            <a:off x="6781800" y="274640"/>
            <a:ext cx="19050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304800"/>
            <a:ext cx="60198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B10BDD6A-5072-4829-A087-2EA60BA846B6}" type="datetimeFigureOut">
              <a:rPr lang="es-CO" smtClean="0"/>
              <a:t>27/08/2024</a:t>
            </a:fld>
            <a:endParaRPr lang="es-CO"/>
          </a:p>
        </p:txBody>
      </p:sp>
      <p:sp>
        <p:nvSpPr>
          <p:cNvPr id="5" name="4 Marcador de pie de página"/>
          <p:cNvSpPr>
            <a:spLocks noGrp="1"/>
          </p:cNvSpPr>
          <p:nvPr>
            <p:ph type="ftr" sz="quarter" idx="11"/>
          </p:nvPr>
        </p:nvSpPr>
        <p:spPr>
          <a:xfrm>
            <a:off x="2640597" y="6377459"/>
            <a:ext cx="3836404" cy="365125"/>
          </a:xfrm>
        </p:spPr>
        <p:txBody>
          <a:bodyPr/>
          <a:lstStyle/>
          <a:p>
            <a:endParaRPr lang="es-CO"/>
          </a:p>
        </p:txBody>
      </p:sp>
      <p:sp>
        <p:nvSpPr>
          <p:cNvPr id="6" name="5 Marcador de número de diapositiva"/>
          <p:cNvSpPr>
            <a:spLocks noGrp="1"/>
          </p:cNvSpPr>
          <p:nvPr>
            <p:ph type="sldNum" sz="quarter" idx="12"/>
          </p:nvPr>
        </p:nvSpPr>
        <p:spPr/>
        <p:txBody>
          <a:bodyPr/>
          <a:lstStyle/>
          <a:p>
            <a:fld id="{3C598169-159D-490C-AF68-617B15E5504D}" type="slidenum">
              <a:rPr lang="es-CO" smtClean="0"/>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155448"/>
            <a:ext cx="8229600" cy="1252728"/>
          </a:xfrm>
        </p:spPr>
        <p:txBody>
          <a:bodyPr/>
          <a:lstStyle/>
          <a:p>
            <a:r>
              <a:rPr kumimoji="0" lang="es-ES"/>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B10BDD6A-5072-4829-A087-2EA60BA846B6}" type="datetimeFigureOut">
              <a:rPr lang="es-CO" smtClean="0"/>
              <a:t>27/08/2024</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3C598169-159D-490C-AF68-617B15E5504D}" type="slidenum">
              <a:rPr lang="es-CO" smtClean="0"/>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2">
        <a:schemeClr val="bg2"/>
      </p:bgRef>
    </p:bg>
    <p:spTree>
      <p:nvGrpSpPr>
        <p:cNvPr id="1" name=""/>
        <p:cNvGrpSpPr/>
        <p:nvPr/>
      </p:nvGrpSpPr>
      <p:grpSpPr>
        <a:xfrm>
          <a:off x="0" y="0"/>
          <a:ext cx="0" cy="0"/>
          <a:chOff x="0" y="0"/>
          <a:chExt cx="0" cy="0"/>
        </a:xfrm>
      </p:grpSpPr>
      <p:sp>
        <p:nvSpPr>
          <p:cNvPr id="9" name="8 Rectángulo"/>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Rectángulo"/>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Título"/>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s-ES"/>
              <a:t>Haga clic para modificar el estilo de título del patrón</a:t>
            </a:r>
            <a:endParaRPr kumimoji="0" lang="en-US"/>
          </a:p>
        </p:txBody>
      </p:sp>
      <p:sp>
        <p:nvSpPr>
          <p:cNvPr id="3" name="2 Marcador de texto"/>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s-ES"/>
              <a:t>Haga clic para modificar el estilo de texto del patrón</a:t>
            </a:r>
          </a:p>
        </p:txBody>
      </p:sp>
      <p:sp>
        <p:nvSpPr>
          <p:cNvPr id="4" name="3 Marcador de fecha"/>
          <p:cNvSpPr>
            <a:spLocks noGrp="1"/>
          </p:cNvSpPr>
          <p:nvPr>
            <p:ph type="dt" sz="half" idx="10"/>
          </p:nvPr>
        </p:nvSpPr>
        <p:spPr/>
        <p:txBody>
          <a:bodyPr/>
          <a:lstStyle/>
          <a:p>
            <a:fld id="{B10BDD6A-5072-4829-A087-2EA60BA846B6}" type="datetimeFigureOut">
              <a:rPr lang="es-CO" smtClean="0"/>
              <a:t>27/08/2024</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3C598169-159D-490C-AF68-617B15E5504D}" type="slidenum">
              <a:rPr lang="es-CO" smtClean="0"/>
              <a:t>‹Nº›</a:t>
            </a:fld>
            <a:endParaRPr lang="es-CO"/>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contenido"/>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contenido"/>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5" name="4 Marcador de fecha"/>
          <p:cNvSpPr>
            <a:spLocks noGrp="1"/>
          </p:cNvSpPr>
          <p:nvPr>
            <p:ph type="dt" sz="half" idx="10"/>
          </p:nvPr>
        </p:nvSpPr>
        <p:spPr/>
        <p:txBody>
          <a:bodyPr/>
          <a:lstStyle/>
          <a:p>
            <a:fld id="{B10BDD6A-5072-4829-A087-2EA60BA846B6}" type="datetimeFigureOut">
              <a:rPr lang="es-CO" smtClean="0"/>
              <a:t>27/08/2024</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3C598169-159D-490C-AF68-617B15E5504D}" type="slidenum">
              <a:rPr lang="es-CO" smtClean="0"/>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extLst/>
          </a:lstStyle>
          <a:p>
            <a:r>
              <a:rPr kumimoji="0" lang="es-ES"/>
              <a:t>Haga clic para modificar el estilo de título del patrón</a:t>
            </a:r>
            <a:endParaRPr kumimoji="0" lang="en-US"/>
          </a:p>
        </p:txBody>
      </p:sp>
      <p:sp>
        <p:nvSpPr>
          <p:cNvPr id="3" name="2 Marcador de texto"/>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s-ES"/>
              <a:t>Haga clic para modificar el estilo de texto del patrón</a:t>
            </a:r>
          </a:p>
        </p:txBody>
      </p:sp>
      <p:sp>
        <p:nvSpPr>
          <p:cNvPr id="4" name="3 Marcador de contenido"/>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5" name="4 Marcador de texto"/>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s-ES"/>
              <a:t>Haga clic para modificar el estilo de texto del patrón</a:t>
            </a:r>
          </a:p>
        </p:txBody>
      </p:sp>
      <p:sp>
        <p:nvSpPr>
          <p:cNvPr id="6" name="5 Marcador de contenido"/>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7" name="6 Marcador de fecha"/>
          <p:cNvSpPr>
            <a:spLocks noGrp="1"/>
          </p:cNvSpPr>
          <p:nvPr>
            <p:ph type="dt" sz="half" idx="10"/>
          </p:nvPr>
        </p:nvSpPr>
        <p:spPr/>
        <p:txBody>
          <a:bodyPr/>
          <a:lstStyle/>
          <a:p>
            <a:fld id="{B10BDD6A-5072-4829-A087-2EA60BA846B6}" type="datetimeFigureOut">
              <a:rPr lang="es-CO" smtClean="0"/>
              <a:t>27/08/2024</a:t>
            </a:fld>
            <a:endParaRPr lang="es-CO"/>
          </a:p>
        </p:txBody>
      </p:sp>
      <p:sp>
        <p:nvSpPr>
          <p:cNvPr id="8" name="7 Marcador de pie de página"/>
          <p:cNvSpPr>
            <a:spLocks noGrp="1"/>
          </p:cNvSpPr>
          <p:nvPr>
            <p:ph type="ftr" sz="quarter" idx="11"/>
          </p:nvPr>
        </p:nvSpPr>
        <p:spPr/>
        <p:txBody>
          <a:bodyPr/>
          <a:lstStyle/>
          <a:p>
            <a:endParaRPr lang="es-CO"/>
          </a:p>
        </p:txBody>
      </p:sp>
      <p:sp>
        <p:nvSpPr>
          <p:cNvPr id="9" name="8 Marcador de número de diapositiva"/>
          <p:cNvSpPr>
            <a:spLocks noGrp="1"/>
          </p:cNvSpPr>
          <p:nvPr>
            <p:ph type="sldNum" sz="quarter" idx="12"/>
          </p:nvPr>
        </p:nvSpPr>
        <p:spPr/>
        <p:txBody>
          <a:bodyPr/>
          <a:lstStyle/>
          <a:p>
            <a:fld id="{3C598169-159D-490C-AF68-617B15E5504D}" type="slidenum">
              <a:rPr lang="es-CO" smtClean="0"/>
              <a:t>‹Nº›</a:t>
            </a:fld>
            <a:endParaRPr lang="es-C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fecha"/>
          <p:cNvSpPr>
            <a:spLocks noGrp="1"/>
          </p:cNvSpPr>
          <p:nvPr>
            <p:ph type="dt" sz="half" idx="10"/>
          </p:nvPr>
        </p:nvSpPr>
        <p:spPr/>
        <p:txBody>
          <a:bodyPr/>
          <a:lstStyle/>
          <a:p>
            <a:fld id="{B10BDD6A-5072-4829-A087-2EA60BA846B6}" type="datetimeFigureOut">
              <a:rPr lang="es-CO" smtClean="0"/>
              <a:t>27/08/2024</a:t>
            </a:fld>
            <a:endParaRPr lang="es-CO"/>
          </a:p>
        </p:txBody>
      </p:sp>
      <p:sp>
        <p:nvSpPr>
          <p:cNvPr id="4" name="3 Marcador de pie de página"/>
          <p:cNvSpPr>
            <a:spLocks noGrp="1"/>
          </p:cNvSpPr>
          <p:nvPr>
            <p:ph type="ftr" sz="quarter" idx="11"/>
          </p:nvPr>
        </p:nvSpPr>
        <p:spPr/>
        <p:txBody>
          <a:bodyPr/>
          <a:lstStyle/>
          <a:p>
            <a:endParaRPr lang="es-CO"/>
          </a:p>
        </p:txBody>
      </p:sp>
      <p:sp>
        <p:nvSpPr>
          <p:cNvPr id="5" name="4 Marcador de número de diapositiva"/>
          <p:cNvSpPr>
            <a:spLocks noGrp="1"/>
          </p:cNvSpPr>
          <p:nvPr>
            <p:ph type="sldNum" sz="quarter" idx="12"/>
          </p:nvPr>
        </p:nvSpPr>
        <p:spPr/>
        <p:txBody>
          <a:bodyPr/>
          <a:lstStyle/>
          <a:p>
            <a:fld id="{3C598169-159D-490C-AF68-617B15E5504D}" type="slidenum">
              <a:rPr lang="es-CO" smtClean="0"/>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B10BDD6A-5072-4829-A087-2EA60BA846B6}" type="datetimeFigureOut">
              <a:rPr lang="es-CO" smtClean="0"/>
              <a:t>27/08/2024</a:t>
            </a:fld>
            <a:endParaRPr lang="es-CO"/>
          </a:p>
        </p:txBody>
      </p:sp>
      <p:sp>
        <p:nvSpPr>
          <p:cNvPr id="3" name="2 Marcador de pie de página"/>
          <p:cNvSpPr>
            <a:spLocks noGrp="1"/>
          </p:cNvSpPr>
          <p:nvPr>
            <p:ph type="ftr" sz="quarter" idx="11"/>
          </p:nvPr>
        </p:nvSpPr>
        <p:spPr/>
        <p:txBody>
          <a:bodyPr/>
          <a:lstStyle/>
          <a:p>
            <a:endParaRPr lang="es-CO"/>
          </a:p>
        </p:txBody>
      </p:sp>
      <p:sp>
        <p:nvSpPr>
          <p:cNvPr id="4" name="3 Marcador de número de diapositiva"/>
          <p:cNvSpPr>
            <a:spLocks noGrp="1"/>
          </p:cNvSpPr>
          <p:nvPr>
            <p:ph type="sldNum" sz="quarter" idx="12"/>
          </p:nvPr>
        </p:nvSpPr>
        <p:spPr/>
        <p:txBody>
          <a:bodyPr/>
          <a:lstStyle/>
          <a:p>
            <a:fld id="{3C598169-159D-490C-AF68-617B15E5504D}" type="slidenum">
              <a:rPr lang="es-CO" smtClean="0"/>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s-ES"/>
              <a:t>Haga clic para modificar el estilo de título del patrón</a:t>
            </a:r>
            <a:endParaRPr kumimoji="0" lang="en-US"/>
          </a:p>
        </p:txBody>
      </p:sp>
      <p:sp>
        <p:nvSpPr>
          <p:cNvPr id="3" name="2 Marcador de contenido"/>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texto"/>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s-ES"/>
              <a:t>Haga clic para modificar el estilo de texto del patrón</a:t>
            </a:r>
          </a:p>
        </p:txBody>
      </p:sp>
      <p:sp>
        <p:nvSpPr>
          <p:cNvPr id="5" name="4 Marcador de fecha"/>
          <p:cNvSpPr>
            <a:spLocks noGrp="1"/>
          </p:cNvSpPr>
          <p:nvPr>
            <p:ph type="dt" sz="half" idx="10"/>
          </p:nvPr>
        </p:nvSpPr>
        <p:spPr/>
        <p:txBody>
          <a:bodyPr/>
          <a:lstStyle/>
          <a:p>
            <a:fld id="{B10BDD6A-5072-4829-A087-2EA60BA846B6}" type="datetimeFigureOut">
              <a:rPr lang="es-CO" smtClean="0"/>
              <a:t>27/08/2024</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3C598169-159D-490C-AF68-617B15E5504D}" type="slidenum">
              <a:rPr lang="es-CO" smtClean="0"/>
              <a:t>‹Nº›</a:t>
            </a:fld>
            <a:endParaRPr lang="es-CO"/>
          </a:p>
        </p:txBody>
      </p:sp>
      <p:sp>
        <p:nvSpPr>
          <p:cNvPr id="12" name="11 Rectángulo"/>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8 Rectángulo"/>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s-ES"/>
              <a:t>Haga clic para modificar el estilo de título del patrón</a:t>
            </a:r>
            <a:endParaRPr kumimoji="0" lang="en-US"/>
          </a:p>
        </p:txBody>
      </p:sp>
      <p:sp>
        <p:nvSpPr>
          <p:cNvPr id="3" name="2 Marcador de posición de imagen"/>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s-ES"/>
              <a:t>Haga clic en el icono para agregar una imagen</a:t>
            </a:r>
            <a:endParaRPr kumimoji="0" lang="en-US" dirty="0"/>
          </a:p>
        </p:txBody>
      </p:sp>
      <p:sp>
        <p:nvSpPr>
          <p:cNvPr id="4" name="3 Marcador de texto"/>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s-ES"/>
              <a:t>Haga clic para modificar el estilo de texto del patrón</a:t>
            </a:r>
          </a:p>
        </p:txBody>
      </p:sp>
      <p:sp>
        <p:nvSpPr>
          <p:cNvPr id="5" name="4 Marcador de fecha"/>
          <p:cNvSpPr>
            <a:spLocks noGrp="1"/>
          </p:cNvSpPr>
          <p:nvPr>
            <p:ph type="dt" sz="half" idx="10"/>
          </p:nvPr>
        </p:nvSpPr>
        <p:spPr>
          <a:xfrm>
            <a:off x="164592" y="1170432"/>
            <a:ext cx="2523744" cy="201168"/>
          </a:xfrm>
        </p:spPr>
        <p:txBody>
          <a:bodyPr/>
          <a:lstStyle/>
          <a:p>
            <a:fld id="{B10BDD6A-5072-4829-A087-2EA60BA846B6}" type="datetimeFigureOut">
              <a:rPr lang="es-CO" smtClean="0"/>
              <a:t>27/08/2024</a:t>
            </a:fld>
            <a:endParaRPr lang="es-CO"/>
          </a:p>
        </p:txBody>
      </p:sp>
      <p:sp>
        <p:nvSpPr>
          <p:cNvPr id="11" name="10 Rectángulo"/>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8 Rectángulo"/>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5 Marcador de pie de página"/>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s-CO"/>
          </a:p>
        </p:txBody>
      </p:sp>
      <p:sp>
        <p:nvSpPr>
          <p:cNvPr id="7" name="6 Marcador de número de diapositiva"/>
          <p:cNvSpPr>
            <a:spLocks noGrp="1"/>
          </p:cNvSpPr>
          <p:nvPr>
            <p:ph type="sldNum" sz="quarter" idx="12"/>
          </p:nvPr>
        </p:nvSpPr>
        <p:spPr>
          <a:xfrm>
            <a:off x="8339328" y="1170432"/>
            <a:ext cx="733864" cy="201168"/>
          </a:xfrm>
        </p:spPr>
        <p:txBody>
          <a:bodyPr/>
          <a:lstStyle/>
          <a:p>
            <a:fld id="{3C598169-159D-490C-AF68-617B15E5504D}" type="slidenum">
              <a:rPr lang="es-CO" smtClean="0"/>
              <a:t>‹Nº›</a:t>
            </a:fld>
            <a:endParaRPr lang="es-CO"/>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9 Rectángulo"/>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7" name="6 Rectángulo"/>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Marcador de título"/>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p>
            <a:r>
              <a:rPr kumimoji="0" lang="es-ES"/>
              <a:t>Haga clic para modificar el estilo de título del patrón</a:t>
            </a:r>
            <a:endParaRPr kumimoji="0" lang="en-US"/>
          </a:p>
        </p:txBody>
      </p:sp>
      <p:sp>
        <p:nvSpPr>
          <p:cNvPr id="3" name="2 Marcador de texto"/>
          <p:cNvSpPr>
            <a:spLocks noGrp="1"/>
          </p:cNvSpPr>
          <p:nvPr>
            <p:ph type="body" idx="1"/>
          </p:nvPr>
        </p:nvSpPr>
        <p:spPr>
          <a:xfrm>
            <a:off x="457200" y="1775191"/>
            <a:ext cx="8229600" cy="4625609"/>
          </a:xfrm>
          <a:prstGeom prst="rect">
            <a:avLst/>
          </a:prstGeom>
        </p:spPr>
        <p:txBody>
          <a:bodyPr vert="horz" lIns="54864" tIns="91440" rtlCol="0">
            <a:normAutofit/>
          </a:bodyPr>
          <a:lstStyle/>
          <a:p>
            <a:pPr lvl="0" eaLnBrk="1" latinLnBrk="0" hangingPunct="1"/>
            <a:r>
              <a:rPr kumimoji="0" lang="es-ES"/>
              <a:t>Haga clic para modificar el estilo de texto del patrón</a:t>
            </a:r>
          </a:p>
          <a:p>
            <a:pPr lvl="1" eaLnBrk="1" latinLnBrk="0" hangingPunct="1"/>
            <a:r>
              <a:rPr kumimoji="0" lang="es-ES"/>
              <a:t>Segundo nivel</a:t>
            </a:r>
          </a:p>
          <a:p>
            <a:pPr lvl="2" eaLnBrk="1" latinLnBrk="0" hangingPunct="1"/>
            <a:r>
              <a:rPr kumimoji="0" lang="es-ES"/>
              <a:t>Tercer nivel</a:t>
            </a:r>
          </a:p>
          <a:p>
            <a:pPr lvl="3" eaLnBrk="1" latinLnBrk="0" hangingPunct="1"/>
            <a:r>
              <a:rPr kumimoji="0" lang="es-ES"/>
              <a:t>Cuarto nivel</a:t>
            </a:r>
          </a:p>
          <a:p>
            <a:pPr lvl="4" eaLnBrk="1" latinLnBrk="0" hangingPunct="1"/>
            <a:r>
              <a:rPr kumimoji="0" lang="es-ES"/>
              <a:t>Quinto nivel</a:t>
            </a:r>
            <a:endParaRPr kumimoji="0" lang="en-US"/>
          </a:p>
        </p:txBody>
      </p:sp>
      <p:sp>
        <p:nvSpPr>
          <p:cNvPr id="4" name="3 Marcador de fecha"/>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B10BDD6A-5072-4829-A087-2EA60BA846B6}" type="datetimeFigureOut">
              <a:rPr lang="es-CO" smtClean="0"/>
              <a:t>27/08/2024</a:t>
            </a:fld>
            <a:endParaRPr lang="es-CO"/>
          </a:p>
        </p:txBody>
      </p:sp>
      <p:sp>
        <p:nvSpPr>
          <p:cNvPr id="5" name="4 Marcador de pie de página"/>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s-CO"/>
          </a:p>
        </p:txBody>
      </p:sp>
      <p:sp>
        <p:nvSpPr>
          <p:cNvPr id="6" name="5 Marcador de número de diapositiva"/>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3C598169-159D-490C-AF68-617B15E5504D}" type="slidenum">
              <a:rPr lang="es-CO" smtClean="0"/>
              <a:t>‹Nº›</a:t>
            </a:fld>
            <a:endParaRPr lang="es-CO"/>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857224" y="785794"/>
            <a:ext cx="7772400" cy="1470025"/>
          </a:xfrm>
        </p:spPr>
        <p:txBody>
          <a:bodyPr>
            <a:normAutofit fontScale="90000"/>
          </a:bodyPr>
          <a:lstStyle/>
          <a:p>
            <a:r>
              <a:rPr lang="es-CO" dirty="0"/>
              <a:t>ACCESO A LOS SISTEMAS INTERNACIONALES DE PROTECCIÓN DE DERECHOS HUMANOS </a:t>
            </a:r>
          </a:p>
        </p:txBody>
      </p:sp>
      <p:sp>
        <p:nvSpPr>
          <p:cNvPr id="3" name="2 Subtítulo"/>
          <p:cNvSpPr>
            <a:spLocks noGrp="1"/>
          </p:cNvSpPr>
          <p:nvPr>
            <p:ph type="subTitle" idx="1"/>
          </p:nvPr>
        </p:nvSpPr>
        <p:spPr>
          <a:xfrm>
            <a:off x="1571604" y="3000372"/>
            <a:ext cx="6400800" cy="1752600"/>
          </a:xfrm>
        </p:spPr>
        <p:txBody>
          <a:bodyPr>
            <a:normAutofit/>
          </a:bodyPr>
          <a:lstStyle/>
          <a:p>
            <a:r>
              <a:rPr lang="es-CO" dirty="0"/>
              <a:t>Sistema Universal de Derechos Humanos </a:t>
            </a:r>
          </a:p>
          <a:p>
            <a:r>
              <a:rPr lang="es-CO" dirty="0"/>
              <a:t>Sistema Interamericano de Derechos Humanos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CO" dirty="0"/>
              <a:t>Funciones </a:t>
            </a:r>
          </a:p>
        </p:txBody>
      </p:sp>
      <p:sp>
        <p:nvSpPr>
          <p:cNvPr id="3" name="2 Marcador de contenido"/>
          <p:cNvSpPr>
            <a:spLocks noGrp="1"/>
          </p:cNvSpPr>
          <p:nvPr>
            <p:ph idx="1"/>
          </p:nvPr>
        </p:nvSpPr>
        <p:spPr/>
        <p:txBody>
          <a:bodyPr>
            <a:normAutofit/>
          </a:bodyPr>
          <a:lstStyle/>
          <a:p>
            <a:pPr lvl="1" indent="-342897" algn="just" defTabSz="1015950">
              <a:lnSpc>
                <a:spcPct val="95000"/>
              </a:lnSpc>
              <a:spcBef>
                <a:spcPct val="0"/>
              </a:spcBef>
              <a:buClr>
                <a:srgbClr val="FFFFFF"/>
              </a:buClr>
              <a:defRPr/>
            </a:pPr>
            <a:r>
              <a:rPr lang="en-US" sz="3200" b="1" dirty="0" err="1">
                <a:latin typeface="Arial" charset="0"/>
              </a:rPr>
              <a:t>Función</a:t>
            </a:r>
            <a:r>
              <a:rPr lang="en-US" sz="3200" b="1" dirty="0">
                <a:latin typeface="Arial" charset="0"/>
              </a:rPr>
              <a:t> </a:t>
            </a:r>
            <a:r>
              <a:rPr lang="en-US" sz="3200" b="1" dirty="0" err="1">
                <a:latin typeface="Arial" charset="0"/>
              </a:rPr>
              <a:t>consultiva</a:t>
            </a:r>
            <a:r>
              <a:rPr lang="en-US" sz="3200" b="1" dirty="0">
                <a:latin typeface="Arial" charset="0"/>
              </a:rPr>
              <a:t>: </a:t>
            </a:r>
            <a:r>
              <a:rPr lang="en-US" sz="3200" dirty="0" err="1">
                <a:latin typeface="Arial" charset="0"/>
              </a:rPr>
              <a:t>relacionada</a:t>
            </a:r>
            <a:r>
              <a:rPr lang="en-US" sz="3200" dirty="0">
                <a:latin typeface="Arial" charset="0"/>
              </a:rPr>
              <a:t> con </a:t>
            </a:r>
            <a:r>
              <a:rPr lang="en-US" sz="3200" dirty="0" err="1">
                <a:latin typeface="Arial" charset="0"/>
              </a:rPr>
              <a:t>preguntas</a:t>
            </a:r>
            <a:r>
              <a:rPr lang="en-US" sz="3200" dirty="0">
                <a:latin typeface="Arial" charset="0"/>
              </a:rPr>
              <a:t> </a:t>
            </a:r>
            <a:r>
              <a:rPr lang="en-US" sz="3200" dirty="0" err="1">
                <a:latin typeface="Arial" charset="0"/>
              </a:rPr>
              <a:t>que</a:t>
            </a:r>
            <a:r>
              <a:rPr lang="en-US" sz="3200" dirty="0">
                <a:latin typeface="Arial" charset="0"/>
              </a:rPr>
              <a:t> </a:t>
            </a:r>
            <a:r>
              <a:rPr lang="en-US" sz="3200" dirty="0" err="1">
                <a:latin typeface="Arial" charset="0"/>
              </a:rPr>
              <a:t>realizan</a:t>
            </a:r>
            <a:r>
              <a:rPr lang="en-US" sz="3200" dirty="0">
                <a:latin typeface="Arial" charset="0"/>
              </a:rPr>
              <a:t> los </a:t>
            </a:r>
            <a:r>
              <a:rPr lang="en-US" sz="3200" dirty="0" err="1">
                <a:latin typeface="Arial" charset="0"/>
              </a:rPr>
              <a:t>Estados</a:t>
            </a:r>
            <a:r>
              <a:rPr lang="en-US" sz="3200" dirty="0">
                <a:latin typeface="Arial" charset="0"/>
              </a:rPr>
              <a:t> y la </a:t>
            </a:r>
            <a:r>
              <a:rPr lang="en-US" sz="3200" dirty="0" err="1">
                <a:latin typeface="Arial" charset="0"/>
              </a:rPr>
              <a:t>Comisión</a:t>
            </a:r>
            <a:r>
              <a:rPr lang="en-US" sz="3200" dirty="0">
                <a:latin typeface="Arial" charset="0"/>
              </a:rPr>
              <a:t> </a:t>
            </a:r>
            <a:r>
              <a:rPr lang="en-US" sz="3200" dirty="0" err="1">
                <a:latin typeface="Arial" charset="0"/>
              </a:rPr>
              <a:t>Interamericana</a:t>
            </a:r>
            <a:r>
              <a:rPr lang="en-US" sz="3200" dirty="0">
                <a:latin typeface="Arial" charset="0"/>
              </a:rPr>
              <a:t> </a:t>
            </a:r>
            <a:r>
              <a:rPr lang="en-US" sz="3200" dirty="0" err="1">
                <a:latin typeface="Arial" charset="0"/>
              </a:rPr>
              <a:t>sobre</a:t>
            </a:r>
            <a:r>
              <a:rPr lang="en-US" sz="3200" dirty="0">
                <a:latin typeface="Arial" charset="0"/>
              </a:rPr>
              <a:t> un </a:t>
            </a:r>
            <a:r>
              <a:rPr lang="en-US" sz="3200" dirty="0" err="1">
                <a:latin typeface="Arial" charset="0"/>
              </a:rPr>
              <a:t>tema</a:t>
            </a:r>
            <a:r>
              <a:rPr lang="en-US" sz="3200" dirty="0">
                <a:latin typeface="Arial" charset="0"/>
              </a:rPr>
              <a:t> de </a:t>
            </a:r>
            <a:r>
              <a:rPr lang="en-US" sz="3200" dirty="0" err="1">
                <a:latin typeface="Arial" charset="0"/>
              </a:rPr>
              <a:t>derechos</a:t>
            </a:r>
            <a:r>
              <a:rPr lang="en-US" sz="3200" dirty="0">
                <a:latin typeface="Arial" charset="0"/>
              </a:rPr>
              <a:t> </a:t>
            </a:r>
            <a:r>
              <a:rPr lang="en-US" sz="3200" dirty="0" err="1">
                <a:latin typeface="Arial" charset="0"/>
              </a:rPr>
              <a:t>humanos</a:t>
            </a:r>
            <a:r>
              <a:rPr lang="en-US" sz="3200" dirty="0">
                <a:latin typeface="Arial" charset="0"/>
              </a:rPr>
              <a:t> de la </a:t>
            </a:r>
            <a:r>
              <a:rPr lang="en-US" sz="3200" dirty="0" err="1">
                <a:latin typeface="Arial" charset="0"/>
              </a:rPr>
              <a:t>región</a:t>
            </a:r>
            <a:r>
              <a:rPr lang="en-US" sz="3200" dirty="0">
                <a:latin typeface="Arial" charset="0"/>
              </a:rPr>
              <a:t>.</a:t>
            </a:r>
          </a:p>
          <a:p>
            <a:pPr lvl="1" indent="-342897" algn="just" defTabSz="1015950">
              <a:lnSpc>
                <a:spcPct val="95000"/>
              </a:lnSpc>
              <a:spcBef>
                <a:spcPct val="0"/>
              </a:spcBef>
              <a:buClr>
                <a:srgbClr val="FFFFFF"/>
              </a:buClr>
              <a:buFont typeface="Wingdings" pitchFamily="2" charset="2"/>
              <a:buChar char="§"/>
              <a:defRPr/>
            </a:pPr>
            <a:r>
              <a:rPr lang="en-US" sz="3200" dirty="0">
                <a:latin typeface="Arial" charset="0"/>
              </a:rPr>
              <a:t> </a:t>
            </a:r>
            <a:endParaRPr lang="en-US" sz="3200" dirty="0"/>
          </a:p>
          <a:p>
            <a:pPr lvl="1" indent="-342897" algn="just" defTabSz="1015950">
              <a:lnSpc>
                <a:spcPct val="95000"/>
              </a:lnSpc>
              <a:spcBef>
                <a:spcPct val="0"/>
              </a:spcBef>
              <a:buClr>
                <a:srgbClr val="FFFFFF"/>
              </a:buClr>
              <a:buFont typeface="Wingdings" pitchFamily="2" charset="2"/>
              <a:buChar char="§"/>
              <a:defRPr/>
            </a:pPr>
            <a:r>
              <a:rPr lang="en-US" sz="3200" b="1" dirty="0" err="1">
                <a:latin typeface="Arial" charset="0"/>
              </a:rPr>
              <a:t>Contenciosa</a:t>
            </a:r>
            <a:r>
              <a:rPr lang="en-US" sz="3200" b="1" dirty="0">
                <a:latin typeface="Arial" charset="0"/>
              </a:rPr>
              <a:t>: </a:t>
            </a:r>
            <a:r>
              <a:rPr lang="en-US" sz="3200" dirty="0" err="1">
                <a:latin typeface="Arial" charset="0"/>
              </a:rPr>
              <a:t>Determinar</a:t>
            </a:r>
            <a:r>
              <a:rPr lang="en-US" sz="3200" dirty="0">
                <a:latin typeface="Arial" charset="0"/>
              </a:rPr>
              <a:t> la </a:t>
            </a:r>
            <a:r>
              <a:rPr lang="en-US" sz="3200" dirty="0" err="1">
                <a:latin typeface="Arial" charset="0"/>
              </a:rPr>
              <a:t>responsabilidad</a:t>
            </a:r>
            <a:r>
              <a:rPr lang="en-US" sz="3200" dirty="0">
                <a:latin typeface="Arial" charset="0"/>
              </a:rPr>
              <a:t> del Estado en los </a:t>
            </a:r>
            <a:r>
              <a:rPr lang="en-US" sz="3200" dirty="0" err="1">
                <a:latin typeface="Arial" charset="0"/>
              </a:rPr>
              <a:t>casos</a:t>
            </a:r>
            <a:r>
              <a:rPr lang="en-US" sz="3200" dirty="0">
                <a:latin typeface="Arial" charset="0"/>
              </a:rPr>
              <a:t> </a:t>
            </a:r>
            <a:r>
              <a:rPr lang="en-US" sz="3200" dirty="0" err="1">
                <a:latin typeface="Arial" charset="0"/>
              </a:rPr>
              <a:t>denunciados</a:t>
            </a:r>
            <a:r>
              <a:rPr lang="en-US" sz="3200" dirty="0">
                <a:latin typeface="Arial" charset="0"/>
              </a:rPr>
              <a:t> </a:t>
            </a:r>
            <a:r>
              <a:rPr lang="en-US" sz="3200" dirty="0" err="1">
                <a:latin typeface="Arial" charset="0"/>
              </a:rPr>
              <a:t>por</a:t>
            </a:r>
            <a:r>
              <a:rPr lang="en-US" sz="3200" dirty="0">
                <a:latin typeface="Arial" charset="0"/>
              </a:rPr>
              <a:t> la </a:t>
            </a:r>
            <a:r>
              <a:rPr lang="en-US" sz="3200" dirty="0" err="1">
                <a:latin typeface="Arial" charset="0"/>
              </a:rPr>
              <a:t>comisión</a:t>
            </a:r>
            <a:r>
              <a:rPr lang="en-US" sz="3200" dirty="0">
                <a:latin typeface="Arial" charset="0"/>
              </a:rPr>
              <a:t> o </a:t>
            </a:r>
            <a:r>
              <a:rPr lang="en-US" sz="3200" dirty="0" err="1">
                <a:latin typeface="Arial" charset="0"/>
              </a:rPr>
              <a:t>por</a:t>
            </a:r>
            <a:r>
              <a:rPr lang="en-US" sz="3200" dirty="0">
                <a:latin typeface="Arial" charset="0"/>
              </a:rPr>
              <a:t> </a:t>
            </a:r>
            <a:r>
              <a:rPr lang="en-US" sz="3200" dirty="0" err="1">
                <a:latin typeface="Arial" charset="0"/>
              </a:rPr>
              <a:t>otro</a:t>
            </a:r>
            <a:r>
              <a:rPr lang="en-US" sz="3200" dirty="0">
                <a:latin typeface="Arial" charset="0"/>
              </a:rPr>
              <a:t> Estado</a:t>
            </a:r>
          </a:p>
          <a:p>
            <a:pPr>
              <a:buNone/>
            </a:pPr>
            <a:endParaRPr lang="es-CO"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dirty="0"/>
              <a:t> ¿Cómo se puede llevar un caso a la Corte IDH?</a:t>
            </a:r>
          </a:p>
        </p:txBody>
      </p:sp>
      <p:sp>
        <p:nvSpPr>
          <p:cNvPr id="3" name="2 Marcador de contenido"/>
          <p:cNvSpPr>
            <a:spLocks noGrp="1"/>
          </p:cNvSpPr>
          <p:nvPr>
            <p:ph idx="1"/>
          </p:nvPr>
        </p:nvSpPr>
        <p:spPr/>
        <p:txBody>
          <a:bodyPr/>
          <a:lstStyle/>
          <a:p>
            <a:r>
              <a:rPr lang="es-CO" dirty="0"/>
              <a:t>La primera etapa se surte ante la CIDH, lo cual incluye:</a:t>
            </a:r>
          </a:p>
          <a:p>
            <a:endParaRPr lang="es-CO" dirty="0"/>
          </a:p>
          <a:p>
            <a:r>
              <a:rPr lang="es-CO" dirty="0"/>
              <a:t>Presentación de petición y el estudio de la misma.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00034" y="0"/>
            <a:ext cx="8229600" cy="1252728"/>
          </a:xfrm>
        </p:spPr>
        <p:txBody>
          <a:bodyPr>
            <a:normAutofit fontScale="90000"/>
          </a:bodyPr>
          <a:lstStyle/>
          <a:p>
            <a:pPr algn="ctr"/>
            <a:br>
              <a:rPr lang="es-CO" dirty="0"/>
            </a:br>
            <a:r>
              <a:rPr lang="es-CO" sz="3600" dirty="0"/>
              <a:t>¿ Cuáles son los tratados interamericanos de protección de derechos humanos?</a:t>
            </a:r>
          </a:p>
        </p:txBody>
      </p:sp>
      <p:sp>
        <p:nvSpPr>
          <p:cNvPr id="3" name="2 Marcador de contenido"/>
          <p:cNvSpPr>
            <a:spLocks noGrp="1"/>
          </p:cNvSpPr>
          <p:nvPr>
            <p:ph idx="1"/>
          </p:nvPr>
        </p:nvSpPr>
        <p:spPr/>
        <p:txBody>
          <a:bodyPr>
            <a:normAutofit fontScale="62500" lnSpcReduction="20000"/>
          </a:bodyPr>
          <a:lstStyle/>
          <a:p>
            <a:pPr marL="380981" indent="-380981" algn="just" defTabSz="1015950" fontAlgn="auto">
              <a:spcAft>
                <a:spcPts val="0"/>
              </a:spcAft>
              <a:defRPr/>
            </a:pPr>
            <a:r>
              <a:rPr lang="es-CO" b="1" dirty="0"/>
              <a:t>Convención Americana sobre Derechos Humanos, “Pacto de San José de Costa Rica”, 1969;</a:t>
            </a:r>
          </a:p>
          <a:p>
            <a:pPr marL="380981" indent="-380981" algn="just" defTabSz="1015950" fontAlgn="auto">
              <a:spcAft>
                <a:spcPts val="0"/>
              </a:spcAft>
              <a:defRPr/>
            </a:pPr>
            <a:endParaRPr lang="es-CO" b="1" dirty="0"/>
          </a:p>
          <a:p>
            <a:pPr marL="380981" indent="-380981" algn="just" defTabSz="1015950" fontAlgn="auto">
              <a:spcAft>
                <a:spcPts val="0"/>
              </a:spcAft>
              <a:defRPr/>
            </a:pPr>
            <a:r>
              <a:rPr lang="es-CO" b="1" dirty="0"/>
              <a:t>Convención Interamericana para Prevenir y Sancionar la Tortura, 1985;</a:t>
            </a:r>
          </a:p>
          <a:p>
            <a:pPr marL="380981" indent="-380981" algn="just" defTabSz="1015950" fontAlgn="auto">
              <a:spcAft>
                <a:spcPts val="0"/>
              </a:spcAft>
              <a:defRPr/>
            </a:pPr>
            <a:endParaRPr lang="es-CO" b="1" dirty="0"/>
          </a:p>
          <a:p>
            <a:pPr marL="380981" indent="-380981" algn="just" defTabSz="1015950" fontAlgn="auto">
              <a:spcAft>
                <a:spcPts val="0"/>
              </a:spcAft>
              <a:defRPr/>
            </a:pPr>
            <a:r>
              <a:rPr lang="es-CO" b="1" dirty="0"/>
              <a:t>Protocolo Adicional a la Convención Americana en materia de Derechos Económicos, Sociales y Culturales, “Protocolo de San Salvador”, 1988; </a:t>
            </a:r>
            <a:r>
              <a:rPr lang="es-CO" b="1" dirty="0">
                <a:solidFill>
                  <a:schemeClr val="accent6"/>
                </a:solidFill>
              </a:rPr>
              <a:t>Art. 8  (a ) Derechos sindicales y 13 Derecho a la Educación </a:t>
            </a:r>
          </a:p>
          <a:p>
            <a:pPr marL="380981" indent="-380981" algn="just" defTabSz="1015950" fontAlgn="auto">
              <a:spcAft>
                <a:spcPts val="0"/>
              </a:spcAft>
              <a:buNone/>
              <a:defRPr/>
            </a:pPr>
            <a:endParaRPr lang="es-CO" b="1" dirty="0"/>
          </a:p>
          <a:p>
            <a:pPr marL="380981" indent="-380981" algn="just" defTabSz="1015950" fontAlgn="auto">
              <a:spcAft>
                <a:spcPts val="0"/>
              </a:spcAft>
              <a:defRPr/>
            </a:pPr>
            <a:r>
              <a:rPr lang="es-CO" b="1" dirty="0"/>
              <a:t>Convención Interamericana para Prevenir, Sancionar y Erradicar la Violencia contra la Mujer, “Convención de Belém do Pará”, 1994;</a:t>
            </a:r>
          </a:p>
          <a:p>
            <a:pPr marL="380981" indent="-380981" algn="just" defTabSz="1015950" fontAlgn="auto">
              <a:spcAft>
                <a:spcPts val="0"/>
              </a:spcAft>
              <a:defRPr/>
            </a:pPr>
            <a:endParaRPr lang="es-CO" b="1" dirty="0"/>
          </a:p>
          <a:p>
            <a:pPr marL="380981" indent="-380981" algn="just" defTabSz="1015950" fontAlgn="auto">
              <a:spcAft>
                <a:spcPts val="0"/>
              </a:spcAft>
              <a:defRPr/>
            </a:pPr>
            <a:r>
              <a:rPr lang="es-CO" b="1" dirty="0"/>
              <a:t>Convención Interamericana sobre Desaparición Forzada de Personas, 1994;</a:t>
            </a:r>
          </a:p>
          <a:p>
            <a:pPr marL="380981" indent="-380981" algn="just" defTabSz="1015950" fontAlgn="auto">
              <a:spcAft>
                <a:spcPts val="0"/>
              </a:spcAft>
              <a:defRPr/>
            </a:pPr>
            <a:endParaRPr lang="es-CO" b="1" dirty="0"/>
          </a:p>
          <a:p>
            <a:pPr marL="380981" indent="-380981" algn="just" defTabSz="1015950" fontAlgn="auto">
              <a:spcAft>
                <a:spcPts val="0"/>
              </a:spcAft>
              <a:defRPr/>
            </a:pPr>
            <a:r>
              <a:rPr lang="es-CO" b="1" dirty="0"/>
              <a:t>Convención Interamericana para la Eliminación de Todas las Formas de Discriminación contra las Personas con Discapacidad, 1999.  </a:t>
            </a:r>
            <a:r>
              <a:rPr lang="es-CO" b="1" dirty="0">
                <a:solidFill>
                  <a:schemeClr val="accent6"/>
                </a:solidFill>
              </a:rPr>
              <a:t>Art. 7. </a:t>
            </a:r>
          </a:p>
          <a:p>
            <a:endParaRPr lang="es-CO"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CO" dirty="0"/>
              <a:t>Aspectos Claves en el Procedimiento ante el SIDH </a:t>
            </a:r>
          </a:p>
        </p:txBody>
      </p:sp>
      <p:sp>
        <p:nvSpPr>
          <p:cNvPr id="3" name="2 Marcador de contenido"/>
          <p:cNvSpPr>
            <a:spLocks noGrp="1"/>
          </p:cNvSpPr>
          <p:nvPr>
            <p:ph idx="1"/>
          </p:nvPr>
        </p:nvSpPr>
        <p:spPr/>
        <p:txBody>
          <a:bodyPr/>
          <a:lstStyle/>
          <a:p>
            <a:pPr algn="just"/>
            <a:r>
              <a:rPr lang="es-CO" dirty="0"/>
              <a:t> ¿ Debo haber cursado por otro proceso judicial?  </a:t>
            </a:r>
          </a:p>
          <a:p>
            <a:pPr algn="just">
              <a:buNone/>
            </a:pPr>
            <a:endParaRPr lang="es-CO" dirty="0"/>
          </a:p>
          <a:p>
            <a:pPr algn="just">
              <a:buNone/>
            </a:pPr>
            <a:r>
              <a:rPr lang="es-CO" b="1" dirty="0"/>
              <a:t>SI. Recordar regla de agotamiento de recursos internos y excepciones. </a:t>
            </a:r>
          </a:p>
          <a:p>
            <a:pPr>
              <a:buNone/>
            </a:pPr>
            <a:endParaRPr lang="es-CO"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dirty="0"/>
              <a:t>¿ Quién puede presentar peticiones ante el SIDH?</a:t>
            </a:r>
          </a:p>
        </p:txBody>
      </p:sp>
      <p:sp>
        <p:nvSpPr>
          <p:cNvPr id="3" name="2 Marcador de contenido"/>
          <p:cNvSpPr>
            <a:spLocks noGrp="1"/>
          </p:cNvSpPr>
          <p:nvPr>
            <p:ph idx="1"/>
          </p:nvPr>
        </p:nvSpPr>
        <p:spPr/>
        <p:txBody>
          <a:bodyPr/>
          <a:lstStyle/>
          <a:p>
            <a:r>
              <a:rPr lang="es-CO" dirty="0"/>
              <a:t>Artículo 44 de la Convención Americana:</a:t>
            </a:r>
          </a:p>
          <a:p>
            <a:endParaRPr lang="es-CO" dirty="0"/>
          </a:p>
          <a:p>
            <a:pPr>
              <a:buFont typeface="Wingdings" pitchFamily="2" charset="2"/>
              <a:buChar char="ü"/>
            </a:pPr>
            <a:r>
              <a:rPr lang="es-CO" dirty="0"/>
              <a:t>Cualquier persona/ grupo de personas</a:t>
            </a:r>
          </a:p>
          <a:p>
            <a:pPr>
              <a:buFont typeface="Wingdings" pitchFamily="2" charset="2"/>
              <a:buChar char="ü"/>
            </a:pPr>
            <a:r>
              <a:rPr lang="es-CO" dirty="0"/>
              <a:t>Entidad no gubernamental reconocida en uno o más Estados de la OEA</a:t>
            </a:r>
          </a:p>
          <a:p>
            <a:pPr>
              <a:buFont typeface="Wingdings" pitchFamily="2" charset="2"/>
              <a:buChar char="ü"/>
            </a:pPr>
            <a:r>
              <a:rPr lang="es-CO" dirty="0"/>
              <a:t>La Comisión Interamericana</a:t>
            </a:r>
          </a:p>
          <a:p>
            <a:pPr>
              <a:buNone/>
            </a:pPr>
            <a:endParaRPr lang="es-CO"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a:t>¿ Qué debe incluir la </a:t>
            </a:r>
            <a:r>
              <a:rPr lang="es-CO" dirty="0" err="1"/>
              <a:t>peticíón</a:t>
            </a:r>
            <a:r>
              <a:rPr lang="es-CO" dirty="0"/>
              <a:t>?</a:t>
            </a:r>
          </a:p>
        </p:txBody>
      </p:sp>
      <p:sp>
        <p:nvSpPr>
          <p:cNvPr id="3" name="2 Marcador de contenido"/>
          <p:cNvSpPr>
            <a:spLocks noGrp="1"/>
          </p:cNvSpPr>
          <p:nvPr>
            <p:ph idx="1"/>
          </p:nvPr>
        </p:nvSpPr>
        <p:spPr/>
        <p:txBody>
          <a:bodyPr>
            <a:normAutofit fontScale="55000" lnSpcReduction="20000"/>
          </a:bodyPr>
          <a:lstStyle/>
          <a:p>
            <a:r>
              <a:rPr lang="es-CO" dirty="0"/>
              <a:t>Articulo 28 reglamento de la CIDH</a:t>
            </a:r>
          </a:p>
          <a:p>
            <a:pPr>
              <a:buFont typeface="Arial" panose="020B0604020202020204" pitchFamily="34" charset="0"/>
              <a:buNone/>
            </a:pPr>
            <a:endParaRPr lang="es-CO" altLang="en-US" dirty="0"/>
          </a:p>
          <a:p>
            <a:pPr>
              <a:buFont typeface="Arial" panose="020B0604020202020204" pitchFamily="34" charset="0"/>
              <a:buNone/>
            </a:pPr>
            <a:r>
              <a:rPr lang="es-CO" altLang="en-US" dirty="0"/>
              <a:t>✓ los datos de la/s presunta/s víctima/s y de sus familiares;</a:t>
            </a:r>
          </a:p>
          <a:p>
            <a:pPr>
              <a:buFont typeface="Arial" panose="020B0604020202020204" pitchFamily="34" charset="0"/>
              <a:buNone/>
            </a:pPr>
            <a:r>
              <a:rPr lang="es-CO" altLang="en-US" dirty="0"/>
              <a:t>✓ los datos de la parte peticionaria, tales como el nombre completo, teléfono, la dirección postal y de correo electrónico;</a:t>
            </a:r>
          </a:p>
          <a:p>
            <a:pPr>
              <a:buFont typeface="Arial" panose="020B0604020202020204" pitchFamily="34" charset="0"/>
              <a:buNone/>
            </a:pPr>
            <a:r>
              <a:rPr lang="es-CO" altLang="en-US" dirty="0"/>
              <a:t>✓ una descripción completa, clara y detallada de los hechos alegados que incluya cómo, cuándo y dónde ocurrieron, así como el Estado que se considera responsable;</a:t>
            </a:r>
          </a:p>
          <a:p>
            <a:pPr>
              <a:buFont typeface="Arial" panose="020B0604020202020204" pitchFamily="34" charset="0"/>
              <a:buNone/>
            </a:pPr>
            <a:r>
              <a:rPr lang="es-CO" altLang="en-US" dirty="0"/>
              <a:t>✓ la indicación de las autoridades estatales que se consideran responsables;</a:t>
            </a:r>
          </a:p>
          <a:p>
            <a:pPr>
              <a:buFont typeface="Arial" panose="020B0604020202020204" pitchFamily="34" charset="0"/>
              <a:buNone/>
            </a:pPr>
            <a:r>
              <a:rPr lang="es-CO" altLang="en-US" dirty="0"/>
              <a:t>✓ los derechos que se consideran violados, en caso de ser posible;</a:t>
            </a:r>
          </a:p>
          <a:p>
            <a:pPr>
              <a:buFont typeface="Arial" panose="020B0604020202020204" pitchFamily="34" charset="0"/>
              <a:buNone/>
            </a:pPr>
            <a:r>
              <a:rPr lang="es-CO" altLang="en-US" dirty="0"/>
              <a:t>✓ las instancias judiciales o autoridades en el Estado a las que se acudió para remediar las violaciones alegadas; la respuesta de las autoridades estatales, en especial de los tribunales judiciales;</a:t>
            </a:r>
          </a:p>
          <a:p>
            <a:pPr algn="just">
              <a:buFont typeface="Arial" panose="020B0604020202020204" pitchFamily="34" charset="0"/>
              <a:buNone/>
            </a:pPr>
            <a:r>
              <a:rPr lang="es-CO" altLang="en-US" dirty="0"/>
              <a:t>✓ en caso de ser posible, las copias simples y legibles de los principales recursos interpuestos y de las decisiones judiciales internas y otros anexos que se consideren pertinentes, tales como declaraciones de testigos; y</a:t>
            </a:r>
          </a:p>
          <a:p>
            <a:pPr>
              <a:buFont typeface="Arial" panose="020B0604020202020204" pitchFamily="34" charset="0"/>
              <a:buNone/>
            </a:pPr>
            <a:r>
              <a:rPr lang="es-CO" altLang="en-US" dirty="0"/>
              <a:t>✓ la indicación de si se ha presentado la petición ante otro organismo internacional con competencia para resolver casos.</a:t>
            </a:r>
          </a:p>
          <a:p>
            <a:endParaRPr lang="es-CO" dirty="0"/>
          </a:p>
          <a:p>
            <a:pPr>
              <a:buNone/>
            </a:pPr>
            <a:endParaRPr lang="es-CO" dirty="0"/>
          </a:p>
          <a:p>
            <a:pPr>
              <a:buFont typeface="Wingdings" pitchFamily="2" charset="2"/>
              <a:buChar char="ü"/>
            </a:pPr>
            <a:endParaRPr lang="es-CO"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nvGraphicFramePr>
        <p:xfrm>
          <a:off x="0" y="142852"/>
          <a:ext cx="9143999" cy="6715148"/>
        </p:xfrm>
        <a:graphic>
          <a:graphicData uri="http://schemas.openxmlformats.org/drawingml/2006/table">
            <a:tbl>
              <a:tblPr firstRow="1" bandRow="1">
                <a:tableStyleId>{5C22544A-7EE6-4342-B048-85BDC9FD1C3A}</a:tableStyleId>
              </a:tblPr>
              <a:tblGrid>
                <a:gridCol w="1785918">
                  <a:extLst>
                    <a:ext uri="{9D8B030D-6E8A-4147-A177-3AD203B41FA5}">
                      <a16:colId xmlns:a16="http://schemas.microsoft.com/office/drawing/2014/main" val="20000"/>
                    </a:ext>
                  </a:extLst>
                </a:gridCol>
                <a:gridCol w="2786082">
                  <a:extLst>
                    <a:ext uri="{9D8B030D-6E8A-4147-A177-3AD203B41FA5}">
                      <a16:colId xmlns:a16="http://schemas.microsoft.com/office/drawing/2014/main" val="20001"/>
                    </a:ext>
                  </a:extLst>
                </a:gridCol>
                <a:gridCol w="1785950">
                  <a:extLst>
                    <a:ext uri="{9D8B030D-6E8A-4147-A177-3AD203B41FA5}">
                      <a16:colId xmlns:a16="http://schemas.microsoft.com/office/drawing/2014/main" val="20002"/>
                    </a:ext>
                  </a:extLst>
                </a:gridCol>
                <a:gridCol w="1207233">
                  <a:extLst>
                    <a:ext uri="{9D8B030D-6E8A-4147-A177-3AD203B41FA5}">
                      <a16:colId xmlns:a16="http://schemas.microsoft.com/office/drawing/2014/main" val="20003"/>
                    </a:ext>
                  </a:extLst>
                </a:gridCol>
                <a:gridCol w="1578816">
                  <a:extLst>
                    <a:ext uri="{9D8B030D-6E8A-4147-A177-3AD203B41FA5}">
                      <a16:colId xmlns:a16="http://schemas.microsoft.com/office/drawing/2014/main" val="20004"/>
                    </a:ext>
                  </a:extLst>
                </a:gridCol>
              </a:tblGrid>
              <a:tr h="625683">
                <a:tc gridSpan="2">
                  <a:txBody>
                    <a:bodyPr/>
                    <a:lstStyle/>
                    <a:p>
                      <a:pPr algn="just"/>
                      <a:r>
                        <a:rPr lang="es-CO" dirty="0"/>
                        <a:t>CIDH</a:t>
                      </a:r>
                      <a:r>
                        <a:rPr lang="es-CO" baseline="0" dirty="0"/>
                        <a:t> </a:t>
                      </a:r>
                      <a:endParaRPr lang="es-CO" dirty="0"/>
                    </a:p>
                  </a:txBody>
                  <a:tcPr/>
                </a:tc>
                <a:tc hMerge="1">
                  <a:txBody>
                    <a:bodyPr/>
                    <a:lstStyle/>
                    <a:p>
                      <a:endParaRPr lang="es-CO" dirty="0"/>
                    </a:p>
                  </a:txBody>
                  <a:tcPr/>
                </a:tc>
                <a:tc gridSpan="3">
                  <a:txBody>
                    <a:bodyPr/>
                    <a:lstStyle/>
                    <a:p>
                      <a:pPr algn="just"/>
                      <a:r>
                        <a:rPr lang="es-CO" dirty="0"/>
                        <a:t>Corte IDH</a:t>
                      </a:r>
                    </a:p>
                  </a:txBody>
                  <a:tcPr/>
                </a:tc>
                <a:tc hMerge="1">
                  <a:txBody>
                    <a:bodyPr/>
                    <a:lstStyle/>
                    <a:p>
                      <a:endParaRPr lang="es-CO" dirty="0"/>
                    </a:p>
                  </a:txBody>
                  <a:tcPr/>
                </a:tc>
                <a:tc hMerge="1">
                  <a:txBody>
                    <a:bodyPr/>
                    <a:lstStyle/>
                    <a:p>
                      <a:endParaRPr lang="es-CO" dirty="0"/>
                    </a:p>
                  </a:txBody>
                  <a:tcPr/>
                </a:tc>
                <a:extLst>
                  <a:ext uri="{0D108BD9-81ED-4DB2-BD59-A6C34878D82A}">
                    <a16:rowId xmlns:a16="http://schemas.microsoft.com/office/drawing/2014/main" val="10000"/>
                  </a:ext>
                </a:extLst>
              </a:tr>
              <a:tr h="1858650">
                <a:tc>
                  <a:txBody>
                    <a:bodyPr/>
                    <a:lstStyle/>
                    <a:p>
                      <a:pPr algn="just"/>
                      <a:r>
                        <a:rPr lang="es-CO" b="1" dirty="0"/>
                        <a:t>Admisibilidad</a:t>
                      </a:r>
                      <a:r>
                        <a:rPr lang="es-CO" b="1" baseline="0" dirty="0"/>
                        <a:t> </a:t>
                      </a:r>
                      <a:endParaRPr lang="es-CO" b="1" dirty="0"/>
                    </a:p>
                  </a:txBody>
                  <a:tcPr/>
                </a:tc>
                <a:tc>
                  <a:txBody>
                    <a:bodyPr/>
                    <a:lstStyle/>
                    <a:p>
                      <a:pPr algn="just"/>
                      <a:r>
                        <a:rPr lang="es-CO" b="1" dirty="0"/>
                        <a:t>Fondo </a:t>
                      </a:r>
                    </a:p>
                  </a:txBody>
                  <a:tcPr/>
                </a:tc>
                <a:tc>
                  <a:txBody>
                    <a:bodyPr/>
                    <a:lstStyle/>
                    <a:p>
                      <a:pPr algn="just"/>
                      <a:r>
                        <a:rPr lang="es-CO" b="1" dirty="0"/>
                        <a:t>Excepciones</a:t>
                      </a:r>
                    </a:p>
                  </a:txBody>
                  <a:tcPr/>
                </a:tc>
                <a:tc>
                  <a:txBody>
                    <a:bodyPr/>
                    <a:lstStyle/>
                    <a:p>
                      <a:pPr algn="just"/>
                      <a:r>
                        <a:rPr lang="es-CO" b="1" dirty="0"/>
                        <a:t>Fondo </a:t>
                      </a:r>
                    </a:p>
                  </a:txBody>
                  <a:tcPr/>
                </a:tc>
                <a:tc>
                  <a:txBody>
                    <a:bodyPr/>
                    <a:lstStyle/>
                    <a:p>
                      <a:pPr algn="just"/>
                      <a:r>
                        <a:rPr lang="es-CO" b="1" dirty="0"/>
                        <a:t>Reparación y supervisión de</a:t>
                      </a:r>
                      <a:r>
                        <a:rPr lang="es-CO" b="1" baseline="0" dirty="0"/>
                        <a:t> cumplimiento </a:t>
                      </a:r>
                      <a:endParaRPr lang="es-CO" b="1" dirty="0"/>
                    </a:p>
                  </a:txBody>
                  <a:tcPr/>
                </a:tc>
                <a:extLst>
                  <a:ext uri="{0D108BD9-81ED-4DB2-BD59-A6C34878D82A}">
                    <a16:rowId xmlns:a16="http://schemas.microsoft.com/office/drawing/2014/main" val="10001"/>
                  </a:ext>
                </a:extLst>
              </a:tr>
              <a:tr h="4230815">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altLang="en-US" sz="1400" dirty="0">
                          <a:solidFill>
                            <a:srgbClr val="000000"/>
                          </a:solidFill>
                          <a:latin typeface="Arial" pitchFamily="34" charset="0"/>
                          <a:cs typeface="Arial" pitchFamily="34" charset="0"/>
                        </a:rPr>
                        <a:t>Se </a:t>
                      </a:r>
                      <a:r>
                        <a:rPr lang="en-US" altLang="en-US" sz="1400" dirty="0" err="1">
                          <a:solidFill>
                            <a:srgbClr val="000000"/>
                          </a:solidFill>
                          <a:latin typeface="Arial" pitchFamily="34" charset="0"/>
                          <a:cs typeface="Arial" pitchFamily="34" charset="0"/>
                        </a:rPr>
                        <a:t>analiza</a:t>
                      </a:r>
                      <a:r>
                        <a:rPr lang="en-US" altLang="en-US" sz="1400" dirty="0">
                          <a:solidFill>
                            <a:srgbClr val="000000"/>
                          </a:solidFill>
                          <a:latin typeface="Arial" pitchFamily="34" charset="0"/>
                          <a:cs typeface="Arial" pitchFamily="34" charset="0"/>
                        </a:rPr>
                        <a:t> </a:t>
                      </a:r>
                      <a:r>
                        <a:rPr lang="en-US" altLang="en-US" sz="1400" dirty="0" err="1">
                          <a:solidFill>
                            <a:srgbClr val="000000"/>
                          </a:solidFill>
                          <a:latin typeface="Arial" pitchFamily="34" charset="0"/>
                          <a:cs typeface="Arial" pitchFamily="34" charset="0"/>
                        </a:rPr>
                        <a:t>si</a:t>
                      </a:r>
                      <a:r>
                        <a:rPr lang="en-US" altLang="en-US" sz="1400" dirty="0">
                          <a:solidFill>
                            <a:srgbClr val="000000"/>
                          </a:solidFill>
                          <a:latin typeface="Arial" pitchFamily="34" charset="0"/>
                          <a:cs typeface="Arial" pitchFamily="34" charset="0"/>
                        </a:rPr>
                        <a:t> la </a:t>
                      </a:r>
                      <a:r>
                        <a:rPr lang="en-US" altLang="en-US" sz="1400" dirty="0" err="1">
                          <a:solidFill>
                            <a:srgbClr val="000000"/>
                          </a:solidFill>
                          <a:latin typeface="Arial" pitchFamily="34" charset="0"/>
                          <a:cs typeface="Arial" pitchFamily="34" charset="0"/>
                        </a:rPr>
                        <a:t>petición</a:t>
                      </a:r>
                      <a:r>
                        <a:rPr lang="en-US" altLang="en-US" sz="1400" dirty="0">
                          <a:solidFill>
                            <a:srgbClr val="000000"/>
                          </a:solidFill>
                          <a:latin typeface="Arial" pitchFamily="34" charset="0"/>
                          <a:cs typeface="Arial" pitchFamily="34" charset="0"/>
                        </a:rPr>
                        <a:t> </a:t>
                      </a:r>
                      <a:r>
                        <a:rPr lang="en-US" altLang="en-US" sz="1400" dirty="0" err="1">
                          <a:solidFill>
                            <a:srgbClr val="000000"/>
                          </a:solidFill>
                          <a:latin typeface="Arial" pitchFamily="34" charset="0"/>
                          <a:cs typeface="Arial" pitchFamily="34" charset="0"/>
                        </a:rPr>
                        <a:t>cumple</a:t>
                      </a:r>
                      <a:r>
                        <a:rPr lang="en-US" altLang="en-US" sz="1400" dirty="0">
                          <a:solidFill>
                            <a:srgbClr val="000000"/>
                          </a:solidFill>
                          <a:latin typeface="Arial" pitchFamily="34" charset="0"/>
                          <a:cs typeface="Arial" pitchFamily="34" charset="0"/>
                        </a:rPr>
                        <a:t> con los </a:t>
                      </a:r>
                      <a:r>
                        <a:rPr lang="en-US" altLang="en-US" sz="1400" dirty="0" err="1">
                          <a:solidFill>
                            <a:srgbClr val="000000"/>
                          </a:solidFill>
                          <a:latin typeface="Arial" pitchFamily="34" charset="0"/>
                          <a:cs typeface="Arial" pitchFamily="34" charset="0"/>
                        </a:rPr>
                        <a:t>requisitos</a:t>
                      </a:r>
                      <a:r>
                        <a:rPr lang="en-US" altLang="en-US" sz="1400" baseline="0" dirty="0">
                          <a:solidFill>
                            <a:srgbClr val="000000"/>
                          </a:solidFill>
                          <a:latin typeface="Arial" pitchFamily="34" charset="0"/>
                          <a:cs typeface="Arial" pitchFamily="34" charset="0"/>
                        </a:rPr>
                        <a:t> </a:t>
                      </a:r>
                      <a:r>
                        <a:rPr lang="en-US" altLang="en-US" sz="1400" baseline="0" dirty="0" err="1">
                          <a:solidFill>
                            <a:srgbClr val="000000"/>
                          </a:solidFill>
                          <a:latin typeface="Arial" pitchFamily="34" charset="0"/>
                          <a:cs typeface="Arial" pitchFamily="34" charset="0"/>
                        </a:rPr>
                        <a:t>formales</a:t>
                      </a:r>
                      <a:r>
                        <a:rPr lang="en-US" altLang="en-US" sz="1400" baseline="0" dirty="0">
                          <a:solidFill>
                            <a:srgbClr val="000000"/>
                          </a:solidFill>
                          <a:latin typeface="Arial" pitchFamily="34" charset="0"/>
                          <a:cs typeface="Arial" pitchFamily="34" charset="0"/>
                        </a:rPr>
                        <a:t> ( </a:t>
                      </a:r>
                      <a:r>
                        <a:rPr lang="en-US" altLang="en-US" sz="1400" baseline="0" dirty="0" err="1">
                          <a:solidFill>
                            <a:srgbClr val="000000"/>
                          </a:solidFill>
                          <a:latin typeface="Arial" pitchFamily="34" charset="0"/>
                          <a:cs typeface="Arial" pitchFamily="34" charset="0"/>
                        </a:rPr>
                        <a:t>competencia</a:t>
                      </a:r>
                      <a:r>
                        <a:rPr lang="en-US" altLang="en-US" sz="1400" baseline="0" dirty="0">
                          <a:solidFill>
                            <a:srgbClr val="000000"/>
                          </a:solidFill>
                          <a:latin typeface="Arial" pitchFamily="34" charset="0"/>
                          <a:cs typeface="Arial" pitchFamily="34" charset="0"/>
                        </a:rPr>
                        <a:t> y los </a:t>
                      </a:r>
                      <a:r>
                        <a:rPr lang="en-US" altLang="en-US" sz="1400" baseline="0" dirty="0" err="1">
                          <a:solidFill>
                            <a:srgbClr val="000000"/>
                          </a:solidFill>
                          <a:latin typeface="Arial" pitchFamily="34" charset="0"/>
                          <a:cs typeface="Arial" pitchFamily="34" charset="0"/>
                        </a:rPr>
                        <a:t>señalados</a:t>
                      </a:r>
                      <a:r>
                        <a:rPr lang="en-US" altLang="en-US" sz="1400" baseline="0" dirty="0">
                          <a:solidFill>
                            <a:srgbClr val="000000"/>
                          </a:solidFill>
                          <a:latin typeface="Arial" pitchFamily="34" charset="0"/>
                          <a:cs typeface="Arial" pitchFamily="34" charset="0"/>
                        </a:rPr>
                        <a:t> en el 46). </a:t>
                      </a:r>
                      <a:endParaRPr lang="en-US" altLang="en-US" sz="1400" dirty="0">
                        <a:solidFill>
                          <a:srgbClr val="000000"/>
                        </a:solidFill>
                        <a:latin typeface="Arial" pitchFamily="34" charset="0"/>
                        <a:cs typeface="Arial" pitchFamily="34" charset="0"/>
                      </a:endParaRPr>
                    </a:p>
                    <a:p>
                      <a:pPr algn="just"/>
                      <a:endParaRPr lang="es-CO" sz="1400" dirty="0">
                        <a:latin typeface="Arial" pitchFamily="34" charset="0"/>
                        <a:cs typeface="Arial" pitchFamily="34" charset="0"/>
                      </a:endParaRP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altLang="en-US" sz="1400" dirty="0">
                          <a:solidFill>
                            <a:srgbClr val="000000"/>
                          </a:solidFill>
                          <a:latin typeface="Arial" pitchFamily="34" charset="0"/>
                          <a:cs typeface="Arial" pitchFamily="34" charset="0"/>
                        </a:rPr>
                        <a:t>Se </a:t>
                      </a:r>
                      <a:r>
                        <a:rPr lang="en-US" altLang="en-US" sz="1400" dirty="0" err="1">
                          <a:solidFill>
                            <a:srgbClr val="000000"/>
                          </a:solidFill>
                          <a:latin typeface="Arial" pitchFamily="34" charset="0"/>
                          <a:cs typeface="Arial" pitchFamily="34" charset="0"/>
                        </a:rPr>
                        <a:t>analiza</a:t>
                      </a:r>
                      <a:r>
                        <a:rPr lang="en-US" altLang="en-US" sz="1400" dirty="0">
                          <a:solidFill>
                            <a:srgbClr val="000000"/>
                          </a:solidFill>
                          <a:latin typeface="Arial" pitchFamily="34" charset="0"/>
                          <a:cs typeface="Arial" pitchFamily="34" charset="0"/>
                        </a:rPr>
                        <a:t> la </a:t>
                      </a:r>
                      <a:r>
                        <a:rPr lang="en-US" altLang="en-US" sz="1400" dirty="0" err="1">
                          <a:solidFill>
                            <a:srgbClr val="000000"/>
                          </a:solidFill>
                          <a:latin typeface="Arial" pitchFamily="34" charset="0"/>
                          <a:cs typeface="Arial" pitchFamily="34" charset="0"/>
                        </a:rPr>
                        <a:t>responsabilidad</a:t>
                      </a:r>
                      <a:r>
                        <a:rPr lang="en-US" altLang="en-US" sz="1400" dirty="0">
                          <a:solidFill>
                            <a:srgbClr val="000000"/>
                          </a:solidFill>
                          <a:latin typeface="Arial" pitchFamily="34" charset="0"/>
                          <a:cs typeface="Arial" pitchFamily="34" charset="0"/>
                        </a:rPr>
                        <a:t> del Estado y se </a:t>
                      </a:r>
                      <a:r>
                        <a:rPr lang="en-US" altLang="en-US" sz="1400" dirty="0" err="1">
                          <a:solidFill>
                            <a:srgbClr val="000000"/>
                          </a:solidFill>
                          <a:latin typeface="Arial" pitchFamily="34" charset="0"/>
                          <a:cs typeface="Arial" pitchFamily="34" charset="0"/>
                        </a:rPr>
                        <a:t>formulan</a:t>
                      </a:r>
                      <a:r>
                        <a:rPr lang="en-US" altLang="en-US" sz="1400" dirty="0">
                          <a:solidFill>
                            <a:srgbClr val="000000"/>
                          </a:solidFill>
                          <a:latin typeface="Arial" pitchFamily="34" charset="0"/>
                          <a:cs typeface="Arial" pitchFamily="34" charset="0"/>
                        </a:rPr>
                        <a:t> </a:t>
                      </a:r>
                      <a:r>
                        <a:rPr lang="en-US" altLang="en-US" sz="1400" dirty="0" err="1">
                          <a:solidFill>
                            <a:srgbClr val="000000"/>
                          </a:solidFill>
                          <a:latin typeface="Arial" pitchFamily="34" charset="0"/>
                          <a:cs typeface="Arial" pitchFamily="34" charset="0"/>
                        </a:rPr>
                        <a:t>unas</a:t>
                      </a:r>
                      <a:r>
                        <a:rPr lang="en-US" altLang="en-US" sz="1400" dirty="0">
                          <a:solidFill>
                            <a:srgbClr val="000000"/>
                          </a:solidFill>
                          <a:latin typeface="Arial" pitchFamily="34" charset="0"/>
                          <a:cs typeface="Arial" pitchFamily="34" charset="0"/>
                        </a:rPr>
                        <a:t> </a:t>
                      </a:r>
                      <a:r>
                        <a:rPr lang="en-US" altLang="en-US" sz="1400" dirty="0" err="1">
                          <a:solidFill>
                            <a:srgbClr val="000000"/>
                          </a:solidFill>
                          <a:latin typeface="Arial" pitchFamily="34" charset="0"/>
                          <a:cs typeface="Arial" pitchFamily="34" charset="0"/>
                        </a:rPr>
                        <a:t>recomendaciones</a:t>
                      </a:r>
                      <a:r>
                        <a:rPr lang="en-US" altLang="en-US" sz="1400" dirty="0">
                          <a:solidFill>
                            <a:srgbClr val="000000"/>
                          </a:solidFill>
                          <a:latin typeface="Arial" pitchFamily="34" charset="0"/>
                          <a:cs typeface="Arial" pitchFamily="34" charset="0"/>
                        </a:rPr>
                        <a:t>.</a:t>
                      </a:r>
                      <a:r>
                        <a:rPr lang="en-US" altLang="en-US" sz="1400" baseline="0" dirty="0">
                          <a:solidFill>
                            <a:srgbClr val="000000"/>
                          </a:solidFill>
                          <a:latin typeface="Arial" pitchFamily="34" charset="0"/>
                          <a:cs typeface="Arial" pitchFamily="34" charset="0"/>
                        </a:rPr>
                        <a:t> En </a:t>
                      </a:r>
                      <a:r>
                        <a:rPr lang="en-US" altLang="en-US" sz="1400" baseline="0" dirty="0" err="1">
                          <a:solidFill>
                            <a:srgbClr val="000000"/>
                          </a:solidFill>
                          <a:latin typeface="Arial" pitchFamily="34" charset="0"/>
                          <a:cs typeface="Arial" pitchFamily="34" charset="0"/>
                        </a:rPr>
                        <a:t>esta</a:t>
                      </a:r>
                      <a:r>
                        <a:rPr lang="en-US" altLang="en-US" sz="1400" baseline="0" dirty="0">
                          <a:solidFill>
                            <a:srgbClr val="000000"/>
                          </a:solidFill>
                          <a:latin typeface="Arial" pitchFamily="34" charset="0"/>
                          <a:cs typeface="Arial" pitchFamily="34" charset="0"/>
                        </a:rPr>
                        <a:t> </a:t>
                      </a:r>
                      <a:r>
                        <a:rPr lang="en-US" altLang="en-US" sz="1400" baseline="0" dirty="0" err="1">
                          <a:solidFill>
                            <a:srgbClr val="000000"/>
                          </a:solidFill>
                          <a:latin typeface="Arial" pitchFamily="34" charset="0"/>
                          <a:cs typeface="Arial" pitchFamily="34" charset="0"/>
                        </a:rPr>
                        <a:t>etapa</a:t>
                      </a:r>
                      <a:r>
                        <a:rPr lang="en-US" altLang="en-US" sz="1400" baseline="0" dirty="0">
                          <a:solidFill>
                            <a:srgbClr val="000000"/>
                          </a:solidFill>
                          <a:latin typeface="Arial" pitchFamily="34" charset="0"/>
                          <a:cs typeface="Arial" pitchFamily="34" charset="0"/>
                        </a:rPr>
                        <a:t> la CIDH decide </a:t>
                      </a:r>
                      <a:r>
                        <a:rPr lang="en-US" altLang="en-US" sz="1400" baseline="0" dirty="0" err="1">
                          <a:solidFill>
                            <a:srgbClr val="000000"/>
                          </a:solidFill>
                          <a:latin typeface="Arial" pitchFamily="34" charset="0"/>
                          <a:cs typeface="Arial" pitchFamily="34" charset="0"/>
                        </a:rPr>
                        <a:t>si</a:t>
                      </a:r>
                      <a:r>
                        <a:rPr lang="en-US" altLang="en-US" sz="1400" baseline="0" dirty="0">
                          <a:solidFill>
                            <a:srgbClr val="000000"/>
                          </a:solidFill>
                          <a:latin typeface="Arial" pitchFamily="34" charset="0"/>
                          <a:cs typeface="Arial" pitchFamily="34" charset="0"/>
                        </a:rPr>
                        <a:t> el </a:t>
                      </a:r>
                      <a:r>
                        <a:rPr lang="en-US" altLang="en-US" sz="1400" baseline="0" dirty="0" err="1">
                          <a:solidFill>
                            <a:srgbClr val="000000"/>
                          </a:solidFill>
                          <a:latin typeface="Arial" pitchFamily="34" charset="0"/>
                          <a:cs typeface="Arial" pitchFamily="34" charset="0"/>
                        </a:rPr>
                        <a:t>caso</a:t>
                      </a:r>
                      <a:r>
                        <a:rPr lang="en-US" altLang="en-US" sz="1400" baseline="0" dirty="0">
                          <a:solidFill>
                            <a:srgbClr val="000000"/>
                          </a:solidFill>
                          <a:latin typeface="Arial" pitchFamily="34" charset="0"/>
                          <a:cs typeface="Arial" pitchFamily="34" charset="0"/>
                        </a:rPr>
                        <a:t> </a:t>
                      </a:r>
                      <a:r>
                        <a:rPr lang="en-US" altLang="en-US" sz="1400" baseline="0" dirty="0" err="1">
                          <a:solidFill>
                            <a:srgbClr val="000000"/>
                          </a:solidFill>
                          <a:latin typeface="Arial" pitchFamily="34" charset="0"/>
                          <a:cs typeface="Arial" pitchFamily="34" charset="0"/>
                        </a:rPr>
                        <a:t>debe</a:t>
                      </a:r>
                      <a:r>
                        <a:rPr lang="en-US" altLang="en-US" sz="1400" baseline="0" dirty="0">
                          <a:solidFill>
                            <a:srgbClr val="000000"/>
                          </a:solidFill>
                          <a:latin typeface="Arial" pitchFamily="34" charset="0"/>
                          <a:cs typeface="Arial" pitchFamily="34" charset="0"/>
                        </a:rPr>
                        <a:t> </a:t>
                      </a:r>
                      <a:r>
                        <a:rPr lang="en-US" altLang="en-US" sz="1400" baseline="0" dirty="0" err="1">
                          <a:solidFill>
                            <a:srgbClr val="000000"/>
                          </a:solidFill>
                          <a:latin typeface="Arial" pitchFamily="34" charset="0"/>
                          <a:cs typeface="Arial" pitchFamily="34" charset="0"/>
                        </a:rPr>
                        <a:t>ir</a:t>
                      </a:r>
                      <a:r>
                        <a:rPr lang="en-US" altLang="en-US" sz="1400" baseline="0" dirty="0">
                          <a:solidFill>
                            <a:srgbClr val="000000"/>
                          </a:solidFill>
                          <a:latin typeface="Arial" pitchFamily="34" charset="0"/>
                          <a:cs typeface="Arial" pitchFamily="34" charset="0"/>
                        </a:rPr>
                        <a:t> a la Corte IDH </a:t>
                      </a:r>
                      <a:endParaRPr lang="es-CO" sz="1400" dirty="0">
                        <a:latin typeface="Arial" pitchFamily="34" charset="0"/>
                        <a:cs typeface="Arial" pitchFamily="34" charset="0"/>
                      </a:endParaRPr>
                    </a:p>
                  </a:txBody>
                  <a:tcPr/>
                </a:tc>
                <a:tc>
                  <a:txBody>
                    <a:bodyPr/>
                    <a:lstStyle/>
                    <a:p>
                      <a:pPr algn="just"/>
                      <a:r>
                        <a:rPr lang="es-CO" sz="1400" dirty="0">
                          <a:latin typeface="Arial" pitchFamily="34" charset="0"/>
                          <a:cs typeface="Arial" pitchFamily="34" charset="0"/>
                        </a:rPr>
                        <a:t>Se</a:t>
                      </a:r>
                      <a:r>
                        <a:rPr lang="es-CO" sz="1400" baseline="0" dirty="0">
                          <a:latin typeface="Arial" pitchFamily="34" charset="0"/>
                          <a:cs typeface="Arial" pitchFamily="34" charset="0"/>
                        </a:rPr>
                        <a:t> analiza las oposiciones del Estado relacionadas con los aspectos de competencia </a:t>
                      </a:r>
                      <a:endParaRPr lang="es-CO" sz="1400" dirty="0">
                        <a:latin typeface="Arial" pitchFamily="34" charset="0"/>
                        <a:cs typeface="Arial" pitchFamily="34" charset="0"/>
                      </a:endParaRPr>
                    </a:p>
                  </a:txBody>
                  <a:tcPr/>
                </a:tc>
                <a:tc>
                  <a:txBody>
                    <a:bodyPr/>
                    <a:lstStyle/>
                    <a:p>
                      <a:pPr algn="just"/>
                      <a:r>
                        <a:rPr lang="es-CO" sz="1400" dirty="0">
                          <a:latin typeface="Arial" pitchFamily="34" charset="0"/>
                          <a:cs typeface="Arial" pitchFamily="34" charset="0"/>
                        </a:rPr>
                        <a:t>La Corte</a:t>
                      </a:r>
                      <a:r>
                        <a:rPr lang="es-CO" sz="1400" baseline="0" dirty="0">
                          <a:latin typeface="Arial" pitchFamily="34" charset="0"/>
                          <a:cs typeface="Arial" pitchFamily="34" charset="0"/>
                        </a:rPr>
                        <a:t> decide si el Estado es internacionalmente responsable </a:t>
                      </a:r>
                      <a:endParaRPr lang="es-CO" sz="1400" dirty="0">
                        <a:latin typeface="Arial" pitchFamily="34" charset="0"/>
                        <a:cs typeface="Arial" pitchFamily="34" charset="0"/>
                      </a:endParaRPr>
                    </a:p>
                  </a:txBody>
                  <a:tcPr/>
                </a:tc>
                <a:tc>
                  <a:txBody>
                    <a:bodyPr/>
                    <a:lstStyle/>
                    <a:p>
                      <a:pPr algn="just"/>
                      <a:r>
                        <a:rPr lang="es-CO" sz="1400" dirty="0">
                          <a:latin typeface="Arial" pitchFamily="34" charset="0"/>
                          <a:cs typeface="Arial" pitchFamily="34" charset="0"/>
                        </a:rPr>
                        <a:t>Si el Estado es responsable la Corte</a:t>
                      </a:r>
                      <a:r>
                        <a:rPr lang="es-CO" sz="1400" baseline="0" dirty="0">
                          <a:latin typeface="Arial" pitchFamily="34" charset="0"/>
                          <a:cs typeface="Arial" pitchFamily="34" charset="0"/>
                        </a:rPr>
                        <a:t> </a:t>
                      </a:r>
                      <a:r>
                        <a:rPr lang="es-CO" sz="1400" baseline="0" dirty="0" err="1">
                          <a:latin typeface="Arial" pitchFamily="34" charset="0"/>
                          <a:cs typeface="Arial" pitchFamily="34" charset="0"/>
                        </a:rPr>
                        <a:t>orderá</a:t>
                      </a:r>
                      <a:r>
                        <a:rPr lang="es-CO" sz="1400" baseline="0" dirty="0">
                          <a:latin typeface="Arial" pitchFamily="34" charset="0"/>
                          <a:cs typeface="Arial" pitchFamily="34" charset="0"/>
                        </a:rPr>
                        <a:t> la implementación de medidas de reparación integral ( 5 formas de reparación)</a:t>
                      </a:r>
                    </a:p>
                    <a:p>
                      <a:pPr algn="just"/>
                      <a:endParaRPr lang="es-CO" sz="1400" baseline="0" dirty="0">
                        <a:latin typeface="Arial" pitchFamily="34" charset="0"/>
                        <a:cs typeface="Arial" pitchFamily="34" charset="0"/>
                      </a:endParaRPr>
                    </a:p>
                    <a:p>
                      <a:pPr algn="just"/>
                      <a:endParaRPr lang="es-CO" sz="1400" baseline="0" dirty="0">
                        <a:latin typeface="Arial" pitchFamily="34" charset="0"/>
                        <a:cs typeface="Arial" pitchFamily="34" charset="0"/>
                      </a:endParaRPr>
                    </a:p>
                    <a:p>
                      <a:pPr algn="just"/>
                      <a:r>
                        <a:rPr lang="es-CO" sz="1400" baseline="0" dirty="0">
                          <a:latin typeface="Arial" pitchFamily="34" charset="0"/>
                          <a:cs typeface="Arial" pitchFamily="34" charset="0"/>
                        </a:rPr>
                        <a:t>Finalmente, en la supervisión de cumplimiento la Corte verifica el grado de implementación de estas medidas </a:t>
                      </a:r>
                      <a:endParaRPr lang="es-CO" sz="1400" dirty="0">
                        <a:latin typeface="Arial" pitchFamily="34" charset="0"/>
                        <a:cs typeface="Arial" pitchFamily="34" charset="0"/>
                      </a:endParaRPr>
                    </a:p>
                  </a:txBody>
                  <a:tcPr/>
                </a:tc>
                <a:extLst>
                  <a:ext uri="{0D108BD9-81ED-4DB2-BD59-A6C34878D82A}">
                    <a16:rowId xmlns:a16="http://schemas.microsoft.com/office/drawing/2014/main" val="10002"/>
                  </a:ext>
                </a:extLst>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dirty="0"/>
              <a:t>¿ Qué es la libertad de asociación en materia sindical?</a:t>
            </a:r>
          </a:p>
        </p:txBody>
      </p:sp>
      <p:sp>
        <p:nvSpPr>
          <p:cNvPr id="3" name="2 Marcador de contenido"/>
          <p:cNvSpPr>
            <a:spLocks noGrp="1"/>
          </p:cNvSpPr>
          <p:nvPr>
            <p:ph idx="1"/>
          </p:nvPr>
        </p:nvSpPr>
        <p:spPr/>
        <p:txBody>
          <a:bodyPr>
            <a:normAutofit fontScale="85000" lnSpcReduction="20000"/>
          </a:bodyPr>
          <a:lstStyle/>
          <a:p>
            <a:pPr algn="just">
              <a:buNone/>
            </a:pPr>
            <a:r>
              <a:rPr lang="es-CO" dirty="0"/>
              <a:t>	 “La libertad de asociación, en materia sindical, consiste básicamente en la facultad de constituir organizaciones sindicales y poner en marcha su estructura interna, actividades y programa de acción, sin intervención de las autoridades públicas que limite o entorpezca el ejercicio del respectivo derecho.  Por otra parte, esta libertad supone que cada persona pueda determinar sin coacción alguna si desea o no formar parte de la asociación.  Se trata, pues, del derecho fundamental de agruparse para la realización común de un fin lícito sin presiones o intromisiones que puedan alterar o desnaturalizar su finalidad.”  Caso Baena Ricardo Vs Panamá (párr. 156)</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just"/>
            <a:r>
              <a:rPr lang="es-CO" sz="2800" dirty="0"/>
              <a:t>CASOS FALLADOS POR LA CORTE IDH QUE INVOLUCRAN DERECHOS SINDICALES </a:t>
            </a:r>
          </a:p>
        </p:txBody>
      </p:sp>
      <p:sp>
        <p:nvSpPr>
          <p:cNvPr id="3" name="2 Marcador de contenido"/>
          <p:cNvSpPr>
            <a:spLocks noGrp="1"/>
          </p:cNvSpPr>
          <p:nvPr>
            <p:ph idx="1"/>
          </p:nvPr>
        </p:nvSpPr>
        <p:spPr/>
        <p:txBody>
          <a:bodyPr/>
          <a:lstStyle/>
          <a:p>
            <a:pPr algn="just"/>
            <a:r>
              <a:rPr lang="es-CO" altLang="en-US" dirty="0"/>
              <a:t>Caso Ricardo Baena y otros vs. Panamá</a:t>
            </a:r>
          </a:p>
          <a:p>
            <a:pPr algn="just"/>
            <a:r>
              <a:rPr lang="es-CO" altLang="en-US" dirty="0"/>
              <a:t>Caso </a:t>
            </a:r>
            <a:r>
              <a:rPr lang="es-CO" altLang="en-US" dirty="0" err="1"/>
              <a:t>Huilca</a:t>
            </a:r>
            <a:r>
              <a:rPr lang="es-CO" altLang="en-US" dirty="0"/>
              <a:t> </a:t>
            </a:r>
            <a:r>
              <a:rPr lang="es-CO" altLang="en-US" dirty="0" err="1"/>
              <a:t>Tecse</a:t>
            </a:r>
            <a:r>
              <a:rPr lang="es-CO" altLang="en-US" dirty="0"/>
              <a:t> vs. Perú</a:t>
            </a:r>
          </a:p>
          <a:p>
            <a:pPr algn="just"/>
            <a:r>
              <a:rPr lang="es-CO" altLang="en-US" dirty="0"/>
              <a:t>Caso Trabajadores Cesados del Congreso vs. Perú</a:t>
            </a:r>
          </a:p>
          <a:p>
            <a:pPr algn="just"/>
            <a:r>
              <a:rPr lang="es-CO" altLang="en-US" dirty="0"/>
              <a:t>Caso Acevedo Buendía y otros vs. Perú</a:t>
            </a:r>
          </a:p>
          <a:p>
            <a:pPr algn="just"/>
            <a:r>
              <a:rPr lang="es-CO" altLang="en-US" dirty="0"/>
              <a:t>Caso </a:t>
            </a:r>
            <a:r>
              <a:rPr lang="es-CO" altLang="en-US" dirty="0" err="1"/>
              <a:t>Abrill</a:t>
            </a:r>
            <a:r>
              <a:rPr lang="es-CO" altLang="en-US" dirty="0"/>
              <a:t> </a:t>
            </a:r>
            <a:r>
              <a:rPr lang="es-CO" altLang="en-US" dirty="0" err="1"/>
              <a:t>Alosilla</a:t>
            </a:r>
            <a:r>
              <a:rPr lang="es-CO" altLang="en-US" dirty="0"/>
              <a:t> y otros vs. Perú</a:t>
            </a:r>
          </a:p>
          <a:p>
            <a:pPr algn="just"/>
            <a:r>
              <a:rPr lang="es-CO" altLang="en-US" dirty="0"/>
              <a:t>Caso Acevedo y otros vs. Perú</a:t>
            </a:r>
          </a:p>
          <a:p>
            <a:pPr>
              <a:buNone/>
            </a:pPr>
            <a:endParaRPr lang="es-CO"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CO" altLang="en-US" dirty="0"/>
              <a:t>Caso </a:t>
            </a:r>
            <a:r>
              <a:rPr lang="es-CO" altLang="en-US" dirty="0" err="1"/>
              <a:t>Huilca</a:t>
            </a:r>
            <a:r>
              <a:rPr lang="es-CO" altLang="en-US" dirty="0"/>
              <a:t> </a:t>
            </a:r>
            <a:r>
              <a:rPr lang="es-CO" altLang="en-US" dirty="0" err="1"/>
              <a:t>Tecse</a:t>
            </a:r>
            <a:r>
              <a:rPr lang="es-CO" altLang="en-US" dirty="0"/>
              <a:t> vs. Perú</a:t>
            </a:r>
            <a:endParaRPr lang="es-CO" dirty="0"/>
          </a:p>
        </p:txBody>
      </p:sp>
      <p:sp>
        <p:nvSpPr>
          <p:cNvPr id="3" name="2 Marcador de contenido"/>
          <p:cNvSpPr>
            <a:spLocks noGrp="1"/>
          </p:cNvSpPr>
          <p:nvPr>
            <p:ph idx="1"/>
          </p:nvPr>
        </p:nvSpPr>
        <p:spPr/>
        <p:txBody>
          <a:bodyPr>
            <a:normAutofit fontScale="55000" lnSpcReduction="20000"/>
          </a:bodyPr>
          <a:lstStyle/>
          <a:p>
            <a:pPr algn="just"/>
            <a:r>
              <a:rPr lang="es-CO" dirty="0"/>
              <a:t>“En su </a:t>
            </a:r>
            <a:r>
              <a:rPr lang="es-CO" b="1" dirty="0">
                <a:solidFill>
                  <a:schemeClr val="accent6"/>
                </a:solidFill>
              </a:rPr>
              <a:t>dimensión individual, </a:t>
            </a:r>
            <a:r>
              <a:rPr lang="es-CO" dirty="0"/>
              <a:t>la libertad de asociación, en materia laboral, no se agota con el reconocimiento teórico del derecho a formar sindicatos, s</a:t>
            </a:r>
            <a:r>
              <a:rPr lang="es-CO" b="1" dirty="0"/>
              <a:t>ino que comprende además, inseparablemente, el derecho a utilizar cualquier medio apropiado para ejercer esa libertad</a:t>
            </a:r>
            <a:r>
              <a:rPr lang="es-CO" dirty="0"/>
              <a:t>. Cuando la Convención proclama que la libertad de asociación comprende el derecho de asociarse libremente con fines “de cualquier […] índole”, está subrayando que la libertad para asociarse y la persecución de ciertos fines colectivos son indivisibles, </a:t>
            </a:r>
            <a:r>
              <a:rPr lang="es-CO" b="1" dirty="0"/>
              <a:t>de modo que una restricción de las posibilidades de asociarse representa directamente, y en la misma medida, un límite al derecho de la colectividad de alcanzar los fines que se proponga</a:t>
            </a:r>
            <a:r>
              <a:rPr lang="es-CO" dirty="0"/>
              <a:t>. De ahí la importancia de la adecuación con la Convención del régimen legal aplicable a los sindicatos y de las acciones del Estado, o que ocurran con tolerancia de éste, que pudieran hacer inoperante este derecho en la práctica” párr. 70. </a:t>
            </a:r>
            <a:br>
              <a:rPr lang="es-CO" dirty="0"/>
            </a:br>
            <a:br>
              <a:rPr lang="es-CO" dirty="0"/>
            </a:br>
            <a:r>
              <a:rPr lang="es-CO" dirty="0"/>
              <a:t> “En su </a:t>
            </a:r>
            <a:r>
              <a:rPr lang="es-CO" b="1" dirty="0">
                <a:solidFill>
                  <a:schemeClr val="accent6"/>
                </a:solidFill>
              </a:rPr>
              <a:t>dimensión social </a:t>
            </a:r>
            <a:r>
              <a:rPr lang="es-CO" dirty="0"/>
              <a:t>la libertad de asociación es un medio que permite a los integrantes de un grupo o colectividad laboral alcanzar determinados fines en conjunto y beneficiarse de los mismos”. Párr. 71. </a:t>
            </a:r>
            <a:br>
              <a:rPr lang="es-CO" dirty="0"/>
            </a:br>
            <a:br>
              <a:rPr lang="es-CO" dirty="0"/>
            </a:br>
            <a:endParaRPr lang="es-CO"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CO" b="1" dirty="0"/>
              <a:t> ¿Qué es Sistema Interamericano de Derechos Humanos? </a:t>
            </a:r>
          </a:p>
        </p:txBody>
      </p:sp>
      <p:sp>
        <p:nvSpPr>
          <p:cNvPr id="3" name="2 Marcador de contenido"/>
          <p:cNvSpPr>
            <a:spLocks noGrp="1"/>
          </p:cNvSpPr>
          <p:nvPr>
            <p:ph idx="1"/>
          </p:nvPr>
        </p:nvSpPr>
        <p:spPr/>
        <p:txBody>
          <a:bodyPr/>
          <a:lstStyle/>
          <a:p>
            <a:r>
              <a:rPr lang="es-CO" dirty="0"/>
              <a:t>Generalidades </a:t>
            </a:r>
          </a:p>
          <a:p>
            <a:pPr>
              <a:buFont typeface="Arial" pitchFamily="34" charset="0"/>
              <a:buChar char="•"/>
            </a:pPr>
            <a:r>
              <a:rPr lang="es-CO" b="1" dirty="0"/>
              <a:t>Subsidiariedad </a:t>
            </a:r>
          </a:p>
          <a:p>
            <a:pPr>
              <a:buFont typeface="Arial" pitchFamily="34" charset="0"/>
              <a:buChar char="•"/>
            </a:pPr>
            <a:r>
              <a:rPr lang="es-CO" b="1" dirty="0"/>
              <a:t>Complementariedad </a:t>
            </a:r>
          </a:p>
          <a:p>
            <a:pPr>
              <a:buFont typeface="Arial" pitchFamily="34" charset="0"/>
              <a:buChar char="•"/>
            </a:pPr>
            <a:endParaRPr lang="es-CO" b="1" dirty="0"/>
          </a:p>
          <a:p>
            <a:pPr>
              <a:buFont typeface="Wingdings" pitchFamily="2" charset="2"/>
              <a:buChar char="§"/>
            </a:pPr>
            <a:r>
              <a:rPr lang="es-CO" dirty="0"/>
              <a:t>Composición:</a:t>
            </a:r>
          </a:p>
          <a:p>
            <a:pPr algn="just">
              <a:buFont typeface="Arial" pitchFamily="34" charset="0"/>
              <a:buChar char="•"/>
            </a:pPr>
            <a:r>
              <a:rPr lang="es-CO" dirty="0"/>
              <a:t>Comisión Interamericana de Derechos Humanos</a:t>
            </a:r>
          </a:p>
          <a:p>
            <a:pPr algn="just">
              <a:buFont typeface="Arial" pitchFamily="34" charset="0"/>
              <a:buChar char="•"/>
            </a:pPr>
            <a:r>
              <a:rPr lang="es-CO" dirty="0"/>
              <a:t>Corte Interamericana de Derechos Humanos </a:t>
            </a:r>
          </a:p>
          <a:p>
            <a:pPr>
              <a:buNone/>
            </a:pPr>
            <a:endParaRPr lang="es-CO"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CO" altLang="en-US" dirty="0"/>
              <a:t>Caso </a:t>
            </a:r>
            <a:r>
              <a:rPr lang="es-CO" altLang="en-US" dirty="0" err="1"/>
              <a:t>Huilca</a:t>
            </a:r>
            <a:r>
              <a:rPr lang="es-CO" altLang="en-US" dirty="0"/>
              <a:t> </a:t>
            </a:r>
            <a:r>
              <a:rPr lang="es-CO" altLang="en-US" dirty="0" err="1"/>
              <a:t>Tecse</a:t>
            </a:r>
            <a:r>
              <a:rPr lang="es-CO" altLang="en-US" dirty="0"/>
              <a:t> vs. Perú</a:t>
            </a:r>
            <a:br>
              <a:rPr lang="es-CO" altLang="en-US" dirty="0"/>
            </a:br>
            <a:endParaRPr lang="es-CO" dirty="0"/>
          </a:p>
        </p:txBody>
      </p:sp>
      <p:sp>
        <p:nvSpPr>
          <p:cNvPr id="3" name="2 Marcador de contenido"/>
          <p:cNvSpPr>
            <a:spLocks noGrp="1"/>
          </p:cNvSpPr>
          <p:nvPr>
            <p:ph idx="1"/>
          </p:nvPr>
        </p:nvSpPr>
        <p:spPr/>
        <p:txBody>
          <a:bodyPr>
            <a:normAutofit fontScale="85000" lnSpcReduction="20000"/>
          </a:bodyPr>
          <a:lstStyle/>
          <a:p>
            <a:pPr algn="just">
              <a:buNone/>
            </a:pPr>
            <a:r>
              <a:rPr lang="es-CO" dirty="0"/>
              <a:t>“Este Tribunal considera que el contenido de la libertad sindical, una forma de la libertad de asociación, implica la potestad de elección respecto de cómo ejercerla. En este sentido, un individuo no goza del pleno ejercicio del derecho a la libertad de asociación, si en realidad esta potestad es inexistente o se reduce de tal forma que no pueda ponerla en práctica. El Estado debe garantizar que las personas puedan ejercer libremente su libertad sindical sin temor de que serán sujetos a violencia alguna, de lo contrario, se podría disminuir la capacidad de las agrupaciones de organizarse para la protección de sus intereses” Párr. 77.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dirty="0"/>
              <a:t>Obligaciones a cargo de los Estados</a:t>
            </a:r>
          </a:p>
        </p:txBody>
      </p:sp>
      <p:sp>
        <p:nvSpPr>
          <p:cNvPr id="3" name="2 Marcador de contenido"/>
          <p:cNvSpPr>
            <a:spLocks noGrp="1"/>
          </p:cNvSpPr>
          <p:nvPr>
            <p:ph idx="1"/>
          </p:nvPr>
        </p:nvSpPr>
        <p:spPr/>
        <p:txBody>
          <a:bodyPr/>
          <a:lstStyle/>
          <a:p>
            <a:r>
              <a:rPr lang="es-CO" dirty="0"/>
              <a:t>Respetar: No hacer </a:t>
            </a:r>
          </a:p>
          <a:p>
            <a:pPr>
              <a:buNone/>
            </a:pPr>
            <a:endParaRPr lang="es-CO" dirty="0"/>
          </a:p>
          <a:p>
            <a:r>
              <a:rPr lang="es-CO" dirty="0"/>
              <a:t>Proteger: Hacer </a:t>
            </a:r>
          </a:p>
          <a:p>
            <a:pPr>
              <a:buNone/>
            </a:pPr>
            <a:r>
              <a:rPr lang="es-CO" dirty="0"/>
              <a:t> </a:t>
            </a:r>
          </a:p>
          <a:p>
            <a:r>
              <a:rPr lang="es-CO" dirty="0"/>
              <a:t>Garantizar : Adopción de medidas para el goce efectivo de los derechos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CO" dirty="0"/>
              <a:t>COMPETENCIA </a:t>
            </a:r>
          </a:p>
        </p:txBody>
      </p:sp>
      <p:sp>
        <p:nvSpPr>
          <p:cNvPr id="3" name="2 Marcador de contenido"/>
          <p:cNvSpPr>
            <a:spLocks noGrp="1"/>
          </p:cNvSpPr>
          <p:nvPr>
            <p:ph idx="1"/>
          </p:nvPr>
        </p:nvSpPr>
        <p:spPr/>
        <p:txBody>
          <a:bodyPr>
            <a:normAutofit fontScale="92500" lnSpcReduction="20000"/>
          </a:bodyPr>
          <a:lstStyle/>
          <a:p>
            <a:pPr algn="just"/>
            <a:r>
              <a:rPr lang="es-CO" dirty="0"/>
              <a:t>Requisitos de acceso al Sistema Interamericano: </a:t>
            </a:r>
          </a:p>
          <a:p>
            <a:pPr>
              <a:buNone/>
            </a:pPr>
            <a:endParaRPr lang="es-CO" dirty="0"/>
          </a:p>
          <a:p>
            <a:pPr algn="just">
              <a:buNone/>
            </a:pPr>
            <a:r>
              <a:rPr lang="es-CO" dirty="0"/>
              <a:t>	Que los hechos se hayan ejecutado con posterioridad a la entrada en vigencia de la Convención; que los hechos se hayan dado en un Estado que se haya comprometido con las obligaciones internacionales de la Convención; Que las víctimas se encuentren identificadas y determinadas; que se trate de una violación sobre los derechos humanos contemplados en la Convención.</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CO" dirty="0"/>
              <a:t>REQUISITOS FORMALES </a:t>
            </a:r>
          </a:p>
        </p:txBody>
      </p:sp>
      <p:sp>
        <p:nvSpPr>
          <p:cNvPr id="3" name="2 Marcador de contenido"/>
          <p:cNvSpPr>
            <a:spLocks noGrp="1"/>
          </p:cNvSpPr>
          <p:nvPr>
            <p:ph idx="1"/>
          </p:nvPr>
        </p:nvSpPr>
        <p:spPr/>
        <p:txBody>
          <a:bodyPr/>
          <a:lstStyle/>
          <a:p>
            <a:r>
              <a:rPr lang="es-CO" dirty="0"/>
              <a:t>La petición se debe presentar durante los seis meses siguientes a la última decisión ( Sentencia)</a:t>
            </a:r>
          </a:p>
          <a:p>
            <a:r>
              <a:rPr lang="es-CO" dirty="0"/>
              <a:t>No debe haber un pleito de similar naturaleza en curso </a:t>
            </a:r>
          </a:p>
          <a:p>
            <a:r>
              <a:rPr lang="es-CO" b="1" dirty="0"/>
              <a:t>Se deben haber agotado todos los recursos que internamente contemple el Estado </a:t>
            </a:r>
          </a:p>
          <a:p>
            <a:endParaRPr lang="es-CO" dirty="0"/>
          </a:p>
          <a:p>
            <a:endParaRPr lang="es-CO"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500042"/>
            <a:ext cx="8229600" cy="571504"/>
          </a:xfrm>
        </p:spPr>
        <p:txBody>
          <a:bodyPr>
            <a:noAutofit/>
          </a:bodyPr>
          <a:lstStyle/>
          <a:p>
            <a:r>
              <a:rPr lang="es-CO" sz="2800" dirty="0"/>
              <a:t>EXCEPCIONES A LA REGLA DE AGOTAMIENTO DE RECURSOS INTERNOS </a:t>
            </a:r>
          </a:p>
        </p:txBody>
      </p:sp>
      <p:sp>
        <p:nvSpPr>
          <p:cNvPr id="3" name="2 Marcador de contenido"/>
          <p:cNvSpPr>
            <a:spLocks noGrp="1"/>
          </p:cNvSpPr>
          <p:nvPr>
            <p:ph idx="1"/>
          </p:nvPr>
        </p:nvSpPr>
        <p:spPr/>
        <p:txBody>
          <a:bodyPr/>
          <a:lstStyle/>
          <a:p>
            <a:r>
              <a:rPr lang="es-CO" dirty="0"/>
              <a:t>Que no exista el recurso </a:t>
            </a:r>
          </a:p>
          <a:p>
            <a:r>
              <a:rPr lang="es-CO" dirty="0"/>
              <a:t>Que no existiendo el recurso no se haya permitido acceder a él</a:t>
            </a:r>
          </a:p>
          <a:p>
            <a:r>
              <a:rPr lang="es-CO" dirty="0"/>
              <a:t>Que habiendo accedido al recurso este no sea resulto en un plazo razonable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CO" dirty="0"/>
              <a:t>Órganos del SIDH </a:t>
            </a:r>
          </a:p>
        </p:txBody>
      </p:sp>
      <p:sp>
        <p:nvSpPr>
          <p:cNvPr id="3" name="2 Marcador de contenido"/>
          <p:cNvSpPr>
            <a:spLocks noGrp="1"/>
          </p:cNvSpPr>
          <p:nvPr>
            <p:ph idx="1"/>
          </p:nvPr>
        </p:nvSpPr>
        <p:spPr/>
        <p:txBody>
          <a:bodyPr>
            <a:normAutofit fontScale="85000" lnSpcReduction="10000"/>
          </a:bodyPr>
          <a:lstStyle/>
          <a:p>
            <a:r>
              <a:rPr lang="es-CO" b="1" dirty="0"/>
              <a:t>Comisión Interamericana de Derechos Humanos</a:t>
            </a:r>
          </a:p>
          <a:p>
            <a:pPr>
              <a:buNone/>
            </a:pPr>
            <a:endParaRPr lang="es-CO" dirty="0"/>
          </a:p>
          <a:p>
            <a:pPr algn="just">
              <a:buNone/>
            </a:pPr>
            <a:r>
              <a:rPr lang="es-CO" dirty="0"/>
              <a:t>	La Comisión es un órgano principal y autónomo de la OEA creado en 1959, cuyo mandato surge de la Carta de la OEA. La Comisión está integrada por siete miembros/as independientes, expertos/as en derechos humanos, que no representan a ningún país y son elegidos/as por la Asamblea General dela OEA. Una Secretaría Ejecutiva permanente con sede en Washington DC, Estados Unidos, le da apoyo profesional, técnico y administrativo a la Comisión.</a:t>
            </a:r>
          </a:p>
          <a:p>
            <a:pPr>
              <a:buNone/>
            </a:pPr>
            <a:endParaRPr lang="es-CO" dirty="0"/>
          </a:p>
          <a:p>
            <a:endParaRPr lang="es-CO" dirty="0"/>
          </a:p>
          <a:p>
            <a:pPr>
              <a:buNone/>
            </a:pPr>
            <a:endParaRPr lang="es-CO" dirty="0"/>
          </a:p>
          <a:p>
            <a:pPr>
              <a:buNone/>
            </a:pPr>
            <a:endParaRPr lang="es-CO"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CO" dirty="0"/>
              <a:t>Funciones </a:t>
            </a:r>
          </a:p>
        </p:txBody>
      </p:sp>
      <p:sp>
        <p:nvSpPr>
          <p:cNvPr id="3" name="2 Marcador de contenido"/>
          <p:cNvSpPr>
            <a:spLocks noGrp="1"/>
          </p:cNvSpPr>
          <p:nvPr>
            <p:ph idx="1"/>
          </p:nvPr>
        </p:nvSpPr>
        <p:spPr/>
        <p:txBody>
          <a:bodyPr>
            <a:normAutofit fontScale="55000" lnSpcReduction="20000"/>
          </a:bodyPr>
          <a:lstStyle/>
          <a:p>
            <a:pPr algn="just" defTabSz="1015950" fontAlgn="auto">
              <a:lnSpc>
                <a:spcPct val="95000"/>
              </a:lnSpc>
              <a:spcBef>
                <a:spcPct val="0"/>
              </a:spcBef>
              <a:spcAft>
                <a:spcPts val="0"/>
              </a:spcAft>
              <a:defRPr/>
            </a:pPr>
            <a:r>
              <a:rPr lang="en-US" b="1" dirty="0">
                <a:latin typeface="Arial" charset="0"/>
              </a:rPr>
              <a:t>Es un </a:t>
            </a:r>
            <a:r>
              <a:rPr lang="en-US" b="1" dirty="0" err="1">
                <a:latin typeface="Arial" charset="0"/>
              </a:rPr>
              <a:t>organismo</a:t>
            </a:r>
            <a:r>
              <a:rPr lang="en-US" b="1" dirty="0">
                <a:latin typeface="Arial" charset="0"/>
              </a:rPr>
              <a:t> </a:t>
            </a:r>
            <a:r>
              <a:rPr lang="en-US" b="1" dirty="0" err="1">
                <a:latin typeface="Arial" charset="0"/>
              </a:rPr>
              <a:t>autónomo</a:t>
            </a:r>
            <a:r>
              <a:rPr lang="en-US" b="1" dirty="0">
                <a:latin typeface="Arial" charset="0"/>
              </a:rPr>
              <a:t> de la </a:t>
            </a:r>
            <a:r>
              <a:rPr lang="en-US" b="1" dirty="0" err="1">
                <a:latin typeface="Arial" charset="0"/>
              </a:rPr>
              <a:t>Organización</a:t>
            </a:r>
            <a:r>
              <a:rPr lang="en-US" b="1" dirty="0">
                <a:latin typeface="Arial" charset="0"/>
              </a:rPr>
              <a:t> de </a:t>
            </a:r>
            <a:r>
              <a:rPr lang="en-US" b="1" dirty="0" err="1">
                <a:latin typeface="Arial" charset="0"/>
              </a:rPr>
              <a:t>Estados</a:t>
            </a:r>
            <a:r>
              <a:rPr lang="en-US" b="1" dirty="0">
                <a:latin typeface="Arial" charset="0"/>
              </a:rPr>
              <a:t> </a:t>
            </a:r>
            <a:r>
              <a:rPr lang="en-US" b="1" dirty="0" err="1">
                <a:latin typeface="Arial" charset="0"/>
              </a:rPr>
              <a:t>Americanos</a:t>
            </a:r>
            <a:r>
              <a:rPr lang="en-US" b="1" dirty="0">
                <a:latin typeface="Arial" charset="0"/>
              </a:rPr>
              <a:t>, </a:t>
            </a:r>
            <a:r>
              <a:rPr lang="en-US" b="1" dirty="0" err="1">
                <a:latin typeface="Arial" charset="0"/>
              </a:rPr>
              <a:t>encargados</a:t>
            </a:r>
            <a:r>
              <a:rPr lang="en-US" b="1" dirty="0">
                <a:latin typeface="Arial" charset="0"/>
              </a:rPr>
              <a:t> de velar </a:t>
            </a:r>
            <a:r>
              <a:rPr lang="en-US" b="1" dirty="0" err="1">
                <a:latin typeface="Arial" charset="0"/>
              </a:rPr>
              <a:t>por</a:t>
            </a:r>
            <a:r>
              <a:rPr lang="en-US" b="1" dirty="0">
                <a:latin typeface="Arial" charset="0"/>
              </a:rPr>
              <a:t> la </a:t>
            </a:r>
            <a:r>
              <a:rPr lang="en-US" b="1" dirty="0" err="1">
                <a:latin typeface="Arial" charset="0"/>
              </a:rPr>
              <a:t>observancia</a:t>
            </a:r>
            <a:r>
              <a:rPr lang="en-US" b="1" dirty="0">
                <a:latin typeface="Arial" charset="0"/>
              </a:rPr>
              <a:t> de los </a:t>
            </a:r>
            <a:r>
              <a:rPr lang="en-US" b="1" dirty="0" err="1">
                <a:latin typeface="Arial" charset="0"/>
              </a:rPr>
              <a:t>derechos</a:t>
            </a:r>
            <a:r>
              <a:rPr lang="en-US" b="1" dirty="0">
                <a:latin typeface="Arial" charset="0"/>
              </a:rPr>
              <a:t> </a:t>
            </a:r>
            <a:r>
              <a:rPr lang="en-US" b="1" dirty="0" err="1">
                <a:latin typeface="Arial" charset="0"/>
              </a:rPr>
              <a:t>humanos</a:t>
            </a:r>
            <a:r>
              <a:rPr lang="en-US" b="1" dirty="0">
                <a:latin typeface="Arial" charset="0"/>
              </a:rPr>
              <a:t> en la </a:t>
            </a:r>
            <a:r>
              <a:rPr lang="en-US" b="1" dirty="0" err="1">
                <a:latin typeface="Arial" charset="0"/>
              </a:rPr>
              <a:t>región</a:t>
            </a:r>
            <a:r>
              <a:rPr lang="en-US" b="1" dirty="0">
                <a:latin typeface="Arial" charset="0"/>
              </a:rPr>
              <a:t>.  NO ES UN ORGANO JURISDICCIONAL </a:t>
            </a:r>
            <a:endParaRPr lang="en-US" dirty="0"/>
          </a:p>
          <a:p>
            <a:pPr defTabSz="1015950">
              <a:lnSpc>
                <a:spcPct val="95000"/>
              </a:lnSpc>
              <a:spcBef>
                <a:spcPct val="0"/>
              </a:spcBef>
              <a:defRPr/>
            </a:pPr>
            <a:endParaRPr lang="en-US" i="1" u="sng" dirty="0">
              <a:latin typeface="Arial" charset="0"/>
            </a:endParaRPr>
          </a:p>
          <a:p>
            <a:pPr defTabSz="1015950">
              <a:lnSpc>
                <a:spcPct val="95000"/>
              </a:lnSpc>
              <a:spcBef>
                <a:spcPct val="0"/>
              </a:spcBef>
              <a:buNone/>
              <a:defRPr/>
            </a:pPr>
            <a:r>
              <a:rPr lang="en-US" i="1" u="sng" dirty="0" err="1">
                <a:latin typeface="Arial" charset="0"/>
              </a:rPr>
              <a:t>Funciones</a:t>
            </a:r>
            <a:r>
              <a:rPr lang="en-US" i="1" u="sng" dirty="0">
                <a:latin typeface="Arial" charset="0"/>
              </a:rPr>
              <a:t>:</a:t>
            </a:r>
            <a:endParaRPr lang="en-US" dirty="0"/>
          </a:p>
          <a:p>
            <a:pPr algn="just" defTabSz="1015950">
              <a:lnSpc>
                <a:spcPct val="95000"/>
              </a:lnSpc>
              <a:spcBef>
                <a:spcPct val="0"/>
              </a:spcBef>
              <a:buNone/>
              <a:defRPr/>
            </a:pPr>
            <a:endParaRPr lang="en-US" dirty="0">
              <a:latin typeface="Arial" charset="0"/>
            </a:endParaRPr>
          </a:p>
          <a:p>
            <a:pPr algn="just" defTabSz="1015950">
              <a:lnSpc>
                <a:spcPct val="95000"/>
              </a:lnSpc>
              <a:spcBef>
                <a:spcPct val="0"/>
              </a:spcBef>
              <a:defRPr/>
            </a:pPr>
            <a:r>
              <a:rPr lang="en-US" dirty="0" err="1">
                <a:latin typeface="Arial" charset="0"/>
              </a:rPr>
              <a:t>Informes</a:t>
            </a:r>
            <a:r>
              <a:rPr lang="en-US" dirty="0">
                <a:latin typeface="Arial" charset="0"/>
              </a:rPr>
              <a:t> </a:t>
            </a:r>
            <a:r>
              <a:rPr lang="en-US" dirty="0" err="1">
                <a:latin typeface="Arial" charset="0"/>
              </a:rPr>
              <a:t>sobre</a:t>
            </a:r>
            <a:r>
              <a:rPr lang="en-US" dirty="0">
                <a:latin typeface="Arial" charset="0"/>
              </a:rPr>
              <a:t> </a:t>
            </a:r>
            <a:r>
              <a:rPr lang="en-US" dirty="0" err="1">
                <a:latin typeface="Arial" charset="0"/>
              </a:rPr>
              <a:t>situación</a:t>
            </a:r>
            <a:r>
              <a:rPr lang="en-US" dirty="0">
                <a:latin typeface="Arial" charset="0"/>
              </a:rPr>
              <a:t> de los </a:t>
            </a:r>
            <a:r>
              <a:rPr lang="en-US" dirty="0" err="1">
                <a:latin typeface="Arial" charset="0"/>
              </a:rPr>
              <a:t>derechos</a:t>
            </a:r>
            <a:r>
              <a:rPr lang="en-US" dirty="0">
                <a:latin typeface="Arial" charset="0"/>
              </a:rPr>
              <a:t> </a:t>
            </a:r>
            <a:r>
              <a:rPr lang="en-US" dirty="0" err="1">
                <a:latin typeface="Arial" charset="0"/>
              </a:rPr>
              <a:t>humanos</a:t>
            </a:r>
            <a:r>
              <a:rPr lang="en-US" dirty="0">
                <a:latin typeface="Arial" charset="0"/>
              </a:rPr>
              <a:t>, general, </a:t>
            </a:r>
            <a:r>
              <a:rPr lang="en-US" dirty="0" err="1">
                <a:latin typeface="Arial" charset="0"/>
              </a:rPr>
              <a:t>sobre</a:t>
            </a:r>
            <a:r>
              <a:rPr lang="en-US" dirty="0">
                <a:latin typeface="Arial" charset="0"/>
              </a:rPr>
              <a:t> </a:t>
            </a:r>
            <a:r>
              <a:rPr lang="en-US" dirty="0" err="1">
                <a:latin typeface="Arial" charset="0"/>
              </a:rPr>
              <a:t>situaciones</a:t>
            </a:r>
            <a:r>
              <a:rPr lang="en-US" dirty="0">
                <a:latin typeface="Arial" charset="0"/>
              </a:rPr>
              <a:t> </a:t>
            </a:r>
            <a:r>
              <a:rPr lang="en-US" dirty="0" err="1">
                <a:latin typeface="Arial" charset="0"/>
              </a:rPr>
              <a:t>especificas</a:t>
            </a:r>
            <a:r>
              <a:rPr lang="en-US" dirty="0">
                <a:latin typeface="Arial" charset="0"/>
              </a:rPr>
              <a:t> (</a:t>
            </a:r>
            <a:r>
              <a:rPr lang="en-US" dirty="0" err="1">
                <a:latin typeface="Arial" charset="0"/>
              </a:rPr>
              <a:t>relatores</a:t>
            </a:r>
            <a:r>
              <a:rPr lang="en-US" dirty="0">
                <a:latin typeface="Arial" charset="0"/>
              </a:rPr>
              <a:t> </a:t>
            </a:r>
            <a:r>
              <a:rPr lang="en-US" dirty="0" err="1">
                <a:latin typeface="Arial" charset="0"/>
              </a:rPr>
              <a:t>especiales</a:t>
            </a:r>
            <a:r>
              <a:rPr lang="en-US" dirty="0">
                <a:latin typeface="Arial" charset="0"/>
              </a:rPr>
              <a:t>) </a:t>
            </a:r>
            <a:r>
              <a:rPr lang="en-US" dirty="0" err="1">
                <a:latin typeface="Arial" charset="0"/>
              </a:rPr>
              <a:t>sobre</a:t>
            </a:r>
            <a:r>
              <a:rPr lang="en-US" dirty="0">
                <a:latin typeface="Arial" charset="0"/>
              </a:rPr>
              <a:t> </a:t>
            </a:r>
            <a:r>
              <a:rPr lang="en-US" dirty="0" err="1">
                <a:latin typeface="Arial" charset="0"/>
              </a:rPr>
              <a:t>lugares</a:t>
            </a:r>
            <a:r>
              <a:rPr lang="en-US" dirty="0">
                <a:latin typeface="Arial" charset="0"/>
              </a:rPr>
              <a:t> </a:t>
            </a:r>
            <a:r>
              <a:rPr lang="en-US" dirty="0" err="1">
                <a:latin typeface="Arial" charset="0"/>
              </a:rPr>
              <a:t>determinados</a:t>
            </a:r>
            <a:r>
              <a:rPr lang="en-US" dirty="0">
                <a:latin typeface="Arial" charset="0"/>
              </a:rPr>
              <a:t>, (</a:t>
            </a:r>
            <a:r>
              <a:rPr lang="en-US" dirty="0" err="1">
                <a:latin typeface="Arial" charset="0"/>
              </a:rPr>
              <a:t>visitas</a:t>
            </a:r>
            <a:r>
              <a:rPr lang="en-US" dirty="0">
                <a:latin typeface="Arial" charset="0"/>
              </a:rPr>
              <a:t> in loco y </a:t>
            </a:r>
            <a:r>
              <a:rPr lang="en-US" dirty="0" err="1">
                <a:latin typeface="Arial" charset="0"/>
              </a:rPr>
              <a:t>visitas</a:t>
            </a:r>
            <a:r>
              <a:rPr lang="en-US" dirty="0">
                <a:latin typeface="Arial" charset="0"/>
              </a:rPr>
              <a:t> in situ)</a:t>
            </a:r>
          </a:p>
          <a:p>
            <a:pPr algn="just" defTabSz="1015950">
              <a:lnSpc>
                <a:spcPct val="95000"/>
              </a:lnSpc>
              <a:spcBef>
                <a:spcPct val="0"/>
              </a:spcBef>
              <a:buNone/>
              <a:defRPr/>
            </a:pPr>
            <a:endParaRPr lang="en-US" dirty="0">
              <a:latin typeface="Arial" charset="0"/>
            </a:endParaRPr>
          </a:p>
          <a:p>
            <a:pPr algn="just" defTabSz="1015950">
              <a:lnSpc>
                <a:spcPct val="95000"/>
              </a:lnSpc>
              <a:spcBef>
                <a:spcPct val="0"/>
              </a:spcBef>
              <a:defRPr/>
            </a:pPr>
            <a:r>
              <a:rPr lang="en-US" b="1" dirty="0" err="1">
                <a:latin typeface="Arial" charset="0"/>
              </a:rPr>
              <a:t>Emitir</a:t>
            </a:r>
            <a:r>
              <a:rPr lang="en-US" b="1" dirty="0">
                <a:latin typeface="Arial" charset="0"/>
              </a:rPr>
              <a:t> </a:t>
            </a:r>
            <a:r>
              <a:rPr lang="en-US" b="1" dirty="0" err="1">
                <a:latin typeface="Arial" charset="0"/>
              </a:rPr>
              <a:t>medidas</a:t>
            </a:r>
            <a:r>
              <a:rPr lang="en-US" b="1" dirty="0">
                <a:latin typeface="Arial" charset="0"/>
              </a:rPr>
              <a:t> </a:t>
            </a:r>
            <a:r>
              <a:rPr lang="en-US" b="1" dirty="0" err="1">
                <a:latin typeface="Arial" charset="0"/>
              </a:rPr>
              <a:t>cauterales</a:t>
            </a:r>
            <a:endParaRPr lang="en-US" b="1" dirty="0">
              <a:latin typeface="Arial" charset="0"/>
            </a:endParaRPr>
          </a:p>
          <a:p>
            <a:pPr algn="just" defTabSz="1015950">
              <a:lnSpc>
                <a:spcPct val="95000"/>
              </a:lnSpc>
              <a:spcBef>
                <a:spcPct val="0"/>
              </a:spcBef>
              <a:defRPr/>
            </a:pPr>
            <a:endParaRPr lang="en-US" b="1" dirty="0">
              <a:latin typeface="Arial" charset="0"/>
            </a:endParaRPr>
          </a:p>
          <a:p>
            <a:pPr algn="just" defTabSz="1015950">
              <a:lnSpc>
                <a:spcPct val="95000"/>
              </a:lnSpc>
              <a:spcBef>
                <a:spcPct val="0"/>
              </a:spcBef>
              <a:defRPr/>
            </a:pPr>
            <a:r>
              <a:rPr lang="en-US" b="1" dirty="0" err="1">
                <a:latin typeface="Arial" charset="0"/>
              </a:rPr>
              <a:t>Realización</a:t>
            </a:r>
            <a:r>
              <a:rPr lang="en-US" b="1" dirty="0">
                <a:latin typeface="Arial" charset="0"/>
              </a:rPr>
              <a:t> de </a:t>
            </a:r>
            <a:r>
              <a:rPr lang="en-US" b="1" dirty="0" err="1">
                <a:latin typeface="Arial" charset="0"/>
              </a:rPr>
              <a:t>audiencias</a:t>
            </a:r>
            <a:r>
              <a:rPr lang="en-US" b="1" dirty="0">
                <a:latin typeface="Arial" charset="0"/>
              </a:rPr>
              <a:t> </a:t>
            </a:r>
            <a:r>
              <a:rPr lang="en-US" b="1" dirty="0" err="1">
                <a:latin typeface="Arial" charset="0"/>
              </a:rPr>
              <a:t>temáticas</a:t>
            </a:r>
            <a:r>
              <a:rPr lang="en-US" b="1" dirty="0">
                <a:latin typeface="Arial" charset="0"/>
              </a:rPr>
              <a:t> </a:t>
            </a:r>
            <a:endParaRPr lang="en-US" b="1" dirty="0"/>
          </a:p>
          <a:p>
            <a:pPr algn="just" defTabSz="1015950">
              <a:lnSpc>
                <a:spcPct val="95000"/>
              </a:lnSpc>
              <a:spcBef>
                <a:spcPct val="0"/>
              </a:spcBef>
              <a:defRPr/>
            </a:pPr>
            <a:endParaRPr lang="en-US" dirty="0">
              <a:latin typeface="Arial" charset="0"/>
            </a:endParaRPr>
          </a:p>
          <a:p>
            <a:pPr algn="just" defTabSz="1015950">
              <a:lnSpc>
                <a:spcPct val="95000"/>
              </a:lnSpc>
              <a:spcBef>
                <a:spcPct val="0"/>
              </a:spcBef>
              <a:defRPr/>
            </a:pPr>
            <a:r>
              <a:rPr lang="en-US" dirty="0" err="1">
                <a:latin typeface="Arial" charset="0"/>
              </a:rPr>
              <a:t>Recomendaciones</a:t>
            </a:r>
            <a:r>
              <a:rPr lang="en-US" dirty="0">
                <a:latin typeface="Arial" charset="0"/>
              </a:rPr>
              <a:t> en eventuates </a:t>
            </a:r>
            <a:r>
              <a:rPr lang="en-US" dirty="0" err="1">
                <a:latin typeface="Arial" charset="0"/>
              </a:rPr>
              <a:t>casos</a:t>
            </a:r>
            <a:r>
              <a:rPr lang="en-US" dirty="0">
                <a:latin typeface="Arial" charset="0"/>
              </a:rPr>
              <a:t> ante el SIDH</a:t>
            </a:r>
            <a:endParaRPr lang="en-US" dirty="0"/>
          </a:p>
          <a:p>
            <a:pPr algn="just" defTabSz="1015950">
              <a:lnSpc>
                <a:spcPct val="95000"/>
              </a:lnSpc>
              <a:spcBef>
                <a:spcPct val="0"/>
              </a:spcBef>
              <a:defRPr/>
            </a:pPr>
            <a:endParaRPr lang="en-US" dirty="0">
              <a:latin typeface="Arial" charset="0"/>
            </a:endParaRPr>
          </a:p>
          <a:p>
            <a:pPr algn="just" defTabSz="1015950">
              <a:lnSpc>
                <a:spcPct val="95000"/>
              </a:lnSpc>
              <a:spcBef>
                <a:spcPct val="0"/>
              </a:spcBef>
              <a:defRPr/>
            </a:pPr>
            <a:r>
              <a:rPr lang="en-US" dirty="0" err="1">
                <a:latin typeface="Arial" charset="0"/>
              </a:rPr>
              <a:t>Solicitar</a:t>
            </a:r>
            <a:r>
              <a:rPr lang="en-US" dirty="0">
                <a:latin typeface="Arial" charset="0"/>
              </a:rPr>
              <a:t> a la Corte la </a:t>
            </a:r>
            <a:r>
              <a:rPr lang="en-US" dirty="0" err="1">
                <a:latin typeface="Arial" charset="0"/>
              </a:rPr>
              <a:t>adopción</a:t>
            </a:r>
            <a:r>
              <a:rPr lang="en-US" dirty="0">
                <a:latin typeface="Arial" charset="0"/>
              </a:rPr>
              <a:t> de </a:t>
            </a:r>
            <a:r>
              <a:rPr lang="en-US" dirty="0" err="1">
                <a:latin typeface="Arial" charset="0"/>
              </a:rPr>
              <a:t>medidas</a:t>
            </a:r>
            <a:r>
              <a:rPr lang="en-US" dirty="0">
                <a:latin typeface="Arial" charset="0"/>
              </a:rPr>
              <a:t> </a:t>
            </a:r>
            <a:r>
              <a:rPr lang="en-US" dirty="0" err="1">
                <a:latin typeface="Arial" charset="0"/>
              </a:rPr>
              <a:t>provisionales</a:t>
            </a:r>
            <a:r>
              <a:rPr lang="en-US" dirty="0">
                <a:latin typeface="Arial" charset="0"/>
              </a:rPr>
              <a:t> en </a:t>
            </a:r>
            <a:r>
              <a:rPr lang="en-US" dirty="0" err="1">
                <a:latin typeface="Arial" charset="0"/>
              </a:rPr>
              <a:t>asuntos</a:t>
            </a:r>
            <a:r>
              <a:rPr lang="en-US" dirty="0">
                <a:latin typeface="Arial" charset="0"/>
              </a:rPr>
              <a:t> </a:t>
            </a:r>
            <a:r>
              <a:rPr lang="en-US" dirty="0" err="1">
                <a:latin typeface="Arial" charset="0"/>
              </a:rPr>
              <a:t>que</a:t>
            </a:r>
            <a:r>
              <a:rPr lang="en-US" dirty="0">
                <a:latin typeface="Arial" charset="0"/>
              </a:rPr>
              <a:t> </a:t>
            </a:r>
            <a:r>
              <a:rPr lang="en-US" dirty="0" err="1">
                <a:latin typeface="Arial" charset="0"/>
              </a:rPr>
              <a:t>aún</a:t>
            </a:r>
            <a:r>
              <a:rPr lang="en-US" dirty="0">
                <a:latin typeface="Arial" charset="0"/>
              </a:rPr>
              <a:t> no </a:t>
            </a:r>
            <a:r>
              <a:rPr lang="en-US" dirty="0" err="1">
                <a:latin typeface="Arial" charset="0"/>
              </a:rPr>
              <a:t>estén</a:t>
            </a:r>
            <a:r>
              <a:rPr lang="en-US" dirty="0">
                <a:latin typeface="Arial" charset="0"/>
              </a:rPr>
              <a:t> </a:t>
            </a:r>
            <a:r>
              <a:rPr lang="en-US" dirty="0" err="1">
                <a:latin typeface="Arial" charset="0"/>
              </a:rPr>
              <a:t>bajo</a:t>
            </a:r>
            <a:r>
              <a:rPr lang="en-US" dirty="0">
                <a:latin typeface="Arial" charset="0"/>
              </a:rPr>
              <a:t> </a:t>
            </a:r>
            <a:r>
              <a:rPr lang="en-US" dirty="0" err="1">
                <a:latin typeface="Arial" charset="0"/>
              </a:rPr>
              <a:t>su</a:t>
            </a:r>
            <a:r>
              <a:rPr lang="en-US" dirty="0">
                <a:latin typeface="Arial" charset="0"/>
              </a:rPr>
              <a:t> </a:t>
            </a:r>
            <a:r>
              <a:rPr lang="en-US" dirty="0" err="1">
                <a:latin typeface="Arial" charset="0"/>
              </a:rPr>
              <a:t>conocimiento</a:t>
            </a:r>
            <a:r>
              <a:rPr lang="en-US" dirty="0">
                <a:latin typeface="Arial" charset="0"/>
              </a:rPr>
              <a:t>. Y </a:t>
            </a:r>
            <a:r>
              <a:rPr lang="en-US" dirty="0" err="1">
                <a:latin typeface="Arial" charset="0"/>
              </a:rPr>
              <a:t>proferir</a:t>
            </a:r>
            <a:r>
              <a:rPr lang="en-US" dirty="0">
                <a:latin typeface="Arial" charset="0"/>
              </a:rPr>
              <a:t> </a:t>
            </a:r>
            <a:r>
              <a:rPr lang="en-US" dirty="0" err="1">
                <a:latin typeface="Arial" charset="0"/>
              </a:rPr>
              <a:t>medidas</a:t>
            </a:r>
            <a:r>
              <a:rPr lang="en-US" dirty="0">
                <a:latin typeface="Arial" charset="0"/>
              </a:rPr>
              <a:t> </a:t>
            </a:r>
            <a:r>
              <a:rPr lang="en-US" dirty="0" err="1">
                <a:latin typeface="Arial" charset="0"/>
              </a:rPr>
              <a:t>cautelares</a:t>
            </a:r>
            <a:r>
              <a:rPr lang="en-US" dirty="0">
                <a:latin typeface="Arial" charset="0"/>
              </a:rPr>
              <a:t> en los </a:t>
            </a:r>
            <a:r>
              <a:rPr lang="en-US" dirty="0" err="1">
                <a:latin typeface="Arial" charset="0"/>
              </a:rPr>
              <a:t>casos</a:t>
            </a:r>
            <a:r>
              <a:rPr lang="en-US" dirty="0">
                <a:latin typeface="Arial" charset="0"/>
              </a:rPr>
              <a:t> en </a:t>
            </a:r>
            <a:r>
              <a:rPr lang="en-US" dirty="0" err="1">
                <a:latin typeface="Arial" charset="0"/>
              </a:rPr>
              <a:t>que</a:t>
            </a:r>
            <a:r>
              <a:rPr lang="en-US" dirty="0">
                <a:latin typeface="Arial" charset="0"/>
              </a:rPr>
              <a:t> </a:t>
            </a:r>
            <a:r>
              <a:rPr lang="en-US" dirty="0" err="1">
                <a:latin typeface="Arial" charset="0"/>
              </a:rPr>
              <a:t>este</a:t>
            </a:r>
            <a:r>
              <a:rPr lang="en-US" dirty="0">
                <a:latin typeface="Arial" charset="0"/>
              </a:rPr>
              <a:t> </a:t>
            </a:r>
            <a:r>
              <a:rPr lang="en-US" dirty="0" err="1">
                <a:latin typeface="Arial" charset="0"/>
              </a:rPr>
              <a:t>gravemente</a:t>
            </a:r>
            <a:r>
              <a:rPr lang="en-US" dirty="0">
                <a:latin typeface="Arial" charset="0"/>
              </a:rPr>
              <a:t> </a:t>
            </a:r>
            <a:r>
              <a:rPr lang="en-US" dirty="0" err="1">
                <a:latin typeface="Arial" charset="0"/>
              </a:rPr>
              <a:t>amenazado</a:t>
            </a:r>
            <a:r>
              <a:rPr lang="en-US" dirty="0">
                <a:latin typeface="Arial" charset="0"/>
              </a:rPr>
              <a:t> un </a:t>
            </a:r>
            <a:r>
              <a:rPr lang="en-US" dirty="0" err="1">
                <a:latin typeface="Arial" charset="0"/>
              </a:rPr>
              <a:t>derecho</a:t>
            </a:r>
            <a:r>
              <a:rPr lang="en-US" dirty="0">
                <a:latin typeface="Arial" charset="0"/>
              </a:rPr>
              <a:t> </a:t>
            </a:r>
            <a:r>
              <a:rPr lang="en-US" dirty="0" err="1">
                <a:latin typeface="Arial" charset="0"/>
              </a:rPr>
              <a:t>humano</a:t>
            </a:r>
            <a:r>
              <a:rPr lang="en-US" dirty="0">
                <a:latin typeface="Arial" charset="0"/>
              </a:rPr>
              <a:t> y </a:t>
            </a:r>
            <a:r>
              <a:rPr lang="en-US" dirty="0" err="1">
                <a:latin typeface="Arial" charset="0"/>
              </a:rPr>
              <a:t>que</a:t>
            </a:r>
            <a:r>
              <a:rPr lang="en-US" dirty="0">
                <a:latin typeface="Arial" charset="0"/>
              </a:rPr>
              <a:t> de no </a:t>
            </a:r>
            <a:r>
              <a:rPr lang="en-US" dirty="0" err="1">
                <a:latin typeface="Arial" charset="0"/>
              </a:rPr>
              <a:t>hacer</a:t>
            </a:r>
            <a:r>
              <a:rPr lang="en-US" dirty="0">
                <a:latin typeface="Arial" charset="0"/>
              </a:rPr>
              <a:t> nada se cause un </a:t>
            </a:r>
            <a:r>
              <a:rPr lang="en-US" dirty="0" err="1">
                <a:latin typeface="Arial" charset="0"/>
              </a:rPr>
              <a:t>daño</a:t>
            </a:r>
            <a:r>
              <a:rPr lang="en-US" dirty="0">
                <a:latin typeface="Arial" charset="0"/>
              </a:rPr>
              <a:t> irreparable. </a:t>
            </a:r>
            <a:endParaRPr lang="en-US" dirty="0"/>
          </a:p>
          <a:p>
            <a:endParaRPr lang="es-CO"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85000" lnSpcReduction="20000"/>
          </a:bodyPr>
          <a:lstStyle/>
          <a:p>
            <a:r>
              <a:rPr lang="es-CO" b="1" dirty="0"/>
              <a:t>Corte Interamericana de Derechos Humanos </a:t>
            </a:r>
          </a:p>
          <a:p>
            <a:pPr algn="just">
              <a:buNone/>
            </a:pPr>
            <a:endParaRPr lang="es-CO" dirty="0"/>
          </a:p>
          <a:p>
            <a:pPr algn="just">
              <a:buNone/>
            </a:pPr>
            <a:r>
              <a:rPr lang="es-CO" dirty="0"/>
              <a:t>	La Corte IDH, instalada en 1979, es un órgano judicial autónomo de la OEA, cuyo mandato surge de la Convención Americana. La Corte IDH tiene su sede en la ciudad de San José, Costa Rica y está compuesta por siete jueces/zas elegido/as a título personal, provenientes de los Estados miembros de la OEA. La Corte IDH tiene como objetivo interpretar y aplicar la Convención Americana y otros tratados interamericanos de derechos humanos, en particular, a través de la emisión de sentencias sobre casos y opiniones consultivas.</a:t>
            </a:r>
          </a:p>
          <a:p>
            <a:pPr>
              <a:buNone/>
            </a:pPr>
            <a:endParaRPr lang="es-CO"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ódulo">
  <a:themeElements>
    <a:clrScheme name="Módulo">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ódulo">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ódul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185</TotalTime>
  <Words>1670</Words>
  <Application>Microsoft Office PowerPoint</Application>
  <PresentationFormat>Presentación en pantalla (4:3)</PresentationFormat>
  <Paragraphs>122</Paragraphs>
  <Slides>20</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20</vt:i4>
      </vt:variant>
    </vt:vector>
  </HeadingPairs>
  <TitlesOfParts>
    <vt:vector size="26" baseType="lpstr">
      <vt:lpstr>Arial</vt:lpstr>
      <vt:lpstr>Corbel</vt:lpstr>
      <vt:lpstr>Wingdings</vt:lpstr>
      <vt:lpstr>Wingdings 2</vt:lpstr>
      <vt:lpstr>Wingdings 3</vt:lpstr>
      <vt:lpstr>Módulo</vt:lpstr>
      <vt:lpstr>ACCESO A LOS SISTEMAS INTERNACIONALES DE PROTECCIÓN DE DERECHOS HUMANOS </vt:lpstr>
      <vt:lpstr> ¿Qué es Sistema Interamericano de Derechos Humanos? </vt:lpstr>
      <vt:lpstr>Obligaciones a cargo de los Estados</vt:lpstr>
      <vt:lpstr>COMPETENCIA </vt:lpstr>
      <vt:lpstr>REQUISITOS FORMALES </vt:lpstr>
      <vt:lpstr>EXCEPCIONES A LA REGLA DE AGOTAMIENTO DE RECURSOS INTERNOS </vt:lpstr>
      <vt:lpstr>Órganos del SIDH </vt:lpstr>
      <vt:lpstr>Funciones </vt:lpstr>
      <vt:lpstr>Presentación de PowerPoint</vt:lpstr>
      <vt:lpstr>Funciones </vt:lpstr>
      <vt:lpstr> ¿Cómo se puede llevar un caso a la Corte IDH?</vt:lpstr>
      <vt:lpstr> ¿ Cuáles son los tratados interamericanos de protección de derechos humanos?</vt:lpstr>
      <vt:lpstr>Aspectos Claves en el Procedimiento ante el SIDH </vt:lpstr>
      <vt:lpstr>¿ Quién puede presentar peticiones ante el SIDH?</vt:lpstr>
      <vt:lpstr>¿ Qué debe incluir la peticíón?</vt:lpstr>
      <vt:lpstr>Presentación de PowerPoint</vt:lpstr>
      <vt:lpstr>¿ Qué es la libertad de asociación en materia sindical?</vt:lpstr>
      <vt:lpstr>CASOS FALLADOS POR LA CORTE IDH QUE INVOLUCRAN DERECHOS SINDICALES </vt:lpstr>
      <vt:lpstr>Caso Huilca Tecse vs. Perú</vt:lpstr>
      <vt:lpstr>Caso Huilca Tecse vs. Perú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ACCESO A LOS SISTEMAS INTERNACIONALES DE PROTECCIÓN DE DERECHOS HUMANOS</dc:title>
  <dc:creator>RAFAEL BARRIOS</dc:creator>
  <cp:lastModifiedBy>soporte</cp:lastModifiedBy>
  <cp:revision>19</cp:revision>
  <dcterms:created xsi:type="dcterms:W3CDTF">2019-09-05T14:09:35Z</dcterms:created>
  <dcterms:modified xsi:type="dcterms:W3CDTF">2024-08-28T01:09:20Z</dcterms:modified>
</cp:coreProperties>
</file>