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66" r:id="rId6"/>
    <p:sldId id="259" r:id="rId7"/>
    <p:sldId id="260" r:id="rId8"/>
    <p:sldId id="261" r:id="rId9"/>
    <p:sldId id="267" r:id="rId10"/>
    <p:sldId id="262" r:id="rId11"/>
    <p:sldId id="263" r:id="rId12"/>
    <p:sldId id="264" r:id="rId13"/>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8" autoAdjust="0"/>
    <p:restoredTop sz="94660"/>
  </p:normalViewPr>
  <p:slideViewPr>
    <p:cSldViewPr snapToGrid="0">
      <p:cViewPr varScale="1">
        <p:scale>
          <a:sx n="86" d="100"/>
          <a:sy n="86" d="100"/>
        </p:scale>
        <p:origin x="132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3CC001-D971-D6BA-5152-BE6F9959B8BB}"/>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EA51B3A2-BE27-E78B-EF6D-F0C569C333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6F8E901F-454F-A3A0-6409-8A5B950FA076}"/>
              </a:ext>
            </a:extLst>
          </p:cNvPr>
          <p:cNvSpPr>
            <a:spLocks noGrp="1"/>
          </p:cNvSpPr>
          <p:nvPr>
            <p:ph type="dt" sz="half" idx="10"/>
          </p:nvPr>
        </p:nvSpPr>
        <p:spPr/>
        <p:txBody>
          <a:bodyPr/>
          <a:lstStyle/>
          <a:p>
            <a:fld id="{81C9EA91-6DB0-4630-86A8-EDD7B7662A7C}" type="datetimeFigureOut">
              <a:rPr lang="es-CO" smtClean="0"/>
              <a:t>11/02/24</a:t>
            </a:fld>
            <a:endParaRPr lang="es-CO"/>
          </a:p>
        </p:txBody>
      </p:sp>
      <p:sp>
        <p:nvSpPr>
          <p:cNvPr id="5" name="Marcador de pie de página 4">
            <a:extLst>
              <a:ext uri="{FF2B5EF4-FFF2-40B4-BE49-F238E27FC236}">
                <a16:creationId xmlns:a16="http://schemas.microsoft.com/office/drawing/2014/main" id="{A0965B42-44D4-F894-C105-63BB57802875}"/>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44C4EA1D-33A1-354C-D526-E7A03925DA6D}"/>
              </a:ext>
            </a:extLst>
          </p:cNvPr>
          <p:cNvSpPr>
            <a:spLocks noGrp="1"/>
          </p:cNvSpPr>
          <p:nvPr>
            <p:ph type="sldNum" sz="quarter" idx="12"/>
          </p:nvPr>
        </p:nvSpPr>
        <p:spPr/>
        <p:txBody>
          <a:bodyPr/>
          <a:lstStyle/>
          <a:p>
            <a:fld id="{EC6B4EB0-B689-4154-94CE-F64E788DA897}" type="slidenum">
              <a:rPr lang="es-CO" smtClean="0"/>
              <a:t>‹Nº›</a:t>
            </a:fld>
            <a:endParaRPr lang="es-CO"/>
          </a:p>
        </p:txBody>
      </p:sp>
    </p:spTree>
    <p:extLst>
      <p:ext uri="{BB962C8B-B14F-4D97-AF65-F5344CB8AC3E}">
        <p14:creationId xmlns:p14="http://schemas.microsoft.com/office/powerpoint/2010/main" val="1194376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A98A2F-645E-F02F-3687-FF9CC9AD6230}"/>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6F1E6685-C3D2-4A70-92CA-8C73AE9C8141}"/>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9361CC55-6777-926D-6BFA-584E9626D7B6}"/>
              </a:ext>
            </a:extLst>
          </p:cNvPr>
          <p:cNvSpPr>
            <a:spLocks noGrp="1"/>
          </p:cNvSpPr>
          <p:nvPr>
            <p:ph type="dt" sz="half" idx="10"/>
          </p:nvPr>
        </p:nvSpPr>
        <p:spPr/>
        <p:txBody>
          <a:bodyPr/>
          <a:lstStyle/>
          <a:p>
            <a:fld id="{81C9EA91-6DB0-4630-86A8-EDD7B7662A7C}" type="datetimeFigureOut">
              <a:rPr lang="es-CO" smtClean="0"/>
              <a:t>11/02/24</a:t>
            </a:fld>
            <a:endParaRPr lang="es-CO"/>
          </a:p>
        </p:txBody>
      </p:sp>
      <p:sp>
        <p:nvSpPr>
          <p:cNvPr id="5" name="Marcador de pie de página 4">
            <a:extLst>
              <a:ext uri="{FF2B5EF4-FFF2-40B4-BE49-F238E27FC236}">
                <a16:creationId xmlns:a16="http://schemas.microsoft.com/office/drawing/2014/main" id="{D541AAFA-96C4-038B-8123-6E0D9C8529EB}"/>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936CA2EF-804F-2D99-D2E9-A4B4553F3A54}"/>
              </a:ext>
            </a:extLst>
          </p:cNvPr>
          <p:cNvSpPr>
            <a:spLocks noGrp="1"/>
          </p:cNvSpPr>
          <p:nvPr>
            <p:ph type="sldNum" sz="quarter" idx="12"/>
          </p:nvPr>
        </p:nvSpPr>
        <p:spPr/>
        <p:txBody>
          <a:bodyPr/>
          <a:lstStyle/>
          <a:p>
            <a:fld id="{EC6B4EB0-B689-4154-94CE-F64E788DA897}" type="slidenum">
              <a:rPr lang="es-CO" smtClean="0"/>
              <a:t>‹Nº›</a:t>
            </a:fld>
            <a:endParaRPr lang="es-CO"/>
          </a:p>
        </p:txBody>
      </p:sp>
    </p:spTree>
    <p:extLst>
      <p:ext uri="{BB962C8B-B14F-4D97-AF65-F5344CB8AC3E}">
        <p14:creationId xmlns:p14="http://schemas.microsoft.com/office/powerpoint/2010/main" val="1721277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7C1ED8AD-B320-05F2-1109-E4B7ACE70CEE}"/>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67792753-5BF9-42D3-AA63-C727DA6E1368}"/>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51103CF7-451C-ED7E-5CDC-1B68367A7700}"/>
              </a:ext>
            </a:extLst>
          </p:cNvPr>
          <p:cNvSpPr>
            <a:spLocks noGrp="1"/>
          </p:cNvSpPr>
          <p:nvPr>
            <p:ph type="dt" sz="half" idx="10"/>
          </p:nvPr>
        </p:nvSpPr>
        <p:spPr/>
        <p:txBody>
          <a:bodyPr/>
          <a:lstStyle/>
          <a:p>
            <a:fld id="{81C9EA91-6DB0-4630-86A8-EDD7B7662A7C}" type="datetimeFigureOut">
              <a:rPr lang="es-CO" smtClean="0"/>
              <a:t>11/02/24</a:t>
            </a:fld>
            <a:endParaRPr lang="es-CO"/>
          </a:p>
        </p:txBody>
      </p:sp>
      <p:sp>
        <p:nvSpPr>
          <p:cNvPr id="5" name="Marcador de pie de página 4">
            <a:extLst>
              <a:ext uri="{FF2B5EF4-FFF2-40B4-BE49-F238E27FC236}">
                <a16:creationId xmlns:a16="http://schemas.microsoft.com/office/drawing/2014/main" id="{056071C7-610F-6A22-B091-2255CA0393DA}"/>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58DC18A3-0B0D-99B9-A94A-1FB7CE50AE1D}"/>
              </a:ext>
            </a:extLst>
          </p:cNvPr>
          <p:cNvSpPr>
            <a:spLocks noGrp="1"/>
          </p:cNvSpPr>
          <p:nvPr>
            <p:ph type="sldNum" sz="quarter" idx="12"/>
          </p:nvPr>
        </p:nvSpPr>
        <p:spPr/>
        <p:txBody>
          <a:bodyPr/>
          <a:lstStyle/>
          <a:p>
            <a:fld id="{EC6B4EB0-B689-4154-94CE-F64E788DA897}" type="slidenum">
              <a:rPr lang="es-CO" smtClean="0"/>
              <a:t>‹Nº›</a:t>
            </a:fld>
            <a:endParaRPr lang="es-CO"/>
          </a:p>
        </p:txBody>
      </p:sp>
    </p:spTree>
    <p:extLst>
      <p:ext uri="{BB962C8B-B14F-4D97-AF65-F5344CB8AC3E}">
        <p14:creationId xmlns:p14="http://schemas.microsoft.com/office/powerpoint/2010/main" val="616718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2558C8-702B-77FA-AA93-61691BF0EE3A}"/>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B20F1366-0892-B54D-9026-966805797703}"/>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D194D79B-36EB-DA50-38E8-B57FD0253375}"/>
              </a:ext>
            </a:extLst>
          </p:cNvPr>
          <p:cNvSpPr>
            <a:spLocks noGrp="1"/>
          </p:cNvSpPr>
          <p:nvPr>
            <p:ph type="dt" sz="half" idx="10"/>
          </p:nvPr>
        </p:nvSpPr>
        <p:spPr/>
        <p:txBody>
          <a:bodyPr/>
          <a:lstStyle/>
          <a:p>
            <a:fld id="{81C9EA91-6DB0-4630-86A8-EDD7B7662A7C}" type="datetimeFigureOut">
              <a:rPr lang="es-CO" smtClean="0"/>
              <a:t>11/02/24</a:t>
            </a:fld>
            <a:endParaRPr lang="es-CO"/>
          </a:p>
        </p:txBody>
      </p:sp>
      <p:sp>
        <p:nvSpPr>
          <p:cNvPr id="5" name="Marcador de pie de página 4">
            <a:extLst>
              <a:ext uri="{FF2B5EF4-FFF2-40B4-BE49-F238E27FC236}">
                <a16:creationId xmlns:a16="http://schemas.microsoft.com/office/drawing/2014/main" id="{7ECA175C-5908-6DF3-9604-F4EE1A4D6031}"/>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8E49D1E5-7A94-C2C3-0994-8FC09E25242F}"/>
              </a:ext>
            </a:extLst>
          </p:cNvPr>
          <p:cNvSpPr>
            <a:spLocks noGrp="1"/>
          </p:cNvSpPr>
          <p:nvPr>
            <p:ph type="sldNum" sz="quarter" idx="12"/>
          </p:nvPr>
        </p:nvSpPr>
        <p:spPr/>
        <p:txBody>
          <a:bodyPr/>
          <a:lstStyle/>
          <a:p>
            <a:fld id="{EC6B4EB0-B689-4154-94CE-F64E788DA897}" type="slidenum">
              <a:rPr lang="es-CO" smtClean="0"/>
              <a:t>‹Nº›</a:t>
            </a:fld>
            <a:endParaRPr lang="es-CO"/>
          </a:p>
        </p:txBody>
      </p:sp>
    </p:spTree>
    <p:extLst>
      <p:ext uri="{BB962C8B-B14F-4D97-AF65-F5344CB8AC3E}">
        <p14:creationId xmlns:p14="http://schemas.microsoft.com/office/powerpoint/2010/main" val="488690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2DB697A-DCB3-FCDC-1145-A9347659A234}"/>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5C60EAF-ACE6-6BE4-A694-948A51F17B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00567329-5718-C361-C0B2-0771C69037BB}"/>
              </a:ext>
            </a:extLst>
          </p:cNvPr>
          <p:cNvSpPr>
            <a:spLocks noGrp="1"/>
          </p:cNvSpPr>
          <p:nvPr>
            <p:ph type="dt" sz="half" idx="10"/>
          </p:nvPr>
        </p:nvSpPr>
        <p:spPr/>
        <p:txBody>
          <a:bodyPr/>
          <a:lstStyle/>
          <a:p>
            <a:fld id="{81C9EA91-6DB0-4630-86A8-EDD7B7662A7C}" type="datetimeFigureOut">
              <a:rPr lang="es-CO" smtClean="0"/>
              <a:t>11/02/24</a:t>
            </a:fld>
            <a:endParaRPr lang="es-CO"/>
          </a:p>
        </p:txBody>
      </p:sp>
      <p:sp>
        <p:nvSpPr>
          <p:cNvPr id="5" name="Marcador de pie de página 4">
            <a:extLst>
              <a:ext uri="{FF2B5EF4-FFF2-40B4-BE49-F238E27FC236}">
                <a16:creationId xmlns:a16="http://schemas.microsoft.com/office/drawing/2014/main" id="{E94DE7C5-BBC6-91B5-BEE2-16E9DF970B84}"/>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B6A5D6A5-6D42-27B4-7F8C-6ECFDA2FEF33}"/>
              </a:ext>
            </a:extLst>
          </p:cNvPr>
          <p:cNvSpPr>
            <a:spLocks noGrp="1"/>
          </p:cNvSpPr>
          <p:nvPr>
            <p:ph type="sldNum" sz="quarter" idx="12"/>
          </p:nvPr>
        </p:nvSpPr>
        <p:spPr/>
        <p:txBody>
          <a:bodyPr/>
          <a:lstStyle/>
          <a:p>
            <a:fld id="{EC6B4EB0-B689-4154-94CE-F64E788DA897}" type="slidenum">
              <a:rPr lang="es-CO" smtClean="0"/>
              <a:t>‹Nº›</a:t>
            </a:fld>
            <a:endParaRPr lang="es-CO"/>
          </a:p>
        </p:txBody>
      </p:sp>
    </p:spTree>
    <p:extLst>
      <p:ext uri="{BB962C8B-B14F-4D97-AF65-F5344CB8AC3E}">
        <p14:creationId xmlns:p14="http://schemas.microsoft.com/office/powerpoint/2010/main" val="1796380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284E3A-42DC-2711-8D33-188FE9FD1BD4}"/>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9D59315E-B5E7-3CA3-03D2-BE41ABAA7BDB}"/>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AFE738F1-8EB1-1375-F717-4329B91609CE}"/>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C1FDE71B-8A84-2BB7-0A26-E3E0E6856362}"/>
              </a:ext>
            </a:extLst>
          </p:cNvPr>
          <p:cNvSpPr>
            <a:spLocks noGrp="1"/>
          </p:cNvSpPr>
          <p:nvPr>
            <p:ph type="dt" sz="half" idx="10"/>
          </p:nvPr>
        </p:nvSpPr>
        <p:spPr/>
        <p:txBody>
          <a:bodyPr/>
          <a:lstStyle/>
          <a:p>
            <a:fld id="{81C9EA91-6DB0-4630-86A8-EDD7B7662A7C}" type="datetimeFigureOut">
              <a:rPr lang="es-CO" smtClean="0"/>
              <a:t>11/02/24</a:t>
            </a:fld>
            <a:endParaRPr lang="es-CO"/>
          </a:p>
        </p:txBody>
      </p:sp>
      <p:sp>
        <p:nvSpPr>
          <p:cNvPr id="6" name="Marcador de pie de página 5">
            <a:extLst>
              <a:ext uri="{FF2B5EF4-FFF2-40B4-BE49-F238E27FC236}">
                <a16:creationId xmlns:a16="http://schemas.microsoft.com/office/drawing/2014/main" id="{7D96E84B-E2B9-181C-9162-6046FBA9909B}"/>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96EFE08C-3EBE-372D-1993-EB204B58E177}"/>
              </a:ext>
            </a:extLst>
          </p:cNvPr>
          <p:cNvSpPr>
            <a:spLocks noGrp="1"/>
          </p:cNvSpPr>
          <p:nvPr>
            <p:ph type="sldNum" sz="quarter" idx="12"/>
          </p:nvPr>
        </p:nvSpPr>
        <p:spPr/>
        <p:txBody>
          <a:bodyPr/>
          <a:lstStyle/>
          <a:p>
            <a:fld id="{EC6B4EB0-B689-4154-94CE-F64E788DA897}" type="slidenum">
              <a:rPr lang="es-CO" smtClean="0"/>
              <a:t>‹Nº›</a:t>
            </a:fld>
            <a:endParaRPr lang="es-CO"/>
          </a:p>
        </p:txBody>
      </p:sp>
    </p:spTree>
    <p:extLst>
      <p:ext uri="{BB962C8B-B14F-4D97-AF65-F5344CB8AC3E}">
        <p14:creationId xmlns:p14="http://schemas.microsoft.com/office/powerpoint/2010/main" val="2527074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217EEE-D605-FD13-19F5-0A0D72191D86}"/>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71072E25-3CDD-0D66-E78C-086169C01B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B918E69-4A75-F969-7C06-A0D5AC92201C}"/>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AFFA7A8E-716B-15D0-F58E-3A46F12287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415132EB-F9CB-04A7-55B8-A25C395DCEEB}"/>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A22F1FD4-9ACF-3433-F21C-E31332C98471}"/>
              </a:ext>
            </a:extLst>
          </p:cNvPr>
          <p:cNvSpPr>
            <a:spLocks noGrp="1"/>
          </p:cNvSpPr>
          <p:nvPr>
            <p:ph type="dt" sz="half" idx="10"/>
          </p:nvPr>
        </p:nvSpPr>
        <p:spPr/>
        <p:txBody>
          <a:bodyPr/>
          <a:lstStyle/>
          <a:p>
            <a:fld id="{81C9EA91-6DB0-4630-86A8-EDD7B7662A7C}" type="datetimeFigureOut">
              <a:rPr lang="es-CO" smtClean="0"/>
              <a:t>11/02/24</a:t>
            </a:fld>
            <a:endParaRPr lang="es-CO"/>
          </a:p>
        </p:txBody>
      </p:sp>
      <p:sp>
        <p:nvSpPr>
          <p:cNvPr id="8" name="Marcador de pie de página 7">
            <a:extLst>
              <a:ext uri="{FF2B5EF4-FFF2-40B4-BE49-F238E27FC236}">
                <a16:creationId xmlns:a16="http://schemas.microsoft.com/office/drawing/2014/main" id="{07C96B64-D9DB-4414-C998-4B74B3F8EB6D}"/>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7D761BD8-9828-6CAA-6898-D69274445B66}"/>
              </a:ext>
            </a:extLst>
          </p:cNvPr>
          <p:cNvSpPr>
            <a:spLocks noGrp="1"/>
          </p:cNvSpPr>
          <p:nvPr>
            <p:ph type="sldNum" sz="quarter" idx="12"/>
          </p:nvPr>
        </p:nvSpPr>
        <p:spPr/>
        <p:txBody>
          <a:bodyPr/>
          <a:lstStyle/>
          <a:p>
            <a:fld id="{EC6B4EB0-B689-4154-94CE-F64E788DA897}" type="slidenum">
              <a:rPr lang="es-CO" smtClean="0"/>
              <a:t>‹Nº›</a:t>
            </a:fld>
            <a:endParaRPr lang="es-CO"/>
          </a:p>
        </p:txBody>
      </p:sp>
    </p:spTree>
    <p:extLst>
      <p:ext uri="{BB962C8B-B14F-4D97-AF65-F5344CB8AC3E}">
        <p14:creationId xmlns:p14="http://schemas.microsoft.com/office/powerpoint/2010/main" val="2649486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151FEE-E4CB-949E-493C-581C61CE7FF4}"/>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02BC09B5-F005-CB1E-D2E5-77B0E633C619}"/>
              </a:ext>
            </a:extLst>
          </p:cNvPr>
          <p:cNvSpPr>
            <a:spLocks noGrp="1"/>
          </p:cNvSpPr>
          <p:nvPr>
            <p:ph type="dt" sz="half" idx="10"/>
          </p:nvPr>
        </p:nvSpPr>
        <p:spPr/>
        <p:txBody>
          <a:bodyPr/>
          <a:lstStyle/>
          <a:p>
            <a:fld id="{81C9EA91-6DB0-4630-86A8-EDD7B7662A7C}" type="datetimeFigureOut">
              <a:rPr lang="es-CO" smtClean="0"/>
              <a:t>11/02/24</a:t>
            </a:fld>
            <a:endParaRPr lang="es-CO"/>
          </a:p>
        </p:txBody>
      </p:sp>
      <p:sp>
        <p:nvSpPr>
          <p:cNvPr id="4" name="Marcador de pie de página 3">
            <a:extLst>
              <a:ext uri="{FF2B5EF4-FFF2-40B4-BE49-F238E27FC236}">
                <a16:creationId xmlns:a16="http://schemas.microsoft.com/office/drawing/2014/main" id="{202A7B66-42A6-D5AA-2B1F-39E1163413EF}"/>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B702D069-C22F-3596-F32A-E6FB06766C76}"/>
              </a:ext>
            </a:extLst>
          </p:cNvPr>
          <p:cNvSpPr>
            <a:spLocks noGrp="1"/>
          </p:cNvSpPr>
          <p:nvPr>
            <p:ph type="sldNum" sz="quarter" idx="12"/>
          </p:nvPr>
        </p:nvSpPr>
        <p:spPr/>
        <p:txBody>
          <a:bodyPr/>
          <a:lstStyle/>
          <a:p>
            <a:fld id="{EC6B4EB0-B689-4154-94CE-F64E788DA897}" type="slidenum">
              <a:rPr lang="es-CO" smtClean="0"/>
              <a:t>‹Nº›</a:t>
            </a:fld>
            <a:endParaRPr lang="es-CO"/>
          </a:p>
        </p:txBody>
      </p:sp>
    </p:spTree>
    <p:extLst>
      <p:ext uri="{BB962C8B-B14F-4D97-AF65-F5344CB8AC3E}">
        <p14:creationId xmlns:p14="http://schemas.microsoft.com/office/powerpoint/2010/main" val="2082295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069D701-5C5C-3F7E-8464-73C668F93BEB}"/>
              </a:ext>
            </a:extLst>
          </p:cNvPr>
          <p:cNvSpPr>
            <a:spLocks noGrp="1"/>
          </p:cNvSpPr>
          <p:nvPr>
            <p:ph type="dt" sz="half" idx="10"/>
          </p:nvPr>
        </p:nvSpPr>
        <p:spPr/>
        <p:txBody>
          <a:bodyPr/>
          <a:lstStyle/>
          <a:p>
            <a:fld id="{81C9EA91-6DB0-4630-86A8-EDD7B7662A7C}" type="datetimeFigureOut">
              <a:rPr lang="es-CO" smtClean="0"/>
              <a:t>11/02/24</a:t>
            </a:fld>
            <a:endParaRPr lang="es-CO"/>
          </a:p>
        </p:txBody>
      </p:sp>
      <p:sp>
        <p:nvSpPr>
          <p:cNvPr id="3" name="Marcador de pie de página 2">
            <a:extLst>
              <a:ext uri="{FF2B5EF4-FFF2-40B4-BE49-F238E27FC236}">
                <a16:creationId xmlns:a16="http://schemas.microsoft.com/office/drawing/2014/main" id="{28C1B9FA-262F-B4AB-2131-159C2543634E}"/>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CC310B01-85E9-C4D0-AB3E-C5F23AAE6CD2}"/>
              </a:ext>
            </a:extLst>
          </p:cNvPr>
          <p:cNvSpPr>
            <a:spLocks noGrp="1"/>
          </p:cNvSpPr>
          <p:nvPr>
            <p:ph type="sldNum" sz="quarter" idx="12"/>
          </p:nvPr>
        </p:nvSpPr>
        <p:spPr/>
        <p:txBody>
          <a:bodyPr/>
          <a:lstStyle/>
          <a:p>
            <a:fld id="{EC6B4EB0-B689-4154-94CE-F64E788DA897}" type="slidenum">
              <a:rPr lang="es-CO" smtClean="0"/>
              <a:t>‹Nº›</a:t>
            </a:fld>
            <a:endParaRPr lang="es-CO"/>
          </a:p>
        </p:txBody>
      </p:sp>
    </p:spTree>
    <p:extLst>
      <p:ext uri="{BB962C8B-B14F-4D97-AF65-F5344CB8AC3E}">
        <p14:creationId xmlns:p14="http://schemas.microsoft.com/office/powerpoint/2010/main" val="812840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B79997-88BD-C3C2-9A93-1E230D4EC8C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061E3606-B277-C3B8-FAA5-B6BE438E0A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38159365-B395-D7BC-4283-2920107464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FCD4CA9-1513-FB4F-08C4-078D3DF2A013}"/>
              </a:ext>
            </a:extLst>
          </p:cNvPr>
          <p:cNvSpPr>
            <a:spLocks noGrp="1"/>
          </p:cNvSpPr>
          <p:nvPr>
            <p:ph type="dt" sz="half" idx="10"/>
          </p:nvPr>
        </p:nvSpPr>
        <p:spPr/>
        <p:txBody>
          <a:bodyPr/>
          <a:lstStyle/>
          <a:p>
            <a:fld id="{81C9EA91-6DB0-4630-86A8-EDD7B7662A7C}" type="datetimeFigureOut">
              <a:rPr lang="es-CO" smtClean="0"/>
              <a:t>11/02/24</a:t>
            </a:fld>
            <a:endParaRPr lang="es-CO"/>
          </a:p>
        </p:txBody>
      </p:sp>
      <p:sp>
        <p:nvSpPr>
          <p:cNvPr id="6" name="Marcador de pie de página 5">
            <a:extLst>
              <a:ext uri="{FF2B5EF4-FFF2-40B4-BE49-F238E27FC236}">
                <a16:creationId xmlns:a16="http://schemas.microsoft.com/office/drawing/2014/main" id="{EFD9D496-64CF-B762-B833-12DB9DF466F4}"/>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D8DAE3B2-A37F-3CD8-3358-B489AB9A58D1}"/>
              </a:ext>
            </a:extLst>
          </p:cNvPr>
          <p:cNvSpPr>
            <a:spLocks noGrp="1"/>
          </p:cNvSpPr>
          <p:nvPr>
            <p:ph type="sldNum" sz="quarter" idx="12"/>
          </p:nvPr>
        </p:nvSpPr>
        <p:spPr/>
        <p:txBody>
          <a:bodyPr/>
          <a:lstStyle/>
          <a:p>
            <a:fld id="{EC6B4EB0-B689-4154-94CE-F64E788DA897}" type="slidenum">
              <a:rPr lang="es-CO" smtClean="0"/>
              <a:t>‹Nº›</a:t>
            </a:fld>
            <a:endParaRPr lang="es-CO"/>
          </a:p>
        </p:txBody>
      </p:sp>
    </p:spTree>
    <p:extLst>
      <p:ext uri="{BB962C8B-B14F-4D97-AF65-F5344CB8AC3E}">
        <p14:creationId xmlns:p14="http://schemas.microsoft.com/office/powerpoint/2010/main" val="3812893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A82131-1246-76B5-FEB8-9F433F72625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5FB52D3C-D0A8-42BD-1444-879FD8CF0F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B6207D18-D0BD-227E-5584-A2ADADF84D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B944ABC-FCE3-BBC1-AE43-AAB34BE6B4EA}"/>
              </a:ext>
            </a:extLst>
          </p:cNvPr>
          <p:cNvSpPr>
            <a:spLocks noGrp="1"/>
          </p:cNvSpPr>
          <p:nvPr>
            <p:ph type="dt" sz="half" idx="10"/>
          </p:nvPr>
        </p:nvSpPr>
        <p:spPr/>
        <p:txBody>
          <a:bodyPr/>
          <a:lstStyle/>
          <a:p>
            <a:fld id="{81C9EA91-6DB0-4630-86A8-EDD7B7662A7C}" type="datetimeFigureOut">
              <a:rPr lang="es-CO" smtClean="0"/>
              <a:t>11/02/24</a:t>
            </a:fld>
            <a:endParaRPr lang="es-CO"/>
          </a:p>
        </p:txBody>
      </p:sp>
      <p:sp>
        <p:nvSpPr>
          <p:cNvPr id="6" name="Marcador de pie de página 5">
            <a:extLst>
              <a:ext uri="{FF2B5EF4-FFF2-40B4-BE49-F238E27FC236}">
                <a16:creationId xmlns:a16="http://schemas.microsoft.com/office/drawing/2014/main" id="{86A7002E-8525-0D6D-9AEE-88E09296082F}"/>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9AE416EE-7B43-1AC0-213F-73874F59521A}"/>
              </a:ext>
            </a:extLst>
          </p:cNvPr>
          <p:cNvSpPr>
            <a:spLocks noGrp="1"/>
          </p:cNvSpPr>
          <p:nvPr>
            <p:ph type="sldNum" sz="quarter" idx="12"/>
          </p:nvPr>
        </p:nvSpPr>
        <p:spPr/>
        <p:txBody>
          <a:bodyPr/>
          <a:lstStyle/>
          <a:p>
            <a:fld id="{EC6B4EB0-B689-4154-94CE-F64E788DA897}" type="slidenum">
              <a:rPr lang="es-CO" smtClean="0"/>
              <a:t>‹Nº›</a:t>
            </a:fld>
            <a:endParaRPr lang="es-CO"/>
          </a:p>
        </p:txBody>
      </p:sp>
    </p:spTree>
    <p:extLst>
      <p:ext uri="{BB962C8B-B14F-4D97-AF65-F5344CB8AC3E}">
        <p14:creationId xmlns:p14="http://schemas.microsoft.com/office/powerpoint/2010/main" val="1088700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43A6303-53E1-4DE6-E79C-4E452C1028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80CF44D9-9A04-65BC-B634-FB0FE49B6C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0A10260A-0B20-04F9-95C1-9E0D6CB8988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C9EA91-6DB0-4630-86A8-EDD7B7662A7C}" type="datetimeFigureOut">
              <a:rPr lang="es-CO" smtClean="0"/>
              <a:t>11/02/24</a:t>
            </a:fld>
            <a:endParaRPr lang="es-CO"/>
          </a:p>
        </p:txBody>
      </p:sp>
      <p:sp>
        <p:nvSpPr>
          <p:cNvPr id="5" name="Marcador de pie de página 4">
            <a:extLst>
              <a:ext uri="{FF2B5EF4-FFF2-40B4-BE49-F238E27FC236}">
                <a16:creationId xmlns:a16="http://schemas.microsoft.com/office/drawing/2014/main" id="{C4C961F1-6F2C-48FC-EA7A-A74982B655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6FDA1A52-93C0-4138-3653-0906221BD3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6B4EB0-B689-4154-94CE-F64E788DA897}" type="slidenum">
              <a:rPr lang="es-CO" smtClean="0"/>
              <a:t>‹Nº›</a:t>
            </a:fld>
            <a:endParaRPr lang="es-CO"/>
          </a:p>
        </p:txBody>
      </p:sp>
    </p:spTree>
    <p:extLst>
      <p:ext uri="{BB962C8B-B14F-4D97-AF65-F5344CB8AC3E}">
        <p14:creationId xmlns:p14="http://schemas.microsoft.com/office/powerpoint/2010/main" val="1811022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BABBF9-433C-5D31-1B2B-FEEAFA9EF45F}"/>
              </a:ext>
            </a:extLst>
          </p:cNvPr>
          <p:cNvSpPr>
            <a:spLocks noGrp="1"/>
          </p:cNvSpPr>
          <p:nvPr>
            <p:ph type="ctrTitle"/>
          </p:nvPr>
        </p:nvSpPr>
        <p:spPr>
          <a:xfrm>
            <a:off x="1524000" y="369117"/>
            <a:ext cx="9144000" cy="1795243"/>
          </a:xfrm>
        </p:spPr>
        <p:txBody>
          <a:bodyPr/>
          <a:lstStyle/>
          <a:p>
            <a:r>
              <a:rPr lang="es-MX" b="1" dirty="0">
                <a:solidFill>
                  <a:srgbClr val="C00000"/>
                </a:solidFill>
              </a:rPr>
              <a:t>CONTEXTO NACIONAL</a:t>
            </a:r>
            <a:endParaRPr lang="es-CO" b="1" dirty="0">
              <a:solidFill>
                <a:srgbClr val="C00000"/>
              </a:solidFill>
            </a:endParaRPr>
          </a:p>
        </p:txBody>
      </p:sp>
      <p:sp>
        <p:nvSpPr>
          <p:cNvPr id="3" name="Subtítulo 2">
            <a:extLst>
              <a:ext uri="{FF2B5EF4-FFF2-40B4-BE49-F238E27FC236}">
                <a16:creationId xmlns:a16="http://schemas.microsoft.com/office/drawing/2014/main" id="{15369207-3EF8-9FAF-F0C5-76CCB7C05BDF}"/>
              </a:ext>
            </a:extLst>
          </p:cNvPr>
          <p:cNvSpPr>
            <a:spLocks noGrp="1"/>
          </p:cNvSpPr>
          <p:nvPr>
            <p:ph type="subTitle" idx="1"/>
          </p:nvPr>
        </p:nvSpPr>
        <p:spPr>
          <a:xfrm>
            <a:off x="1524000" y="3509963"/>
            <a:ext cx="9144000" cy="2236496"/>
          </a:xfrm>
        </p:spPr>
        <p:txBody>
          <a:bodyPr>
            <a:normAutofit/>
          </a:bodyPr>
          <a:lstStyle/>
          <a:p>
            <a:r>
              <a:rPr lang="es-MX" b="1" dirty="0"/>
              <a:t>Propuesta –Presentación</a:t>
            </a:r>
          </a:p>
          <a:p>
            <a:r>
              <a:rPr lang="es-MX" b="1" dirty="0"/>
              <a:t>al</a:t>
            </a:r>
          </a:p>
          <a:p>
            <a:r>
              <a:rPr lang="es-MX" b="1" dirty="0"/>
              <a:t>COORDINADOR NACIONAL DEL MODEP </a:t>
            </a:r>
          </a:p>
          <a:p>
            <a:r>
              <a:rPr lang="es-MX" b="1" dirty="0"/>
              <a:t>Bogotá, Febrero 10 y 11 de 2024</a:t>
            </a:r>
            <a:endParaRPr lang="es-CO" b="1" dirty="0"/>
          </a:p>
        </p:txBody>
      </p:sp>
    </p:spTree>
    <p:extLst>
      <p:ext uri="{BB962C8B-B14F-4D97-AF65-F5344CB8AC3E}">
        <p14:creationId xmlns:p14="http://schemas.microsoft.com/office/powerpoint/2010/main" val="45268184"/>
      </p:ext>
    </p:extLst>
  </p:cSld>
  <p:clrMapOvr>
    <a:masterClrMapping/>
  </p:clrMapOvr>
  <p:transitio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lipse 2">
            <a:extLst>
              <a:ext uri="{FF2B5EF4-FFF2-40B4-BE49-F238E27FC236}">
                <a16:creationId xmlns:a16="http://schemas.microsoft.com/office/drawing/2014/main" id="{C2C1D9D7-987E-A195-9FD0-40E31C61DA57}"/>
              </a:ext>
            </a:extLst>
          </p:cNvPr>
          <p:cNvSpPr/>
          <p:nvPr/>
        </p:nvSpPr>
        <p:spPr>
          <a:xfrm>
            <a:off x="1241571" y="1526796"/>
            <a:ext cx="9446003" cy="4160940"/>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lgn="just">
              <a:lnSpc>
                <a:spcPct val="107000"/>
              </a:lnSpc>
              <a:spcAft>
                <a:spcPts val="800"/>
              </a:spcAft>
            </a:pPr>
            <a:r>
              <a:rPr lang="es-MX" sz="1800" b="1" kern="100" dirty="0">
                <a:effectLst/>
                <a:latin typeface="Calibri" panose="020F0502020204030204" pitchFamily="34" charset="0"/>
                <a:ea typeface="Calibri" panose="020F0502020204030204" pitchFamily="34" charset="0"/>
                <a:cs typeface="Times New Roman" panose="02020603050405020304" pitchFamily="18" charset="0"/>
              </a:rPr>
              <a:t>Comunicado de la OEA</a:t>
            </a:r>
            <a:r>
              <a:rPr lang="es-MX"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s-CO" sz="1800" b="1" kern="100" dirty="0">
                <a:effectLst/>
                <a:latin typeface="Calibri" panose="020F0502020204030204" pitchFamily="34" charset="0"/>
                <a:ea typeface="Calibri" panose="020F0502020204030204" pitchFamily="34" charset="0"/>
                <a:cs typeface="Times New Roman" panose="02020603050405020304" pitchFamily="18" charset="0"/>
              </a:rPr>
              <a:t>OEA considera «imprescindible garantizar» que Petro «complete su mandato». </a:t>
            </a:r>
            <a:r>
              <a:rPr lang="es-CO" sz="1800" kern="100" dirty="0">
                <a:effectLst/>
                <a:latin typeface="Calibri" panose="020F0502020204030204" pitchFamily="34" charset="0"/>
                <a:ea typeface="Calibri" panose="020F0502020204030204" pitchFamily="34" charset="0"/>
                <a:cs typeface="Times New Roman" panose="02020603050405020304" pitchFamily="18" charset="0"/>
              </a:rPr>
              <a:t>En un comunicado la Secretaría General de la OEA también se solidariza. La secretaría pide «que todos los actores e instituciones estatales respeten los principios democráticos y que se asegure la gobernabilidad constitucional a las autoridades electas».</a:t>
            </a:r>
          </a:p>
        </p:txBody>
      </p:sp>
    </p:spTree>
    <p:extLst>
      <p:ext uri="{BB962C8B-B14F-4D97-AF65-F5344CB8AC3E}">
        <p14:creationId xmlns:p14="http://schemas.microsoft.com/office/powerpoint/2010/main" val="3734623217"/>
      </p:ext>
    </p:extLst>
  </p:cSld>
  <p:clrMapOvr>
    <a:masterClrMapping/>
  </p:clrMapOvr>
  <p:transition spd="slow">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echa: pentágono 1">
            <a:extLst>
              <a:ext uri="{FF2B5EF4-FFF2-40B4-BE49-F238E27FC236}">
                <a16:creationId xmlns:a16="http://schemas.microsoft.com/office/drawing/2014/main" id="{C18237F5-67DD-3677-96BA-4B9C2A1EA35C}"/>
              </a:ext>
            </a:extLst>
          </p:cNvPr>
          <p:cNvSpPr/>
          <p:nvPr/>
        </p:nvSpPr>
        <p:spPr>
          <a:xfrm>
            <a:off x="2248250" y="1837189"/>
            <a:ext cx="7894039" cy="3967993"/>
          </a:xfrm>
          <a:prstGeom prst="homePlat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42900" lvl="0" indent="-342900" algn="just">
              <a:lnSpc>
                <a:spcPct val="107000"/>
              </a:lnSpc>
              <a:spcAft>
                <a:spcPts val="800"/>
              </a:spcAft>
              <a:buFont typeface="Symbol" panose="05050102010706020507" pitchFamily="18" charset="2"/>
              <a:buChar char=""/>
            </a:pPr>
            <a:r>
              <a:rPr lang="es-MX" sz="2800" kern="100" dirty="0">
                <a:effectLst/>
                <a:latin typeface="Calibri" panose="020F0502020204030204" pitchFamily="34" charset="0"/>
                <a:ea typeface="Calibri" panose="020F0502020204030204" pitchFamily="34" charset="0"/>
                <a:cs typeface="Times New Roman" panose="02020603050405020304" pitchFamily="18" charset="0"/>
              </a:rPr>
              <a:t>Salida política al conflicto social y armado.</a:t>
            </a:r>
            <a:endParaRPr lang="es-CO"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s-MX" sz="2800" kern="100" dirty="0">
                <a:effectLst/>
                <a:latin typeface="Calibri" panose="020F0502020204030204" pitchFamily="34" charset="0"/>
                <a:ea typeface="Calibri" panose="020F0502020204030204" pitchFamily="34" charset="0"/>
                <a:cs typeface="Times New Roman" panose="02020603050405020304" pitchFamily="18" charset="0"/>
              </a:rPr>
              <a:t>Movilización social y popular y los Infiltrados.</a:t>
            </a:r>
            <a:endParaRPr lang="es-CO"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s-MX" sz="2800" kern="100" dirty="0">
                <a:effectLst/>
                <a:latin typeface="Calibri" panose="020F0502020204030204" pitchFamily="34" charset="0"/>
                <a:ea typeface="Calibri" panose="020F0502020204030204" pitchFamily="34" charset="0"/>
                <a:cs typeface="Times New Roman" panose="02020603050405020304" pitchFamily="18" charset="0"/>
              </a:rPr>
              <a:t>Las luchas populares son urbanas en la perspectiva de mejorar condiciones para el proceso revolucionario</a:t>
            </a:r>
            <a:r>
              <a:rPr lang="es-MX" sz="1800" kern="100" dirty="0">
                <a:effectLst/>
                <a:latin typeface="Calibri" panose="020F0502020204030204" pitchFamily="34" charset="0"/>
                <a:ea typeface="Calibri" panose="020F0502020204030204" pitchFamily="34" charset="0"/>
                <a:cs typeface="Times New Roman" panose="02020603050405020304" pitchFamily="18" charset="0"/>
              </a:rPr>
              <a:t>.</a:t>
            </a:r>
            <a:endParaRPr lang="es-CO"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86084431"/>
      </p:ext>
    </p:extLst>
  </p:cSld>
  <p:clrMapOvr>
    <a:masterClrMapping/>
  </p:clrMapOvr>
  <p:transition spd="slow">
    <p:randomBar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D9BA1E-B413-05CC-4FD2-ED571876FC1C}"/>
              </a:ext>
            </a:extLst>
          </p:cNvPr>
          <p:cNvSpPr>
            <a:spLocks noGrp="1"/>
          </p:cNvSpPr>
          <p:nvPr>
            <p:ph type="title"/>
          </p:nvPr>
        </p:nvSpPr>
        <p:spPr>
          <a:xfrm>
            <a:off x="838200" y="365126"/>
            <a:ext cx="10515600" cy="823446"/>
          </a:xfrm>
        </p:spPr>
        <p:txBody>
          <a:bodyPr>
            <a:normAutofit fontScale="90000"/>
          </a:bodyPr>
          <a:lstStyle/>
          <a:p>
            <a:pPr algn="ctr"/>
            <a:r>
              <a:rPr lang="es-MX" sz="5400" b="1" dirty="0">
                <a:solidFill>
                  <a:srgbClr val="C00000"/>
                </a:solidFill>
              </a:rPr>
              <a:t>CONCLUSIONES</a:t>
            </a:r>
            <a:endParaRPr lang="es-CO" sz="5400" b="1" dirty="0">
              <a:solidFill>
                <a:srgbClr val="C00000"/>
              </a:solidFill>
            </a:endParaRPr>
          </a:p>
        </p:txBody>
      </p:sp>
      <p:sp>
        <p:nvSpPr>
          <p:cNvPr id="3" name="Marcador de contenido 2">
            <a:extLst>
              <a:ext uri="{FF2B5EF4-FFF2-40B4-BE49-F238E27FC236}">
                <a16:creationId xmlns:a16="http://schemas.microsoft.com/office/drawing/2014/main" id="{7E9DB951-DDC1-077D-A618-D692D2A3B263}"/>
              </a:ext>
            </a:extLst>
          </p:cNvPr>
          <p:cNvSpPr>
            <a:spLocks noGrp="1"/>
          </p:cNvSpPr>
          <p:nvPr>
            <p:ph idx="1"/>
          </p:nvPr>
        </p:nvSpPr>
        <p:spPr>
          <a:xfrm>
            <a:off x="1" y="0"/>
            <a:ext cx="12192000" cy="6882402"/>
          </a:xfrm>
        </p:spPr>
        <p:txBody>
          <a:bodyPr/>
          <a:lstStyle/>
          <a:p>
            <a:endParaRPr lang="es-CO" dirty="0"/>
          </a:p>
        </p:txBody>
      </p:sp>
      <p:sp>
        <p:nvSpPr>
          <p:cNvPr id="4" name="Diagrama de flujo: retraso 3">
            <a:extLst>
              <a:ext uri="{FF2B5EF4-FFF2-40B4-BE49-F238E27FC236}">
                <a16:creationId xmlns:a16="http://schemas.microsoft.com/office/drawing/2014/main" id="{3D3C45E1-C9E3-369D-B613-D67806693C5B}"/>
              </a:ext>
            </a:extLst>
          </p:cNvPr>
          <p:cNvSpPr/>
          <p:nvPr/>
        </p:nvSpPr>
        <p:spPr>
          <a:xfrm>
            <a:off x="0" y="1049311"/>
            <a:ext cx="12192001" cy="5833091"/>
          </a:xfrm>
          <a:prstGeom prst="flowChartDelay">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lnSpc>
                <a:spcPct val="107000"/>
              </a:lnSpc>
              <a:spcAft>
                <a:spcPts val="800"/>
              </a:spcAft>
            </a:pPr>
            <a:endParaRPr lang="es-CO"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pPr>
            <a:r>
              <a:rPr lang="es-MX" sz="2000" kern="100" dirty="0">
                <a:latin typeface="Calibri" panose="020F0502020204030204" pitchFamily="34" charset="0"/>
                <a:ea typeface="Calibri" panose="020F0502020204030204" pitchFamily="34" charset="0"/>
                <a:cs typeface="Times New Roman" panose="02020603050405020304" pitchFamily="18" charset="0"/>
              </a:rPr>
              <a:t>L</a:t>
            </a:r>
            <a:r>
              <a:rPr lang="es-MX" sz="2000" kern="100" dirty="0">
                <a:effectLst/>
                <a:latin typeface="Calibri" panose="020F0502020204030204" pitchFamily="34" charset="0"/>
                <a:ea typeface="Calibri" panose="020F0502020204030204" pitchFamily="34" charset="0"/>
                <a:cs typeface="Times New Roman" panose="02020603050405020304" pitchFamily="18" charset="0"/>
              </a:rPr>
              <a:t>as luchas populares son muy importantes, pero, lo fundamental es la/su defensa y la organización . Organización o reorganización de nuestro trabajo dentro del movimiento popular, para conquistar no solo el gobierno sino el poder. </a:t>
            </a:r>
            <a:r>
              <a:rPr lang="es-MX" sz="20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Gobierno/Poder</a:t>
            </a:r>
            <a:r>
              <a:rPr lang="es-MX"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s-MX" sz="2000" kern="100" dirty="0">
                <a:latin typeface="Calibri" panose="020F0502020204030204" pitchFamily="34" charset="0"/>
                <a:ea typeface="Calibri" panose="020F0502020204030204" pitchFamily="34" charset="0"/>
                <a:cs typeface="Times New Roman" panose="02020603050405020304" pitchFamily="18" charset="0"/>
              </a:rPr>
              <a:t>Como, con quien y la ruta concreta en lo nacional y territorial. Pelear, nuestra posicion con companeros y companeras MODEP (SUS ORGANIZACIONES) las direcciones  de las organizaciones y movimientos de masas donde tenemos presencia.</a:t>
            </a:r>
            <a:endParaRPr lang="es-CO"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pPr>
            <a:r>
              <a:rPr lang="es-MX" sz="2000" kern="100" dirty="0">
                <a:effectLst/>
                <a:latin typeface="Calibri" panose="020F0502020204030204" pitchFamily="34" charset="0"/>
                <a:ea typeface="Calibri" panose="020F0502020204030204" pitchFamily="34" charset="0"/>
                <a:cs typeface="Times New Roman" panose="02020603050405020304" pitchFamily="18" charset="0"/>
              </a:rPr>
              <a:t>Sectores a Trabajar: Las y los Obreros y trabajadores y jóvenes y mujeres. </a:t>
            </a:r>
            <a:r>
              <a:rPr lang="es-MX" sz="2000" kern="100" dirty="0">
                <a:latin typeface="Calibri" panose="020F0502020204030204" pitchFamily="34" charset="0"/>
                <a:ea typeface="Calibri" panose="020F0502020204030204" pitchFamily="34" charset="0"/>
                <a:cs typeface="Times New Roman" panose="02020603050405020304" pitchFamily="18" charset="0"/>
              </a:rPr>
              <a:t>En lo nacional y territorial.</a:t>
            </a:r>
            <a:endParaRPr lang="es-CO"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pPr>
            <a:r>
              <a:rPr lang="es-MX" sz="2000" kern="100" dirty="0">
                <a:effectLst/>
                <a:latin typeface="Calibri" panose="020F0502020204030204" pitchFamily="34" charset="0"/>
                <a:ea typeface="Calibri" panose="020F0502020204030204" pitchFamily="34" charset="0"/>
                <a:cs typeface="Times New Roman" panose="02020603050405020304" pitchFamily="18" charset="0"/>
              </a:rPr>
              <a:t>La actitud frente a los gobiernos progresistas: implica no separar al movimiento popular y revolucionario del progresismo</a:t>
            </a:r>
            <a:r>
              <a:rPr lang="es-MX" sz="2000" kern="100" dirty="0">
                <a:latin typeface="Calibri" panose="020F0502020204030204" pitchFamily="34" charset="0"/>
                <a:ea typeface="Calibri" panose="020F0502020204030204" pitchFamily="34" charset="0"/>
                <a:cs typeface="Times New Roman" panose="02020603050405020304" pitchFamily="18" charset="0"/>
              </a:rPr>
              <a:t> – en el marco de nuestra lectura del momento hoy-. </a:t>
            </a:r>
            <a:r>
              <a:rPr lang="es-MX" sz="2000" kern="100" dirty="0">
                <a:effectLst/>
                <a:latin typeface="Calibri" panose="020F0502020204030204" pitchFamily="34" charset="0"/>
                <a:ea typeface="Calibri" panose="020F0502020204030204" pitchFamily="34" charset="0"/>
                <a:cs typeface="Times New Roman" panose="02020603050405020304" pitchFamily="18" charset="0"/>
              </a:rPr>
              <a:t>Una relación dialéctica entre los gobiernos y el movimiento que apunte al Socialismo -comunismo-.</a:t>
            </a:r>
            <a:endParaRPr lang="es-CO"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pPr>
            <a:r>
              <a:rPr lang="es-MX" sz="2000" kern="100" dirty="0">
                <a:effectLst/>
                <a:latin typeface="Calibri" panose="020F0502020204030204" pitchFamily="34" charset="0"/>
                <a:ea typeface="Calibri" panose="020F0502020204030204" pitchFamily="34" charset="0"/>
                <a:cs typeface="Times New Roman" panose="02020603050405020304" pitchFamily="18" charset="0"/>
              </a:rPr>
              <a:t>La contra cultura, es la lucha contra la cultura dominante…Una Formación que conlleve a una lucha contra el fascismo en la cultura, que esta en disputa. </a:t>
            </a:r>
            <a:r>
              <a:rPr lang="es-MX" sz="20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Democracia/Fascismo</a:t>
            </a:r>
            <a:r>
              <a:rPr lang="es-MX" sz="2000" kern="100" dirty="0">
                <a:effectLst/>
                <a:latin typeface="Calibri" panose="020F0502020204030204" pitchFamily="34" charset="0"/>
                <a:ea typeface="Calibri" panose="020F0502020204030204" pitchFamily="34" charset="0"/>
                <a:cs typeface="Times New Roman" panose="02020603050405020304" pitchFamily="18" charset="0"/>
              </a:rPr>
              <a:t>.</a:t>
            </a:r>
            <a:endParaRPr lang="es-CO"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s-CO"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258551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694454-E72C-1D1E-0868-DC15228A8BC2}"/>
              </a:ext>
            </a:extLst>
          </p:cNvPr>
          <p:cNvSpPr>
            <a:spLocks noGrp="1"/>
          </p:cNvSpPr>
          <p:nvPr>
            <p:ph type="title"/>
          </p:nvPr>
        </p:nvSpPr>
        <p:spPr>
          <a:xfrm>
            <a:off x="838200" y="365126"/>
            <a:ext cx="10515600" cy="759000"/>
          </a:xfrm>
        </p:spPr>
        <p:txBody>
          <a:bodyPr/>
          <a:lstStyle/>
          <a:p>
            <a:pPr algn="ctr"/>
            <a:r>
              <a:rPr lang="es-MX" b="1" dirty="0">
                <a:solidFill>
                  <a:srgbClr val="C00000"/>
                </a:solidFill>
              </a:rPr>
              <a:t>CRISIS MULTIDIMENSIONAL</a:t>
            </a:r>
            <a:endParaRPr lang="es-CO" b="1" dirty="0">
              <a:solidFill>
                <a:srgbClr val="C00000"/>
              </a:solidFill>
            </a:endParaRPr>
          </a:p>
        </p:txBody>
      </p:sp>
      <p:sp>
        <p:nvSpPr>
          <p:cNvPr id="3" name="Marcador de contenido 2">
            <a:extLst>
              <a:ext uri="{FF2B5EF4-FFF2-40B4-BE49-F238E27FC236}">
                <a16:creationId xmlns:a16="http://schemas.microsoft.com/office/drawing/2014/main" id="{D9564408-E8FF-5C77-0FAA-495350C1D55D}"/>
              </a:ext>
            </a:extLst>
          </p:cNvPr>
          <p:cNvSpPr>
            <a:spLocks noGrp="1"/>
          </p:cNvSpPr>
          <p:nvPr>
            <p:ph idx="1"/>
          </p:nvPr>
        </p:nvSpPr>
        <p:spPr/>
        <p:txBody>
          <a:bodyPr/>
          <a:lstStyle/>
          <a:p>
            <a:pPr algn="just"/>
            <a:r>
              <a:rPr lang="es-MX" dirty="0"/>
              <a:t>Acentuamos, que en este periodo sigue evidente la crisis multidimensional del sistema capitalista-imperialista a nivel mundial, que compromete la subsistencia de la humanidad y la preservación de los medios y fuentes de vida, hacen parte de esta cuestión: la crisis climática y la inseguridad alimentaria. Los Estados imperialistas y los grandes monopolios, buscan que la actual crisis del capitalismo sea asumida por los pueblos del mundo.</a:t>
            </a:r>
            <a:endParaRPr lang="es-CO" dirty="0"/>
          </a:p>
        </p:txBody>
      </p:sp>
    </p:spTree>
    <p:extLst>
      <p:ext uri="{BB962C8B-B14F-4D97-AF65-F5344CB8AC3E}">
        <p14:creationId xmlns:p14="http://schemas.microsoft.com/office/powerpoint/2010/main" val="213400530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74FA44-CC72-7E2C-6A5B-48A4348C2DC3}"/>
              </a:ext>
            </a:extLst>
          </p:cNvPr>
          <p:cNvSpPr>
            <a:spLocks noGrp="1"/>
          </p:cNvSpPr>
          <p:nvPr>
            <p:ph type="title"/>
          </p:nvPr>
        </p:nvSpPr>
        <p:spPr>
          <a:xfrm>
            <a:off x="838200" y="1"/>
            <a:ext cx="10515600" cy="1367406"/>
          </a:xfrm>
        </p:spPr>
        <p:txBody>
          <a:bodyPr>
            <a:normAutofit/>
          </a:bodyPr>
          <a:lstStyle/>
          <a:p>
            <a:pPr algn="ctr"/>
            <a:r>
              <a:rPr lang="es-MX" b="1" dirty="0">
                <a:solidFill>
                  <a:srgbClr val="C00000"/>
                </a:solidFill>
              </a:rPr>
              <a:t>CARACTERIZACIÓN DEL NUEVO PERIODO DE LUCHA POLÍTICA Y DE CLASES EN COLOMBIA</a:t>
            </a:r>
            <a:endParaRPr lang="es-CO" b="1" dirty="0">
              <a:solidFill>
                <a:srgbClr val="C00000"/>
              </a:solidFill>
            </a:endParaRPr>
          </a:p>
        </p:txBody>
      </p:sp>
      <p:sp>
        <p:nvSpPr>
          <p:cNvPr id="3" name="Marcador de contenido 2">
            <a:extLst>
              <a:ext uri="{FF2B5EF4-FFF2-40B4-BE49-F238E27FC236}">
                <a16:creationId xmlns:a16="http://schemas.microsoft.com/office/drawing/2014/main" id="{513BA8F0-32B3-427E-2CA0-A1A8151F0716}"/>
              </a:ext>
            </a:extLst>
          </p:cNvPr>
          <p:cNvSpPr>
            <a:spLocks noGrp="1"/>
          </p:cNvSpPr>
          <p:nvPr>
            <p:ph idx="1"/>
          </p:nvPr>
        </p:nvSpPr>
        <p:spPr/>
        <p:txBody>
          <a:bodyPr>
            <a:normAutofit/>
          </a:bodyPr>
          <a:lstStyle/>
          <a:p>
            <a:endParaRPr lang="es-MX" dirty="0"/>
          </a:p>
          <a:p>
            <a:r>
              <a:rPr lang="es-MX" dirty="0"/>
              <a:t>Sistema capitalista/imperialista TERCERA FASEDEL IMPERIALISMO.</a:t>
            </a:r>
          </a:p>
          <a:p>
            <a:pPr marL="0" indent="0">
              <a:buNone/>
            </a:pPr>
            <a:endParaRPr lang="es-MX" dirty="0"/>
          </a:p>
          <a:p>
            <a:r>
              <a:rPr lang="es-MX" dirty="0"/>
              <a:t>Al centro está la contradicción entre democracia y fascismo. El fascismo está cogiendo vuelo.</a:t>
            </a:r>
          </a:p>
          <a:p>
            <a:endParaRPr lang="es-MX" dirty="0"/>
          </a:p>
          <a:p>
            <a:r>
              <a:rPr lang="es-MX" dirty="0"/>
              <a:t>El aspecto principal de la contradicción fascismo-democracia ha pasado a ser la democracia y se constituye un nuevo momento político como parte de un proceso de transición democrática.</a:t>
            </a:r>
            <a:endParaRPr lang="es-CO" dirty="0"/>
          </a:p>
        </p:txBody>
      </p:sp>
    </p:spTree>
    <p:extLst>
      <p:ext uri="{BB962C8B-B14F-4D97-AF65-F5344CB8AC3E}">
        <p14:creationId xmlns:p14="http://schemas.microsoft.com/office/powerpoint/2010/main" val="2969775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esquinas superiores redondeadas 1">
            <a:extLst>
              <a:ext uri="{FF2B5EF4-FFF2-40B4-BE49-F238E27FC236}">
                <a16:creationId xmlns:a16="http://schemas.microsoft.com/office/drawing/2014/main" id="{0A139239-E562-9CE3-1378-85A8B83CB6A4}"/>
              </a:ext>
            </a:extLst>
          </p:cNvPr>
          <p:cNvSpPr/>
          <p:nvPr/>
        </p:nvSpPr>
        <p:spPr>
          <a:xfrm>
            <a:off x="2491530" y="645952"/>
            <a:ext cx="6266576" cy="6023295"/>
          </a:xfrm>
          <a:prstGeom prst="round2Same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es-MX" dirty="0"/>
              <a:t>El avance del gobierno de Gustavo Petro, con las apuestas hechas en el programa y el PND, expresadas en las reforma sociales para el cambio, ha desencadenado ataques, estigmatizaciones, amenazas y mentiras desde la derecha y los sectores fascistas que se expresan por medio de los gremios económicos, el empresariado y una parte del Estado: </a:t>
            </a:r>
          </a:p>
          <a:p>
            <a:pPr algn="just"/>
            <a:r>
              <a:rPr lang="es-MX" dirty="0"/>
              <a:t>Fiscalía, Procuraduría, Defensoría del Pueblo, sectores de las FFAA y de inteligencia, medios de comunicación, algunos partidos políticos e intelectuales; que buscan deslegitimar, sembrar el caos y generar la idea de que las propuestas y acciones del gobierno Petro son nefastas para el país y por lo tanto buscan generar las condiciones para un magnicidio, paro de la producción patronal y/o un golpe de estado.</a:t>
            </a:r>
            <a:endParaRPr lang="es-CO" dirty="0"/>
          </a:p>
        </p:txBody>
      </p:sp>
    </p:spTree>
    <p:extLst>
      <p:ext uri="{BB962C8B-B14F-4D97-AF65-F5344CB8AC3E}">
        <p14:creationId xmlns:p14="http://schemas.microsoft.com/office/powerpoint/2010/main" val="3874806137"/>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esquinas superiores cortadas 1">
            <a:extLst>
              <a:ext uri="{FF2B5EF4-FFF2-40B4-BE49-F238E27FC236}">
                <a16:creationId xmlns:a16="http://schemas.microsoft.com/office/drawing/2014/main" id="{59975C76-4270-0F42-40D4-66B4C7B04A28}"/>
              </a:ext>
            </a:extLst>
          </p:cNvPr>
          <p:cNvSpPr/>
          <p:nvPr/>
        </p:nvSpPr>
        <p:spPr>
          <a:xfrm>
            <a:off x="536895" y="461395"/>
            <a:ext cx="11073468" cy="6048462"/>
          </a:xfrm>
          <a:prstGeom prst="snip2Same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es-MX" sz="2400" dirty="0"/>
              <a:t>Como parte del proceso de democratización de la sociedad y las FFMM, </a:t>
            </a:r>
            <a:r>
              <a:rPr lang="es-MX" sz="2400" b="1" dirty="0">
                <a:solidFill>
                  <a:srgbClr val="FF0000"/>
                </a:solidFill>
              </a:rPr>
              <a:t>el gobierno ha impulsado la transformación en la doctrina militar</a:t>
            </a:r>
            <a:r>
              <a:rPr lang="es-MX" sz="2400" dirty="0"/>
              <a:t>, aunque persisten opiniones contrarias en algunos sectores de las fuerzas militares.</a:t>
            </a:r>
          </a:p>
          <a:p>
            <a:pPr algn="just"/>
            <a:endParaRPr lang="es-MX" sz="2400" dirty="0"/>
          </a:p>
          <a:p>
            <a:pPr algn="just"/>
            <a:r>
              <a:rPr lang="es-MX" sz="2400" dirty="0"/>
              <a:t>La oposición al gobierno, argumenta que la desaceleración de la economía es causada por las</a:t>
            </a:r>
          </a:p>
          <a:p>
            <a:pPr algn="just"/>
            <a:r>
              <a:rPr lang="es-MX" sz="2400" dirty="0"/>
              <a:t>equivocadas políticas económicas del gobierno Petro, lo que ha sucedido es precisamente lo</a:t>
            </a:r>
          </a:p>
          <a:p>
            <a:pPr algn="just"/>
            <a:r>
              <a:rPr lang="es-MX" sz="2400" dirty="0"/>
              <a:t>contrario, la política económica del gobierno se ha concentrado en solucionar los problemas</a:t>
            </a:r>
          </a:p>
          <a:p>
            <a:pPr algn="just"/>
            <a:r>
              <a:rPr lang="es-MX" sz="2400" dirty="0"/>
              <a:t>remanentes del gobierno Duque y adicionalmente las consecuencias de la desaceleración económica a nivel global.</a:t>
            </a:r>
            <a:endParaRPr lang="es-CO" sz="2400" dirty="0"/>
          </a:p>
        </p:txBody>
      </p:sp>
    </p:spTree>
    <p:extLst>
      <p:ext uri="{BB962C8B-B14F-4D97-AF65-F5344CB8AC3E}">
        <p14:creationId xmlns:p14="http://schemas.microsoft.com/office/powerpoint/2010/main" val="1766415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3A303B-9E92-EE95-C63C-F5F0F9F9EF08}"/>
              </a:ext>
            </a:extLst>
          </p:cNvPr>
          <p:cNvSpPr>
            <a:spLocks noGrp="1"/>
          </p:cNvSpPr>
          <p:nvPr>
            <p:ph type="title"/>
          </p:nvPr>
        </p:nvSpPr>
        <p:spPr/>
        <p:txBody>
          <a:bodyPr>
            <a:normAutofit/>
          </a:bodyPr>
          <a:lstStyle/>
          <a:p>
            <a:r>
              <a:rPr lang="es-MX" sz="2000" dirty="0"/>
              <a:t>•</a:t>
            </a:r>
            <a:r>
              <a:rPr lang="es-MX" sz="2000" b="1" dirty="0">
                <a:solidFill>
                  <a:srgbClr val="C00000"/>
                </a:solidFill>
              </a:rPr>
              <a:t>La guerra judicial en AL -Golpe de Estado en nombre de la Ley LAWFARE</a:t>
            </a:r>
            <a:r>
              <a:rPr lang="es-MX" sz="2000" dirty="0"/>
              <a:t>, surge del ámbito militar, que se aplican contra los mandatarios y su gobierno -Democráticos, progresistas y de izquierda- que buscan transformar al país -Reformas sociales-: Participan ramas de los poderes públicos de justicia: fiscales, jueces, Ministerios, medios de comunicación y empresarios…</a:t>
            </a:r>
            <a:endParaRPr lang="es-CO" sz="2000" dirty="0"/>
          </a:p>
        </p:txBody>
      </p:sp>
      <p:sp>
        <p:nvSpPr>
          <p:cNvPr id="3" name="Marcador de contenido 2">
            <a:extLst>
              <a:ext uri="{FF2B5EF4-FFF2-40B4-BE49-F238E27FC236}">
                <a16:creationId xmlns:a16="http://schemas.microsoft.com/office/drawing/2014/main" id="{74D6CB63-1886-F80E-BE3F-D7094B2EC743}"/>
              </a:ext>
            </a:extLst>
          </p:cNvPr>
          <p:cNvSpPr>
            <a:spLocks noGrp="1"/>
          </p:cNvSpPr>
          <p:nvPr>
            <p:ph idx="1"/>
          </p:nvPr>
        </p:nvSpPr>
        <p:spPr>
          <a:xfrm>
            <a:off x="838200" y="1690688"/>
            <a:ext cx="10515600" cy="5167311"/>
          </a:xfrm>
        </p:spPr>
        <p:txBody>
          <a:bodyPr/>
          <a:lstStyle/>
          <a:p>
            <a:endParaRPr lang="es-CO" dirty="0"/>
          </a:p>
        </p:txBody>
      </p:sp>
      <p:sp>
        <p:nvSpPr>
          <p:cNvPr id="4" name="Elipse 3">
            <a:extLst>
              <a:ext uri="{FF2B5EF4-FFF2-40B4-BE49-F238E27FC236}">
                <a16:creationId xmlns:a16="http://schemas.microsoft.com/office/drawing/2014/main" id="{A4614FF2-354D-B6D8-083D-C6F1C5BEDD2F}"/>
              </a:ext>
            </a:extLst>
          </p:cNvPr>
          <p:cNvSpPr/>
          <p:nvPr/>
        </p:nvSpPr>
        <p:spPr>
          <a:xfrm>
            <a:off x="4345497" y="3016251"/>
            <a:ext cx="4672668" cy="2726422"/>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MX" dirty="0"/>
              <a:t>EL GOLPE DE ESTADO Y POSIBLE MAGNICIDIO</a:t>
            </a:r>
          </a:p>
          <a:p>
            <a:pPr algn="ctr"/>
            <a:r>
              <a:rPr lang="es-MX" dirty="0"/>
              <a:t>COLOMBIA Y AL</a:t>
            </a:r>
          </a:p>
          <a:p>
            <a:pPr algn="ctr"/>
            <a:r>
              <a:rPr lang="es-MX" dirty="0"/>
              <a:t>Gustavo Petro</a:t>
            </a:r>
          </a:p>
          <a:p>
            <a:pPr algn="ctr"/>
            <a:r>
              <a:rPr lang="es-MX" dirty="0"/>
              <a:t>Colombia</a:t>
            </a:r>
          </a:p>
          <a:p>
            <a:pPr algn="ctr"/>
            <a:endParaRPr lang="es-CO" dirty="0"/>
          </a:p>
        </p:txBody>
      </p:sp>
      <p:sp>
        <p:nvSpPr>
          <p:cNvPr id="9" name="CuadroTexto 8">
            <a:extLst>
              <a:ext uri="{FF2B5EF4-FFF2-40B4-BE49-F238E27FC236}">
                <a16:creationId xmlns:a16="http://schemas.microsoft.com/office/drawing/2014/main" id="{E3B2B043-20E4-1AE2-F0BB-63DC708A620B}"/>
              </a:ext>
            </a:extLst>
          </p:cNvPr>
          <p:cNvSpPr txBox="1"/>
          <p:nvPr/>
        </p:nvSpPr>
        <p:spPr>
          <a:xfrm>
            <a:off x="897621" y="1757495"/>
            <a:ext cx="2617365" cy="5262979"/>
          </a:xfrm>
          <a:prstGeom prst="rect">
            <a:avLst/>
          </a:prstGeom>
          <a:noFill/>
        </p:spPr>
        <p:txBody>
          <a:bodyPr wrap="square">
            <a:spAutoFit/>
          </a:bodyPr>
          <a:lstStyle/>
          <a:p>
            <a:pPr marL="285750" indent="-285750">
              <a:buFont typeface="Wingdings" panose="05000000000000000000" pitchFamily="2" charset="2"/>
              <a:buChar char="§"/>
            </a:pPr>
            <a:r>
              <a:rPr lang="es-CO" sz="1600" b="1" dirty="0">
                <a:solidFill>
                  <a:srgbClr val="FF0000"/>
                </a:solidFill>
              </a:rPr>
              <a:t>Dilma Rousseff </a:t>
            </a:r>
            <a:r>
              <a:rPr lang="es-CO" sz="1600" b="1" dirty="0"/>
              <a:t>es destituida como presidenta de Brasil-31 agosto 2016</a:t>
            </a:r>
            <a:r>
              <a:rPr lang="es-CO" sz="1600" b="1" dirty="0">
                <a:solidFill>
                  <a:srgbClr val="FF0000"/>
                </a:solidFill>
              </a:rPr>
              <a:t>.</a:t>
            </a:r>
          </a:p>
          <a:p>
            <a:pPr marL="285750" indent="-285750">
              <a:buFont typeface="Wingdings" panose="05000000000000000000" pitchFamily="2" charset="2"/>
              <a:buChar char="§"/>
            </a:pPr>
            <a:endParaRPr lang="es-CO" sz="1600" b="1" dirty="0">
              <a:solidFill>
                <a:srgbClr val="FF0000"/>
              </a:solidFill>
            </a:endParaRPr>
          </a:p>
          <a:p>
            <a:pPr marL="285750" indent="-285750">
              <a:buFont typeface="Wingdings" panose="05000000000000000000" pitchFamily="2" charset="2"/>
              <a:buChar char="§"/>
            </a:pPr>
            <a:r>
              <a:rPr lang="es-CO" sz="1600" b="1" dirty="0">
                <a:solidFill>
                  <a:srgbClr val="FF0000"/>
                </a:solidFill>
              </a:rPr>
              <a:t>AMLO </a:t>
            </a:r>
            <a:r>
              <a:rPr lang="es-CO" sz="1600" b="1" dirty="0"/>
              <a:t>México 2019</a:t>
            </a:r>
          </a:p>
          <a:p>
            <a:pPr marL="285750" indent="-285750">
              <a:buFont typeface="Wingdings" panose="05000000000000000000" pitchFamily="2" charset="2"/>
              <a:buChar char="§"/>
            </a:pPr>
            <a:endParaRPr lang="es-CO" sz="1600" b="1" dirty="0">
              <a:solidFill>
                <a:srgbClr val="FF0000"/>
              </a:solidFill>
            </a:endParaRPr>
          </a:p>
          <a:p>
            <a:pPr marL="285750" indent="-285750">
              <a:buFont typeface="Wingdings" panose="05000000000000000000" pitchFamily="2" charset="2"/>
              <a:buChar char="§"/>
            </a:pPr>
            <a:r>
              <a:rPr lang="es-CO" sz="1600" b="1" dirty="0">
                <a:solidFill>
                  <a:srgbClr val="FF0000"/>
                </a:solidFill>
              </a:rPr>
              <a:t>Luis Alberto Arce </a:t>
            </a:r>
            <a:r>
              <a:rPr lang="es-CO" sz="1600" b="1" dirty="0"/>
              <a:t>Bolivia agosto de 2022</a:t>
            </a:r>
          </a:p>
          <a:p>
            <a:endParaRPr lang="es-CO" sz="1600" b="1" dirty="0">
              <a:solidFill>
                <a:srgbClr val="FF0000"/>
              </a:solidFill>
            </a:endParaRPr>
          </a:p>
          <a:p>
            <a:pPr marL="285750" indent="-285750">
              <a:buFont typeface="Wingdings" panose="05000000000000000000" pitchFamily="2" charset="2"/>
              <a:buChar char="§"/>
            </a:pPr>
            <a:r>
              <a:rPr lang="es-CO" sz="1600" b="1" dirty="0">
                <a:solidFill>
                  <a:srgbClr val="FF0000"/>
                </a:solidFill>
              </a:rPr>
              <a:t>Pedro Castillo:  </a:t>
            </a:r>
            <a:r>
              <a:rPr lang="es-CO" sz="1600" b="1" dirty="0"/>
              <a:t>Perú: 7 diciembre de 2022.</a:t>
            </a:r>
          </a:p>
          <a:p>
            <a:pPr marL="285750" indent="-285750">
              <a:buFont typeface="Wingdings" panose="05000000000000000000" pitchFamily="2" charset="2"/>
              <a:buChar char="§"/>
            </a:pPr>
            <a:endParaRPr lang="es-CO" sz="1600" b="1" dirty="0">
              <a:solidFill>
                <a:srgbClr val="FF0000"/>
              </a:solidFill>
            </a:endParaRPr>
          </a:p>
          <a:p>
            <a:pPr marL="285750" indent="-285750">
              <a:buFont typeface="Wingdings" panose="05000000000000000000" pitchFamily="2" charset="2"/>
              <a:buChar char="§"/>
            </a:pPr>
            <a:r>
              <a:rPr lang="es-CO" sz="1600" b="1" dirty="0">
                <a:solidFill>
                  <a:srgbClr val="C00000"/>
                </a:solidFill>
              </a:rPr>
              <a:t>Bernardo Arévalo</a:t>
            </a:r>
            <a:r>
              <a:rPr lang="es-CO" sz="1600" b="1" dirty="0">
                <a:solidFill>
                  <a:srgbClr val="FF0000"/>
                </a:solidFill>
              </a:rPr>
              <a:t>:  </a:t>
            </a:r>
            <a:r>
              <a:rPr lang="es-CO" sz="1600" b="1" dirty="0"/>
              <a:t>Guatemala Diciembre 2023. OJO: 28 Junio 2009 con el golpe de Estado Militar Presidente Manuel Zelaya</a:t>
            </a:r>
          </a:p>
          <a:p>
            <a:pPr marL="285750" indent="-285750">
              <a:buFont typeface="Wingdings" panose="05000000000000000000" pitchFamily="2" charset="2"/>
              <a:buChar char="§"/>
            </a:pPr>
            <a:endParaRPr lang="es-CO" sz="1600" b="1" dirty="0">
              <a:solidFill>
                <a:srgbClr val="FF0000"/>
              </a:solidFill>
            </a:endParaRPr>
          </a:p>
          <a:p>
            <a:pPr marL="285750" indent="-285750">
              <a:buFont typeface="Wingdings" panose="05000000000000000000" pitchFamily="2" charset="2"/>
              <a:buChar char="§"/>
            </a:pPr>
            <a:endParaRPr lang="es-CO" sz="1600" b="1" dirty="0">
              <a:solidFill>
                <a:srgbClr val="FF0000"/>
              </a:solidFill>
            </a:endParaRPr>
          </a:p>
        </p:txBody>
      </p:sp>
    </p:spTree>
    <p:extLst>
      <p:ext uri="{BB962C8B-B14F-4D97-AF65-F5344CB8AC3E}">
        <p14:creationId xmlns:p14="http://schemas.microsoft.com/office/powerpoint/2010/main" val="1095920384"/>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891339-7F84-8320-F441-2BA2D21DFB8C}"/>
              </a:ext>
            </a:extLst>
          </p:cNvPr>
          <p:cNvSpPr>
            <a:spLocks noGrp="1"/>
          </p:cNvSpPr>
          <p:nvPr>
            <p:ph type="title"/>
          </p:nvPr>
        </p:nvSpPr>
        <p:spPr>
          <a:xfrm>
            <a:off x="838200" y="-25166"/>
            <a:ext cx="10515600" cy="1300294"/>
          </a:xfrm>
        </p:spPr>
        <p:txBody>
          <a:bodyPr>
            <a:normAutofit/>
          </a:bodyPr>
          <a:lstStyle/>
          <a:p>
            <a:pPr algn="ctr"/>
            <a:r>
              <a:rPr lang="es-MX" sz="3100" b="1" dirty="0">
                <a:solidFill>
                  <a:srgbClr val="C00000"/>
                </a:solidFill>
              </a:rPr>
              <a:t>Golpear y destruir al movimiento popular/Gobierno del Cambio</a:t>
            </a:r>
            <a:endParaRPr lang="es-CO" sz="3100" b="1" dirty="0">
              <a:solidFill>
                <a:srgbClr val="C00000"/>
              </a:solidFill>
            </a:endParaRPr>
          </a:p>
        </p:txBody>
      </p:sp>
      <p:sp>
        <p:nvSpPr>
          <p:cNvPr id="3" name="Marcador de contenido 2">
            <a:extLst>
              <a:ext uri="{FF2B5EF4-FFF2-40B4-BE49-F238E27FC236}">
                <a16:creationId xmlns:a16="http://schemas.microsoft.com/office/drawing/2014/main" id="{246FD201-66F3-B306-7513-CE8FEA2E42B7}"/>
              </a:ext>
            </a:extLst>
          </p:cNvPr>
          <p:cNvSpPr>
            <a:spLocks noGrp="1"/>
          </p:cNvSpPr>
          <p:nvPr>
            <p:ph idx="1"/>
          </p:nvPr>
        </p:nvSpPr>
        <p:spPr>
          <a:xfrm>
            <a:off x="838200" y="1459684"/>
            <a:ext cx="10515600" cy="5398316"/>
          </a:xfrm>
        </p:spPr>
        <p:txBody>
          <a:bodyPr/>
          <a:lstStyle/>
          <a:p>
            <a:r>
              <a:rPr lang="es-MX" dirty="0"/>
              <a:t>Lideres sociales y populares. FECODE. Van a perseguir a los movimientos democráticos y progresistas.</a:t>
            </a:r>
            <a:endParaRPr lang="es-CO" dirty="0"/>
          </a:p>
        </p:txBody>
      </p:sp>
      <p:sp>
        <p:nvSpPr>
          <p:cNvPr id="4" name="Rectángulo: esquinas redondeadas 3">
            <a:extLst>
              <a:ext uri="{FF2B5EF4-FFF2-40B4-BE49-F238E27FC236}">
                <a16:creationId xmlns:a16="http://schemas.microsoft.com/office/drawing/2014/main" id="{1FBE0E80-DB00-06A3-8AF5-BDC1BC0BEA2A}"/>
              </a:ext>
            </a:extLst>
          </p:cNvPr>
          <p:cNvSpPr/>
          <p:nvPr/>
        </p:nvSpPr>
        <p:spPr>
          <a:xfrm>
            <a:off x="662730" y="3137380"/>
            <a:ext cx="2483142" cy="132556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MX" dirty="0"/>
              <a:t>FISCALIA GENERAL DE LA NACION </a:t>
            </a:r>
            <a:endParaRPr lang="es-CO" dirty="0"/>
          </a:p>
        </p:txBody>
      </p:sp>
      <p:sp>
        <p:nvSpPr>
          <p:cNvPr id="5" name="Rectángulo: esquinas redondeadas 4">
            <a:extLst>
              <a:ext uri="{FF2B5EF4-FFF2-40B4-BE49-F238E27FC236}">
                <a16:creationId xmlns:a16="http://schemas.microsoft.com/office/drawing/2014/main" id="{B3270263-1534-E1A3-F405-995DC851BC1C}"/>
              </a:ext>
            </a:extLst>
          </p:cNvPr>
          <p:cNvSpPr/>
          <p:nvPr/>
        </p:nvSpPr>
        <p:spPr>
          <a:xfrm>
            <a:off x="4001547" y="2755783"/>
            <a:ext cx="1871443" cy="1879134"/>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MX" dirty="0"/>
              <a:t>PROCURADURIA GENERAL DE LA NACION </a:t>
            </a:r>
            <a:endParaRPr lang="es-CO" dirty="0"/>
          </a:p>
        </p:txBody>
      </p:sp>
      <p:sp>
        <p:nvSpPr>
          <p:cNvPr id="6" name="Rectángulo: esquinas redondeadas 5">
            <a:extLst>
              <a:ext uri="{FF2B5EF4-FFF2-40B4-BE49-F238E27FC236}">
                <a16:creationId xmlns:a16="http://schemas.microsoft.com/office/drawing/2014/main" id="{DAFA1AE6-944D-14C4-2DFB-D18C15CD02C1}"/>
              </a:ext>
            </a:extLst>
          </p:cNvPr>
          <p:cNvSpPr/>
          <p:nvPr/>
        </p:nvSpPr>
        <p:spPr>
          <a:xfrm>
            <a:off x="6904141" y="2755783"/>
            <a:ext cx="1686186" cy="2084665"/>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MX" dirty="0"/>
              <a:t>CONGRESO DE LA REPUBLICA</a:t>
            </a:r>
            <a:endParaRPr lang="es-CO" dirty="0"/>
          </a:p>
        </p:txBody>
      </p:sp>
      <p:sp>
        <p:nvSpPr>
          <p:cNvPr id="7" name="Rectángulo: esquinas redondeadas 6">
            <a:extLst>
              <a:ext uri="{FF2B5EF4-FFF2-40B4-BE49-F238E27FC236}">
                <a16:creationId xmlns:a16="http://schemas.microsoft.com/office/drawing/2014/main" id="{056A3961-5034-9509-6EE6-919787D493C6}"/>
              </a:ext>
            </a:extLst>
          </p:cNvPr>
          <p:cNvSpPr/>
          <p:nvPr/>
        </p:nvSpPr>
        <p:spPr>
          <a:xfrm>
            <a:off x="9046128" y="3137380"/>
            <a:ext cx="3029126" cy="1703068"/>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s-MX" sz="1700" dirty="0"/>
              <a:t>GREMIOS ECONOMICOS</a:t>
            </a:r>
          </a:p>
          <a:p>
            <a:r>
              <a:rPr lang="es-MX" sz="1700" dirty="0"/>
              <a:t>EMPRESARIOS</a:t>
            </a:r>
          </a:p>
          <a:p>
            <a:r>
              <a:rPr lang="es-MX" sz="1700" dirty="0"/>
              <a:t>MEDIOS DECOMUNICIACION</a:t>
            </a:r>
            <a:endParaRPr lang="es-CO" sz="1700" dirty="0"/>
          </a:p>
        </p:txBody>
      </p:sp>
      <p:sp>
        <p:nvSpPr>
          <p:cNvPr id="8" name="Rectángulo: esquinas redondeadas 7">
            <a:extLst>
              <a:ext uri="{FF2B5EF4-FFF2-40B4-BE49-F238E27FC236}">
                <a16:creationId xmlns:a16="http://schemas.microsoft.com/office/drawing/2014/main" id="{B5617DEF-C0D4-DD55-178D-B9C082CDF8F8}"/>
              </a:ext>
            </a:extLst>
          </p:cNvPr>
          <p:cNvSpPr/>
          <p:nvPr/>
        </p:nvSpPr>
        <p:spPr>
          <a:xfrm>
            <a:off x="1140902" y="5574381"/>
            <a:ext cx="2860645" cy="1132515"/>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MX" dirty="0"/>
              <a:t>PODER DE LA JUSTICIA</a:t>
            </a:r>
            <a:endParaRPr lang="es-CO" dirty="0"/>
          </a:p>
        </p:txBody>
      </p:sp>
      <p:sp>
        <p:nvSpPr>
          <p:cNvPr id="9" name="Rectángulo: esquinas redondeadas 8">
            <a:extLst>
              <a:ext uri="{FF2B5EF4-FFF2-40B4-BE49-F238E27FC236}">
                <a16:creationId xmlns:a16="http://schemas.microsoft.com/office/drawing/2014/main" id="{F59ED7DF-320E-56B5-F5DD-1E449A53688F}"/>
              </a:ext>
            </a:extLst>
          </p:cNvPr>
          <p:cNvSpPr/>
          <p:nvPr/>
        </p:nvSpPr>
        <p:spPr>
          <a:xfrm>
            <a:off x="7747234" y="5570185"/>
            <a:ext cx="2927757" cy="1132515"/>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MX" dirty="0"/>
              <a:t>SECTORES DE LAS FFAA Y DE ORGANISMOSINTELIGENCIA</a:t>
            </a:r>
            <a:endParaRPr lang="es-CO" dirty="0"/>
          </a:p>
        </p:txBody>
      </p:sp>
    </p:spTree>
    <p:extLst>
      <p:ext uri="{BB962C8B-B14F-4D97-AF65-F5344CB8AC3E}">
        <p14:creationId xmlns:p14="http://schemas.microsoft.com/office/powerpoint/2010/main" val="2402100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lobo: flecha hacia arriba 5">
            <a:extLst>
              <a:ext uri="{FF2B5EF4-FFF2-40B4-BE49-F238E27FC236}">
                <a16:creationId xmlns:a16="http://schemas.microsoft.com/office/drawing/2014/main" id="{53A434FB-0937-9EF1-281D-F0823D7596ED}"/>
              </a:ext>
            </a:extLst>
          </p:cNvPr>
          <p:cNvSpPr/>
          <p:nvPr/>
        </p:nvSpPr>
        <p:spPr>
          <a:xfrm>
            <a:off x="864066" y="117446"/>
            <a:ext cx="10981189" cy="6740554"/>
          </a:xfrm>
          <a:prstGeom prst="upArrow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MX" sz="3600" b="1" dirty="0">
                <a:solidFill>
                  <a:schemeClr val="tx1">
                    <a:lumMod val="85000"/>
                    <a:lumOff val="15000"/>
                  </a:schemeClr>
                </a:solidFill>
              </a:rPr>
              <a:t>Encuentro de representantes de los 15 países miembros del Consejo de Seguridad de las Naciones Unidas (ONU) se congregaron en el Palacio San Carlos con el presidente de Colombia, Gustavo Petro…</a:t>
            </a:r>
          </a:p>
          <a:p>
            <a:pPr algn="ctr"/>
            <a:endParaRPr lang="es-MX" sz="3600" b="1" dirty="0">
              <a:solidFill>
                <a:schemeClr val="tx1">
                  <a:lumMod val="85000"/>
                  <a:lumOff val="15000"/>
                </a:schemeClr>
              </a:solidFill>
            </a:endParaRPr>
          </a:p>
          <a:p>
            <a:pPr algn="just"/>
            <a:r>
              <a:rPr lang="es-MX" sz="1600" dirty="0"/>
              <a:t>El propósito de esta reunión fue (1) examinar los avances del acuerdo de paz tras ocho años de implementación, (2) obtener información detallada sobre los procesos de negociación en curso con el </a:t>
            </a:r>
            <a:r>
              <a:rPr lang="es-MX" sz="1600" dirty="0" err="1"/>
              <a:t>Eln</a:t>
            </a:r>
            <a:r>
              <a:rPr lang="es-MX" sz="1600" dirty="0"/>
              <a:t> (Ejército de Liberación Nacional) (3) y el autodenominado ‘Estado Mayor Central’ de las Farc (Fuerzas Armadas Revolucionarias de Colombia),  (4) ONU extiende misión de verificación en Colombia hasta el 2024.</a:t>
            </a:r>
          </a:p>
        </p:txBody>
      </p:sp>
    </p:spTree>
    <p:extLst>
      <p:ext uri="{BB962C8B-B14F-4D97-AF65-F5344CB8AC3E}">
        <p14:creationId xmlns:p14="http://schemas.microsoft.com/office/powerpoint/2010/main" val="180736803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rapecio 1">
            <a:extLst>
              <a:ext uri="{FF2B5EF4-FFF2-40B4-BE49-F238E27FC236}">
                <a16:creationId xmlns:a16="http://schemas.microsoft.com/office/drawing/2014/main" id="{7C6950C6-7354-257E-F772-E7C5738336BB}"/>
              </a:ext>
            </a:extLst>
          </p:cNvPr>
          <p:cNvSpPr/>
          <p:nvPr/>
        </p:nvSpPr>
        <p:spPr>
          <a:xfrm>
            <a:off x="578840" y="1090569"/>
            <a:ext cx="10469461" cy="5285063"/>
          </a:xfrm>
          <a:prstGeom prst="trapezoid">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r>
              <a:rPr lang="es-MX" sz="2800" b="1" i="0" dirty="0">
                <a:solidFill>
                  <a:srgbClr val="111111"/>
                </a:solidFill>
                <a:effectLst/>
                <a:latin typeface="MajritTx"/>
              </a:rPr>
              <a:t>Colombia </a:t>
            </a:r>
            <a:r>
              <a:rPr lang="es-MX" sz="2800" b="1" i="0" dirty="0">
                <a:solidFill>
                  <a:srgbClr val="FF0000"/>
                </a:solidFill>
                <a:effectLst/>
                <a:latin typeface="MajritTx"/>
              </a:rPr>
              <a:t>#GobiernoDelCambio </a:t>
            </a:r>
            <a:r>
              <a:rPr lang="es-MX" sz="2800" b="1" i="0" dirty="0">
                <a:solidFill>
                  <a:srgbClr val="111111"/>
                </a:solidFill>
                <a:effectLst/>
                <a:latin typeface="MajritTx"/>
              </a:rPr>
              <a:t>abre una nueva mesa de diálogo con las disidencias de las FARC encabezadas por Iván Márquez</a:t>
            </a:r>
          </a:p>
          <a:p>
            <a:pPr algn="l"/>
            <a:r>
              <a:rPr lang="es-MX" sz="2800" b="0" i="0" dirty="0">
                <a:solidFill>
                  <a:srgbClr val="111111"/>
                </a:solidFill>
                <a:effectLst/>
                <a:latin typeface="MajritTxRoman"/>
              </a:rPr>
              <a:t>El Gobierno de Gustavo Petro entabla con la Segunda Marquetalia una tercera negociación que se suma a las que ya tiene en marcha con el ELN y el Estado Mayor Central</a:t>
            </a:r>
          </a:p>
        </p:txBody>
      </p:sp>
    </p:spTree>
    <p:extLst>
      <p:ext uri="{BB962C8B-B14F-4D97-AF65-F5344CB8AC3E}">
        <p14:creationId xmlns:p14="http://schemas.microsoft.com/office/powerpoint/2010/main" val="362538098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434</TotalTime>
  <Words>1024</Words>
  <Application>Microsoft Macintosh PowerPoint</Application>
  <PresentationFormat>Panorámica</PresentationFormat>
  <Paragraphs>62</Paragraphs>
  <Slides>12</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12</vt:i4>
      </vt:variant>
    </vt:vector>
  </HeadingPairs>
  <TitlesOfParts>
    <vt:vector size="20" baseType="lpstr">
      <vt:lpstr>Arial</vt:lpstr>
      <vt:lpstr>Calibri</vt:lpstr>
      <vt:lpstr>Calibri Light</vt:lpstr>
      <vt:lpstr>MajritTx</vt:lpstr>
      <vt:lpstr>MajritTxRoman</vt:lpstr>
      <vt:lpstr>Symbol</vt:lpstr>
      <vt:lpstr>Wingdings</vt:lpstr>
      <vt:lpstr>Tema de Office</vt:lpstr>
      <vt:lpstr>CONTEXTO NACIONAL</vt:lpstr>
      <vt:lpstr>CRISIS MULTIDIMENSIONAL</vt:lpstr>
      <vt:lpstr>CARACTERIZACIÓN DEL NUEVO PERIODO DE LUCHA POLÍTICA Y DE CLASES EN COLOMBIA</vt:lpstr>
      <vt:lpstr>Presentación de PowerPoint</vt:lpstr>
      <vt:lpstr>Presentación de PowerPoint</vt:lpstr>
      <vt:lpstr>•La guerra judicial en AL -Golpe de Estado en nombre de la Ley LAWFARE, surge del ámbito militar, que se aplican contra los mandatarios y su gobierno -Democráticos, progresistas y de izquierda- que buscan transformar al país -Reformas sociales-: Participan ramas de los poderes públicos de justicia: fiscales, jueces, Ministerios, medios de comunicación y empresarios…</vt:lpstr>
      <vt:lpstr>Golpear y destruir al movimiento popular/Gobierno del Cambio</vt:lpstr>
      <vt:lpstr>Presentación de PowerPoint</vt:lpstr>
      <vt:lpstr>Presentación de PowerPoint</vt:lpstr>
      <vt:lpstr>Presentación de PowerPoint</vt:lpstr>
      <vt:lpstr>Presentación de PowerPoint</vt:lpstr>
      <vt:lpstr>CONCLUSIONES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CONTEXTO NACIONAL</dc:title>
  <dc:creator>soporte</dc:creator>
  <cp:lastModifiedBy>Over Dorado</cp:lastModifiedBy>
  <cp:revision>11</cp:revision>
  <dcterms:created xsi:type="dcterms:W3CDTF">2024-02-10T01:44:16Z</dcterms:created>
  <dcterms:modified xsi:type="dcterms:W3CDTF">2024-02-11T18:06:04Z</dcterms:modified>
</cp:coreProperties>
</file>