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56"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5" r:id="rId19"/>
    <p:sldId id="268" r:id="rId20"/>
    <p:sldId id="274" r:id="rId21"/>
    <p:sldId id="258" r:id="rId22"/>
    <p:sldId id="260" r:id="rId23"/>
    <p:sldId id="261" r:id="rId24"/>
    <p:sldId id="265" r:id="rId25"/>
    <p:sldId id="262" r:id="rId26"/>
    <p:sldId id="263" r:id="rId27"/>
    <p:sldId id="264" r:id="rId28"/>
    <p:sldId id="266" r:id="rId29"/>
    <p:sldId id="267" r:id="rId30"/>
    <p:sldId id="269" r:id="rId31"/>
    <p:sldId id="275" r:id="rId32"/>
    <p:sldId id="270" r:id="rId33"/>
    <p:sldId id="297" r:id="rId34"/>
    <p:sldId id="273" r:id="rId35"/>
    <p:sldId id="277" r:id="rId36"/>
    <p:sldId id="294" r:id="rId37"/>
    <p:sldId id="293" r:id="rId38"/>
    <p:sldId id="296" r:id="rId39"/>
    <p:sldId id="27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1931A42-9717-4388-A650-3C59A1D6C55F}" type="datetimeFigureOut">
              <a:rPr lang="es-CO" smtClean="0"/>
              <a:t>05/12/2023</a:t>
            </a:fld>
            <a:endParaRPr lang="es-CO"/>
          </a:p>
        </p:txBody>
      </p:sp>
      <p:sp>
        <p:nvSpPr>
          <p:cNvPr id="5" name="Footer Placeholder 4"/>
          <p:cNvSpPr>
            <a:spLocks noGrp="1"/>
          </p:cNvSpPr>
          <p:nvPr>
            <p:ph type="ftr" sz="quarter" idx="11"/>
          </p:nvPr>
        </p:nvSpPr>
        <p:spPr>
          <a:xfrm>
            <a:off x="2416500" y="329307"/>
            <a:ext cx="4973915" cy="309201"/>
          </a:xfrm>
        </p:spPr>
        <p:txBody>
          <a:bodyPr/>
          <a:lstStyle/>
          <a:p>
            <a:endParaRPr lang="es-CO"/>
          </a:p>
        </p:txBody>
      </p:sp>
      <p:sp>
        <p:nvSpPr>
          <p:cNvPr id="6" name="Slide Number Placeholder 5"/>
          <p:cNvSpPr>
            <a:spLocks noGrp="1"/>
          </p:cNvSpPr>
          <p:nvPr>
            <p:ph type="sldNum" sz="quarter" idx="12"/>
          </p:nvPr>
        </p:nvSpPr>
        <p:spPr>
          <a:xfrm>
            <a:off x="1437664" y="798973"/>
            <a:ext cx="811019" cy="503578"/>
          </a:xfrm>
        </p:spPr>
        <p:txBody>
          <a:bodyPr/>
          <a:lstStyle/>
          <a:p>
            <a:fld id="{BFDEE51C-F0D4-49BF-844B-9C32B1BC3F32}" type="slidenum">
              <a:rPr lang="es-CO" smtClean="0"/>
              <a:t>‹Nº›</a:t>
            </a:fld>
            <a:endParaRPr lang="es-CO"/>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658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931A42-9717-4388-A650-3C59A1D6C55F}" type="datetimeFigureOut">
              <a:rPr lang="es-CO" smtClean="0"/>
              <a:t>05/12/2023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FDEE51C-F0D4-49BF-844B-9C32B1BC3F32}" type="slidenum">
              <a:rPr lang="es-CO" smtClean="0"/>
              <a:t>‹Nº›</a:t>
            </a:fld>
            <a:endParaRPr lang="es-CO"/>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904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931A42-9717-4388-A650-3C59A1D6C55F}" type="datetimeFigureOut">
              <a:rPr lang="es-CO" smtClean="0"/>
              <a:t>05/12/2023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FDEE51C-F0D4-49BF-844B-9C32B1BC3F32}" type="slidenum">
              <a:rPr lang="es-CO" smtClean="0"/>
              <a:t>‹Nº›</a:t>
            </a:fld>
            <a:endParaRPr lang="es-CO"/>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811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931A42-9717-4388-A650-3C59A1D6C55F}" type="datetimeFigureOut">
              <a:rPr lang="es-CO" smtClean="0"/>
              <a:t>05/12/2023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FDEE51C-F0D4-49BF-844B-9C32B1BC3F32}" type="slidenum">
              <a:rPr lang="es-CO" smtClean="0"/>
              <a:t>‹Nº›</a:t>
            </a:fld>
            <a:endParaRPr lang="es-CO"/>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03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1931A42-9717-4388-A650-3C59A1D6C55F}" type="datetimeFigureOut">
              <a:rPr lang="es-CO" smtClean="0"/>
              <a:t>05/12/2023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FDEE51C-F0D4-49BF-844B-9C32B1BC3F32}" type="slidenum">
              <a:rPr lang="es-CO" smtClean="0"/>
              <a:t>‹Nº›</a:t>
            </a:fld>
            <a:endParaRPr lang="es-CO"/>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513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1931A42-9717-4388-A650-3C59A1D6C55F}" type="datetimeFigureOut">
              <a:rPr lang="es-CO" smtClean="0"/>
              <a:t>05/12/2023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FDEE51C-F0D4-49BF-844B-9C32B1BC3F32}" type="slidenum">
              <a:rPr lang="es-CO" smtClean="0"/>
              <a:t>‹Nº›</a:t>
            </a:fld>
            <a:endParaRPr lang="es-CO"/>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63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1931A42-9717-4388-A650-3C59A1D6C55F}" type="datetimeFigureOut">
              <a:rPr lang="es-CO" smtClean="0"/>
              <a:t>05/12/2023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BFDEE51C-F0D4-49BF-844B-9C32B1BC3F32}" type="slidenum">
              <a:rPr lang="es-CO" smtClean="0"/>
              <a:t>‹Nº›</a:t>
            </a:fld>
            <a:endParaRPr lang="es-CO"/>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909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1931A42-9717-4388-A650-3C59A1D6C55F}" type="datetimeFigureOut">
              <a:rPr lang="es-CO" smtClean="0"/>
              <a:t>05/12/2023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FDEE51C-F0D4-49BF-844B-9C32B1BC3F32}" type="slidenum">
              <a:rPr lang="es-CO" smtClean="0"/>
              <a:t>‹Nº›</a:t>
            </a:fld>
            <a:endParaRPr lang="es-CO"/>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265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31A42-9717-4388-A650-3C59A1D6C55F}" type="datetimeFigureOut">
              <a:rPr lang="es-CO" smtClean="0"/>
              <a:t>05/12/2023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BFDEE51C-F0D4-49BF-844B-9C32B1BC3F32}" type="slidenum">
              <a:rPr lang="es-CO" smtClean="0"/>
              <a:t>‹Nº›</a:t>
            </a:fld>
            <a:endParaRPr lang="es-CO"/>
          </a:p>
        </p:txBody>
      </p:sp>
    </p:spTree>
    <p:extLst>
      <p:ext uri="{BB962C8B-B14F-4D97-AF65-F5344CB8AC3E}">
        <p14:creationId xmlns:p14="http://schemas.microsoft.com/office/powerpoint/2010/main" val="272088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1931A42-9717-4388-A650-3C59A1D6C55F}" type="datetimeFigureOut">
              <a:rPr lang="es-CO" smtClean="0"/>
              <a:t>05/12/2023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FDEE51C-F0D4-49BF-844B-9C32B1BC3F32}" type="slidenum">
              <a:rPr lang="es-CO" smtClean="0"/>
              <a:t>‹Nº›</a:t>
            </a:fld>
            <a:endParaRPr lang="es-CO"/>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400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1931A42-9717-4388-A650-3C59A1D6C55F}" type="datetimeFigureOut">
              <a:rPr lang="es-CO" smtClean="0"/>
              <a:t>05/12/2023</a:t>
            </a:fld>
            <a:endParaRPr lang="es-CO"/>
          </a:p>
        </p:txBody>
      </p:sp>
      <p:sp>
        <p:nvSpPr>
          <p:cNvPr id="6" name="Footer Placeholder 5"/>
          <p:cNvSpPr>
            <a:spLocks noGrp="1"/>
          </p:cNvSpPr>
          <p:nvPr>
            <p:ph type="ftr" sz="quarter" idx="11"/>
          </p:nvPr>
        </p:nvSpPr>
        <p:spPr>
          <a:xfrm>
            <a:off x="1447382" y="318640"/>
            <a:ext cx="5541004" cy="320931"/>
          </a:xfrm>
        </p:spPr>
        <p:txBody>
          <a:bodyPr/>
          <a:lstStyle/>
          <a:p>
            <a:endParaRPr lang="es-CO"/>
          </a:p>
        </p:txBody>
      </p:sp>
      <p:sp>
        <p:nvSpPr>
          <p:cNvPr id="7" name="Slide Number Placeholder 6"/>
          <p:cNvSpPr>
            <a:spLocks noGrp="1"/>
          </p:cNvSpPr>
          <p:nvPr>
            <p:ph type="sldNum" sz="quarter" idx="12"/>
          </p:nvPr>
        </p:nvSpPr>
        <p:spPr/>
        <p:txBody>
          <a:bodyPr/>
          <a:lstStyle/>
          <a:p>
            <a:fld id="{BFDEE51C-F0D4-49BF-844B-9C32B1BC3F32}" type="slidenum">
              <a:rPr lang="es-CO" smtClean="0"/>
              <a:t>‹Nº›</a:t>
            </a:fld>
            <a:endParaRPr lang="es-CO"/>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174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1931A42-9717-4388-A650-3C59A1D6C55F}" type="datetimeFigureOut">
              <a:rPr lang="es-CO" smtClean="0"/>
              <a:t>05/12/2023</a:t>
            </a:fld>
            <a:endParaRPr lang="es-CO"/>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FDEE51C-F0D4-49BF-844B-9C32B1BC3F32}" type="slidenum">
              <a:rPr lang="es-CO" smtClean="0"/>
              <a:t>‹Nº›</a:t>
            </a:fld>
            <a:endParaRPr lang="es-CO"/>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14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icrodatos.dane.gov.co/index.php/catalog/804" TargetMode="External"/><Relationship Id="rId2" Type="http://schemas.openxmlformats.org/officeDocument/2006/relationships/hyperlink" Target="https://microdatos.dane.gov.co/index.php/catalog/771" TargetMode="External"/><Relationship Id="rId1" Type="http://schemas.openxmlformats.org/officeDocument/2006/relationships/slideLayout" Target="../slideLayouts/slideLayout2.xml"/><Relationship Id="rId5" Type="http://schemas.openxmlformats.org/officeDocument/2006/relationships/hyperlink" Target="https://www.dane.gov.co/files/operaciones/MIP/anex-MIP-2019.xlsx" TargetMode="External"/><Relationship Id="rId4" Type="http://schemas.openxmlformats.org/officeDocument/2006/relationships/hyperlink" Target="https://www.dane.gov.co/files/sen/nomenclatura/ciiu/Estructura-detallada-CIIU-4AC-2022.xls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negi.org.mx/contenidos/programas/cou/2013/doc/met_cou.pdf" TargetMode="External"/><Relationship Id="rId2" Type="http://schemas.openxmlformats.org/officeDocument/2006/relationships/hyperlink" Target="https://repositorio.cepal.org/server/api/core/bitstreams/0399b4cd-5600-48d2-8dae-c2880b610ddb/content"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doi.org/10.32468/rml.26"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mailto:slopezme@eafit.edu.c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6EE7BF-4C7C-4438-9BF1-7A5A1917BD2D}"/>
              </a:ext>
            </a:extLst>
          </p:cNvPr>
          <p:cNvSpPr>
            <a:spLocks noGrp="1"/>
          </p:cNvSpPr>
          <p:nvPr>
            <p:ph type="title"/>
          </p:nvPr>
        </p:nvSpPr>
        <p:spPr/>
        <p:txBody>
          <a:bodyPr>
            <a:normAutofit/>
          </a:bodyPr>
          <a:lstStyle/>
          <a:p>
            <a:r>
              <a:rPr lang="es-CO" dirty="0"/>
              <a:t>TEMARIO.</a:t>
            </a:r>
          </a:p>
        </p:txBody>
      </p:sp>
      <p:sp>
        <p:nvSpPr>
          <p:cNvPr id="3" name="Marcador de contenido 2">
            <a:extLst>
              <a:ext uri="{FF2B5EF4-FFF2-40B4-BE49-F238E27FC236}">
                <a16:creationId xmlns:a16="http://schemas.microsoft.com/office/drawing/2014/main" id="{DDA2AB37-CE9F-4179-9491-23037C957F4B}"/>
              </a:ext>
            </a:extLst>
          </p:cNvPr>
          <p:cNvSpPr>
            <a:spLocks noGrp="1"/>
          </p:cNvSpPr>
          <p:nvPr>
            <p:ph idx="1"/>
          </p:nvPr>
        </p:nvSpPr>
        <p:spPr/>
        <p:txBody>
          <a:bodyPr/>
          <a:lstStyle/>
          <a:p>
            <a:r>
              <a:rPr lang="es-CO" dirty="0"/>
              <a:t>Descripción de la situación socio-laboral y sindical</a:t>
            </a:r>
          </a:p>
          <a:p>
            <a:r>
              <a:rPr lang="es-CO" dirty="0"/>
              <a:t>Matriz insumo producto para simulación de incrementos en el salario mínimo en Colombia</a:t>
            </a:r>
          </a:p>
          <a:p>
            <a:r>
              <a:rPr lang="es-CO" dirty="0"/>
              <a:t>Estudio efectos de la formal laboral- PL 166 de 2023.</a:t>
            </a:r>
          </a:p>
          <a:p>
            <a:r>
              <a:rPr lang="es-CO" dirty="0"/>
              <a:t>Estudio Plataforma Laboral ventajas del proyecto de ley 166 de 2023. </a:t>
            </a:r>
          </a:p>
        </p:txBody>
      </p:sp>
      <p:pic>
        <p:nvPicPr>
          <p:cNvPr id="4" name="Imagen 3">
            <a:extLst>
              <a:ext uri="{FF2B5EF4-FFF2-40B4-BE49-F238E27FC236}">
                <a16:creationId xmlns:a16="http://schemas.microsoft.com/office/drawing/2014/main" id="{9DCAB0C6-080B-4242-83F2-9D9A411D4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8833" y="4784399"/>
            <a:ext cx="1703167" cy="1363891"/>
          </a:xfrm>
          <a:prstGeom prst="rect">
            <a:avLst/>
          </a:prstGeom>
        </p:spPr>
      </p:pic>
    </p:spTree>
    <p:extLst>
      <p:ext uri="{BB962C8B-B14F-4D97-AF65-F5344CB8AC3E}">
        <p14:creationId xmlns:p14="http://schemas.microsoft.com/office/powerpoint/2010/main" val="312120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BF55785-94EC-4AAE-B5B4-60FE8D80BF23}"/>
              </a:ext>
            </a:extLst>
          </p:cNvPr>
          <p:cNvSpPr>
            <a:spLocks noGrp="1"/>
          </p:cNvSpPr>
          <p:nvPr>
            <p:ph type="title"/>
          </p:nvPr>
        </p:nvSpPr>
        <p:spPr/>
        <p:txBody>
          <a:bodyPr/>
          <a:lstStyle/>
          <a:p>
            <a:r>
              <a:rPr lang="es-MX" dirty="0"/>
              <a:t>Seguridad social-protección social</a:t>
            </a:r>
            <a:endParaRPr lang="es-CO" dirty="0"/>
          </a:p>
        </p:txBody>
      </p:sp>
      <p:sp>
        <p:nvSpPr>
          <p:cNvPr id="7" name="Marcador de contenido 2">
            <a:extLst>
              <a:ext uri="{FF2B5EF4-FFF2-40B4-BE49-F238E27FC236}">
                <a16:creationId xmlns:a16="http://schemas.microsoft.com/office/drawing/2014/main" id="{08B41E41-04E7-4DB1-ACD2-65F8C1D064CA}"/>
              </a:ext>
            </a:extLst>
          </p:cNvPr>
          <p:cNvSpPr>
            <a:spLocks noGrp="1"/>
          </p:cNvSpPr>
          <p:nvPr>
            <p:ph idx="1"/>
          </p:nvPr>
        </p:nvSpPr>
        <p:spPr>
          <a:xfrm>
            <a:off x="258669" y="1783041"/>
            <a:ext cx="11933331" cy="4270439"/>
          </a:xfrm>
        </p:spPr>
        <p:txBody>
          <a:bodyPr>
            <a:noAutofit/>
          </a:bodyPr>
          <a:lstStyle/>
          <a:p>
            <a:pPr algn="just">
              <a:buFont typeface="Wingdings" panose="05000000000000000000" pitchFamily="2" charset="2"/>
              <a:buChar char="q"/>
            </a:pPr>
            <a:r>
              <a:rPr lang="es-CO" sz="2000" kern="100" dirty="0">
                <a:latin typeface="Calibri" panose="020F0502020204030204" pitchFamily="34" charset="0"/>
                <a:ea typeface="Calibri" panose="020F0502020204030204" pitchFamily="34" charset="0"/>
                <a:cs typeface="Times New Roman" panose="02020603050405020304" pitchFamily="18" charset="0"/>
              </a:rPr>
              <a:t> S</a:t>
            </a:r>
            <a:r>
              <a:rPr lang="es-CO" sz="2000" kern="100" dirty="0">
                <a:effectLst/>
                <a:latin typeface="Calibri" panose="020F0502020204030204" pitchFamily="34" charset="0"/>
                <a:ea typeface="Calibri" panose="020F0502020204030204" pitchFamily="34" charset="0"/>
                <a:cs typeface="Times New Roman" panose="02020603050405020304" pitchFamily="18" charset="0"/>
              </a:rPr>
              <a:t>ólo el 49,8% (11.200.000) de la población trabajadora está cubierta en salud por el régimen contributivo.</a:t>
            </a:r>
          </a:p>
          <a:p>
            <a:pPr algn="just">
              <a:buFont typeface="Wingdings" panose="05000000000000000000" pitchFamily="2" charset="2"/>
              <a:buChar char="q"/>
            </a:pPr>
            <a:r>
              <a:rPr lang="es-CO" sz="2000" kern="100" dirty="0">
                <a:latin typeface="Calibri" panose="020F0502020204030204" pitchFamily="34" charset="0"/>
                <a:cs typeface="Times New Roman" panose="02020603050405020304" pitchFamily="18" charset="0"/>
              </a:rPr>
              <a:t> </a:t>
            </a:r>
            <a:r>
              <a:rPr lang="es-CO" sz="2000" kern="100" dirty="0">
                <a:effectLst/>
                <a:latin typeface="Calibri" panose="020F0502020204030204" pitchFamily="34" charset="0"/>
                <a:ea typeface="Calibri" panose="020F0502020204030204" pitchFamily="34" charset="0"/>
                <a:cs typeface="Calibri" panose="020F0502020204030204" pitchFamily="34" charset="0"/>
              </a:rPr>
              <a:t>Al régimen subsidiado se encuentran afiliados el 42,2% del total de ocupados, 9.474.000 personas.</a:t>
            </a:r>
          </a:p>
          <a:p>
            <a:pPr algn="just">
              <a:buFont typeface="Wingdings" panose="05000000000000000000" pitchFamily="2" charset="2"/>
              <a:buChar char="q"/>
            </a:pPr>
            <a:r>
              <a:rPr lang="es-CO" sz="2000" kern="100" dirty="0">
                <a:effectLst/>
                <a:latin typeface="Calibri" panose="020F0502020204030204" pitchFamily="34" charset="0"/>
                <a:ea typeface="Calibri" panose="020F0502020204030204" pitchFamily="34" charset="0"/>
              </a:rPr>
              <a:t> Por otro lado, </a:t>
            </a:r>
            <a:r>
              <a:rPr lang="es-CO" sz="2000" kern="100" dirty="0">
                <a:effectLst/>
                <a:latin typeface="Calibri" panose="020F0502020204030204" pitchFamily="34" charset="0"/>
                <a:ea typeface="Calibri" panose="020F0502020204030204" pitchFamily="34" charset="0"/>
                <a:cs typeface="Times New Roman" panose="02020603050405020304" pitchFamily="18" charset="0"/>
              </a:rPr>
              <a:t>al sistema pensional o de protección social en la vejez solo se encuentra afiliado el 41,7% del total de la población que trabaja, representando a 9.382.000 personas, que comparado con el 2022 tuvo un incremento de 4,5%.</a:t>
            </a:r>
            <a:r>
              <a:rPr lang="es-CO" sz="2000" kern="100" dirty="0">
                <a:effectLst/>
                <a:latin typeface="Calibri" panose="020F0502020204030204" pitchFamily="34" charset="0"/>
                <a:ea typeface="Calibri" panose="020F0502020204030204" pitchFamily="34" charset="0"/>
              </a:rPr>
              <a:t> </a:t>
            </a:r>
          </a:p>
          <a:p>
            <a:pPr algn="just">
              <a:buFont typeface="Wingdings" panose="05000000000000000000" pitchFamily="2" charset="2"/>
              <a:buChar char="q"/>
            </a:pPr>
            <a:r>
              <a:rPr lang="es-CO" sz="2000" kern="100" dirty="0">
                <a:effectLst/>
                <a:latin typeface="Calibri" panose="020F0502020204030204" pitchFamily="34" charset="0"/>
                <a:ea typeface="Calibri" panose="020F0502020204030204" pitchFamily="34" charset="0"/>
              </a:rPr>
              <a:t>Para el primer semestre de 2022 </a:t>
            </a:r>
            <a:r>
              <a:rPr lang="es-MX" sz="2000" kern="100" dirty="0">
                <a:effectLst/>
                <a:latin typeface="Calibri" panose="020F0502020204030204" pitchFamily="34" charset="0"/>
                <a:ea typeface="Calibri" panose="020F0502020204030204" pitchFamily="34" charset="0"/>
              </a:rPr>
              <a:t>sólo el 26,7% de la población adulta mayor cuentan con una pensión. (hombres de 62 años y más / mujeres de 57 años y más)</a:t>
            </a:r>
            <a:endParaRPr lang="es-CO" sz="2000" kern="100" dirty="0">
              <a:effectLst/>
              <a:latin typeface="Calibri" panose="020F0502020204030204" pitchFamily="34" charset="0"/>
              <a:ea typeface="Calibri" panose="020F0502020204030204" pitchFamily="34" charset="0"/>
            </a:endParaRPr>
          </a:p>
          <a:p>
            <a:pPr algn="just">
              <a:buFont typeface="Wingdings" panose="05000000000000000000" pitchFamily="2" charset="2"/>
              <a:buChar char="q"/>
            </a:pPr>
            <a:r>
              <a:rPr lang="es-CO" sz="2000" kern="100" dirty="0">
                <a:latin typeface="Calibri" panose="020F0502020204030204" pitchFamily="34" charset="0"/>
                <a:ea typeface="Calibri" panose="020F0502020204030204" pitchFamily="34" charset="0"/>
                <a:cs typeface="Times New Roman" panose="02020603050405020304" pitchFamily="18" charset="0"/>
              </a:rPr>
              <a:t> </a:t>
            </a:r>
            <a:r>
              <a:rPr lang="es-CO" sz="2000" kern="100" dirty="0">
                <a:effectLst/>
                <a:latin typeface="Calibri" panose="020F0502020204030204" pitchFamily="34" charset="0"/>
                <a:ea typeface="Calibri" panose="020F0502020204030204" pitchFamily="34" charset="0"/>
              </a:rPr>
              <a:t>El 53% del total de ocupados en el país se encuentra afiliado a riesgos laborales.</a:t>
            </a:r>
          </a:p>
          <a:p>
            <a:pPr algn="just">
              <a:buFont typeface="Wingdings" panose="05000000000000000000" pitchFamily="2" charset="2"/>
              <a:buChar char="q"/>
            </a:pPr>
            <a:r>
              <a:rPr lang="es-CO" sz="2000" kern="100" dirty="0">
                <a:latin typeface="Calibri" panose="020F0502020204030204" pitchFamily="34" charset="0"/>
                <a:ea typeface="Calibri" panose="020F0502020204030204" pitchFamily="34" charset="0"/>
                <a:cs typeface="Times New Roman" panose="02020603050405020304" pitchFamily="18" charset="0"/>
              </a:rPr>
              <a:t> </a:t>
            </a:r>
            <a:r>
              <a:rPr lang="es-CO" sz="2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Para el 2022, el 51,4% del total de ocupados a nivel nacional se encontraba afiliado a un Fondo de Cesantías, correspondiente a 11.330.188 trabajadores y presentando un incremento de 4,5% con respecto a 2021.</a:t>
            </a:r>
            <a:endParaRPr lang="es-C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endParaRPr lang="es-C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endParaRPr lang="es-CO" sz="2000" dirty="0"/>
          </a:p>
        </p:txBody>
      </p:sp>
    </p:spTree>
    <p:extLst>
      <p:ext uri="{BB962C8B-B14F-4D97-AF65-F5344CB8AC3E}">
        <p14:creationId xmlns:p14="http://schemas.microsoft.com/office/powerpoint/2010/main" val="74350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A0882E13-97BB-4470-84E0-B9C3DC1B0BCD}"/>
              </a:ext>
            </a:extLst>
          </p:cNvPr>
          <p:cNvSpPr>
            <a:spLocks noGrp="1"/>
          </p:cNvSpPr>
          <p:nvPr>
            <p:ph type="title"/>
          </p:nvPr>
        </p:nvSpPr>
        <p:spPr>
          <a:xfrm>
            <a:off x="1451578" y="126408"/>
            <a:ext cx="9603275" cy="1049235"/>
          </a:xfrm>
        </p:spPr>
        <p:txBody>
          <a:bodyPr/>
          <a:lstStyle/>
          <a:p>
            <a:pPr algn="ctr"/>
            <a:r>
              <a:rPr lang="es-MX" dirty="0"/>
              <a:t>Accidentes, enfermedades y muertes en el trabajo</a:t>
            </a:r>
            <a:endParaRPr lang="es-CO" dirty="0"/>
          </a:p>
        </p:txBody>
      </p:sp>
      <p:pic>
        <p:nvPicPr>
          <p:cNvPr id="9" name="Marcador de contenido 8">
            <a:extLst>
              <a:ext uri="{FF2B5EF4-FFF2-40B4-BE49-F238E27FC236}">
                <a16:creationId xmlns:a16="http://schemas.microsoft.com/office/drawing/2014/main" id="{00926684-19C1-421E-8194-14DA5FFA013A}"/>
              </a:ext>
            </a:extLst>
          </p:cNvPr>
          <p:cNvPicPr>
            <a:picLocks noGrp="1" noChangeAspect="1"/>
          </p:cNvPicPr>
          <p:nvPr>
            <p:ph idx="1"/>
          </p:nvPr>
        </p:nvPicPr>
        <p:blipFill>
          <a:blip r:embed="rId2"/>
          <a:stretch>
            <a:fillRect/>
          </a:stretch>
        </p:blipFill>
        <p:spPr>
          <a:xfrm>
            <a:off x="1451578" y="1175643"/>
            <a:ext cx="9603274" cy="3334160"/>
          </a:xfrm>
          <a:prstGeom prst="rect">
            <a:avLst/>
          </a:prstGeom>
        </p:spPr>
      </p:pic>
      <p:sp>
        <p:nvSpPr>
          <p:cNvPr id="10" name="CuadroTexto 9">
            <a:extLst>
              <a:ext uri="{FF2B5EF4-FFF2-40B4-BE49-F238E27FC236}">
                <a16:creationId xmlns:a16="http://schemas.microsoft.com/office/drawing/2014/main" id="{A97D9252-7884-4427-8728-FADCE057F530}"/>
              </a:ext>
            </a:extLst>
          </p:cNvPr>
          <p:cNvSpPr txBox="1"/>
          <p:nvPr/>
        </p:nvSpPr>
        <p:spPr>
          <a:xfrm>
            <a:off x="1451577" y="4174380"/>
            <a:ext cx="6098240" cy="261610"/>
          </a:xfrm>
          <a:prstGeom prst="rect">
            <a:avLst/>
          </a:prstGeom>
          <a:noFill/>
        </p:spPr>
        <p:txBody>
          <a:bodyPr wrap="square">
            <a:spAutoFit/>
          </a:bodyPr>
          <a:lstStyle/>
          <a:p>
            <a:pPr algn="just"/>
            <a:r>
              <a:rPr lang="es-CO" sz="1100" kern="100" dirty="0">
                <a:effectLst/>
                <a:latin typeface="Calibri" panose="020F0502020204030204" pitchFamily="34" charset="0"/>
                <a:ea typeface="Calibri" panose="020F0502020204030204" pitchFamily="34" charset="0"/>
                <a:cs typeface="Calibri" panose="020F0502020204030204" pitchFamily="34" charset="0"/>
              </a:rPr>
              <a:t>Fuente: </a:t>
            </a:r>
            <a:r>
              <a:rPr lang="es-CO" sz="1100" kern="100" dirty="0" err="1">
                <a:effectLst/>
                <a:latin typeface="Calibri" panose="020F0502020204030204" pitchFamily="34" charset="0"/>
                <a:ea typeface="Calibri" panose="020F0502020204030204" pitchFamily="34" charset="0"/>
                <a:cs typeface="Calibri" panose="020F0502020204030204" pitchFamily="34" charset="0"/>
              </a:rPr>
              <a:t>RLDatos</a:t>
            </a:r>
            <a:r>
              <a:rPr lang="es-CO" sz="1100" kern="100" dirty="0">
                <a:effectLst/>
                <a:latin typeface="Calibri" panose="020F0502020204030204" pitchFamily="34" charset="0"/>
                <a:ea typeface="Calibri" panose="020F0502020204030204" pitchFamily="34" charset="0"/>
                <a:cs typeface="Calibri" panose="020F0502020204030204" pitchFamily="34" charset="0"/>
              </a:rPr>
              <a:t> </a:t>
            </a:r>
            <a:r>
              <a:rPr lang="es-CO" sz="1100" kern="100" dirty="0" err="1">
                <a:effectLst/>
                <a:latin typeface="Calibri" panose="020F0502020204030204" pitchFamily="34" charset="0"/>
                <a:ea typeface="Calibri" panose="020F0502020204030204" pitchFamily="34" charset="0"/>
                <a:cs typeface="Calibri" panose="020F0502020204030204" pitchFamily="34" charset="0"/>
              </a:rPr>
              <a:t>Fasecolda</a:t>
            </a:r>
            <a:r>
              <a:rPr lang="es-CO" sz="1100" kern="100" dirty="0">
                <a:effectLst/>
                <a:latin typeface="Calibri" panose="020F0502020204030204" pitchFamily="34" charset="0"/>
                <a:ea typeface="Calibri" panose="020F0502020204030204" pitchFamily="34" charset="0"/>
                <a:cs typeface="Calibri" panose="020F0502020204030204" pitchFamily="34" charset="0"/>
              </a:rPr>
              <a:t>. Federación de Aseguradores Colombianos.</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1BA41DEB-5B00-4537-8084-05B200A5CDF6}"/>
              </a:ext>
            </a:extLst>
          </p:cNvPr>
          <p:cNvSpPr txBox="1"/>
          <p:nvPr/>
        </p:nvSpPr>
        <p:spPr>
          <a:xfrm>
            <a:off x="923364" y="4509803"/>
            <a:ext cx="12093388" cy="1815882"/>
          </a:xfrm>
          <a:prstGeom prst="rect">
            <a:avLst/>
          </a:prstGeom>
          <a:noFill/>
        </p:spPr>
        <p:txBody>
          <a:bodyPr wrap="square">
            <a:spAutoFit/>
          </a:bodyPr>
          <a:lstStyle/>
          <a:p>
            <a:r>
              <a:rPr lang="es-CO" sz="1600" kern="100" dirty="0">
                <a:latin typeface="Calibri" panose="020F0502020204030204" pitchFamily="34" charset="0"/>
                <a:ea typeface="Calibri" panose="020F0502020204030204" pitchFamily="34" charset="0"/>
              </a:rPr>
              <a:t>D</a:t>
            </a:r>
            <a:r>
              <a:rPr lang="es-CO" sz="1600" kern="100" dirty="0">
                <a:effectLst/>
                <a:latin typeface="Calibri" panose="020F0502020204030204" pitchFamily="34" charset="0"/>
                <a:ea typeface="Calibri" panose="020F0502020204030204" pitchFamily="34" charset="0"/>
              </a:rPr>
              <a:t>urante el 2022 se presentaron 1.487 accidentes laborales por día y 86 enfermedades calificadas como laborales por día.</a:t>
            </a:r>
          </a:p>
          <a:p>
            <a:endParaRPr lang="es-CO" sz="1600" kern="100" dirty="0">
              <a:latin typeface="Calibri" panose="020F0502020204030204" pitchFamily="34" charset="0"/>
              <a:ea typeface="Calibri" panose="020F0502020204030204" pitchFamily="34" charset="0"/>
            </a:endParaRPr>
          </a:p>
          <a:p>
            <a:r>
              <a:rPr lang="es-CO" sz="1600" kern="100" dirty="0">
                <a:effectLst/>
                <a:latin typeface="Calibri" panose="020F0502020204030204" pitchFamily="34" charset="0"/>
                <a:ea typeface="Calibri" panose="020F0502020204030204" pitchFamily="34" charset="0"/>
                <a:cs typeface="Calibri" panose="020F0502020204030204" pitchFamily="34" charset="0"/>
              </a:rPr>
              <a:t>Del total de muertes, el 94,5% (497 casos) se dieron como consecuencia de un accidente de trabajo y el 5,5% (29 muertes) a causa de enfermedad laboral. </a:t>
            </a:r>
          </a:p>
          <a:p>
            <a:endParaRPr lang="es-CO" sz="1600" kern="100" dirty="0">
              <a:latin typeface="Calibri" panose="020F0502020204030204" pitchFamily="34" charset="0"/>
              <a:ea typeface="Calibri" panose="020F0502020204030204" pitchFamily="34" charset="0"/>
              <a:cs typeface="Calibri" panose="020F0502020204030204" pitchFamily="34" charset="0"/>
            </a:endParaRPr>
          </a:p>
          <a:p>
            <a:r>
              <a:rPr lang="es-CO" sz="1600" kern="100" dirty="0">
                <a:latin typeface="Calibri" panose="020F0502020204030204" pitchFamily="34" charset="0"/>
                <a:ea typeface="Calibri" panose="020F0502020204030204" pitchFamily="34" charset="0"/>
                <a:cs typeface="Calibri" panose="020F0502020204030204" pitchFamily="34" charset="0"/>
              </a:rPr>
              <a:t>E</a:t>
            </a:r>
            <a:r>
              <a:rPr lang="es-CO" sz="1600" kern="100" dirty="0">
                <a:effectLst/>
                <a:latin typeface="Calibri" panose="020F0502020204030204" pitchFamily="34" charset="0"/>
                <a:ea typeface="Calibri" panose="020F0502020204030204" pitchFamily="34" charset="0"/>
              </a:rPr>
              <a:t>n el país fallecieron, en promedio, 10 trabajadores semanales por causas relacionadas con el trabajo.</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1600" kern="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6095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396AC-98CB-400F-B67B-EE6C37AD560B}"/>
              </a:ext>
            </a:extLst>
          </p:cNvPr>
          <p:cNvSpPr>
            <a:spLocks noGrp="1"/>
          </p:cNvSpPr>
          <p:nvPr>
            <p:ph type="title"/>
          </p:nvPr>
        </p:nvSpPr>
        <p:spPr/>
        <p:txBody>
          <a:bodyPr/>
          <a:lstStyle/>
          <a:p>
            <a:r>
              <a:rPr lang="es-MX" dirty="0"/>
              <a:t>Acoso en el lugar de trabajo</a:t>
            </a:r>
            <a:endParaRPr lang="es-CO" dirty="0"/>
          </a:p>
        </p:txBody>
      </p:sp>
      <p:pic>
        <p:nvPicPr>
          <p:cNvPr id="6" name="Marcador de contenido 5">
            <a:extLst>
              <a:ext uri="{FF2B5EF4-FFF2-40B4-BE49-F238E27FC236}">
                <a16:creationId xmlns:a16="http://schemas.microsoft.com/office/drawing/2014/main" id="{50417220-E185-4A77-99AA-6E7FBDBF4F03}"/>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9384" y="2357718"/>
            <a:ext cx="5060121" cy="2985713"/>
          </a:xfrm>
          <a:prstGeom prst="rect">
            <a:avLst/>
          </a:prstGeom>
          <a:noFill/>
        </p:spPr>
      </p:pic>
      <p:sp>
        <p:nvSpPr>
          <p:cNvPr id="7" name="CuadroTexto 6">
            <a:extLst>
              <a:ext uri="{FF2B5EF4-FFF2-40B4-BE49-F238E27FC236}">
                <a16:creationId xmlns:a16="http://schemas.microsoft.com/office/drawing/2014/main" id="{2A358381-0583-4BEF-BF43-F5A24364F090}"/>
              </a:ext>
            </a:extLst>
          </p:cNvPr>
          <p:cNvSpPr txBox="1"/>
          <p:nvPr/>
        </p:nvSpPr>
        <p:spPr>
          <a:xfrm>
            <a:off x="-168401" y="1864194"/>
            <a:ext cx="6098240" cy="573298"/>
          </a:xfrm>
          <a:prstGeom prst="rect">
            <a:avLst/>
          </a:prstGeom>
          <a:noFill/>
        </p:spPr>
        <p:txBody>
          <a:bodyPr wrap="square">
            <a:spAutoFit/>
          </a:bodyPr>
          <a:lstStyle/>
          <a:p>
            <a:pPr algn="ctr">
              <a:lnSpc>
                <a:spcPct val="115000"/>
              </a:lnSpc>
            </a:pPr>
            <a:r>
              <a:rPr lang="es-CO" sz="1400" b="1" kern="100" dirty="0">
                <a:effectLst/>
                <a:latin typeface="Calibri" panose="020F0502020204030204" pitchFamily="34" charset="0"/>
                <a:ea typeface="Calibri" panose="020F0502020204030204" pitchFamily="34" charset="0"/>
                <a:cs typeface="Times New Roman" panose="02020603050405020304" pitchFamily="18" charset="0"/>
              </a:rPr>
              <a:t>Gráfico. </a:t>
            </a:r>
            <a:r>
              <a:rPr lang="es-CO" sz="1400" kern="100" dirty="0">
                <a:effectLst/>
                <a:latin typeface="Calibri" panose="020F0502020204030204" pitchFamily="34" charset="0"/>
                <a:ea typeface="Calibri" panose="020F0502020204030204" pitchFamily="34" charset="0"/>
                <a:cs typeface="Times New Roman" panose="02020603050405020304" pitchFamily="18" charset="0"/>
              </a:rPr>
              <a:t>Número de solicitudes de intervención al Ministerio del Trabajo por acoso laboral, total nacional y según sexo, 2017-2020.</a:t>
            </a:r>
          </a:p>
        </p:txBody>
      </p:sp>
      <p:sp>
        <p:nvSpPr>
          <p:cNvPr id="8" name="CuadroTexto 7">
            <a:extLst>
              <a:ext uri="{FF2B5EF4-FFF2-40B4-BE49-F238E27FC236}">
                <a16:creationId xmlns:a16="http://schemas.microsoft.com/office/drawing/2014/main" id="{DACBB47D-A322-4F04-8E58-04D30E0E5A38}"/>
              </a:ext>
            </a:extLst>
          </p:cNvPr>
          <p:cNvSpPr txBox="1"/>
          <p:nvPr/>
        </p:nvSpPr>
        <p:spPr>
          <a:xfrm>
            <a:off x="153794" y="5316643"/>
            <a:ext cx="6098240" cy="600164"/>
          </a:xfrm>
          <a:prstGeom prst="rect">
            <a:avLst/>
          </a:prstGeom>
          <a:noFill/>
        </p:spPr>
        <p:txBody>
          <a:bodyPr wrap="square">
            <a:spAutoFit/>
          </a:bodyPr>
          <a:lstStyle/>
          <a:p>
            <a:pPr algn="just"/>
            <a:r>
              <a:rPr lang="es-CO" sz="1100" kern="100" dirty="0">
                <a:effectLst/>
                <a:latin typeface="Calibri" panose="020F0502020204030204" pitchFamily="34" charset="0"/>
                <a:ea typeface="Calibri" panose="020F0502020204030204" pitchFamily="34" charset="0"/>
                <a:cs typeface="Times New Roman" panose="02020603050405020304" pitchFamily="18" charset="0"/>
              </a:rPr>
              <a:t>Fuente: Información suministrada por la Subdirección de Gestión Territorial. Inspección de Vigilancia y Control. Ministerio de Trabajo para el texto Acoso laboral, una realidad en los lugares de trabajo colombianos</a:t>
            </a:r>
          </a:p>
        </p:txBody>
      </p:sp>
      <p:sp>
        <p:nvSpPr>
          <p:cNvPr id="9" name="Marcador de contenido 8">
            <a:extLst>
              <a:ext uri="{FF2B5EF4-FFF2-40B4-BE49-F238E27FC236}">
                <a16:creationId xmlns:a16="http://schemas.microsoft.com/office/drawing/2014/main" id="{A07925A8-991C-4F3B-BBF8-7778C43D03C8}"/>
              </a:ext>
            </a:extLst>
          </p:cNvPr>
          <p:cNvSpPr txBox="1">
            <a:spLocks noGrp="1"/>
          </p:cNvSpPr>
          <p:nvPr>
            <p:ph sz="half" idx="2"/>
          </p:nvPr>
        </p:nvSpPr>
        <p:spPr>
          <a:xfrm>
            <a:off x="6413500" y="2017713"/>
            <a:ext cx="4645025" cy="3155479"/>
          </a:xfrm>
          <a:prstGeom prst="rect">
            <a:avLst/>
          </a:prstGeom>
          <a:noFill/>
        </p:spPr>
        <p:txBody>
          <a:bodyPr wrap="square">
            <a:spAutoFit/>
          </a:bodyPr>
          <a:lstStyle/>
          <a:p>
            <a:pPr algn="just"/>
            <a:r>
              <a:rPr lang="es-CO" sz="1600" kern="100" dirty="0">
                <a:effectLst/>
                <a:latin typeface="Calibri" panose="020F0502020204030204" pitchFamily="34" charset="0"/>
                <a:ea typeface="Calibri" panose="020F0502020204030204" pitchFamily="34" charset="0"/>
                <a:cs typeface="Calibri" panose="020F0502020204030204" pitchFamily="34" charset="0"/>
              </a:rPr>
              <a:t>Para el 2021, se registraron 2.427 solicitudes de intervención del Ministerios de Trabajo por acoso laboral, presentando un aumento de 108% con respecto a 2020, año en el que las solicitudes fueron de 1.169.</a:t>
            </a:r>
            <a:endParaRPr lang="es-CO" sz="1600" kern="100" dirty="0">
              <a:latin typeface="Calibri" panose="020F0502020204030204" pitchFamily="34" charset="0"/>
              <a:cs typeface="Calibri" panose="020F0502020204030204" pitchFamily="34" charset="0"/>
            </a:endParaRPr>
          </a:p>
          <a:p>
            <a:pPr algn="just"/>
            <a:r>
              <a:rPr lang="es-MX" sz="1600" dirty="0">
                <a:latin typeface="Calibri" panose="020F0502020204030204" pitchFamily="34" charset="0"/>
                <a:cs typeface="Calibri" panose="020F0502020204030204" pitchFamily="34" charset="0"/>
              </a:rPr>
              <a:t>Por sexo, se evidencia que más del 50% de las solicitudes de intervención por acoso laboral fueron hechas por mujeres, en 2021 estas solicitudes llegaron a 1.271 casos, representando el 52,4% del total de solicitudes.</a:t>
            </a:r>
            <a:endParaRPr lang="es-CO"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60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3E028-23E1-4B82-819A-4B56ABAC2B10}"/>
              </a:ext>
            </a:extLst>
          </p:cNvPr>
          <p:cNvSpPr>
            <a:spLocks noGrp="1"/>
          </p:cNvSpPr>
          <p:nvPr>
            <p:ph type="title"/>
          </p:nvPr>
        </p:nvSpPr>
        <p:spPr/>
        <p:txBody>
          <a:bodyPr/>
          <a:lstStyle/>
          <a:p>
            <a:r>
              <a:rPr lang="es-CO" dirty="0"/>
              <a:t>Estructura organizativa y derecho de asociación</a:t>
            </a:r>
          </a:p>
        </p:txBody>
      </p:sp>
      <p:pic>
        <p:nvPicPr>
          <p:cNvPr id="6" name="Marcador de contenido 3">
            <a:extLst>
              <a:ext uri="{FF2B5EF4-FFF2-40B4-BE49-F238E27FC236}">
                <a16:creationId xmlns:a16="http://schemas.microsoft.com/office/drawing/2014/main" id="{1E47225C-CF90-43FE-A062-7E1D9241A356}"/>
              </a:ext>
            </a:extLst>
          </p:cNvPr>
          <p:cNvPicPr>
            <a:picLocks noGrp="1" noChangeAspect="1"/>
          </p:cNvPicPr>
          <p:nvPr>
            <p:ph idx="1"/>
          </p:nvPr>
        </p:nvPicPr>
        <p:blipFill>
          <a:blip r:embed="rId2"/>
          <a:stretch>
            <a:fillRect/>
          </a:stretch>
        </p:blipFill>
        <p:spPr>
          <a:xfrm>
            <a:off x="3198655" y="2442302"/>
            <a:ext cx="6109014" cy="2597283"/>
          </a:xfrm>
          <a:prstGeom prst="rect">
            <a:avLst/>
          </a:prstGeom>
        </p:spPr>
      </p:pic>
      <p:sp>
        <p:nvSpPr>
          <p:cNvPr id="7" name="Rectángulo 6">
            <a:extLst>
              <a:ext uri="{FF2B5EF4-FFF2-40B4-BE49-F238E27FC236}">
                <a16:creationId xmlns:a16="http://schemas.microsoft.com/office/drawing/2014/main" id="{E2175E00-22F5-43CA-A966-2F64FF20A73A}"/>
              </a:ext>
            </a:extLst>
          </p:cNvPr>
          <p:cNvSpPr/>
          <p:nvPr/>
        </p:nvSpPr>
        <p:spPr>
          <a:xfrm>
            <a:off x="1645023" y="2072970"/>
            <a:ext cx="8901953" cy="369332"/>
          </a:xfrm>
          <a:prstGeom prst="rect">
            <a:avLst/>
          </a:prstGeom>
        </p:spPr>
        <p:txBody>
          <a:bodyPr wrap="square">
            <a:spAutoFit/>
          </a:bodyPr>
          <a:lstStyle/>
          <a:p>
            <a:pPr algn="ctr"/>
            <a:r>
              <a:rPr lang="es-ES" b="1" dirty="0">
                <a:latin typeface="Arial" panose="020B0604020202020204" pitchFamily="34" charset="0"/>
                <a:ea typeface="Arial" panose="020B0604020202020204" pitchFamily="34" charset="0"/>
              </a:rPr>
              <a:t>Gráfico</a:t>
            </a:r>
            <a:r>
              <a:rPr lang="es-ES" dirty="0">
                <a:latin typeface="Arial" panose="020B0604020202020204" pitchFamily="34" charset="0"/>
                <a:ea typeface="Arial" panose="020B0604020202020204" pitchFamily="34" charset="0"/>
              </a:rPr>
              <a:t>. Número de sindicatos activos y afiliados por tamaño de sindicato.</a:t>
            </a:r>
            <a:endParaRPr lang="es-CO" dirty="0"/>
          </a:p>
        </p:txBody>
      </p:sp>
      <p:sp>
        <p:nvSpPr>
          <p:cNvPr id="8" name="Rectángulo 7">
            <a:extLst>
              <a:ext uri="{FF2B5EF4-FFF2-40B4-BE49-F238E27FC236}">
                <a16:creationId xmlns:a16="http://schemas.microsoft.com/office/drawing/2014/main" id="{CA787150-07E4-4A45-BCE4-B03894FC74F6}"/>
              </a:ext>
            </a:extLst>
          </p:cNvPr>
          <p:cNvSpPr/>
          <p:nvPr/>
        </p:nvSpPr>
        <p:spPr>
          <a:xfrm>
            <a:off x="2528139" y="5032560"/>
            <a:ext cx="7450045" cy="1020921"/>
          </a:xfrm>
          <a:prstGeom prst="rect">
            <a:avLst/>
          </a:prstGeom>
        </p:spPr>
        <p:txBody>
          <a:bodyPr wrap="square">
            <a:spAutoFit/>
          </a:bodyPr>
          <a:lstStyle/>
          <a:p>
            <a:pPr algn="just">
              <a:lnSpc>
                <a:spcPct val="115000"/>
              </a:lnSpc>
              <a:spcAft>
                <a:spcPts val="0"/>
              </a:spcAft>
            </a:pPr>
            <a:r>
              <a:rPr lang="es-ES" dirty="0">
                <a:latin typeface="Arial" panose="020B0604020202020204" pitchFamily="34" charset="0"/>
                <a:ea typeface="Arial" panose="020B0604020202020204" pitchFamily="34" charset="0"/>
              </a:rPr>
              <a:t>Fuente: Sistema de información Sindical y Laboral SISLAB, Subsistema Censo Sindical. Alimentado por información del Ministerio de Trabajo.</a:t>
            </a:r>
            <a:endParaRPr lang="es-CO"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7956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1B36F-7054-452B-9A0B-CC8EB89EE18D}"/>
              </a:ext>
            </a:extLst>
          </p:cNvPr>
          <p:cNvSpPr>
            <a:spLocks noGrp="1"/>
          </p:cNvSpPr>
          <p:nvPr>
            <p:ph type="title"/>
          </p:nvPr>
        </p:nvSpPr>
        <p:spPr/>
        <p:txBody>
          <a:bodyPr/>
          <a:lstStyle/>
          <a:p>
            <a:pPr algn="ctr"/>
            <a:r>
              <a:rPr lang="es-CO" dirty="0"/>
              <a:t>Constitución vs Disolución de sindicatos en Colombia</a:t>
            </a:r>
          </a:p>
        </p:txBody>
      </p:sp>
      <p:pic>
        <p:nvPicPr>
          <p:cNvPr id="4" name="Marcador de contenido 3">
            <a:extLst>
              <a:ext uri="{FF2B5EF4-FFF2-40B4-BE49-F238E27FC236}">
                <a16:creationId xmlns:a16="http://schemas.microsoft.com/office/drawing/2014/main" id="{2B09928B-718D-4E85-9F5B-7C3667DF4C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938" y="2195650"/>
            <a:ext cx="10167341" cy="12333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77768166-C0CD-4BE8-802F-60E49B527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38" y="4424311"/>
            <a:ext cx="10074174" cy="1408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2497CB3E-46F2-43A5-A9EE-451025D92E56}"/>
              </a:ext>
            </a:extLst>
          </p:cNvPr>
          <p:cNvSpPr txBox="1"/>
          <p:nvPr/>
        </p:nvSpPr>
        <p:spPr>
          <a:xfrm>
            <a:off x="10360515" y="2543261"/>
            <a:ext cx="1732547" cy="2585323"/>
          </a:xfrm>
          <a:prstGeom prst="rect">
            <a:avLst/>
          </a:prstGeom>
          <a:noFill/>
        </p:spPr>
        <p:txBody>
          <a:bodyPr wrap="square" rtlCol="0">
            <a:spAutoFit/>
          </a:bodyPr>
          <a:lstStyle/>
          <a:p>
            <a:pPr algn="just"/>
            <a:r>
              <a:rPr lang="es-CO" dirty="0"/>
              <a:t>A la fecha el registro sindical cuenta un total de 11 confederaciones de las cuales 8 fueron creadas en los últimos 9 años.</a:t>
            </a:r>
          </a:p>
        </p:txBody>
      </p:sp>
      <p:sp>
        <p:nvSpPr>
          <p:cNvPr id="7" name="Rectángulo 6">
            <a:extLst>
              <a:ext uri="{FF2B5EF4-FFF2-40B4-BE49-F238E27FC236}">
                <a16:creationId xmlns:a16="http://schemas.microsoft.com/office/drawing/2014/main" id="{1C472CFD-8A99-4241-8C81-89AB2A8D36DE}"/>
              </a:ext>
            </a:extLst>
          </p:cNvPr>
          <p:cNvSpPr/>
          <p:nvPr/>
        </p:nvSpPr>
        <p:spPr>
          <a:xfrm>
            <a:off x="98938" y="3401564"/>
            <a:ext cx="2018501" cy="246221"/>
          </a:xfrm>
          <a:prstGeom prst="rect">
            <a:avLst/>
          </a:prstGeom>
        </p:spPr>
        <p:txBody>
          <a:bodyPr wrap="none">
            <a:spAutoFit/>
          </a:bodyPr>
          <a:lstStyle/>
          <a:p>
            <a:r>
              <a:rPr lang="es-CO" sz="1000" dirty="0"/>
              <a:t>Fuente: Ministerio de Trabajo 2022</a:t>
            </a:r>
          </a:p>
        </p:txBody>
      </p:sp>
      <p:sp>
        <p:nvSpPr>
          <p:cNvPr id="8" name="Rectángulo 7">
            <a:extLst>
              <a:ext uri="{FF2B5EF4-FFF2-40B4-BE49-F238E27FC236}">
                <a16:creationId xmlns:a16="http://schemas.microsoft.com/office/drawing/2014/main" id="{6474F66F-A94F-4EAB-BB12-294699F6CB2D}"/>
              </a:ext>
            </a:extLst>
          </p:cNvPr>
          <p:cNvSpPr/>
          <p:nvPr/>
        </p:nvSpPr>
        <p:spPr>
          <a:xfrm>
            <a:off x="98938" y="5840849"/>
            <a:ext cx="2018501" cy="246221"/>
          </a:xfrm>
          <a:prstGeom prst="rect">
            <a:avLst/>
          </a:prstGeom>
        </p:spPr>
        <p:txBody>
          <a:bodyPr wrap="none">
            <a:spAutoFit/>
          </a:bodyPr>
          <a:lstStyle/>
          <a:p>
            <a:r>
              <a:rPr lang="es-CO" sz="1000" dirty="0"/>
              <a:t>Fuente: Ministerio de Trabajo 2022</a:t>
            </a:r>
          </a:p>
        </p:txBody>
      </p:sp>
    </p:spTree>
    <p:extLst>
      <p:ext uri="{BB962C8B-B14F-4D97-AF65-F5344CB8AC3E}">
        <p14:creationId xmlns:p14="http://schemas.microsoft.com/office/powerpoint/2010/main" val="331946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F8EA875-BE10-4F18-ABA6-7CC8A576D5DA}"/>
              </a:ext>
            </a:extLst>
          </p:cNvPr>
          <p:cNvSpPr>
            <a:spLocks noGrp="1"/>
          </p:cNvSpPr>
          <p:nvPr>
            <p:ph type="title"/>
          </p:nvPr>
        </p:nvSpPr>
        <p:spPr/>
        <p:txBody>
          <a:bodyPr/>
          <a:lstStyle/>
          <a:p>
            <a:r>
              <a:rPr lang="es-CO" b="1" dirty="0"/>
              <a:t>Contratación Colectiva en Colombia</a:t>
            </a:r>
            <a:endParaRPr lang="es-CO" dirty="0"/>
          </a:p>
        </p:txBody>
      </p:sp>
      <p:pic>
        <p:nvPicPr>
          <p:cNvPr id="7" name="Marcador de contenido 3">
            <a:extLst>
              <a:ext uri="{FF2B5EF4-FFF2-40B4-BE49-F238E27FC236}">
                <a16:creationId xmlns:a16="http://schemas.microsoft.com/office/drawing/2014/main" id="{6E93B2B3-9BF6-49F3-AF07-985DB00B0F9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3357" y="1864194"/>
            <a:ext cx="5156621" cy="121245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EE0FE8E7-47AB-4B44-8278-397551620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57" y="3173454"/>
            <a:ext cx="5192993" cy="112929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DE03A7A2-6584-4AA3-8478-46A2ECB8E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37" y="4399559"/>
            <a:ext cx="5192993" cy="13548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CE7B3809-2965-4312-B91A-AAC5ACACB214}"/>
              </a:ext>
            </a:extLst>
          </p:cNvPr>
          <p:cNvSpPr/>
          <p:nvPr/>
        </p:nvSpPr>
        <p:spPr>
          <a:xfrm>
            <a:off x="585237" y="5754435"/>
            <a:ext cx="2018501" cy="246221"/>
          </a:xfrm>
          <a:prstGeom prst="rect">
            <a:avLst/>
          </a:prstGeom>
        </p:spPr>
        <p:txBody>
          <a:bodyPr wrap="none">
            <a:spAutoFit/>
          </a:bodyPr>
          <a:lstStyle/>
          <a:p>
            <a:r>
              <a:rPr lang="es-CO" sz="1000" dirty="0"/>
              <a:t>Fuente: Ministerio de Trabajo 2022</a:t>
            </a:r>
          </a:p>
        </p:txBody>
      </p:sp>
      <p:sp>
        <p:nvSpPr>
          <p:cNvPr id="11" name="Marcador de contenido 10">
            <a:extLst>
              <a:ext uri="{FF2B5EF4-FFF2-40B4-BE49-F238E27FC236}">
                <a16:creationId xmlns:a16="http://schemas.microsoft.com/office/drawing/2014/main" id="{FFC3C01A-E8D6-426C-A139-4E7B1BC6D33C}"/>
              </a:ext>
            </a:extLst>
          </p:cNvPr>
          <p:cNvSpPr txBox="1">
            <a:spLocks noGrp="1"/>
          </p:cNvSpPr>
          <p:nvPr>
            <p:ph sz="half" idx="2"/>
          </p:nvPr>
        </p:nvSpPr>
        <p:spPr>
          <a:xfrm>
            <a:off x="5907741" y="1299166"/>
            <a:ext cx="6284259" cy="4877874"/>
          </a:xfrm>
          <a:prstGeom prst="rect">
            <a:avLst/>
          </a:prstGeom>
          <a:noFill/>
        </p:spPr>
        <p:txBody>
          <a:bodyPr wrap="square" rtlCol="0">
            <a:spAutoFit/>
          </a:bodyPr>
          <a:lstStyle/>
          <a:p>
            <a:pPr marL="0" indent="0">
              <a:buNone/>
            </a:pPr>
            <a:r>
              <a:rPr lang="es-CO" dirty="0"/>
              <a:t>La firma de convenciones colectiva han sufrido un estancamiento desde el año 2013 a 2021, por razones como:</a:t>
            </a:r>
          </a:p>
          <a:p>
            <a:pPr marL="285750" indent="-285750"/>
            <a:r>
              <a:rPr lang="es-CO" dirty="0"/>
              <a:t>La negociación del sector público, permitió un crecimiento importante en 2013 pero de nuevo se llegó a un estado llano.</a:t>
            </a:r>
          </a:p>
          <a:p>
            <a:pPr marL="285750" indent="-285750">
              <a:buFont typeface="Arial" panose="020B0604020202020204" pitchFamily="34" charset="0"/>
              <a:buChar char="•"/>
            </a:pPr>
            <a:r>
              <a:rPr lang="es-CO" dirty="0"/>
              <a:t>Los contratos sindicales mantienen su tendencia a la alza, logrando en el año 2021 su máximo crecimiento con 2.824 registros.</a:t>
            </a:r>
          </a:p>
          <a:p>
            <a:pPr marL="285750" indent="-285750">
              <a:buFont typeface="Arial" panose="020B0604020202020204" pitchFamily="34" charset="0"/>
              <a:buChar char="•"/>
            </a:pPr>
            <a:r>
              <a:rPr lang="es-CO" dirty="0"/>
              <a:t>Los pactos colectivos han venido disminuyendo como figura, pero han sido reemplazados por los planes de beneficio individuales.</a:t>
            </a:r>
          </a:p>
        </p:txBody>
      </p:sp>
    </p:spTree>
    <p:extLst>
      <p:ext uri="{BB962C8B-B14F-4D97-AF65-F5344CB8AC3E}">
        <p14:creationId xmlns:p14="http://schemas.microsoft.com/office/powerpoint/2010/main" val="24447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2E1D2-86C9-4C41-92AE-2404907757C4}"/>
              </a:ext>
            </a:extLst>
          </p:cNvPr>
          <p:cNvSpPr>
            <a:spLocks noGrp="1"/>
          </p:cNvSpPr>
          <p:nvPr>
            <p:ph type="title"/>
          </p:nvPr>
        </p:nvSpPr>
        <p:spPr/>
        <p:txBody>
          <a:bodyPr/>
          <a:lstStyle/>
          <a:p>
            <a:pPr algn="ctr"/>
            <a:r>
              <a:rPr lang="es-CO" dirty="0"/>
              <a:t>Tipos de instrumentos normativos utilizados por las empresas ANDI</a:t>
            </a:r>
          </a:p>
        </p:txBody>
      </p:sp>
      <p:sp>
        <p:nvSpPr>
          <p:cNvPr id="4" name="Marcador de contenido 3">
            <a:extLst>
              <a:ext uri="{FF2B5EF4-FFF2-40B4-BE49-F238E27FC236}">
                <a16:creationId xmlns:a16="http://schemas.microsoft.com/office/drawing/2014/main" id="{17CE5AC3-35D6-4F3E-8A2C-3B9F86FAAB63}"/>
              </a:ext>
            </a:extLst>
          </p:cNvPr>
          <p:cNvSpPr>
            <a:spLocks noGrp="1"/>
          </p:cNvSpPr>
          <p:nvPr>
            <p:ph sz="half" idx="2"/>
          </p:nvPr>
        </p:nvSpPr>
        <p:spPr/>
        <p:txBody>
          <a:bodyPr>
            <a:normAutofit fontScale="92500" lnSpcReduction="20000"/>
          </a:bodyPr>
          <a:lstStyle/>
          <a:p>
            <a:pPr marL="285750" indent="-285750" algn="just"/>
            <a:r>
              <a:rPr lang="es-CO" dirty="0"/>
              <a:t>Los planes de beneficios individuales son el objetivo a regular en este periodo. Ya que están en niveles por encima de los pactos colectivos.</a:t>
            </a:r>
          </a:p>
          <a:p>
            <a:pPr marL="285750" indent="-285750" algn="just"/>
            <a:endParaRPr lang="es-CO" dirty="0"/>
          </a:p>
          <a:p>
            <a:pPr marL="285750" indent="-285750" algn="just"/>
            <a:r>
              <a:rPr lang="es-CO" dirty="0"/>
              <a:t>Los planes de beneficios individuales no tienen ninguna regulación y su base corresponde a pura liberalidad,  no son objeto de medición por ningún ente de control.</a:t>
            </a:r>
          </a:p>
          <a:p>
            <a:endParaRPr lang="es-CO" dirty="0"/>
          </a:p>
        </p:txBody>
      </p:sp>
      <p:pic>
        <p:nvPicPr>
          <p:cNvPr id="5" name="Marcador de contenido 3">
            <a:extLst>
              <a:ext uri="{FF2B5EF4-FFF2-40B4-BE49-F238E27FC236}">
                <a16:creationId xmlns:a16="http://schemas.microsoft.com/office/drawing/2014/main" id="{68F932FD-2F8B-4B18-B08F-7B3B637529BB}"/>
              </a:ext>
            </a:extLst>
          </p:cNvPr>
          <p:cNvPicPr>
            <a:picLocks noGrp="1" noChangeAspect="1"/>
          </p:cNvPicPr>
          <p:nvPr>
            <p:ph sz="half" idx="1"/>
          </p:nvPr>
        </p:nvPicPr>
        <p:blipFill>
          <a:blip r:embed="rId2"/>
          <a:stretch>
            <a:fillRect/>
          </a:stretch>
        </p:blipFill>
        <p:spPr>
          <a:xfrm>
            <a:off x="416858" y="1900494"/>
            <a:ext cx="5361372" cy="3570358"/>
          </a:xfrm>
          <a:prstGeom prst="rect">
            <a:avLst/>
          </a:prstGeom>
        </p:spPr>
      </p:pic>
      <p:sp>
        <p:nvSpPr>
          <p:cNvPr id="6" name="CuadroTexto 5">
            <a:extLst>
              <a:ext uri="{FF2B5EF4-FFF2-40B4-BE49-F238E27FC236}">
                <a16:creationId xmlns:a16="http://schemas.microsoft.com/office/drawing/2014/main" id="{F6E4AAFC-3343-48B6-8BD9-B3C4376329C0}"/>
              </a:ext>
            </a:extLst>
          </p:cNvPr>
          <p:cNvSpPr txBox="1"/>
          <p:nvPr/>
        </p:nvSpPr>
        <p:spPr>
          <a:xfrm>
            <a:off x="416858" y="5507152"/>
            <a:ext cx="5419023" cy="369332"/>
          </a:xfrm>
          <a:prstGeom prst="rect">
            <a:avLst/>
          </a:prstGeom>
          <a:noFill/>
        </p:spPr>
        <p:txBody>
          <a:bodyPr wrap="square" rtlCol="0">
            <a:spAutoFit/>
          </a:bodyPr>
          <a:lstStyle/>
          <a:p>
            <a:r>
              <a:rPr lang="es-CO" sz="1000" dirty="0"/>
              <a:t>Fuente: ANDI 2020</a:t>
            </a:r>
            <a:r>
              <a:rPr lang="es-CO" dirty="0"/>
              <a:t>.</a:t>
            </a:r>
          </a:p>
        </p:txBody>
      </p:sp>
    </p:spTree>
    <p:extLst>
      <p:ext uri="{BB962C8B-B14F-4D97-AF65-F5344CB8AC3E}">
        <p14:creationId xmlns:p14="http://schemas.microsoft.com/office/powerpoint/2010/main" val="64911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31462-6518-47C7-A1D6-C26BEA4BBF40}"/>
              </a:ext>
            </a:extLst>
          </p:cNvPr>
          <p:cNvSpPr>
            <a:spLocks noGrp="1"/>
          </p:cNvSpPr>
          <p:nvPr>
            <p:ph type="title"/>
          </p:nvPr>
        </p:nvSpPr>
        <p:spPr/>
        <p:txBody>
          <a:bodyPr/>
          <a:lstStyle/>
          <a:p>
            <a:r>
              <a:rPr lang="es-CO" b="1" dirty="0"/>
              <a:t>La huelga: La perdida de los derechos en Colombia</a:t>
            </a:r>
            <a:endParaRPr lang="es-CO" dirty="0"/>
          </a:p>
        </p:txBody>
      </p:sp>
      <p:sp>
        <p:nvSpPr>
          <p:cNvPr id="4" name="Marcador de contenido 3">
            <a:extLst>
              <a:ext uri="{FF2B5EF4-FFF2-40B4-BE49-F238E27FC236}">
                <a16:creationId xmlns:a16="http://schemas.microsoft.com/office/drawing/2014/main" id="{EF1BC4AA-57EF-49F9-A48B-ACB1DDAD051A}"/>
              </a:ext>
            </a:extLst>
          </p:cNvPr>
          <p:cNvSpPr>
            <a:spLocks noGrp="1"/>
          </p:cNvSpPr>
          <p:nvPr>
            <p:ph sz="half" idx="2"/>
          </p:nvPr>
        </p:nvSpPr>
        <p:spPr>
          <a:xfrm>
            <a:off x="6413771" y="2017342"/>
            <a:ext cx="4645152" cy="4186233"/>
          </a:xfrm>
        </p:spPr>
        <p:txBody>
          <a:bodyPr>
            <a:normAutofit fontScale="85000" lnSpcReduction="10000"/>
          </a:bodyPr>
          <a:lstStyle/>
          <a:p>
            <a:pPr marL="285750" indent="-285750"/>
            <a:r>
              <a:rPr lang="es-CO" dirty="0"/>
              <a:t>En los año 70´s se estima que en Colombia se realizaban 50 huelgas en promedio.</a:t>
            </a:r>
          </a:p>
          <a:p>
            <a:pPr marL="285750" indent="-285750"/>
            <a:r>
              <a:rPr lang="es-CO" dirty="0"/>
              <a:t>El inicio del gobierno Santos fue uno de los momentos con mayor uso de la figura de la huelga, pero el fenómeno ACDAC desestimuló su uso.</a:t>
            </a:r>
          </a:p>
          <a:p>
            <a:pPr marL="285750" indent="-285750"/>
            <a:r>
              <a:rPr lang="es-CO" dirty="0"/>
              <a:t>En los últimos cinco años en Colombia se hacen 2 huelgas por año.</a:t>
            </a:r>
          </a:p>
          <a:p>
            <a:pPr marL="742950" lvl="1" indent="-285750"/>
            <a:r>
              <a:rPr lang="es-CO" dirty="0"/>
              <a:t>Las razones: Falta de músculo financiero.</a:t>
            </a:r>
          </a:p>
          <a:p>
            <a:pPr marL="742950" lvl="1" indent="-285750"/>
            <a:r>
              <a:rPr lang="es-CO" dirty="0"/>
              <a:t>Las dos últimas grandes huelgas se han extendido más de 60 días: SINTRAPALMOSAN y SINTRACARBÓN.</a:t>
            </a:r>
          </a:p>
          <a:p>
            <a:pPr marL="742950" lvl="1" indent="-285750"/>
            <a:r>
              <a:rPr lang="es-CO" dirty="0"/>
              <a:t>Poca capacidad de mediación del Min Trabajo.</a:t>
            </a:r>
          </a:p>
        </p:txBody>
      </p:sp>
      <p:pic>
        <p:nvPicPr>
          <p:cNvPr id="5" name="Marcador de contenido 3">
            <a:extLst>
              <a:ext uri="{FF2B5EF4-FFF2-40B4-BE49-F238E27FC236}">
                <a16:creationId xmlns:a16="http://schemas.microsoft.com/office/drawing/2014/main" id="{DF3AAA76-9922-4025-BCB6-5FA048B2DA27}"/>
              </a:ext>
            </a:extLst>
          </p:cNvPr>
          <p:cNvPicPr>
            <a:picLocks noGrp="1" noChangeAspect="1"/>
          </p:cNvPicPr>
          <p:nvPr>
            <p:ph sz="half" idx="1"/>
          </p:nvPr>
        </p:nvPicPr>
        <p:blipFill>
          <a:blip r:embed="rId2"/>
          <a:stretch>
            <a:fillRect/>
          </a:stretch>
        </p:blipFill>
        <p:spPr>
          <a:xfrm>
            <a:off x="667870" y="2033021"/>
            <a:ext cx="5257801" cy="3160273"/>
          </a:xfrm>
          <a:prstGeom prst="rect">
            <a:avLst/>
          </a:prstGeom>
        </p:spPr>
      </p:pic>
      <p:sp>
        <p:nvSpPr>
          <p:cNvPr id="6" name="Rectángulo 5">
            <a:extLst>
              <a:ext uri="{FF2B5EF4-FFF2-40B4-BE49-F238E27FC236}">
                <a16:creationId xmlns:a16="http://schemas.microsoft.com/office/drawing/2014/main" id="{623B7AF2-EE6B-45E7-9CFA-EDFE35D86DFF}"/>
              </a:ext>
            </a:extLst>
          </p:cNvPr>
          <p:cNvSpPr/>
          <p:nvPr/>
        </p:nvSpPr>
        <p:spPr>
          <a:xfrm>
            <a:off x="564778" y="5193294"/>
            <a:ext cx="5360894" cy="556563"/>
          </a:xfrm>
          <a:prstGeom prst="rect">
            <a:avLst/>
          </a:prstGeom>
        </p:spPr>
        <p:txBody>
          <a:bodyPr wrap="square">
            <a:spAutoFit/>
          </a:bodyPr>
          <a:lstStyle/>
          <a:p>
            <a:pPr algn="just">
              <a:lnSpc>
                <a:spcPct val="115000"/>
              </a:lnSpc>
              <a:spcAft>
                <a:spcPts val="0"/>
              </a:spcAft>
            </a:pPr>
            <a:r>
              <a:rPr lang="es-ES" sz="900" dirty="0">
                <a:latin typeface="Arial" panose="020B0604020202020204" pitchFamily="34" charset="0"/>
                <a:ea typeface="Arial" panose="020B0604020202020204" pitchFamily="34" charset="0"/>
              </a:rPr>
              <a:t>Fuente: Sistema de Información de la Dinámica de la Acción Colectiva Laboral y Sindical, </a:t>
            </a:r>
            <a:r>
              <a:rPr lang="es-ES" sz="900" dirty="0" err="1">
                <a:latin typeface="Arial" panose="020B0604020202020204" pitchFamily="34" charset="0"/>
                <a:ea typeface="Arial" panose="020B0604020202020204" pitchFamily="34" charset="0"/>
              </a:rPr>
              <a:t>Sislab</a:t>
            </a:r>
            <a:r>
              <a:rPr lang="es-ES" sz="900" dirty="0">
                <a:latin typeface="Arial" panose="020B0604020202020204" pitchFamily="34" charset="0"/>
                <a:ea typeface="Arial" panose="020B0604020202020204" pitchFamily="34" charset="0"/>
              </a:rPr>
              <a:t>, ENS. Las cifras correspondientes a los últimos cuatro años (desde 2019) son provisionales, debido a la actualización que se está haciendo del sistema de información</a:t>
            </a:r>
            <a:endParaRPr lang="es-CO" sz="9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84771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A9002-1C4D-4F31-9D2C-77377DDB5268}"/>
              </a:ext>
            </a:extLst>
          </p:cNvPr>
          <p:cNvSpPr>
            <a:spLocks noGrp="1"/>
          </p:cNvSpPr>
          <p:nvPr>
            <p:ph type="ctrTitle"/>
          </p:nvPr>
        </p:nvSpPr>
        <p:spPr/>
        <p:txBody>
          <a:bodyPr>
            <a:normAutofit fontScale="90000"/>
          </a:bodyPr>
          <a:lstStyle/>
          <a:p>
            <a:r>
              <a:rPr lang="es-CO" b="1" dirty="0"/>
              <a:t>Simulación de incrementos en el salario mínimo</a:t>
            </a:r>
          </a:p>
        </p:txBody>
      </p:sp>
      <p:sp>
        <p:nvSpPr>
          <p:cNvPr id="3" name="Subtítulo 2">
            <a:extLst>
              <a:ext uri="{FF2B5EF4-FFF2-40B4-BE49-F238E27FC236}">
                <a16:creationId xmlns:a16="http://schemas.microsoft.com/office/drawing/2014/main" id="{ADC852EB-1F86-4157-ADB5-2EEFD8BAC42D}"/>
              </a:ext>
            </a:extLst>
          </p:cNvPr>
          <p:cNvSpPr>
            <a:spLocks noGrp="1"/>
          </p:cNvSpPr>
          <p:nvPr>
            <p:ph type="subTitle" idx="1"/>
          </p:nvPr>
        </p:nvSpPr>
        <p:spPr/>
        <p:txBody>
          <a:bodyPr>
            <a:normAutofit fontScale="25000" lnSpcReduction="20000"/>
          </a:bodyPr>
          <a:lstStyle/>
          <a:p>
            <a:r>
              <a:rPr lang="es-CO" sz="8000" i="1" dirty="0"/>
              <a:t>Silvio Fernando López Mera</a:t>
            </a:r>
          </a:p>
          <a:p>
            <a:r>
              <a:rPr lang="es-CO" sz="8000" i="1" dirty="0"/>
              <a:t>Silvia Botello</a:t>
            </a:r>
          </a:p>
          <a:p>
            <a:endParaRPr lang="es-CO" sz="8000" dirty="0"/>
          </a:p>
          <a:p>
            <a:r>
              <a:rPr lang="es-CO" sz="8000" dirty="0"/>
              <a:t>Nov 14 de 2023</a:t>
            </a:r>
            <a:endParaRPr lang="es-CO" dirty="0"/>
          </a:p>
        </p:txBody>
      </p:sp>
    </p:spTree>
    <p:extLst>
      <p:ext uri="{BB962C8B-B14F-4D97-AF65-F5344CB8AC3E}">
        <p14:creationId xmlns:p14="http://schemas.microsoft.com/office/powerpoint/2010/main" val="350823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I. Objetivo</a:t>
            </a:r>
          </a:p>
        </p:txBody>
      </p:sp>
      <p:sp>
        <p:nvSpPr>
          <p:cNvPr id="6" name="Subtítulo 4">
            <a:extLst>
              <a:ext uri="{FF2B5EF4-FFF2-40B4-BE49-F238E27FC236}">
                <a16:creationId xmlns:a16="http://schemas.microsoft.com/office/drawing/2014/main" id="{1C0D620B-1167-4B7B-9A72-B8B8EDDF24F8}"/>
              </a:ext>
            </a:extLst>
          </p:cNvPr>
          <p:cNvSpPr txBox="1">
            <a:spLocks/>
          </p:cNvSpPr>
          <p:nvPr/>
        </p:nvSpPr>
        <p:spPr>
          <a:xfrm>
            <a:off x="761999" y="2157438"/>
            <a:ext cx="11181806" cy="397442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00000"/>
              </a:lnSpc>
              <a:buNone/>
            </a:pPr>
            <a:r>
              <a:rPr lang="es-CO" sz="2800" dirty="0">
                <a:latin typeface="Calibri" panose="020F0502020204030204" pitchFamily="34" charset="0"/>
                <a:ea typeface="Calibri" panose="020F0502020204030204" pitchFamily="34" charset="0"/>
                <a:cs typeface="Times New Roman" panose="02020603050405020304" pitchFamily="18" charset="0"/>
              </a:rPr>
              <a:t>Analizar la incidencia en el corto plazo del incremento en el salario mínimo en los agregados macroeconómicos en Colombia.</a:t>
            </a:r>
          </a:p>
        </p:txBody>
      </p:sp>
    </p:spTree>
    <p:extLst>
      <p:ext uri="{BB962C8B-B14F-4D97-AF65-F5344CB8AC3E}">
        <p14:creationId xmlns:p14="http://schemas.microsoft.com/office/powerpoint/2010/main" val="79014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A9002-1C4D-4F31-9D2C-77377DDB5268}"/>
              </a:ext>
            </a:extLst>
          </p:cNvPr>
          <p:cNvSpPr>
            <a:spLocks noGrp="1"/>
          </p:cNvSpPr>
          <p:nvPr>
            <p:ph type="ctrTitle"/>
          </p:nvPr>
        </p:nvSpPr>
        <p:spPr/>
        <p:txBody>
          <a:bodyPr>
            <a:normAutofit/>
          </a:bodyPr>
          <a:lstStyle/>
          <a:p>
            <a:r>
              <a:rPr lang="es-CO" sz="5900" b="1" dirty="0"/>
              <a:t>Situación socio-laboral Y SINDICAL</a:t>
            </a:r>
          </a:p>
        </p:txBody>
      </p:sp>
      <p:sp>
        <p:nvSpPr>
          <p:cNvPr id="3" name="Subtítulo 2">
            <a:extLst>
              <a:ext uri="{FF2B5EF4-FFF2-40B4-BE49-F238E27FC236}">
                <a16:creationId xmlns:a16="http://schemas.microsoft.com/office/drawing/2014/main" id="{ADC852EB-1F86-4157-ADB5-2EEFD8BAC42D}"/>
              </a:ext>
            </a:extLst>
          </p:cNvPr>
          <p:cNvSpPr>
            <a:spLocks noGrp="1"/>
          </p:cNvSpPr>
          <p:nvPr>
            <p:ph type="subTitle" idx="1"/>
          </p:nvPr>
        </p:nvSpPr>
        <p:spPr/>
        <p:txBody>
          <a:bodyPr>
            <a:normAutofit fontScale="25000" lnSpcReduction="20000"/>
          </a:bodyPr>
          <a:lstStyle/>
          <a:p>
            <a:r>
              <a:rPr lang="es-CO" sz="8000" i="1" dirty="0"/>
              <a:t>Carmen Tangarife</a:t>
            </a:r>
          </a:p>
          <a:p>
            <a:r>
              <a:rPr lang="es-CO" sz="8000" i="1" dirty="0"/>
              <a:t>Víctor Hugo Ramírez</a:t>
            </a:r>
          </a:p>
          <a:p>
            <a:endParaRPr lang="es-CO" sz="8000" dirty="0"/>
          </a:p>
          <a:p>
            <a:r>
              <a:rPr lang="es-CO" sz="8000" dirty="0"/>
              <a:t>Nov 14 de 2023</a:t>
            </a:r>
            <a:endParaRPr lang="es-CO" dirty="0"/>
          </a:p>
        </p:txBody>
      </p:sp>
    </p:spTree>
    <p:extLst>
      <p:ext uri="{BB962C8B-B14F-4D97-AF65-F5344CB8AC3E}">
        <p14:creationId xmlns:p14="http://schemas.microsoft.com/office/powerpoint/2010/main" val="388519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II. Simulaciones adoptadas</a:t>
            </a:r>
          </a:p>
        </p:txBody>
      </p:sp>
      <p:sp>
        <p:nvSpPr>
          <p:cNvPr id="6" name="Subtítulo 4">
            <a:extLst>
              <a:ext uri="{FF2B5EF4-FFF2-40B4-BE49-F238E27FC236}">
                <a16:creationId xmlns:a16="http://schemas.microsoft.com/office/drawing/2014/main" id="{1C0D620B-1167-4B7B-9A72-B8B8EDDF24F8}"/>
              </a:ext>
            </a:extLst>
          </p:cNvPr>
          <p:cNvSpPr txBox="1">
            <a:spLocks/>
          </p:cNvSpPr>
          <p:nvPr/>
        </p:nvSpPr>
        <p:spPr>
          <a:xfrm>
            <a:off x="761999" y="2157438"/>
            <a:ext cx="11181806" cy="397442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nSpc>
                <a:spcPct val="100000"/>
              </a:lnSpc>
            </a:pPr>
            <a:r>
              <a:rPr lang="es-CO" sz="1400" b="1" u="sng" dirty="0"/>
              <a:t>Simulación 1: </a:t>
            </a:r>
          </a:p>
          <a:p>
            <a:pPr marL="0" indent="0">
              <a:lnSpc>
                <a:spcPct val="100000"/>
              </a:lnSpc>
              <a:buNone/>
            </a:pPr>
            <a:r>
              <a:rPr lang="es-CO" sz="1800" dirty="0">
                <a:latin typeface="Calibri" panose="020F0502020204030204" pitchFamily="34" charset="0"/>
                <a:ea typeface="Calibri" panose="020F0502020204030204" pitchFamily="34" charset="0"/>
                <a:cs typeface="Times New Roman" panose="02020603050405020304" pitchFamily="18" charset="0"/>
              </a:rPr>
              <a:t>Se</a:t>
            </a:r>
            <a:r>
              <a:rPr lang="es-CO" sz="1800" dirty="0">
                <a:effectLst/>
                <a:latin typeface="Calibri" panose="020F0502020204030204" pitchFamily="34" charset="0"/>
                <a:ea typeface="Calibri" panose="020F0502020204030204" pitchFamily="34" charset="0"/>
                <a:cs typeface="Times New Roman" panose="02020603050405020304" pitchFamily="18" charset="0"/>
              </a:rPr>
              <a:t> eleva a dos salarios mínimos de todos los trabajadores ocupados en las empresas privadas cuyo sueldo estaba por debajo de dicho monto. En este sentido, se considerará la población ocupada del sector privado que devenga al mes menos de un SMMLV y que labore en una empresa privada o particular (según posición ocupacional) y devenguen hasta 2 SMMLV. Para estos se incrementará el salario. </a:t>
            </a:r>
          </a:p>
          <a:p>
            <a:pPr marL="0" indent="0">
              <a:lnSpc>
                <a:spcPct val="100000"/>
              </a:lnSpc>
              <a:buNone/>
            </a:pPr>
            <a:endParaRPr lang="es-CO" sz="1400" b="1" dirty="0"/>
          </a:p>
          <a:p>
            <a:pPr>
              <a:lnSpc>
                <a:spcPct val="100000"/>
              </a:lnSpc>
            </a:pPr>
            <a:r>
              <a:rPr lang="es-CO" sz="1400" b="1" u="sng" dirty="0"/>
              <a:t>Simulación 2: </a:t>
            </a:r>
          </a:p>
          <a:p>
            <a:pPr marL="0" indent="0" algn="just">
              <a:lnSpc>
                <a:spcPct val="100000"/>
              </a:lnSpc>
              <a:buNone/>
            </a:pPr>
            <a:r>
              <a:rPr lang="es-CO" sz="1800" dirty="0">
                <a:effectLst/>
                <a:latin typeface="Calibri" panose="020F0502020204030204" pitchFamily="34" charset="0"/>
                <a:ea typeface="Calibri" panose="020F0502020204030204" pitchFamily="34" charset="0"/>
                <a:cs typeface="Times New Roman" panose="02020603050405020304" pitchFamily="18" charset="0"/>
              </a:rPr>
              <a:t>Se elevan a dos salarios mínimos tanto las remuneraciones de trabajadores de organizaciones y empresas privadas (incluidos en la simulación 1) como los empleados del sector público y se duplica (con techo de aumento limitado a dos salarios mínimos) el ingreso de los trabajadores en empresas de tipo independiente, personal o familiar (inclusive empleados domésticos que no residen en la vivienda).</a:t>
            </a:r>
          </a:p>
          <a:p>
            <a:pPr marL="0" indent="0">
              <a:lnSpc>
                <a:spcPct val="100000"/>
              </a:lnSpc>
              <a:buNone/>
            </a:pPr>
            <a:endParaRPr lang="es-CO" sz="1400" b="1" dirty="0"/>
          </a:p>
          <a:p>
            <a:pPr marL="0" indent="0">
              <a:lnSpc>
                <a:spcPct val="100000"/>
              </a:lnSpc>
              <a:buNone/>
            </a:pPr>
            <a:endParaRPr lang="es-CO"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8929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1II. Fuentes principales de información</a:t>
            </a:r>
          </a:p>
        </p:txBody>
      </p:sp>
      <p:sp>
        <p:nvSpPr>
          <p:cNvPr id="5" name="Subtítulo 4">
            <a:extLst>
              <a:ext uri="{FF2B5EF4-FFF2-40B4-BE49-F238E27FC236}">
                <a16:creationId xmlns:a16="http://schemas.microsoft.com/office/drawing/2014/main" id="{C561C8CC-860D-405E-8D84-9A9BFE065C58}"/>
              </a:ext>
            </a:extLst>
          </p:cNvPr>
          <p:cNvSpPr txBox="1">
            <a:spLocks/>
          </p:cNvSpPr>
          <p:nvPr/>
        </p:nvSpPr>
        <p:spPr>
          <a:xfrm>
            <a:off x="761999" y="2157438"/>
            <a:ext cx="11181806" cy="397442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nSpc>
                <a:spcPct val="100000"/>
              </a:lnSpc>
            </a:pPr>
            <a:r>
              <a:rPr lang="es-MX" sz="1800" b="1" dirty="0">
                <a:latin typeface="+mj-lt"/>
              </a:rPr>
              <a:t>Gran Encuesta Integrada de Hogares (GEIH) del DANE 2022:</a:t>
            </a:r>
          </a:p>
          <a:p>
            <a:pPr>
              <a:lnSpc>
                <a:spcPct val="100000"/>
              </a:lnSpc>
            </a:pPr>
            <a:r>
              <a:rPr lang="es-MX" sz="1800" dirty="0">
                <a:latin typeface="+mj-lt"/>
                <a:hlinkClick r:id="rId2"/>
              </a:rPr>
              <a:t>https://microdatos.dane.gov.co/index.php/catalog/771</a:t>
            </a:r>
            <a:endParaRPr lang="es-MX" sz="1800" dirty="0">
              <a:latin typeface="+mj-lt"/>
            </a:endParaRPr>
          </a:p>
          <a:p>
            <a:pPr marL="285750" indent="-285750">
              <a:lnSpc>
                <a:spcPct val="100000"/>
              </a:lnSpc>
              <a:spcAft>
                <a:spcPts val="800"/>
              </a:spcAft>
            </a:pPr>
            <a:r>
              <a:rPr lang="es-CO" sz="1800" b="1" dirty="0">
                <a:latin typeface="+mj-lt"/>
                <a:ea typeface="Calibri" panose="020F0502020204030204" pitchFamily="34" charset="0"/>
                <a:cs typeface="Times New Roman" panose="02020603050405020304" pitchFamily="18" charset="0"/>
              </a:rPr>
              <a:t>Medición de pobreza y desigualdad por personas DANE 2022:</a:t>
            </a:r>
          </a:p>
          <a:p>
            <a:pPr>
              <a:lnSpc>
                <a:spcPct val="100000"/>
              </a:lnSpc>
            </a:pPr>
            <a:r>
              <a:rPr lang="es-CO" sz="1800" u="sng" dirty="0">
                <a:solidFill>
                  <a:srgbClr val="0563C1"/>
                </a:solidFill>
                <a:latin typeface="+mj-lt"/>
                <a:ea typeface="Calibri" panose="020F0502020204030204" pitchFamily="34" charset="0"/>
                <a:cs typeface="Times New Roman" panose="02020603050405020304" pitchFamily="18" charset="0"/>
                <a:hlinkClick r:id="rId3"/>
              </a:rPr>
              <a:t>https://microdatos.dane.gov.co/index.php/catalog/804</a:t>
            </a:r>
            <a:endParaRPr lang="es-MX" sz="1800" dirty="0">
              <a:latin typeface="+mj-lt"/>
            </a:endParaRPr>
          </a:p>
          <a:p>
            <a:pPr marL="285750" indent="-285750">
              <a:lnSpc>
                <a:spcPct val="100000"/>
              </a:lnSpc>
              <a:spcAft>
                <a:spcPts val="800"/>
              </a:spcAft>
            </a:pPr>
            <a:r>
              <a:rPr lang="es-CO" sz="1800" b="1" dirty="0">
                <a:latin typeface="+mj-lt"/>
                <a:ea typeface="Calibri" panose="020F0502020204030204" pitchFamily="34" charset="0"/>
                <a:cs typeface="Times New Roman" panose="02020603050405020304" pitchFamily="18" charset="0"/>
              </a:rPr>
              <a:t>Estructura detallada de la Clasificación Industrial Internacional Uniforme (CIIU) Revisión 4 DANE:</a:t>
            </a:r>
          </a:p>
          <a:p>
            <a:pPr>
              <a:lnSpc>
                <a:spcPct val="100000"/>
              </a:lnSpc>
              <a:spcAft>
                <a:spcPts val="800"/>
              </a:spcAft>
            </a:pPr>
            <a:r>
              <a:rPr lang="es-CO" sz="1800" u="sng" dirty="0">
                <a:solidFill>
                  <a:srgbClr val="0563C1"/>
                </a:solidFill>
                <a:latin typeface="+mj-lt"/>
                <a:ea typeface="Calibri" panose="020F0502020204030204" pitchFamily="34" charset="0"/>
                <a:cs typeface="Times New Roman" panose="02020603050405020304" pitchFamily="18" charset="0"/>
                <a:hlinkClick r:id="rId4"/>
              </a:rPr>
              <a:t>https://www.dane.gov.co/files/sen/nomenclatura/ciiu/Estructura-detallada-CIIU-4AC-2022.xlsx</a:t>
            </a:r>
            <a:endParaRPr lang="es-CO" sz="1800" u="sng" dirty="0">
              <a:solidFill>
                <a:srgbClr val="0563C1"/>
              </a:solidFill>
              <a:latin typeface="+mj-lt"/>
              <a:ea typeface="Calibri" panose="020F0502020204030204" pitchFamily="34" charset="0"/>
              <a:cs typeface="Times New Roman" panose="02020603050405020304" pitchFamily="18" charset="0"/>
            </a:endParaRPr>
          </a:p>
          <a:p>
            <a:pPr marL="285750" indent="-285750">
              <a:lnSpc>
                <a:spcPct val="100000"/>
              </a:lnSpc>
              <a:spcAft>
                <a:spcPts val="800"/>
              </a:spcAft>
            </a:pPr>
            <a:r>
              <a:rPr lang="es-CO" sz="1800" b="1" dirty="0">
                <a:latin typeface="+mj-lt"/>
                <a:ea typeface="Calibri" panose="020F0502020204030204" pitchFamily="34" charset="0"/>
                <a:cs typeface="Times New Roman" panose="02020603050405020304" pitchFamily="18" charset="0"/>
              </a:rPr>
              <a:t>Matriz Insumo Producto del DANE año 2019 con base 2015:</a:t>
            </a:r>
          </a:p>
          <a:p>
            <a:pPr>
              <a:lnSpc>
                <a:spcPct val="100000"/>
              </a:lnSpc>
              <a:spcAft>
                <a:spcPts val="800"/>
              </a:spcAft>
            </a:pPr>
            <a:r>
              <a:rPr lang="es-CO" sz="1800" u="sng" dirty="0">
                <a:solidFill>
                  <a:srgbClr val="0563C1"/>
                </a:solidFill>
                <a:latin typeface="+mj-lt"/>
                <a:ea typeface="Calibri" panose="020F0502020204030204" pitchFamily="34" charset="0"/>
                <a:cs typeface="Times New Roman" panose="02020603050405020304" pitchFamily="18" charset="0"/>
                <a:hlinkClick r:id="rId5"/>
              </a:rPr>
              <a:t>https://www.dane.gov.co/files/operaciones/MIP/anex-MIP-2019.xlsx</a:t>
            </a:r>
            <a:endParaRPr lang="es-CO" sz="14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472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I1I. Referentes empleados</a:t>
            </a:r>
          </a:p>
        </p:txBody>
      </p:sp>
      <p:sp>
        <p:nvSpPr>
          <p:cNvPr id="5" name="Subtítulo 4">
            <a:extLst>
              <a:ext uri="{FF2B5EF4-FFF2-40B4-BE49-F238E27FC236}">
                <a16:creationId xmlns:a16="http://schemas.microsoft.com/office/drawing/2014/main" id="{C561C8CC-860D-405E-8D84-9A9BFE065C58}"/>
              </a:ext>
            </a:extLst>
          </p:cNvPr>
          <p:cNvSpPr txBox="1">
            <a:spLocks/>
          </p:cNvSpPr>
          <p:nvPr/>
        </p:nvSpPr>
        <p:spPr>
          <a:xfrm>
            <a:off x="761999" y="2157438"/>
            <a:ext cx="11181806" cy="397442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lvl="0" indent="-342900">
              <a:lnSpc>
                <a:spcPct val="100000"/>
              </a:lnSpc>
              <a:spcBef>
                <a:spcPts val="0"/>
              </a:spcBef>
              <a:buFont typeface="Symbol" panose="05050102010706020507" pitchFamily="18" charset="2"/>
              <a:buChar char=""/>
            </a:pPr>
            <a:r>
              <a:rPr lang="es-CO" sz="1800" b="1" dirty="0">
                <a:effectLst/>
                <a:latin typeface="Calibri" panose="020F0502020204030204" pitchFamily="34" charset="0"/>
                <a:ea typeface="Calibri" panose="020F0502020204030204" pitchFamily="34" charset="0"/>
                <a:cs typeface="Times New Roman" panose="02020603050405020304" pitchFamily="18" charset="0"/>
              </a:rPr>
              <a:t>Documento central de referencia:</a:t>
            </a:r>
          </a:p>
          <a:p>
            <a:pPr marL="0" lvl="0" indent="0">
              <a:lnSpc>
                <a:spcPct val="100000"/>
              </a:lnSpc>
              <a:spcBef>
                <a:spcPts val="0"/>
              </a:spcBef>
              <a:buNone/>
            </a:pPr>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https://repositorio.cepal.org/server/api/core/bitstreams/0399b4cd-5600-48d2-8dae-c2880b610ddb/content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800"/>
              </a:spcAft>
              <a:buFont typeface="Symbol" panose="05050102010706020507" pitchFamily="18" charset="2"/>
              <a:buChar char=""/>
            </a:pP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800"/>
              </a:spcAft>
              <a:buFont typeface="Symbol" panose="05050102010706020507" pitchFamily="18" charset="2"/>
              <a:buChar char=""/>
            </a:pPr>
            <a:r>
              <a:rPr lang="es-CO" sz="1800" b="1" dirty="0">
                <a:effectLst/>
                <a:latin typeface="Calibri" panose="020F0502020204030204" pitchFamily="34" charset="0"/>
                <a:ea typeface="Calibri" panose="020F0502020204030204" pitchFamily="34" charset="0"/>
                <a:cs typeface="Times New Roman" panose="02020603050405020304" pitchFamily="18" charset="0"/>
              </a:rPr>
              <a:t>Metodología de referencia:</a:t>
            </a:r>
          </a:p>
          <a:p>
            <a:pPr marL="0" lvl="0" indent="0">
              <a:lnSpc>
                <a:spcPct val="100000"/>
              </a:lnSpc>
              <a:spcBef>
                <a:spcPts val="0"/>
              </a:spcBef>
              <a:spcAft>
                <a:spcPts val="800"/>
              </a:spcAft>
              <a:buNone/>
            </a:pPr>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https://www.inegi.org.mx/contenidos/programas/cou/2013/doc/met_cou.pdf</a:t>
            </a:r>
            <a:endPar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800"/>
              </a:spcAft>
              <a:buNone/>
            </a:pPr>
            <a:endParaRPr lang="es-MX" sz="500" b="1" dirty="0">
              <a:latin typeface="Calibri" panose="020F0502020204030204" pitchFamily="34" charset="0"/>
              <a:cs typeface="Times New Roman" panose="02020603050405020304" pitchFamily="18" charset="0"/>
            </a:endParaRPr>
          </a:p>
          <a:p>
            <a:pPr>
              <a:lnSpc>
                <a:spcPct val="100000"/>
              </a:lnSpc>
              <a:spcBef>
                <a:spcPts val="0"/>
              </a:spcBef>
              <a:spcAft>
                <a:spcPts val="800"/>
              </a:spcAft>
            </a:pPr>
            <a:r>
              <a:rPr lang="es-MX" sz="1800" b="1" dirty="0">
                <a:latin typeface="Calibri" panose="020F0502020204030204" pitchFamily="34" charset="0"/>
                <a:cs typeface="Times New Roman" panose="02020603050405020304" pitchFamily="18" charset="0"/>
              </a:rPr>
              <a:t>Estabilidad en el mercado laboral  y análisis cuantitativo de algunos impactos  </a:t>
            </a:r>
          </a:p>
          <a:p>
            <a:pPr marL="0" indent="0">
              <a:lnSpc>
                <a:spcPct val="100000"/>
              </a:lnSpc>
              <a:spcBef>
                <a:spcPts val="0"/>
              </a:spcBef>
              <a:spcAft>
                <a:spcPts val="800"/>
              </a:spcAft>
              <a:buNone/>
            </a:pPr>
            <a:r>
              <a:rPr lang="es-MX" sz="1800" b="1" dirty="0">
                <a:latin typeface="Calibri" panose="020F0502020204030204" pitchFamily="34" charset="0"/>
                <a:cs typeface="Times New Roman" panose="02020603050405020304" pitchFamily="18" charset="0"/>
              </a:rPr>
              <a:t>del proyecto de ley de reforma laboral</a:t>
            </a:r>
            <a:endParaRPr lang="es-CO" sz="1800" b="1" dirty="0">
              <a:latin typeface="Calibri" panose="020F0502020204030204" pitchFamily="34" charset="0"/>
              <a:cs typeface="Times New Roman" panose="02020603050405020304" pitchFamily="18" charset="0"/>
            </a:endParaRPr>
          </a:p>
          <a:p>
            <a:pPr marL="0" lvl="0" indent="0">
              <a:lnSpc>
                <a:spcPct val="100000"/>
              </a:lnSpc>
              <a:spcBef>
                <a:spcPts val="0"/>
              </a:spcBef>
              <a:spcAft>
                <a:spcPts val="800"/>
              </a:spcAft>
              <a:buNone/>
            </a:pPr>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https://doi.org/10.32468/rml.26</a:t>
            </a:r>
            <a:endPar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Bef>
                <a:spcPts val="0"/>
              </a:spcBef>
              <a:spcAft>
                <a:spcPts val="800"/>
              </a:spcAft>
              <a:buNone/>
            </a:pPr>
            <a:endParaRPr lang="es-CO"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Bef>
                <a:spcPts val="0"/>
              </a:spcBef>
              <a:spcAft>
                <a:spcPts val="800"/>
              </a:spcAft>
              <a:buNone/>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800"/>
              </a:spcAft>
            </a:pPr>
            <a:endParaRPr lang="es-CO"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9F760A78-2DE5-4F15-B1E7-694CDEC6E77B}"/>
              </a:ext>
            </a:extLst>
          </p:cNvPr>
          <p:cNvPicPr>
            <a:picLocks noChangeAspect="1"/>
          </p:cNvPicPr>
          <p:nvPr/>
        </p:nvPicPr>
        <p:blipFill rotWithShape="1">
          <a:blip r:embed="rId5"/>
          <a:srcRect l="26464" t="25683" r="59286" b="7270"/>
          <a:stretch/>
        </p:blipFill>
        <p:spPr>
          <a:xfrm>
            <a:off x="9518469" y="2821577"/>
            <a:ext cx="1737361" cy="2299063"/>
          </a:xfrm>
          <a:prstGeom prst="rect">
            <a:avLst/>
          </a:prstGeom>
        </p:spPr>
      </p:pic>
      <p:pic>
        <p:nvPicPr>
          <p:cNvPr id="7" name="Imagen 6">
            <a:extLst>
              <a:ext uri="{FF2B5EF4-FFF2-40B4-BE49-F238E27FC236}">
                <a16:creationId xmlns:a16="http://schemas.microsoft.com/office/drawing/2014/main" id="{15FF0F6D-B1EE-420B-B39E-1E7776BA0F46}"/>
              </a:ext>
            </a:extLst>
          </p:cNvPr>
          <p:cNvPicPr>
            <a:picLocks noChangeAspect="1"/>
          </p:cNvPicPr>
          <p:nvPr/>
        </p:nvPicPr>
        <p:blipFill>
          <a:blip r:embed="rId6"/>
          <a:stretch>
            <a:fillRect/>
          </a:stretch>
        </p:blipFill>
        <p:spPr>
          <a:xfrm>
            <a:off x="4929050" y="4365679"/>
            <a:ext cx="3462375" cy="1701510"/>
          </a:xfrm>
          <a:prstGeom prst="rect">
            <a:avLst/>
          </a:prstGeom>
        </p:spPr>
      </p:pic>
    </p:spTree>
    <p:extLst>
      <p:ext uri="{BB962C8B-B14F-4D97-AF65-F5344CB8AC3E}">
        <p14:creationId xmlns:p14="http://schemas.microsoft.com/office/powerpoint/2010/main" val="568291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IV. Contexto laboral Colombia 2022</a:t>
            </a:r>
          </a:p>
        </p:txBody>
      </p:sp>
      <p:pic>
        <p:nvPicPr>
          <p:cNvPr id="6" name="Imagen 5">
            <a:extLst>
              <a:ext uri="{FF2B5EF4-FFF2-40B4-BE49-F238E27FC236}">
                <a16:creationId xmlns:a16="http://schemas.microsoft.com/office/drawing/2014/main" id="{D9B01E07-9603-40F4-ABDD-3FAA45650B5E}"/>
              </a:ext>
            </a:extLst>
          </p:cNvPr>
          <p:cNvPicPr>
            <a:picLocks noChangeAspect="1"/>
          </p:cNvPicPr>
          <p:nvPr/>
        </p:nvPicPr>
        <p:blipFill>
          <a:blip r:embed="rId2"/>
          <a:stretch>
            <a:fillRect/>
          </a:stretch>
        </p:blipFill>
        <p:spPr>
          <a:xfrm>
            <a:off x="1398296" y="2025788"/>
            <a:ext cx="10108639" cy="3504155"/>
          </a:xfrm>
          <a:prstGeom prst="rect">
            <a:avLst/>
          </a:prstGeom>
        </p:spPr>
      </p:pic>
      <p:sp>
        <p:nvSpPr>
          <p:cNvPr id="2" name="Rectángulo: esquinas redondeadas 1">
            <a:extLst>
              <a:ext uri="{FF2B5EF4-FFF2-40B4-BE49-F238E27FC236}">
                <a16:creationId xmlns:a16="http://schemas.microsoft.com/office/drawing/2014/main" id="{45574C72-0ECA-48C9-AE3B-2391FED731CC}"/>
              </a:ext>
            </a:extLst>
          </p:cNvPr>
          <p:cNvSpPr/>
          <p:nvPr/>
        </p:nvSpPr>
        <p:spPr>
          <a:xfrm>
            <a:off x="8961120" y="2590800"/>
            <a:ext cx="89408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esquinas redondeadas 4">
            <a:extLst>
              <a:ext uri="{FF2B5EF4-FFF2-40B4-BE49-F238E27FC236}">
                <a16:creationId xmlns:a16="http://schemas.microsoft.com/office/drawing/2014/main" id="{487EA784-8768-4063-A34B-24BB984AD7B9}"/>
              </a:ext>
            </a:extLst>
          </p:cNvPr>
          <p:cNvSpPr/>
          <p:nvPr/>
        </p:nvSpPr>
        <p:spPr>
          <a:xfrm>
            <a:off x="8961120" y="3419972"/>
            <a:ext cx="89408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06307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9820C91-164E-4838-93A1-80C35DB2AA19}"/>
              </a:ext>
            </a:extLst>
          </p:cNvPr>
          <p:cNvPicPr>
            <a:picLocks noChangeAspect="1"/>
          </p:cNvPicPr>
          <p:nvPr/>
        </p:nvPicPr>
        <p:blipFill>
          <a:blip r:embed="rId2"/>
          <a:stretch>
            <a:fillRect/>
          </a:stretch>
        </p:blipFill>
        <p:spPr>
          <a:xfrm>
            <a:off x="1306285" y="1983770"/>
            <a:ext cx="9287510" cy="2173006"/>
          </a:xfrm>
          <a:prstGeom prst="rect">
            <a:avLst/>
          </a:prstGeom>
        </p:spPr>
      </p:pic>
      <p:pic>
        <p:nvPicPr>
          <p:cNvPr id="10" name="Imagen 9">
            <a:extLst>
              <a:ext uri="{FF2B5EF4-FFF2-40B4-BE49-F238E27FC236}">
                <a16:creationId xmlns:a16="http://schemas.microsoft.com/office/drawing/2014/main" id="{1A031563-3A33-46AF-8E8B-5C175E89E131}"/>
              </a:ext>
            </a:extLst>
          </p:cNvPr>
          <p:cNvPicPr>
            <a:picLocks noChangeAspect="1"/>
          </p:cNvPicPr>
          <p:nvPr/>
        </p:nvPicPr>
        <p:blipFill>
          <a:blip r:embed="rId3"/>
          <a:stretch>
            <a:fillRect/>
          </a:stretch>
        </p:blipFill>
        <p:spPr>
          <a:xfrm>
            <a:off x="4023360" y="4374055"/>
            <a:ext cx="5255203" cy="1756309"/>
          </a:xfrm>
          <a:prstGeom prst="rect">
            <a:avLst/>
          </a:prstGeom>
        </p:spPr>
      </p:pic>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IV. Contexto laboral Colombia 2022</a:t>
            </a:r>
          </a:p>
        </p:txBody>
      </p:sp>
      <p:sp>
        <p:nvSpPr>
          <p:cNvPr id="5" name="Rectángulo: esquinas redondeadas 4">
            <a:extLst>
              <a:ext uri="{FF2B5EF4-FFF2-40B4-BE49-F238E27FC236}">
                <a16:creationId xmlns:a16="http://schemas.microsoft.com/office/drawing/2014/main" id="{DDE22DDF-602E-4E2D-94F2-5E4A661F04D0}"/>
              </a:ext>
            </a:extLst>
          </p:cNvPr>
          <p:cNvSpPr/>
          <p:nvPr/>
        </p:nvSpPr>
        <p:spPr>
          <a:xfrm>
            <a:off x="4855028" y="2484754"/>
            <a:ext cx="89408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0634F4B2-23A1-43C1-8B36-2F588CED7EDE}"/>
              </a:ext>
            </a:extLst>
          </p:cNvPr>
          <p:cNvSpPr/>
          <p:nvPr/>
        </p:nvSpPr>
        <p:spPr>
          <a:xfrm>
            <a:off x="4855028" y="2911711"/>
            <a:ext cx="89408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467D62F4-D54F-41A9-8ACB-69E3FCC16437}"/>
              </a:ext>
            </a:extLst>
          </p:cNvPr>
          <p:cNvSpPr/>
          <p:nvPr/>
        </p:nvSpPr>
        <p:spPr>
          <a:xfrm>
            <a:off x="7998822" y="4710017"/>
            <a:ext cx="438332" cy="174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3B693B2F-3AC8-435F-B330-CBBFC09FDF44}"/>
              </a:ext>
            </a:extLst>
          </p:cNvPr>
          <p:cNvSpPr/>
          <p:nvPr/>
        </p:nvSpPr>
        <p:spPr>
          <a:xfrm>
            <a:off x="7998822" y="5120255"/>
            <a:ext cx="438332" cy="174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esquinas redondeadas 12">
            <a:extLst>
              <a:ext uri="{FF2B5EF4-FFF2-40B4-BE49-F238E27FC236}">
                <a16:creationId xmlns:a16="http://schemas.microsoft.com/office/drawing/2014/main" id="{430D83E1-0F01-4263-8727-0ECF20E250F3}"/>
              </a:ext>
            </a:extLst>
          </p:cNvPr>
          <p:cNvSpPr/>
          <p:nvPr/>
        </p:nvSpPr>
        <p:spPr>
          <a:xfrm>
            <a:off x="8329748" y="2871071"/>
            <a:ext cx="89408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esquinas redondeadas 15">
            <a:extLst>
              <a:ext uri="{FF2B5EF4-FFF2-40B4-BE49-F238E27FC236}">
                <a16:creationId xmlns:a16="http://schemas.microsoft.com/office/drawing/2014/main" id="{5012C1E5-8669-4A1B-8967-A5B940103977}"/>
              </a:ext>
            </a:extLst>
          </p:cNvPr>
          <p:cNvSpPr/>
          <p:nvPr/>
        </p:nvSpPr>
        <p:spPr>
          <a:xfrm>
            <a:off x="8360228" y="3304578"/>
            <a:ext cx="89408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48650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IV. Contexto laboral Colombia 2022</a:t>
            </a:r>
          </a:p>
        </p:txBody>
      </p:sp>
      <p:pic>
        <p:nvPicPr>
          <p:cNvPr id="3" name="Imagen 2">
            <a:extLst>
              <a:ext uri="{FF2B5EF4-FFF2-40B4-BE49-F238E27FC236}">
                <a16:creationId xmlns:a16="http://schemas.microsoft.com/office/drawing/2014/main" id="{FC7C9F6A-BF66-4E72-8378-C81A90BB2FC3}"/>
              </a:ext>
            </a:extLst>
          </p:cNvPr>
          <p:cNvPicPr>
            <a:picLocks noChangeAspect="1"/>
          </p:cNvPicPr>
          <p:nvPr/>
        </p:nvPicPr>
        <p:blipFill>
          <a:blip r:embed="rId2"/>
          <a:stretch>
            <a:fillRect/>
          </a:stretch>
        </p:blipFill>
        <p:spPr>
          <a:xfrm>
            <a:off x="621202" y="1996538"/>
            <a:ext cx="5289024" cy="4044986"/>
          </a:xfrm>
          <a:prstGeom prst="rect">
            <a:avLst/>
          </a:prstGeom>
        </p:spPr>
      </p:pic>
      <p:pic>
        <p:nvPicPr>
          <p:cNvPr id="10" name="Imagen 9">
            <a:extLst>
              <a:ext uri="{FF2B5EF4-FFF2-40B4-BE49-F238E27FC236}">
                <a16:creationId xmlns:a16="http://schemas.microsoft.com/office/drawing/2014/main" id="{A25C6DFE-C287-4502-A828-BF939A6806A2}"/>
              </a:ext>
            </a:extLst>
          </p:cNvPr>
          <p:cNvPicPr>
            <a:picLocks noChangeAspect="1"/>
          </p:cNvPicPr>
          <p:nvPr/>
        </p:nvPicPr>
        <p:blipFill>
          <a:blip r:embed="rId3"/>
          <a:stretch>
            <a:fillRect/>
          </a:stretch>
        </p:blipFill>
        <p:spPr>
          <a:xfrm>
            <a:off x="6095999" y="1996538"/>
            <a:ext cx="5709867" cy="1335942"/>
          </a:xfrm>
          <a:prstGeom prst="rect">
            <a:avLst/>
          </a:prstGeom>
        </p:spPr>
      </p:pic>
      <p:sp>
        <p:nvSpPr>
          <p:cNvPr id="11" name="Rectángulo: esquinas redondeadas 10">
            <a:extLst>
              <a:ext uri="{FF2B5EF4-FFF2-40B4-BE49-F238E27FC236}">
                <a16:creationId xmlns:a16="http://schemas.microsoft.com/office/drawing/2014/main" id="{2622CA5D-9F4A-4303-8016-EEAF5DE5681C}"/>
              </a:ext>
            </a:extLst>
          </p:cNvPr>
          <p:cNvSpPr/>
          <p:nvPr/>
        </p:nvSpPr>
        <p:spPr>
          <a:xfrm>
            <a:off x="4320902" y="4019031"/>
            <a:ext cx="438332" cy="174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esquinas redondeadas 11">
            <a:extLst>
              <a:ext uri="{FF2B5EF4-FFF2-40B4-BE49-F238E27FC236}">
                <a16:creationId xmlns:a16="http://schemas.microsoft.com/office/drawing/2014/main" id="{2375ADF8-2538-4B54-A236-E18199850AEC}"/>
              </a:ext>
            </a:extLst>
          </p:cNvPr>
          <p:cNvSpPr/>
          <p:nvPr/>
        </p:nvSpPr>
        <p:spPr>
          <a:xfrm>
            <a:off x="4304936" y="4785832"/>
            <a:ext cx="438332" cy="174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esquinas redondeadas 12">
            <a:extLst>
              <a:ext uri="{FF2B5EF4-FFF2-40B4-BE49-F238E27FC236}">
                <a16:creationId xmlns:a16="http://schemas.microsoft.com/office/drawing/2014/main" id="{7E6B25E8-ED12-4931-8D25-8A49AACF9598}"/>
              </a:ext>
            </a:extLst>
          </p:cNvPr>
          <p:cNvSpPr/>
          <p:nvPr/>
        </p:nvSpPr>
        <p:spPr>
          <a:xfrm>
            <a:off x="4288970" y="3699458"/>
            <a:ext cx="438332" cy="174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esquinas redondeadas 14">
            <a:extLst>
              <a:ext uri="{FF2B5EF4-FFF2-40B4-BE49-F238E27FC236}">
                <a16:creationId xmlns:a16="http://schemas.microsoft.com/office/drawing/2014/main" id="{F98E2541-FE74-4D26-9F87-7A49E37470D2}"/>
              </a:ext>
            </a:extLst>
          </p:cNvPr>
          <p:cNvSpPr/>
          <p:nvPr/>
        </p:nvSpPr>
        <p:spPr>
          <a:xfrm>
            <a:off x="8413930" y="2546752"/>
            <a:ext cx="438332" cy="174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esquinas redondeadas 15">
            <a:extLst>
              <a:ext uri="{FF2B5EF4-FFF2-40B4-BE49-F238E27FC236}">
                <a16:creationId xmlns:a16="http://schemas.microsoft.com/office/drawing/2014/main" id="{48FD5015-F5B1-45BE-B7A5-0760D6B429AA}"/>
              </a:ext>
            </a:extLst>
          </p:cNvPr>
          <p:cNvSpPr/>
          <p:nvPr/>
        </p:nvSpPr>
        <p:spPr>
          <a:xfrm>
            <a:off x="10517050" y="2546752"/>
            <a:ext cx="438332" cy="174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9242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IV. Contexto laboral Colombia 2022</a:t>
            </a:r>
          </a:p>
        </p:txBody>
      </p:sp>
      <p:pic>
        <p:nvPicPr>
          <p:cNvPr id="3" name="Imagen 2">
            <a:extLst>
              <a:ext uri="{FF2B5EF4-FFF2-40B4-BE49-F238E27FC236}">
                <a16:creationId xmlns:a16="http://schemas.microsoft.com/office/drawing/2014/main" id="{BAF0F8E6-67B9-450C-983E-DE805377C3A1}"/>
              </a:ext>
            </a:extLst>
          </p:cNvPr>
          <p:cNvPicPr>
            <a:picLocks noChangeAspect="1"/>
          </p:cNvPicPr>
          <p:nvPr/>
        </p:nvPicPr>
        <p:blipFill>
          <a:blip r:embed="rId2"/>
          <a:stretch>
            <a:fillRect/>
          </a:stretch>
        </p:blipFill>
        <p:spPr>
          <a:xfrm>
            <a:off x="3701143" y="2011988"/>
            <a:ext cx="5314331" cy="4068316"/>
          </a:xfrm>
          <a:prstGeom prst="rect">
            <a:avLst/>
          </a:prstGeom>
        </p:spPr>
      </p:pic>
      <p:sp>
        <p:nvSpPr>
          <p:cNvPr id="5" name="Rectángulo: esquinas redondeadas 4">
            <a:extLst>
              <a:ext uri="{FF2B5EF4-FFF2-40B4-BE49-F238E27FC236}">
                <a16:creationId xmlns:a16="http://schemas.microsoft.com/office/drawing/2014/main" id="{2D7B281A-78FB-45C5-80FE-5925C16D2269}"/>
              </a:ext>
            </a:extLst>
          </p:cNvPr>
          <p:cNvSpPr/>
          <p:nvPr/>
        </p:nvSpPr>
        <p:spPr>
          <a:xfrm>
            <a:off x="7479210" y="4046146"/>
            <a:ext cx="438332" cy="174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6452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IV. Contexto laboral Colombia 2022</a:t>
            </a:r>
          </a:p>
        </p:txBody>
      </p:sp>
      <p:pic>
        <p:nvPicPr>
          <p:cNvPr id="3" name="Imagen 2">
            <a:extLst>
              <a:ext uri="{FF2B5EF4-FFF2-40B4-BE49-F238E27FC236}">
                <a16:creationId xmlns:a16="http://schemas.microsoft.com/office/drawing/2014/main" id="{E4C6B74F-2E2F-4E5A-8BF3-99456E0724C7}"/>
              </a:ext>
            </a:extLst>
          </p:cNvPr>
          <p:cNvPicPr>
            <a:picLocks noChangeAspect="1"/>
          </p:cNvPicPr>
          <p:nvPr/>
        </p:nvPicPr>
        <p:blipFill>
          <a:blip r:embed="rId2"/>
          <a:stretch>
            <a:fillRect/>
          </a:stretch>
        </p:blipFill>
        <p:spPr>
          <a:xfrm>
            <a:off x="1794862" y="2049879"/>
            <a:ext cx="8602275" cy="3134162"/>
          </a:xfrm>
          <a:prstGeom prst="rect">
            <a:avLst/>
          </a:prstGeom>
        </p:spPr>
      </p:pic>
      <p:sp>
        <p:nvSpPr>
          <p:cNvPr id="5" name="Rectángulo: esquinas redondeadas 4">
            <a:extLst>
              <a:ext uri="{FF2B5EF4-FFF2-40B4-BE49-F238E27FC236}">
                <a16:creationId xmlns:a16="http://schemas.microsoft.com/office/drawing/2014/main" id="{ACF91AF2-B204-4213-B656-87943BF6693D}"/>
              </a:ext>
            </a:extLst>
          </p:cNvPr>
          <p:cNvSpPr/>
          <p:nvPr/>
        </p:nvSpPr>
        <p:spPr>
          <a:xfrm>
            <a:off x="5294810" y="3429000"/>
            <a:ext cx="455750" cy="187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91ED4437-51C1-42C1-99A6-031FA7AEFC33}"/>
              </a:ext>
            </a:extLst>
          </p:cNvPr>
          <p:cNvSpPr/>
          <p:nvPr/>
        </p:nvSpPr>
        <p:spPr>
          <a:xfrm>
            <a:off x="6229530" y="2768600"/>
            <a:ext cx="587830" cy="218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59F35467-B277-47F2-98FC-438BF62827B6}"/>
              </a:ext>
            </a:extLst>
          </p:cNvPr>
          <p:cNvSpPr/>
          <p:nvPr/>
        </p:nvSpPr>
        <p:spPr>
          <a:xfrm>
            <a:off x="9531530" y="2768600"/>
            <a:ext cx="587830" cy="218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E617AAA4-53F2-4F59-96CF-8B23B467996B}"/>
              </a:ext>
            </a:extLst>
          </p:cNvPr>
          <p:cNvSpPr/>
          <p:nvPr/>
        </p:nvSpPr>
        <p:spPr>
          <a:xfrm>
            <a:off x="7438570" y="2768600"/>
            <a:ext cx="587830" cy="218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5887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IV. Contexto laboral Colombia 2022</a:t>
            </a:r>
          </a:p>
        </p:txBody>
      </p:sp>
      <p:pic>
        <p:nvPicPr>
          <p:cNvPr id="5" name="Imagen 4">
            <a:extLst>
              <a:ext uri="{FF2B5EF4-FFF2-40B4-BE49-F238E27FC236}">
                <a16:creationId xmlns:a16="http://schemas.microsoft.com/office/drawing/2014/main" id="{166704E9-CBEE-496A-9986-E2994841DC30}"/>
              </a:ext>
            </a:extLst>
          </p:cNvPr>
          <p:cNvPicPr>
            <a:picLocks noChangeAspect="1"/>
          </p:cNvPicPr>
          <p:nvPr/>
        </p:nvPicPr>
        <p:blipFill>
          <a:blip r:embed="rId2"/>
          <a:stretch>
            <a:fillRect/>
          </a:stretch>
        </p:blipFill>
        <p:spPr>
          <a:xfrm>
            <a:off x="103089" y="1965960"/>
            <a:ext cx="6614295" cy="2342256"/>
          </a:xfrm>
          <a:prstGeom prst="rect">
            <a:avLst/>
          </a:prstGeom>
        </p:spPr>
      </p:pic>
      <p:pic>
        <p:nvPicPr>
          <p:cNvPr id="6" name="Imagen 5">
            <a:extLst>
              <a:ext uri="{FF2B5EF4-FFF2-40B4-BE49-F238E27FC236}">
                <a16:creationId xmlns:a16="http://schemas.microsoft.com/office/drawing/2014/main" id="{0ECC6E51-903D-438D-83EC-AC72EF9ED55B}"/>
              </a:ext>
            </a:extLst>
          </p:cNvPr>
          <p:cNvPicPr/>
          <p:nvPr/>
        </p:nvPicPr>
        <p:blipFill rotWithShape="1">
          <a:blip r:embed="rId3"/>
          <a:srcRect l="54537" t="10459" r="8010" b="8693"/>
          <a:stretch/>
        </p:blipFill>
        <p:spPr bwMode="auto">
          <a:xfrm>
            <a:off x="6831919" y="1965960"/>
            <a:ext cx="5107532" cy="3119846"/>
          </a:xfrm>
          <a:prstGeom prst="rect">
            <a:avLst/>
          </a:prstGeom>
          <a:ln>
            <a:noFill/>
          </a:ln>
          <a:extLst>
            <a:ext uri="{53640926-AAD7-44D8-BBD7-CCE9431645EC}">
              <a14:shadowObscured xmlns:a14="http://schemas.microsoft.com/office/drawing/2010/main"/>
            </a:ext>
          </a:extLst>
        </p:spPr>
      </p:pic>
      <p:sp>
        <p:nvSpPr>
          <p:cNvPr id="7" name="Rectángulo: esquinas redondeadas 6">
            <a:extLst>
              <a:ext uri="{FF2B5EF4-FFF2-40B4-BE49-F238E27FC236}">
                <a16:creationId xmlns:a16="http://schemas.microsoft.com/office/drawing/2014/main" id="{06767601-7493-4EAB-AA61-6B14319EE68A}"/>
              </a:ext>
            </a:extLst>
          </p:cNvPr>
          <p:cNvSpPr/>
          <p:nvPr/>
        </p:nvSpPr>
        <p:spPr>
          <a:xfrm>
            <a:off x="10059850" y="2819400"/>
            <a:ext cx="587830" cy="218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5AE40594-6ABB-4F1A-A730-CA82BF13FA65}"/>
              </a:ext>
            </a:extLst>
          </p:cNvPr>
          <p:cNvSpPr/>
          <p:nvPr/>
        </p:nvSpPr>
        <p:spPr>
          <a:xfrm>
            <a:off x="4360090" y="2484120"/>
            <a:ext cx="587830" cy="218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72343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V. Cifras de referencia</a:t>
            </a:r>
          </a:p>
        </p:txBody>
      </p:sp>
      <p:pic>
        <p:nvPicPr>
          <p:cNvPr id="7" name="Imagen 6">
            <a:extLst>
              <a:ext uri="{FF2B5EF4-FFF2-40B4-BE49-F238E27FC236}">
                <a16:creationId xmlns:a16="http://schemas.microsoft.com/office/drawing/2014/main" id="{FD0532E3-9E76-46FB-829C-29814838B34B}"/>
              </a:ext>
            </a:extLst>
          </p:cNvPr>
          <p:cNvPicPr/>
          <p:nvPr/>
        </p:nvPicPr>
        <p:blipFill>
          <a:blip r:embed="rId2"/>
          <a:stretch>
            <a:fillRect/>
          </a:stretch>
        </p:blipFill>
        <p:spPr>
          <a:xfrm>
            <a:off x="363855" y="2443977"/>
            <a:ext cx="5612130" cy="2440305"/>
          </a:xfrm>
          <a:prstGeom prst="rect">
            <a:avLst/>
          </a:prstGeom>
        </p:spPr>
      </p:pic>
      <p:pic>
        <p:nvPicPr>
          <p:cNvPr id="8" name="Imagen 7">
            <a:extLst>
              <a:ext uri="{FF2B5EF4-FFF2-40B4-BE49-F238E27FC236}">
                <a16:creationId xmlns:a16="http://schemas.microsoft.com/office/drawing/2014/main" id="{BC54D9AC-FF59-4DA1-BA17-E7E47D0FC4C2}"/>
              </a:ext>
            </a:extLst>
          </p:cNvPr>
          <p:cNvPicPr/>
          <p:nvPr/>
        </p:nvPicPr>
        <p:blipFill>
          <a:blip r:embed="rId3"/>
          <a:stretch>
            <a:fillRect/>
          </a:stretch>
        </p:blipFill>
        <p:spPr>
          <a:xfrm>
            <a:off x="6216015" y="2163943"/>
            <a:ext cx="5612130" cy="3000375"/>
          </a:xfrm>
          <a:prstGeom prst="rect">
            <a:avLst/>
          </a:prstGeom>
        </p:spPr>
      </p:pic>
      <p:sp>
        <p:nvSpPr>
          <p:cNvPr id="2" name="Rectángulo: esquinas redondeadas 1">
            <a:extLst>
              <a:ext uri="{FF2B5EF4-FFF2-40B4-BE49-F238E27FC236}">
                <a16:creationId xmlns:a16="http://schemas.microsoft.com/office/drawing/2014/main" id="{0268E3AE-E0EA-4290-A960-2958500C3000}"/>
              </a:ext>
            </a:extLst>
          </p:cNvPr>
          <p:cNvSpPr/>
          <p:nvPr/>
        </p:nvSpPr>
        <p:spPr>
          <a:xfrm>
            <a:off x="4937760" y="2978331"/>
            <a:ext cx="687977" cy="95794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3966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C315453-99A9-4C14-AA9F-F1B2B0C83B5E}"/>
              </a:ext>
            </a:extLst>
          </p:cNvPr>
          <p:cNvSpPr>
            <a:spLocks noGrp="1"/>
          </p:cNvSpPr>
          <p:nvPr>
            <p:ph type="title"/>
          </p:nvPr>
        </p:nvSpPr>
        <p:spPr/>
        <p:txBody>
          <a:bodyPr/>
          <a:lstStyle/>
          <a:p>
            <a:r>
              <a:rPr lang="es-MX" dirty="0"/>
              <a:t>Producto interno bruto-</a:t>
            </a:r>
            <a:r>
              <a:rPr lang="es-MX" dirty="0" err="1"/>
              <a:t>pib</a:t>
            </a:r>
            <a:endParaRPr lang="es-CO" dirty="0"/>
          </a:p>
        </p:txBody>
      </p:sp>
      <p:pic>
        <p:nvPicPr>
          <p:cNvPr id="7" name="Marcador de contenido 6">
            <a:extLst>
              <a:ext uri="{FF2B5EF4-FFF2-40B4-BE49-F238E27FC236}">
                <a16:creationId xmlns:a16="http://schemas.microsoft.com/office/drawing/2014/main" id="{BD04A856-8674-4E8E-8D78-10D7A7E4BE5C}"/>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2241176"/>
            <a:ext cx="6245225" cy="2876804"/>
          </a:xfrm>
          <a:prstGeom prst="rect">
            <a:avLst/>
          </a:prstGeom>
          <a:noFill/>
        </p:spPr>
      </p:pic>
      <p:sp>
        <p:nvSpPr>
          <p:cNvPr id="8" name="CuadroTexto 7">
            <a:extLst>
              <a:ext uri="{FF2B5EF4-FFF2-40B4-BE49-F238E27FC236}">
                <a16:creationId xmlns:a16="http://schemas.microsoft.com/office/drawing/2014/main" id="{3AB4E7F0-6D0E-44B4-ACFB-6D87F000B4E9}"/>
              </a:ext>
            </a:extLst>
          </p:cNvPr>
          <p:cNvSpPr txBox="1"/>
          <p:nvPr/>
        </p:nvSpPr>
        <p:spPr>
          <a:xfrm>
            <a:off x="66117" y="5369893"/>
            <a:ext cx="6098240" cy="600164"/>
          </a:xfrm>
          <a:prstGeom prst="rect">
            <a:avLst/>
          </a:prstGeom>
          <a:noFill/>
        </p:spPr>
        <p:txBody>
          <a:bodyPr wrap="square">
            <a:spAutoFit/>
          </a:bodyPr>
          <a:lstStyle/>
          <a:p>
            <a:r>
              <a:rPr lang="es-CO" sz="1100" kern="100" dirty="0">
                <a:effectLst/>
                <a:latin typeface="Calibri" panose="020F0502020204030204" pitchFamily="34" charset="0"/>
                <a:ea typeface="Calibri" panose="020F0502020204030204" pitchFamily="34" charset="0"/>
                <a:cs typeface="Calibri" panose="020F0502020204030204" pitchFamily="34" charset="0"/>
              </a:rPr>
              <a:t>Fuente: Cuentas Nacionales-DANE.</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100" kern="100" dirty="0" err="1">
                <a:effectLst/>
                <a:latin typeface="Calibri" panose="020F0502020204030204" pitchFamily="34" charset="0"/>
                <a:ea typeface="Calibri" panose="020F0502020204030204" pitchFamily="34" charset="0"/>
                <a:cs typeface="Calibri" panose="020F0502020204030204" pitchFamily="34" charset="0"/>
              </a:rPr>
              <a:t>pr</a:t>
            </a:r>
            <a:r>
              <a:rPr lang="es-CO" sz="1100" kern="100" dirty="0">
                <a:effectLst/>
                <a:latin typeface="Calibri" panose="020F0502020204030204" pitchFamily="34" charset="0"/>
                <a:ea typeface="Calibri" panose="020F0502020204030204" pitchFamily="34" charset="0"/>
                <a:cs typeface="Calibri" panose="020F0502020204030204" pitchFamily="34" charset="0"/>
              </a:rPr>
              <a:t>: preliminar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100" kern="100" dirty="0">
                <a:effectLst/>
                <a:latin typeface="Calibri" panose="020F0502020204030204" pitchFamily="34" charset="0"/>
                <a:ea typeface="Calibri" panose="020F0502020204030204" pitchFamily="34" charset="0"/>
                <a:cs typeface="Calibri" panose="020F0502020204030204" pitchFamily="34" charset="0"/>
              </a:rPr>
              <a:t>p: provisional</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7333970D-6101-48E9-ADF2-577FA6A67C20}"/>
              </a:ext>
            </a:extLst>
          </p:cNvPr>
          <p:cNvSpPr txBox="1"/>
          <p:nvPr/>
        </p:nvSpPr>
        <p:spPr>
          <a:xfrm>
            <a:off x="-78908" y="1962805"/>
            <a:ext cx="6098240" cy="523220"/>
          </a:xfrm>
          <a:prstGeom prst="rect">
            <a:avLst/>
          </a:prstGeom>
          <a:noFill/>
        </p:spPr>
        <p:txBody>
          <a:bodyPr wrap="square">
            <a:spAutoFit/>
          </a:bodyPr>
          <a:lstStyle/>
          <a:p>
            <a:pPr algn="ctr"/>
            <a:r>
              <a:rPr lang="es-CO" sz="1400" b="1" kern="100" dirty="0">
                <a:effectLst/>
                <a:latin typeface="Calibri" panose="020F0502020204030204" pitchFamily="34" charset="0"/>
                <a:ea typeface="Calibri" panose="020F0502020204030204" pitchFamily="34" charset="0"/>
              </a:rPr>
              <a:t>Gráfico. </a:t>
            </a:r>
            <a:r>
              <a:rPr lang="es-CO" sz="1400" kern="100" dirty="0">
                <a:effectLst/>
                <a:latin typeface="Calibri" panose="020F0502020204030204" pitchFamily="34" charset="0"/>
                <a:ea typeface="Calibri" panose="020F0502020204030204" pitchFamily="34" charset="0"/>
              </a:rPr>
              <a:t>Tasa de crecimiento del Producto Interno Bruto-PIB, trimestral 2020-2023.</a:t>
            </a:r>
            <a:endParaRPr lang="es-CO" sz="1400" dirty="0"/>
          </a:p>
        </p:txBody>
      </p:sp>
      <p:sp>
        <p:nvSpPr>
          <p:cNvPr id="10" name="Marcador de contenido 9">
            <a:extLst>
              <a:ext uri="{FF2B5EF4-FFF2-40B4-BE49-F238E27FC236}">
                <a16:creationId xmlns:a16="http://schemas.microsoft.com/office/drawing/2014/main" id="{DA431D85-F6D5-4B85-912A-A9DA64737002}"/>
              </a:ext>
            </a:extLst>
          </p:cNvPr>
          <p:cNvSpPr txBox="1">
            <a:spLocks noGrp="1"/>
          </p:cNvSpPr>
          <p:nvPr>
            <p:ph sz="half" idx="2"/>
          </p:nvPr>
        </p:nvSpPr>
        <p:spPr>
          <a:xfrm>
            <a:off x="6099177" y="1408113"/>
            <a:ext cx="6026706" cy="4644998"/>
          </a:xfrm>
          <a:prstGeom prst="rect">
            <a:avLst/>
          </a:prstGeom>
          <a:noFill/>
        </p:spPr>
        <p:txBody>
          <a:bodyPr wrap="square">
            <a:spAutoFit/>
          </a:bodyPr>
          <a:lstStyle/>
          <a:p>
            <a:pPr algn="just">
              <a:lnSpc>
                <a:spcPct val="115000"/>
              </a:lnSpc>
            </a:pPr>
            <a:r>
              <a:rPr lang="es-CO" sz="1400" kern="100" dirty="0">
                <a:latin typeface="Calibri" panose="020F0502020204030204" pitchFamily="34" charset="0"/>
                <a:ea typeface="Calibri" panose="020F0502020204030204" pitchFamily="34" charset="0"/>
                <a:cs typeface="Times New Roman" panose="02020603050405020304" pitchFamily="18" charset="0"/>
              </a:rPr>
              <a:t>Este comportamiento estuvo impulsado por los sectores: </a:t>
            </a:r>
          </a:p>
          <a:p>
            <a:pPr marL="0" indent="0" algn="just">
              <a:lnSpc>
                <a:spcPct val="115000"/>
              </a:lnSpc>
              <a:buNone/>
            </a:pPr>
            <a:r>
              <a:rPr lang="es-CO"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es-CO" sz="1400" kern="100" dirty="0">
                <a:effectLst/>
                <a:latin typeface="Calibri" panose="020F0502020204030204" pitchFamily="34" charset="0"/>
                <a:ea typeface="Calibri" panose="020F0502020204030204" pitchFamily="34" charset="0"/>
                <a:cs typeface="Times New Roman" panose="02020603050405020304" pitchFamily="18" charset="0"/>
              </a:rPr>
              <a:t>Actividades artísticas, de entretenimiento y recreación y otras actividades de servicios; Actividades de los hogares individuales en calidad de empleadores; Actividades no diferenciadas de los hogares individuales como productores de bienes y servicios para uso propio (12,2%); </a:t>
            </a:r>
          </a:p>
          <a:p>
            <a:pPr lvl="0" algn="just">
              <a:lnSpc>
                <a:spcPct val="115000"/>
              </a:lnSpc>
            </a:pP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CO" sz="1400" kern="100" dirty="0" err="1">
                <a:effectLst/>
                <a:latin typeface="Calibri" panose="020F0502020204030204" pitchFamily="34" charset="0"/>
                <a:ea typeface="Calibri" panose="020F0502020204030204" pitchFamily="34" charset="0"/>
                <a:cs typeface="Times New Roman" panose="02020603050405020304" pitchFamily="18" charset="0"/>
              </a:rPr>
              <a:t>ii</a:t>
            </a:r>
            <a:r>
              <a:rPr lang="es-CO" sz="1400" kern="100" dirty="0">
                <a:effectLst/>
                <a:latin typeface="Calibri" panose="020F0502020204030204" pitchFamily="34" charset="0"/>
                <a:ea typeface="Calibri" panose="020F0502020204030204" pitchFamily="34" charset="0"/>
                <a:cs typeface="Times New Roman" panose="02020603050405020304" pitchFamily="18" charset="0"/>
              </a:rPr>
              <a:t>) Administración pública y defensa; planes de seguridad social de afiliación obligatoria; Educación; Actividades de atención de la salud humana y de servicios sociales (4,5%); </a:t>
            </a:r>
          </a:p>
          <a:p>
            <a:pPr lvl="0" algn="just">
              <a:lnSpc>
                <a:spcPct val="115000"/>
              </a:lnSpc>
            </a:pP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CO" sz="1400" kern="100" dirty="0" err="1">
                <a:effectLst/>
                <a:latin typeface="Calibri" panose="020F0502020204030204" pitchFamily="34" charset="0"/>
                <a:ea typeface="Calibri" panose="020F0502020204030204" pitchFamily="34" charset="0"/>
                <a:cs typeface="Times New Roman" panose="02020603050405020304" pitchFamily="18" charset="0"/>
              </a:rPr>
              <a:t>iii</a:t>
            </a:r>
            <a:r>
              <a:rPr lang="es-CO" sz="1400" kern="100" dirty="0">
                <a:effectLst/>
                <a:latin typeface="Calibri" panose="020F0502020204030204" pitchFamily="34" charset="0"/>
                <a:ea typeface="Calibri" panose="020F0502020204030204" pitchFamily="34" charset="0"/>
                <a:cs typeface="Times New Roman" panose="02020603050405020304" pitchFamily="18" charset="0"/>
              </a:rPr>
              <a:t>) Explotación de minas y canteras (3,8%) y</a:t>
            </a:r>
          </a:p>
          <a:p>
            <a:pPr lvl="0" algn="just">
              <a:lnSpc>
                <a:spcPct val="115000"/>
              </a:lnSpc>
            </a:pP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CO"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s-CO" sz="1400" kern="100" dirty="0" err="1">
                <a:effectLst/>
                <a:latin typeface="Calibri" panose="020F0502020204030204" pitchFamily="34" charset="0"/>
                <a:ea typeface="Calibri" panose="020F0502020204030204" pitchFamily="34" charset="0"/>
                <a:cs typeface="Times New Roman" panose="02020603050405020304" pitchFamily="18" charset="0"/>
              </a:rPr>
              <a:t>iv</a:t>
            </a:r>
            <a:r>
              <a:rPr lang="es-CO" sz="1400" kern="100" dirty="0">
                <a:effectLst/>
                <a:latin typeface="Calibri" panose="020F0502020204030204" pitchFamily="34" charset="0"/>
                <a:ea typeface="Calibri" panose="020F0502020204030204" pitchFamily="34" charset="0"/>
                <a:cs typeface="Times New Roman" panose="02020603050405020304" pitchFamily="18" charset="0"/>
              </a:rPr>
              <a:t>) Actividades financieras y de seguros (3,7%). </a:t>
            </a:r>
          </a:p>
        </p:txBody>
      </p:sp>
    </p:spTree>
    <p:extLst>
      <p:ext uri="{BB962C8B-B14F-4D97-AF65-F5344CB8AC3E}">
        <p14:creationId xmlns:p14="http://schemas.microsoft.com/office/powerpoint/2010/main" val="4193832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VI. Ejercicio</a:t>
            </a:r>
          </a:p>
        </p:txBody>
      </p:sp>
      <p:sp>
        <p:nvSpPr>
          <p:cNvPr id="6" name="Subtítulo 4">
            <a:extLst>
              <a:ext uri="{FF2B5EF4-FFF2-40B4-BE49-F238E27FC236}">
                <a16:creationId xmlns:a16="http://schemas.microsoft.com/office/drawing/2014/main" id="{1C0D620B-1167-4B7B-9A72-B8B8EDDF24F8}"/>
              </a:ext>
            </a:extLst>
          </p:cNvPr>
          <p:cNvSpPr txBox="1">
            <a:spLocks/>
          </p:cNvSpPr>
          <p:nvPr/>
        </p:nvSpPr>
        <p:spPr>
          <a:xfrm>
            <a:off x="761999" y="2157438"/>
            <a:ext cx="11181806" cy="397442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indent="-457200">
              <a:lnSpc>
                <a:spcPct val="100000"/>
              </a:lnSpc>
              <a:buFont typeface="+mj-lt"/>
              <a:buAutoNum type="arabicPeriod"/>
            </a:pPr>
            <a:r>
              <a:rPr lang="es-CO" sz="2400" dirty="0">
                <a:effectLst/>
                <a:latin typeface="Calibri" panose="020F0502020204030204" pitchFamily="34" charset="0"/>
                <a:ea typeface="Calibri" panose="020F0502020204030204" pitchFamily="34" charset="0"/>
                <a:cs typeface="Times New Roman" panose="02020603050405020304" pitchFamily="18" charset="0"/>
              </a:rPr>
              <a:t>Se calculan  los ingresos laborales en la GEIH 2022 y se identifican los formales a los que se les aplica la simulación</a:t>
            </a:r>
          </a:p>
          <a:p>
            <a:pPr marL="457200" indent="-457200">
              <a:lnSpc>
                <a:spcPct val="100000"/>
              </a:lnSpc>
              <a:buFont typeface="+mj-lt"/>
              <a:buAutoNum type="arabicPeriod"/>
            </a:pPr>
            <a:r>
              <a:rPr lang="es-CO" sz="2400" dirty="0">
                <a:effectLst/>
                <a:latin typeface="Calibri" panose="020F0502020204030204" pitchFamily="34" charset="0"/>
                <a:ea typeface="Calibri" panose="020F0502020204030204" pitchFamily="34" charset="0"/>
                <a:cs typeface="Times New Roman" panose="02020603050405020304" pitchFamily="18" charset="0"/>
              </a:rPr>
              <a:t>Pérdida de empleos: adoptamos el parámetro de impacto de Banrep y lo ajustamos al porcentaje de participación del sector privado</a:t>
            </a:r>
          </a:p>
          <a:p>
            <a:pPr marL="457200" indent="-457200">
              <a:lnSpc>
                <a:spcPct val="100000"/>
              </a:lnSpc>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Tomamos las ramas CIIU de dos dígitos y el impacto lo distribuimos entre ellas</a:t>
            </a:r>
          </a:p>
          <a:p>
            <a:pPr marL="457200" indent="-457200">
              <a:lnSpc>
                <a:spcPct val="100000"/>
              </a:lnSpc>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Por rama aleatoriamente hay pérdidas de empleo</a:t>
            </a:r>
          </a:p>
          <a:p>
            <a:pPr marL="457200" indent="-457200">
              <a:lnSpc>
                <a:spcPct val="100000"/>
              </a:lnSpc>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Se estiman los nuevos ingresos (demanda)</a:t>
            </a:r>
          </a:p>
          <a:p>
            <a:pPr marL="457200" indent="-457200">
              <a:lnSpc>
                <a:spcPct val="100000"/>
              </a:lnSpc>
              <a:buFont typeface="+mj-lt"/>
              <a:buAutoNum type="arabicPeriod"/>
            </a:pP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s-CO" sz="2400" dirty="0"/>
          </a:p>
          <a:p>
            <a:pPr marL="0" indent="0">
              <a:lnSpc>
                <a:spcPct val="100000"/>
              </a:lnSpc>
              <a:buNone/>
            </a:pPr>
            <a:endParaRPr lang="es-CO"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593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VII. Consideraciones</a:t>
            </a:r>
          </a:p>
        </p:txBody>
      </p:sp>
      <p:sp>
        <p:nvSpPr>
          <p:cNvPr id="6" name="Subtítulo 4">
            <a:extLst>
              <a:ext uri="{FF2B5EF4-FFF2-40B4-BE49-F238E27FC236}">
                <a16:creationId xmlns:a16="http://schemas.microsoft.com/office/drawing/2014/main" id="{1C0D620B-1167-4B7B-9A72-B8B8EDDF24F8}"/>
              </a:ext>
            </a:extLst>
          </p:cNvPr>
          <p:cNvSpPr txBox="1">
            <a:spLocks/>
          </p:cNvSpPr>
          <p:nvPr/>
        </p:nvSpPr>
        <p:spPr>
          <a:xfrm>
            <a:off x="761999" y="2157438"/>
            <a:ext cx="11181806" cy="397442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nSpc>
                <a:spcPct val="100000"/>
              </a:lnSpc>
            </a:pPr>
            <a:r>
              <a:rPr lang="es-CO" sz="2400" b="1" dirty="0"/>
              <a:t>Supuesto diferenciador en el estudio CEPAL:</a:t>
            </a:r>
          </a:p>
          <a:p>
            <a:pPr marL="0" indent="0">
              <a:lnSpc>
                <a:spcPct val="100000"/>
              </a:lnSpc>
              <a:buNone/>
            </a:pPr>
            <a:r>
              <a:rPr lang="es-CO" sz="2400" dirty="0">
                <a:effectLst/>
                <a:latin typeface="Calibri" panose="020F0502020204030204" pitchFamily="34" charset="0"/>
                <a:ea typeface="Calibri" panose="020F0502020204030204" pitchFamily="34" charset="0"/>
                <a:cs typeface="Times New Roman" panose="02020603050405020304" pitchFamily="18" charset="0"/>
              </a:rPr>
              <a:t>- Incremento en el salario mínimo no tiene incidencia en la pérdida de empleos en la economía </a:t>
            </a:r>
            <a:r>
              <a:rPr lang="es-CO" sz="2400" dirty="0">
                <a:latin typeface="Calibri" panose="020F0502020204030204" pitchFamily="34" charset="0"/>
                <a:ea typeface="Calibri" panose="020F0502020204030204" pitchFamily="34" charset="0"/>
                <a:cs typeface="Times New Roman" panose="02020603050405020304" pitchFamily="18" charset="0"/>
              </a:rPr>
              <a:t>(</a:t>
            </a:r>
            <a:r>
              <a:rPr lang="es-CO" sz="2400" u="sng" dirty="0">
                <a:latin typeface="Calibri" panose="020F0502020204030204" pitchFamily="34" charset="0"/>
                <a:ea typeface="Calibri" panose="020F0502020204030204" pitchFamily="34" charset="0"/>
                <a:cs typeface="Times New Roman" panose="02020603050405020304" pitchFamily="18" charset="0"/>
              </a:rPr>
              <a:t>cuestionable</a:t>
            </a:r>
            <a:r>
              <a:rPr lang="es-CO" sz="24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buNone/>
            </a:pPr>
            <a:r>
              <a:rPr lang="es-CO" sz="2400" dirty="0">
                <a:effectLst/>
                <a:latin typeface="Calibri" panose="020F0502020204030204" pitchFamily="34" charset="0"/>
                <a:ea typeface="Calibri" panose="020F0502020204030204" pitchFamily="34" charset="0"/>
                <a:cs typeface="Times New Roman" panose="02020603050405020304" pitchFamily="18" charset="0"/>
              </a:rPr>
              <a:t>El incremento en los salarios </a:t>
            </a:r>
            <a:r>
              <a:rPr lang="es-CO" sz="2400" u="sng" dirty="0">
                <a:effectLst/>
                <a:latin typeface="Calibri" panose="020F0502020204030204" pitchFamily="34" charset="0"/>
                <a:ea typeface="Calibri" panose="020F0502020204030204" pitchFamily="34" charset="0"/>
                <a:cs typeface="Times New Roman" panose="02020603050405020304" pitchFamily="18" charset="0"/>
              </a:rPr>
              <a:t>necesariamente</a:t>
            </a:r>
            <a:r>
              <a:rPr lang="es-CO" sz="2400" dirty="0">
                <a:effectLst/>
                <a:latin typeface="Calibri" panose="020F0502020204030204" pitchFamily="34" charset="0"/>
                <a:ea typeface="Calibri" panose="020F0502020204030204" pitchFamily="34" charset="0"/>
                <a:cs typeface="Times New Roman" panose="02020603050405020304" pitchFamily="18" charset="0"/>
              </a:rPr>
              <a:t> significa </a:t>
            </a:r>
            <a:r>
              <a:rPr lang="es-CO" sz="2400" dirty="0">
                <a:latin typeface="Calibri" panose="020F0502020204030204" pitchFamily="34" charset="0"/>
                <a:ea typeface="Calibri" panose="020F0502020204030204" pitchFamily="34" charset="0"/>
                <a:cs typeface="Times New Roman" panose="02020603050405020304" pitchFamily="18" charset="0"/>
              </a:rPr>
              <a:t>incremento de: </a:t>
            </a:r>
          </a:p>
          <a:p>
            <a:pPr marL="0" indent="0">
              <a:lnSpc>
                <a:spcPct val="100000"/>
              </a:lnSpc>
              <a:buNone/>
            </a:pPr>
            <a:r>
              <a:rPr lang="es-CO" sz="2400" dirty="0">
                <a:latin typeface="Calibri" panose="020F0502020204030204" pitchFamily="34" charset="0"/>
                <a:ea typeface="Calibri" panose="020F0502020204030204" pitchFamily="34" charset="0"/>
                <a:cs typeface="Times New Roman" panose="02020603050405020304" pitchFamily="18" charset="0"/>
              </a:rPr>
              <a:t>ingresos laborales </a:t>
            </a:r>
            <a:r>
              <a:rPr lang="es-CO"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s-CO" sz="2400" dirty="0">
                <a:latin typeface="Calibri" panose="020F0502020204030204" pitchFamily="34" charset="0"/>
                <a:ea typeface="Calibri" panose="020F0502020204030204" pitchFamily="34" charset="0"/>
                <a:cs typeface="Times New Roman" panose="02020603050405020304" pitchFamily="18" charset="0"/>
              </a:rPr>
              <a:t>masa salarial </a:t>
            </a:r>
            <a:r>
              <a:rPr lang="es-CO"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demanda agregada  PIB</a:t>
            </a:r>
          </a:p>
          <a:p>
            <a:pPr>
              <a:lnSpc>
                <a:spcPct val="100000"/>
              </a:lnSpc>
            </a:pPr>
            <a:r>
              <a:rPr lang="es-CO"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Para el caso colombiano </a:t>
            </a:r>
            <a:r>
              <a:rPr lang="es-CO"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se adopta pérdida de empleos ante el incremento del SMMLV (teoría económica y evidencia empírica)</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s-CO" sz="2400" dirty="0"/>
          </a:p>
          <a:p>
            <a:pPr marL="0" indent="0">
              <a:lnSpc>
                <a:spcPct val="100000"/>
              </a:lnSpc>
              <a:buNone/>
            </a:pPr>
            <a:endParaRPr lang="es-CO"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0192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VIII. Resultados</a:t>
            </a:r>
          </a:p>
        </p:txBody>
      </p:sp>
      <p:graphicFrame>
        <p:nvGraphicFramePr>
          <p:cNvPr id="2" name="Tabla 1">
            <a:extLst>
              <a:ext uri="{FF2B5EF4-FFF2-40B4-BE49-F238E27FC236}">
                <a16:creationId xmlns:a16="http://schemas.microsoft.com/office/drawing/2014/main" id="{78CD6E25-6E37-4A11-9DAF-9D6A699A7D94}"/>
              </a:ext>
            </a:extLst>
          </p:cNvPr>
          <p:cNvGraphicFramePr>
            <a:graphicFrameLocks noGrp="1"/>
          </p:cNvGraphicFramePr>
          <p:nvPr>
            <p:extLst>
              <p:ext uri="{D42A27DB-BD31-4B8C-83A1-F6EECF244321}">
                <p14:modId xmlns:p14="http://schemas.microsoft.com/office/powerpoint/2010/main" val="3985724504"/>
              </p:ext>
            </p:extLst>
          </p:nvPr>
        </p:nvGraphicFramePr>
        <p:xfrm>
          <a:off x="108857" y="2298517"/>
          <a:ext cx="11974285" cy="2678430"/>
        </p:xfrm>
        <a:graphic>
          <a:graphicData uri="http://schemas.openxmlformats.org/drawingml/2006/table">
            <a:tbl>
              <a:tblPr>
                <a:tableStyleId>{5C22544A-7EE6-4342-B048-85BDC9FD1C3A}</a:tableStyleId>
              </a:tblPr>
              <a:tblGrid>
                <a:gridCol w="2394857">
                  <a:extLst>
                    <a:ext uri="{9D8B030D-6E8A-4147-A177-3AD203B41FA5}">
                      <a16:colId xmlns:a16="http://schemas.microsoft.com/office/drawing/2014/main" val="496446022"/>
                    </a:ext>
                  </a:extLst>
                </a:gridCol>
                <a:gridCol w="2394857">
                  <a:extLst>
                    <a:ext uri="{9D8B030D-6E8A-4147-A177-3AD203B41FA5}">
                      <a16:colId xmlns:a16="http://schemas.microsoft.com/office/drawing/2014/main" val="3270389290"/>
                    </a:ext>
                  </a:extLst>
                </a:gridCol>
                <a:gridCol w="2394857">
                  <a:extLst>
                    <a:ext uri="{9D8B030D-6E8A-4147-A177-3AD203B41FA5}">
                      <a16:colId xmlns:a16="http://schemas.microsoft.com/office/drawing/2014/main" val="2063725403"/>
                    </a:ext>
                  </a:extLst>
                </a:gridCol>
                <a:gridCol w="2394857">
                  <a:extLst>
                    <a:ext uri="{9D8B030D-6E8A-4147-A177-3AD203B41FA5}">
                      <a16:colId xmlns:a16="http://schemas.microsoft.com/office/drawing/2014/main" val="3754102004"/>
                    </a:ext>
                  </a:extLst>
                </a:gridCol>
                <a:gridCol w="2394857">
                  <a:extLst>
                    <a:ext uri="{9D8B030D-6E8A-4147-A177-3AD203B41FA5}">
                      <a16:colId xmlns:a16="http://schemas.microsoft.com/office/drawing/2014/main" val="864068538"/>
                    </a:ext>
                  </a:extLst>
                </a:gridCol>
              </a:tblGrid>
              <a:tr h="1716942">
                <a:tc>
                  <a:txBody>
                    <a:bodyPr/>
                    <a:lstStyle/>
                    <a:p>
                      <a:pPr algn="ctr" fontAlgn="ctr"/>
                      <a:r>
                        <a:rPr lang="es-CO" sz="2000" b="1" u="none" strike="noStrike" dirty="0">
                          <a:effectLst/>
                        </a:rPr>
                        <a:t>Ingresos laborales 2022</a:t>
                      </a:r>
                      <a:endParaRPr lang="es-CO"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b="1" u="none" strike="noStrike">
                          <a:effectLst/>
                        </a:rPr>
                        <a:t>Ingresos laborales Simulacion 1</a:t>
                      </a:r>
                      <a:endParaRPr lang="es-CO"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b="1" u="none" strike="noStrike">
                          <a:effectLst/>
                        </a:rPr>
                        <a:t>Ingresos laborales Simulacion 2 (con informalidad)</a:t>
                      </a:r>
                      <a:endParaRPr lang="es-MX"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b="1" u="none" strike="noStrike">
                          <a:effectLst/>
                        </a:rPr>
                        <a:t>Ingresos laborales Simulacion 2 (sin informalidad)</a:t>
                      </a:r>
                      <a:endParaRPr lang="es-MX"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b="1" u="none" strike="noStrike" dirty="0">
                          <a:effectLst/>
                        </a:rPr>
                        <a:t>Ingresos laborales Simulación 1 (sin pérdida de empleo)</a:t>
                      </a:r>
                      <a:endParaRPr lang="es-MX"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63713825"/>
                  </a:ext>
                </a:extLst>
              </a:tr>
              <a:tr h="961488">
                <a:tc>
                  <a:txBody>
                    <a:bodyPr/>
                    <a:lstStyle/>
                    <a:p>
                      <a:pPr algn="ctr" fontAlgn="ctr"/>
                      <a:r>
                        <a:rPr lang="es-CO" sz="2000" u="none" strike="noStrike" dirty="0">
                          <a:effectLst/>
                        </a:rPr>
                        <a:t> $   32.335.307.210.752 </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 $   35.689.873.801.216 </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 $   40.301.209.059.328 </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 $   42.022.295.568.384 </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 $   36.758.297.247.744 </a:t>
                      </a:r>
                      <a:endParaRPr lang="es-CO"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98095250"/>
                  </a:ext>
                </a:extLst>
              </a:tr>
            </a:tbl>
          </a:graphicData>
        </a:graphic>
      </p:graphicFrame>
    </p:spTree>
    <p:extLst>
      <p:ext uri="{BB962C8B-B14F-4D97-AF65-F5344CB8AC3E}">
        <p14:creationId xmlns:p14="http://schemas.microsoft.com/office/powerpoint/2010/main" val="2612080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4D035-F2D1-4116-A3AF-1FF3021DFBF4}"/>
              </a:ext>
            </a:extLst>
          </p:cNvPr>
          <p:cNvSpPr>
            <a:spLocks noGrp="1"/>
          </p:cNvSpPr>
          <p:nvPr>
            <p:ph type="title"/>
          </p:nvPr>
        </p:nvSpPr>
        <p:spPr/>
        <p:txBody>
          <a:bodyPr/>
          <a:lstStyle/>
          <a:p>
            <a:r>
              <a:rPr lang="es-CO" dirty="0"/>
              <a:t>IX. Propuesta de incremento de salario mínimo</a:t>
            </a:r>
          </a:p>
        </p:txBody>
      </p:sp>
      <p:sp>
        <p:nvSpPr>
          <p:cNvPr id="3" name="Marcador de contenido 2">
            <a:extLst>
              <a:ext uri="{FF2B5EF4-FFF2-40B4-BE49-F238E27FC236}">
                <a16:creationId xmlns:a16="http://schemas.microsoft.com/office/drawing/2014/main" id="{3B50F889-43B7-4389-912A-837C141AF5C1}"/>
              </a:ext>
            </a:extLst>
          </p:cNvPr>
          <p:cNvSpPr>
            <a:spLocks noGrp="1"/>
          </p:cNvSpPr>
          <p:nvPr>
            <p:ph idx="1"/>
          </p:nvPr>
        </p:nvSpPr>
        <p:spPr/>
        <p:txBody>
          <a:bodyPr/>
          <a:lstStyle/>
          <a:p>
            <a:r>
              <a:rPr lang="es-CO" dirty="0"/>
              <a:t>Respecto a los escenarios simulados la propuesta de incremento de salario mínimo es:</a:t>
            </a:r>
          </a:p>
          <a:p>
            <a:endParaRPr lang="es-CO" dirty="0"/>
          </a:p>
          <a:p>
            <a:r>
              <a:rPr lang="es-CO" dirty="0"/>
              <a:t>Escenario 1 Mínimo Ideal: 10,4%</a:t>
            </a:r>
          </a:p>
          <a:p>
            <a:r>
              <a:rPr lang="es-CO" b="1" dirty="0"/>
              <a:t>Escenario II Mínimo posible: 13,67%</a:t>
            </a:r>
          </a:p>
          <a:p>
            <a:r>
              <a:rPr lang="es-CO" dirty="0"/>
              <a:t>Escenario III Máximo: 24,6%</a:t>
            </a:r>
          </a:p>
          <a:p>
            <a:r>
              <a:rPr lang="es-CO" dirty="0"/>
              <a:t>Escenario IV Máximo Posible: 29,95%</a:t>
            </a:r>
          </a:p>
          <a:p>
            <a:endParaRPr lang="es-CO" dirty="0"/>
          </a:p>
          <a:p>
            <a:endParaRPr lang="es-CO" dirty="0"/>
          </a:p>
          <a:p>
            <a:endParaRPr lang="es-CO" dirty="0"/>
          </a:p>
          <a:p>
            <a:endParaRPr lang="es-CO" dirty="0"/>
          </a:p>
          <a:p>
            <a:endParaRPr lang="es-CO" dirty="0"/>
          </a:p>
        </p:txBody>
      </p:sp>
    </p:spTree>
    <p:extLst>
      <p:ext uri="{BB962C8B-B14F-4D97-AF65-F5344CB8AC3E}">
        <p14:creationId xmlns:p14="http://schemas.microsoft.com/office/powerpoint/2010/main" val="2210225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BEA2A2-3935-40DC-5DD7-6A4EED6847EC}"/>
              </a:ext>
            </a:extLst>
          </p:cNvPr>
          <p:cNvSpPr>
            <a:spLocks noGrp="1"/>
          </p:cNvSpPr>
          <p:nvPr>
            <p:ph type="title"/>
          </p:nvPr>
        </p:nvSpPr>
        <p:spPr/>
        <p:txBody>
          <a:bodyPr>
            <a:normAutofit/>
          </a:bodyPr>
          <a:lstStyle/>
          <a:p>
            <a:br>
              <a:rPr lang="es-CO" sz="3200" b="1" cap="none" dirty="0"/>
            </a:br>
            <a:r>
              <a:rPr lang="es-CO" sz="3200" b="1" cap="none" dirty="0"/>
              <a:t>IX. </a:t>
            </a:r>
            <a:r>
              <a:rPr lang="es-ES" b="1" cap="none" dirty="0"/>
              <a:t>Implicaciones económicas no contempladas</a:t>
            </a:r>
            <a:endParaRPr lang="es-CO" b="1" cap="none" dirty="0"/>
          </a:p>
        </p:txBody>
      </p:sp>
      <p:sp>
        <p:nvSpPr>
          <p:cNvPr id="3" name="Subtítulo 2">
            <a:extLst>
              <a:ext uri="{FF2B5EF4-FFF2-40B4-BE49-F238E27FC236}">
                <a16:creationId xmlns:a16="http://schemas.microsoft.com/office/drawing/2014/main" id="{66E50C11-0958-D276-4FA6-EC1221B18C2D}"/>
              </a:ext>
            </a:extLst>
          </p:cNvPr>
          <p:cNvSpPr>
            <a:spLocks noGrp="1"/>
          </p:cNvSpPr>
          <p:nvPr>
            <p:ph idx="1"/>
          </p:nvPr>
        </p:nvSpPr>
        <p:spPr>
          <a:xfrm>
            <a:off x="1076961" y="2015732"/>
            <a:ext cx="9977894" cy="3948188"/>
          </a:xfrm>
        </p:spPr>
        <p:txBody>
          <a:bodyPr>
            <a:normAutofit/>
          </a:bodyPr>
          <a:lstStyle/>
          <a:p>
            <a:pPr algn="just"/>
            <a:r>
              <a:rPr lang="es-ES" sz="2400" dirty="0"/>
              <a:t>Lo realizado es un análisis de </a:t>
            </a:r>
            <a:r>
              <a:rPr lang="es-ES" sz="2400" u="sng" dirty="0"/>
              <a:t>corto plazo</a:t>
            </a:r>
            <a:r>
              <a:rPr lang="es-ES" sz="2400" dirty="0"/>
              <a:t> sin revisar subsecuentes implicaciones.</a:t>
            </a:r>
          </a:p>
          <a:p>
            <a:pPr algn="just"/>
            <a:r>
              <a:rPr lang="es-ES" sz="2400" dirty="0"/>
              <a:t>El aumento en el consumo llevaría a aumentos en los precios – inflación (mayor demanda mayor precio). Los espirales de precios llevan tiempo controlarse.</a:t>
            </a:r>
          </a:p>
          <a:p>
            <a:pPr algn="just"/>
            <a:r>
              <a:rPr lang="es-ES" sz="2400" dirty="0"/>
              <a:t>Estos controles se realizan a través de aumentos en tasa de interés (</a:t>
            </a:r>
            <a:r>
              <a:rPr lang="es-ES" sz="2400" dirty="0" err="1"/>
              <a:t>Banrep</a:t>
            </a:r>
            <a:r>
              <a:rPr lang="es-ES" sz="2400" dirty="0"/>
              <a:t>) que restringen otra clase de consumos.</a:t>
            </a:r>
          </a:p>
          <a:p>
            <a:pPr marL="0" indent="0" algn="just">
              <a:buNone/>
            </a:pPr>
            <a:endParaRPr lang="es-CO" sz="2400" dirty="0"/>
          </a:p>
        </p:txBody>
      </p:sp>
    </p:spTree>
    <p:extLst>
      <p:ext uri="{BB962C8B-B14F-4D97-AF65-F5344CB8AC3E}">
        <p14:creationId xmlns:p14="http://schemas.microsoft.com/office/powerpoint/2010/main" val="1316417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A9002-1C4D-4F31-9D2C-77377DDB5268}"/>
              </a:ext>
            </a:extLst>
          </p:cNvPr>
          <p:cNvSpPr>
            <a:spLocks noGrp="1"/>
          </p:cNvSpPr>
          <p:nvPr>
            <p:ph type="ctrTitle"/>
          </p:nvPr>
        </p:nvSpPr>
        <p:spPr/>
        <p:txBody>
          <a:bodyPr>
            <a:normAutofit fontScale="90000"/>
          </a:bodyPr>
          <a:lstStyle/>
          <a:p>
            <a:r>
              <a:rPr lang="es-CO" sz="5900" b="1" dirty="0"/>
              <a:t>Estudio efectos de la formal laboral- PL 166 de 2023.</a:t>
            </a:r>
          </a:p>
        </p:txBody>
      </p:sp>
      <p:sp>
        <p:nvSpPr>
          <p:cNvPr id="3" name="Subtítulo 2">
            <a:extLst>
              <a:ext uri="{FF2B5EF4-FFF2-40B4-BE49-F238E27FC236}">
                <a16:creationId xmlns:a16="http://schemas.microsoft.com/office/drawing/2014/main" id="{ADC852EB-1F86-4157-ADB5-2EEFD8BAC42D}"/>
              </a:ext>
            </a:extLst>
          </p:cNvPr>
          <p:cNvSpPr>
            <a:spLocks noGrp="1"/>
          </p:cNvSpPr>
          <p:nvPr>
            <p:ph type="subTitle" idx="1"/>
          </p:nvPr>
        </p:nvSpPr>
        <p:spPr/>
        <p:txBody>
          <a:bodyPr>
            <a:normAutofit fontScale="25000" lnSpcReduction="20000"/>
          </a:bodyPr>
          <a:lstStyle/>
          <a:p>
            <a:r>
              <a:rPr lang="es-CO" sz="8000" i="1" dirty="0"/>
              <a:t>Oscar Morillo</a:t>
            </a:r>
          </a:p>
          <a:p>
            <a:endParaRPr lang="es-CO" sz="8000" dirty="0"/>
          </a:p>
          <a:p>
            <a:r>
              <a:rPr lang="es-CO" sz="8000" dirty="0"/>
              <a:t>Nov 14 de 2023</a:t>
            </a:r>
            <a:endParaRPr lang="es-CO" dirty="0"/>
          </a:p>
        </p:txBody>
      </p:sp>
    </p:spTree>
    <p:extLst>
      <p:ext uri="{BB962C8B-B14F-4D97-AF65-F5344CB8AC3E}">
        <p14:creationId xmlns:p14="http://schemas.microsoft.com/office/powerpoint/2010/main" val="1908372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2852A-E65D-4C49-8717-D3B78DB498F0}"/>
              </a:ext>
            </a:extLst>
          </p:cNvPr>
          <p:cNvSpPr>
            <a:spLocks noGrp="1"/>
          </p:cNvSpPr>
          <p:nvPr>
            <p:ph type="title"/>
          </p:nvPr>
        </p:nvSpPr>
        <p:spPr>
          <a:xfrm>
            <a:off x="1296701" y="446300"/>
            <a:ext cx="9605635" cy="1059305"/>
          </a:xfrm>
        </p:spPr>
        <p:txBody>
          <a:bodyPr/>
          <a:lstStyle/>
          <a:p>
            <a:r>
              <a:rPr lang="es-CO" dirty="0"/>
              <a:t>Temas abordados</a:t>
            </a:r>
          </a:p>
        </p:txBody>
      </p:sp>
      <p:sp>
        <p:nvSpPr>
          <p:cNvPr id="3" name="Marcador de contenido 2">
            <a:extLst>
              <a:ext uri="{FF2B5EF4-FFF2-40B4-BE49-F238E27FC236}">
                <a16:creationId xmlns:a16="http://schemas.microsoft.com/office/drawing/2014/main" id="{5B59AC91-7E5E-4618-BA0B-47D5ABDBDBA1}"/>
              </a:ext>
            </a:extLst>
          </p:cNvPr>
          <p:cNvSpPr>
            <a:spLocks noGrp="1"/>
          </p:cNvSpPr>
          <p:nvPr>
            <p:ph sz="half" idx="1"/>
          </p:nvPr>
        </p:nvSpPr>
        <p:spPr>
          <a:xfrm>
            <a:off x="116541" y="1308848"/>
            <a:ext cx="5975942" cy="5468470"/>
          </a:xfrm>
        </p:spPr>
        <p:txBody>
          <a:bodyPr>
            <a:normAutofit fontScale="70000" lnSpcReduction="20000"/>
          </a:bodyPr>
          <a:lstStyle/>
          <a:p>
            <a:pPr marL="457200" lvl="0" indent="-457200">
              <a:buFont typeface="+mj-lt"/>
              <a:buAutoNum type="arabicPeriod"/>
            </a:pPr>
            <a:r>
              <a:rPr lang="es-CO" dirty="0"/>
              <a:t>Caracterización del sistema laboral colombiano basado en la vinculación laboral de los trabajadores y la estructura productiva nacional.</a:t>
            </a:r>
          </a:p>
          <a:p>
            <a:pPr marL="457200" lvl="0" indent="-457200">
              <a:buFont typeface="+mj-lt"/>
              <a:buAutoNum type="arabicPeriod"/>
            </a:pPr>
            <a:r>
              <a:rPr lang="es-CO" dirty="0"/>
              <a:t>Discusión crítica de la propuesta de reforma laboral (PL 166), poniendo en cuestión las afirmaciones realizadas por los detractores de ésta. Este acápite tendrá un trasfondo teórico de alta complejidad pero fácilmente explicado para cualificar los debates al respecto.</a:t>
            </a:r>
          </a:p>
          <a:p>
            <a:pPr marL="457200" lvl="0" indent="-457200">
              <a:buFont typeface="+mj-lt"/>
              <a:buAutoNum type="arabicPeriod"/>
            </a:pPr>
            <a:r>
              <a:rPr lang="es-CO" dirty="0"/>
              <a:t>Caracterización de las reformas laborales a nivel internacional y su relación con la creación o no de nuevos empleos, caracterización del contrato de aprendizaje y repaso general de la presencia de éste a nivel internacional.</a:t>
            </a:r>
          </a:p>
          <a:p>
            <a:pPr marL="457200" lvl="0" indent="-457200">
              <a:buFont typeface="+mj-lt"/>
              <a:buAutoNum type="arabicPeriod"/>
            </a:pPr>
            <a:r>
              <a:rPr lang="es-CO" dirty="0"/>
              <a:t>Estimación del efecto de la </a:t>
            </a:r>
            <a:r>
              <a:rPr lang="es-CO" dirty="0" err="1"/>
              <a:t>laborización</a:t>
            </a:r>
            <a:r>
              <a:rPr lang="es-CO" dirty="0"/>
              <a:t> del contrato de aprendizaje en la contratación de aprendices del SENA. Es decir, un número estimado de aprendices que se contratarían bajo las condiciones actuales y su correspondiente impacto sobre los costos de las empresas; y una estimación del impacto en la contratación de aprendices ante choques de demanda agregada.</a:t>
            </a:r>
          </a:p>
          <a:p>
            <a:pPr marL="457200" lvl="0" indent="-457200">
              <a:buFont typeface="+mj-lt"/>
              <a:buAutoNum type="arabicPeriod"/>
            </a:pPr>
            <a:r>
              <a:rPr lang="es-CO" dirty="0"/>
              <a:t>Estimación del impacto del Artículo 22 del Proyecto de Ley 166; estimación del impacto del aumento de la multa teniendo en cuenta dos escenarios: 1,5 SMMLV y 2 SMMLV. O modificaciones en la tarifa del 5% al 10% y otros escenarios.</a:t>
            </a:r>
          </a:p>
        </p:txBody>
      </p:sp>
      <p:sp>
        <p:nvSpPr>
          <p:cNvPr id="4" name="Marcador de contenido 3">
            <a:extLst>
              <a:ext uri="{FF2B5EF4-FFF2-40B4-BE49-F238E27FC236}">
                <a16:creationId xmlns:a16="http://schemas.microsoft.com/office/drawing/2014/main" id="{EF267987-33EA-4474-BAB2-DA2420D42578}"/>
              </a:ext>
            </a:extLst>
          </p:cNvPr>
          <p:cNvSpPr>
            <a:spLocks noGrp="1"/>
          </p:cNvSpPr>
          <p:nvPr>
            <p:ph sz="half" idx="2"/>
          </p:nvPr>
        </p:nvSpPr>
        <p:spPr>
          <a:xfrm>
            <a:off x="6413771" y="1308236"/>
            <a:ext cx="5661688" cy="5549763"/>
          </a:xfrm>
        </p:spPr>
        <p:txBody>
          <a:bodyPr>
            <a:normAutofit fontScale="70000" lnSpcReduction="20000"/>
          </a:bodyPr>
          <a:lstStyle/>
          <a:p>
            <a:pPr marL="457200" lvl="0" indent="-457200">
              <a:buFont typeface="+mj-lt"/>
              <a:buAutoNum type="arabicPeriod"/>
            </a:pPr>
            <a:r>
              <a:rPr lang="es-CO" dirty="0"/>
              <a:t>Estimación del efecto de un incremento de la cuota de aprendices para las grandes empresas en términos de costos a nivel microeconómico.</a:t>
            </a:r>
          </a:p>
          <a:p>
            <a:pPr marL="457200" lvl="0" indent="-457200">
              <a:buFont typeface="+mj-lt"/>
              <a:buAutoNum type="arabicPeriod"/>
            </a:pPr>
            <a:r>
              <a:rPr lang="es-CO" dirty="0"/>
              <a:t>Estimación del impacto sobre las empresas de programas de promoción del empleo a través de subsidios directos e indirectos a la contratación.</a:t>
            </a:r>
          </a:p>
          <a:p>
            <a:pPr marL="457200" lvl="0" indent="-457200">
              <a:buFont typeface="+mj-lt"/>
              <a:buAutoNum type="arabicPeriod"/>
            </a:pPr>
            <a:r>
              <a:rPr lang="es-CO" dirty="0"/>
              <a:t>Estimación del impacto económico de artículos específicos sobre los costos: Artículos 13, 14 sobre cambios en la jornada laboral; 23 y 24 sobre plataformas digitales; 29 y 30 sobre sector agropecuario; 38 sobre sectores portuario, transportador o abastos; 58 y 59 auxilios de conectividad y costos de internet. Dando cuenta de la estructura heterogénea de las empresas nacionales (micro, pequeñas, medianas y grandes empresas).</a:t>
            </a:r>
          </a:p>
          <a:p>
            <a:pPr marL="457200" lvl="0" indent="-457200">
              <a:buFont typeface="+mj-lt"/>
              <a:buAutoNum type="arabicPeriod"/>
            </a:pPr>
            <a:r>
              <a:rPr lang="es-CO" dirty="0"/>
              <a:t>Estimación del efecto macroeconómico sobre la demanda agregada, el nivel de empleo y el crecimiento económico de la implementación de la reforma laboral en distintos escenarios para la economía colombiana. Para esto se emplearán modelos econométricos de carácter Keynesiano y </a:t>
            </a:r>
            <a:r>
              <a:rPr lang="es-CO" dirty="0" err="1"/>
              <a:t>Kaleckiano</a:t>
            </a:r>
            <a:r>
              <a:rPr lang="es-CO" dirty="0"/>
              <a:t>.</a:t>
            </a:r>
          </a:p>
          <a:p>
            <a:endParaRPr lang="es-CO" dirty="0"/>
          </a:p>
        </p:txBody>
      </p:sp>
    </p:spTree>
    <p:extLst>
      <p:ext uri="{BB962C8B-B14F-4D97-AF65-F5344CB8AC3E}">
        <p14:creationId xmlns:p14="http://schemas.microsoft.com/office/powerpoint/2010/main" val="2299639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A9002-1C4D-4F31-9D2C-77377DDB5268}"/>
              </a:ext>
            </a:extLst>
          </p:cNvPr>
          <p:cNvSpPr>
            <a:spLocks noGrp="1"/>
          </p:cNvSpPr>
          <p:nvPr>
            <p:ph type="ctrTitle"/>
          </p:nvPr>
        </p:nvSpPr>
        <p:spPr/>
        <p:txBody>
          <a:bodyPr>
            <a:normAutofit/>
          </a:bodyPr>
          <a:lstStyle/>
          <a:p>
            <a:r>
              <a:rPr lang="es-CO" sz="5900" b="1" dirty="0"/>
              <a:t>ventajas del proyecto de ley 166 de 2023. </a:t>
            </a:r>
          </a:p>
        </p:txBody>
      </p:sp>
      <p:sp>
        <p:nvSpPr>
          <p:cNvPr id="3" name="Subtítulo 2">
            <a:extLst>
              <a:ext uri="{FF2B5EF4-FFF2-40B4-BE49-F238E27FC236}">
                <a16:creationId xmlns:a16="http://schemas.microsoft.com/office/drawing/2014/main" id="{ADC852EB-1F86-4157-ADB5-2EEFD8BAC42D}"/>
              </a:ext>
            </a:extLst>
          </p:cNvPr>
          <p:cNvSpPr>
            <a:spLocks noGrp="1"/>
          </p:cNvSpPr>
          <p:nvPr>
            <p:ph type="subTitle" idx="1"/>
          </p:nvPr>
        </p:nvSpPr>
        <p:spPr/>
        <p:txBody>
          <a:bodyPr>
            <a:normAutofit fontScale="25000" lnSpcReduction="20000"/>
          </a:bodyPr>
          <a:lstStyle/>
          <a:p>
            <a:r>
              <a:rPr lang="es-CO" sz="8000" dirty="0"/>
              <a:t>Estudio Plataforma Laboral ventajas del proyecto de ley 166 de 2023. </a:t>
            </a:r>
          </a:p>
          <a:p>
            <a:r>
              <a:rPr lang="es-CO" sz="8000" dirty="0"/>
              <a:t>Viva la ciudadanía- compilación</a:t>
            </a:r>
          </a:p>
          <a:p>
            <a:r>
              <a:rPr lang="es-CO" sz="8000" dirty="0"/>
              <a:t>Nov 14 de 2023</a:t>
            </a:r>
            <a:endParaRPr lang="es-CO" dirty="0"/>
          </a:p>
        </p:txBody>
      </p:sp>
    </p:spTree>
    <p:extLst>
      <p:ext uri="{BB962C8B-B14F-4D97-AF65-F5344CB8AC3E}">
        <p14:creationId xmlns:p14="http://schemas.microsoft.com/office/powerpoint/2010/main" val="193190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7FEA6D0-6B02-4FFA-87FD-3F89931C8AD4}"/>
              </a:ext>
            </a:extLst>
          </p:cNvPr>
          <p:cNvSpPr>
            <a:spLocks noGrp="1"/>
          </p:cNvSpPr>
          <p:nvPr>
            <p:ph type="title"/>
          </p:nvPr>
        </p:nvSpPr>
        <p:spPr/>
        <p:txBody>
          <a:bodyPr/>
          <a:lstStyle/>
          <a:p>
            <a:r>
              <a:rPr lang="es-CO" dirty="0"/>
              <a:t>Temario</a:t>
            </a:r>
          </a:p>
        </p:txBody>
      </p:sp>
      <p:sp>
        <p:nvSpPr>
          <p:cNvPr id="5" name="Marcador de contenido 4">
            <a:extLst>
              <a:ext uri="{FF2B5EF4-FFF2-40B4-BE49-F238E27FC236}">
                <a16:creationId xmlns:a16="http://schemas.microsoft.com/office/drawing/2014/main" id="{29E61D9F-1230-4F58-83AA-14B31BF493FE}"/>
              </a:ext>
            </a:extLst>
          </p:cNvPr>
          <p:cNvSpPr>
            <a:spLocks noGrp="1"/>
          </p:cNvSpPr>
          <p:nvPr>
            <p:ph sz="half" idx="1"/>
          </p:nvPr>
        </p:nvSpPr>
        <p:spPr/>
        <p:txBody>
          <a:bodyPr>
            <a:noAutofit/>
          </a:bodyPr>
          <a:lstStyle/>
          <a:p>
            <a:r>
              <a:rPr lang="es-MX" sz="1200" dirty="0"/>
              <a:t>1. Normas Internacionales del Trabajo: Una mirada Económica. Alberto López Administrador Público y Experto en Economía del Trabajo.</a:t>
            </a:r>
          </a:p>
          <a:p>
            <a:r>
              <a:rPr lang="es-MX" sz="1200" dirty="0"/>
              <a:t>2. Panorama sociolaboral en Colombia: Observatorio Laboral UT </a:t>
            </a:r>
          </a:p>
          <a:p>
            <a:r>
              <a:rPr lang="es-MX" sz="1200" dirty="0"/>
              <a:t>3. Redistribución de la riqueza en Colombia: Panorama de la inflación Internacional, nacional, Pobreza multidimensional (2018-2022): Viva la Ciudadanía Desarrollo del valor agregado vs PIB; Excedente Bruto de Explotación respecto PIB (2014-2022). Observatorio Laboral UT Índice de Desarrollo Humano 2014-2022. Grupo </a:t>
            </a:r>
            <a:r>
              <a:rPr lang="es-MX" sz="1200" dirty="0" err="1"/>
              <a:t>Comphor</a:t>
            </a:r>
            <a:r>
              <a:rPr lang="es-MX" sz="1200" dirty="0"/>
              <a:t> U de A. Pobreza Monetaria, GINI, Pobreza Gini después de impuestos (2014-2022). Santiago González economista UTL Alexandra Vásquez </a:t>
            </a:r>
          </a:p>
          <a:p>
            <a:r>
              <a:rPr lang="es-MX" sz="1200" dirty="0"/>
              <a:t>4. Efectos de la productividad: Productividad mundial y país (aumento de la demanda agregada, efecto virtuoso en la economía). Cuestionar la metodología de productividad actual. Corporación Trabajo Decente /Martin Alejandro economista UTL María Fernanda Carrascal</a:t>
            </a:r>
            <a:endParaRPr lang="es-CO" sz="1200" dirty="0"/>
          </a:p>
        </p:txBody>
      </p:sp>
      <p:sp>
        <p:nvSpPr>
          <p:cNvPr id="6" name="Marcador de contenido 5">
            <a:extLst>
              <a:ext uri="{FF2B5EF4-FFF2-40B4-BE49-F238E27FC236}">
                <a16:creationId xmlns:a16="http://schemas.microsoft.com/office/drawing/2014/main" id="{8FA32216-81A3-49CF-B39C-D744E8D924B8}"/>
              </a:ext>
            </a:extLst>
          </p:cNvPr>
          <p:cNvSpPr>
            <a:spLocks noGrp="1"/>
          </p:cNvSpPr>
          <p:nvPr>
            <p:ph sz="half" idx="2"/>
          </p:nvPr>
        </p:nvSpPr>
        <p:spPr>
          <a:xfrm>
            <a:off x="6413771" y="2017342"/>
            <a:ext cx="4645152" cy="4589198"/>
          </a:xfrm>
        </p:spPr>
        <p:txBody>
          <a:bodyPr>
            <a:normAutofit fontScale="55000" lnSpcReduction="20000"/>
          </a:bodyPr>
          <a:lstStyle/>
          <a:p>
            <a:r>
              <a:rPr lang="es-MX" dirty="0"/>
              <a:t>5. Mirada de la Ganancias de las Empresas en Colombia: Total de activos de las empresas (por tamaños), EBITDA-Utilidad operativa (por tamaños), Utilidad Final, Ventas. Corporación Trabajo Decente. Grupo </a:t>
            </a:r>
            <a:r>
              <a:rPr lang="es-MX" dirty="0" err="1"/>
              <a:t>Comphor</a:t>
            </a:r>
            <a:r>
              <a:rPr lang="es-MX" dirty="0"/>
              <a:t> U de A Inflación por codicia: (Costo operativo, trabajadores, MP, insumos) Stephania Agudelo economista UTL Wilson Arias </a:t>
            </a:r>
          </a:p>
          <a:p>
            <a:r>
              <a:rPr lang="es-MX" dirty="0"/>
              <a:t>6. Costos de la reforma (Son todos los artículos del PL 166 que van a tener un costo) Costo/Beneficio de la reforma. VIVA la Ciudadanía / Martin Alejandro economista UTL María Fernanda Carrascal. </a:t>
            </a:r>
          </a:p>
          <a:p>
            <a:r>
              <a:rPr lang="es-MX" dirty="0"/>
              <a:t>7. Como desarrollar la demanda agregada y efectiva en Colombia: Reflexiones sobre el desarrollo de las variables y narrativa de la productividad Observatorio Laboral UT Critica al análisis estático de la economía. Resaltando la demanda agregada / efectiva que promueve el gobierno. Stephania Agudelo Economista UTL Wilson Arias y Adrián Vásquez investigador UTL Alfredo Mondragón </a:t>
            </a:r>
          </a:p>
          <a:p>
            <a:r>
              <a:rPr lang="es-MX" dirty="0"/>
              <a:t>8. Ética y dignidad humana: Como proponemos una política pública de trabajo decente desde una perspectiva ética y humana. Ensayo teórico-económico. Grupo </a:t>
            </a:r>
            <a:r>
              <a:rPr lang="es-MX" dirty="0" err="1"/>
              <a:t>Comphor</a:t>
            </a:r>
            <a:r>
              <a:rPr lang="es-MX" dirty="0"/>
              <a:t> U de A/Oscar investigador UTL Wilson Arias.</a:t>
            </a:r>
            <a:endParaRPr lang="es-CO" dirty="0"/>
          </a:p>
        </p:txBody>
      </p:sp>
    </p:spTree>
    <p:extLst>
      <p:ext uri="{BB962C8B-B14F-4D97-AF65-F5344CB8AC3E}">
        <p14:creationId xmlns:p14="http://schemas.microsoft.com/office/powerpoint/2010/main" val="3729663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797CE9-5F6F-405A-A99C-346893CDDEBE}"/>
              </a:ext>
            </a:extLst>
          </p:cNvPr>
          <p:cNvSpPr txBox="1">
            <a:spLocks/>
          </p:cNvSpPr>
          <p:nvPr/>
        </p:nvSpPr>
        <p:spPr>
          <a:xfrm>
            <a:off x="1306285" y="1227911"/>
            <a:ext cx="11974286" cy="65314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CO" sz="4400" b="1" cap="none" dirty="0"/>
              <a:t>Gracias</a:t>
            </a:r>
          </a:p>
        </p:txBody>
      </p:sp>
      <p:sp>
        <p:nvSpPr>
          <p:cNvPr id="6" name="Subtítulo 4">
            <a:extLst>
              <a:ext uri="{FF2B5EF4-FFF2-40B4-BE49-F238E27FC236}">
                <a16:creationId xmlns:a16="http://schemas.microsoft.com/office/drawing/2014/main" id="{1C0D620B-1167-4B7B-9A72-B8B8EDDF24F8}"/>
              </a:ext>
            </a:extLst>
          </p:cNvPr>
          <p:cNvSpPr txBox="1">
            <a:spLocks/>
          </p:cNvSpPr>
          <p:nvPr/>
        </p:nvSpPr>
        <p:spPr>
          <a:xfrm>
            <a:off x="1375953" y="2157438"/>
            <a:ext cx="10567851" cy="397442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00000"/>
              </a:lnSpc>
              <a:buNone/>
            </a:pPr>
            <a:r>
              <a:rPr lang="es-CO" sz="1400" b="1" dirty="0">
                <a:hlinkClick r:id="rId2"/>
              </a:rPr>
              <a:t>slopezme@eafit.edu.co</a:t>
            </a:r>
            <a:r>
              <a:rPr lang="es-CO" sz="1400" b="1" dirty="0"/>
              <a:t> </a:t>
            </a:r>
          </a:p>
          <a:p>
            <a:pPr marL="0" indent="0">
              <a:lnSpc>
                <a:spcPct val="100000"/>
              </a:lnSpc>
              <a:buNone/>
            </a:pPr>
            <a:endParaRPr lang="es-CO"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464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6E2684-8A5B-4AEC-AE2F-B16A061FF0F8}"/>
              </a:ext>
            </a:extLst>
          </p:cNvPr>
          <p:cNvSpPr>
            <a:spLocks noGrp="1"/>
          </p:cNvSpPr>
          <p:nvPr>
            <p:ph type="title"/>
          </p:nvPr>
        </p:nvSpPr>
        <p:spPr/>
        <p:txBody>
          <a:bodyPr/>
          <a:lstStyle/>
          <a:p>
            <a:r>
              <a:rPr lang="es-MX" dirty="0"/>
              <a:t>Pobreza y desigualdad</a:t>
            </a:r>
            <a:endParaRPr lang="es-CO" dirty="0"/>
          </a:p>
        </p:txBody>
      </p:sp>
      <p:pic>
        <p:nvPicPr>
          <p:cNvPr id="5" name="Marcador de contenido 4">
            <a:extLst>
              <a:ext uri="{FF2B5EF4-FFF2-40B4-BE49-F238E27FC236}">
                <a16:creationId xmlns:a16="http://schemas.microsoft.com/office/drawing/2014/main" id="{88B9834C-C122-4854-BAB1-5F3C98F64053}"/>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677" y="2646602"/>
            <a:ext cx="4645025" cy="2675115"/>
          </a:xfrm>
          <a:prstGeom prst="rect">
            <a:avLst/>
          </a:prstGeom>
          <a:noFill/>
        </p:spPr>
      </p:pic>
      <p:sp>
        <p:nvSpPr>
          <p:cNvPr id="6" name="CuadroTexto 5">
            <a:extLst>
              <a:ext uri="{FF2B5EF4-FFF2-40B4-BE49-F238E27FC236}">
                <a16:creationId xmlns:a16="http://schemas.microsoft.com/office/drawing/2014/main" id="{C550DA77-E24D-4A86-A7E4-7A80AD6DA9CE}"/>
              </a:ext>
            </a:extLst>
          </p:cNvPr>
          <p:cNvSpPr txBox="1"/>
          <p:nvPr/>
        </p:nvSpPr>
        <p:spPr>
          <a:xfrm>
            <a:off x="302102" y="2073304"/>
            <a:ext cx="4419600" cy="573298"/>
          </a:xfrm>
          <a:prstGeom prst="rect">
            <a:avLst/>
          </a:prstGeom>
          <a:noFill/>
        </p:spPr>
        <p:txBody>
          <a:bodyPr wrap="square">
            <a:spAutoFit/>
          </a:bodyPr>
          <a:lstStyle/>
          <a:p>
            <a:pPr algn="ctr">
              <a:lnSpc>
                <a:spcPct val="115000"/>
              </a:lnSpc>
            </a:pPr>
            <a:r>
              <a:rPr lang="es-CO" sz="1400" b="1" kern="100" dirty="0">
                <a:effectLst/>
                <a:latin typeface="Calibri" panose="020F0502020204030204" pitchFamily="34" charset="0"/>
                <a:ea typeface="Calibri" panose="020F0502020204030204" pitchFamily="34" charset="0"/>
                <a:cs typeface="Calibri" panose="020F0502020204030204" pitchFamily="34" charset="0"/>
              </a:rPr>
              <a:t>Gráfico. </a:t>
            </a:r>
            <a:r>
              <a:rPr lang="es-CO" sz="1400" kern="100" dirty="0">
                <a:effectLst/>
                <a:latin typeface="Calibri" panose="020F0502020204030204" pitchFamily="34" charset="0"/>
                <a:ea typeface="Calibri" panose="020F0502020204030204" pitchFamily="34" charset="0"/>
                <a:cs typeface="Calibri" panose="020F0502020204030204" pitchFamily="34" charset="0"/>
              </a:rPr>
              <a:t> Tasa de pobreza monetaria nacional y por zonas geográficas, 2021-2022.</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7F1C46D0-C33F-4CFF-8A40-99D454534F34}"/>
              </a:ext>
            </a:extLst>
          </p:cNvPr>
          <p:cNvSpPr txBox="1"/>
          <p:nvPr/>
        </p:nvSpPr>
        <p:spPr>
          <a:xfrm>
            <a:off x="76677" y="5321717"/>
            <a:ext cx="6098240" cy="261610"/>
          </a:xfrm>
          <a:prstGeom prst="rect">
            <a:avLst/>
          </a:prstGeom>
          <a:noFill/>
        </p:spPr>
        <p:txBody>
          <a:bodyPr wrap="square">
            <a:spAutoFit/>
          </a:bodyPr>
          <a:lstStyle/>
          <a:p>
            <a:r>
              <a:rPr lang="es-CO" sz="1100" kern="100" dirty="0">
                <a:effectLst/>
                <a:latin typeface="Calibri" panose="020F0502020204030204" pitchFamily="34" charset="0"/>
                <a:ea typeface="Calibri" panose="020F0502020204030204" pitchFamily="34" charset="0"/>
              </a:rPr>
              <a:t>Fuente: Gran Encuesta integrada de Hogares -DANE</a:t>
            </a:r>
            <a:endParaRPr lang="es-CO" sz="1100" dirty="0"/>
          </a:p>
        </p:txBody>
      </p:sp>
      <p:pic>
        <p:nvPicPr>
          <p:cNvPr id="8" name="Marcador de contenido 7">
            <a:extLst>
              <a:ext uri="{FF2B5EF4-FFF2-40B4-BE49-F238E27FC236}">
                <a16:creationId xmlns:a16="http://schemas.microsoft.com/office/drawing/2014/main" id="{EAD26E7A-EA73-4238-B2B5-CF8869884BC8}"/>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49814" y="2366844"/>
            <a:ext cx="4572396" cy="2743438"/>
          </a:xfrm>
          <a:prstGeom prst="rect">
            <a:avLst/>
          </a:prstGeom>
          <a:noFill/>
        </p:spPr>
      </p:pic>
      <p:sp>
        <p:nvSpPr>
          <p:cNvPr id="9" name="CuadroTexto 8">
            <a:extLst>
              <a:ext uri="{FF2B5EF4-FFF2-40B4-BE49-F238E27FC236}">
                <a16:creationId xmlns:a16="http://schemas.microsoft.com/office/drawing/2014/main" id="{3EF007BF-BA26-4F23-B9D7-BF645232D75F}"/>
              </a:ext>
            </a:extLst>
          </p:cNvPr>
          <p:cNvSpPr txBox="1"/>
          <p:nvPr/>
        </p:nvSpPr>
        <p:spPr>
          <a:xfrm>
            <a:off x="6343647" y="1935347"/>
            <a:ext cx="5081869" cy="573298"/>
          </a:xfrm>
          <a:prstGeom prst="rect">
            <a:avLst/>
          </a:prstGeom>
          <a:noFill/>
        </p:spPr>
        <p:txBody>
          <a:bodyPr wrap="square">
            <a:spAutoFit/>
          </a:bodyPr>
          <a:lstStyle/>
          <a:p>
            <a:pPr algn="ctr">
              <a:lnSpc>
                <a:spcPct val="115000"/>
              </a:lnSpc>
            </a:pPr>
            <a:r>
              <a:rPr lang="es-CO" sz="1400" b="1" kern="100" dirty="0">
                <a:effectLst/>
                <a:latin typeface="Calibri" panose="020F0502020204030204" pitchFamily="34" charset="0"/>
                <a:ea typeface="Calibri" panose="020F0502020204030204" pitchFamily="34" charset="0"/>
                <a:cs typeface="Calibri" panose="020F0502020204030204" pitchFamily="34" charset="0"/>
              </a:rPr>
              <a:t>Gráfico. </a:t>
            </a:r>
            <a:r>
              <a:rPr lang="es-CO" sz="1400" kern="100" dirty="0">
                <a:effectLst/>
                <a:latin typeface="Calibri" panose="020F0502020204030204" pitchFamily="34" charset="0"/>
                <a:ea typeface="Calibri" panose="020F0502020204030204" pitchFamily="34" charset="0"/>
                <a:cs typeface="Calibri" panose="020F0502020204030204" pitchFamily="34" charset="0"/>
              </a:rPr>
              <a:t> Incidencia de la pobreza multidimensional nacional y por zonas geográficas, 2021-2022.</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42AAD660-8D3D-408C-A8A9-5415CFCB5854}"/>
              </a:ext>
            </a:extLst>
          </p:cNvPr>
          <p:cNvSpPr txBox="1"/>
          <p:nvPr/>
        </p:nvSpPr>
        <p:spPr>
          <a:xfrm>
            <a:off x="6449814" y="4883456"/>
            <a:ext cx="6098240" cy="430887"/>
          </a:xfrm>
          <a:prstGeom prst="rect">
            <a:avLst/>
          </a:prstGeom>
          <a:noFill/>
        </p:spPr>
        <p:txBody>
          <a:bodyPr wrap="square">
            <a:spAutoFit/>
          </a:bodyPr>
          <a:lstStyle/>
          <a:p>
            <a:pPr algn="just"/>
            <a:r>
              <a:rPr lang="es-CO"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s-CO" sz="1100" kern="100" dirty="0">
                <a:effectLst/>
                <a:latin typeface="Calibri" panose="020F0502020204030204" pitchFamily="34" charset="0"/>
                <a:ea typeface="Calibri" panose="020F0502020204030204" pitchFamily="34" charset="0"/>
                <a:cs typeface="Times New Roman" panose="02020603050405020304" pitchFamily="18" charset="0"/>
              </a:rPr>
              <a:t>Fuente: DANE - Encuesta Nacional de Calidad de Vida.</a:t>
            </a:r>
          </a:p>
        </p:txBody>
      </p:sp>
      <p:sp>
        <p:nvSpPr>
          <p:cNvPr id="11" name="CuadroTexto 10">
            <a:extLst>
              <a:ext uri="{FF2B5EF4-FFF2-40B4-BE49-F238E27FC236}">
                <a16:creationId xmlns:a16="http://schemas.microsoft.com/office/drawing/2014/main" id="{D117793D-3AB7-4EF7-9B9D-081749A91B40}"/>
              </a:ext>
            </a:extLst>
          </p:cNvPr>
          <p:cNvSpPr txBox="1"/>
          <p:nvPr/>
        </p:nvSpPr>
        <p:spPr>
          <a:xfrm>
            <a:off x="6096000" y="5414978"/>
            <a:ext cx="5704355" cy="738664"/>
          </a:xfrm>
          <a:prstGeom prst="rect">
            <a:avLst/>
          </a:prstGeom>
          <a:noFill/>
        </p:spPr>
        <p:txBody>
          <a:bodyPr wrap="square">
            <a:spAutoFit/>
          </a:bodyPr>
          <a:lstStyle/>
          <a:p>
            <a:pPr algn="just"/>
            <a:r>
              <a:rPr lang="es-CO" sz="1400" kern="100" dirty="0">
                <a:effectLst/>
                <a:latin typeface="Calibri" panose="020F0502020204030204" pitchFamily="34" charset="0"/>
                <a:ea typeface="Calibri" panose="020F0502020204030204" pitchFamily="34" charset="0"/>
                <a:cs typeface="Times New Roman" panose="02020603050405020304" pitchFamily="18" charset="0"/>
              </a:rPr>
              <a:t>1) condiciones educativas del hogar, 2) condiciones de la niñez y juventud, 3) salud, 4) trabajo y 5) acceso a servicios públicos domiciliarios y condiciones de la vivienda</a:t>
            </a:r>
            <a:endParaRPr lang="es-CO" sz="1400" dirty="0"/>
          </a:p>
        </p:txBody>
      </p:sp>
    </p:spTree>
    <p:extLst>
      <p:ext uri="{BB962C8B-B14F-4D97-AF65-F5344CB8AC3E}">
        <p14:creationId xmlns:p14="http://schemas.microsoft.com/office/powerpoint/2010/main" val="196784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1DFD1-8D8F-412A-9B41-2C9DDA5100C4}"/>
              </a:ext>
            </a:extLst>
          </p:cNvPr>
          <p:cNvSpPr>
            <a:spLocks noGrp="1"/>
          </p:cNvSpPr>
          <p:nvPr>
            <p:ph type="title"/>
          </p:nvPr>
        </p:nvSpPr>
        <p:spPr/>
        <p:txBody>
          <a:bodyPr/>
          <a:lstStyle/>
          <a:p>
            <a:r>
              <a:rPr lang="es-CO" dirty="0"/>
              <a:t>Mercado Laboral</a:t>
            </a:r>
          </a:p>
        </p:txBody>
      </p:sp>
      <p:pic>
        <p:nvPicPr>
          <p:cNvPr id="5" name="Marcador de contenido 4">
            <a:extLst>
              <a:ext uri="{FF2B5EF4-FFF2-40B4-BE49-F238E27FC236}">
                <a16:creationId xmlns:a16="http://schemas.microsoft.com/office/drawing/2014/main" id="{0D4ABE1F-D8F5-453C-88FC-D863F19617FA}"/>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61337"/>
            <a:ext cx="5701553" cy="2632469"/>
          </a:xfrm>
          <a:prstGeom prst="rect">
            <a:avLst/>
          </a:prstGeom>
          <a:noFill/>
        </p:spPr>
      </p:pic>
      <p:sp>
        <p:nvSpPr>
          <p:cNvPr id="6" name="CuadroTexto 5">
            <a:extLst>
              <a:ext uri="{FF2B5EF4-FFF2-40B4-BE49-F238E27FC236}">
                <a16:creationId xmlns:a16="http://schemas.microsoft.com/office/drawing/2014/main" id="{FF03943D-A13D-4CD2-8733-CB61444CF78B}"/>
              </a:ext>
            </a:extLst>
          </p:cNvPr>
          <p:cNvSpPr txBox="1"/>
          <p:nvPr/>
        </p:nvSpPr>
        <p:spPr>
          <a:xfrm>
            <a:off x="153794" y="1864194"/>
            <a:ext cx="6098240" cy="523220"/>
          </a:xfrm>
          <a:prstGeom prst="rect">
            <a:avLst/>
          </a:prstGeom>
          <a:noFill/>
        </p:spPr>
        <p:txBody>
          <a:bodyPr wrap="square">
            <a:spAutoFit/>
          </a:bodyPr>
          <a:lstStyle/>
          <a:p>
            <a:pPr algn="ctr"/>
            <a:r>
              <a:rPr lang="es-CO" sz="1400" b="1" kern="100" dirty="0">
                <a:effectLst/>
                <a:latin typeface="Calibri" panose="020F0502020204030204" pitchFamily="34" charset="0"/>
                <a:ea typeface="Calibri" panose="020F0502020204030204" pitchFamily="34" charset="0"/>
                <a:cs typeface="Calibri" panose="020F0502020204030204" pitchFamily="34" charset="0"/>
              </a:rPr>
              <a:t>Gráfico. </a:t>
            </a:r>
            <a:r>
              <a:rPr lang="es-CO" sz="1400" kern="100" dirty="0">
                <a:effectLst/>
                <a:latin typeface="Calibri" panose="020F0502020204030204" pitchFamily="34" charset="0"/>
                <a:ea typeface="Calibri" panose="020F0502020204030204" pitchFamily="34" charset="0"/>
                <a:cs typeface="Calibri" panose="020F0502020204030204" pitchFamily="34" charset="0"/>
              </a:rPr>
              <a:t> Tasa Global de Participación, Tasa de Ocupación y Tasa de Desocupación, total nacional. 2020-2023.</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811A7A11-F05B-4738-BE4C-AE409720ED40}"/>
              </a:ext>
            </a:extLst>
          </p:cNvPr>
          <p:cNvSpPr txBox="1"/>
          <p:nvPr/>
        </p:nvSpPr>
        <p:spPr>
          <a:xfrm>
            <a:off x="234663" y="5091230"/>
            <a:ext cx="6098240" cy="261610"/>
          </a:xfrm>
          <a:prstGeom prst="rect">
            <a:avLst/>
          </a:prstGeom>
          <a:noFill/>
        </p:spPr>
        <p:txBody>
          <a:bodyPr wrap="square">
            <a:spAutoFit/>
          </a:bodyPr>
          <a:lstStyle/>
          <a:p>
            <a:r>
              <a:rPr lang="es-CO" sz="1100" kern="100" dirty="0">
                <a:effectLst/>
                <a:latin typeface="Calibri" panose="020F0502020204030204" pitchFamily="34" charset="0"/>
                <a:ea typeface="Calibri" panose="020F0502020204030204" pitchFamily="34" charset="0"/>
                <a:cs typeface="Calibri" panose="020F0502020204030204" pitchFamily="34" charset="0"/>
              </a:rPr>
              <a:t>Fuente: Gran Encuesta Integrada de Hogares-GEIH- DANE.</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2F836B93-4828-4DF1-B578-919D0732C953}"/>
              </a:ext>
            </a:extLst>
          </p:cNvPr>
          <p:cNvSpPr txBox="1"/>
          <p:nvPr/>
        </p:nvSpPr>
        <p:spPr>
          <a:xfrm>
            <a:off x="6803408" y="804889"/>
            <a:ext cx="4654925" cy="6588214"/>
          </a:xfrm>
          <a:prstGeom prst="rect">
            <a:avLst/>
          </a:prstGeom>
          <a:noFill/>
        </p:spPr>
        <p:txBody>
          <a:bodyPr wrap="square">
            <a:spAutoFit/>
          </a:bodyPr>
          <a:lstStyle/>
          <a:p>
            <a:pPr algn="just">
              <a:lnSpc>
                <a:spcPct val="115000"/>
              </a:lnSpc>
            </a:pPr>
            <a:r>
              <a:rPr lang="es-CO" sz="1600" kern="100" dirty="0">
                <a:effectLst/>
                <a:latin typeface="Calibri" panose="020F0502020204030204" pitchFamily="34" charset="0"/>
                <a:ea typeface="Calibri" panose="020F0502020204030204" pitchFamily="34" charset="0"/>
                <a:cs typeface="Calibri" panose="020F0502020204030204" pitchFamily="34" charset="0"/>
              </a:rPr>
              <a:t>El total de ocupados en el país llegó a 22.479.937 personas</a:t>
            </a:r>
            <a:r>
              <a:rPr lang="es-CO" sz="1600" kern="100" dirty="0">
                <a:latin typeface="Calibri" panose="020F0502020204030204" pitchFamily="34" charset="0"/>
                <a:ea typeface="Calibri" panose="020F0502020204030204" pitchFamily="34" charset="0"/>
                <a:cs typeface="Calibri" panose="020F0502020204030204" pitchFamily="34" charset="0"/>
              </a:rPr>
              <a:t>.</a:t>
            </a:r>
          </a:p>
          <a:p>
            <a:pPr algn="just">
              <a:lnSpc>
                <a:spcPct val="115000"/>
              </a:lnSpc>
            </a:pPr>
            <a:endParaRPr lang="es-CO" sz="16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CO" sz="1600" kern="100" dirty="0">
                <a:effectLst/>
                <a:latin typeface="Calibri" panose="020F0502020204030204" pitchFamily="34" charset="0"/>
                <a:ea typeface="Calibri" panose="020F0502020204030204" pitchFamily="34" charset="0"/>
                <a:cs typeface="Calibri" panose="020F0502020204030204" pitchFamily="34" charset="0"/>
              </a:rPr>
              <a:t>Las ramas de actividad económica que más contribuyeron: Alojamiento y servicios de comida; Administración pública y defensa, educación y atención de la salud humana e Industrias manufactureras.</a:t>
            </a:r>
          </a:p>
          <a:p>
            <a:pPr algn="just">
              <a:lnSpc>
                <a:spcPct val="115000"/>
              </a:lnSpc>
            </a:pPr>
            <a:endParaRPr lang="es-CO" sz="16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MX" sz="1600" kern="100" dirty="0">
                <a:latin typeface="Calibri" panose="020F0502020204030204" pitchFamily="34" charset="0"/>
                <a:ea typeface="Calibri" panose="020F0502020204030204" pitchFamily="34" charset="0"/>
                <a:cs typeface="Calibri" panose="020F0502020204030204" pitchFamily="34" charset="0"/>
              </a:rPr>
              <a:t>P</a:t>
            </a:r>
            <a:r>
              <a:rPr lang="es-MX" sz="1600" kern="100" dirty="0">
                <a:effectLst/>
                <a:latin typeface="Calibri" panose="020F0502020204030204" pitchFamily="34" charset="0"/>
                <a:ea typeface="Calibri" panose="020F0502020204030204" pitchFamily="34" charset="0"/>
                <a:cs typeface="Calibri" panose="020F0502020204030204" pitchFamily="34" charset="0"/>
              </a:rPr>
              <a:t>or posición ocupacional dos posiciones concentraron más del 85% de los ocupados: obrero empleado particular con el 43,5% (9.782.032 personas) y trabajador cuenta propia con el 41,7% (9.365.134 trabajadores).</a:t>
            </a:r>
          </a:p>
          <a:p>
            <a:pPr algn="just">
              <a:lnSpc>
                <a:spcPct val="115000"/>
              </a:lnSpc>
            </a:pPr>
            <a:endParaRPr lang="es-MX" sz="16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MX" sz="1600" kern="100" dirty="0">
                <a:effectLst/>
                <a:latin typeface="Calibri" panose="020F0502020204030204" pitchFamily="34" charset="0"/>
                <a:ea typeface="Calibri" panose="020F0502020204030204" pitchFamily="34" charset="0"/>
                <a:cs typeface="Calibri" panose="020F0502020204030204" pitchFamily="34" charset="0"/>
              </a:rPr>
              <a:t>El 53,4% del total de ocupados era asalariado frente a un 46,6% que no lo era.</a:t>
            </a:r>
          </a:p>
          <a:p>
            <a:pPr algn="just">
              <a:lnSpc>
                <a:spcPct val="115000"/>
              </a:lnSpc>
            </a:pPr>
            <a:endParaRPr lang="es-MX" sz="16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CO" sz="1600" kern="100" dirty="0">
                <a:effectLst/>
                <a:latin typeface="Calibri" panose="020F0502020204030204" pitchFamily="34" charset="0"/>
                <a:ea typeface="Calibri" panose="020F0502020204030204" pitchFamily="34" charset="0"/>
                <a:cs typeface="Calibri" panose="020F0502020204030204" pitchFamily="34" charset="0"/>
              </a:rPr>
              <a:t>2.758.382 personas en condición de desempleo.</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s-CO" sz="16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s-CO" sz="16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s-CO" sz="16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893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9B871-8DED-4B45-9350-44A22F566140}"/>
              </a:ext>
            </a:extLst>
          </p:cNvPr>
          <p:cNvSpPr>
            <a:spLocks noGrp="1"/>
          </p:cNvSpPr>
          <p:nvPr>
            <p:ph type="title"/>
          </p:nvPr>
        </p:nvSpPr>
        <p:spPr/>
        <p:txBody>
          <a:bodyPr/>
          <a:lstStyle/>
          <a:p>
            <a:r>
              <a:rPr lang="es-CO" dirty="0"/>
              <a:t>Informalidad </a:t>
            </a:r>
          </a:p>
        </p:txBody>
      </p:sp>
      <p:pic>
        <p:nvPicPr>
          <p:cNvPr id="5" name="Marcador de contenido 4">
            <a:extLst>
              <a:ext uri="{FF2B5EF4-FFF2-40B4-BE49-F238E27FC236}">
                <a16:creationId xmlns:a16="http://schemas.microsoft.com/office/drawing/2014/main" id="{B63378B9-D3F5-4313-9A20-C1E227BDA0C9}"/>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8258" y="2309238"/>
            <a:ext cx="5190565" cy="3149625"/>
          </a:xfrm>
          <a:prstGeom prst="rect">
            <a:avLst/>
          </a:prstGeom>
          <a:noFill/>
        </p:spPr>
      </p:pic>
      <p:sp>
        <p:nvSpPr>
          <p:cNvPr id="6" name="CuadroTexto 5">
            <a:extLst>
              <a:ext uri="{FF2B5EF4-FFF2-40B4-BE49-F238E27FC236}">
                <a16:creationId xmlns:a16="http://schemas.microsoft.com/office/drawing/2014/main" id="{A6EA4F1A-FB76-41B0-B59A-782AFAB62354}"/>
              </a:ext>
            </a:extLst>
          </p:cNvPr>
          <p:cNvSpPr txBox="1"/>
          <p:nvPr/>
        </p:nvSpPr>
        <p:spPr>
          <a:xfrm>
            <a:off x="380682" y="5651358"/>
            <a:ext cx="6098240" cy="261610"/>
          </a:xfrm>
          <a:prstGeom prst="rect">
            <a:avLst/>
          </a:prstGeom>
          <a:noFill/>
        </p:spPr>
        <p:txBody>
          <a:bodyPr wrap="square">
            <a:spAutoFit/>
          </a:bodyPr>
          <a:lstStyle/>
          <a:p>
            <a:pPr algn="just"/>
            <a:r>
              <a:rPr lang="es-CO" sz="1100" kern="100" dirty="0">
                <a:effectLst/>
                <a:latin typeface="Calibri" panose="020F0502020204030204" pitchFamily="34" charset="0"/>
                <a:ea typeface="Calibri" panose="020F0502020204030204" pitchFamily="34" charset="0"/>
                <a:cs typeface="Times New Roman" panose="02020603050405020304" pitchFamily="18" charset="0"/>
              </a:rPr>
              <a:t>Fuente: Gran Encuesta Integrada de Hogares-GEIH- DANE.</a:t>
            </a:r>
          </a:p>
        </p:txBody>
      </p:sp>
      <p:sp>
        <p:nvSpPr>
          <p:cNvPr id="7" name="CuadroTexto 6">
            <a:extLst>
              <a:ext uri="{FF2B5EF4-FFF2-40B4-BE49-F238E27FC236}">
                <a16:creationId xmlns:a16="http://schemas.microsoft.com/office/drawing/2014/main" id="{49221116-0EFB-45AF-9A25-E495BA5C645D}"/>
              </a:ext>
            </a:extLst>
          </p:cNvPr>
          <p:cNvSpPr txBox="1"/>
          <p:nvPr/>
        </p:nvSpPr>
        <p:spPr>
          <a:xfrm>
            <a:off x="153794" y="1864194"/>
            <a:ext cx="6098240" cy="307777"/>
          </a:xfrm>
          <a:prstGeom prst="rect">
            <a:avLst/>
          </a:prstGeom>
          <a:noFill/>
        </p:spPr>
        <p:txBody>
          <a:bodyPr wrap="square">
            <a:spAutoFit/>
          </a:bodyPr>
          <a:lstStyle/>
          <a:p>
            <a:pPr algn="ctr"/>
            <a:r>
              <a:rPr lang="es-CO" sz="1400" b="1" kern="100" dirty="0">
                <a:effectLst/>
                <a:latin typeface="Calibri" panose="020F0502020204030204" pitchFamily="34" charset="0"/>
                <a:ea typeface="Calibri" panose="020F0502020204030204" pitchFamily="34" charset="0"/>
                <a:cs typeface="Calibri" panose="020F0502020204030204" pitchFamily="34" charset="0"/>
              </a:rPr>
              <a:t>Gráfico. </a:t>
            </a:r>
            <a:r>
              <a:rPr lang="es-CO" sz="1400" kern="100" dirty="0">
                <a:effectLst/>
                <a:latin typeface="Calibri" panose="020F0502020204030204" pitchFamily="34" charset="0"/>
                <a:ea typeface="Calibri" panose="020F0502020204030204" pitchFamily="34" charset="0"/>
                <a:cs typeface="Calibri" panose="020F0502020204030204" pitchFamily="34" charset="0"/>
              </a:rPr>
              <a:t> Informalidad laboral Hombres vs Mujeres</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Marcador de contenido 2">
            <a:extLst>
              <a:ext uri="{FF2B5EF4-FFF2-40B4-BE49-F238E27FC236}">
                <a16:creationId xmlns:a16="http://schemas.microsoft.com/office/drawing/2014/main" id="{E4905884-2792-4F3F-B3C4-B6CC9BAE0995}"/>
              </a:ext>
            </a:extLst>
          </p:cNvPr>
          <p:cNvSpPr txBox="1">
            <a:spLocks/>
          </p:cNvSpPr>
          <p:nvPr/>
        </p:nvSpPr>
        <p:spPr>
          <a:xfrm>
            <a:off x="6326522" y="2029751"/>
            <a:ext cx="5082988" cy="402336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Font typeface="Wingdings" panose="05000000000000000000" pitchFamily="2" charset="2"/>
              <a:buChar char="q"/>
            </a:pPr>
            <a:r>
              <a:rPr lang="es-CO" sz="1600" kern="100">
                <a:latin typeface="Calibri" panose="020F0502020204030204" pitchFamily="34" charset="0"/>
                <a:ea typeface="Calibri" panose="020F0502020204030204" pitchFamily="34" charset="0"/>
                <a:cs typeface="Calibri" panose="020F0502020204030204" pitchFamily="34" charset="0"/>
              </a:rPr>
              <a:t> Tasa de informalidad fue de 57,0%, para el primer semestre de 2023, y representó a 12.805.682 trabajadores informales; disminuyendo en 1,1 pp con respecto al primer semestre de 2022 cuando fue de 58,1%.</a:t>
            </a:r>
          </a:p>
          <a:p>
            <a:pPr marL="0" indent="0" algn="just">
              <a:buFont typeface="Arial" panose="020B0604020202020204" pitchFamily="34" charset="0"/>
              <a:buNone/>
            </a:pPr>
            <a:endParaRPr lang="es-CO" sz="1600" kern="10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q"/>
            </a:pPr>
            <a:r>
              <a:rPr lang="es-CO" sz="1600" kern="100">
                <a:latin typeface="Calibri" panose="020F0502020204030204" pitchFamily="34" charset="0"/>
                <a:ea typeface="Calibri" panose="020F0502020204030204" pitchFamily="34" charset="0"/>
                <a:cs typeface="Calibri" panose="020F0502020204030204" pitchFamily="34" charset="0"/>
              </a:rPr>
              <a:t> Del total de trabajadores informales se encontró que </a:t>
            </a:r>
            <a:r>
              <a:rPr lang="es-ES" sz="1600" kern="100">
                <a:latin typeface="Calibri" panose="020F0502020204030204" pitchFamily="34" charset="0"/>
                <a:ea typeface="Calibri" panose="020F0502020204030204" pitchFamily="34" charset="0"/>
                <a:cs typeface="Times New Roman" panose="02020603050405020304" pitchFamily="18" charset="0"/>
              </a:rPr>
              <a:t>el 62,4% era cuenta propia; el 94,1% estaba en microempresas </a:t>
            </a:r>
          </a:p>
          <a:p>
            <a:pPr algn="just">
              <a:buFont typeface="Wingdings" panose="05000000000000000000" pitchFamily="2" charset="2"/>
              <a:buChar char="q"/>
            </a:pPr>
            <a:endParaRPr lang="es-ES" sz="1600" kern="100">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s-ES" sz="1600" kern="100">
                <a:latin typeface="Calibri" panose="020F0502020204030204" pitchFamily="34" charset="0"/>
                <a:ea typeface="Calibri" panose="020F0502020204030204" pitchFamily="34" charset="0"/>
                <a:cs typeface="Times New Roman" panose="02020603050405020304" pitchFamily="18" charset="0"/>
              </a:rPr>
              <a:t> Un 22,3% se concentraba en la rama de actividad económica Agricultura, ganadería, caza, silvicultura y pesca y 18,7% en Comercio y reparación de vehículos.</a:t>
            </a:r>
            <a:endParaRPr lang="es-CO" sz="1600" kern="100">
              <a:latin typeface="Calibri" panose="020F0502020204030204" pitchFamily="34" charset="0"/>
              <a:ea typeface="Calibri" panose="020F0502020204030204" pitchFamily="34" charset="0"/>
              <a:cs typeface="Times New Roman" panose="02020603050405020304" pitchFamily="18" charset="0"/>
            </a:endParaRPr>
          </a:p>
          <a:p>
            <a:pPr algn="just"/>
            <a:endParaRPr lang="es-CO" sz="1600" kern="100">
              <a:latin typeface="Calibri" panose="020F0502020204030204" pitchFamily="34" charset="0"/>
              <a:ea typeface="Calibri" panose="020F0502020204030204" pitchFamily="34" charset="0"/>
              <a:cs typeface="Times New Roman" panose="02020603050405020304" pitchFamily="18" charset="0"/>
            </a:endParaRPr>
          </a:p>
          <a:p>
            <a:endParaRPr lang="es-CO" sz="1600" dirty="0"/>
          </a:p>
        </p:txBody>
      </p:sp>
    </p:spTree>
    <p:extLst>
      <p:ext uri="{BB962C8B-B14F-4D97-AF65-F5344CB8AC3E}">
        <p14:creationId xmlns:p14="http://schemas.microsoft.com/office/powerpoint/2010/main" val="303955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246EE-96E9-434C-B8BD-1C23E596CDC0}"/>
              </a:ext>
            </a:extLst>
          </p:cNvPr>
          <p:cNvSpPr>
            <a:spLocks noGrp="1"/>
          </p:cNvSpPr>
          <p:nvPr>
            <p:ph type="title"/>
          </p:nvPr>
        </p:nvSpPr>
        <p:spPr/>
        <p:txBody>
          <a:bodyPr/>
          <a:lstStyle/>
          <a:p>
            <a:r>
              <a:rPr lang="es-CO" dirty="0"/>
              <a:t>Trabajo infantil </a:t>
            </a:r>
          </a:p>
        </p:txBody>
      </p:sp>
      <p:sp>
        <p:nvSpPr>
          <p:cNvPr id="5" name="Marcador de contenido 4">
            <a:extLst>
              <a:ext uri="{FF2B5EF4-FFF2-40B4-BE49-F238E27FC236}">
                <a16:creationId xmlns:a16="http://schemas.microsoft.com/office/drawing/2014/main" id="{477D9BC2-E50B-4550-9046-469E761E2D8E}"/>
              </a:ext>
            </a:extLst>
          </p:cNvPr>
          <p:cNvSpPr txBox="1">
            <a:spLocks noGrp="1"/>
          </p:cNvSpPr>
          <p:nvPr>
            <p:ph sz="half" idx="1"/>
          </p:nvPr>
        </p:nvSpPr>
        <p:spPr>
          <a:xfrm>
            <a:off x="0" y="1864194"/>
            <a:ext cx="5616389" cy="4269630"/>
          </a:xfrm>
          <a:prstGeom prst="rect">
            <a:avLst/>
          </a:prstGeom>
          <a:noFill/>
        </p:spPr>
        <p:txBody>
          <a:bodyPr wrap="square">
            <a:spAutoFit/>
          </a:bodyPr>
          <a:lstStyle/>
          <a:p>
            <a:pPr algn="just">
              <a:lnSpc>
                <a:spcPct val="115000"/>
              </a:lnSpc>
            </a:pPr>
            <a:r>
              <a:rPr lang="es-CO" sz="1600" kern="100" dirty="0">
                <a:latin typeface="Calibri" panose="020F0502020204030204" pitchFamily="34" charset="0"/>
                <a:ea typeface="Calibri" panose="020F0502020204030204" pitchFamily="34" charset="0"/>
                <a:cs typeface="Calibri" panose="020F0502020204030204" pitchFamily="34" charset="0"/>
              </a:rPr>
              <a:t>L</a:t>
            </a:r>
            <a:r>
              <a:rPr lang="es-CO" sz="1600" kern="100" dirty="0">
                <a:effectLst/>
                <a:latin typeface="Calibri" panose="020F0502020204030204" pitchFamily="34" charset="0"/>
                <a:ea typeface="Calibri" panose="020F0502020204030204" pitchFamily="34" charset="0"/>
                <a:cs typeface="Calibri" panose="020F0502020204030204" pitchFamily="34" charset="0"/>
              </a:rPr>
              <a:t>a tasa de trabajo infantil- TTI se ubicó en 3,4% a nivel nacional, representando a 369.383 personas entre 5 y 17 años de edad que trabajan. </a:t>
            </a:r>
          </a:p>
          <a:p>
            <a:pPr algn="just">
              <a:lnSpc>
                <a:spcPct val="115000"/>
              </a:lnSpc>
            </a:pPr>
            <a:endParaRPr lang="es-CO" sz="16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CO" sz="1600" kern="100" dirty="0">
                <a:effectLst/>
                <a:latin typeface="Calibri" panose="020F0502020204030204" pitchFamily="34" charset="0"/>
                <a:ea typeface="Calibri" panose="020F0502020204030204" pitchFamily="34" charset="0"/>
                <a:cs typeface="Calibri" panose="020F0502020204030204" pitchFamily="34" charset="0"/>
              </a:rPr>
              <a:t>Por zonas del país, los centros poblados y rural disperso registraron una TTI superior en 5 </a:t>
            </a:r>
            <a:r>
              <a:rPr lang="es-CO" sz="1600" kern="100" dirty="0" err="1">
                <a:effectLst/>
                <a:latin typeface="Calibri" panose="020F0502020204030204" pitchFamily="34" charset="0"/>
                <a:ea typeface="Calibri" panose="020F0502020204030204" pitchFamily="34" charset="0"/>
                <a:cs typeface="Calibri" panose="020F0502020204030204" pitchFamily="34" charset="0"/>
              </a:rPr>
              <a:t>pp</a:t>
            </a:r>
            <a:r>
              <a:rPr lang="es-CO" sz="1600" kern="100" dirty="0">
                <a:effectLst/>
                <a:latin typeface="Calibri" panose="020F0502020204030204" pitchFamily="34" charset="0"/>
                <a:ea typeface="Calibri" panose="020F0502020204030204" pitchFamily="34" charset="0"/>
                <a:cs typeface="Calibri" panose="020F0502020204030204" pitchFamily="34" charset="0"/>
              </a:rPr>
              <a:t> a la reportada en las cabeceras, 7,1% y 2,1% respectivamente.</a:t>
            </a:r>
          </a:p>
          <a:p>
            <a:pPr algn="just">
              <a:lnSpc>
                <a:spcPct val="115000"/>
              </a:lnSpc>
            </a:pPr>
            <a:endParaRPr lang="es-CO" sz="16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MX" sz="1600" kern="100" dirty="0">
                <a:latin typeface="Calibri" panose="020F0502020204030204" pitchFamily="34" charset="0"/>
                <a:ea typeface="Calibri" panose="020F0502020204030204" pitchFamily="34" charset="0"/>
                <a:cs typeface="Times New Roman" panose="02020603050405020304" pitchFamily="18" charset="0"/>
              </a:rPr>
              <a:t>R</a:t>
            </a:r>
            <a:r>
              <a:rPr lang="es-MX" sz="1600" kern="100" dirty="0">
                <a:effectLst/>
                <a:latin typeface="Calibri" panose="020F0502020204030204" pitchFamily="34" charset="0"/>
                <a:ea typeface="Calibri" panose="020F0502020204030204" pitchFamily="34" charset="0"/>
                <a:cs typeface="Times New Roman" panose="02020603050405020304" pitchFamily="18" charset="0"/>
              </a:rPr>
              <a:t>azones por las que los niños, niñas y adolescentes- NNA trabajaron: 37,1% lo hizo porque le gusta trabajar para tener su propio dinero; el 33,3% debe participar en la actividad económica de la familiar y un 15,7% debe ayudar con los gastos de la casa y a costearse el estudio.</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Marcador de contenido 5">
            <a:extLst>
              <a:ext uri="{FF2B5EF4-FFF2-40B4-BE49-F238E27FC236}">
                <a16:creationId xmlns:a16="http://schemas.microsoft.com/office/drawing/2014/main" id="{FD2376DD-7FF1-4F53-80BC-93532582E8A7}"/>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9814" y="2366844"/>
            <a:ext cx="4572396" cy="2743438"/>
          </a:xfrm>
          <a:prstGeom prst="rect">
            <a:avLst/>
          </a:prstGeom>
          <a:noFill/>
        </p:spPr>
      </p:pic>
      <p:sp>
        <p:nvSpPr>
          <p:cNvPr id="7" name="CuadroTexto 6">
            <a:extLst>
              <a:ext uri="{FF2B5EF4-FFF2-40B4-BE49-F238E27FC236}">
                <a16:creationId xmlns:a16="http://schemas.microsoft.com/office/drawing/2014/main" id="{BD1A484F-64EC-4564-A28F-B9D14C17D472}"/>
              </a:ext>
            </a:extLst>
          </p:cNvPr>
          <p:cNvSpPr txBox="1"/>
          <p:nvPr/>
        </p:nvSpPr>
        <p:spPr>
          <a:xfrm>
            <a:off x="6093760" y="1887247"/>
            <a:ext cx="6098240" cy="523220"/>
          </a:xfrm>
          <a:prstGeom prst="rect">
            <a:avLst/>
          </a:prstGeom>
          <a:noFill/>
        </p:spPr>
        <p:txBody>
          <a:bodyPr wrap="square">
            <a:spAutoFit/>
          </a:bodyPr>
          <a:lstStyle/>
          <a:p>
            <a:pPr algn="ctr"/>
            <a:r>
              <a:rPr lang="es-CO" sz="1400" b="1" kern="100" dirty="0">
                <a:effectLst/>
                <a:latin typeface="Calibri" panose="020F0502020204030204" pitchFamily="34" charset="0"/>
                <a:ea typeface="Calibri" panose="020F0502020204030204" pitchFamily="34" charset="0"/>
              </a:rPr>
              <a:t>Gráfico. </a:t>
            </a:r>
            <a:r>
              <a:rPr lang="es-CO" sz="1400" kern="100" dirty="0">
                <a:effectLst/>
                <a:latin typeface="Calibri" panose="020F0502020204030204" pitchFamily="34" charset="0"/>
                <a:ea typeface="Calibri" panose="020F0502020204030204" pitchFamily="34" charset="0"/>
              </a:rPr>
              <a:t>Tasa de Trabajo Infantil, según dominio geográfico y sexo. Octubre- diciembre 2022</a:t>
            </a:r>
            <a:endParaRPr lang="es-CO" sz="1400" dirty="0"/>
          </a:p>
        </p:txBody>
      </p:sp>
      <p:sp>
        <p:nvSpPr>
          <p:cNvPr id="8" name="CuadroTexto 7">
            <a:extLst>
              <a:ext uri="{FF2B5EF4-FFF2-40B4-BE49-F238E27FC236}">
                <a16:creationId xmlns:a16="http://schemas.microsoft.com/office/drawing/2014/main" id="{6616B436-3FA6-427B-86D0-E428434DC400}"/>
              </a:ext>
            </a:extLst>
          </p:cNvPr>
          <p:cNvSpPr txBox="1"/>
          <p:nvPr/>
        </p:nvSpPr>
        <p:spPr>
          <a:xfrm>
            <a:off x="6370544" y="5328269"/>
            <a:ext cx="6098240" cy="261610"/>
          </a:xfrm>
          <a:prstGeom prst="rect">
            <a:avLst/>
          </a:prstGeom>
          <a:noFill/>
        </p:spPr>
        <p:txBody>
          <a:bodyPr wrap="square">
            <a:spAutoFit/>
          </a:bodyPr>
          <a:lstStyle/>
          <a:p>
            <a:pPr algn="just"/>
            <a:r>
              <a:rPr lang="es-CO" sz="1100" kern="100" dirty="0">
                <a:effectLst/>
                <a:latin typeface="Calibri" panose="020F0502020204030204" pitchFamily="34" charset="0"/>
                <a:ea typeface="Calibri" panose="020F0502020204030204" pitchFamily="34" charset="0"/>
                <a:cs typeface="Calibri" panose="020F0502020204030204" pitchFamily="34" charset="0"/>
              </a:rPr>
              <a:t>Fuente: Gran Encuesta Integrada de Hogares- DANE. Módulo Trabajo Infantil</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33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498CD-1218-4B6C-8D96-3584DB5FDAD2}"/>
              </a:ext>
            </a:extLst>
          </p:cNvPr>
          <p:cNvSpPr>
            <a:spLocks noGrp="1"/>
          </p:cNvSpPr>
          <p:nvPr>
            <p:ph type="title"/>
          </p:nvPr>
        </p:nvSpPr>
        <p:spPr/>
        <p:txBody>
          <a:bodyPr/>
          <a:lstStyle/>
          <a:p>
            <a:r>
              <a:rPr lang="es-MX" dirty="0"/>
              <a:t>Tasa de trabajo infantil ampliado</a:t>
            </a:r>
            <a:endParaRPr lang="es-CO" dirty="0"/>
          </a:p>
        </p:txBody>
      </p:sp>
      <p:pic>
        <p:nvPicPr>
          <p:cNvPr id="5" name="Marcador de contenido 4">
            <a:extLst>
              <a:ext uri="{FF2B5EF4-FFF2-40B4-BE49-F238E27FC236}">
                <a16:creationId xmlns:a16="http://schemas.microsoft.com/office/drawing/2014/main" id="{0A75E532-141C-43DE-9DC0-E1BE11ABFD56}"/>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0671" y="2269605"/>
            <a:ext cx="5212976" cy="3189258"/>
          </a:xfrm>
          <a:prstGeom prst="rect">
            <a:avLst/>
          </a:prstGeom>
          <a:noFill/>
        </p:spPr>
      </p:pic>
      <p:sp>
        <p:nvSpPr>
          <p:cNvPr id="6" name="CuadroTexto 5">
            <a:extLst>
              <a:ext uri="{FF2B5EF4-FFF2-40B4-BE49-F238E27FC236}">
                <a16:creationId xmlns:a16="http://schemas.microsoft.com/office/drawing/2014/main" id="{84F74C38-1BB4-459F-BB1C-72BDF8227973}"/>
              </a:ext>
            </a:extLst>
          </p:cNvPr>
          <p:cNvSpPr txBox="1"/>
          <p:nvPr/>
        </p:nvSpPr>
        <p:spPr>
          <a:xfrm>
            <a:off x="0" y="1864194"/>
            <a:ext cx="6098240" cy="523220"/>
          </a:xfrm>
          <a:prstGeom prst="rect">
            <a:avLst/>
          </a:prstGeom>
          <a:noFill/>
        </p:spPr>
        <p:txBody>
          <a:bodyPr wrap="square">
            <a:spAutoFit/>
          </a:bodyPr>
          <a:lstStyle/>
          <a:p>
            <a:pPr algn="ctr"/>
            <a:r>
              <a:rPr lang="es-CO" sz="1400" b="1" kern="100" dirty="0">
                <a:effectLst/>
                <a:latin typeface="Calibri" panose="020F0502020204030204" pitchFamily="34" charset="0"/>
                <a:ea typeface="Calibri" panose="020F0502020204030204" pitchFamily="34" charset="0"/>
                <a:cs typeface="Times New Roman" panose="02020603050405020304" pitchFamily="18" charset="0"/>
              </a:rPr>
              <a:t>Gráfico. </a:t>
            </a:r>
            <a:r>
              <a:rPr lang="es-CO" sz="1400" kern="100" dirty="0">
                <a:effectLst/>
                <a:latin typeface="Calibri" panose="020F0502020204030204" pitchFamily="34" charset="0"/>
                <a:ea typeface="Calibri" panose="020F0502020204030204" pitchFamily="34" charset="0"/>
                <a:cs typeface="Times New Roman" panose="02020603050405020304" pitchFamily="18" charset="0"/>
              </a:rPr>
              <a:t>TTIAD y TTIADC según dominio geográfico Total nacional, cabeceras y centros poblados y rural disperso. </a:t>
            </a:r>
            <a:r>
              <a:rPr lang="es-CO" sz="1400" kern="100" dirty="0">
                <a:effectLst/>
                <a:latin typeface="Calibri" panose="020F0502020204030204" pitchFamily="34" charset="0"/>
                <a:ea typeface="Calibri" panose="020F0502020204030204" pitchFamily="34" charset="0"/>
              </a:rPr>
              <a:t>Octubre- diciembre 2022</a:t>
            </a:r>
            <a:endParaRPr lang="es-CO" sz="1400" dirty="0"/>
          </a:p>
        </p:txBody>
      </p:sp>
      <p:sp>
        <p:nvSpPr>
          <p:cNvPr id="7" name="CuadroTexto 6">
            <a:extLst>
              <a:ext uri="{FF2B5EF4-FFF2-40B4-BE49-F238E27FC236}">
                <a16:creationId xmlns:a16="http://schemas.microsoft.com/office/drawing/2014/main" id="{9E2D96EB-429D-4474-8190-CF70EB9CD13B}"/>
              </a:ext>
            </a:extLst>
          </p:cNvPr>
          <p:cNvSpPr txBox="1"/>
          <p:nvPr/>
        </p:nvSpPr>
        <p:spPr>
          <a:xfrm>
            <a:off x="210671" y="5458863"/>
            <a:ext cx="6098240" cy="261610"/>
          </a:xfrm>
          <a:prstGeom prst="rect">
            <a:avLst/>
          </a:prstGeom>
          <a:noFill/>
        </p:spPr>
        <p:txBody>
          <a:bodyPr wrap="square">
            <a:spAutoFit/>
          </a:bodyPr>
          <a:lstStyle/>
          <a:p>
            <a:pPr algn="just"/>
            <a:r>
              <a:rPr lang="es-CO" sz="1100" kern="100" dirty="0">
                <a:effectLst/>
                <a:latin typeface="Calibri" panose="020F0502020204030204" pitchFamily="34" charset="0"/>
                <a:ea typeface="Calibri" panose="020F0502020204030204" pitchFamily="34" charset="0"/>
                <a:cs typeface="Calibri" panose="020F0502020204030204" pitchFamily="34" charset="0"/>
              </a:rPr>
              <a:t>Fuente: Gran Encuesta Integrada de Hogares- DANE. Módulo Trabajo Infantil</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Marcador de contenido 7">
            <a:extLst>
              <a:ext uri="{FF2B5EF4-FFF2-40B4-BE49-F238E27FC236}">
                <a16:creationId xmlns:a16="http://schemas.microsoft.com/office/drawing/2014/main" id="{2401B9F5-BF42-49F2-A4BA-D4B7F27E4CCE}"/>
              </a:ext>
            </a:extLst>
          </p:cNvPr>
          <p:cNvSpPr txBox="1">
            <a:spLocks noGrp="1"/>
          </p:cNvSpPr>
          <p:nvPr>
            <p:ph sz="half" idx="2"/>
          </p:nvPr>
        </p:nvSpPr>
        <p:spPr>
          <a:xfrm>
            <a:off x="6413500" y="2017713"/>
            <a:ext cx="4645025" cy="3441700"/>
          </a:xfrm>
          <a:prstGeom prst="rect">
            <a:avLst/>
          </a:prstGeom>
          <a:noFill/>
        </p:spPr>
        <p:txBody>
          <a:bodyPr wrap="square">
            <a:spAutoFit/>
          </a:bodyPr>
          <a:lstStyle/>
          <a:p>
            <a:pPr algn="just">
              <a:lnSpc>
                <a:spcPct val="115000"/>
              </a:lnSpc>
            </a:pPr>
            <a:r>
              <a:rPr lang="es-CO" sz="1600" kern="100" dirty="0">
                <a:latin typeface="Calibri" panose="020F0502020204030204" pitchFamily="34" charset="0"/>
                <a:ea typeface="Calibri" panose="020F0502020204030204" pitchFamily="34" charset="0"/>
                <a:cs typeface="Times New Roman" panose="02020603050405020304" pitchFamily="18" charset="0"/>
              </a:rPr>
              <a:t>E</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n el trabajo infantil ampliado son las mujeres las que más altas tasas registran. En el caso de la TTIAD las niñas y adolescentes reportaron una tasa de 13,7% frente a 8,4% registrada por los niños y adolescentes, una diferencia de 5,3 pp. </a:t>
            </a:r>
          </a:p>
          <a:p>
            <a:pPr algn="just">
              <a:lnSpc>
                <a:spcPct val="115000"/>
              </a:lnSpc>
            </a:pPr>
            <a:endParaRPr lang="es-CO"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Por su parte, la TTIADC fue de 15,7% para las mujeres y de 9,7% para los hombres, una brecha de 6,0 pp. </a:t>
            </a:r>
          </a:p>
        </p:txBody>
      </p:sp>
    </p:spTree>
    <p:extLst>
      <p:ext uri="{BB962C8B-B14F-4D97-AF65-F5344CB8AC3E}">
        <p14:creationId xmlns:p14="http://schemas.microsoft.com/office/powerpoint/2010/main" val="145073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F4BC7-96C8-4EFA-BFCD-54906B5A3B15}"/>
              </a:ext>
            </a:extLst>
          </p:cNvPr>
          <p:cNvSpPr>
            <a:spLocks noGrp="1"/>
          </p:cNvSpPr>
          <p:nvPr>
            <p:ph type="title"/>
          </p:nvPr>
        </p:nvSpPr>
        <p:spPr/>
        <p:txBody>
          <a:bodyPr/>
          <a:lstStyle/>
          <a:p>
            <a:r>
              <a:rPr lang="es-MX" dirty="0"/>
              <a:t>Economía del cuidado</a:t>
            </a:r>
            <a:endParaRPr lang="es-CO" dirty="0"/>
          </a:p>
        </p:txBody>
      </p:sp>
      <p:sp>
        <p:nvSpPr>
          <p:cNvPr id="5" name="Marcador de contenido 4">
            <a:extLst>
              <a:ext uri="{FF2B5EF4-FFF2-40B4-BE49-F238E27FC236}">
                <a16:creationId xmlns:a16="http://schemas.microsoft.com/office/drawing/2014/main" id="{FDADF52E-48B5-4DB5-8FF3-A0556A61F336}"/>
              </a:ext>
            </a:extLst>
          </p:cNvPr>
          <p:cNvSpPr txBox="1">
            <a:spLocks noGrp="1"/>
          </p:cNvSpPr>
          <p:nvPr>
            <p:ph sz="half" idx="1"/>
          </p:nvPr>
        </p:nvSpPr>
        <p:spPr>
          <a:xfrm>
            <a:off x="452718" y="2017343"/>
            <a:ext cx="4645025" cy="6032164"/>
          </a:xfrm>
          <a:prstGeom prst="rect">
            <a:avLst/>
          </a:prstGeom>
          <a:noFill/>
        </p:spPr>
        <p:txBody>
          <a:bodyPr wrap="square">
            <a:spAutoFit/>
          </a:bodyPr>
          <a:lstStyle/>
          <a:p>
            <a:pPr algn="just"/>
            <a:r>
              <a:rPr lang="es-CO" sz="1600" kern="100" dirty="0">
                <a:latin typeface="Calibri" panose="020F0502020204030204" pitchFamily="34" charset="0"/>
                <a:ea typeface="Calibri" panose="020F0502020204030204" pitchFamily="34" charset="0"/>
                <a:cs typeface="Times New Roman" panose="02020603050405020304" pitchFamily="18" charset="0"/>
              </a:rPr>
              <a:t>S</a:t>
            </a: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eptiembre de 2020 y agosto de 2021 la participación en actividades de trabajo remunerado fue para el 53,3% de los hombres y solo para el 29,9% de las mujeres;</a:t>
            </a:r>
            <a:endParaRPr lang="es-CO" sz="1600"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s-CO" sz="1600" kern="100" dirty="0">
                <a:effectLst/>
                <a:latin typeface="Calibri" panose="020F0502020204030204" pitchFamily="34" charset="0"/>
                <a:ea typeface="Calibri" panose="020F0502020204030204" pitchFamily="34" charset="0"/>
                <a:cs typeface="Times New Roman" panose="02020603050405020304" pitchFamily="18" charset="0"/>
              </a:rPr>
              <a:t>lo contario sucedió con la participación en actividades de trabajo no remunerado, en donde el 90,3% de las mujeres participó, frente al 63,0% de los hombres.</a:t>
            </a:r>
            <a:endParaRPr lang="es-CO" sz="1600" kern="100" dirty="0">
              <a:latin typeface="Calibri" panose="020F0502020204030204" pitchFamily="34" charset="0"/>
              <a:cs typeface="Times New Roman" panose="02020603050405020304" pitchFamily="18" charset="0"/>
            </a:endParaRPr>
          </a:p>
          <a:p>
            <a:pPr algn="just"/>
            <a:r>
              <a:rPr lang="es-MX" sz="1600" dirty="0">
                <a:latin typeface="Calibri" panose="020F0502020204030204" pitchFamily="34" charset="0"/>
                <a:cs typeface="Calibri" panose="020F0502020204030204" pitchFamily="34" charset="0"/>
              </a:rPr>
              <a:t>Las mujeres dedicaron 7 horas y 44 minutos diarios al trabajo no remunerado, incrementándose en 52 minutos diarios con respecto al período septiembre 2016- agosto 2017, en donde el tiempo era 6 horas y 52 minutos. </a:t>
            </a:r>
          </a:p>
          <a:p>
            <a:pPr algn="just"/>
            <a:endParaRPr lang="es-MX" sz="1600" dirty="0">
              <a:latin typeface="Calibri" panose="020F0502020204030204" pitchFamily="34" charset="0"/>
              <a:cs typeface="Calibri" panose="020F0502020204030204" pitchFamily="34" charset="0"/>
            </a:endParaRPr>
          </a:p>
          <a:p>
            <a:pPr algn="just"/>
            <a:endParaRPr lang="es-MX" sz="1600" dirty="0">
              <a:latin typeface="Calibri" panose="020F0502020204030204" pitchFamily="34" charset="0"/>
              <a:cs typeface="Calibri" panose="020F0502020204030204" pitchFamily="34" charset="0"/>
            </a:endParaRPr>
          </a:p>
          <a:p>
            <a:pPr algn="just"/>
            <a:r>
              <a:rPr lang="es-MX" sz="1600" dirty="0">
                <a:latin typeface="Calibri" panose="020F0502020204030204" pitchFamily="34" charset="0"/>
                <a:cs typeface="Calibri" panose="020F0502020204030204" pitchFamily="34" charset="0"/>
              </a:rPr>
              <a:t>En el caso de los hombres tuvieron una disminución, pasando de 3 horas y 19 minutos a 3 horas y 6 minutos.</a:t>
            </a:r>
            <a:endParaRPr lang="es-CO" sz="1600" dirty="0">
              <a:latin typeface="Calibri" panose="020F0502020204030204" pitchFamily="34" charset="0"/>
              <a:cs typeface="Calibri" panose="020F0502020204030204" pitchFamily="34" charset="0"/>
            </a:endParaRPr>
          </a:p>
        </p:txBody>
      </p:sp>
      <p:pic>
        <p:nvPicPr>
          <p:cNvPr id="6" name="Marcador de contenido 5">
            <a:extLst>
              <a:ext uri="{FF2B5EF4-FFF2-40B4-BE49-F238E27FC236}">
                <a16:creationId xmlns:a16="http://schemas.microsoft.com/office/drawing/2014/main" id="{804BD705-BC35-4C78-B5EC-6BF9E8CD2399}"/>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05371" y="2151690"/>
            <a:ext cx="5588770" cy="3585722"/>
          </a:xfrm>
          <a:prstGeom prst="rect">
            <a:avLst/>
          </a:prstGeom>
          <a:noFill/>
        </p:spPr>
      </p:pic>
      <p:sp>
        <p:nvSpPr>
          <p:cNvPr id="7" name="CuadroTexto 6">
            <a:extLst>
              <a:ext uri="{FF2B5EF4-FFF2-40B4-BE49-F238E27FC236}">
                <a16:creationId xmlns:a16="http://schemas.microsoft.com/office/drawing/2014/main" id="{A3540D4A-458C-4625-AA2A-29F2EF8ABAA3}"/>
              </a:ext>
            </a:extLst>
          </p:cNvPr>
          <p:cNvSpPr txBox="1"/>
          <p:nvPr/>
        </p:nvSpPr>
        <p:spPr>
          <a:xfrm>
            <a:off x="5540727" y="1763846"/>
            <a:ext cx="6152028" cy="573298"/>
          </a:xfrm>
          <a:prstGeom prst="rect">
            <a:avLst/>
          </a:prstGeom>
          <a:noFill/>
        </p:spPr>
        <p:txBody>
          <a:bodyPr wrap="square">
            <a:spAutoFit/>
          </a:bodyPr>
          <a:lstStyle/>
          <a:p>
            <a:pPr algn="ctr">
              <a:lnSpc>
                <a:spcPct val="115000"/>
              </a:lnSpc>
            </a:pPr>
            <a:r>
              <a:rPr lang="es-CO" sz="1400" b="1" kern="100" dirty="0">
                <a:effectLst/>
                <a:latin typeface="Calibri" panose="020F0502020204030204" pitchFamily="34" charset="0"/>
                <a:ea typeface="Calibri" panose="020F0502020204030204" pitchFamily="34" charset="0"/>
                <a:cs typeface="Times New Roman" panose="02020603050405020304" pitchFamily="18" charset="0"/>
              </a:rPr>
              <a:t>Gráfico. </a:t>
            </a:r>
            <a:r>
              <a:rPr lang="es-CO" sz="1400" kern="100" dirty="0">
                <a:effectLst/>
                <a:latin typeface="Calibri" panose="020F0502020204030204" pitchFamily="34" charset="0"/>
                <a:ea typeface="Calibri" panose="020F0502020204030204" pitchFamily="34" charset="0"/>
                <a:cs typeface="Times New Roman" panose="02020603050405020304" pitchFamily="18" charset="0"/>
              </a:rPr>
              <a:t>Tiempo diario promedio por participante en actividades de trabajo, según sexo. Total nacional. Septiembre 2020- agosto 2021</a:t>
            </a:r>
          </a:p>
        </p:txBody>
      </p:sp>
      <p:sp>
        <p:nvSpPr>
          <p:cNvPr id="8" name="CuadroTexto 7">
            <a:extLst>
              <a:ext uri="{FF2B5EF4-FFF2-40B4-BE49-F238E27FC236}">
                <a16:creationId xmlns:a16="http://schemas.microsoft.com/office/drawing/2014/main" id="{07B62C81-0D71-4371-8087-976E087CE448}"/>
              </a:ext>
            </a:extLst>
          </p:cNvPr>
          <p:cNvSpPr txBox="1"/>
          <p:nvPr/>
        </p:nvSpPr>
        <p:spPr>
          <a:xfrm>
            <a:off x="6589059" y="5737412"/>
            <a:ext cx="6098240" cy="261610"/>
          </a:xfrm>
          <a:prstGeom prst="rect">
            <a:avLst/>
          </a:prstGeom>
          <a:noFill/>
        </p:spPr>
        <p:txBody>
          <a:bodyPr wrap="square">
            <a:spAutoFit/>
          </a:bodyPr>
          <a:lstStyle/>
          <a:p>
            <a:pPr algn="just"/>
            <a:r>
              <a:rPr lang="es-CO" sz="1100" kern="100" dirty="0">
                <a:effectLst/>
                <a:latin typeface="Calibri" panose="020F0502020204030204" pitchFamily="34" charset="0"/>
                <a:ea typeface="Calibri" panose="020F0502020204030204" pitchFamily="34" charset="0"/>
                <a:cs typeface="Times New Roman" panose="02020603050405020304" pitchFamily="18" charset="0"/>
              </a:rPr>
              <a:t>Fuente: DANE - Encuesta Nacional de Uso del Tiempo 2020-2021.</a:t>
            </a:r>
          </a:p>
        </p:txBody>
      </p:sp>
    </p:spTree>
    <p:extLst>
      <p:ext uri="{BB962C8B-B14F-4D97-AF65-F5344CB8AC3E}">
        <p14:creationId xmlns:p14="http://schemas.microsoft.com/office/powerpoint/2010/main" val="3724715174"/>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614</TotalTime>
  <Words>3293</Words>
  <Application>Microsoft Office PowerPoint</Application>
  <PresentationFormat>Panorámica</PresentationFormat>
  <Paragraphs>228</Paragraphs>
  <Slides>39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Arial</vt:lpstr>
      <vt:lpstr>Calibri</vt:lpstr>
      <vt:lpstr>Gill Sans MT</vt:lpstr>
      <vt:lpstr>Symbol</vt:lpstr>
      <vt:lpstr>Wingdings</vt:lpstr>
      <vt:lpstr>Galería</vt:lpstr>
      <vt:lpstr>TEMARIO.</vt:lpstr>
      <vt:lpstr>Situación socio-laboral Y SINDICAL</vt:lpstr>
      <vt:lpstr>Producto interno bruto-pib</vt:lpstr>
      <vt:lpstr>Pobreza y desigualdad</vt:lpstr>
      <vt:lpstr>Mercado Laboral</vt:lpstr>
      <vt:lpstr>Informalidad </vt:lpstr>
      <vt:lpstr>Trabajo infantil </vt:lpstr>
      <vt:lpstr>Tasa de trabajo infantil ampliado</vt:lpstr>
      <vt:lpstr>Economía del cuidado</vt:lpstr>
      <vt:lpstr>Seguridad social-protección social</vt:lpstr>
      <vt:lpstr>Accidentes, enfermedades y muertes en el trabajo</vt:lpstr>
      <vt:lpstr>Acoso en el lugar de trabajo</vt:lpstr>
      <vt:lpstr>Estructura organizativa y derecho de asociación</vt:lpstr>
      <vt:lpstr>Constitución vs Disolución de sindicatos en Colombia</vt:lpstr>
      <vt:lpstr>Contratación Colectiva en Colombia</vt:lpstr>
      <vt:lpstr>Tipos de instrumentos normativos utilizados por las empresas ANDI</vt:lpstr>
      <vt:lpstr>La huelga: La perdida de los derechos en Colombia</vt:lpstr>
      <vt:lpstr>Simulación de incrementos en el salario mínimo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IX. Propuesta de incremento de salario mínimo</vt:lpstr>
      <vt:lpstr> IX. Implicaciones económicas no contempladas</vt:lpstr>
      <vt:lpstr>Estudio efectos de la formal laboral- PL 166 de 2023.</vt:lpstr>
      <vt:lpstr>Temas abordados</vt:lpstr>
      <vt:lpstr>ventajas del proyecto de ley 166 de 2023. </vt:lpstr>
      <vt:lpstr>Temario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Simulación de incrementos en el salario mínimo</dc:title>
  <dc:creator>Fernando López</dc:creator>
  <cp:lastModifiedBy>CUT 2023</cp:lastModifiedBy>
  <cp:revision>22</cp:revision>
  <dcterms:created xsi:type="dcterms:W3CDTF">2023-11-11T00:32:13Z</dcterms:created>
  <dcterms:modified xsi:type="dcterms:W3CDTF">2023-12-05T17:20:47Z</dcterms:modified>
</cp:coreProperties>
</file>