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theme/theme6.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8.xml" ContentType="application/vnd.openxmlformats-officedocument.theme+xml"/>
  <Override PartName="/ppt/slideLayouts/slideLayout21.xml" ContentType="application/vnd.openxmlformats-officedocument.presentationml.slideLayout+xml"/>
  <Override PartName="/ppt/theme/theme9.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10.xml" ContentType="application/vnd.openxmlformats-officedocument.theme+xml"/>
  <Override PartName="/ppt/slideLayouts/slideLayout24.xml" ContentType="application/vnd.openxmlformats-officedocument.presentationml.slideLayout+xml"/>
  <Override PartName="/ppt/theme/theme11.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1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4"/>
    <p:sldMasterId id="2147483705" r:id="rId5"/>
    <p:sldMasterId id="2147483699" r:id="rId6"/>
    <p:sldMasterId id="2147483684" r:id="rId7"/>
    <p:sldMasterId id="2147483707" r:id="rId8"/>
    <p:sldMasterId id="2147483709" r:id="rId9"/>
    <p:sldMasterId id="2147483711" r:id="rId10"/>
    <p:sldMasterId id="2147483719" r:id="rId11"/>
    <p:sldMasterId id="2147483722" r:id="rId12"/>
    <p:sldMasterId id="2147483724" r:id="rId13"/>
    <p:sldMasterId id="2147483727" r:id="rId14"/>
    <p:sldMasterId id="2147483729" r:id="rId15"/>
    <p:sldMasterId id="2147483732" r:id="rId16"/>
  </p:sldMasterIdLst>
  <p:notesMasterIdLst>
    <p:notesMasterId r:id="rId64"/>
  </p:notesMasterIdLst>
  <p:sldIdLst>
    <p:sldId id="2360" r:id="rId17"/>
    <p:sldId id="2366" r:id="rId18"/>
    <p:sldId id="2367" r:id="rId19"/>
    <p:sldId id="2368" r:id="rId20"/>
    <p:sldId id="2369" r:id="rId21"/>
    <p:sldId id="2370" r:id="rId22"/>
    <p:sldId id="2371" r:id="rId23"/>
    <p:sldId id="2372" r:id="rId24"/>
    <p:sldId id="2373" r:id="rId25"/>
    <p:sldId id="2386" r:id="rId26"/>
    <p:sldId id="2059" r:id="rId27"/>
    <p:sldId id="2352" r:id="rId28"/>
    <p:sldId id="2353" r:id="rId29"/>
    <p:sldId id="2354" r:id="rId30"/>
    <p:sldId id="2355" r:id="rId31"/>
    <p:sldId id="2356" r:id="rId32"/>
    <p:sldId id="2361" r:id="rId33"/>
    <p:sldId id="2362" r:id="rId34"/>
    <p:sldId id="2363" r:id="rId35"/>
    <p:sldId id="2364" r:id="rId36"/>
    <p:sldId id="2365" r:id="rId37"/>
    <p:sldId id="2357" r:id="rId38"/>
    <p:sldId id="2396" r:id="rId39"/>
    <p:sldId id="2397" r:id="rId40"/>
    <p:sldId id="2398" r:id="rId41"/>
    <p:sldId id="2399" r:id="rId42"/>
    <p:sldId id="2376" r:id="rId43"/>
    <p:sldId id="2358" r:id="rId44"/>
    <p:sldId id="2359" r:id="rId45"/>
    <p:sldId id="2375" r:id="rId46"/>
    <p:sldId id="2374" r:id="rId47"/>
    <p:sldId id="2377" r:id="rId48"/>
    <p:sldId id="2378" r:id="rId49"/>
    <p:sldId id="2379" r:id="rId50"/>
    <p:sldId id="2380" r:id="rId51"/>
    <p:sldId id="2385" r:id="rId52"/>
    <p:sldId id="2382" r:id="rId53"/>
    <p:sldId id="2383" r:id="rId54"/>
    <p:sldId id="2384" r:id="rId55"/>
    <p:sldId id="2388" r:id="rId56"/>
    <p:sldId id="2389" r:id="rId57"/>
    <p:sldId id="2390" r:id="rId58"/>
    <p:sldId id="2391" r:id="rId59"/>
    <p:sldId id="2392" r:id="rId60"/>
    <p:sldId id="2393" r:id="rId61"/>
    <p:sldId id="2394" r:id="rId62"/>
    <p:sldId id="2395" r:id="rId63"/>
  </p:sldIdLst>
  <p:sldSz cx="9144000" cy="5143500" type="screen16x9"/>
  <p:notesSz cx="7010400" cy="9296400"/>
  <p:custDataLst>
    <p:tags r:id="rId65"/>
  </p:custDataLst>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n Andrea Garcia Rojas" initials="KAGR" lastIdx="1" clrIdx="0">
    <p:extLst>
      <p:ext uri="{19B8F6BF-5375-455C-9EA6-DF929625EA0E}">
        <p15:presenceInfo xmlns:p15="http://schemas.microsoft.com/office/powerpoint/2012/main" userId="Karen Andrea Garcia Rojas" providerId="None"/>
      </p:ext>
    </p:extLst>
  </p:cmAuthor>
  <p:cmAuthor id="2" name="Andres Francisco Mejia Bocanegra" initials="AFMB" lastIdx="1" clrIdx="1">
    <p:extLst>
      <p:ext uri="{19B8F6BF-5375-455C-9EA6-DF929625EA0E}">
        <p15:presenceInfo xmlns:p15="http://schemas.microsoft.com/office/powerpoint/2012/main" userId="S-1-5-21-2099920240-1651340864-1353397897-97936" providerId="AD"/>
      </p:ext>
    </p:extLst>
  </p:cmAuthor>
  <p:cmAuthor id="3" name="Angela Lucia Forero Vargas" initials="AF" lastIdx="1" clrIdx="2">
    <p:extLst>
      <p:ext uri="{19B8F6BF-5375-455C-9EA6-DF929625EA0E}">
        <p15:presenceInfo xmlns:p15="http://schemas.microsoft.com/office/powerpoint/2012/main" userId="Angela Lucia Forero Varga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92B2"/>
    <a:srgbClr val="B6004B"/>
    <a:srgbClr val="EF3C6F"/>
    <a:srgbClr val="6B1940"/>
    <a:srgbClr val="7F7F7F"/>
    <a:srgbClr val="FEC03B"/>
    <a:srgbClr val="6F2A4D"/>
    <a:srgbClr val="A84072"/>
    <a:srgbClr val="6B234A"/>
    <a:srgbClr val="6F264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09" autoAdjust="0"/>
    <p:restoredTop sz="94038"/>
  </p:normalViewPr>
  <p:slideViewPr>
    <p:cSldViewPr snapToGrid="0">
      <p:cViewPr varScale="1">
        <p:scale>
          <a:sx n="150" d="100"/>
          <a:sy n="150" d="100"/>
        </p:scale>
        <p:origin x="330" y="126"/>
      </p:cViewPr>
      <p:guideLst>
        <p:guide orient="horz" pos="1643"/>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presProps" Target="pres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8A809733-6C35-0144-8DCF-77480CA47BBE}" type="datetimeFigureOut">
              <a:rPr lang="es-ES" smtClean="0"/>
              <a:t>05/12/2023</a:t>
            </a:fld>
            <a:endParaRPr lang="es-ES"/>
          </a:p>
        </p:txBody>
      </p:sp>
      <p:sp>
        <p:nvSpPr>
          <p:cNvPr id="4" name="Marcador de imagen de diapositiva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701040" y="4415790"/>
            <a:ext cx="5608320" cy="418338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8829966"/>
            <a:ext cx="3037840" cy="46482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970938" y="8829966"/>
            <a:ext cx="3037840" cy="464820"/>
          </a:xfrm>
          <a:prstGeom prst="rect">
            <a:avLst/>
          </a:prstGeom>
        </p:spPr>
        <p:txBody>
          <a:bodyPr vert="horz" lIns="91440" tIns="45720" rIns="91440" bIns="45720" rtlCol="0" anchor="b"/>
          <a:lstStyle>
            <a:lvl1pPr algn="r">
              <a:defRPr sz="1200"/>
            </a:lvl1pPr>
          </a:lstStyle>
          <a:p>
            <a:fld id="{230A825F-C5BC-0945-9745-BFEF151ECAA1}" type="slidenum">
              <a:rPr lang="es-ES" smtClean="0"/>
              <a:t>‹Nº›</a:t>
            </a:fld>
            <a:endParaRPr lang="es-ES"/>
          </a:p>
        </p:txBody>
      </p:sp>
    </p:spTree>
    <p:extLst>
      <p:ext uri="{BB962C8B-B14F-4D97-AF65-F5344CB8AC3E}">
        <p14:creationId xmlns:p14="http://schemas.microsoft.com/office/powerpoint/2010/main" val="18400225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230A825F-C5BC-0945-9745-BFEF151ECAA1}" type="slidenum">
              <a:rPr lang="es-ES" smtClean="0"/>
              <a:t>1</a:t>
            </a:fld>
            <a:endParaRPr lang="es-ES"/>
          </a:p>
        </p:txBody>
      </p:sp>
    </p:spTree>
    <p:extLst>
      <p:ext uri="{BB962C8B-B14F-4D97-AF65-F5344CB8AC3E}">
        <p14:creationId xmlns:p14="http://schemas.microsoft.com/office/powerpoint/2010/main" val="504355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230A825F-C5BC-0945-9745-BFEF151ECAA1}" type="slidenum">
              <a:rPr lang="es-ES" smtClean="0"/>
              <a:t>11</a:t>
            </a:fld>
            <a:endParaRPr lang="es-ES"/>
          </a:p>
        </p:txBody>
      </p:sp>
    </p:spTree>
    <p:extLst>
      <p:ext uri="{BB962C8B-B14F-4D97-AF65-F5344CB8AC3E}">
        <p14:creationId xmlns:p14="http://schemas.microsoft.com/office/powerpoint/2010/main" val="2691706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7040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4299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1680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032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3492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688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4401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515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898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230A825F-C5BC-0945-9745-BFEF151ECAA1}" type="slidenum">
              <a:rPr lang="es-ES" smtClean="0"/>
              <a:t>2</a:t>
            </a:fld>
            <a:endParaRPr lang="es-ES"/>
          </a:p>
        </p:txBody>
      </p:sp>
    </p:spTree>
    <p:extLst>
      <p:ext uri="{BB962C8B-B14F-4D97-AF65-F5344CB8AC3E}">
        <p14:creationId xmlns:p14="http://schemas.microsoft.com/office/powerpoint/2010/main" val="1660713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0A825F-C5BC-0945-9745-BFEF151ECAA1}"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5188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230A825F-C5BC-0945-9745-BFEF151ECAA1}" type="slidenum">
              <a:rPr lang="es-ES" smtClean="0"/>
              <a:t>3</a:t>
            </a:fld>
            <a:endParaRPr lang="es-ES"/>
          </a:p>
        </p:txBody>
      </p:sp>
    </p:spTree>
    <p:extLst>
      <p:ext uri="{BB962C8B-B14F-4D97-AF65-F5344CB8AC3E}">
        <p14:creationId xmlns:p14="http://schemas.microsoft.com/office/powerpoint/2010/main" val="773461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230A825F-C5BC-0945-9745-BFEF151ECAA1}" type="slidenum">
              <a:rPr lang="es-ES" smtClean="0"/>
              <a:t>4</a:t>
            </a:fld>
            <a:endParaRPr lang="es-ES"/>
          </a:p>
        </p:txBody>
      </p:sp>
    </p:spTree>
    <p:extLst>
      <p:ext uri="{BB962C8B-B14F-4D97-AF65-F5344CB8AC3E}">
        <p14:creationId xmlns:p14="http://schemas.microsoft.com/office/powerpoint/2010/main" val="335508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230A825F-C5BC-0945-9745-BFEF151ECAA1}" type="slidenum">
              <a:rPr lang="es-ES" smtClean="0"/>
              <a:t>5</a:t>
            </a:fld>
            <a:endParaRPr lang="es-ES"/>
          </a:p>
        </p:txBody>
      </p:sp>
    </p:spTree>
    <p:extLst>
      <p:ext uri="{BB962C8B-B14F-4D97-AF65-F5344CB8AC3E}">
        <p14:creationId xmlns:p14="http://schemas.microsoft.com/office/powerpoint/2010/main" val="3522160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230A825F-C5BC-0945-9745-BFEF151ECAA1}" type="slidenum">
              <a:rPr lang="es-ES" smtClean="0"/>
              <a:t>6</a:t>
            </a:fld>
            <a:endParaRPr lang="es-ES"/>
          </a:p>
        </p:txBody>
      </p:sp>
    </p:spTree>
    <p:extLst>
      <p:ext uri="{BB962C8B-B14F-4D97-AF65-F5344CB8AC3E}">
        <p14:creationId xmlns:p14="http://schemas.microsoft.com/office/powerpoint/2010/main" val="1607324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230A825F-C5BC-0945-9745-BFEF151ECAA1}" type="slidenum">
              <a:rPr lang="es-ES" smtClean="0"/>
              <a:t>7</a:t>
            </a:fld>
            <a:endParaRPr lang="es-ES"/>
          </a:p>
        </p:txBody>
      </p:sp>
    </p:spTree>
    <p:extLst>
      <p:ext uri="{BB962C8B-B14F-4D97-AF65-F5344CB8AC3E}">
        <p14:creationId xmlns:p14="http://schemas.microsoft.com/office/powerpoint/2010/main" val="2813907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230A825F-C5BC-0945-9745-BFEF151ECAA1}" type="slidenum">
              <a:rPr lang="es-ES" smtClean="0"/>
              <a:t>8</a:t>
            </a:fld>
            <a:endParaRPr lang="es-ES"/>
          </a:p>
        </p:txBody>
      </p:sp>
    </p:spTree>
    <p:extLst>
      <p:ext uri="{BB962C8B-B14F-4D97-AF65-F5344CB8AC3E}">
        <p14:creationId xmlns:p14="http://schemas.microsoft.com/office/powerpoint/2010/main" val="589502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230A825F-C5BC-0945-9745-BFEF151ECAA1}" type="slidenum">
              <a:rPr lang="es-ES" smtClean="0"/>
              <a:t>9</a:t>
            </a:fld>
            <a:endParaRPr lang="es-ES"/>
          </a:p>
        </p:txBody>
      </p:sp>
    </p:spTree>
    <p:extLst>
      <p:ext uri="{BB962C8B-B14F-4D97-AF65-F5344CB8AC3E}">
        <p14:creationId xmlns:p14="http://schemas.microsoft.com/office/powerpoint/2010/main" val="4193824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101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2417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159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2A5A1EB-04CA-EF0B-D709-066A8464CC09}"/>
              </a:ext>
            </a:extLst>
          </p:cNvPr>
          <p:cNvPicPr>
            <a:picLocks noChangeAspect="1"/>
          </p:cNvPicPr>
          <p:nvPr userDrawn="1"/>
        </p:nvPicPr>
        <p:blipFill>
          <a:blip r:embed="rId2"/>
          <a:srcRect/>
          <a:stretch/>
        </p:blipFill>
        <p:spPr>
          <a:xfrm>
            <a:off x="0" y="6680"/>
            <a:ext cx="9144000" cy="5130140"/>
          </a:xfrm>
          <a:prstGeom prst="rect">
            <a:avLst/>
          </a:prstGeom>
        </p:spPr>
      </p:pic>
    </p:spTree>
    <p:extLst>
      <p:ext uri="{BB962C8B-B14F-4D97-AF65-F5344CB8AC3E}">
        <p14:creationId xmlns:p14="http://schemas.microsoft.com/office/powerpoint/2010/main" val="1166396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544B872-1FB9-FE19-3D09-8C82114795FD}"/>
              </a:ext>
            </a:extLst>
          </p:cNvPr>
          <p:cNvPicPr>
            <a:picLocks noChangeAspect="1"/>
          </p:cNvPicPr>
          <p:nvPr userDrawn="1"/>
        </p:nvPicPr>
        <p:blipFill>
          <a:blip r:embed="rId2"/>
          <a:srcRect/>
          <a:stretch/>
        </p:blipFill>
        <p:spPr>
          <a:xfrm>
            <a:off x="0" y="6680"/>
            <a:ext cx="9144000" cy="5130140"/>
          </a:xfrm>
          <a:prstGeom prst="rect">
            <a:avLst/>
          </a:prstGeom>
        </p:spPr>
      </p:pic>
    </p:spTree>
    <p:extLst>
      <p:ext uri="{BB962C8B-B14F-4D97-AF65-F5344CB8AC3E}">
        <p14:creationId xmlns:p14="http://schemas.microsoft.com/office/powerpoint/2010/main" val="2402125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5171FA1-824B-BB35-8B35-B39360EC7259}"/>
              </a:ext>
            </a:extLst>
          </p:cNvPr>
          <p:cNvPicPr>
            <a:picLocks noChangeAspect="1"/>
          </p:cNvPicPr>
          <p:nvPr userDrawn="1"/>
        </p:nvPicPr>
        <p:blipFill>
          <a:blip r:embed="rId2"/>
          <a:srcRect/>
          <a:stretch/>
        </p:blipFill>
        <p:spPr>
          <a:xfrm>
            <a:off x="0" y="6680"/>
            <a:ext cx="9144000" cy="5130140"/>
          </a:xfrm>
          <a:prstGeom prst="rect">
            <a:avLst/>
          </a:prstGeom>
        </p:spPr>
      </p:pic>
    </p:spTree>
    <p:extLst>
      <p:ext uri="{BB962C8B-B14F-4D97-AF65-F5344CB8AC3E}">
        <p14:creationId xmlns:p14="http://schemas.microsoft.com/office/powerpoint/2010/main" val="39763108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1EC2F91-3360-D171-C30F-93599E0721DD}"/>
              </a:ext>
            </a:extLst>
          </p:cNvPr>
          <p:cNvPicPr>
            <a:picLocks noChangeAspect="1"/>
          </p:cNvPicPr>
          <p:nvPr userDrawn="1"/>
        </p:nvPicPr>
        <p:blipFill>
          <a:blip r:embed="rId2"/>
          <a:srcRect/>
          <a:stretch/>
        </p:blipFill>
        <p:spPr>
          <a:xfrm>
            <a:off x="0" y="6680"/>
            <a:ext cx="9144000" cy="5130140"/>
          </a:xfrm>
          <a:prstGeom prst="rect">
            <a:avLst/>
          </a:prstGeom>
        </p:spPr>
      </p:pic>
    </p:spTree>
    <p:extLst>
      <p:ext uri="{BB962C8B-B14F-4D97-AF65-F5344CB8AC3E}">
        <p14:creationId xmlns:p14="http://schemas.microsoft.com/office/powerpoint/2010/main" val="474711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ítulo y objetos">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FDD4EC5-C298-2D9B-DAE0-4A7CAA673689}"/>
              </a:ext>
            </a:extLst>
          </p:cNvPr>
          <p:cNvPicPr>
            <a:picLocks noChangeAspect="1"/>
          </p:cNvPicPr>
          <p:nvPr userDrawn="1"/>
        </p:nvPicPr>
        <p:blipFill>
          <a:blip r:embed="rId2"/>
          <a:srcRect/>
          <a:stretch/>
        </p:blipFill>
        <p:spPr>
          <a:xfrm>
            <a:off x="0" y="6679"/>
            <a:ext cx="9144000" cy="5130140"/>
          </a:xfrm>
          <a:prstGeom prst="rect">
            <a:avLst/>
          </a:prstGeom>
        </p:spPr>
      </p:pic>
    </p:spTree>
    <p:extLst>
      <p:ext uri="{BB962C8B-B14F-4D97-AF65-F5344CB8AC3E}">
        <p14:creationId xmlns:p14="http://schemas.microsoft.com/office/powerpoint/2010/main" val="679523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FD1383E-1BC6-7F44-393E-85A54542F0DB}"/>
              </a:ext>
            </a:extLst>
          </p:cNvPr>
          <p:cNvPicPr>
            <a:picLocks noChangeAspect="1"/>
          </p:cNvPicPr>
          <p:nvPr userDrawn="1"/>
        </p:nvPicPr>
        <p:blipFill>
          <a:blip r:embed="rId2"/>
          <a:srcRect/>
          <a:stretch/>
        </p:blipFill>
        <p:spPr>
          <a:xfrm>
            <a:off x="0" y="6679"/>
            <a:ext cx="9143999" cy="5130140"/>
          </a:xfrm>
          <a:prstGeom prst="rect">
            <a:avLst/>
          </a:prstGeom>
        </p:spPr>
      </p:pic>
    </p:spTree>
    <p:extLst>
      <p:ext uri="{BB962C8B-B14F-4D97-AF65-F5344CB8AC3E}">
        <p14:creationId xmlns:p14="http://schemas.microsoft.com/office/powerpoint/2010/main" val="2129309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E0B7A02-3B5B-17E6-6260-39EAD25142C4}"/>
              </a:ext>
            </a:extLst>
          </p:cNvPr>
          <p:cNvPicPr>
            <a:picLocks noChangeAspect="1"/>
          </p:cNvPicPr>
          <p:nvPr userDrawn="1"/>
        </p:nvPicPr>
        <p:blipFill>
          <a:blip r:embed="rId2"/>
          <a:srcRect/>
          <a:stretch/>
        </p:blipFill>
        <p:spPr>
          <a:xfrm>
            <a:off x="0" y="6679"/>
            <a:ext cx="9143999" cy="5130140"/>
          </a:xfrm>
          <a:prstGeom prst="rect">
            <a:avLst/>
          </a:prstGeom>
        </p:spPr>
      </p:pic>
    </p:spTree>
    <p:extLst>
      <p:ext uri="{BB962C8B-B14F-4D97-AF65-F5344CB8AC3E}">
        <p14:creationId xmlns:p14="http://schemas.microsoft.com/office/powerpoint/2010/main" val="1109206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9903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36049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6658002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546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4722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46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077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6368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0010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4775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18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134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pic>
        <p:nvPicPr>
          <p:cNvPr id="3" name="Imagen 2" descr="Imagen que contiene interior, hombre, cama, computer&#10;&#10;Descripción generada automáticamente">
            <a:extLst>
              <a:ext uri="{FF2B5EF4-FFF2-40B4-BE49-F238E27FC236}">
                <a16:creationId xmlns:a16="http://schemas.microsoft.com/office/drawing/2014/main" id="{B544B872-1FB9-FE19-3D09-8C82114795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057134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3" name="Imagen 2" descr="Un hombre con un traje de color negro&#10;&#10;Descripción generada automáticamente con confianza media">
            <a:extLst>
              <a:ext uri="{FF2B5EF4-FFF2-40B4-BE49-F238E27FC236}">
                <a16:creationId xmlns:a16="http://schemas.microsoft.com/office/drawing/2014/main" id="{C5171FA1-824B-BB35-8B35-B39360EC72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26146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pic>
        <p:nvPicPr>
          <p:cNvPr id="4" name="Imagen 3" descr="Imagen que contiene gato, hombre, vistiendo, traje&#10;&#10;Descripción generada automáticamente">
            <a:extLst>
              <a:ext uri="{FF2B5EF4-FFF2-40B4-BE49-F238E27FC236}">
                <a16:creationId xmlns:a16="http://schemas.microsoft.com/office/drawing/2014/main" id="{51EC2F91-3360-D171-C30F-93599E0721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77099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ítulo y objetos">
    <p:spTree>
      <p:nvGrpSpPr>
        <p:cNvPr id="1" name=""/>
        <p:cNvGrpSpPr/>
        <p:nvPr/>
      </p:nvGrpSpPr>
      <p:grpSpPr>
        <a:xfrm>
          <a:off x="0" y="0"/>
          <a:ext cx="0" cy="0"/>
          <a:chOff x="0" y="0"/>
          <a:chExt cx="0" cy="0"/>
        </a:xfrm>
      </p:grpSpPr>
      <p:pic>
        <p:nvPicPr>
          <p:cNvPr id="6" name="Imagen 5" descr="Imagen que contiene hombre&#10;&#10;Descripción generada automáticamente">
            <a:extLst>
              <a:ext uri="{FF2B5EF4-FFF2-40B4-BE49-F238E27FC236}">
                <a16:creationId xmlns:a16="http://schemas.microsoft.com/office/drawing/2014/main" id="{0FDD4EC5-C298-2D9B-DAE0-4A7CAA6736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338"/>
            <a:ext cx="9144000" cy="5140823"/>
          </a:xfrm>
          <a:prstGeom prst="rect">
            <a:avLst/>
          </a:prstGeom>
        </p:spPr>
      </p:pic>
    </p:spTree>
    <p:extLst>
      <p:ext uri="{BB962C8B-B14F-4D97-AF65-F5344CB8AC3E}">
        <p14:creationId xmlns:p14="http://schemas.microsoft.com/office/powerpoint/2010/main" val="3226866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831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2907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image" Target="../media/image11.svg"/><Relationship Id="rId4" Type="http://schemas.openxmlformats.org/officeDocument/2006/relationships/image" Target="../media/image10.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theme" Target="../theme/theme11.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image" Target="../media/image4.pn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jpg"/></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0.jp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5.xml"/><Relationship Id="rId7" Type="http://schemas.openxmlformats.org/officeDocument/2006/relationships/image" Target="../media/image9.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3.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11.sv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6.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0.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6.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1.svg"/><Relationship Id="rId4" Type="http://schemas.openxmlformats.org/officeDocument/2006/relationships/slideLayout" Target="../slideLayouts/slideLayout15.xml"/><Relationship Id="rId9" Type="http://schemas.openxmlformats.org/officeDocument/2006/relationships/image" Target="../media/image10.pn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11.svg"/><Relationship Id="rId4" Type="http://schemas.openxmlformats.org/officeDocument/2006/relationships/image" Target="../media/image10.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9.xml"/><Relationship Id="rId1" Type="http://schemas.openxmlformats.org/officeDocument/2006/relationships/slideLayout" Target="../slideLayouts/slideLayout21.xml"/><Relationship Id="rId5" Type="http://schemas.openxmlformats.org/officeDocument/2006/relationships/image" Target="../media/image4.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6" name="Imagen 25">
            <a:extLst>
              <a:ext uri="{FF2B5EF4-FFF2-40B4-BE49-F238E27FC236}">
                <a16:creationId xmlns:a16="http://schemas.microsoft.com/office/drawing/2014/main" id="{E86F2058-0038-4706-E567-DB7750E8B855}"/>
              </a:ext>
            </a:extLst>
          </p:cNvPr>
          <p:cNvPicPr>
            <a:picLocks noChangeAspect="1"/>
          </p:cNvPicPr>
          <p:nvPr userDrawn="1"/>
        </p:nvPicPr>
        <p:blipFill>
          <a:blip r:embed="rId3"/>
          <a:srcRect/>
          <a:stretch/>
        </p:blipFill>
        <p:spPr>
          <a:xfrm>
            <a:off x="0" y="0"/>
            <a:ext cx="9144000" cy="5143500"/>
          </a:xfrm>
          <a:prstGeom prst="rect">
            <a:avLst/>
          </a:prstGeom>
        </p:spPr>
      </p:pic>
      <p:pic>
        <p:nvPicPr>
          <p:cNvPr id="8" name="Imagen 7" descr="Logotipo&#10;&#10;Descripción generada automáticamente">
            <a:extLst>
              <a:ext uri="{FF2B5EF4-FFF2-40B4-BE49-F238E27FC236}">
                <a16:creationId xmlns:a16="http://schemas.microsoft.com/office/drawing/2014/main" id="{3E630014-193F-02A5-E7F3-60A744480B7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1329" y="2483074"/>
            <a:ext cx="1797168" cy="864980"/>
          </a:xfrm>
          <a:prstGeom prst="rect">
            <a:avLst/>
          </a:prstGeom>
        </p:spPr>
      </p:pic>
      <p:grpSp>
        <p:nvGrpSpPr>
          <p:cNvPr id="7" name="Grupo 6">
            <a:extLst>
              <a:ext uri="{FF2B5EF4-FFF2-40B4-BE49-F238E27FC236}">
                <a16:creationId xmlns:a16="http://schemas.microsoft.com/office/drawing/2014/main" id="{E25DDAC2-A486-64B1-E42F-F7FDDDCC5025}"/>
              </a:ext>
            </a:extLst>
          </p:cNvPr>
          <p:cNvGrpSpPr/>
          <p:nvPr userDrawn="1"/>
        </p:nvGrpSpPr>
        <p:grpSpPr>
          <a:xfrm>
            <a:off x="363554" y="393765"/>
            <a:ext cx="8566437" cy="486555"/>
            <a:chOff x="363554" y="393765"/>
            <a:chExt cx="10409548" cy="591240"/>
          </a:xfrm>
        </p:grpSpPr>
        <p:pic>
          <p:nvPicPr>
            <p:cNvPr id="9" name="Gráfico 13">
              <a:extLst>
                <a:ext uri="{FF2B5EF4-FFF2-40B4-BE49-F238E27FC236}">
                  <a16:creationId xmlns:a16="http://schemas.microsoft.com/office/drawing/2014/main" id="{03DA8CF5-4FFD-95A1-6861-594D060AB986}"/>
                </a:ext>
              </a:extLst>
            </p:cNvPr>
            <p:cNvPicPr>
              <a:picLocks noChangeAspect="1"/>
            </p:cNvPicPr>
            <p:nvPr userDrawn="1"/>
          </p:nvPicPr>
          <p:blipFill>
            <a:blip r:embed="rId5"/>
            <a:srcRect/>
            <a:stretch/>
          </p:blipFill>
          <p:spPr>
            <a:xfrm>
              <a:off x="8725280" y="393765"/>
              <a:ext cx="2047822" cy="587725"/>
            </a:xfrm>
            <a:prstGeom prst="rect">
              <a:avLst/>
            </a:prstGeom>
          </p:spPr>
        </p:pic>
        <p:pic>
          <p:nvPicPr>
            <p:cNvPr id="10" name="Imagen 9" descr="Dibujo en blanco y negro&#10;&#10;Descripción generada automáticamente con confianza media">
              <a:extLst>
                <a:ext uri="{FF2B5EF4-FFF2-40B4-BE49-F238E27FC236}">
                  <a16:creationId xmlns:a16="http://schemas.microsoft.com/office/drawing/2014/main" id="{D7FA8DC3-814A-6186-6752-5ADA2917CA0F}"/>
                </a:ext>
              </a:extLst>
            </p:cNvPr>
            <p:cNvPicPr>
              <a:picLocks noChangeAspect="1"/>
            </p:cNvPicPr>
            <p:nvPr userDrawn="1"/>
          </p:nvPicPr>
          <p:blipFill>
            <a:blip r:embed="rId6"/>
            <a:stretch>
              <a:fillRect/>
            </a:stretch>
          </p:blipFill>
          <p:spPr>
            <a:xfrm>
              <a:off x="363554" y="397280"/>
              <a:ext cx="1687478" cy="587725"/>
            </a:xfrm>
            <a:prstGeom prst="rect">
              <a:avLst/>
            </a:prstGeom>
          </p:spPr>
        </p:pic>
      </p:grpSp>
    </p:spTree>
    <p:extLst>
      <p:ext uri="{BB962C8B-B14F-4D97-AF65-F5344CB8AC3E}">
        <p14:creationId xmlns:p14="http://schemas.microsoft.com/office/powerpoint/2010/main" val="4208447201"/>
      </p:ext>
    </p:extLst>
  </p:cSld>
  <p:clrMap bg1="lt1" tx1="dk1" bg2="lt2" tx2="dk2" accent1="accent1" accent2="accent2" accent3="accent3" accent4="accent4" accent5="accent5" accent6="accent6" hlink="hlink" folHlink="folHlink"/>
  <p:sldLayoutIdLst>
    <p:sldLayoutId id="214748369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886506DA-2384-68F2-35DF-3DAB7B1107D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97900" y="198438"/>
            <a:ext cx="322262" cy="322262"/>
          </a:xfrm>
          <a:prstGeom prst="rect">
            <a:avLst/>
          </a:prstGeom>
        </p:spPr>
      </p:pic>
    </p:spTree>
    <p:extLst>
      <p:ext uri="{BB962C8B-B14F-4D97-AF65-F5344CB8AC3E}">
        <p14:creationId xmlns:p14="http://schemas.microsoft.com/office/powerpoint/2010/main" val="1551550160"/>
      </p:ext>
    </p:extLst>
  </p:cSld>
  <p:clrMap bg1="lt1" tx1="dk1" bg2="lt2" tx2="dk2" accent1="accent1" accent2="accent2" accent3="accent3" accent4="accent4" accent5="accent5" accent6="accent6" hlink="hlink" folHlink="folHlink"/>
  <p:sldLayoutIdLst>
    <p:sldLayoutId id="2147483725" r:id="rId1"/>
    <p:sldLayoutId id="2147483726"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37F46BD8-4286-1B53-4A09-53FE8800E540}"/>
              </a:ext>
            </a:extLst>
          </p:cNvPr>
          <p:cNvPicPr>
            <a:picLocks noChangeAspect="1"/>
          </p:cNvPicPr>
          <p:nvPr userDrawn="1"/>
        </p:nvPicPr>
        <p:blipFill>
          <a:blip r:embed="rId3"/>
          <a:srcRect/>
          <a:stretch/>
        </p:blipFill>
        <p:spPr>
          <a:xfrm>
            <a:off x="2776" y="521"/>
            <a:ext cx="9138447" cy="5142458"/>
          </a:xfrm>
          <a:prstGeom prst="rect">
            <a:avLst/>
          </a:prstGeom>
        </p:spPr>
      </p:pic>
      <p:pic>
        <p:nvPicPr>
          <p:cNvPr id="5" name="Imagen 4" descr="Dibujo en blanco y negro&#10;&#10;Descripción generada automáticamente con confianza media">
            <a:extLst>
              <a:ext uri="{FF2B5EF4-FFF2-40B4-BE49-F238E27FC236}">
                <a16:creationId xmlns:a16="http://schemas.microsoft.com/office/drawing/2014/main" id="{288343A2-4EDA-F487-80D6-B715F0A50846}"/>
              </a:ext>
            </a:extLst>
          </p:cNvPr>
          <p:cNvPicPr>
            <a:picLocks noChangeAspect="1"/>
          </p:cNvPicPr>
          <p:nvPr userDrawn="1"/>
        </p:nvPicPr>
        <p:blipFill>
          <a:blip r:embed="rId4"/>
          <a:stretch>
            <a:fillRect/>
          </a:stretch>
        </p:blipFill>
        <p:spPr>
          <a:xfrm>
            <a:off x="363554" y="328701"/>
            <a:ext cx="1495726" cy="520940"/>
          </a:xfrm>
          <a:prstGeom prst="rect">
            <a:avLst/>
          </a:prstGeom>
        </p:spPr>
      </p:pic>
      <p:pic>
        <p:nvPicPr>
          <p:cNvPr id="7" name="Gráfico 19">
            <a:extLst>
              <a:ext uri="{FF2B5EF4-FFF2-40B4-BE49-F238E27FC236}">
                <a16:creationId xmlns:a16="http://schemas.microsoft.com/office/drawing/2014/main" id="{9372D434-3A03-2494-1715-924BB23112DE}"/>
              </a:ext>
            </a:extLst>
          </p:cNvPr>
          <p:cNvPicPr>
            <a:picLocks noChangeAspect="1"/>
          </p:cNvPicPr>
          <p:nvPr userDrawn="1"/>
        </p:nvPicPr>
        <p:blipFill>
          <a:blip r:embed="rId5"/>
          <a:srcRect/>
          <a:stretch/>
        </p:blipFill>
        <p:spPr>
          <a:xfrm>
            <a:off x="7353893" y="365671"/>
            <a:ext cx="1557494" cy="447000"/>
          </a:xfrm>
          <a:prstGeom prst="rect">
            <a:avLst/>
          </a:prstGeom>
        </p:spPr>
      </p:pic>
    </p:spTree>
    <p:extLst>
      <p:ext uri="{BB962C8B-B14F-4D97-AF65-F5344CB8AC3E}">
        <p14:creationId xmlns:p14="http://schemas.microsoft.com/office/powerpoint/2010/main" val="2202066810"/>
      </p:ext>
    </p:extLst>
  </p:cSld>
  <p:clrMap bg1="lt1" tx1="dk1" bg2="lt2" tx2="dk2" accent1="accent1" accent2="accent2" accent3="accent3" accent4="accent4" accent5="accent5" accent6="accent6" hlink="hlink" folHlink="folHlink"/>
  <p:sldLayoutIdLst>
    <p:sldLayoutId id="214748372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14C6B00-5013-D24B-314B-84386DA89A13}"/>
              </a:ext>
            </a:extLst>
          </p:cNvPr>
          <p:cNvPicPr>
            <a:picLocks noChangeAspect="1"/>
          </p:cNvPicPr>
          <p:nvPr userDrawn="1"/>
        </p:nvPicPr>
        <p:blipFill rotWithShape="1">
          <a:blip r:embed="rId4">
            <a:alphaModFix amt="85000"/>
          </a:blip>
          <a:srcRect r="94843"/>
          <a:stretch/>
        </p:blipFill>
        <p:spPr>
          <a:xfrm>
            <a:off x="1190" y="669"/>
            <a:ext cx="471421" cy="5142161"/>
          </a:xfrm>
          <a:prstGeom prst="rect">
            <a:avLst/>
          </a:prstGeom>
        </p:spPr>
      </p:pic>
      <p:pic>
        <p:nvPicPr>
          <p:cNvPr id="7" name="Gráfico 6">
            <a:extLst>
              <a:ext uri="{FF2B5EF4-FFF2-40B4-BE49-F238E27FC236}">
                <a16:creationId xmlns:a16="http://schemas.microsoft.com/office/drawing/2014/main" id="{3164C884-0050-295E-FA98-EA1F2C7ACAC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9737" y="224370"/>
            <a:ext cx="216002" cy="216002"/>
          </a:xfrm>
          <a:prstGeom prst="rect">
            <a:avLst/>
          </a:prstGeom>
        </p:spPr>
      </p:pic>
    </p:spTree>
    <p:extLst>
      <p:ext uri="{BB962C8B-B14F-4D97-AF65-F5344CB8AC3E}">
        <p14:creationId xmlns:p14="http://schemas.microsoft.com/office/powerpoint/2010/main" val="993276196"/>
      </p:ext>
    </p:extLst>
  </p:cSld>
  <p:clrMap bg1="lt1" tx1="dk1" bg2="lt2" tx2="dk2" accent1="accent1" accent2="accent2" accent3="accent3" accent4="accent4" accent5="accent5" accent6="accent6" hlink="hlink" folHlink="folHlink"/>
  <p:sldLayoutIdLst>
    <p:sldLayoutId id="2147483730" r:id="rId1"/>
    <p:sldLayoutId id="2147483731"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EF49CF2-C024-0CF1-F5A6-1B65F77B3050}"/>
              </a:ext>
            </a:extLst>
          </p:cNvPr>
          <p:cNvPicPr>
            <a:picLocks noChangeAspect="1"/>
          </p:cNvPicPr>
          <p:nvPr userDrawn="1"/>
        </p:nvPicPr>
        <p:blipFill>
          <a:blip r:embed="rId4"/>
          <a:srcRect/>
          <a:stretch/>
        </p:blipFill>
        <p:spPr>
          <a:xfrm>
            <a:off x="1190" y="2008"/>
            <a:ext cx="9141619" cy="5139483"/>
          </a:xfrm>
          <a:prstGeom prst="rect">
            <a:avLst/>
          </a:prstGeom>
        </p:spPr>
      </p:pic>
      <p:pic>
        <p:nvPicPr>
          <p:cNvPr id="7" name="Imagen 6" descr="Dibujo en blanco y negro&#10;&#10;Descripción generada automáticamente con confianza media">
            <a:extLst>
              <a:ext uri="{FF2B5EF4-FFF2-40B4-BE49-F238E27FC236}">
                <a16:creationId xmlns:a16="http://schemas.microsoft.com/office/drawing/2014/main" id="{55534152-4F86-E4B0-0167-23101F670A1F}"/>
              </a:ext>
            </a:extLst>
          </p:cNvPr>
          <p:cNvPicPr>
            <a:picLocks noChangeAspect="1"/>
          </p:cNvPicPr>
          <p:nvPr userDrawn="1"/>
        </p:nvPicPr>
        <p:blipFill>
          <a:blip r:embed="rId5"/>
          <a:stretch>
            <a:fillRect/>
          </a:stretch>
        </p:blipFill>
        <p:spPr>
          <a:xfrm>
            <a:off x="363554" y="328701"/>
            <a:ext cx="1495726" cy="520940"/>
          </a:xfrm>
          <a:prstGeom prst="rect">
            <a:avLst/>
          </a:prstGeom>
        </p:spPr>
      </p:pic>
      <p:pic>
        <p:nvPicPr>
          <p:cNvPr id="8" name="Gráfico 19">
            <a:extLst>
              <a:ext uri="{FF2B5EF4-FFF2-40B4-BE49-F238E27FC236}">
                <a16:creationId xmlns:a16="http://schemas.microsoft.com/office/drawing/2014/main" id="{528E4ABB-3E0E-E1BD-2E89-67CF9BDB9325}"/>
              </a:ext>
            </a:extLst>
          </p:cNvPr>
          <p:cNvPicPr>
            <a:picLocks noChangeAspect="1"/>
          </p:cNvPicPr>
          <p:nvPr userDrawn="1"/>
        </p:nvPicPr>
        <p:blipFill>
          <a:blip r:embed="rId6"/>
          <a:srcRect/>
          <a:stretch/>
        </p:blipFill>
        <p:spPr>
          <a:xfrm>
            <a:off x="7353893" y="365671"/>
            <a:ext cx="1557494" cy="447000"/>
          </a:xfrm>
          <a:prstGeom prst="rect">
            <a:avLst/>
          </a:prstGeom>
        </p:spPr>
      </p:pic>
    </p:spTree>
    <p:extLst>
      <p:ext uri="{BB962C8B-B14F-4D97-AF65-F5344CB8AC3E}">
        <p14:creationId xmlns:p14="http://schemas.microsoft.com/office/powerpoint/2010/main" val="608864845"/>
      </p:ext>
    </p:extLst>
  </p:cSld>
  <p:clrMap bg1="lt1" tx1="dk1" bg2="lt2" tx2="dk2" accent1="accent1" accent2="accent2" accent3="accent3" accent4="accent4" accent5="accent5" accent6="accent6" hlink="hlink" folHlink="folHlink"/>
  <p:sldLayoutIdLst>
    <p:sldLayoutId id="2147483733" r:id="rId1"/>
    <p:sldLayoutId id="2147483734"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6" name="Imagen 25">
            <a:extLst>
              <a:ext uri="{FF2B5EF4-FFF2-40B4-BE49-F238E27FC236}">
                <a16:creationId xmlns:a16="http://schemas.microsoft.com/office/drawing/2014/main" id="{E86F2058-0038-4706-E567-DB7750E8B855}"/>
              </a:ext>
            </a:extLst>
          </p:cNvPr>
          <p:cNvPicPr>
            <a:picLocks noChangeAspect="1"/>
          </p:cNvPicPr>
          <p:nvPr userDrawn="1"/>
        </p:nvPicPr>
        <p:blipFill>
          <a:blip r:embed="rId3"/>
          <a:srcRect/>
          <a:stretch/>
        </p:blipFill>
        <p:spPr>
          <a:xfrm>
            <a:off x="0" y="0"/>
            <a:ext cx="9144000" cy="5143500"/>
          </a:xfrm>
          <a:prstGeom prst="rect">
            <a:avLst/>
          </a:prstGeom>
        </p:spPr>
      </p:pic>
      <p:pic>
        <p:nvPicPr>
          <p:cNvPr id="12" name="Imagen 11" descr="Logotipo&#10;&#10;Descripción generada automáticamente">
            <a:extLst>
              <a:ext uri="{FF2B5EF4-FFF2-40B4-BE49-F238E27FC236}">
                <a16:creationId xmlns:a16="http://schemas.microsoft.com/office/drawing/2014/main" id="{D0BD86D1-F87E-73ED-E8F7-E8435A4FAB8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1329" y="2483074"/>
            <a:ext cx="1797168" cy="864980"/>
          </a:xfrm>
          <a:prstGeom prst="rect">
            <a:avLst/>
          </a:prstGeom>
        </p:spPr>
      </p:pic>
      <p:grpSp>
        <p:nvGrpSpPr>
          <p:cNvPr id="16" name="Grupo 15">
            <a:extLst>
              <a:ext uri="{FF2B5EF4-FFF2-40B4-BE49-F238E27FC236}">
                <a16:creationId xmlns:a16="http://schemas.microsoft.com/office/drawing/2014/main" id="{A4218C81-8C8D-8DB5-FABE-153B782D9CB7}"/>
              </a:ext>
            </a:extLst>
          </p:cNvPr>
          <p:cNvGrpSpPr/>
          <p:nvPr userDrawn="1"/>
        </p:nvGrpSpPr>
        <p:grpSpPr>
          <a:xfrm>
            <a:off x="363554" y="393765"/>
            <a:ext cx="8566437" cy="486555"/>
            <a:chOff x="363554" y="393765"/>
            <a:chExt cx="10409548" cy="591240"/>
          </a:xfrm>
        </p:grpSpPr>
        <p:pic>
          <p:nvPicPr>
            <p:cNvPr id="17" name="Gráfico 13">
              <a:extLst>
                <a:ext uri="{FF2B5EF4-FFF2-40B4-BE49-F238E27FC236}">
                  <a16:creationId xmlns:a16="http://schemas.microsoft.com/office/drawing/2014/main" id="{BF3E6D94-23EB-2A49-230F-CC25CA84D02C}"/>
                </a:ext>
              </a:extLst>
            </p:cNvPr>
            <p:cNvPicPr>
              <a:picLocks noChangeAspect="1"/>
            </p:cNvPicPr>
            <p:nvPr userDrawn="1"/>
          </p:nvPicPr>
          <p:blipFill>
            <a:blip r:embed="rId5"/>
            <a:srcRect/>
            <a:stretch/>
          </p:blipFill>
          <p:spPr>
            <a:xfrm>
              <a:off x="8725280" y="393765"/>
              <a:ext cx="2047822" cy="587725"/>
            </a:xfrm>
            <a:prstGeom prst="rect">
              <a:avLst/>
            </a:prstGeom>
          </p:spPr>
        </p:pic>
        <p:pic>
          <p:nvPicPr>
            <p:cNvPr id="18" name="Imagen 17" descr="Dibujo en blanco y negro&#10;&#10;Descripción generada automáticamente con confianza media">
              <a:extLst>
                <a:ext uri="{FF2B5EF4-FFF2-40B4-BE49-F238E27FC236}">
                  <a16:creationId xmlns:a16="http://schemas.microsoft.com/office/drawing/2014/main" id="{BDBCBA04-A828-1561-6E88-95F8821603D0}"/>
                </a:ext>
              </a:extLst>
            </p:cNvPr>
            <p:cNvPicPr>
              <a:picLocks noChangeAspect="1"/>
            </p:cNvPicPr>
            <p:nvPr userDrawn="1"/>
          </p:nvPicPr>
          <p:blipFill>
            <a:blip r:embed="rId6"/>
            <a:stretch>
              <a:fillRect/>
            </a:stretch>
          </p:blipFill>
          <p:spPr>
            <a:xfrm>
              <a:off x="363554" y="397280"/>
              <a:ext cx="1687478" cy="587725"/>
            </a:xfrm>
            <a:prstGeom prst="rect">
              <a:avLst/>
            </a:prstGeom>
          </p:spPr>
        </p:pic>
      </p:grpSp>
      <p:sp>
        <p:nvSpPr>
          <p:cNvPr id="19" name="CuadroTexto 18">
            <a:extLst>
              <a:ext uri="{FF2B5EF4-FFF2-40B4-BE49-F238E27FC236}">
                <a16:creationId xmlns:a16="http://schemas.microsoft.com/office/drawing/2014/main" id="{301DB178-C177-3644-C68C-CB1911B2C1E5}"/>
              </a:ext>
            </a:extLst>
          </p:cNvPr>
          <p:cNvSpPr txBox="1"/>
          <p:nvPr userDrawn="1"/>
        </p:nvSpPr>
        <p:spPr>
          <a:xfrm>
            <a:off x="7110033" y="4286844"/>
            <a:ext cx="969646" cy="187724"/>
          </a:xfrm>
          <a:prstGeom prst="rect">
            <a:avLst/>
          </a:prstGeom>
          <a:noFill/>
        </p:spPr>
        <p:txBody>
          <a:bodyPr wrap="square" rtlCol="0">
            <a:spAutoFit/>
          </a:bodyPr>
          <a:lstStyle/>
          <a:p>
            <a:r>
              <a:rPr lang="es-CO" sz="600" dirty="0">
                <a:solidFill>
                  <a:schemeClr val="tx1">
                    <a:lumMod val="85000"/>
                    <a:lumOff val="15000"/>
                  </a:schemeClr>
                </a:solidFill>
              </a:rPr>
              <a:t>/</a:t>
            </a:r>
            <a:r>
              <a:rPr lang="es-CO" sz="600" dirty="0" err="1">
                <a:solidFill>
                  <a:schemeClr val="tx1">
                    <a:lumMod val="85000"/>
                    <a:lumOff val="15000"/>
                  </a:schemeClr>
                </a:solidFill>
              </a:rPr>
              <a:t>DANEColombia</a:t>
            </a:r>
            <a:endParaRPr lang="es-CO" sz="600" dirty="0">
              <a:solidFill>
                <a:schemeClr val="tx1">
                  <a:lumMod val="85000"/>
                  <a:lumOff val="15000"/>
                </a:schemeClr>
              </a:solidFill>
            </a:endParaRPr>
          </a:p>
        </p:txBody>
      </p:sp>
      <p:sp>
        <p:nvSpPr>
          <p:cNvPr id="20" name="CuadroTexto 19">
            <a:extLst>
              <a:ext uri="{FF2B5EF4-FFF2-40B4-BE49-F238E27FC236}">
                <a16:creationId xmlns:a16="http://schemas.microsoft.com/office/drawing/2014/main" id="{8D3C1387-55BF-C660-7CA4-86CC641A71C9}"/>
              </a:ext>
            </a:extLst>
          </p:cNvPr>
          <p:cNvSpPr txBox="1"/>
          <p:nvPr userDrawn="1"/>
        </p:nvSpPr>
        <p:spPr>
          <a:xfrm>
            <a:off x="8258163" y="4286844"/>
            <a:ext cx="969646" cy="187724"/>
          </a:xfrm>
          <a:prstGeom prst="rect">
            <a:avLst/>
          </a:prstGeom>
          <a:noFill/>
        </p:spPr>
        <p:txBody>
          <a:bodyPr wrap="square" rtlCol="0">
            <a:spAutoFit/>
          </a:bodyPr>
          <a:lstStyle/>
          <a:p>
            <a:r>
              <a:rPr lang="es-CO" sz="600" dirty="0">
                <a:solidFill>
                  <a:schemeClr val="tx1">
                    <a:lumMod val="85000"/>
                    <a:lumOff val="15000"/>
                  </a:schemeClr>
                </a:solidFill>
              </a:rPr>
              <a:t>@DANE_Colombia</a:t>
            </a:r>
          </a:p>
        </p:txBody>
      </p:sp>
      <p:sp>
        <p:nvSpPr>
          <p:cNvPr id="21" name="CuadroTexto 20">
            <a:extLst>
              <a:ext uri="{FF2B5EF4-FFF2-40B4-BE49-F238E27FC236}">
                <a16:creationId xmlns:a16="http://schemas.microsoft.com/office/drawing/2014/main" id="{C2483A6F-590C-78B2-D535-7D0528E42ED6}"/>
              </a:ext>
            </a:extLst>
          </p:cNvPr>
          <p:cNvSpPr txBox="1"/>
          <p:nvPr userDrawn="1"/>
        </p:nvSpPr>
        <p:spPr>
          <a:xfrm>
            <a:off x="7098899" y="4683075"/>
            <a:ext cx="969646" cy="187724"/>
          </a:xfrm>
          <a:prstGeom prst="rect">
            <a:avLst/>
          </a:prstGeom>
          <a:noFill/>
        </p:spPr>
        <p:txBody>
          <a:bodyPr wrap="square" rtlCol="0">
            <a:spAutoFit/>
          </a:bodyPr>
          <a:lstStyle/>
          <a:p>
            <a:r>
              <a:rPr lang="es-CO" sz="600" dirty="0">
                <a:solidFill>
                  <a:schemeClr val="tx1">
                    <a:lumMod val="85000"/>
                    <a:lumOff val="15000"/>
                  </a:schemeClr>
                </a:solidFill>
              </a:rPr>
              <a:t>@DANEColombia</a:t>
            </a:r>
          </a:p>
        </p:txBody>
      </p:sp>
      <p:sp>
        <p:nvSpPr>
          <p:cNvPr id="22" name="CuadroTexto 21">
            <a:extLst>
              <a:ext uri="{FF2B5EF4-FFF2-40B4-BE49-F238E27FC236}">
                <a16:creationId xmlns:a16="http://schemas.microsoft.com/office/drawing/2014/main" id="{9954CDF7-3880-7705-A73E-B0B3E1E6E040}"/>
              </a:ext>
            </a:extLst>
          </p:cNvPr>
          <p:cNvSpPr txBox="1"/>
          <p:nvPr userDrawn="1"/>
        </p:nvSpPr>
        <p:spPr>
          <a:xfrm>
            <a:off x="8248537" y="4690043"/>
            <a:ext cx="752047" cy="173789"/>
          </a:xfrm>
          <a:prstGeom prst="rect">
            <a:avLst/>
          </a:prstGeom>
          <a:noFill/>
        </p:spPr>
        <p:txBody>
          <a:bodyPr wrap="square" rtlCol="0">
            <a:spAutoFit/>
          </a:bodyPr>
          <a:lstStyle/>
          <a:p>
            <a:r>
              <a:rPr lang="es-CO" sz="600" dirty="0">
                <a:solidFill>
                  <a:schemeClr val="tx1">
                    <a:lumMod val="85000"/>
                    <a:lumOff val="15000"/>
                  </a:schemeClr>
                </a:solidFill>
              </a:rPr>
              <a:t>/</a:t>
            </a:r>
            <a:r>
              <a:rPr lang="es-CO" sz="600" dirty="0" err="1">
                <a:solidFill>
                  <a:schemeClr val="tx1">
                    <a:lumMod val="85000"/>
                    <a:lumOff val="15000"/>
                  </a:schemeClr>
                </a:solidFill>
              </a:rPr>
              <a:t>DANEColombia</a:t>
            </a:r>
            <a:endParaRPr lang="es-CO" sz="600" dirty="0">
              <a:solidFill>
                <a:schemeClr val="tx1">
                  <a:lumMod val="85000"/>
                  <a:lumOff val="15000"/>
                </a:schemeClr>
              </a:solidFill>
            </a:endParaRPr>
          </a:p>
        </p:txBody>
      </p:sp>
      <p:pic>
        <p:nvPicPr>
          <p:cNvPr id="23" name="Gráfico 18">
            <a:extLst>
              <a:ext uri="{FF2B5EF4-FFF2-40B4-BE49-F238E27FC236}">
                <a16:creationId xmlns:a16="http://schemas.microsoft.com/office/drawing/2014/main" id="{CE210885-1667-F8BF-1A37-2A8941FDAC52}"/>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r="92768"/>
          <a:stretch/>
        </p:blipFill>
        <p:spPr>
          <a:xfrm>
            <a:off x="6898813" y="4259449"/>
            <a:ext cx="277875" cy="251565"/>
          </a:xfrm>
          <a:prstGeom prst="rect">
            <a:avLst/>
          </a:prstGeom>
        </p:spPr>
      </p:pic>
      <p:pic>
        <p:nvPicPr>
          <p:cNvPr id="24" name="Gráfico 19">
            <a:extLst>
              <a:ext uri="{FF2B5EF4-FFF2-40B4-BE49-F238E27FC236}">
                <a16:creationId xmlns:a16="http://schemas.microsoft.com/office/drawing/2014/main" id="{D24E59BB-E91C-B2B4-C459-1FF225C7BB73}"/>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52832" t="-2567" r="39936" b="-19722"/>
          <a:stretch/>
        </p:blipFill>
        <p:spPr>
          <a:xfrm>
            <a:off x="6898813" y="4655679"/>
            <a:ext cx="277876" cy="307632"/>
          </a:xfrm>
          <a:prstGeom prst="rect">
            <a:avLst/>
          </a:prstGeom>
        </p:spPr>
      </p:pic>
      <p:pic>
        <p:nvPicPr>
          <p:cNvPr id="25" name="Gráfico 20">
            <a:extLst>
              <a:ext uri="{FF2B5EF4-FFF2-40B4-BE49-F238E27FC236}">
                <a16:creationId xmlns:a16="http://schemas.microsoft.com/office/drawing/2014/main" id="{02276FA0-750A-E040-F8DF-D60E21D139B8}"/>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78957" t="-2567" r="13063" b="-9019"/>
          <a:stretch/>
        </p:blipFill>
        <p:spPr>
          <a:xfrm>
            <a:off x="8024570" y="4656786"/>
            <a:ext cx="306617" cy="280705"/>
          </a:xfrm>
          <a:prstGeom prst="rect">
            <a:avLst/>
          </a:prstGeom>
        </p:spPr>
      </p:pic>
      <p:pic>
        <p:nvPicPr>
          <p:cNvPr id="27" name="Gráfico 21">
            <a:extLst>
              <a:ext uri="{FF2B5EF4-FFF2-40B4-BE49-F238E27FC236}">
                <a16:creationId xmlns:a16="http://schemas.microsoft.com/office/drawing/2014/main" id="{D7407DB5-2DDF-78B7-FEF9-D59AEB6FB41C}"/>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8103246" y="4313969"/>
            <a:ext cx="147901" cy="138809"/>
          </a:xfrm>
          <a:prstGeom prst="rect">
            <a:avLst/>
          </a:prstGeom>
        </p:spPr>
      </p:pic>
      <p:sp>
        <p:nvSpPr>
          <p:cNvPr id="28" name="Rectángulo 27">
            <a:extLst>
              <a:ext uri="{FF2B5EF4-FFF2-40B4-BE49-F238E27FC236}">
                <a16:creationId xmlns:a16="http://schemas.microsoft.com/office/drawing/2014/main" id="{B456C278-781A-B2B6-7988-6B45F8ADA955}"/>
              </a:ext>
            </a:extLst>
          </p:cNvPr>
          <p:cNvSpPr/>
          <p:nvPr userDrawn="1"/>
        </p:nvSpPr>
        <p:spPr>
          <a:xfrm>
            <a:off x="8046336" y="4259448"/>
            <a:ext cx="244563" cy="251565"/>
          </a:xfrm>
          <a:prstGeom prst="rect">
            <a:avLst/>
          </a:prstGeom>
          <a:noFill/>
          <a:ln w="6350">
            <a:solidFill>
              <a:srgbClr val="55427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452596616"/>
      </p:ext>
    </p:extLst>
  </p:cSld>
  <p:clrMap bg1="lt1" tx1="dk1" bg2="lt2" tx2="dk2" accent1="accent1" accent2="accent2" accent3="accent3" accent4="accent4" accent5="accent5" accent6="accent6" hlink="hlink" folHlink="folHlink"/>
  <p:sldLayoutIdLst>
    <p:sldLayoutId id="214748370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Imagen 5" descr="Imagen que contiene alfombra&#10;&#10;Descripción generada automáticamente">
            <a:extLst>
              <a:ext uri="{FF2B5EF4-FFF2-40B4-BE49-F238E27FC236}">
                <a16:creationId xmlns:a16="http://schemas.microsoft.com/office/drawing/2014/main" id="{D0404FE3-22FF-50AC-5D4A-9D0D54C8A0F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8" name="Gráfico 7">
            <a:extLst>
              <a:ext uri="{FF2B5EF4-FFF2-40B4-BE49-F238E27FC236}">
                <a16:creationId xmlns:a16="http://schemas.microsoft.com/office/drawing/2014/main" id="{77D7D3D2-2FEF-FEEF-C3ED-0443B43427E6}"/>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597900" y="198438"/>
            <a:ext cx="322262" cy="322262"/>
          </a:xfrm>
          <a:prstGeom prst="rect">
            <a:avLst/>
          </a:prstGeom>
        </p:spPr>
      </p:pic>
    </p:spTree>
    <p:extLst>
      <p:ext uri="{BB962C8B-B14F-4D97-AF65-F5344CB8AC3E}">
        <p14:creationId xmlns:p14="http://schemas.microsoft.com/office/powerpoint/2010/main" val="1828326015"/>
      </p:ext>
    </p:extLst>
  </p:cSld>
  <p:clrMap bg1="lt1" tx1="dk1" bg2="lt2" tx2="dk2" accent1="accent1" accent2="accent2" accent3="accent3" accent4="accent4" accent5="accent5" accent6="accent6" hlink="hlink" folHlink="folHlink"/>
  <p:sldLayoutIdLst>
    <p:sldLayoutId id="2147483700" r:id="rId1"/>
    <p:sldLayoutId id="2147483704" r:id="rId2"/>
    <p:sldLayoutId id="2147483701" r:id="rId3"/>
    <p:sldLayoutId id="2147483702" r:id="rId4"/>
    <p:sldLayoutId id="2147483703"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n 2" descr="Patrón de fondo&#10;&#10;Descripción generada automáticamente">
            <a:extLst>
              <a:ext uri="{FF2B5EF4-FFF2-40B4-BE49-F238E27FC236}">
                <a16:creationId xmlns:a16="http://schemas.microsoft.com/office/drawing/2014/main" id="{1C3E122B-3F62-9D5C-12A1-FABB9D09A28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4" name="Gráfico 3">
            <a:extLst>
              <a:ext uri="{FF2B5EF4-FFF2-40B4-BE49-F238E27FC236}">
                <a16:creationId xmlns:a16="http://schemas.microsoft.com/office/drawing/2014/main" id="{886506DA-2384-68F2-35DF-3DAB7B1107D0}"/>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597900" y="198438"/>
            <a:ext cx="322262" cy="322262"/>
          </a:xfrm>
          <a:prstGeom prst="rect">
            <a:avLst/>
          </a:prstGeom>
        </p:spPr>
      </p:pic>
    </p:spTree>
    <p:extLst>
      <p:ext uri="{BB962C8B-B14F-4D97-AF65-F5344CB8AC3E}">
        <p14:creationId xmlns:p14="http://schemas.microsoft.com/office/powerpoint/2010/main" val="3367063765"/>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6" name="Imagen 25">
            <a:extLst>
              <a:ext uri="{FF2B5EF4-FFF2-40B4-BE49-F238E27FC236}">
                <a16:creationId xmlns:a16="http://schemas.microsoft.com/office/drawing/2014/main" id="{E86F2058-0038-4706-E567-DB7750E8B855}"/>
              </a:ext>
            </a:extLst>
          </p:cNvPr>
          <p:cNvPicPr>
            <a:picLocks noChangeAspect="1"/>
          </p:cNvPicPr>
          <p:nvPr/>
        </p:nvPicPr>
        <p:blipFill>
          <a:blip r:embed="rId3"/>
          <a:srcRect/>
          <a:stretch/>
        </p:blipFill>
        <p:spPr>
          <a:xfrm>
            <a:off x="5953" y="3340"/>
            <a:ext cx="9143999" cy="5130140"/>
          </a:xfrm>
          <a:prstGeom prst="rect">
            <a:avLst/>
          </a:prstGeom>
        </p:spPr>
      </p:pic>
      <p:grpSp>
        <p:nvGrpSpPr>
          <p:cNvPr id="2" name="Grupo 1">
            <a:extLst>
              <a:ext uri="{FF2B5EF4-FFF2-40B4-BE49-F238E27FC236}">
                <a16:creationId xmlns:a16="http://schemas.microsoft.com/office/drawing/2014/main" id="{E25DDAC2-A486-64B1-E42F-F7FDDDCC5025}"/>
              </a:ext>
            </a:extLst>
          </p:cNvPr>
          <p:cNvGrpSpPr/>
          <p:nvPr/>
        </p:nvGrpSpPr>
        <p:grpSpPr>
          <a:xfrm>
            <a:off x="302594" y="393765"/>
            <a:ext cx="8627397" cy="486555"/>
            <a:chOff x="289478" y="393765"/>
            <a:chExt cx="10483624" cy="591240"/>
          </a:xfrm>
        </p:grpSpPr>
        <p:pic>
          <p:nvPicPr>
            <p:cNvPr id="14" name="Gráfico 13">
              <a:extLst>
                <a:ext uri="{FF2B5EF4-FFF2-40B4-BE49-F238E27FC236}">
                  <a16:creationId xmlns:a16="http://schemas.microsoft.com/office/drawing/2014/main" id="{03DA8CF5-4FFD-95A1-6861-594D060AB986}"/>
                </a:ext>
              </a:extLst>
            </p:cNvPr>
            <p:cNvPicPr>
              <a:picLocks noChangeAspect="1"/>
            </p:cNvPicPr>
            <p:nvPr userDrawn="1"/>
          </p:nvPicPr>
          <p:blipFill>
            <a:blip r:embed="rId4"/>
            <a:srcRect/>
            <a:stretch/>
          </p:blipFill>
          <p:spPr>
            <a:xfrm>
              <a:off x="8725280" y="393765"/>
              <a:ext cx="2047822" cy="587725"/>
            </a:xfrm>
            <a:prstGeom prst="rect">
              <a:avLst/>
            </a:prstGeom>
          </p:spPr>
        </p:pic>
        <p:pic>
          <p:nvPicPr>
            <p:cNvPr id="15" name="Imagen 14" descr="Dibujo en blanco y negro&#10;&#10;Descripción generada automáticamente con confianza media">
              <a:extLst>
                <a:ext uri="{FF2B5EF4-FFF2-40B4-BE49-F238E27FC236}">
                  <a16:creationId xmlns:a16="http://schemas.microsoft.com/office/drawing/2014/main" id="{D7FA8DC3-814A-6186-6752-5ADA2917CA0F}"/>
                </a:ext>
              </a:extLst>
            </p:cNvPr>
            <p:cNvPicPr>
              <a:picLocks noChangeAspect="1"/>
            </p:cNvPicPr>
            <p:nvPr userDrawn="1"/>
          </p:nvPicPr>
          <p:blipFill>
            <a:blip r:embed="rId5"/>
            <a:stretch>
              <a:fillRect/>
            </a:stretch>
          </p:blipFill>
          <p:spPr>
            <a:xfrm>
              <a:off x="289478" y="397280"/>
              <a:ext cx="1687478" cy="587725"/>
            </a:xfrm>
            <a:prstGeom prst="rect">
              <a:avLst/>
            </a:prstGeom>
          </p:spPr>
        </p:pic>
      </p:grpSp>
      <p:pic>
        <p:nvPicPr>
          <p:cNvPr id="3" name="Imagen 2">
            <a:extLst>
              <a:ext uri="{FF2B5EF4-FFF2-40B4-BE49-F238E27FC236}">
                <a16:creationId xmlns:a16="http://schemas.microsoft.com/office/drawing/2014/main" id="{AE441F23-6086-D730-F63B-5011B18C395D}"/>
              </a:ext>
            </a:extLst>
          </p:cNvPr>
          <p:cNvPicPr>
            <a:picLocks noChangeAspect="1"/>
          </p:cNvPicPr>
          <p:nvPr userDrawn="1"/>
        </p:nvPicPr>
        <p:blipFill>
          <a:blip r:embed="rId6"/>
          <a:srcRect/>
          <a:stretch/>
        </p:blipFill>
        <p:spPr>
          <a:xfrm>
            <a:off x="0" y="0"/>
            <a:ext cx="9144000" cy="5143500"/>
          </a:xfrm>
          <a:prstGeom prst="rect">
            <a:avLst/>
          </a:prstGeom>
        </p:spPr>
      </p:pic>
      <p:pic>
        <p:nvPicPr>
          <p:cNvPr id="4" name="Imagen 3" descr="Logotipo&#10;&#10;Descripción generada automáticamente">
            <a:extLst>
              <a:ext uri="{FF2B5EF4-FFF2-40B4-BE49-F238E27FC236}">
                <a16:creationId xmlns:a16="http://schemas.microsoft.com/office/drawing/2014/main" id="{5F1D1363-959E-5F4D-0D2E-70668553A8B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71329" y="2483074"/>
            <a:ext cx="1797168" cy="864980"/>
          </a:xfrm>
          <a:prstGeom prst="rect">
            <a:avLst/>
          </a:prstGeom>
        </p:spPr>
      </p:pic>
      <p:grpSp>
        <p:nvGrpSpPr>
          <p:cNvPr id="5" name="Grupo 4">
            <a:extLst>
              <a:ext uri="{FF2B5EF4-FFF2-40B4-BE49-F238E27FC236}">
                <a16:creationId xmlns:a16="http://schemas.microsoft.com/office/drawing/2014/main" id="{7B3460E2-4E01-F295-5C51-179C7E1694F7}"/>
              </a:ext>
            </a:extLst>
          </p:cNvPr>
          <p:cNvGrpSpPr/>
          <p:nvPr userDrawn="1"/>
        </p:nvGrpSpPr>
        <p:grpSpPr>
          <a:xfrm>
            <a:off x="363554" y="393765"/>
            <a:ext cx="8566437" cy="486555"/>
            <a:chOff x="363554" y="393765"/>
            <a:chExt cx="10409548" cy="591240"/>
          </a:xfrm>
        </p:grpSpPr>
        <p:pic>
          <p:nvPicPr>
            <p:cNvPr id="6" name="Gráfico 13">
              <a:extLst>
                <a:ext uri="{FF2B5EF4-FFF2-40B4-BE49-F238E27FC236}">
                  <a16:creationId xmlns:a16="http://schemas.microsoft.com/office/drawing/2014/main" id="{BA2A0DAC-1510-104D-BA20-CDD4636CE712}"/>
                </a:ext>
              </a:extLst>
            </p:cNvPr>
            <p:cNvPicPr>
              <a:picLocks noChangeAspect="1"/>
            </p:cNvPicPr>
            <p:nvPr userDrawn="1"/>
          </p:nvPicPr>
          <p:blipFill>
            <a:blip r:embed="rId4"/>
            <a:srcRect/>
            <a:stretch/>
          </p:blipFill>
          <p:spPr>
            <a:xfrm>
              <a:off x="8725280" y="393765"/>
              <a:ext cx="2047822" cy="587725"/>
            </a:xfrm>
            <a:prstGeom prst="rect">
              <a:avLst/>
            </a:prstGeom>
          </p:spPr>
        </p:pic>
        <p:pic>
          <p:nvPicPr>
            <p:cNvPr id="7" name="Imagen 6" descr="Dibujo en blanco y negro&#10;&#10;Descripción generada automáticamente con confianza media">
              <a:extLst>
                <a:ext uri="{FF2B5EF4-FFF2-40B4-BE49-F238E27FC236}">
                  <a16:creationId xmlns:a16="http://schemas.microsoft.com/office/drawing/2014/main" id="{563E8502-7E4D-36CE-1CBD-686AFD7F1C30}"/>
                </a:ext>
              </a:extLst>
            </p:cNvPr>
            <p:cNvPicPr>
              <a:picLocks noChangeAspect="1"/>
            </p:cNvPicPr>
            <p:nvPr userDrawn="1"/>
          </p:nvPicPr>
          <p:blipFill>
            <a:blip r:embed="rId5"/>
            <a:stretch>
              <a:fillRect/>
            </a:stretch>
          </p:blipFill>
          <p:spPr>
            <a:xfrm>
              <a:off x="363554" y="397280"/>
              <a:ext cx="1687478" cy="587725"/>
            </a:xfrm>
            <a:prstGeom prst="rect">
              <a:avLst/>
            </a:prstGeom>
          </p:spPr>
        </p:pic>
      </p:grpSp>
    </p:spTree>
    <p:extLst>
      <p:ext uri="{BB962C8B-B14F-4D97-AF65-F5344CB8AC3E}">
        <p14:creationId xmlns:p14="http://schemas.microsoft.com/office/powerpoint/2010/main" val="3971525521"/>
      </p:ext>
    </p:extLst>
  </p:cSld>
  <p:clrMap bg1="lt1" tx1="dk1" bg2="lt2" tx2="dk2" accent1="accent1" accent2="accent2" accent3="accent3" accent4="accent4" accent5="accent5" accent6="accent6" hlink="hlink" folHlink="folHlink"/>
  <p:sldLayoutIdLst>
    <p:sldLayoutId id="214748370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9B11C8D-0FDA-B01A-0320-26A7554EF4B1}"/>
              </a:ext>
            </a:extLst>
          </p:cNvPr>
          <p:cNvPicPr>
            <a:picLocks noChangeAspect="1"/>
          </p:cNvPicPr>
          <p:nvPr/>
        </p:nvPicPr>
        <p:blipFill>
          <a:blip r:embed="rId3"/>
          <a:srcRect/>
          <a:stretch/>
        </p:blipFill>
        <p:spPr>
          <a:xfrm>
            <a:off x="-1667" y="3340"/>
            <a:ext cx="9143999" cy="5130140"/>
          </a:xfrm>
          <a:prstGeom prst="rect">
            <a:avLst/>
          </a:prstGeom>
        </p:spPr>
      </p:pic>
      <p:grpSp>
        <p:nvGrpSpPr>
          <p:cNvPr id="3" name="Grupo 2">
            <a:extLst>
              <a:ext uri="{FF2B5EF4-FFF2-40B4-BE49-F238E27FC236}">
                <a16:creationId xmlns:a16="http://schemas.microsoft.com/office/drawing/2014/main" id="{D5EADE05-F284-DB14-8565-B084B8AD84ED}"/>
              </a:ext>
            </a:extLst>
          </p:cNvPr>
          <p:cNvGrpSpPr/>
          <p:nvPr/>
        </p:nvGrpSpPr>
        <p:grpSpPr>
          <a:xfrm>
            <a:off x="302594" y="393765"/>
            <a:ext cx="8627397" cy="486555"/>
            <a:chOff x="289478" y="393765"/>
            <a:chExt cx="10483624" cy="591240"/>
          </a:xfrm>
        </p:grpSpPr>
        <p:pic>
          <p:nvPicPr>
            <p:cNvPr id="4" name="Gráfico 13">
              <a:extLst>
                <a:ext uri="{FF2B5EF4-FFF2-40B4-BE49-F238E27FC236}">
                  <a16:creationId xmlns:a16="http://schemas.microsoft.com/office/drawing/2014/main" id="{59A8B6DD-A518-73A3-E8C5-A32F40620191}"/>
                </a:ext>
              </a:extLst>
            </p:cNvPr>
            <p:cNvPicPr>
              <a:picLocks noChangeAspect="1"/>
            </p:cNvPicPr>
            <p:nvPr userDrawn="1"/>
          </p:nvPicPr>
          <p:blipFill>
            <a:blip r:embed="rId4"/>
            <a:srcRect/>
            <a:stretch/>
          </p:blipFill>
          <p:spPr>
            <a:xfrm>
              <a:off x="8725280" y="393765"/>
              <a:ext cx="2047822" cy="587725"/>
            </a:xfrm>
            <a:prstGeom prst="rect">
              <a:avLst/>
            </a:prstGeom>
          </p:spPr>
        </p:pic>
        <p:pic>
          <p:nvPicPr>
            <p:cNvPr id="5" name="Imagen 4" descr="Dibujo en blanco y negro&#10;&#10;Descripción generada automáticamente con confianza media">
              <a:extLst>
                <a:ext uri="{FF2B5EF4-FFF2-40B4-BE49-F238E27FC236}">
                  <a16:creationId xmlns:a16="http://schemas.microsoft.com/office/drawing/2014/main" id="{1532839B-369D-26B3-9348-6D91295E985C}"/>
                </a:ext>
              </a:extLst>
            </p:cNvPr>
            <p:cNvPicPr>
              <a:picLocks noChangeAspect="1"/>
            </p:cNvPicPr>
            <p:nvPr userDrawn="1"/>
          </p:nvPicPr>
          <p:blipFill>
            <a:blip r:embed="rId5"/>
            <a:stretch>
              <a:fillRect/>
            </a:stretch>
          </p:blipFill>
          <p:spPr>
            <a:xfrm>
              <a:off x="289478" y="397280"/>
              <a:ext cx="1687478" cy="587725"/>
            </a:xfrm>
            <a:prstGeom prst="rect">
              <a:avLst/>
            </a:prstGeom>
          </p:spPr>
        </p:pic>
      </p:grpSp>
      <p:pic>
        <p:nvPicPr>
          <p:cNvPr id="7" name="Imagen 6">
            <a:extLst>
              <a:ext uri="{FF2B5EF4-FFF2-40B4-BE49-F238E27FC236}">
                <a16:creationId xmlns:a16="http://schemas.microsoft.com/office/drawing/2014/main" id="{58624430-8E3A-188A-8EAB-5AC041D91368}"/>
              </a:ext>
            </a:extLst>
          </p:cNvPr>
          <p:cNvPicPr>
            <a:picLocks noChangeAspect="1"/>
          </p:cNvPicPr>
          <p:nvPr/>
        </p:nvPicPr>
        <p:blipFill>
          <a:blip r:embed="rId6"/>
          <a:stretch>
            <a:fillRect/>
          </a:stretch>
        </p:blipFill>
        <p:spPr>
          <a:xfrm>
            <a:off x="5419725" y="4423526"/>
            <a:ext cx="3753088" cy="422751"/>
          </a:xfrm>
          <a:prstGeom prst="rect">
            <a:avLst/>
          </a:prstGeom>
        </p:spPr>
      </p:pic>
    </p:spTree>
    <p:extLst>
      <p:ext uri="{BB962C8B-B14F-4D97-AF65-F5344CB8AC3E}">
        <p14:creationId xmlns:p14="http://schemas.microsoft.com/office/powerpoint/2010/main" val="1161054567"/>
      </p:ext>
    </p:extLst>
  </p:cSld>
  <p:clrMap bg1="lt1" tx1="dk1" bg2="lt2" tx2="dk2" accent1="accent1" accent2="accent2" accent3="accent3" accent4="accent4" accent5="accent5" accent6="accent6" hlink="hlink" folHlink="folHlink"/>
  <p:sldLayoutIdLst>
    <p:sldLayoutId id="214748371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Gráfico 7">
            <a:extLst>
              <a:ext uri="{FF2B5EF4-FFF2-40B4-BE49-F238E27FC236}">
                <a16:creationId xmlns:a16="http://schemas.microsoft.com/office/drawing/2014/main" id="{77D7D3D2-2FEF-FEEF-C3ED-0443B43427E6}"/>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597900" y="198438"/>
            <a:ext cx="322262" cy="322262"/>
          </a:xfrm>
          <a:prstGeom prst="rect">
            <a:avLst/>
          </a:prstGeom>
        </p:spPr>
      </p:pic>
    </p:spTree>
    <p:extLst>
      <p:ext uri="{BB962C8B-B14F-4D97-AF65-F5344CB8AC3E}">
        <p14:creationId xmlns:p14="http://schemas.microsoft.com/office/powerpoint/2010/main" val="88092633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886506DA-2384-68F2-35DF-3DAB7B1107D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97900" y="198438"/>
            <a:ext cx="322262" cy="322262"/>
          </a:xfrm>
          <a:prstGeom prst="rect">
            <a:avLst/>
          </a:prstGeom>
        </p:spPr>
      </p:pic>
    </p:spTree>
    <p:extLst>
      <p:ext uri="{BB962C8B-B14F-4D97-AF65-F5344CB8AC3E}">
        <p14:creationId xmlns:p14="http://schemas.microsoft.com/office/powerpoint/2010/main" val="541760477"/>
      </p:ext>
    </p:extLst>
  </p:cSld>
  <p:clrMap bg1="lt1" tx1="dk1" bg2="lt2" tx2="dk2" accent1="accent1" accent2="accent2" accent3="accent3" accent4="accent4" accent5="accent5" accent6="accent6" hlink="hlink" folHlink="folHlink"/>
  <p:sldLayoutIdLst>
    <p:sldLayoutId id="2147483720" r:id="rId1"/>
    <p:sldLayoutId id="2147483721"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6" name="Imagen 25">
            <a:extLst>
              <a:ext uri="{FF2B5EF4-FFF2-40B4-BE49-F238E27FC236}">
                <a16:creationId xmlns:a16="http://schemas.microsoft.com/office/drawing/2014/main" id="{E86F2058-0038-4706-E567-DB7750E8B855}"/>
              </a:ext>
            </a:extLst>
          </p:cNvPr>
          <p:cNvPicPr>
            <a:picLocks noChangeAspect="1"/>
          </p:cNvPicPr>
          <p:nvPr userDrawn="1"/>
        </p:nvPicPr>
        <p:blipFill>
          <a:blip r:embed="rId3"/>
          <a:srcRect/>
          <a:stretch/>
        </p:blipFill>
        <p:spPr>
          <a:xfrm>
            <a:off x="5953" y="3340"/>
            <a:ext cx="9143999" cy="5130140"/>
          </a:xfrm>
          <a:prstGeom prst="rect">
            <a:avLst/>
          </a:prstGeom>
        </p:spPr>
      </p:pic>
      <p:grpSp>
        <p:nvGrpSpPr>
          <p:cNvPr id="2" name="Grupo 1">
            <a:extLst>
              <a:ext uri="{FF2B5EF4-FFF2-40B4-BE49-F238E27FC236}">
                <a16:creationId xmlns:a16="http://schemas.microsoft.com/office/drawing/2014/main" id="{E25DDAC2-A486-64B1-E42F-F7FDDDCC5025}"/>
              </a:ext>
            </a:extLst>
          </p:cNvPr>
          <p:cNvGrpSpPr/>
          <p:nvPr userDrawn="1"/>
        </p:nvGrpSpPr>
        <p:grpSpPr>
          <a:xfrm>
            <a:off x="302594" y="393765"/>
            <a:ext cx="8627397" cy="486555"/>
            <a:chOff x="289478" y="393765"/>
            <a:chExt cx="10483624" cy="591240"/>
          </a:xfrm>
        </p:grpSpPr>
        <p:pic>
          <p:nvPicPr>
            <p:cNvPr id="14" name="Gráfico 13">
              <a:extLst>
                <a:ext uri="{FF2B5EF4-FFF2-40B4-BE49-F238E27FC236}">
                  <a16:creationId xmlns:a16="http://schemas.microsoft.com/office/drawing/2014/main" id="{03DA8CF5-4FFD-95A1-6861-594D060AB986}"/>
                </a:ext>
              </a:extLst>
            </p:cNvPr>
            <p:cNvPicPr>
              <a:picLocks noChangeAspect="1"/>
            </p:cNvPicPr>
            <p:nvPr userDrawn="1"/>
          </p:nvPicPr>
          <p:blipFill>
            <a:blip r:embed="rId4"/>
            <a:srcRect/>
            <a:stretch/>
          </p:blipFill>
          <p:spPr>
            <a:xfrm>
              <a:off x="8725280" y="393765"/>
              <a:ext cx="2047822" cy="587725"/>
            </a:xfrm>
            <a:prstGeom prst="rect">
              <a:avLst/>
            </a:prstGeom>
          </p:spPr>
        </p:pic>
        <p:pic>
          <p:nvPicPr>
            <p:cNvPr id="15" name="Imagen 14" descr="Dibujo en blanco y negro&#10;&#10;Descripción generada automáticamente con confianza media">
              <a:extLst>
                <a:ext uri="{FF2B5EF4-FFF2-40B4-BE49-F238E27FC236}">
                  <a16:creationId xmlns:a16="http://schemas.microsoft.com/office/drawing/2014/main" id="{D7FA8DC3-814A-6186-6752-5ADA2917CA0F}"/>
                </a:ext>
              </a:extLst>
            </p:cNvPr>
            <p:cNvPicPr>
              <a:picLocks noChangeAspect="1"/>
            </p:cNvPicPr>
            <p:nvPr userDrawn="1"/>
          </p:nvPicPr>
          <p:blipFill>
            <a:blip r:embed="rId5"/>
            <a:stretch>
              <a:fillRect/>
            </a:stretch>
          </p:blipFill>
          <p:spPr>
            <a:xfrm>
              <a:off x="289478" y="397280"/>
              <a:ext cx="1687478" cy="587725"/>
            </a:xfrm>
            <a:prstGeom prst="rect">
              <a:avLst/>
            </a:prstGeom>
          </p:spPr>
        </p:pic>
      </p:grpSp>
    </p:spTree>
    <p:extLst>
      <p:ext uri="{BB962C8B-B14F-4D97-AF65-F5344CB8AC3E}">
        <p14:creationId xmlns:p14="http://schemas.microsoft.com/office/powerpoint/2010/main" val="2304082574"/>
      </p:ext>
    </p:extLst>
  </p:cSld>
  <p:clrMap bg1="lt1" tx1="dk1" bg2="lt2" tx2="dk2" accent1="accent1" accent2="accent2" accent3="accent3" accent4="accent4" accent5="accent5" accent6="accent6" hlink="hlink" folHlink="folHlink"/>
  <p:sldLayoutIdLst>
    <p:sldLayoutId id="214748372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themeOverride" Target="../theme/themeOverride1.xml"/><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26.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png"/><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9.xml"/><Relationship Id="rId1" Type="http://schemas.openxmlformats.org/officeDocument/2006/relationships/themeOverride" Target="../theme/themeOverride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a:extLst>
              <a:ext uri="{FF2B5EF4-FFF2-40B4-BE49-F238E27FC236}">
                <a16:creationId xmlns:a16="http://schemas.microsoft.com/office/drawing/2014/main" id="{18385274-AB0A-081E-4C27-1D7BBDBF5357}"/>
              </a:ext>
            </a:extLst>
          </p:cNvPr>
          <p:cNvSpPr txBox="1"/>
          <p:nvPr/>
        </p:nvSpPr>
        <p:spPr>
          <a:xfrm>
            <a:off x="6043222" y="4080354"/>
            <a:ext cx="2707758" cy="258404"/>
          </a:xfrm>
          <a:prstGeom prst="rect">
            <a:avLst/>
          </a:prstGeom>
        </p:spPr>
        <p:txBody>
          <a:bodyPr vert="horz" wrap="square" lIns="0" tIns="12065" rIns="0" bIns="0" rtlCol="0">
            <a:spAutoFit/>
          </a:bodyPr>
          <a:lstStyle/>
          <a:p>
            <a:pPr marL="12700" algn="r">
              <a:tabLst>
                <a:tab pos="1017905" algn="l"/>
              </a:tabLst>
            </a:pPr>
            <a:r>
              <a:rPr lang="es-CO" sz="1600" b="1" i="1" spc="-5" dirty="0">
                <a:solidFill>
                  <a:srgbClr val="EF3C6F"/>
                </a:solidFill>
                <a:latin typeface="+mj-lt"/>
                <a:cs typeface="Arial"/>
              </a:rPr>
              <a:t>Enero </a:t>
            </a:r>
            <a:r>
              <a:rPr lang="es-CO" sz="1600" b="1" spc="-5" dirty="0">
                <a:solidFill>
                  <a:srgbClr val="FEC03B"/>
                </a:solidFill>
                <a:cs typeface="Arial"/>
              </a:rPr>
              <a:t>–</a:t>
            </a:r>
            <a:r>
              <a:rPr lang="es-CO" sz="1600" b="1" i="1" spc="-5" dirty="0">
                <a:latin typeface="+mj-lt"/>
                <a:cs typeface="Arial"/>
              </a:rPr>
              <a:t> </a:t>
            </a:r>
            <a:r>
              <a:rPr lang="es-CO" sz="1600" b="1" i="1" spc="-5" dirty="0">
                <a:solidFill>
                  <a:srgbClr val="EF3C6F"/>
                </a:solidFill>
                <a:latin typeface="+mj-lt"/>
                <a:cs typeface="Arial"/>
              </a:rPr>
              <a:t>octubre</a:t>
            </a:r>
            <a:r>
              <a:rPr lang="es-CO" sz="1600" b="1" i="1" spc="-5" dirty="0">
                <a:solidFill>
                  <a:srgbClr val="6F2A4D"/>
                </a:solidFill>
                <a:latin typeface="+mj-lt"/>
                <a:cs typeface="Arial"/>
              </a:rPr>
              <a:t> 2023</a:t>
            </a:r>
          </a:p>
        </p:txBody>
      </p:sp>
      <p:sp>
        <p:nvSpPr>
          <p:cNvPr id="2" name="object 553"/>
          <p:cNvSpPr txBox="1">
            <a:spLocks/>
          </p:cNvSpPr>
          <p:nvPr/>
        </p:nvSpPr>
        <p:spPr>
          <a:xfrm>
            <a:off x="5541097" y="1641006"/>
            <a:ext cx="3332713" cy="1000915"/>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spcBef>
                <a:spcPts val="125"/>
              </a:spcBef>
              <a:buNone/>
            </a:pPr>
            <a:r>
              <a:rPr lang="es-ES" b="1" spc="-5" dirty="0">
                <a:solidFill>
                  <a:srgbClr val="6F2A4D"/>
                </a:solidFill>
                <a:latin typeface="+mj-lt"/>
                <a:cs typeface="Arial"/>
              </a:rPr>
              <a:t>Comisión de concertación </a:t>
            </a:r>
          </a:p>
        </p:txBody>
      </p:sp>
      <p:cxnSp>
        <p:nvCxnSpPr>
          <p:cNvPr id="5" name="Conector recto 4">
            <a:extLst>
              <a:ext uri="{FF2B5EF4-FFF2-40B4-BE49-F238E27FC236}">
                <a16:creationId xmlns:a16="http://schemas.microsoft.com/office/drawing/2014/main" id="{E5A2D99A-D38D-0A1C-4D38-B663DAFF9866}"/>
              </a:ext>
            </a:extLst>
          </p:cNvPr>
          <p:cNvCxnSpPr/>
          <p:nvPr/>
        </p:nvCxnSpPr>
        <p:spPr>
          <a:xfrm flipH="1">
            <a:off x="7002780" y="2827068"/>
            <a:ext cx="1863410" cy="0"/>
          </a:xfrm>
          <a:prstGeom prst="line">
            <a:avLst/>
          </a:prstGeom>
          <a:ln w="3175">
            <a:solidFill>
              <a:srgbClr val="EF3C6F"/>
            </a:solidFill>
          </a:ln>
          <a:effectLst/>
        </p:spPr>
        <p:style>
          <a:lnRef idx="2">
            <a:schemeClr val="accent1"/>
          </a:lnRef>
          <a:fillRef idx="0">
            <a:schemeClr val="accent1"/>
          </a:fillRef>
          <a:effectRef idx="1">
            <a:schemeClr val="accent1"/>
          </a:effectRef>
          <a:fontRef idx="minor">
            <a:schemeClr val="tx1"/>
          </a:fontRef>
        </p:style>
      </p:cxnSp>
      <p:sp>
        <p:nvSpPr>
          <p:cNvPr id="7" name="object 553"/>
          <p:cNvSpPr txBox="1">
            <a:spLocks/>
          </p:cNvSpPr>
          <p:nvPr/>
        </p:nvSpPr>
        <p:spPr>
          <a:xfrm>
            <a:off x="5541097" y="3168456"/>
            <a:ext cx="3332713" cy="385362"/>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5"/>
              </a:spcBef>
              <a:buNone/>
            </a:pPr>
            <a:r>
              <a:rPr lang="es-ES" sz="2400" b="1" i="1" spc="-5" dirty="0">
                <a:solidFill>
                  <a:srgbClr val="FEC03B"/>
                </a:solidFill>
                <a:latin typeface="+mj-lt"/>
                <a:cs typeface="Arial"/>
              </a:rPr>
              <a:t>Principales Resultados</a:t>
            </a:r>
          </a:p>
        </p:txBody>
      </p:sp>
      <p:pic>
        <p:nvPicPr>
          <p:cNvPr id="3" name="Imagen 2"/>
          <p:cNvPicPr>
            <a:picLocks noChangeAspect="1"/>
          </p:cNvPicPr>
          <p:nvPr/>
        </p:nvPicPr>
        <p:blipFill>
          <a:blip r:embed="rId3"/>
          <a:stretch>
            <a:fillRect/>
          </a:stretch>
        </p:blipFill>
        <p:spPr>
          <a:xfrm>
            <a:off x="6571397" y="711805"/>
            <a:ext cx="2240202" cy="529182"/>
          </a:xfrm>
          <a:prstGeom prst="rect">
            <a:avLst/>
          </a:prstGeom>
        </p:spPr>
      </p:pic>
    </p:spTree>
    <p:extLst>
      <p:ext uri="{BB962C8B-B14F-4D97-AF65-F5344CB8AC3E}">
        <p14:creationId xmlns:p14="http://schemas.microsoft.com/office/powerpoint/2010/main" val="4967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8F90F1AB-C76B-2B7C-3BE0-9D00E969F03B}"/>
              </a:ext>
            </a:extLst>
          </p:cNvPr>
          <p:cNvSpPr txBox="1"/>
          <p:nvPr/>
        </p:nvSpPr>
        <p:spPr>
          <a:xfrm>
            <a:off x="339497" y="131294"/>
            <a:ext cx="7741090" cy="869469"/>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lvl="0">
              <a:defRPr/>
            </a:pPr>
            <a:r>
              <a:rPr kumimoji="0" lang="es-ES"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Población ocupada</a:t>
            </a:r>
            <a:r>
              <a:rPr kumimoji="0" lang="es-ES" sz="1400" b="1" i="0" u="none" strike="noStrike" kern="1200" cap="none" spc="-5" normalizeH="0" noProof="0" dirty="0">
                <a:ln>
                  <a:noFill/>
                </a:ln>
                <a:solidFill>
                  <a:srgbClr val="B6004B"/>
                </a:solidFill>
                <a:effectLst/>
                <a:uLnTx/>
                <a:uFillTx/>
                <a:latin typeface="Segoe UI" panose="020B0502040204020203" pitchFamily="34" charset="0"/>
                <a:ea typeface="+mn-ea"/>
                <a:cs typeface="Segoe UI" panose="020B0502040204020203" pitchFamily="34" charset="0"/>
              </a:rPr>
              <a:t> que está </a:t>
            </a:r>
            <a:r>
              <a:rPr lang="es-ES" sz="1400" dirty="0">
                <a:solidFill>
                  <a:srgbClr val="B6004B"/>
                </a:solidFill>
              </a:rPr>
              <a:t>afiliada o hace parte de una asociación gremial o sindical según sexo </a:t>
            </a:r>
            <a:endParaRPr kumimoji="0" lang="es-ES"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6F2A4D"/>
                </a:solidFill>
                <a:effectLst/>
                <a:uLnTx/>
                <a:uFillTx/>
                <a:latin typeface="Segoe UI" panose="020B0502040204020203" pitchFamily="34" charset="0"/>
                <a:ea typeface="+mn-ea"/>
                <a:cs typeface="Segoe UI" panose="020B0502040204020203" pitchFamily="34" charset="0"/>
              </a:rPr>
              <a:t>Total nacional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(2022 – 2023)</a:t>
            </a:r>
          </a:p>
        </p:txBody>
      </p:sp>
      <p:sp>
        <p:nvSpPr>
          <p:cNvPr id="5" name="Rectángulo 4"/>
          <p:cNvSpPr/>
          <p:nvPr/>
        </p:nvSpPr>
        <p:spPr>
          <a:xfrm>
            <a:off x="390940" y="4409387"/>
            <a:ext cx="8419171" cy="540212"/>
          </a:xfrm>
          <a:prstGeom prst="rect">
            <a:avLst/>
          </a:prstGeom>
        </p:spPr>
        <p:txBody>
          <a:bodyPr wrap="square" tIns="0">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1"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Notas: </a:t>
            </a: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Por efecto de redondeo, la suma de las contribuciones puede diferir del total.</a:t>
            </a: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 Datos expandidos con proyecciones de población elaboradas con base en los resultados del Censo Nacional de Población y Vivienda 2018.</a:t>
            </a:r>
          </a:p>
          <a:p>
            <a:pPr>
              <a:lnSpc>
                <a:spcPct val="107000"/>
              </a:lnSpc>
            </a:pPr>
            <a:r>
              <a:rPr lang="es-ES" sz="600" b="1" dirty="0">
                <a:solidFill>
                  <a:prstClr val="black"/>
                </a:solidFill>
                <a:latin typeface="Segoe UI"/>
                <a:cs typeface="Segoe UI" panose="020B0502040204020203" pitchFamily="34" charset="0"/>
              </a:rPr>
              <a:t>            </a:t>
            </a:r>
            <a:r>
              <a:rPr lang="es-ES" sz="600" dirty="0">
                <a:solidFill>
                  <a:prstClr val="black"/>
                </a:solidFill>
                <a:cs typeface="Segoe UI" panose="020B0502040204020203" pitchFamily="34" charset="0"/>
              </a:rPr>
              <a:t>᛫ Poblaciones en miles de personas.</a:t>
            </a:r>
          </a:p>
          <a:p>
            <a:pPr marL="0" marR="0" lvl="0" indent="0" algn="l" defTabSz="457200" rtl="0" eaLnBrk="1" fontAlgn="auto" latinLnBrk="0" hangingPunct="1">
              <a:lnSpc>
                <a:spcPct val="107000"/>
              </a:lnSpc>
              <a:spcBef>
                <a:spcPts val="0"/>
              </a:spcBef>
              <a:spcAft>
                <a:spcPts val="0"/>
              </a:spcAft>
              <a:buClrTx/>
              <a:buSzTx/>
              <a:buFontTx/>
              <a:buNone/>
              <a:tabLst/>
              <a:defRPr/>
            </a:pPr>
            <a:endParaRPr kumimoji="0" lang="es-ES" sz="600" b="1"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1"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Fuente: </a:t>
            </a: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DANE, GEIH.</a:t>
            </a:r>
          </a:p>
        </p:txBody>
      </p:sp>
      <p:sp>
        <p:nvSpPr>
          <p:cNvPr id="10" name="Rectángulo 9">
            <a:extLst>
              <a:ext uri="{FF2B5EF4-FFF2-40B4-BE49-F238E27FC236}">
                <a16:creationId xmlns:a16="http://schemas.microsoft.com/office/drawing/2014/main" id="{5705284A-FEC7-7B83-699D-83BB75B67341}"/>
              </a:ext>
            </a:extLst>
          </p:cNvPr>
          <p:cNvSpPr/>
          <p:nvPr/>
        </p:nvSpPr>
        <p:spPr>
          <a:xfrm>
            <a:off x="209574" y="201238"/>
            <a:ext cx="45719" cy="545021"/>
          </a:xfrm>
          <a:prstGeom prst="rect">
            <a:avLst/>
          </a:prstGeom>
          <a:solidFill>
            <a:srgbClr val="6F2A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Segoe UI"/>
              <a:ea typeface="+mn-ea"/>
              <a:cs typeface="+mn-cs"/>
            </a:endParaRPr>
          </a:p>
        </p:txBody>
      </p:sp>
      <p:pic>
        <p:nvPicPr>
          <p:cNvPr id="7" name="Imagen 6"/>
          <p:cNvPicPr>
            <a:picLocks noChangeAspect="1"/>
          </p:cNvPicPr>
          <p:nvPr/>
        </p:nvPicPr>
        <p:blipFill>
          <a:blip r:embed="rId2"/>
          <a:stretch>
            <a:fillRect/>
          </a:stretch>
        </p:blipFill>
        <p:spPr>
          <a:xfrm>
            <a:off x="6773451" y="591342"/>
            <a:ext cx="2240202" cy="529182"/>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3550556267"/>
              </p:ext>
            </p:extLst>
          </p:nvPr>
        </p:nvGraphicFramePr>
        <p:xfrm>
          <a:off x="953262" y="1306584"/>
          <a:ext cx="6308777" cy="2796981"/>
        </p:xfrm>
        <a:graphic>
          <a:graphicData uri="http://schemas.openxmlformats.org/drawingml/2006/table">
            <a:tbl>
              <a:tblPr/>
              <a:tblGrid>
                <a:gridCol w="962356">
                  <a:extLst>
                    <a:ext uri="{9D8B030D-6E8A-4147-A177-3AD203B41FA5}">
                      <a16:colId xmlns:a16="http://schemas.microsoft.com/office/drawing/2014/main" val="422042478"/>
                    </a:ext>
                  </a:extLst>
                </a:gridCol>
                <a:gridCol w="962356">
                  <a:extLst>
                    <a:ext uri="{9D8B030D-6E8A-4147-A177-3AD203B41FA5}">
                      <a16:colId xmlns:a16="http://schemas.microsoft.com/office/drawing/2014/main" val="3968076829"/>
                    </a:ext>
                  </a:extLst>
                </a:gridCol>
                <a:gridCol w="962356">
                  <a:extLst>
                    <a:ext uri="{9D8B030D-6E8A-4147-A177-3AD203B41FA5}">
                      <a16:colId xmlns:a16="http://schemas.microsoft.com/office/drawing/2014/main" val="1791025518"/>
                    </a:ext>
                  </a:extLst>
                </a:gridCol>
                <a:gridCol w="1218983">
                  <a:extLst>
                    <a:ext uri="{9D8B030D-6E8A-4147-A177-3AD203B41FA5}">
                      <a16:colId xmlns:a16="http://schemas.microsoft.com/office/drawing/2014/main" val="330909620"/>
                    </a:ext>
                  </a:extLst>
                </a:gridCol>
                <a:gridCol w="962356">
                  <a:extLst>
                    <a:ext uri="{9D8B030D-6E8A-4147-A177-3AD203B41FA5}">
                      <a16:colId xmlns:a16="http://schemas.microsoft.com/office/drawing/2014/main" val="2340114668"/>
                    </a:ext>
                  </a:extLst>
                </a:gridCol>
                <a:gridCol w="1240370">
                  <a:extLst>
                    <a:ext uri="{9D8B030D-6E8A-4147-A177-3AD203B41FA5}">
                      <a16:colId xmlns:a16="http://schemas.microsoft.com/office/drawing/2014/main" val="2722726760"/>
                    </a:ext>
                  </a:extLst>
                </a:gridCol>
              </a:tblGrid>
              <a:tr h="254271">
                <a:tc rowSpan="2" gridSpan="2">
                  <a:txBody>
                    <a:bodyPr/>
                    <a:lstStyle/>
                    <a:p>
                      <a:pPr algn="ctr" fontAlgn="ctr"/>
                      <a:r>
                        <a:rPr lang="es-CO" sz="1000" b="1" i="0" u="none" strike="noStrike">
                          <a:solidFill>
                            <a:srgbClr val="F8F8F8"/>
                          </a:solidFill>
                          <a:effectLst/>
                          <a:latin typeface="Segoe UI" panose="020B0502040204020203" pitchFamily="34" charset="0"/>
                        </a:rPr>
                        <a:t>Población ocupada</a:t>
                      </a:r>
                    </a:p>
                  </a:txBody>
                  <a:tcPr marL="7620" marR="7620" marT="7620" marB="0" anchor="ctr">
                    <a:lnL>
                      <a:noFill/>
                    </a:lnL>
                    <a:lnR>
                      <a:noFill/>
                    </a:lnR>
                    <a:lnT>
                      <a:noFill/>
                    </a:lnT>
                    <a:lnB>
                      <a:noFill/>
                    </a:lnB>
                    <a:solidFill>
                      <a:srgbClr val="6B1940"/>
                    </a:solidFill>
                  </a:tcPr>
                </a:tc>
                <a:tc rowSpan="2" hMerge="1">
                  <a:txBody>
                    <a:bodyPr/>
                    <a:lstStyle/>
                    <a:p>
                      <a:endParaRPr lang="es-CO"/>
                    </a:p>
                  </a:txBody>
                  <a:tcPr/>
                </a:tc>
                <a:tc gridSpan="4">
                  <a:txBody>
                    <a:bodyPr/>
                    <a:lstStyle/>
                    <a:p>
                      <a:pPr algn="ctr" fontAlgn="ctr"/>
                      <a:r>
                        <a:rPr lang="es-CO" sz="1000" b="1" i="0" u="none" strike="noStrike">
                          <a:solidFill>
                            <a:srgbClr val="F8F8F8"/>
                          </a:solidFill>
                          <a:effectLst/>
                          <a:latin typeface="Segoe UI" panose="020B0502040204020203" pitchFamily="34" charset="0"/>
                        </a:rPr>
                        <a:t>Total nacional</a:t>
                      </a:r>
                    </a:p>
                  </a:txBody>
                  <a:tcPr marL="7620" marR="7620" marT="7620"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819794751"/>
                  </a:ext>
                </a:extLst>
              </a:tr>
              <a:tr h="254271">
                <a:tc gridSpan="2" vMerge="1">
                  <a:txBody>
                    <a:bodyPr/>
                    <a:lstStyle/>
                    <a:p>
                      <a:endParaRPr lang="es-CO"/>
                    </a:p>
                  </a:txBody>
                  <a:tcPr/>
                </a:tc>
                <a:tc hMerge="1" vMerge="1">
                  <a:txBody>
                    <a:bodyPr/>
                    <a:lstStyle/>
                    <a:p>
                      <a:endParaRPr lang="es-CO"/>
                    </a:p>
                  </a:txBody>
                  <a:tcPr/>
                </a:tc>
                <a:tc>
                  <a:txBody>
                    <a:bodyPr/>
                    <a:lstStyle/>
                    <a:p>
                      <a:pPr algn="ctr" fontAlgn="ctr"/>
                      <a:r>
                        <a:rPr lang="es-CO" sz="1000" b="1" i="0" u="none" strike="noStrike" dirty="0">
                          <a:solidFill>
                            <a:srgbClr val="AD2750"/>
                          </a:solidFill>
                          <a:effectLst/>
                          <a:latin typeface="Segoe UI" panose="020B0502040204020203" pitchFamily="34" charset="0"/>
                        </a:rPr>
                        <a:t>2022</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2023</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9554807"/>
                  </a:ext>
                </a:extLst>
              </a:tr>
              <a:tr h="254271">
                <a:tc rowSpan="3">
                  <a:txBody>
                    <a:bodyPr/>
                    <a:lstStyle/>
                    <a:p>
                      <a:pPr algn="ctr" fontAlgn="ctr"/>
                      <a:r>
                        <a:rPr lang="es-CO" sz="1000" b="1" i="0" u="none" strike="noStrike">
                          <a:solidFill>
                            <a:srgbClr val="000000"/>
                          </a:solidFill>
                          <a:effectLst/>
                          <a:latin typeface="Segoe UI" panose="020B0502040204020203" pitchFamily="34" charset="0"/>
                        </a:rPr>
                        <a:t>Total</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dirty="0">
                          <a:solidFill>
                            <a:srgbClr val="000000"/>
                          </a:solidFill>
                          <a:effectLst/>
                          <a:latin typeface="Segoe UI" panose="020B0502040204020203" pitchFamily="34" charset="0"/>
                        </a:rPr>
                        <a:t>Total</a:t>
                      </a:r>
                    </a:p>
                  </a:txBody>
                  <a:tcPr marL="7620" marR="7620" marT="7620" marB="0" anchor="ctr">
                    <a:lnL>
                      <a:noFill/>
                    </a:lnL>
                    <a:lnR>
                      <a:noFill/>
                    </a:lnR>
                    <a:lnT>
                      <a:noFill/>
                    </a:lnT>
                    <a:lnB>
                      <a:noFill/>
                    </a:lnB>
                    <a:solidFill>
                      <a:srgbClr val="FFFFFF"/>
                    </a:solidFill>
                  </a:tcPr>
                </a:tc>
                <a:tc>
                  <a:txBody>
                    <a:bodyPr/>
                    <a:lstStyle/>
                    <a:p>
                      <a:pPr algn="ctr" fontAlgn="b"/>
                      <a:r>
                        <a:rPr lang="es-CO" sz="1100" b="0" i="0" u="none" strike="noStrike" dirty="0">
                          <a:solidFill>
                            <a:srgbClr val="404040"/>
                          </a:solidFill>
                          <a:effectLst/>
                          <a:latin typeface="Segoe UI" panose="020B0502040204020203" pitchFamily="34" charset="0"/>
                        </a:rPr>
                        <a:t>21.943</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100" b="0" i="0" u="none" strike="noStrike" dirty="0">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100" b="0" i="0" u="none" strike="noStrike" dirty="0">
                          <a:solidFill>
                            <a:srgbClr val="404040"/>
                          </a:solidFill>
                          <a:effectLst/>
                          <a:latin typeface="Segoe UI" panose="020B0502040204020203" pitchFamily="34" charset="0"/>
                        </a:rPr>
                        <a:t>22.741</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100" b="0" i="0" u="none" strike="noStrike">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055692828"/>
                  </a:ext>
                </a:extLst>
              </a:tr>
              <a:tr h="254271">
                <a:tc vMerge="1">
                  <a:txBody>
                    <a:bodyPr/>
                    <a:lstStyle/>
                    <a:p>
                      <a:endParaRPr lang="es-CO"/>
                    </a:p>
                  </a:txBody>
                  <a:tcPr/>
                </a:tc>
                <a:tc>
                  <a:txBody>
                    <a:bodyPr/>
                    <a:lstStyle/>
                    <a:p>
                      <a:pPr algn="ctr" fontAlgn="b"/>
                      <a:r>
                        <a:rPr lang="es-CO" sz="1000" b="1" i="0" u="none" strike="noStrike" dirty="0">
                          <a:solidFill>
                            <a:srgbClr val="000000"/>
                          </a:solidFill>
                          <a:effectLst/>
                          <a:latin typeface="Segoe UI" panose="020B0502040204020203" pitchFamily="34" charset="0"/>
                        </a:rPr>
                        <a:t>Si</a:t>
                      </a:r>
                    </a:p>
                  </a:txBody>
                  <a:tcPr marL="7620" marR="7620" marT="7620" marB="0" anchor="ctr">
                    <a:lnL>
                      <a:noFill/>
                    </a:lnL>
                    <a:lnR>
                      <a:noFill/>
                    </a:lnR>
                    <a:lnT>
                      <a:noFill/>
                    </a:lnT>
                    <a:lnB>
                      <a:noFill/>
                    </a:lnB>
                    <a:solidFill>
                      <a:schemeClr val="bg1">
                        <a:lumMod val="95000"/>
                      </a:schemeClr>
                    </a:solidFill>
                  </a:tcPr>
                </a:tc>
                <a:tc>
                  <a:txBody>
                    <a:bodyPr/>
                    <a:lstStyle/>
                    <a:p>
                      <a:pPr algn="ctr" fontAlgn="b"/>
                      <a:r>
                        <a:rPr lang="es-CO" sz="1100" b="0" i="0" u="none" strike="noStrike">
                          <a:solidFill>
                            <a:srgbClr val="404040"/>
                          </a:solidFill>
                          <a:effectLst/>
                          <a:latin typeface="Segoe UI" panose="020B0502040204020203" pitchFamily="34" charset="0"/>
                        </a:rPr>
                        <a:t>681</a:t>
                      </a:r>
                    </a:p>
                  </a:txBody>
                  <a:tcPr marL="7620" marR="7620" marT="7620" marB="0" anchor="ctr">
                    <a:lnL>
                      <a:noFill/>
                    </a:lnL>
                    <a:lnR>
                      <a:noFill/>
                    </a:lnR>
                    <a:lnT>
                      <a:noFill/>
                    </a:lnT>
                    <a:lnB>
                      <a:noFill/>
                    </a:lnB>
                    <a:solidFill>
                      <a:schemeClr val="bg1">
                        <a:lumMod val="95000"/>
                      </a:schemeClr>
                    </a:solidFill>
                  </a:tcPr>
                </a:tc>
                <a:tc>
                  <a:txBody>
                    <a:bodyPr/>
                    <a:lstStyle/>
                    <a:p>
                      <a:pPr algn="ctr" fontAlgn="b"/>
                      <a:r>
                        <a:rPr lang="es-CO" sz="1100" b="0" i="0" u="none" strike="noStrike" dirty="0">
                          <a:solidFill>
                            <a:srgbClr val="404040"/>
                          </a:solidFill>
                          <a:effectLst/>
                          <a:latin typeface="Segoe UI" panose="020B0502040204020203" pitchFamily="34" charset="0"/>
                        </a:rPr>
                        <a:t>3,1</a:t>
                      </a:r>
                    </a:p>
                  </a:txBody>
                  <a:tcPr marL="7620" marR="7620" marT="7620" marB="0" anchor="ctr">
                    <a:lnL>
                      <a:noFill/>
                    </a:lnL>
                    <a:lnR>
                      <a:noFill/>
                    </a:lnR>
                    <a:lnT>
                      <a:noFill/>
                    </a:lnT>
                    <a:lnB>
                      <a:noFill/>
                    </a:lnB>
                    <a:solidFill>
                      <a:schemeClr val="bg1">
                        <a:lumMod val="95000"/>
                      </a:schemeClr>
                    </a:solidFill>
                  </a:tcPr>
                </a:tc>
                <a:tc>
                  <a:txBody>
                    <a:bodyPr/>
                    <a:lstStyle/>
                    <a:p>
                      <a:pPr algn="ctr" fontAlgn="b"/>
                      <a:r>
                        <a:rPr lang="es-CO" sz="1100" b="0" i="0" u="none" strike="noStrike" dirty="0">
                          <a:solidFill>
                            <a:srgbClr val="404040"/>
                          </a:solidFill>
                          <a:effectLst/>
                          <a:latin typeface="Segoe UI" panose="020B0502040204020203" pitchFamily="34" charset="0"/>
                        </a:rPr>
                        <a:t>821</a:t>
                      </a:r>
                    </a:p>
                  </a:txBody>
                  <a:tcPr marL="7620" marR="7620" marT="7620" marB="0" anchor="ctr">
                    <a:lnL>
                      <a:noFill/>
                    </a:lnL>
                    <a:lnR>
                      <a:noFill/>
                    </a:lnR>
                    <a:lnT>
                      <a:noFill/>
                    </a:lnT>
                    <a:lnB>
                      <a:noFill/>
                    </a:lnB>
                    <a:solidFill>
                      <a:schemeClr val="bg1">
                        <a:lumMod val="95000"/>
                      </a:schemeClr>
                    </a:solidFill>
                  </a:tcPr>
                </a:tc>
                <a:tc>
                  <a:txBody>
                    <a:bodyPr/>
                    <a:lstStyle/>
                    <a:p>
                      <a:pPr algn="ctr" fontAlgn="b"/>
                      <a:r>
                        <a:rPr lang="es-CO" sz="1100" b="0" i="0" u="none" strike="noStrike" dirty="0">
                          <a:solidFill>
                            <a:srgbClr val="404040"/>
                          </a:solidFill>
                          <a:effectLst/>
                          <a:latin typeface="Segoe UI" panose="020B0502040204020203" pitchFamily="34" charset="0"/>
                        </a:rPr>
                        <a:t>3,6</a:t>
                      </a:r>
                    </a:p>
                  </a:txBody>
                  <a:tcPr marL="7620" marR="7620" marT="7620" marB="0" anchor="ctr">
                    <a:lnL>
                      <a:noFill/>
                    </a:lnL>
                    <a:lnR>
                      <a:noFill/>
                    </a:lnR>
                    <a:lnT>
                      <a:noFill/>
                    </a:lnT>
                    <a:lnB>
                      <a:noFill/>
                    </a:lnB>
                    <a:solidFill>
                      <a:schemeClr val="bg1">
                        <a:lumMod val="95000"/>
                      </a:schemeClr>
                    </a:solidFill>
                  </a:tcPr>
                </a:tc>
                <a:extLst>
                  <a:ext uri="{0D108BD9-81ED-4DB2-BD59-A6C34878D82A}">
                    <a16:rowId xmlns:a16="http://schemas.microsoft.com/office/drawing/2014/main" val="3570350092"/>
                  </a:ext>
                </a:extLst>
              </a:tr>
              <a:tr h="254271">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100" b="0" i="0" u="none" strike="noStrike" dirty="0">
                          <a:solidFill>
                            <a:srgbClr val="404040"/>
                          </a:solidFill>
                          <a:effectLst/>
                          <a:latin typeface="Segoe UI" panose="020B0502040204020203" pitchFamily="34" charset="0"/>
                        </a:rPr>
                        <a:t>21.263</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100" b="0" i="0" u="none" strike="noStrike" dirty="0">
                          <a:solidFill>
                            <a:srgbClr val="404040"/>
                          </a:solidFill>
                          <a:effectLst/>
                          <a:latin typeface="Segoe UI" panose="020B0502040204020203" pitchFamily="34" charset="0"/>
                        </a:rPr>
                        <a:t>96,9</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100" b="0" i="0" u="none" strike="noStrike" dirty="0">
                          <a:solidFill>
                            <a:srgbClr val="404040"/>
                          </a:solidFill>
                          <a:effectLst/>
                          <a:latin typeface="Segoe UI" panose="020B0502040204020203" pitchFamily="34" charset="0"/>
                        </a:rPr>
                        <a:t>21.920</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100" b="0" i="0" u="none" strike="noStrike">
                          <a:solidFill>
                            <a:srgbClr val="404040"/>
                          </a:solidFill>
                          <a:effectLst/>
                          <a:latin typeface="Segoe UI" panose="020B0502040204020203" pitchFamily="34" charset="0"/>
                        </a:rPr>
                        <a:t>96,4</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80350657"/>
                  </a:ext>
                </a:extLst>
              </a:tr>
              <a:tr h="254271">
                <a:tc rowSpan="3">
                  <a:txBody>
                    <a:bodyPr/>
                    <a:lstStyle/>
                    <a:p>
                      <a:pPr algn="ctr" fontAlgn="ctr"/>
                      <a:r>
                        <a:rPr lang="es-CO" sz="1000" b="1" i="0" u="none" strike="noStrike">
                          <a:solidFill>
                            <a:srgbClr val="000000"/>
                          </a:solidFill>
                          <a:effectLst/>
                          <a:latin typeface="Segoe UI" panose="020B0502040204020203" pitchFamily="34" charset="0"/>
                        </a:rPr>
                        <a:t>Hombres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dirty="0">
                          <a:solidFill>
                            <a:srgbClr val="000000"/>
                          </a:solidFill>
                          <a:effectLst/>
                          <a:latin typeface="Segoe UI" panose="020B0502040204020203" pitchFamily="34" charset="0"/>
                        </a:rPr>
                        <a:t>Total</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100" b="0" i="0" u="none" strike="noStrike">
                          <a:solidFill>
                            <a:srgbClr val="404040"/>
                          </a:solidFill>
                          <a:effectLst/>
                          <a:latin typeface="Segoe UI" panose="020B0502040204020203" pitchFamily="34" charset="0"/>
                        </a:rPr>
                        <a:t>13.001</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100" b="0" i="0" u="none" strike="noStrike" dirty="0">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100" b="0" i="0" u="none" strike="noStrike">
                          <a:solidFill>
                            <a:srgbClr val="404040"/>
                          </a:solidFill>
                          <a:effectLst/>
                          <a:latin typeface="Segoe UI" panose="020B0502040204020203" pitchFamily="34" charset="0"/>
                        </a:rPr>
                        <a:t>13.331</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100" b="0" i="0" u="none" strike="noStrike" dirty="0">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749552901"/>
                  </a:ext>
                </a:extLst>
              </a:tr>
              <a:tr h="254271">
                <a:tc vMerge="1">
                  <a:txBody>
                    <a:bodyPr/>
                    <a:lstStyle/>
                    <a:p>
                      <a:endParaRPr lang="es-CO"/>
                    </a:p>
                  </a:txBody>
                  <a:tcPr/>
                </a:tc>
                <a:tc>
                  <a:txBody>
                    <a:bodyPr/>
                    <a:lstStyle/>
                    <a:p>
                      <a:pPr algn="ctr" fontAlgn="b"/>
                      <a:r>
                        <a:rPr lang="es-CO" sz="1000" b="1" i="0" u="none" strike="noStrike" dirty="0">
                          <a:solidFill>
                            <a:srgbClr val="000000"/>
                          </a:solidFill>
                          <a:effectLst/>
                          <a:latin typeface="Segoe UI" panose="020B0502040204020203" pitchFamily="34" charset="0"/>
                        </a:rPr>
                        <a:t>Si</a:t>
                      </a:r>
                    </a:p>
                  </a:txBody>
                  <a:tcPr marL="7620" marR="7620" marT="7620" marB="0" anchor="ctr">
                    <a:lnL>
                      <a:noFill/>
                    </a:lnL>
                    <a:lnR>
                      <a:noFill/>
                    </a:lnR>
                    <a:lnT>
                      <a:noFill/>
                    </a:lnT>
                    <a:lnB>
                      <a:noFill/>
                    </a:lnB>
                    <a:solidFill>
                      <a:schemeClr val="bg1">
                        <a:lumMod val="95000"/>
                      </a:schemeClr>
                    </a:solidFill>
                  </a:tcPr>
                </a:tc>
                <a:tc>
                  <a:txBody>
                    <a:bodyPr/>
                    <a:lstStyle/>
                    <a:p>
                      <a:pPr algn="ctr" fontAlgn="b"/>
                      <a:r>
                        <a:rPr lang="es-CO" sz="1100" b="0" i="0" u="none" strike="noStrike" dirty="0">
                          <a:solidFill>
                            <a:srgbClr val="404040"/>
                          </a:solidFill>
                          <a:effectLst/>
                          <a:latin typeface="Segoe UI" panose="020B0502040204020203" pitchFamily="34" charset="0"/>
                        </a:rPr>
                        <a:t>382</a:t>
                      </a:r>
                    </a:p>
                  </a:txBody>
                  <a:tcPr marL="7620" marR="7620" marT="7620" marB="0" anchor="ctr">
                    <a:lnL>
                      <a:noFill/>
                    </a:lnL>
                    <a:lnR>
                      <a:noFill/>
                    </a:lnR>
                    <a:lnT>
                      <a:noFill/>
                    </a:lnT>
                    <a:lnB>
                      <a:noFill/>
                    </a:lnB>
                    <a:solidFill>
                      <a:schemeClr val="bg1">
                        <a:lumMod val="95000"/>
                      </a:schemeClr>
                    </a:solidFill>
                  </a:tcPr>
                </a:tc>
                <a:tc>
                  <a:txBody>
                    <a:bodyPr/>
                    <a:lstStyle/>
                    <a:p>
                      <a:pPr algn="ctr" fontAlgn="b"/>
                      <a:r>
                        <a:rPr lang="es-CO" sz="1100" b="0" i="0" u="none" strike="noStrike" dirty="0">
                          <a:solidFill>
                            <a:srgbClr val="404040"/>
                          </a:solidFill>
                          <a:effectLst/>
                          <a:latin typeface="Segoe UI" panose="020B0502040204020203" pitchFamily="34" charset="0"/>
                        </a:rPr>
                        <a:t>2,9</a:t>
                      </a:r>
                    </a:p>
                  </a:txBody>
                  <a:tcPr marL="7620" marR="7620" marT="7620" marB="0" anchor="ctr">
                    <a:lnL>
                      <a:noFill/>
                    </a:lnL>
                    <a:lnR>
                      <a:noFill/>
                    </a:lnR>
                    <a:lnT>
                      <a:noFill/>
                    </a:lnT>
                    <a:lnB>
                      <a:noFill/>
                    </a:lnB>
                    <a:solidFill>
                      <a:schemeClr val="bg1">
                        <a:lumMod val="95000"/>
                      </a:schemeClr>
                    </a:solidFill>
                  </a:tcPr>
                </a:tc>
                <a:tc>
                  <a:txBody>
                    <a:bodyPr/>
                    <a:lstStyle/>
                    <a:p>
                      <a:pPr algn="ctr" fontAlgn="b"/>
                      <a:r>
                        <a:rPr lang="es-CO" sz="1100" b="0" i="0" u="none" strike="noStrike" dirty="0">
                          <a:solidFill>
                            <a:srgbClr val="404040"/>
                          </a:solidFill>
                          <a:effectLst/>
                          <a:latin typeface="Segoe UI" panose="020B0502040204020203" pitchFamily="34" charset="0"/>
                        </a:rPr>
                        <a:t>466</a:t>
                      </a:r>
                    </a:p>
                  </a:txBody>
                  <a:tcPr marL="7620" marR="7620" marT="7620" marB="0" anchor="ctr">
                    <a:lnL>
                      <a:noFill/>
                    </a:lnL>
                    <a:lnR>
                      <a:noFill/>
                    </a:lnR>
                    <a:lnT>
                      <a:noFill/>
                    </a:lnT>
                    <a:lnB>
                      <a:noFill/>
                    </a:lnB>
                    <a:solidFill>
                      <a:schemeClr val="bg1">
                        <a:lumMod val="95000"/>
                      </a:schemeClr>
                    </a:solidFill>
                  </a:tcPr>
                </a:tc>
                <a:tc>
                  <a:txBody>
                    <a:bodyPr/>
                    <a:lstStyle/>
                    <a:p>
                      <a:pPr algn="ctr" fontAlgn="b"/>
                      <a:r>
                        <a:rPr lang="es-CO" sz="1100" b="0" i="0" u="none" strike="noStrike" dirty="0">
                          <a:solidFill>
                            <a:srgbClr val="404040"/>
                          </a:solidFill>
                          <a:effectLst/>
                          <a:latin typeface="Segoe UI" panose="020B0502040204020203" pitchFamily="34" charset="0"/>
                        </a:rPr>
                        <a:t>3,5</a:t>
                      </a:r>
                    </a:p>
                  </a:txBody>
                  <a:tcPr marL="7620" marR="7620" marT="7620" marB="0" anchor="ctr">
                    <a:lnL>
                      <a:noFill/>
                    </a:lnL>
                    <a:lnR>
                      <a:noFill/>
                    </a:lnR>
                    <a:lnT>
                      <a:noFill/>
                    </a:lnT>
                    <a:lnB>
                      <a:noFill/>
                    </a:lnB>
                    <a:solidFill>
                      <a:schemeClr val="bg1">
                        <a:lumMod val="95000"/>
                      </a:schemeClr>
                    </a:solidFill>
                  </a:tcPr>
                </a:tc>
                <a:extLst>
                  <a:ext uri="{0D108BD9-81ED-4DB2-BD59-A6C34878D82A}">
                    <a16:rowId xmlns:a16="http://schemas.microsoft.com/office/drawing/2014/main" val="2175759894"/>
                  </a:ext>
                </a:extLst>
              </a:tr>
              <a:tr h="254271">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100" b="0" i="0" u="none" strike="noStrike">
                          <a:solidFill>
                            <a:srgbClr val="404040"/>
                          </a:solidFill>
                          <a:effectLst/>
                          <a:latin typeface="Segoe UI" panose="020B0502040204020203" pitchFamily="34" charset="0"/>
                        </a:rPr>
                        <a:t>12.619</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100" b="0" i="0" u="none" strike="noStrike" dirty="0">
                          <a:solidFill>
                            <a:srgbClr val="404040"/>
                          </a:solidFill>
                          <a:effectLst/>
                          <a:latin typeface="Segoe UI" panose="020B0502040204020203" pitchFamily="34" charset="0"/>
                        </a:rPr>
                        <a:t>97,1</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100" b="0" i="0" u="none" strike="noStrike" dirty="0">
                          <a:solidFill>
                            <a:srgbClr val="404040"/>
                          </a:solidFill>
                          <a:effectLst/>
                          <a:latin typeface="Segoe UI" panose="020B0502040204020203" pitchFamily="34" charset="0"/>
                        </a:rPr>
                        <a:t>12.865</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100" b="0" i="0" u="none" strike="noStrike">
                          <a:solidFill>
                            <a:srgbClr val="404040"/>
                          </a:solidFill>
                          <a:effectLst/>
                          <a:latin typeface="Segoe UI" panose="020B0502040204020203" pitchFamily="34" charset="0"/>
                        </a:rPr>
                        <a:t>96,5</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47919539"/>
                  </a:ext>
                </a:extLst>
              </a:tr>
              <a:tr h="254271">
                <a:tc rowSpan="3">
                  <a:txBody>
                    <a:bodyPr/>
                    <a:lstStyle/>
                    <a:p>
                      <a:pPr algn="ctr" fontAlgn="ctr"/>
                      <a:r>
                        <a:rPr lang="es-CO" sz="1000" b="1" i="0" u="none" strike="noStrike">
                          <a:solidFill>
                            <a:srgbClr val="000000"/>
                          </a:solidFill>
                          <a:effectLst/>
                          <a:latin typeface="Segoe UI" panose="020B0502040204020203" pitchFamily="34" charset="0"/>
                        </a:rPr>
                        <a:t>Mujeres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MX" sz="1000" b="1" i="0" u="none" strike="noStrike" dirty="0">
                          <a:solidFill>
                            <a:srgbClr val="000000"/>
                          </a:solidFill>
                          <a:effectLst/>
                          <a:latin typeface="Segoe UI" panose="020B0502040204020203" pitchFamily="34" charset="0"/>
                        </a:rPr>
                        <a:t>Total</a:t>
                      </a:r>
                      <a:endParaRPr lang="es-CO" sz="1000" b="1" i="0" u="none" strike="noStrike" dirty="0">
                        <a:solidFill>
                          <a:srgbClr val="000000"/>
                        </a:solidFill>
                        <a:effectLst/>
                        <a:latin typeface="Segoe UI" panose="020B0502040204020203"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100" b="0" i="0" u="none" strike="noStrike">
                          <a:solidFill>
                            <a:srgbClr val="404040"/>
                          </a:solidFill>
                          <a:effectLst/>
                          <a:latin typeface="Segoe UI" panose="020B0502040204020203" pitchFamily="34" charset="0"/>
                        </a:rPr>
                        <a:t>8.942</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100" b="0" i="0" u="none" strike="noStrike" dirty="0">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100" b="0" i="0" u="none" strike="noStrike" dirty="0">
                          <a:solidFill>
                            <a:srgbClr val="404040"/>
                          </a:solidFill>
                          <a:effectLst/>
                          <a:latin typeface="Segoe UI" panose="020B0502040204020203" pitchFamily="34" charset="0"/>
                        </a:rPr>
                        <a:t>9.410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100" b="0" i="0" u="none" strike="noStrike" dirty="0">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578623372"/>
                  </a:ext>
                </a:extLst>
              </a:tr>
              <a:tr h="254271">
                <a:tc vMerge="1">
                  <a:txBody>
                    <a:bodyPr/>
                    <a:lstStyle/>
                    <a:p>
                      <a:endParaRPr lang="es-CO"/>
                    </a:p>
                  </a:txBody>
                  <a:tcPr/>
                </a:tc>
                <a:tc>
                  <a:txBody>
                    <a:bodyPr/>
                    <a:lstStyle/>
                    <a:p>
                      <a:pPr algn="ctr" fontAlgn="b"/>
                      <a:r>
                        <a:rPr lang="es-CO" sz="1000" b="1" i="0" u="none" strike="noStrike" dirty="0">
                          <a:solidFill>
                            <a:srgbClr val="000000"/>
                          </a:solidFill>
                          <a:effectLst/>
                          <a:latin typeface="Segoe UI" panose="020B0502040204020203" pitchFamily="34" charset="0"/>
                        </a:rPr>
                        <a:t>Si</a:t>
                      </a:r>
                    </a:p>
                  </a:txBody>
                  <a:tcPr marL="7620" marR="7620" marT="7620" marB="0" anchor="ctr">
                    <a:lnL>
                      <a:noFill/>
                    </a:lnL>
                    <a:lnR>
                      <a:noFill/>
                    </a:lnR>
                    <a:lnT>
                      <a:noFill/>
                    </a:lnT>
                    <a:lnB>
                      <a:noFill/>
                    </a:lnB>
                    <a:solidFill>
                      <a:schemeClr val="bg1">
                        <a:lumMod val="95000"/>
                      </a:schemeClr>
                    </a:solidFill>
                  </a:tcPr>
                </a:tc>
                <a:tc>
                  <a:txBody>
                    <a:bodyPr/>
                    <a:lstStyle/>
                    <a:p>
                      <a:pPr algn="ctr" fontAlgn="b"/>
                      <a:r>
                        <a:rPr lang="es-CO" sz="1100" b="0" i="0" u="none" strike="noStrike" dirty="0">
                          <a:solidFill>
                            <a:srgbClr val="404040"/>
                          </a:solidFill>
                          <a:effectLst/>
                          <a:latin typeface="Segoe UI" panose="020B0502040204020203" pitchFamily="34" charset="0"/>
                        </a:rPr>
                        <a:t>299</a:t>
                      </a:r>
                    </a:p>
                  </a:txBody>
                  <a:tcPr marL="7620" marR="7620" marT="7620" marB="0" anchor="ctr">
                    <a:lnL>
                      <a:noFill/>
                    </a:lnL>
                    <a:lnR>
                      <a:noFill/>
                    </a:lnR>
                    <a:lnT>
                      <a:noFill/>
                    </a:lnT>
                    <a:lnB>
                      <a:noFill/>
                    </a:lnB>
                    <a:solidFill>
                      <a:schemeClr val="bg1">
                        <a:lumMod val="95000"/>
                      </a:schemeClr>
                    </a:solidFill>
                  </a:tcPr>
                </a:tc>
                <a:tc>
                  <a:txBody>
                    <a:bodyPr/>
                    <a:lstStyle/>
                    <a:p>
                      <a:pPr algn="ctr" fontAlgn="b"/>
                      <a:r>
                        <a:rPr lang="es-CO" sz="1100" b="0" i="0" u="none" strike="noStrike" dirty="0">
                          <a:solidFill>
                            <a:srgbClr val="404040"/>
                          </a:solidFill>
                          <a:effectLst/>
                          <a:latin typeface="Segoe UI" panose="020B0502040204020203" pitchFamily="34" charset="0"/>
                        </a:rPr>
                        <a:t>3,3</a:t>
                      </a:r>
                    </a:p>
                  </a:txBody>
                  <a:tcPr marL="7620" marR="7620" marT="7620" marB="0" anchor="ctr">
                    <a:lnL>
                      <a:noFill/>
                    </a:lnL>
                    <a:lnR>
                      <a:noFill/>
                    </a:lnR>
                    <a:lnT>
                      <a:noFill/>
                    </a:lnT>
                    <a:lnB>
                      <a:noFill/>
                    </a:lnB>
                    <a:solidFill>
                      <a:schemeClr val="bg1">
                        <a:lumMod val="95000"/>
                      </a:schemeClr>
                    </a:solidFill>
                  </a:tcPr>
                </a:tc>
                <a:tc>
                  <a:txBody>
                    <a:bodyPr/>
                    <a:lstStyle/>
                    <a:p>
                      <a:pPr algn="ctr" fontAlgn="b"/>
                      <a:r>
                        <a:rPr lang="es-CO" sz="1100" b="0" i="0" u="none" strike="noStrike" dirty="0">
                          <a:solidFill>
                            <a:srgbClr val="404040"/>
                          </a:solidFill>
                          <a:effectLst/>
                          <a:latin typeface="Segoe UI" panose="020B0502040204020203" pitchFamily="34" charset="0"/>
                        </a:rPr>
                        <a:t>355</a:t>
                      </a:r>
                    </a:p>
                  </a:txBody>
                  <a:tcPr marL="7620" marR="7620" marT="7620" marB="0" anchor="ctr">
                    <a:lnL>
                      <a:noFill/>
                    </a:lnL>
                    <a:lnR>
                      <a:noFill/>
                    </a:lnR>
                    <a:lnT>
                      <a:noFill/>
                    </a:lnT>
                    <a:lnB>
                      <a:noFill/>
                    </a:lnB>
                    <a:solidFill>
                      <a:schemeClr val="bg1">
                        <a:lumMod val="95000"/>
                      </a:schemeClr>
                    </a:solidFill>
                  </a:tcPr>
                </a:tc>
                <a:tc>
                  <a:txBody>
                    <a:bodyPr/>
                    <a:lstStyle/>
                    <a:p>
                      <a:pPr algn="ctr" fontAlgn="b"/>
                      <a:r>
                        <a:rPr lang="es-CO" sz="1100" b="0" i="0" u="none" strike="noStrike" dirty="0">
                          <a:solidFill>
                            <a:srgbClr val="404040"/>
                          </a:solidFill>
                          <a:effectLst/>
                          <a:latin typeface="Segoe UI" panose="020B0502040204020203" pitchFamily="34" charset="0"/>
                        </a:rPr>
                        <a:t>3,8</a:t>
                      </a:r>
                    </a:p>
                  </a:txBody>
                  <a:tcPr marL="7620" marR="7620" marT="7620" marB="0" anchor="ctr">
                    <a:lnL>
                      <a:noFill/>
                    </a:lnL>
                    <a:lnR>
                      <a:noFill/>
                    </a:lnR>
                    <a:lnT>
                      <a:noFill/>
                    </a:lnT>
                    <a:lnB>
                      <a:noFill/>
                    </a:lnB>
                    <a:solidFill>
                      <a:schemeClr val="bg1">
                        <a:lumMod val="95000"/>
                      </a:schemeClr>
                    </a:solidFill>
                  </a:tcPr>
                </a:tc>
                <a:extLst>
                  <a:ext uri="{0D108BD9-81ED-4DB2-BD59-A6C34878D82A}">
                    <a16:rowId xmlns:a16="http://schemas.microsoft.com/office/drawing/2014/main" val="2842777158"/>
                  </a:ext>
                </a:extLst>
              </a:tr>
              <a:tr h="254271">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100" b="0" i="0" u="none" strike="noStrike">
                          <a:solidFill>
                            <a:srgbClr val="404040"/>
                          </a:solidFill>
                          <a:effectLst/>
                          <a:latin typeface="Segoe UI" panose="020B0502040204020203" pitchFamily="34" charset="0"/>
                        </a:rPr>
                        <a:t>8.644</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100" b="0" i="0" u="none" strike="noStrike" dirty="0">
                          <a:solidFill>
                            <a:srgbClr val="404040"/>
                          </a:solidFill>
                          <a:effectLst/>
                          <a:latin typeface="Segoe UI" panose="020B0502040204020203" pitchFamily="34" charset="0"/>
                        </a:rPr>
                        <a:t>96,7</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100" b="0" i="0" u="none" strike="noStrike" dirty="0">
                          <a:solidFill>
                            <a:srgbClr val="404040"/>
                          </a:solidFill>
                          <a:effectLst/>
                          <a:latin typeface="Segoe UI" panose="020B0502040204020203" pitchFamily="34" charset="0"/>
                        </a:rPr>
                        <a:t>9.055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100" b="0" i="0" u="none" strike="noStrike" dirty="0">
                          <a:solidFill>
                            <a:srgbClr val="404040"/>
                          </a:solidFill>
                          <a:effectLst/>
                          <a:latin typeface="Segoe UI" panose="020B0502040204020203" pitchFamily="34" charset="0"/>
                        </a:rPr>
                        <a:t>96,2</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09823127"/>
                  </a:ext>
                </a:extLst>
              </a:tr>
            </a:tbl>
          </a:graphicData>
        </a:graphic>
      </p:graphicFrame>
    </p:spTree>
    <p:extLst>
      <p:ext uri="{BB962C8B-B14F-4D97-AF65-F5344CB8AC3E}">
        <p14:creationId xmlns:p14="http://schemas.microsoft.com/office/powerpoint/2010/main" val="2594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C114F67B-82D0-8641-9854-DBDCE7E782ED}"/>
              </a:ext>
            </a:extLst>
          </p:cNvPr>
          <p:cNvSpPr txBox="1"/>
          <p:nvPr/>
        </p:nvSpPr>
        <p:spPr>
          <a:xfrm>
            <a:off x="5431229" y="4567499"/>
            <a:ext cx="2825667" cy="233782"/>
          </a:xfrm>
          <a:prstGeom prst="rect">
            <a:avLst/>
          </a:prstGeom>
        </p:spPr>
        <p:txBody>
          <a:bodyPr vert="horz" wrap="square" lIns="0" tIns="12065" rIns="0" bIns="0" rtlCol="0">
            <a:spAutoFit/>
          </a:bodyPr>
          <a:lstStyle/>
          <a:p>
            <a:pPr marL="12700">
              <a:lnSpc>
                <a:spcPct val="90000"/>
              </a:lnSpc>
              <a:tabLst>
                <a:tab pos="1017905" algn="l"/>
              </a:tabLst>
            </a:pPr>
            <a:r>
              <a:rPr lang="es-ES_tradnl" sz="1600" b="1" spc="-5" dirty="0">
                <a:solidFill>
                  <a:srgbClr val="EF3C6F"/>
                </a:solidFill>
                <a:latin typeface="+mj-lt"/>
                <a:ea typeface="+mj-ea"/>
                <a:cs typeface="Arial"/>
              </a:rPr>
              <a:t>Enero - octubre </a:t>
            </a:r>
            <a:r>
              <a:rPr lang="es-ES_tradnl" sz="1600" b="1" spc="-5" dirty="0">
                <a:latin typeface="+mj-lt"/>
                <a:ea typeface="+mj-ea"/>
                <a:cs typeface="Arial"/>
              </a:rPr>
              <a:t>2023</a:t>
            </a:r>
            <a:endParaRPr sz="1600" b="1" spc="-5" dirty="0">
              <a:latin typeface="+mj-lt"/>
              <a:ea typeface="+mj-ea"/>
              <a:cs typeface="Arial"/>
            </a:endParaRPr>
          </a:p>
        </p:txBody>
      </p:sp>
      <p:sp>
        <p:nvSpPr>
          <p:cNvPr id="4" name="object 553">
            <a:extLst>
              <a:ext uri="{FF2B5EF4-FFF2-40B4-BE49-F238E27FC236}">
                <a16:creationId xmlns:a16="http://schemas.microsoft.com/office/drawing/2014/main" id="{ED9DF49A-C1B4-227C-EA20-909249ED9484}"/>
              </a:ext>
            </a:extLst>
          </p:cNvPr>
          <p:cNvSpPr txBox="1">
            <a:spLocks/>
          </p:cNvSpPr>
          <p:nvPr/>
        </p:nvSpPr>
        <p:spPr>
          <a:xfrm>
            <a:off x="4486665" y="2535729"/>
            <a:ext cx="4990489" cy="477695"/>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125"/>
              </a:spcBef>
              <a:buNone/>
            </a:pPr>
            <a:r>
              <a:rPr lang="es-ES" sz="3000" b="1" spc="-5" dirty="0">
                <a:solidFill>
                  <a:srgbClr val="6F2A4D"/>
                </a:solidFill>
                <a:latin typeface="+mj-lt"/>
                <a:cs typeface="Arial"/>
              </a:rPr>
              <a:t>Ganancias y salarios</a:t>
            </a:r>
          </a:p>
        </p:txBody>
      </p:sp>
      <p:sp>
        <p:nvSpPr>
          <p:cNvPr id="5" name="Rectángulo 4">
            <a:extLst>
              <a:ext uri="{FF2B5EF4-FFF2-40B4-BE49-F238E27FC236}">
                <a16:creationId xmlns:a16="http://schemas.microsoft.com/office/drawing/2014/main" id="{58BABC12-3222-7F67-8CAE-DE5FA66B1764}"/>
              </a:ext>
            </a:extLst>
          </p:cNvPr>
          <p:cNvSpPr/>
          <p:nvPr/>
        </p:nvSpPr>
        <p:spPr>
          <a:xfrm>
            <a:off x="5343447" y="3317967"/>
            <a:ext cx="3800553" cy="1136468"/>
          </a:xfrm>
          <a:prstGeom prst="rect">
            <a:avLst/>
          </a:prstGeom>
          <a:noFill/>
          <a:ln w="6350">
            <a:solidFill>
              <a:srgbClr val="6B23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6" name="CuadroTexto 5">
            <a:extLst>
              <a:ext uri="{FF2B5EF4-FFF2-40B4-BE49-F238E27FC236}">
                <a16:creationId xmlns:a16="http://schemas.microsoft.com/office/drawing/2014/main" id="{785FD3A5-125E-6477-1139-1889460658D4}"/>
              </a:ext>
            </a:extLst>
          </p:cNvPr>
          <p:cNvSpPr txBox="1"/>
          <p:nvPr/>
        </p:nvSpPr>
        <p:spPr>
          <a:xfrm>
            <a:off x="5431229" y="3716924"/>
            <a:ext cx="2764859" cy="338554"/>
          </a:xfrm>
          <a:prstGeom prst="rect">
            <a:avLst/>
          </a:prstGeom>
          <a:noFill/>
        </p:spPr>
        <p:txBody>
          <a:bodyPr wrap="square" rtlCol="0">
            <a:spAutoFit/>
          </a:bodyPr>
          <a:lstStyle/>
          <a:p>
            <a:r>
              <a:rPr lang="es-ES" sz="1600" i="1" dirty="0">
                <a:solidFill>
                  <a:srgbClr val="EF3C6F"/>
                </a:solidFill>
              </a:rPr>
              <a:t>Total nacional</a:t>
            </a:r>
          </a:p>
        </p:txBody>
      </p:sp>
      <p:pic>
        <p:nvPicPr>
          <p:cNvPr id="7" name="Imagen 6"/>
          <p:cNvPicPr>
            <a:picLocks noChangeAspect="1"/>
          </p:cNvPicPr>
          <p:nvPr/>
        </p:nvPicPr>
        <p:blipFill>
          <a:blip r:embed="rId3"/>
          <a:stretch>
            <a:fillRect/>
          </a:stretch>
        </p:blipFill>
        <p:spPr>
          <a:xfrm>
            <a:off x="6571397" y="711805"/>
            <a:ext cx="2240202" cy="529182"/>
          </a:xfrm>
          <a:prstGeom prst="rect">
            <a:avLst/>
          </a:prstGeom>
        </p:spPr>
      </p:pic>
    </p:spTree>
    <p:extLst>
      <p:ext uri="{BB962C8B-B14F-4D97-AF65-F5344CB8AC3E}">
        <p14:creationId xmlns:p14="http://schemas.microsoft.com/office/powerpoint/2010/main" val="102514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8F90F1AB-C76B-2B7C-3BE0-9D00E969F03B}"/>
              </a:ext>
            </a:extLst>
          </p:cNvPr>
          <p:cNvSpPr txBox="1"/>
          <p:nvPr/>
        </p:nvSpPr>
        <p:spPr>
          <a:xfrm>
            <a:off x="339497" y="131294"/>
            <a:ext cx="7741090" cy="654025"/>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lvl="0">
              <a:defRPr/>
            </a:pPr>
            <a:r>
              <a:rPr lang="es-ES" sz="1400" dirty="0">
                <a:solidFill>
                  <a:srgbClr val="B6004B"/>
                </a:solidFill>
              </a:rPr>
              <a:t>Población ocupada* según rango de ingresos (ganancias y salarios laborales)</a:t>
            </a:r>
          </a:p>
          <a:p>
            <a:pPr lvl="0">
              <a:defRPr/>
            </a:pPr>
            <a:r>
              <a:rPr lang="es-ES" sz="1400" dirty="0">
                <a:solidFill>
                  <a:srgbClr val="6F2A4D"/>
                </a:solidFill>
              </a:rPr>
              <a:t>Total nacional</a:t>
            </a:r>
          </a:p>
          <a:p>
            <a:pPr lvl="0">
              <a:defRPr/>
            </a:pPr>
            <a:r>
              <a:rPr lang="es-ES" sz="1000" b="0" dirty="0">
                <a:solidFill>
                  <a:schemeClr val="tx1"/>
                </a:solidFill>
              </a:rPr>
              <a:t>Enero - octubre (2022 – 2023)</a:t>
            </a:r>
          </a:p>
        </p:txBody>
      </p:sp>
      <p:sp>
        <p:nvSpPr>
          <p:cNvPr id="5" name="Rectángulo 4"/>
          <p:cNvSpPr/>
          <p:nvPr/>
        </p:nvSpPr>
        <p:spPr>
          <a:xfrm>
            <a:off x="390940" y="4409387"/>
            <a:ext cx="8419171" cy="737831"/>
          </a:xfrm>
          <a:prstGeom prst="rect">
            <a:avLst/>
          </a:prstGeom>
        </p:spPr>
        <p:txBody>
          <a:bodyPr wrap="square" tIns="0">
            <a:spAutoFit/>
          </a:bodyPr>
          <a:lstStyle/>
          <a:p>
            <a:pPr>
              <a:lnSpc>
                <a:spcPct val="107000"/>
              </a:lnSpc>
            </a:pPr>
            <a:r>
              <a:rPr lang="es-ES" sz="600" b="1" dirty="0">
                <a:cs typeface="Segoe UI" panose="020B0502040204020203" pitchFamily="34" charset="0"/>
              </a:rPr>
              <a:t>Notas: </a:t>
            </a:r>
            <a:r>
              <a:rPr lang="es-ES" sz="600" dirty="0">
                <a:cs typeface="Segoe UI" panose="020B0502040204020203" pitchFamily="34" charset="0"/>
              </a:rPr>
              <a:t>᛫ Por efecto de redondeo, la suma de las contribuciones puede diferir del total.</a:t>
            </a:r>
          </a:p>
          <a:p>
            <a:pPr>
              <a:lnSpc>
                <a:spcPct val="107000"/>
              </a:lnSpc>
            </a:pPr>
            <a:r>
              <a:rPr lang="es-ES" sz="600" dirty="0">
                <a:cs typeface="Segoe UI" panose="020B0502040204020203" pitchFamily="34" charset="0"/>
              </a:rPr>
              <a:t>            ᛫ Datos expandidos con proyecciones de población elaboradas con base en los resultados del Censo Nacional de Población y Vivienda 2018.</a:t>
            </a:r>
          </a:p>
          <a:p>
            <a:pPr>
              <a:lnSpc>
                <a:spcPct val="107000"/>
              </a:lnSpc>
            </a:pPr>
            <a:r>
              <a:rPr lang="es-ES" sz="600" dirty="0">
                <a:cs typeface="Segoe UI" panose="020B0502040204020203" pitchFamily="34" charset="0"/>
              </a:rPr>
              <a:t>            ᛫ Se excluye la categoría trabajador sin remuneración.</a:t>
            </a:r>
          </a:p>
          <a:p>
            <a:pPr>
              <a:lnSpc>
                <a:spcPct val="107000"/>
              </a:lnSpc>
            </a:pPr>
            <a:r>
              <a:rPr lang="es-ES" sz="600" dirty="0">
                <a:cs typeface="Segoe UI" panose="020B0502040204020203" pitchFamily="34" charset="0"/>
              </a:rPr>
              <a:t>            ᛫ Las ganancias y salarios laborales corresponden a los ingresos monetarios de la primera actividad.</a:t>
            </a:r>
          </a:p>
          <a:p>
            <a:pPr>
              <a:lnSpc>
                <a:spcPct val="107000"/>
              </a:lnSpc>
            </a:pPr>
            <a:r>
              <a:rPr lang="es-ES" sz="600" dirty="0">
                <a:cs typeface="Segoe UI" panose="020B0502040204020203" pitchFamily="34" charset="0"/>
              </a:rPr>
              <a:t>             ᛫ * el total ocupados corresponde aquellos que reportan ingresos, es decir, asalariados e independientes, por tal razón puede diferir de los totales mostrados en las diapositivas anteriores</a:t>
            </a:r>
            <a:r>
              <a:rPr lang="es-ES" sz="600" b="1" dirty="0">
                <a:cs typeface="Segoe UI" panose="020B0502040204020203" pitchFamily="34" charset="0"/>
              </a:rPr>
              <a:t>.</a:t>
            </a:r>
          </a:p>
          <a:p>
            <a:pPr>
              <a:lnSpc>
                <a:spcPct val="107000"/>
              </a:lnSpc>
            </a:pPr>
            <a:endParaRPr lang="es-ES" sz="600" b="1" dirty="0">
              <a:cs typeface="Segoe UI" panose="020B0502040204020203" pitchFamily="34" charset="0"/>
            </a:endParaRPr>
          </a:p>
          <a:p>
            <a:pPr>
              <a:lnSpc>
                <a:spcPct val="107000"/>
              </a:lnSpc>
            </a:pPr>
            <a:r>
              <a:rPr lang="es-ES" sz="600" b="1" dirty="0">
                <a:cs typeface="Segoe UI" panose="020B0502040204020203" pitchFamily="34" charset="0"/>
              </a:rPr>
              <a:t>Fuente: </a:t>
            </a:r>
            <a:r>
              <a:rPr lang="es-ES" sz="600" dirty="0">
                <a:cs typeface="Segoe UI" panose="020B0502040204020203" pitchFamily="34" charset="0"/>
              </a:rPr>
              <a:t>DANE, GEIH.</a:t>
            </a:r>
          </a:p>
        </p:txBody>
      </p:sp>
      <p:sp>
        <p:nvSpPr>
          <p:cNvPr id="10" name="Rectángulo 9">
            <a:extLst>
              <a:ext uri="{FF2B5EF4-FFF2-40B4-BE49-F238E27FC236}">
                <a16:creationId xmlns:a16="http://schemas.microsoft.com/office/drawing/2014/main" id="{5705284A-FEC7-7B83-699D-83BB75B67341}"/>
              </a:ext>
            </a:extLst>
          </p:cNvPr>
          <p:cNvSpPr/>
          <p:nvPr/>
        </p:nvSpPr>
        <p:spPr>
          <a:xfrm>
            <a:off x="209574" y="201238"/>
            <a:ext cx="45719" cy="545021"/>
          </a:xfrm>
          <a:prstGeom prst="rect">
            <a:avLst/>
          </a:prstGeom>
          <a:solidFill>
            <a:srgbClr val="6F2A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pic>
        <p:nvPicPr>
          <p:cNvPr id="7" name="Imagen 6"/>
          <p:cNvPicPr>
            <a:picLocks noChangeAspect="1"/>
          </p:cNvPicPr>
          <p:nvPr/>
        </p:nvPicPr>
        <p:blipFill>
          <a:blip r:embed="rId2"/>
          <a:stretch>
            <a:fillRect/>
          </a:stretch>
        </p:blipFill>
        <p:spPr>
          <a:xfrm>
            <a:off x="6220558" y="3970391"/>
            <a:ext cx="2240202" cy="529182"/>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2534673827"/>
              </p:ext>
            </p:extLst>
          </p:nvPr>
        </p:nvGraphicFramePr>
        <p:xfrm>
          <a:off x="485348" y="1092779"/>
          <a:ext cx="7886701" cy="1169113"/>
        </p:xfrm>
        <a:graphic>
          <a:graphicData uri="http://schemas.openxmlformats.org/drawingml/2006/table">
            <a:tbl>
              <a:tblPr/>
              <a:tblGrid>
                <a:gridCol w="2030356">
                  <a:extLst>
                    <a:ext uri="{9D8B030D-6E8A-4147-A177-3AD203B41FA5}">
                      <a16:colId xmlns:a16="http://schemas.microsoft.com/office/drawing/2014/main" val="1558056512"/>
                    </a:ext>
                  </a:extLst>
                </a:gridCol>
                <a:gridCol w="1009310">
                  <a:extLst>
                    <a:ext uri="{9D8B030D-6E8A-4147-A177-3AD203B41FA5}">
                      <a16:colId xmlns:a16="http://schemas.microsoft.com/office/drawing/2014/main" val="189010627"/>
                    </a:ext>
                  </a:extLst>
                </a:gridCol>
                <a:gridCol w="1009310">
                  <a:extLst>
                    <a:ext uri="{9D8B030D-6E8A-4147-A177-3AD203B41FA5}">
                      <a16:colId xmlns:a16="http://schemas.microsoft.com/office/drawing/2014/main" val="1698333023"/>
                    </a:ext>
                  </a:extLst>
                </a:gridCol>
                <a:gridCol w="1009310">
                  <a:extLst>
                    <a:ext uri="{9D8B030D-6E8A-4147-A177-3AD203B41FA5}">
                      <a16:colId xmlns:a16="http://schemas.microsoft.com/office/drawing/2014/main" val="2875083871"/>
                    </a:ext>
                  </a:extLst>
                </a:gridCol>
                <a:gridCol w="1009310">
                  <a:extLst>
                    <a:ext uri="{9D8B030D-6E8A-4147-A177-3AD203B41FA5}">
                      <a16:colId xmlns:a16="http://schemas.microsoft.com/office/drawing/2014/main" val="2478438053"/>
                    </a:ext>
                  </a:extLst>
                </a:gridCol>
                <a:gridCol w="1009310">
                  <a:extLst>
                    <a:ext uri="{9D8B030D-6E8A-4147-A177-3AD203B41FA5}">
                      <a16:colId xmlns:a16="http://schemas.microsoft.com/office/drawing/2014/main" val="3659757014"/>
                    </a:ext>
                  </a:extLst>
                </a:gridCol>
                <a:gridCol w="809795">
                  <a:extLst>
                    <a:ext uri="{9D8B030D-6E8A-4147-A177-3AD203B41FA5}">
                      <a16:colId xmlns:a16="http://schemas.microsoft.com/office/drawing/2014/main" val="3188375258"/>
                    </a:ext>
                  </a:extLst>
                </a:gridCol>
              </a:tblGrid>
              <a:tr h="219775">
                <a:tc rowSpan="2">
                  <a:txBody>
                    <a:bodyPr/>
                    <a:lstStyle/>
                    <a:p>
                      <a:pPr algn="ctr" fontAlgn="ctr"/>
                      <a:r>
                        <a:rPr lang="es-CO" sz="1100" b="1" i="0" u="none" strike="noStrike">
                          <a:solidFill>
                            <a:srgbClr val="F8F8F8"/>
                          </a:solidFill>
                          <a:effectLst/>
                          <a:latin typeface="Segoe UI" panose="020B0502040204020203" pitchFamily="34" charset="0"/>
                        </a:rPr>
                        <a:t>Miles de personas</a:t>
                      </a:r>
                    </a:p>
                  </a:txBody>
                  <a:tcPr marL="6868" marR="6868" marT="6868" marB="0" anchor="ctr">
                    <a:lnL>
                      <a:noFill/>
                    </a:lnL>
                    <a:lnR>
                      <a:noFill/>
                    </a:lnR>
                    <a:lnT>
                      <a:noFill/>
                    </a:lnT>
                    <a:lnB w="6350" cap="flat" cmpd="sng" algn="ctr">
                      <a:solidFill>
                        <a:srgbClr val="C2C2C2"/>
                      </a:solidFill>
                      <a:prstDash val="solid"/>
                      <a:round/>
                      <a:headEnd type="none" w="med" len="med"/>
                      <a:tailEnd type="none" w="med" len="med"/>
                    </a:lnB>
                    <a:solidFill>
                      <a:srgbClr val="6B1940"/>
                    </a:solidFill>
                  </a:tcPr>
                </a:tc>
                <a:tc gridSpan="6">
                  <a:txBody>
                    <a:bodyPr/>
                    <a:lstStyle/>
                    <a:p>
                      <a:pPr algn="ctr" fontAlgn="ctr"/>
                      <a:r>
                        <a:rPr lang="es-CO" sz="1100" b="1" i="0" u="none" strike="noStrike">
                          <a:solidFill>
                            <a:srgbClr val="F8F8F8"/>
                          </a:solidFill>
                          <a:effectLst/>
                          <a:latin typeface="Segoe UI" panose="020B0502040204020203" pitchFamily="34" charset="0"/>
                        </a:rPr>
                        <a:t>Total nacional</a:t>
                      </a:r>
                    </a:p>
                  </a:txBody>
                  <a:tcPr marL="6868" marR="6868" marT="6868"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258796840"/>
                  </a:ext>
                </a:extLst>
              </a:tr>
              <a:tr h="501361">
                <a:tc vMerge="1">
                  <a:txBody>
                    <a:bodyPr/>
                    <a:lstStyle/>
                    <a:p>
                      <a:endParaRPr lang="es-CO"/>
                    </a:p>
                  </a:txBody>
                  <a:tcPr/>
                </a:tc>
                <a:tc>
                  <a:txBody>
                    <a:bodyPr/>
                    <a:lstStyle/>
                    <a:p>
                      <a:pPr algn="ctr" fontAlgn="ctr"/>
                      <a:r>
                        <a:rPr lang="es-CO" sz="1100" b="1" i="0" u="none" strike="noStrike">
                          <a:solidFill>
                            <a:srgbClr val="AD2750"/>
                          </a:solidFill>
                          <a:effectLst/>
                          <a:latin typeface="Segoe UI" panose="020B0502040204020203" pitchFamily="34" charset="0"/>
                        </a:rPr>
                        <a:t>Menos de 1 smmlv</a:t>
                      </a:r>
                    </a:p>
                  </a:txBody>
                  <a:tcPr marL="6868" marR="6868" marT="6868" marB="0" anchor="ctr">
                    <a:lnL>
                      <a:noFill/>
                    </a:lnL>
                    <a:lnR>
                      <a:noFill/>
                    </a:lnR>
                    <a:lnT>
                      <a:noFill/>
                    </a:lnT>
                    <a:lnB w="6350" cap="flat" cmpd="sng" algn="ctr">
                      <a:solidFill>
                        <a:srgbClr val="C2C2C2"/>
                      </a:solidFill>
                      <a:prstDash val="solid"/>
                      <a:round/>
                      <a:headEnd type="none" w="med" len="med"/>
                      <a:tailEnd type="none" w="med" len="med"/>
                    </a:lnB>
                  </a:tcPr>
                </a:tc>
                <a:tc>
                  <a:txBody>
                    <a:bodyPr/>
                    <a:lstStyle/>
                    <a:p>
                      <a:pPr algn="ctr" fontAlgn="ctr"/>
                      <a:r>
                        <a:rPr lang="es-CO" sz="1100" b="1" i="0" u="none" strike="noStrike">
                          <a:solidFill>
                            <a:srgbClr val="AD2750"/>
                          </a:solidFill>
                          <a:effectLst/>
                          <a:latin typeface="Segoe UI" panose="020B0502040204020203" pitchFamily="34" charset="0"/>
                        </a:rPr>
                        <a:t>1 smmlv</a:t>
                      </a:r>
                    </a:p>
                  </a:txBody>
                  <a:tcPr marL="6868" marR="6868" marT="6868" marB="0" anchor="ctr">
                    <a:lnL>
                      <a:noFill/>
                    </a:lnL>
                    <a:lnR>
                      <a:noFill/>
                    </a:lnR>
                    <a:lnT>
                      <a:noFill/>
                    </a:lnT>
                    <a:lnB w="6350" cap="flat" cmpd="sng" algn="ctr">
                      <a:solidFill>
                        <a:srgbClr val="C2C2C2"/>
                      </a:solidFill>
                      <a:prstDash val="solid"/>
                      <a:round/>
                      <a:headEnd type="none" w="med" len="med"/>
                      <a:tailEnd type="none" w="med" len="med"/>
                    </a:lnB>
                  </a:tcPr>
                </a:tc>
                <a:tc>
                  <a:txBody>
                    <a:bodyPr/>
                    <a:lstStyle/>
                    <a:p>
                      <a:pPr algn="ctr" fontAlgn="ctr"/>
                      <a:r>
                        <a:rPr lang="es-ES" sz="1100" b="1" i="0" u="none" strike="noStrike" dirty="0">
                          <a:solidFill>
                            <a:srgbClr val="AD2750"/>
                          </a:solidFill>
                          <a:effectLst/>
                          <a:latin typeface="Segoe UI" panose="020B0502040204020203" pitchFamily="34" charset="0"/>
                        </a:rPr>
                        <a:t>Más de 1 smmlv a 2 smmlv</a:t>
                      </a:r>
                    </a:p>
                  </a:txBody>
                  <a:tcPr marL="6868" marR="6868" marT="6868" marB="0" anchor="ctr">
                    <a:lnL>
                      <a:noFill/>
                    </a:lnL>
                    <a:lnR>
                      <a:noFill/>
                    </a:lnR>
                    <a:lnT>
                      <a:noFill/>
                    </a:lnT>
                    <a:lnB w="6350" cap="flat" cmpd="sng" algn="ctr">
                      <a:solidFill>
                        <a:srgbClr val="C2C2C2"/>
                      </a:solidFill>
                      <a:prstDash val="solid"/>
                      <a:round/>
                      <a:headEnd type="none" w="med" len="med"/>
                      <a:tailEnd type="none" w="med" len="med"/>
                    </a:lnB>
                  </a:tcPr>
                </a:tc>
                <a:tc>
                  <a:txBody>
                    <a:bodyPr/>
                    <a:lstStyle/>
                    <a:p>
                      <a:pPr algn="ctr" fontAlgn="ctr"/>
                      <a:r>
                        <a:rPr lang="es-ES" sz="1100" b="1" i="0" u="none" strike="noStrike" dirty="0">
                          <a:solidFill>
                            <a:srgbClr val="AD2750"/>
                          </a:solidFill>
                          <a:effectLst/>
                          <a:latin typeface="Segoe UI" panose="020B0502040204020203" pitchFamily="34" charset="0"/>
                        </a:rPr>
                        <a:t>Más de 2 smmlv a 3 smmlv</a:t>
                      </a:r>
                    </a:p>
                  </a:txBody>
                  <a:tcPr marL="6868" marR="6868" marT="6868" marB="0" anchor="ctr">
                    <a:lnL>
                      <a:noFill/>
                    </a:lnL>
                    <a:lnR>
                      <a:noFill/>
                    </a:lnR>
                    <a:lnT>
                      <a:noFill/>
                    </a:lnT>
                    <a:lnB w="6350" cap="flat" cmpd="sng" algn="ctr">
                      <a:solidFill>
                        <a:srgbClr val="C2C2C2"/>
                      </a:solidFill>
                      <a:prstDash val="solid"/>
                      <a:round/>
                      <a:headEnd type="none" w="med" len="med"/>
                      <a:tailEnd type="none" w="med" len="med"/>
                    </a:lnB>
                  </a:tcPr>
                </a:tc>
                <a:tc>
                  <a:txBody>
                    <a:bodyPr/>
                    <a:lstStyle/>
                    <a:p>
                      <a:pPr algn="ctr" fontAlgn="ctr"/>
                      <a:r>
                        <a:rPr lang="es-CO" sz="1100" b="1" i="0" u="none" strike="noStrike">
                          <a:solidFill>
                            <a:srgbClr val="AD2750"/>
                          </a:solidFill>
                          <a:effectLst/>
                          <a:latin typeface="Segoe UI" panose="020B0502040204020203" pitchFamily="34" charset="0"/>
                        </a:rPr>
                        <a:t>Más de 3 smmlv</a:t>
                      </a:r>
                    </a:p>
                  </a:txBody>
                  <a:tcPr marL="6868" marR="6868" marT="6868" marB="0" anchor="ctr">
                    <a:lnL>
                      <a:noFill/>
                    </a:lnL>
                    <a:lnR>
                      <a:noFill/>
                    </a:lnR>
                    <a:lnT>
                      <a:noFill/>
                    </a:lnT>
                    <a:lnB w="6350" cap="flat" cmpd="sng" algn="ctr">
                      <a:solidFill>
                        <a:srgbClr val="C2C2C2"/>
                      </a:solidFill>
                      <a:prstDash val="solid"/>
                      <a:round/>
                      <a:headEnd type="none" w="med" len="med"/>
                      <a:tailEnd type="none" w="med" len="med"/>
                    </a:lnB>
                  </a:tcPr>
                </a:tc>
                <a:tc>
                  <a:txBody>
                    <a:bodyPr/>
                    <a:lstStyle/>
                    <a:p>
                      <a:pPr algn="ctr" fontAlgn="ctr"/>
                      <a:r>
                        <a:rPr lang="es-CO" sz="1100" b="1" i="0" u="none" strike="noStrike">
                          <a:solidFill>
                            <a:srgbClr val="AD2750"/>
                          </a:solidFill>
                          <a:effectLst/>
                          <a:latin typeface="Segoe UI" panose="020B0502040204020203" pitchFamily="34" charset="0"/>
                        </a:rPr>
                        <a:t>No informa</a:t>
                      </a:r>
                    </a:p>
                  </a:txBody>
                  <a:tcPr marL="6868" marR="6868" marT="6868" marB="0" anchor="ctr">
                    <a:lnL>
                      <a:noFill/>
                    </a:lnL>
                    <a:lnR>
                      <a:noFill/>
                    </a:lnR>
                    <a:lnT>
                      <a:noFill/>
                    </a:lnT>
                    <a:lnB w="6350" cap="flat" cmpd="sng" algn="ctr">
                      <a:solidFill>
                        <a:srgbClr val="C2C2C2"/>
                      </a:solidFill>
                      <a:prstDash val="solid"/>
                      <a:round/>
                      <a:headEnd type="none" w="med" len="med"/>
                      <a:tailEnd type="none" w="med" len="med"/>
                    </a:lnB>
                  </a:tcPr>
                </a:tc>
                <a:extLst>
                  <a:ext uri="{0D108BD9-81ED-4DB2-BD59-A6C34878D82A}">
                    <a16:rowId xmlns:a16="http://schemas.microsoft.com/office/drawing/2014/main" val="3056169266"/>
                  </a:ext>
                </a:extLst>
              </a:tr>
              <a:tr h="219775">
                <a:tc>
                  <a:txBody>
                    <a:bodyPr/>
                    <a:lstStyle/>
                    <a:p>
                      <a:pPr algn="ctr" rtl="0" fontAlgn="ctr"/>
                      <a:r>
                        <a:rPr lang="es-CO" sz="1100" b="1" i="0" u="none" strike="noStrike">
                          <a:solidFill>
                            <a:srgbClr val="000000"/>
                          </a:solidFill>
                          <a:effectLst/>
                          <a:latin typeface="Segoe UI" panose="020B0502040204020203" pitchFamily="34" charset="0"/>
                        </a:rPr>
                        <a:t>Enero - octubre 2022</a:t>
                      </a:r>
                    </a:p>
                  </a:txBody>
                  <a:tcPr marL="6868" marR="6868" marT="6868" marB="0" anchor="ctr">
                    <a:lnL>
                      <a:noFill/>
                    </a:lnL>
                    <a:lnR>
                      <a:noFill/>
                    </a:lnR>
                    <a:lnT w="6350" cap="flat" cmpd="sng" algn="ctr">
                      <a:solidFill>
                        <a:srgbClr val="C2C2C2"/>
                      </a:solidFill>
                      <a:prstDash val="solid"/>
                      <a:round/>
                      <a:headEnd type="none" w="med" len="med"/>
                      <a:tailEnd type="none" w="med" len="med"/>
                    </a:lnT>
                    <a:lnB w="6350" cap="flat" cmpd="sng" algn="ctr">
                      <a:solidFill>
                        <a:srgbClr val="C2C2C2"/>
                      </a:solidFill>
                      <a:prstDash val="solid"/>
                      <a:round/>
                      <a:headEnd type="none" w="med" len="med"/>
                      <a:tailEnd type="none" w="med" len="med"/>
                    </a:lnB>
                  </a:tcPr>
                </a:tc>
                <a:tc>
                  <a:txBody>
                    <a:bodyPr/>
                    <a:lstStyle/>
                    <a:p>
                      <a:pPr algn="ctr" fontAlgn="ctr"/>
                      <a:r>
                        <a:rPr lang="es-CO" sz="1100" b="0" i="0" u="none" strike="noStrike">
                          <a:solidFill>
                            <a:srgbClr val="404040"/>
                          </a:solidFill>
                          <a:effectLst/>
                          <a:latin typeface="Segoe UI" panose="020B0502040204020203" pitchFamily="34" charset="0"/>
                        </a:rPr>
                        <a:t>9.629</a:t>
                      </a:r>
                    </a:p>
                  </a:txBody>
                  <a:tcPr marL="6868" marR="6868" marT="6868" marB="0" anchor="ctr">
                    <a:lnL>
                      <a:noFill/>
                    </a:lnL>
                    <a:lnR>
                      <a:noFill/>
                    </a:lnR>
                    <a:lnT w="6350" cap="flat" cmpd="sng" algn="ctr">
                      <a:solidFill>
                        <a:srgbClr val="C2C2C2"/>
                      </a:solidFill>
                      <a:prstDash val="solid"/>
                      <a:round/>
                      <a:headEnd type="none" w="med" len="med"/>
                      <a:tailEnd type="none" w="med" len="med"/>
                    </a:lnT>
                    <a:lnB w="6350" cap="flat" cmpd="sng" algn="ctr">
                      <a:solidFill>
                        <a:srgbClr val="C2C2C2"/>
                      </a:solidFill>
                      <a:prstDash val="solid"/>
                      <a:round/>
                      <a:headEnd type="none" w="med" len="med"/>
                      <a:tailEnd type="none" w="med" len="med"/>
                    </a:lnB>
                  </a:tcPr>
                </a:tc>
                <a:tc>
                  <a:txBody>
                    <a:bodyPr/>
                    <a:lstStyle/>
                    <a:p>
                      <a:pPr algn="ctr" fontAlgn="ctr"/>
                      <a:r>
                        <a:rPr lang="es-CO" sz="1100" b="0" i="0" u="none" strike="noStrike">
                          <a:solidFill>
                            <a:srgbClr val="404040"/>
                          </a:solidFill>
                          <a:effectLst/>
                          <a:latin typeface="Segoe UI" panose="020B0502040204020203" pitchFamily="34" charset="0"/>
                        </a:rPr>
                        <a:t>3.782</a:t>
                      </a:r>
                    </a:p>
                  </a:txBody>
                  <a:tcPr marL="6868" marR="6868" marT="6868" marB="0" anchor="ctr">
                    <a:lnL>
                      <a:noFill/>
                    </a:lnL>
                    <a:lnR>
                      <a:noFill/>
                    </a:lnR>
                    <a:lnT w="6350" cap="flat" cmpd="sng" algn="ctr">
                      <a:solidFill>
                        <a:srgbClr val="C2C2C2"/>
                      </a:solidFill>
                      <a:prstDash val="solid"/>
                      <a:round/>
                      <a:headEnd type="none" w="med" len="med"/>
                      <a:tailEnd type="none" w="med" len="med"/>
                    </a:lnT>
                    <a:lnB w="6350" cap="flat" cmpd="sng" algn="ctr">
                      <a:solidFill>
                        <a:srgbClr val="C2C2C2"/>
                      </a:solidFill>
                      <a:prstDash val="solid"/>
                      <a:round/>
                      <a:headEnd type="none" w="med" len="med"/>
                      <a:tailEnd type="none" w="med" len="med"/>
                    </a:lnB>
                  </a:tcPr>
                </a:tc>
                <a:tc>
                  <a:txBody>
                    <a:bodyPr/>
                    <a:lstStyle/>
                    <a:p>
                      <a:pPr algn="ctr" fontAlgn="ctr"/>
                      <a:r>
                        <a:rPr lang="es-CO" sz="1100" b="0" i="0" u="none" strike="noStrike">
                          <a:solidFill>
                            <a:srgbClr val="404040"/>
                          </a:solidFill>
                          <a:effectLst/>
                          <a:latin typeface="Segoe UI" panose="020B0502040204020203" pitchFamily="34" charset="0"/>
                        </a:rPr>
                        <a:t>4.704</a:t>
                      </a:r>
                    </a:p>
                  </a:txBody>
                  <a:tcPr marL="6868" marR="6868" marT="6868" marB="0" anchor="ctr">
                    <a:lnL>
                      <a:noFill/>
                    </a:lnL>
                    <a:lnR>
                      <a:noFill/>
                    </a:lnR>
                    <a:lnT w="6350" cap="flat" cmpd="sng" algn="ctr">
                      <a:solidFill>
                        <a:srgbClr val="C2C2C2"/>
                      </a:solidFill>
                      <a:prstDash val="solid"/>
                      <a:round/>
                      <a:headEnd type="none" w="med" len="med"/>
                      <a:tailEnd type="none" w="med" len="med"/>
                    </a:lnT>
                    <a:lnB w="6350" cap="flat" cmpd="sng" algn="ctr">
                      <a:solidFill>
                        <a:srgbClr val="C2C2C2"/>
                      </a:solidFill>
                      <a:prstDash val="solid"/>
                      <a:round/>
                      <a:headEnd type="none" w="med" len="med"/>
                      <a:tailEnd type="none" w="med" len="med"/>
                    </a:lnB>
                  </a:tcPr>
                </a:tc>
                <a:tc>
                  <a:txBody>
                    <a:bodyPr/>
                    <a:lstStyle/>
                    <a:p>
                      <a:pPr algn="ctr" fontAlgn="ctr"/>
                      <a:r>
                        <a:rPr lang="es-CO" sz="1100" b="0" i="0" u="none" strike="noStrike">
                          <a:solidFill>
                            <a:srgbClr val="404040"/>
                          </a:solidFill>
                          <a:effectLst/>
                          <a:latin typeface="Segoe UI" panose="020B0502040204020203" pitchFamily="34" charset="0"/>
                        </a:rPr>
                        <a:t>1.169</a:t>
                      </a:r>
                    </a:p>
                  </a:txBody>
                  <a:tcPr marL="6868" marR="6868" marT="6868" marB="0" anchor="ctr">
                    <a:lnL>
                      <a:noFill/>
                    </a:lnL>
                    <a:lnR>
                      <a:noFill/>
                    </a:lnR>
                    <a:lnT w="6350" cap="flat" cmpd="sng" algn="ctr">
                      <a:solidFill>
                        <a:srgbClr val="C2C2C2"/>
                      </a:solidFill>
                      <a:prstDash val="solid"/>
                      <a:round/>
                      <a:headEnd type="none" w="med" len="med"/>
                      <a:tailEnd type="none" w="med" len="med"/>
                    </a:lnT>
                    <a:lnB w="6350" cap="flat" cmpd="sng" algn="ctr">
                      <a:solidFill>
                        <a:srgbClr val="C2C2C2"/>
                      </a:solidFill>
                      <a:prstDash val="solid"/>
                      <a:round/>
                      <a:headEnd type="none" w="med" len="med"/>
                      <a:tailEnd type="none" w="med" len="med"/>
                    </a:lnB>
                  </a:tcPr>
                </a:tc>
                <a:tc>
                  <a:txBody>
                    <a:bodyPr/>
                    <a:lstStyle/>
                    <a:p>
                      <a:pPr algn="ctr" fontAlgn="ctr"/>
                      <a:r>
                        <a:rPr lang="es-CO" sz="1100" b="0" i="0" u="none" strike="noStrike">
                          <a:solidFill>
                            <a:srgbClr val="404040"/>
                          </a:solidFill>
                          <a:effectLst/>
                          <a:latin typeface="Segoe UI" panose="020B0502040204020203" pitchFamily="34" charset="0"/>
                        </a:rPr>
                        <a:t>1.580</a:t>
                      </a:r>
                    </a:p>
                  </a:txBody>
                  <a:tcPr marL="6868" marR="6868" marT="6868" marB="0" anchor="ctr">
                    <a:lnL>
                      <a:noFill/>
                    </a:lnL>
                    <a:lnR>
                      <a:noFill/>
                    </a:lnR>
                    <a:lnT w="6350" cap="flat" cmpd="sng" algn="ctr">
                      <a:solidFill>
                        <a:srgbClr val="C2C2C2"/>
                      </a:solidFill>
                      <a:prstDash val="solid"/>
                      <a:round/>
                      <a:headEnd type="none" w="med" len="med"/>
                      <a:tailEnd type="none" w="med" len="med"/>
                    </a:lnT>
                    <a:lnB w="6350" cap="flat" cmpd="sng" algn="ctr">
                      <a:solidFill>
                        <a:srgbClr val="C2C2C2"/>
                      </a:solidFill>
                      <a:prstDash val="solid"/>
                      <a:round/>
                      <a:headEnd type="none" w="med" len="med"/>
                      <a:tailEnd type="none" w="med" len="med"/>
                    </a:lnB>
                  </a:tcPr>
                </a:tc>
                <a:tc>
                  <a:txBody>
                    <a:bodyPr/>
                    <a:lstStyle/>
                    <a:p>
                      <a:pPr algn="ctr" fontAlgn="ctr"/>
                      <a:r>
                        <a:rPr lang="es-CO" sz="1100" b="0" i="0" u="none" strike="noStrike">
                          <a:solidFill>
                            <a:srgbClr val="404040"/>
                          </a:solidFill>
                          <a:effectLst/>
                          <a:latin typeface="Segoe UI" panose="020B0502040204020203" pitchFamily="34" charset="0"/>
                        </a:rPr>
                        <a:t>643</a:t>
                      </a:r>
                    </a:p>
                  </a:txBody>
                  <a:tcPr marL="6868" marR="6868" marT="6868" marB="0" anchor="ctr">
                    <a:lnL>
                      <a:noFill/>
                    </a:lnL>
                    <a:lnR>
                      <a:noFill/>
                    </a:lnR>
                    <a:lnT w="6350" cap="flat" cmpd="sng" algn="ctr">
                      <a:solidFill>
                        <a:srgbClr val="C2C2C2"/>
                      </a:solidFill>
                      <a:prstDash val="solid"/>
                      <a:round/>
                      <a:headEnd type="none" w="med" len="med"/>
                      <a:tailEnd type="none" w="med" len="med"/>
                    </a:lnT>
                    <a:lnB w="6350" cap="flat" cmpd="sng" algn="ctr">
                      <a:solidFill>
                        <a:srgbClr val="C2C2C2"/>
                      </a:solidFill>
                      <a:prstDash val="solid"/>
                      <a:round/>
                      <a:headEnd type="none" w="med" len="med"/>
                      <a:tailEnd type="none" w="med" len="med"/>
                    </a:lnB>
                  </a:tcPr>
                </a:tc>
                <a:extLst>
                  <a:ext uri="{0D108BD9-81ED-4DB2-BD59-A6C34878D82A}">
                    <a16:rowId xmlns:a16="http://schemas.microsoft.com/office/drawing/2014/main" val="1555204058"/>
                  </a:ext>
                </a:extLst>
              </a:tr>
              <a:tr h="219775">
                <a:tc>
                  <a:txBody>
                    <a:bodyPr/>
                    <a:lstStyle/>
                    <a:p>
                      <a:pPr algn="ctr" rtl="0" fontAlgn="ctr"/>
                      <a:r>
                        <a:rPr lang="es-CO" sz="1100" b="1" i="0" u="none" strike="noStrike" dirty="0">
                          <a:solidFill>
                            <a:srgbClr val="000000"/>
                          </a:solidFill>
                          <a:effectLst/>
                          <a:latin typeface="Segoe UI" panose="020B0502040204020203" pitchFamily="34" charset="0"/>
                        </a:rPr>
                        <a:t>Enero - octubre 2023</a:t>
                      </a:r>
                    </a:p>
                  </a:txBody>
                  <a:tcPr marL="6868" marR="6868" marT="6868" marB="0" anchor="ctr">
                    <a:lnL>
                      <a:noFill/>
                    </a:lnL>
                    <a:lnR>
                      <a:noFill/>
                    </a:lnR>
                    <a:lnT w="6350" cap="flat" cmpd="sng" algn="ctr">
                      <a:solidFill>
                        <a:srgbClr val="C2C2C2"/>
                      </a:solidFill>
                      <a:prstDash val="solid"/>
                      <a:round/>
                      <a:headEnd type="none" w="med" len="med"/>
                      <a:tailEnd type="none" w="med" len="med"/>
                    </a:lnT>
                    <a:lnB w="6350" cap="flat" cmpd="sng" algn="ctr">
                      <a:solidFill>
                        <a:srgbClr val="C2C2C2"/>
                      </a:solidFill>
                      <a:prstDash val="solid"/>
                      <a:round/>
                      <a:headEnd type="none" w="med" len="med"/>
                      <a:tailEnd type="none" w="med" len="med"/>
                    </a:lnB>
                    <a:solidFill>
                      <a:schemeClr val="bg1">
                        <a:lumMod val="85000"/>
                      </a:schemeClr>
                    </a:solidFill>
                  </a:tcPr>
                </a:tc>
                <a:tc>
                  <a:txBody>
                    <a:bodyPr/>
                    <a:lstStyle/>
                    <a:p>
                      <a:pPr algn="ctr" fontAlgn="ctr"/>
                      <a:r>
                        <a:rPr lang="es-CO" sz="1100" b="0" i="0" u="none" strike="noStrike" dirty="0">
                          <a:solidFill>
                            <a:srgbClr val="404040"/>
                          </a:solidFill>
                          <a:effectLst/>
                          <a:latin typeface="Segoe UI" panose="020B0502040204020203" pitchFamily="34" charset="0"/>
                        </a:rPr>
                        <a:t>10.492</a:t>
                      </a:r>
                    </a:p>
                  </a:txBody>
                  <a:tcPr marL="6868" marR="6868" marT="6868" marB="0" anchor="ctr">
                    <a:lnL>
                      <a:noFill/>
                    </a:lnL>
                    <a:lnR>
                      <a:noFill/>
                    </a:lnR>
                    <a:lnT w="6350" cap="flat" cmpd="sng" algn="ctr">
                      <a:solidFill>
                        <a:srgbClr val="C2C2C2"/>
                      </a:solidFill>
                      <a:prstDash val="solid"/>
                      <a:round/>
                      <a:headEnd type="none" w="med" len="med"/>
                      <a:tailEnd type="none" w="med" len="med"/>
                    </a:lnT>
                    <a:lnB w="6350" cap="flat" cmpd="sng" algn="ctr">
                      <a:solidFill>
                        <a:srgbClr val="C2C2C2"/>
                      </a:solidFill>
                      <a:prstDash val="solid"/>
                      <a:round/>
                      <a:headEnd type="none" w="med" len="med"/>
                      <a:tailEnd type="none" w="med" len="med"/>
                    </a:lnB>
                    <a:solidFill>
                      <a:schemeClr val="bg1">
                        <a:lumMod val="85000"/>
                      </a:schemeClr>
                    </a:solidFill>
                  </a:tcPr>
                </a:tc>
                <a:tc>
                  <a:txBody>
                    <a:bodyPr/>
                    <a:lstStyle/>
                    <a:p>
                      <a:pPr algn="ctr" fontAlgn="ctr"/>
                      <a:r>
                        <a:rPr lang="es-CO" sz="1100" b="0" i="0" u="none" strike="noStrike" dirty="0">
                          <a:solidFill>
                            <a:srgbClr val="404040"/>
                          </a:solidFill>
                          <a:effectLst/>
                          <a:latin typeface="Segoe UI" panose="020B0502040204020203" pitchFamily="34" charset="0"/>
                        </a:rPr>
                        <a:t>2.514</a:t>
                      </a:r>
                    </a:p>
                  </a:txBody>
                  <a:tcPr marL="6868" marR="6868" marT="6868" marB="0" anchor="ctr">
                    <a:lnL>
                      <a:noFill/>
                    </a:lnL>
                    <a:lnR>
                      <a:noFill/>
                    </a:lnR>
                    <a:lnT w="6350" cap="flat" cmpd="sng" algn="ctr">
                      <a:solidFill>
                        <a:srgbClr val="C2C2C2"/>
                      </a:solidFill>
                      <a:prstDash val="solid"/>
                      <a:round/>
                      <a:headEnd type="none" w="med" len="med"/>
                      <a:tailEnd type="none" w="med" len="med"/>
                    </a:lnT>
                    <a:lnB w="6350" cap="flat" cmpd="sng" algn="ctr">
                      <a:solidFill>
                        <a:srgbClr val="C2C2C2"/>
                      </a:solidFill>
                      <a:prstDash val="solid"/>
                      <a:round/>
                      <a:headEnd type="none" w="med" len="med"/>
                      <a:tailEnd type="none" w="med" len="med"/>
                    </a:lnB>
                    <a:solidFill>
                      <a:schemeClr val="bg1">
                        <a:lumMod val="85000"/>
                      </a:schemeClr>
                    </a:solidFill>
                  </a:tcPr>
                </a:tc>
                <a:tc>
                  <a:txBody>
                    <a:bodyPr/>
                    <a:lstStyle/>
                    <a:p>
                      <a:pPr algn="ctr" fontAlgn="ctr"/>
                      <a:r>
                        <a:rPr lang="es-CO" sz="1100" b="0" i="0" u="none" strike="noStrike" dirty="0">
                          <a:solidFill>
                            <a:srgbClr val="404040"/>
                          </a:solidFill>
                          <a:effectLst/>
                          <a:latin typeface="Segoe UI" panose="020B0502040204020203" pitchFamily="34" charset="0"/>
                        </a:rPr>
                        <a:t>5.765</a:t>
                      </a:r>
                    </a:p>
                  </a:txBody>
                  <a:tcPr marL="6868" marR="6868" marT="6868" marB="0" anchor="ctr">
                    <a:lnL>
                      <a:noFill/>
                    </a:lnL>
                    <a:lnR>
                      <a:noFill/>
                    </a:lnR>
                    <a:lnT w="6350" cap="flat" cmpd="sng" algn="ctr">
                      <a:solidFill>
                        <a:srgbClr val="C2C2C2"/>
                      </a:solidFill>
                      <a:prstDash val="solid"/>
                      <a:round/>
                      <a:headEnd type="none" w="med" len="med"/>
                      <a:tailEnd type="none" w="med" len="med"/>
                    </a:lnT>
                    <a:lnB w="6350" cap="flat" cmpd="sng" algn="ctr">
                      <a:solidFill>
                        <a:srgbClr val="C2C2C2"/>
                      </a:solidFill>
                      <a:prstDash val="solid"/>
                      <a:round/>
                      <a:headEnd type="none" w="med" len="med"/>
                      <a:tailEnd type="none" w="med" len="med"/>
                    </a:lnB>
                    <a:solidFill>
                      <a:schemeClr val="bg1">
                        <a:lumMod val="85000"/>
                      </a:schemeClr>
                    </a:solidFill>
                  </a:tcPr>
                </a:tc>
                <a:tc>
                  <a:txBody>
                    <a:bodyPr/>
                    <a:lstStyle/>
                    <a:p>
                      <a:pPr algn="ctr" fontAlgn="ctr"/>
                      <a:r>
                        <a:rPr lang="es-CO" sz="1100" b="0" i="0" u="none" strike="noStrike" dirty="0">
                          <a:solidFill>
                            <a:srgbClr val="404040"/>
                          </a:solidFill>
                          <a:effectLst/>
                          <a:latin typeface="Segoe UI" panose="020B0502040204020203" pitchFamily="34" charset="0"/>
                        </a:rPr>
                        <a:t>1.260</a:t>
                      </a:r>
                    </a:p>
                  </a:txBody>
                  <a:tcPr marL="6868" marR="6868" marT="6868" marB="0" anchor="ctr">
                    <a:lnL>
                      <a:noFill/>
                    </a:lnL>
                    <a:lnR>
                      <a:noFill/>
                    </a:lnR>
                    <a:lnT w="6350" cap="flat" cmpd="sng" algn="ctr">
                      <a:solidFill>
                        <a:srgbClr val="C2C2C2"/>
                      </a:solidFill>
                      <a:prstDash val="solid"/>
                      <a:round/>
                      <a:headEnd type="none" w="med" len="med"/>
                      <a:tailEnd type="none" w="med" len="med"/>
                    </a:lnT>
                    <a:lnB w="6350" cap="flat" cmpd="sng" algn="ctr">
                      <a:solidFill>
                        <a:srgbClr val="C2C2C2"/>
                      </a:solidFill>
                      <a:prstDash val="solid"/>
                      <a:round/>
                      <a:headEnd type="none" w="med" len="med"/>
                      <a:tailEnd type="none" w="med" len="med"/>
                    </a:lnB>
                    <a:solidFill>
                      <a:schemeClr val="bg1">
                        <a:lumMod val="85000"/>
                      </a:schemeClr>
                    </a:solidFill>
                  </a:tcPr>
                </a:tc>
                <a:tc>
                  <a:txBody>
                    <a:bodyPr/>
                    <a:lstStyle/>
                    <a:p>
                      <a:pPr algn="ctr" fontAlgn="ctr"/>
                      <a:r>
                        <a:rPr lang="es-CO" sz="1100" b="0" i="0" u="none" strike="noStrike" dirty="0">
                          <a:solidFill>
                            <a:srgbClr val="404040"/>
                          </a:solidFill>
                          <a:effectLst/>
                          <a:latin typeface="Segoe UI" panose="020B0502040204020203" pitchFamily="34" charset="0"/>
                        </a:rPr>
                        <a:t>1.785 </a:t>
                      </a:r>
                    </a:p>
                  </a:txBody>
                  <a:tcPr marL="6868" marR="6868" marT="6868" marB="0" anchor="ctr">
                    <a:lnL>
                      <a:noFill/>
                    </a:lnL>
                    <a:lnR>
                      <a:noFill/>
                    </a:lnR>
                    <a:lnT w="6350" cap="flat" cmpd="sng" algn="ctr">
                      <a:solidFill>
                        <a:srgbClr val="C2C2C2"/>
                      </a:solidFill>
                      <a:prstDash val="solid"/>
                      <a:round/>
                      <a:headEnd type="none" w="med" len="med"/>
                      <a:tailEnd type="none" w="med" len="med"/>
                    </a:lnT>
                    <a:lnB w="6350" cap="flat" cmpd="sng" algn="ctr">
                      <a:solidFill>
                        <a:srgbClr val="C2C2C2"/>
                      </a:solidFill>
                      <a:prstDash val="solid"/>
                      <a:round/>
                      <a:headEnd type="none" w="med" len="med"/>
                      <a:tailEnd type="none" w="med" len="med"/>
                    </a:lnB>
                    <a:solidFill>
                      <a:schemeClr val="bg1">
                        <a:lumMod val="85000"/>
                      </a:schemeClr>
                    </a:solidFill>
                  </a:tcPr>
                </a:tc>
                <a:tc>
                  <a:txBody>
                    <a:bodyPr/>
                    <a:lstStyle/>
                    <a:p>
                      <a:pPr algn="ctr" fontAlgn="ctr"/>
                      <a:r>
                        <a:rPr lang="es-CO" sz="1100" b="0" i="0" u="none" strike="noStrike" dirty="0">
                          <a:solidFill>
                            <a:srgbClr val="404040"/>
                          </a:solidFill>
                          <a:effectLst/>
                          <a:latin typeface="Segoe UI" panose="020B0502040204020203" pitchFamily="34" charset="0"/>
                        </a:rPr>
                        <a:t>466</a:t>
                      </a:r>
                    </a:p>
                  </a:txBody>
                  <a:tcPr marL="6868" marR="6868" marT="6868" marB="0" anchor="ctr">
                    <a:lnL>
                      <a:noFill/>
                    </a:lnL>
                    <a:lnR>
                      <a:noFill/>
                    </a:lnR>
                    <a:lnT w="6350" cap="flat" cmpd="sng" algn="ctr">
                      <a:solidFill>
                        <a:srgbClr val="C2C2C2"/>
                      </a:solidFill>
                      <a:prstDash val="solid"/>
                      <a:round/>
                      <a:headEnd type="none" w="med" len="med"/>
                      <a:tailEnd type="none" w="med" len="med"/>
                    </a:lnT>
                    <a:lnB w="6350" cap="flat" cmpd="sng" algn="ctr">
                      <a:solidFill>
                        <a:srgbClr val="C2C2C2"/>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88590746"/>
                  </a:ext>
                </a:extLst>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3247949329"/>
              </p:ext>
            </p:extLst>
          </p:nvPr>
        </p:nvGraphicFramePr>
        <p:xfrm>
          <a:off x="485348" y="2569352"/>
          <a:ext cx="7886701" cy="1169113"/>
        </p:xfrm>
        <a:graphic>
          <a:graphicData uri="http://schemas.openxmlformats.org/drawingml/2006/table">
            <a:tbl>
              <a:tblPr/>
              <a:tblGrid>
                <a:gridCol w="2030356">
                  <a:extLst>
                    <a:ext uri="{9D8B030D-6E8A-4147-A177-3AD203B41FA5}">
                      <a16:colId xmlns:a16="http://schemas.microsoft.com/office/drawing/2014/main" val="2961824209"/>
                    </a:ext>
                  </a:extLst>
                </a:gridCol>
                <a:gridCol w="1009310">
                  <a:extLst>
                    <a:ext uri="{9D8B030D-6E8A-4147-A177-3AD203B41FA5}">
                      <a16:colId xmlns:a16="http://schemas.microsoft.com/office/drawing/2014/main" val="3813347198"/>
                    </a:ext>
                  </a:extLst>
                </a:gridCol>
                <a:gridCol w="1009310">
                  <a:extLst>
                    <a:ext uri="{9D8B030D-6E8A-4147-A177-3AD203B41FA5}">
                      <a16:colId xmlns:a16="http://schemas.microsoft.com/office/drawing/2014/main" val="1246689750"/>
                    </a:ext>
                  </a:extLst>
                </a:gridCol>
                <a:gridCol w="1009310">
                  <a:extLst>
                    <a:ext uri="{9D8B030D-6E8A-4147-A177-3AD203B41FA5}">
                      <a16:colId xmlns:a16="http://schemas.microsoft.com/office/drawing/2014/main" val="4105954563"/>
                    </a:ext>
                  </a:extLst>
                </a:gridCol>
                <a:gridCol w="1009310">
                  <a:extLst>
                    <a:ext uri="{9D8B030D-6E8A-4147-A177-3AD203B41FA5}">
                      <a16:colId xmlns:a16="http://schemas.microsoft.com/office/drawing/2014/main" val="3090048322"/>
                    </a:ext>
                  </a:extLst>
                </a:gridCol>
                <a:gridCol w="1009310">
                  <a:extLst>
                    <a:ext uri="{9D8B030D-6E8A-4147-A177-3AD203B41FA5}">
                      <a16:colId xmlns:a16="http://schemas.microsoft.com/office/drawing/2014/main" val="530556471"/>
                    </a:ext>
                  </a:extLst>
                </a:gridCol>
                <a:gridCol w="809795">
                  <a:extLst>
                    <a:ext uri="{9D8B030D-6E8A-4147-A177-3AD203B41FA5}">
                      <a16:colId xmlns:a16="http://schemas.microsoft.com/office/drawing/2014/main" val="4242543240"/>
                    </a:ext>
                  </a:extLst>
                </a:gridCol>
              </a:tblGrid>
              <a:tr h="219775">
                <a:tc rowSpan="2">
                  <a:txBody>
                    <a:bodyPr/>
                    <a:lstStyle/>
                    <a:p>
                      <a:pPr algn="ctr" fontAlgn="ctr"/>
                      <a:r>
                        <a:rPr lang="es-CO" sz="1100" b="1" i="0" u="none" strike="noStrike" dirty="0">
                          <a:solidFill>
                            <a:srgbClr val="F8F8F8"/>
                          </a:solidFill>
                          <a:effectLst/>
                          <a:latin typeface="Segoe UI" panose="020B0502040204020203" pitchFamily="34" charset="0"/>
                        </a:rPr>
                        <a:t>Distribución porcentual (%)</a:t>
                      </a:r>
                    </a:p>
                  </a:txBody>
                  <a:tcPr marL="6868" marR="6868" marT="6868" marB="0" anchor="ctr">
                    <a:lnL>
                      <a:noFill/>
                    </a:lnL>
                    <a:lnR>
                      <a:noFill/>
                    </a:lnR>
                    <a:lnT>
                      <a:noFill/>
                    </a:lnT>
                    <a:lnB w="6350" cap="flat" cmpd="sng" algn="ctr">
                      <a:solidFill>
                        <a:srgbClr val="C2C2C2"/>
                      </a:solidFill>
                      <a:prstDash val="solid"/>
                      <a:round/>
                      <a:headEnd type="none" w="med" len="med"/>
                      <a:tailEnd type="none" w="med" len="med"/>
                    </a:lnB>
                    <a:solidFill>
                      <a:srgbClr val="6B1940"/>
                    </a:solidFill>
                  </a:tcPr>
                </a:tc>
                <a:tc gridSpan="6">
                  <a:txBody>
                    <a:bodyPr/>
                    <a:lstStyle/>
                    <a:p>
                      <a:pPr algn="ctr" fontAlgn="ctr"/>
                      <a:r>
                        <a:rPr lang="es-CO" sz="1100" b="1" i="0" u="none" strike="noStrike">
                          <a:solidFill>
                            <a:srgbClr val="F8F8F8"/>
                          </a:solidFill>
                          <a:effectLst/>
                          <a:latin typeface="Segoe UI" panose="020B0502040204020203" pitchFamily="34" charset="0"/>
                        </a:rPr>
                        <a:t>Total nacional</a:t>
                      </a:r>
                    </a:p>
                  </a:txBody>
                  <a:tcPr marL="6868" marR="6868" marT="6868"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016702424"/>
                  </a:ext>
                </a:extLst>
              </a:tr>
              <a:tr h="501361">
                <a:tc vMerge="1">
                  <a:txBody>
                    <a:bodyPr/>
                    <a:lstStyle/>
                    <a:p>
                      <a:endParaRPr lang="es-CO"/>
                    </a:p>
                  </a:txBody>
                  <a:tcPr/>
                </a:tc>
                <a:tc>
                  <a:txBody>
                    <a:bodyPr/>
                    <a:lstStyle/>
                    <a:p>
                      <a:pPr algn="ctr" fontAlgn="ctr"/>
                      <a:r>
                        <a:rPr lang="es-CO" sz="1100" b="1" i="0" u="none" strike="noStrike">
                          <a:solidFill>
                            <a:srgbClr val="AD2750"/>
                          </a:solidFill>
                          <a:effectLst/>
                          <a:latin typeface="Segoe UI" panose="020B0502040204020203" pitchFamily="34" charset="0"/>
                        </a:rPr>
                        <a:t>Menos de 1 smmlv</a:t>
                      </a:r>
                    </a:p>
                  </a:txBody>
                  <a:tcPr marL="6868" marR="6868" marT="6868" marB="0" anchor="ctr">
                    <a:lnL>
                      <a:noFill/>
                    </a:lnL>
                    <a:lnR>
                      <a:noFill/>
                    </a:lnR>
                    <a:lnT>
                      <a:noFill/>
                    </a:lnT>
                    <a:lnB w="6350" cap="flat" cmpd="sng" algn="ctr">
                      <a:solidFill>
                        <a:srgbClr val="C2C2C2"/>
                      </a:solidFill>
                      <a:prstDash val="solid"/>
                      <a:round/>
                      <a:headEnd type="none" w="med" len="med"/>
                      <a:tailEnd type="none" w="med" len="med"/>
                    </a:lnB>
                  </a:tcPr>
                </a:tc>
                <a:tc>
                  <a:txBody>
                    <a:bodyPr/>
                    <a:lstStyle/>
                    <a:p>
                      <a:pPr algn="ctr" fontAlgn="ctr"/>
                      <a:r>
                        <a:rPr lang="es-CO" sz="1100" b="1" i="0" u="none" strike="noStrike">
                          <a:solidFill>
                            <a:srgbClr val="AD2750"/>
                          </a:solidFill>
                          <a:effectLst/>
                          <a:latin typeface="Segoe UI" panose="020B0502040204020203" pitchFamily="34" charset="0"/>
                        </a:rPr>
                        <a:t>1 smmlv</a:t>
                      </a:r>
                    </a:p>
                  </a:txBody>
                  <a:tcPr marL="6868" marR="6868" marT="6868" marB="0" anchor="ctr">
                    <a:lnL>
                      <a:noFill/>
                    </a:lnL>
                    <a:lnR>
                      <a:noFill/>
                    </a:lnR>
                    <a:lnT>
                      <a:noFill/>
                    </a:lnT>
                    <a:lnB w="6350" cap="flat" cmpd="sng" algn="ctr">
                      <a:solidFill>
                        <a:srgbClr val="C2C2C2"/>
                      </a:solidFill>
                      <a:prstDash val="solid"/>
                      <a:round/>
                      <a:headEnd type="none" w="med" len="med"/>
                      <a:tailEnd type="none" w="med" len="med"/>
                    </a:lnB>
                  </a:tcPr>
                </a:tc>
                <a:tc>
                  <a:txBody>
                    <a:bodyPr/>
                    <a:lstStyle/>
                    <a:p>
                      <a:pPr algn="ctr" fontAlgn="ctr"/>
                      <a:r>
                        <a:rPr lang="es-ES" sz="1100" b="1" i="0" u="none" strike="noStrike" dirty="0">
                          <a:solidFill>
                            <a:srgbClr val="AD2750"/>
                          </a:solidFill>
                          <a:effectLst/>
                          <a:latin typeface="Segoe UI" panose="020B0502040204020203" pitchFamily="34" charset="0"/>
                        </a:rPr>
                        <a:t>Más de 1 smmlv a 2 smmlv</a:t>
                      </a:r>
                    </a:p>
                  </a:txBody>
                  <a:tcPr marL="6868" marR="6868" marT="6868" marB="0" anchor="ctr">
                    <a:lnL>
                      <a:noFill/>
                    </a:lnL>
                    <a:lnR>
                      <a:noFill/>
                    </a:lnR>
                    <a:lnT>
                      <a:noFill/>
                    </a:lnT>
                    <a:lnB w="6350" cap="flat" cmpd="sng" algn="ctr">
                      <a:solidFill>
                        <a:srgbClr val="C2C2C2"/>
                      </a:solidFill>
                      <a:prstDash val="solid"/>
                      <a:round/>
                      <a:headEnd type="none" w="med" len="med"/>
                      <a:tailEnd type="none" w="med" len="med"/>
                    </a:lnB>
                  </a:tcPr>
                </a:tc>
                <a:tc>
                  <a:txBody>
                    <a:bodyPr/>
                    <a:lstStyle/>
                    <a:p>
                      <a:pPr algn="ctr" fontAlgn="ctr"/>
                      <a:r>
                        <a:rPr lang="es-ES" sz="1100" b="1" i="0" u="none" strike="noStrike" dirty="0">
                          <a:solidFill>
                            <a:srgbClr val="AD2750"/>
                          </a:solidFill>
                          <a:effectLst/>
                          <a:latin typeface="Segoe UI" panose="020B0502040204020203" pitchFamily="34" charset="0"/>
                        </a:rPr>
                        <a:t>Más de 2 smmlv a 3 smmlv</a:t>
                      </a:r>
                    </a:p>
                  </a:txBody>
                  <a:tcPr marL="6868" marR="6868" marT="6868" marB="0" anchor="ctr">
                    <a:lnL>
                      <a:noFill/>
                    </a:lnL>
                    <a:lnR>
                      <a:noFill/>
                    </a:lnR>
                    <a:lnT>
                      <a:noFill/>
                    </a:lnT>
                    <a:lnB w="6350" cap="flat" cmpd="sng" algn="ctr">
                      <a:solidFill>
                        <a:srgbClr val="C2C2C2"/>
                      </a:solidFill>
                      <a:prstDash val="solid"/>
                      <a:round/>
                      <a:headEnd type="none" w="med" len="med"/>
                      <a:tailEnd type="none" w="med" len="med"/>
                    </a:lnB>
                  </a:tcPr>
                </a:tc>
                <a:tc>
                  <a:txBody>
                    <a:bodyPr/>
                    <a:lstStyle/>
                    <a:p>
                      <a:pPr algn="ctr" fontAlgn="ctr"/>
                      <a:r>
                        <a:rPr lang="es-CO" sz="1100" b="1" i="0" u="none" strike="noStrike">
                          <a:solidFill>
                            <a:srgbClr val="AD2750"/>
                          </a:solidFill>
                          <a:effectLst/>
                          <a:latin typeface="Segoe UI" panose="020B0502040204020203" pitchFamily="34" charset="0"/>
                        </a:rPr>
                        <a:t>Más de 3 smmlv</a:t>
                      </a:r>
                    </a:p>
                  </a:txBody>
                  <a:tcPr marL="6868" marR="6868" marT="6868" marB="0" anchor="ctr">
                    <a:lnL>
                      <a:noFill/>
                    </a:lnL>
                    <a:lnR>
                      <a:noFill/>
                    </a:lnR>
                    <a:lnT>
                      <a:noFill/>
                    </a:lnT>
                    <a:lnB w="6350" cap="flat" cmpd="sng" algn="ctr">
                      <a:solidFill>
                        <a:srgbClr val="C2C2C2"/>
                      </a:solidFill>
                      <a:prstDash val="solid"/>
                      <a:round/>
                      <a:headEnd type="none" w="med" len="med"/>
                      <a:tailEnd type="none" w="med" len="med"/>
                    </a:lnB>
                  </a:tcPr>
                </a:tc>
                <a:tc>
                  <a:txBody>
                    <a:bodyPr/>
                    <a:lstStyle/>
                    <a:p>
                      <a:pPr algn="ctr" fontAlgn="ctr"/>
                      <a:r>
                        <a:rPr lang="es-CO" sz="1100" b="1" i="0" u="none" strike="noStrike">
                          <a:solidFill>
                            <a:srgbClr val="AD2750"/>
                          </a:solidFill>
                          <a:effectLst/>
                          <a:latin typeface="Segoe UI" panose="020B0502040204020203" pitchFamily="34" charset="0"/>
                        </a:rPr>
                        <a:t>No informa</a:t>
                      </a:r>
                    </a:p>
                  </a:txBody>
                  <a:tcPr marL="6868" marR="6868" marT="6868" marB="0" anchor="ctr">
                    <a:lnL>
                      <a:noFill/>
                    </a:lnL>
                    <a:lnR>
                      <a:noFill/>
                    </a:lnR>
                    <a:lnT>
                      <a:noFill/>
                    </a:lnT>
                    <a:lnB w="6350" cap="flat" cmpd="sng" algn="ctr">
                      <a:solidFill>
                        <a:srgbClr val="C2C2C2"/>
                      </a:solidFill>
                      <a:prstDash val="solid"/>
                      <a:round/>
                      <a:headEnd type="none" w="med" len="med"/>
                      <a:tailEnd type="none" w="med" len="med"/>
                    </a:lnB>
                  </a:tcPr>
                </a:tc>
                <a:extLst>
                  <a:ext uri="{0D108BD9-81ED-4DB2-BD59-A6C34878D82A}">
                    <a16:rowId xmlns:a16="http://schemas.microsoft.com/office/drawing/2014/main" val="3707605749"/>
                  </a:ext>
                </a:extLst>
              </a:tr>
              <a:tr h="219775">
                <a:tc>
                  <a:txBody>
                    <a:bodyPr/>
                    <a:lstStyle/>
                    <a:p>
                      <a:pPr algn="ctr" rtl="0" fontAlgn="ctr"/>
                      <a:r>
                        <a:rPr lang="es-CO" sz="1100" b="1" i="0" u="none" strike="noStrike">
                          <a:solidFill>
                            <a:srgbClr val="000000"/>
                          </a:solidFill>
                          <a:effectLst/>
                          <a:latin typeface="Segoe UI" panose="020B0502040204020203" pitchFamily="34" charset="0"/>
                        </a:rPr>
                        <a:t>Enero - octubre 2022</a:t>
                      </a:r>
                    </a:p>
                  </a:txBody>
                  <a:tcPr marL="6868" marR="6868" marT="6868" marB="0" anchor="ctr">
                    <a:lnL>
                      <a:noFill/>
                    </a:lnL>
                    <a:lnR>
                      <a:noFill/>
                    </a:lnR>
                    <a:lnT w="6350" cap="flat" cmpd="sng" algn="ctr">
                      <a:solidFill>
                        <a:srgbClr val="C2C2C2"/>
                      </a:solidFill>
                      <a:prstDash val="solid"/>
                      <a:round/>
                      <a:headEnd type="none" w="med" len="med"/>
                      <a:tailEnd type="none" w="med" len="med"/>
                    </a:lnT>
                    <a:lnB w="6350" cap="flat" cmpd="sng" algn="ctr">
                      <a:solidFill>
                        <a:srgbClr val="C2C2C2"/>
                      </a:solidFill>
                      <a:prstDash val="solid"/>
                      <a:round/>
                      <a:headEnd type="none" w="med" len="med"/>
                      <a:tailEnd type="none" w="med" len="med"/>
                    </a:lnB>
                  </a:tcPr>
                </a:tc>
                <a:tc>
                  <a:txBody>
                    <a:bodyPr/>
                    <a:lstStyle/>
                    <a:p>
                      <a:pPr algn="ctr" fontAlgn="ctr"/>
                      <a:r>
                        <a:rPr lang="es-CO" sz="1100" b="0" i="0" u="none" strike="noStrike">
                          <a:solidFill>
                            <a:srgbClr val="404040"/>
                          </a:solidFill>
                          <a:effectLst/>
                          <a:latin typeface="Segoe UI" panose="020B0502040204020203" pitchFamily="34" charset="0"/>
                        </a:rPr>
                        <a:t>44,8</a:t>
                      </a:r>
                    </a:p>
                  </a:txBody>
                  <a:tcPr marL="6868" marR="6868" marT="6868" marB="0" anchor="ctr">
                    <a:lnL>
                      <a:noFill/>
                    </a:lnL>
                    <a:lnR>
                      <a:noFill/>
                    </a:lnR>
                    <a:lnT w="6350" cap="flat" cmpd="sng" algn="ctr">
                      <a:solidFill>
                        <a:srgbClr val="C2C2C2"/>
                      </a:solidFill>
                      <a:prstDash val="solid"/>
                      <a:round/>
                      <a:headEnd type="none" w="med" len="med"/>
                      <a:tailEnd type="none" w="med" len="med"/>
                    </a:lnT>
                    <a:lnB w="6350" cap="flat" cmpd="sng" algn="ctr">
                      <a:solidFill>
                        <a:srgbClr val="C2C2C2"/>
                      </a:solidFill>
                      <a:prstDash val="solid"/>
                      <a:round/>
                      <a:headEnd type="none" w="med" len="med"/>
                      <a:tailEnd type="none" w="med" len="med"/>
                    </a:lnB>
                  </a:tcPr>
                </a:tc>
                <a:tc>
                  <a:txBody>
                    <a:bodyPr/>
                    <a:lstStyle/>
                    <a:p>
                      <a:pPr algn="ctr" fontAlgn="ctr"/>
                      <a:r>
                        <a:rPr lang="es-CO" sz="1100" b="0" i="0" u="none" strike="noStrike">
                          <a:solidFill>
                            <a:srgbClr val="404040"/>
                          </a:solidFill>
                          <a:effectLst/>
                          <a:latin typeface="Segoe UI" panose="020B0502040204020203" pitchFamily="34" charset="0"/>
                        </a:rPr>
                        <a:t>17,6</a:t>
                      </a:r>
                    </a:p>
                  </a:txBody>
                  <a:tcPr marL="6868" marR="6868" marT="6868" marB="0" anchor="ctr">
                    <a:lnL>
                      <a:noFill/>
                    </a:lnL>
                    <a:lnR>
                      <a:noFill/>
                    </a:lnR>
                    <a:lnT w="6350" cap="flat" cmpd="sng" algn="ctr">
                      <a:solidFill>
                        <a:srgbClr val="C2C2C2"/>
                      </a:solidFill>
                      <a:prstDash val="solid"/>
                      <a:round/>
                      <a:headEnd type="none" w="med" len="med"/>
                      <a:tailEnd type="none" w="med" len="med"/>
                    </a:lnT>
                    <a:lnB w="6350" cap="flat" cmpd="sng" algn="ctr">
                      <a:solidFill>
                        <a:srgbClr val="C2C2C2"/>
                      </a:solidFill>
                      <a:prstDash val="solid"/>
                      <a:round/>
                      <a:headEnd type="none" w="med" len="med"/>
                      <a:tailEnd type="none" w="med" len="med"/>
                    </a:lnB>
                  </a:tcPr>
                </a:tc>
                <a:tc>
                  <a:txBody>
                    <a:bodyPr/>
                    <a:lstStyle/>
                    <a:p>
                      <a:pPr algn="ctr" fontAlgn="ctr"/>
                      <a:r>
                        <a:rPr lang="es-CO" sz="1100" b="0" i="0" u="none" strike="noStrike">
                          <a:solidFill>
                            <a:srgbClr val="404040"/>
                          </a:solidFill>
                          <a:effectLst/>
                          <a:latin typeface="Segoe UI" panose="020B0502040204020203" pitchFamily="34" charset="0"/>
                        </a:rPr>
                        <a:t>21,9</a:t>
                      </a:r>
                    </a:p>
                  </a:txBody>
                  <a:tcPr marL="6868" marR="6868" marT="6868" marB="0" anchor="ctr">
                    <a:lnL>
                      <a:noFill/>
                    </a:lnL>
                    <a:lnR>
                      <a:noFill/>
                    </a:lnR>
                    <a:lnT w="6350" cap="flat" cmpd="sng" algn="ctr">
                      <a:solidFill>
                        <a:srgbClr val="C2C2C2"/>
                      </a:solidFill>
                      <a:prstDash val="solid"/>
                      <a:round/>
                      <a:headEnd type="none" w="med" len="med"/>
                      <a:tailEnd type="none" w="med" len="med"/>
                    </a:lnT>
                    <a:lnB w="6350" cap="flat" cmpd="sng" algn="ctr">
                      <a:solidFill>
                        <a:srgbClr val="C2C2C2"/>
                      </a:solidFill>
                      <a:prstDash val="solid"/>
                      <a:round/>
                      <a:headEnd type="none" w="med" len="med"/>
                      <a:tailEnd type="none" w="med" len="med"/>
                    </a:lnB>
                  </a:tcPr>
                </a:tc>
                <a:tc>
                  <a:txBody>
                    <a:bodyPr/>
                    <a:lstStyle/>
                    <a:p>
                      <a:pPr algn="ctr" fontAlgn="ctr"/>
                      <a:r>
                        <a:rPr lang="es-CO" sz="1100" b="0" i="0" u="none" strike="noStrike">
                          <a:solidFill>
                            <a:srgbClr val="404040"/>
                          </a:solidFill>
                          <a:effectLst/>
                          <a:latin typeface="Segoe UI" panose="020B0502040204020203" pitchFamily="34" charset="0"/>
                        </a:rPr>
                        <a:t>5,4</a:t>
                      </a:r>
                    </a:p>
                  </a:txBody>
                  <a:tcPr marL="6868" marR="6868" marT="6868" marB="0" anchor="ctr">
                    <a:lnL>
                      <a:noFill/>
                    </a:lnL>
                    <a:lnR>
                      <a:noFill/>
                    </a:lnR>
                    <a:lnT w="6350" cap="flat" cmpd="sng" algn="ctr">
                      <a:solidFill>
                        <a:srgbClr val="C2C2C2"/>
                      </a:solidFill>
                      <a:prstDash val="solid"/>
                      <a:round/>
                      <a:headEnd type="none" w="med" len="med"/>
                      <a:tailEnd type="none" w="med" len="med"/>
                    </a:lnT>
                    <a:lnB w="6350" cap="flat" cmpd="sng" algn="ctr">
                      <a:solidFill>
                        <a:srgbClr val="C2C2C2"/>
                      </a:solidFill>
                      <a:prstDash val="solid"/>
                      <a:round/>
                      <a:headEnd type="none" w="med" len="med"/>
                      <a:tailEnd type="none" w="med" len="med"/>
                    </a:lnB>
                  </a:tcPr>
                </a:tc>
                <a:tc>
                  <a:txBody>
                    <a:bodyPr/>
                    <a:lstStyle/>
                    <a:p>
                      <a:pPr algn="ctr" fontAlgn="ctr"/>
                      <a:r>
                        <a:rPr lang="es-CO" sz="1100" b="0" i="0" u="none" strike="noStrike">
                          <a:solidFill>
                            <a:srgbClr val="404040"/>
                          </a:solidFill>
                          <a:effectLst/>
                          <a:latin typeface="Segoe UI" panose="020B0502040204020203" pitchFamily="34" charset="0"/>
                        </a:rPr>
                        <a:t>7,3</a:t>
                      </a:r>
                    </a:p>
                  </a:txBody>
                  <a:tcPr marL="6868" marR="6868" marT="6868" marB="0" anchor="ctr">
                    <a:lnL>
                      <a:noFill/>
                    </a:lnL>
                    <a:lnR>
                      <a:noFill/>
                    </a:lnR>
                    <a:lnT w="6350" cap="flat" cmpd="sng" algn="ctr">
                      <a:solidFill>
                        <a:srgbClr val="C2C2C2"/>
                      </a:solidFill>
                      <a:prstDash val="solid"/>
                      <a:round/>
                      <a:headEnd type="none" w="med" len="med"/>
                      <a:tailEnd type="none" w="med" len="med"/>
                    </a:lnT>
                    <a:lnB w="6350" cap="flat" cmpd="sng" algn="ctr">
                      <a:solidFill>
                        <a:srgbClr val="C2C2C2"/>
                      </a:solidFill>
                      <a:prstDash val="solid"/>
                      <a:round/>
                      <a:headEnd type="none" w="med" len="med"/>
                      <a:tailEnd type="none" w="med" len="med"/>
                    </a:lnB>
                  </a:tcPr>
                </a:tc>
                <a:tc>
                  <a:txBody>
                    <a:bodyPr/>
                    <a:lstStyle/>
                    <a:p>
                      <a:pPr algn="ctr" fontAlgn="ctr"/>
                      <a:r>
                        <a:rPr lang="es-CO" sz="1100" b="0" i="0" u="none" strike="noStrike">
                          <a:solidFill>
                            <a:srgbClr val="404040"/>
                          </a:solidFill>
                          <a:effectLst/>
                          <a:latin typeface="Segoe UI" panose="020B0502040204020203" pitchFamily="34" charset="0"/>
                        </a:rPr>
                        <a:t>3,0</a:t>
                      </a:r>
                    </a:p>
                  </a:txBody>
                  <a:tcPr marL="6868" marR="6868" marT="6868" marB="0" anchor="ctr">
                    <a:lnL>
                      <a:noFill/>
                    </a:lnL>
                    <a:lnR>
                      <a:noFill/>
                    </a:lnR>
                    <a:lnT w="6350" cap="flat" cmpd="sng" algn="ctr">
                      <a:solidFill>
                        <a:srgbClr val="C2C2C2"/>
                      </a:solidFill>
                      <a:prstDash val="solid"/>
                      <a:round/>
                      <a:headEnd type="none" w="med" len="med"/>
                      <a:tailEnd type="none" w="med" len="med"/>
                    </a:lnT>
                    <a:lnB w="6350" cap="flat" cmpd="sng" algn="ctr">
                      <a:solidFill>
                        <a:srgbClr val="C2C2C2"/>
                      </a:solidFill>
                      <a:prstDash val="solid"/>
                      <a:round/>
                      <a:headEnd type="none" w="med" len="med"/>
                      <a:tailEnd type="none" w="med" len="med"/>
                    </a:lnB>
                  </a:tcPr>
                </a:tc>
                <a:extLst>
                  <a:ext uri="{0D108BD9-81ED-4DB2-BD59-A6C34878D82A}">
                    <a16:rowId xmlns:a16="http://schemas.microsoft.com/office/drawing/2014/main" val="1836184807"/>
                  </a:ext>
                </a:extLst>
              </a:tr>
              <a:tr h="219775">
                <a:tc>
                  <a:txBody>
                    <a:bodyPr/>
                    <a:lstStyle/>
                    <a:p>
                      <a:pPr algn="ctr" rtl="0" fontAlgn="ctr"/>
                      <a:r>
                        <a:rPr lang="es-CO" sz="1100" b="1" i="0" u="none" strike="noStrike" dirty="0">
                          <a:solidFill>
                            <a:srgbClr val="000000"/>
                          </a:solidFill>
                          <a:effectLst/>
                          <a:latin typeface="Segoe UI" panose="020B0502040204020203" pitchFamily="34" charset="0"/>
                        </a:rPr>
                        <a:t>Enero - octubre 2023</a:t>
                      </a:r>
                    </a:p>
                  </a:txBody>
                  <a:tcPr marL="6868" marR="6868" marT="6868" marB="0" anchor="ctr">
                    <a:lnL>
                      <a:noFill/>
                    </a:lnL>
                    <a:lnR>
                      <a:noFill/>
                    </a:lnR>
                    <a:lnT w="6350" cap="flat" cmpd="sng" algn="ctr">
                      <a:solidFill>
                        <a:srgbClr val="C2C2C2"/>
                      </a:solidFill>
                      <a:prstDash val="solid"/>
                      <a:round/>
                      <a:headEnd type="none" w="med" len="med"/>
                      <a:tailEnd type="none" w="med" len="med"/>
                    </a:lnT>
                    <a:lnB w="6350" cap="flat" cmpd="sng" algn="ctr">
                      <a:solidFill>
                        <a:srgbClr val="C2C2C2"/>
                      </a:solidFill>
                      <a:prstDash val="solid"/>
                      <a:round/>
                      <a:headEnd type="none" w="med" len="med"/>
                      <a:tailEnd type="none" w="med" len="med"/>
                    </a:lnB>
                    <a:solidFill>
                      <a:schemeClr val="bg1">
                        <a:lumMod val="85000"/>
                      </a:schemeClr>
                    </a:solidFill>
                  </a:tcPr>
                </a:tc>
                <a:tc>
                  <a:txBody>
                    <a:bodyPr/>
                    <a:lstStyle/>
                    <a:p>
                      <a:pPr algn="ctr" fontAlgn="ctr"/>
                      <a:r>
                        <a:rPr lang="es-CO" sz="1100" b="0" i="0" u="none" strike="noStrike" dirty="0">
                          <a:solidFill>
                            <a:srgbClr val="404040"/>
                          </a:solidFill>
                          <a:effectLst/>
                          <a:latin typeface="Segoe UI" panose="020B0502040204020203" pitchFamily="34" charset="0"/>
                        </a:rPr>
                        <a:t>47,1</a:t>
                      </a:r>
                    </a:p>
                  </a:txBody>
                  <a:tcPr marL="6868" marR="6868" marT="6868" marB="0" anchor="ctr">
                    <a:lnL>
                      <a:noFill/>
                    </a:lnL>
                    <a:lnR>
                      <a:noFill/>
                    </a:lnR>
                    <a:lnT w="6350" cap="flat" cmpd="sng" algn="ctr">
                      <a:solidFill>
                        <a:srgbClr val="C2C2C2"/>
                      </a:solidFill>
                      <a:prstDash val="solid"/>
                      <a:round/>
                      <a:headEnd type="none" w="med" len="med"/>
                      <a:tailEnd type="none" w="med" len="med"/>
                    </a:lnT>
                    <a:lnB w="6350" cap="flat" cmpd="sng" algn="ctr">
                      <a:solidFill>
                        <a:srgbClr val="C2C2C2"/>
                      </a:solidFill>
                      <a:prstDash val="solid"/>
                      <a:round/>
                      <a:headEnd type="none" w="med" len="med"/>
                      <a:tailEnd type="none" w="med" len="med"/>
                    </a:lnB>
                    <a:solidFill>
                      <a:schemeClr val="bg1">
                        <a:lumMod val="85000"/>
                      </a:schemeClr>
                    </a:solidFill>
                  </a:tcPr>
                </a:tc>
                <a:tc>
                  <a:txBody>
                    <a:bodyPr/>
                    <a:lstStyle/>
                    <a:p>
                      <a:pPr algn="ctr" fontAlgn="ctr"/>
                      <a:r>
                        <a:rPr lang="es-CO" sz="1100" b="0" i="0" u="none" strike="noStrike" dirty="0">
                          <a:solidFill>
                            <a:srgbClr val="404040"/>
                          </a:solidFill>
                          <a:effectLst/>
                          <a:latin typeface="Segoe UI" panose="020B0502040204020203" pitchFamily="34" charset="0"/>
                        </a:rPr>
                        <a:t>11,3</a:t>
                      </a:r>
                    </a:p>
                  </a:txBody>
                  <a:tcPr marL="6868" marR="6868" marT="6868" marB="0" anchor="ctr">
                    <a:lnL>
                      <a:noFill/>
                    </a:lnL>
                    <a:lnR>
                      <a:noFill/>
                    </a:lnR>
                    <a:lnT w="6350" cap="flat" cmpd="sng" algn="ctr">
                      <a:solidFill>
                        <a:srgbClr val="C2C2C2"/>
                      </a:solidFill>
                      <a:prstDash val="solid"/>
                      <a:round/>
                      <a:headEnd type="none" w="med" len="med"/>
                      <a:tailEnd type="none" w="med" len="med"/>
                    </a:lnT>
                    <a:lnB w="6350" cap="flat" cmpd="sng" algn="ctr">
                      <a:solidFill>
                        <a:srgbClr val="C2C2C2"/>
                      </a:solidFill>
                      <a:prstDash val="solid"/>
                      <a:round/>
                      <a:headEnd type="none" w="med" len="med"/>
                      <a:tailEnd type="none" w="med" len="med"/>
                    </a:lnB>
                    <a:solidFill>
                      <a:schemeClr val="bg1">
                        <a:lumMod val="85000"/>
                      </a:schemeClr>
                    </a:solidFill>
                  </a:tcPr>
                </a:tc>
                <a:tc>
                  <a:txBody>
                    <a:bodyPr/>
                    <a:lstStyle/>
                    <a:p>
                      <a:pPr algn="ctr" fontAlgn="ctr"/>
                      <a:r>
                        <a:rPr lang="es-CO" sz="1100" b="0" i="0" u="none" strike="noStrike" dirty="0">
                          <a:solidFill>
                            <a:srgbClr val="404040"/>
                          </a:solidFill>
                          <a:effectLst/>
                          <a:latin typeface="Segoe UI" panose="020B0502040204020203" pitchFamily="34" charset="0"/>
                        </a:rPr>
                        <a:t>25,9</a:t>
                      </a:r>
                    </a:p>
                  </a:txBody>
                  <a:tcPr marL="6868" marR="6868" marT="6868" marB="0" anchor="ctr">
                    <a:lnL>
                      <a:noFill/>
                    </a:lnL>
                    <a:lnR>
                      <a:noFill/>
                    </a:lnR>
                    <a:lnT w="6350" cap="flat" cmpd="sng" algn="ctr">
                      <a:solidFill>
                        <a:srgbClr val="C2C2C2"/>
                      </a:solidFill>
                      <a:prstDash val="solid"/>
                      <a:round/>
                      <a:headEnd type="none" w="med" len="med"/>
                      <a:tailEnd type="none" w="med" len="med"/>
                    </a:lnT>
                    <a:lnB w="6350" cap="flat" cmpd="sng" algn="ctr">
                      <a:solidFill>
                        <a:srgbClr val="C2C2C2"/>
                      </a:solidFill>
                      <a:prstDash val="solid"/>
                      <a:round/>
                      <a:headEnd type="none" w="med" len="med"/>
                      <a:tailEnd type="none" w="med" len="med"/>
                    </a:lnB>
                    <a:solidFill>
                      <a:schemeClr val="bg1">
                        <a:lumMod val="85000"/>
                      </a:schemeClr>
                    </a:solidFill>
                  </a:tcPr>
                </a:tc>
                <a:tc>
                  <a:txBody>
                    <a:bodyPr/>
                    <a:lstStyle/>
                    <a:p>
                      <a:pPr algn="ctr" fontAlgn="ctr"/>
                      <a:r>
                        <a:rPr lang="es-CO" sz="1100" b="0" i="0" u="none" strike="noStrike" dirty="0">
                          <a:solidFill>
                            <a:srgbClr val="404040"/>
                          </a:solidFill>
                          <a:effectLst/>
                          <a:latin typeface="Segoe UI" panose="020B0502040204020203" pitchFamily="34" charset="0"/>
                        </a:rPr>
                        <a:t>5,7</a:t>
                      </a:r>
                    </a:p>
                  </a:txBody>
                  <a:tcPr marL="6868" marR="6868" marT="6868" marB="0" anchor="ctr">
                    <a:lnL>
                      <a:noFill/>
                    </a:lnL>
                    <a:lnR>
                      <a:noFill/>
                    </a:lnR>
                    <a:lnT w="6350" cap="flat" cmpd="sng" algn="ctr">
                      <a:solidFill>
                        <a:srgbClr val="C2C2C2"/>
                      </a:solidFill>
                      <a:prstDash val="solid"/>
                      <a:round/>
                      <a:headEnd type="none" w="med" len="med"/>
                      <a:tailEnd type="none" w="med" len="med"/>
                    </a:lnT>
                    <a:lnB w="6350" cap="flat" cmpd="sng" algn="ctr">
                      <a:solidFill>
                        <a:srgbClr val="C2C2C2"/>
                      </a:solidFill>
                      <a:prstDash val="solid"/>
                      <a:round/>
                      <a:headEnd type="none" w="med" len="med"/>
                      <a:tailEnd type="none" w="med" len="med"/>
                    </a:lnB>
                    <a:solidFill>
                      <a:schemeClr val="bg1">
                        <a:lumMod val="85000"/>
                      </a:schemeClr>
                    </a:solidFill>
                  </a:tcPr>
                </a:tc>
                <a:tc>
                  <a:txBody>
                    <a:bodyPr/>
                    <a:lstStyle/>
                    <a:p>
                      <a:pPr algn="ctr" fontAlgn="ctr"/>
                      <a:r>
                        <a:rPr lang="es-CO" sz="1100" b="0" i="0" u="none" strike="noStrike" dirty="0">
                          <a:solidFill>
                            <a:srgbClr val="404040"/>
                          </a:solidFill>
                          <a:effectLst/>
                          <a:latin typeface="Segoe UI" panose="020B0502040204020203" pitchFamily="34" charset="0"/>
                        </a:rPr>
                        <a:t>8,0</a:t>
                      </a:r>
                    </a:p>
                  </a:txBody>
                  <a:tcPr marL="6868" marR="6868" marT="6868" marB="0" anchor="ctr">
                    <a:lnL>
                      <a:noFill/>
                    </a:lnL>
                    <a:lnR>
                      <a:noFill/>
                    </a:lnR>
                    <a:lnT w="6350" cap="flat" cmpd="sng" algn="ctr">
                      <a:solidFill>
                        <a:srgbClr val="C2C2C2"/>
                      </a:solidFill>
                      <a:prstDash val="solid"/>
                      <a:round/>
                      <a:headEnd type="none" w="med" len="med"/>
                      <a:tailEnd type="none" w="med" len="med"/>
                    </a:lnT>
                    <a:lnB w="6350" cap="flat" cmpd="sng" algn="ctr">
                      <a:solidFill>
                        <a:srgbClr val="C2C2C2"/>
                      </a:solidFill>
                      <a:prstDash val="solid"/>
                      <a:round/>
                      <a:headEnd type="none" w="med" len="med"/>
                      <a:tailEnd type="none" w="med" len="med"/>
                    </a:lnB>
                    <a:solidFill>
                      <a:schemeClr val="bg1">
                        <a:lumMod val="85000"/>
                      </a:schemeClr>
                    </a:solidFill>
                  </a:tcPr>
                </a:tc>
                <a:tc>
                  <a:txBody>
                    <a:bodyPr/>
                    <a:lstStyle/>
                    <a:p>
                      <a:pPr algn="ctr" fontAlgn="ctr"/>
                      <a:r>
                        <a:rPr lang="es-CO" sz="1100" b="0" i="0" u="none" strike="noStrike" dirty="0">
                          <a:solidFill>
                            <a:srgbClr val="404040"/>
                          </a:solidFill>
                          <a:effectLst/>
                          <a:latin typeface="Segoe UI" panose="020B0502040204020203" pitchFamily="34" charset="0"/>
                        </a:rPr>
                        <a:t>2,1</a:t>
                      </a:r>
                    </a:p>
                  </a:txBody>
                  <a:tcPr marL="6868" marR="6868" marT="6868" marB="0" anchor="ctr">
                    <a:lnL>
                      <a:noFill/>
                    </a:lnL>
                    <a:lnR>
                      <a:noFill/>
                    </a:lnR>
                    <a:lnT w="6350" cap="flat" cmpd="sng" algn="ctr">
                      <a:solidFill>
                        <a:srgbClr val="C2C2C2"/>
                      </a:solidFill>
                      <a:prstDash val="solid"/>
                      <a:round/>
                      <a:headEnd type="none" w="med" len="med"/>
                      <a:tailEnd type="none" w="med" len="med"/>
                    </a:lnT>
                    <a:lnB w="6350" cap="flat" cmpd="sng" algn="ctr">
                      <a:solidFill>
                        <a:srgbClr val="C2C2C2"/>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14650150"/>
                  </a:ext>
                </a:extLst>
              </a:tr>
            </a:tbl>
          </a:graphicData>
        </a:graphic>
      </p:graphicFrame>
    </p:spTree>
    <p:extLst>
      <p:ext uri="{BB962C8B-B14F-4D97-AF65-F5344CB8AC3E}">
        <p14:creationId xmlns:p14="http://schemas.microsoft.com/office/powerpoint/2010/main" val="2075099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8F90F1AB-C76B-2B7C-3BE0-9D00E969F03B}"/>
              </a:ext>
            </a:extLst>
          </p:cNvPr>
          <p:cNvSpPr txBox="1"/>
          <p:nvPr/>
        </p:nvSpPr>
        <p:spPr>
          <a:xfrm>
            <a:off x="339497" y="131294"/>
            <a:ext cx="7741090" cy="654025"/>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lvl="0">
              <a:defRPr/>
            </a:pPr>
            <a:r>
              <a:rPr lang="es-ES" sz="1400" dirty="0">
                <a:solidFill>
                  <a:srgbClr val="B6004B"/>
                </a:solidFill>
              </a:rPr>
              <a:t>Población ocupada* según rango de ingresos, situación en la ocupación y sexo</a:t>
            </a:r>
          </a:p>
          <a:p>
            <a:pPr lvl="0">
              <a:defRPr/>
            </a:pPr>
            <a:r>
              <a:rPr lang="es-ES" sz="1400" dirty="0">
                <a:solidFill>
                  <a:srgbClr val="6F2A4D"/>
                </a:solidFill>
              </a:rPr>
              <a:t>Total nacional</a:t>
            </a:r>
          </a:p>
          <a:p>
            <a:pPr lvl="0">
              <a:defRPr/>
            </a:pPr>
            <a:r>
              <a:rPr lang="es-ES" sz="1000" b="0" dirty="0">
                <a:solidFill>
                  <a:schemeClr val="tx1"/>
                </a:solidFill>
              </a:rPr>
              <a:t>Enero - octubre (2022 – 2023)</a:t>
            </a:r>
          </a:p>
        </p:txBody>
      </p:sp>
      <p:sp>
        <p:nvSpPr>
          <p:cNvPr id="5" name="Rectángulo 4"/>
          <p:cNvSpPr/>
          <p:nvPr/>
        </p:nvSpPr>
        <p:spPr>
          <a:xfrm>
            <a:off x="390940" y="4300205"/>
            <a:ext cx="8419171" cy="829394"/>
          </a:xfrm>
          <a:prstGeom prst="rect">
            <a:avLst/>
          </a:prstGeom>
        </p:spPr>
        <p:txBody>
          <a:bodyPr wrap="square" tIns="0">
            <a:spAutoFit/>
          </a:bodyPr>
          <a:lstStyle/>
          <a:p>
            <a:pPr>
              <a:lnSpc>
                <a:spcPct val="107000"/>
              </a:lnSpc>
            </a:pPr>
            <a:r>
              <a:rPr lang="es-ES" sz="600" b="1" dirty="0">
                <a:cs typeface="Segoe UI" panose="020B0502040204020203" pitchFamily="34" charset="0"/>
              </a:rPr>
              <a:t>Notas: </a:t>
            </a:r>
            <a:r>
              <a:rPr lang="es-ES" sz="600" dirty="0">
                <a:cs typeface="Segoe UI" panose="020B0502040204020203" pitchFamily="34" charset="0"/>
              </a:rPr>
              <a:t>᛫ Por efecto de redondeo, la suma de las contribuciones puede diferir del total.</a:t>
            </a:r>
          </a:p>
          <a:p>
            <a:pPr>
              <a:lnSpc>
                <a:spcPct val="107000"/>
              </a:lnSpc>
            </a:pPr>
            <a:r>
              <a:rPr lang="es-ES" sz="600" dirty="0">
                <a:cs typeface="Segoe UI" panose="020B0502040204020203" pitchFamily="34" charset="0"/>
              </a:rPr>
              <a:t>            ᛫ Datos expandidos con proyecciones de población elaboradas con base en los resultados del Censo Nacional de Población y Vivienda 2018.</a:t>
            </a:r>
          </a:p>
          <a:p>
            <a:pPr>
              <a:lnSpc>
                <a:spcPct val="107000"/>
              </a:lnSpc>
            </a:pPr>
            <a:r>
              <a:rPr lang="es-ES" sz="600" dirty="0">
                <a:cs typeface="Segoe UI" panose="020B0502040204020203" pitchFamily="34" charset="0"/>
              </a:rPr>
              <a:t>            ᛫ Se excluye la categoría trabajador sin remuneración.</a:t>
            </a:r>
          </a:p>
          <a:p>
            <a:pPr>
              <a:lnSpc>
                <a:spcPct val="107000"/>
              </a:lnSpc>
            </a:pPr>
            <a:r>
              <a:rPr lang="es-ES" sz="600" dirty="0">
                <a:cs typeface="Segoe UI" panose="020B0502040204020203" pitchFamily="34" charset="0"/>
              </a:rPr>
              <a:t>            ᛫ Las ganancias y salarios laborales corresponden a los ingresos monetarios de la primera actividad. </a:t>
            </a:r>
          </a:p>
          <a:p>
            <a:pPr>
              <a:lnSpc>
                <a:spcPct val="107000"/>
              </a:lnSpc>
            </a:pPr>
            <a:r>
              <a:rPr lang="es-ES" sz="600" dirty="0">
                <a:cs typeface="Segoe UI" panose="020B0502040204020203" pitchFamily="34" charset="0"/>
              </a:rPr>
              <a:t>            ᛫ Poblaciones en miles.  </a:t>
            </a:r>
          </a:p>
          <a:p>
            <a:pPr>
              <a:lnSpc>
                <a:spcPct val="107000"/>
              </a:lnSpc>
            </a:pPr>
            <a:r>
              <a:rPr lang="es-ES" sz="600" dirty="0">
                <a:cs typeface="Segoe UI" panose="020B0502040204020203" pitchFamily="34" charset="0"/>
              </a:rPr>
              <a:t>            ᛫ * El total ocupados corresponde aquellos que reportan ingresos, es decir, asalariados e independientes, por tal razón puede diferir de los totales mostrados en las diapositivas anteriores.</a:t>
            </a:r>
          </a:p>
          <a:p>
            <a:pPr>
              <a:lnSpc>
                <a:spcPct val="107000"/>
              </a:lnSpc>
            </a:pPr>
            <a:endParaRPr lang="es-ES" sz="600" dirty="0">
              <a:cs typeface="Segoe UI" panose="020B0502040204020203" pitchFamily="34" charset="0"/>
            </a:endParaRPr>
          </a:p>
          <a:p>
            <a:pPr>
              <a:lnSpc>
                <a:spcPct val="107000"/>
              </a:lnSpc>
            </a:pPr>
            <a:r>
              <a:rPr lang="es-ES" sz="600" b="1" dirty="0">
                <a:cs typeface="Segoe UI" panose="020B0502040204020203" pitchFamily="34" charset="0"/>
              </a:rPr>
              <a:t>Fuente: </a:t>
            </a:r>
            <a:r>
              <a:rPr lang="es-ES" sz="600" dirty="0">
                <a:cs typeface="Segoe UI" panose="020B0502040204020203" pitchFamily="34" charset="0"/>
              </a:rPr>
              <a:t>DANE, GEIH.</a:t>
            </a:r>
          </a:p>
        </p:txBody>
      </p:sp>
      <p:sp>
        <p:nvSpPr>
          <p:cNvPr id="10" name="Rectángulo 9">
            <a:extLst>
              <a:ext uri="{FF2B5EF4-FFF2-40B4-BE49-F238E27FC236}">
                <a16:creationId xmlns:a16="http://schemas.microsoft.com/office/drawing/2014/main" id="{5705284A-FEC7-7B83-699D-83BB75B67341}"/>
              </a:ext>
            </a:extLst>
          </p:cNvPr>
          <p:cNvSpPr/>
          <p:nvPr/>
        </p:nvSpPr>
        <p:spPr>
          <a:xfrm>
            <a:off x="209574" y="201238"/>
            <a:ext cx="45719" cy="545021"/>
          </a:xfrm>
          <a:prstGeom prst="rect">
            <a:avLst/>
          </a:prstGeom>
          <a:solidFill>
            <a:srgbClr val="6F2A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pic>
        <p:nvPicPr>
          <p:cNvPr id="6" name="Imagen 5"/>
          <p:cNvPicPr>
            <a:picLocks noChangeAspect="1"/>
          </p:cNvPicPr>
          <p:nvPr/>
        </p:nvPicPr>
        <p:blipFill>
          <a:blip r:embed="rId2"/>
          <a:stretch>
            <a:fillRect/>
          </a:stretch>
        </p:blipFill>
        <p:spPr>
          <a:xfrm>
            <a:off x="7059940" y="4358181"/>
            <a:ext cx="2041294" cy="529182"/>
          </a:xfrm>
          <a:prstGeom prst="rect">
            <a:avLst/>
          </a:prstGeom>
        </p:spPr>
      </p:pic>
      <p:graphicFrame>
        <p:nvGraphicFramePr>
          <p:cNvPr id="8" name="Tabla 7"/>
          <p:cNvGraphicFramePr>
            <a:graphicFrameLocks noGrp="1"/>
          </p:cNvGraphicFramePr>
          <p:nvPr>
            <p:extLst>
              <p:ext uri="{D42A27DB-BD31-4B8C-83A1-F6EECF244321}">
                <p14:modId xmlns:p14="http://schemas.microsoft.com/office/powerpoint/2010/main" val="4294738910"/>
              </p:ext>
            </p:extLst>
          </p:nvPr>
        </p:nvGraphicFramePr>
        <p:xfrm>
          <a:off x="765545" y="785319"/>
          <a:ext cx="7399248" cy="3419343"/>
        </p:xfrm>
        <a:graphic>
          <a:graphicData uri="http://schemas.openxmlformats.org/drawingml/2006/table">
            <a:tbl>
              <a:tblPr/>
              <a:tblGrid>
                <a:gridCol w="1071423">
                  <a:extLst>
                    <a:ext uri="{9D8B030D-6E8A-4147-A177-3AD203B41FA5}">
                      <a16:colId xmlns:a16="http://schemas.microsoft.com/office/drawing/2014/main" val="134174561"/>
                    </a:ext>
                  </a:extLst>
                </a:gridCol>
                <a:gridCol w="1041422">
                  <a:extLst>
                    <a:ext uri="{9D8B030D-6E8A-4147-A177-3AD203B41FA5}">
                      <a16:colId xmlns:a16="http://schemas.microsoft.com/office/drawing/2014/main" val="3035911717"/>
                    </a:ext>
                  </a:extLst>
                </a:gridCol>
                <a:gridCol w="910710">
                  <a:extLst>
                    <a:ext uri="{9D8B030D-6E8A-4147-A177-3AD203B41FA5}">
                      <a16:colId xmlns:a16="http://schemas.microsoft.com/office/drawing/2014/main" val="3097595931"/>
                    </a:ext>
                  </a:extLst>
                </a:gridCol>
                <a:gridCol w="910710">
                  <a:extLst>
                    <a:ext uri="{9D8B030D-6E8A-4147-A177-3AD203B41FA5}">
                      <a16:colId xmlns:a16="http://schemas.microsoft.com/office/drawing/2014/main" val="1830129009"/>
                    </a:ext>
                  </a:extLst>
                </a:gridCol>
                <a:gridCol w="910710">
                  <a:extLst>
                    <a:ext uri="{9D8B030D-6E8A-4147-A177-3AD203B41FA5}">
                      <a16:colId xmlns:a16="http://schemas.microsoft.com/office/drawing/2014/main" val="1228677751"/>
                    </a:ext>
                  </a:extLst>
                </a:gridCol>
                <a:gridCol w="910710">
                  <a:extLst>
                    <a:ext uri="{9D8B030D-6E8A-4147-A177-3AD203B41FA5}">
                      <a16:colId xmlns:a16="http://schemas.microsoft.com/office/drawing/2014/main" val="60216871"/>
                    </a:ext>
                  </a:extLst>
                </a:gridCol>
                <a:gridCol w="910710">
                  <a:extLst>
                    <a:ext uri="{9D8B030D-6E8A-4147-A177-3AD203B41FA5}">
                      <a16:colId xmlns:a16="http://schemas.microsoft.com/office/drawing/2014/main" val="2725595075"/>
                    </a:ext>
                  </a:extLst>
                </a:gridCol>
                <a:gridCol w="732853">
                  <a:extLst>
                    <a:ext uri="{9D8B030D-6E8A-4147-A177-3AD203B41FA5}">
                      <a16:colId xmlns:a16="http://schemas.microsoft.com/office/drawing/2014/main" val="1064836058"/>
                    </a:ext>
                  </a:extLst>
                </a:gridCol>
              </a:tblGrid>
              <a:tr h="159970">
                <a:tc rowSpan="3" gridSpan="2">
                  <a:txBody>
                    <a:bodyPr/>
                    <a:lstStyle/>
                    <a:p>
                      <a:pPr algn="ctr" fontAlgn="ctr"/>
                      <a:r>
                        <a:rPr lang="es-ES" sz="800" b="1" i="0" u="none" strike="noStrike">
                          <a:solidFill>
                            <a:srgbClr val="F8F8F8"/>
                          </a:solidFill>
                          <a:effectLst/>
                          <a:latin typeface="Segoe UI" panose="020B0502040204020203" pitchFamily="34" charset="0"/>
                        </a:rPr>
                        <a:t>Rango de ingresos/Situación en la ocupación</a:t>
                      </a:r>
                    </a:p>
                  </a:txBody>
                  <a:tcPr marL="4769" marR="4769" marT="4769" marB="0" anchor="ctr">
                    <a:lnL>
                      <a:noFill/>
                    </a:lnL>
                    <a:lnR>
                      <a:noFill/>
                    </a:lnR>
                    <a:lnT>
                      <a:noFill/>
                    </a:lnT>
                    <a:lnB w="6350" cap="flat" cmpd="sng" algn="ctr">
                      <a:solidFill>
                        <a:srgbClr val="C2C2C2"/>
                      </a:solidFill>
                      <a:prstDash val="solid"/>
                      <a:round/>
                      <a:headEnd type="none" w="med" len="med"/>
                      <a:tailEnd type="none" w="med" len="med"/>
                    </a:lnB>
                    <a:solidFill>
                      <a:srgbClr val="6B1940"/>
                    </a:solidFill>
                  </a:tcPr>
                </a:tc>
                <a:tc rowSpan="3" hMerge="1">
                  <a:txBody>
                    <a:bodyPr/>
                    <a:lstStyle/>
                    <a:p>
                      <a:endParaRPr lang="es-CO"/>
                    </a:p>
                  </a:txBody>
                  <a:tcPr/>
                </a:tc>
                <a:tc gridSpan="6">
                  <a:txBody>
                    <a:bodyPr/>
                    <a:lstStyle/>
                    <a:p>
                      <a:pPr algn="ctr" fontAlgn="ctr"/>
                      <a:r>
                        <a:rPr lang="es-CO" sz="800" b="1" i="0" u="none" strike="noStrike" dirty="0">
                          <a:solidFill>
                            <a:srgbClr val="F8F8F8"/>
                          </a:solidFill>
                          <a:effectLst/>
                          <a:latin typeface="Segoe UI" panose="020B0502040204020203" pitchFamily="34" charset="0"/>
                        </a:rPr>
                        <a:t>Total nacional</a:t>
                      </a:r>
                    </a:p>
                  </a:txBody>
                  <a:tcPr marL="4769" marR="4769" marT="4769"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435263633"/>
                  </a:ext>
                </a:extLst>
              </a:tr>
              <a:tr h="159970">
                <a:tc gridSpan="2" vMerge="1">
                  <a:txBody>
                    <a:bodyPr/>
                    <a:lstStyle/>
                    <a:p>
                      <a:endParaRPr lang="es-CO"/>
                    </a:p>
                  </a:txBody>
                  <a:tcPr/>
                </a:tc>
                <a:tc hMerge="1" vMerge="1">
                  <a:txBody>
                    <a:bodyPr/>
                    <a:lstStyle/>
                    <a:p>
                      <a:endParaRPr lang="es-CO"/>
                    </a:p>
                  </a:txBody>
                  <a:tcPr/>
                </a:tc>
                <a:tc gridSpan="3">
                  <a:txBody>
                    <a:bodyPr/>
                    <a:lstStyle/>
                    <a:p>
                      <a:pPr algn="ctr" fontAlgn="ctr"/>
                      <a:r>
                        <a:rPr lang="es-CO" sz="800" b="1" i="0" u="none" strike="noStrike">
                          <a:solidFill>
                            <a:srgbClr val="F8F8F8"/>
                          </a:solidFill>
                          <a:effectLst/>
                          <a:latin typeface="Segoe UI" panose="020B0502040204020203" pitchFamily="34" charset="0"/>
                        </a:rPr>
                        <a:t>Ene - oct 2022</a:t>
                      </a:r>
                    </a:p>
                  </a:txBody>
                  <a:tcPr marL="4769" marR="4769" marT="4769" marB="0" anchor="ctr">
                    <a:lnL>
                      <a:noFill/>
                    </a:lnL>
                    <a:lnR>
                      <a:noFill/>
                    </a:lnR>
                    <a:lnT>
                      <a:noFill/>
                    </a:lnT>
                    <a:lnB>
                      <a:noFill/>
                    </a:lnB>
                    <a:solidFill>
                      <a:srgbClr val="808080"/>
                    </a:solidFill>
                  </a:tcPr>
                </a:tc>
                <a:tc hMerge="1">
                  <a:txBody>
                    <a:bodyPr/>
                    <a:lstStyle/>
                    <a:p>
                      <a:endParaRPr lang="es-CO"/>
                    </a:p>
                  </a:txBody>
                  <a:tcPr/>
                </a:tc>
                <a:tc hMerge="1">
                  <a:txBody>
                    <a:bodyPr/>
                    <a:lstStyle/>
                    <a:p>
                      <a:endParaRPr lang="es-CO"/>
                    </a:p>
                  </a:txBody>
                  <a:tcPr/>
                </a:tc>
                <a:tc gridSpan="3">
                  <a:txBody>
                    <a:bodyPr/>
                    <a:lstStyle/>
                    <a:p>
                      <a:pPr algn="ctr" fontAlgn="ctr"/>
                      <a:r>
                        <a:rPr lang="es-CO" sz="800" b="1" i="0" u="none" strike="noStrike">
                          <a:solidFill>
                            <a:srgbClr val="F8F8F8"/>
                          </a:solidFill>
                          <a:effectLst/>
                          <a:latin typeface="Segoe UI" panose="020B0502040204020203" pitchFamily="34" charset="0"/>
                        </a:rPr>
                        <a:t>Ene - oct 2023</a:t>
                      </a:r>
                    </a:p>
                  </a:txBody>
                  <a:tcPr marL="4769" marR="4769" marT="4769" marB="0" anchor="ctr">
                    <a:lnL>
                      <a:noFill/>
                    </a:lnL>
                    <a:lnR>
                      <a:noFill/>
                    </a:lnR>
                    <a:lnT>
                      <a:noFill/>
                    </a:lnT>
                    <a:lnB>
                      <a:noFill/>
                    </a:lnB>
                    <a:solidFill>
                      <a:srgbClr val="6F2A4D"/>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919883672"/>
                  </a:ext>
                </a:extLst>
              </a:tr>
              <a:tr h="159970">
                <a:tc gridSpan="2" vMerge="1">
                  <a:txBody>
                    <a:bodyPr/>
                    <a:lstStyle/>
                    <a:p>
                      <a:endParaRPr lang="es-CO"/>
                    </a:p>
                  </a:txBody>
                  <a:tcPr/>
                </a:tc>
                <a:tc hMerge="1" vMerge="1">
                  <a:txBody>
                    <a:bodyPr/>
                    <a:lstStyle/>
                    <a:p>
                      <a:endParaRPr lang="es-CO"/>
                    </a:p>
                  </a:txBody>
                  <a:tcPr/>
                </a:tc>
                <a:tc>
                  <a:txBody>
                    <a:bodyPr/>
                    <a:lstStyle/>
                    <a:p>
                      <a:pPr algn="ctr" fontAlgn="ctr"/>
                      <a:r>
                        <a:rPr lang="es-CO" sz="800" b="1" i="0" u="none" strike="noStrike">
                          <a:solidFill>
                            <a:srgbClr val="AD2750"/>
                          </a:solidFill>
                          <a:effectLst/>
                          <a:latin typeface="Segoe UI" panose="020B0502040204020203" pitchFamily="34" charset="0"/>
                        </a:rPr>
                        <a:t>Total  </a:t>
                      </a:r>
                    </a:p>
                  </a:txBody>
                  <a:tcPr marL="4769" marR="4769" marT="4769" marB="0" anchor="ctr">
                    <a:lnL>
                      <a:noFill/>
                    </a:lnL>
                    <a:lnR>
                      <a:noFill/>
                    </a:lnR>
                    <a:lnT>
                      <a:noFill/>
                    </a:lnT>
                    <a:lnB>
                      <a:noFill/>
                    </a:lnB>
                    <a:solidFill>
                      <a:srgbClr val="E691AA"/>
                    </a:solidFill>
                  </a:tcPr>
                </a:tc>
                <a:tc>
                  <a:txBody>
                    <a:bodyPr/>
                    <a:lstStyle/>
                    <a:p>
                      <a:pPr algn="ctr" fontAlgn="ctr"/>
                      <a:r>
                        <a:rPr lang="es-CO" sz="800" b="1" i="0" u="none" strike="noStrike">
                          <a:solidFill>
                            <a:srgbClr val="AD2750"/>
                          </a:solidFill>
                          <a:effectLst/>
                          <a:latin typeface="Segoe UI" panose="020B0502040204020203" pitchFamily="34" charset="0"/>
                        </a:rPr>
                        <a:t>Hombres</a:t>
                      </a:r>
                    </a:p>
                  </a:txBody>
                  <a:tcPr marL="4769" marR="4769" marT="4769" marB="0" anchor="ctr">
                    <a:lnL>
                      <a:noFill/>
                    </a:lnL>
                    <a:lnR>
                      <a:noFill/>
                    </a:lnR>
                    <a:lnT>
                      <a:noFill/>
                    </a:lnT>
                    <a:lnB>
                      <a:noFill/>
                    </a:lnB>
                    <a:solidFill>
                      <a:srgbClr val="F7D9E1"/>
                    </a:solidFill>
                  </a:tcPr>
                </a:tc>
                <a:tc>
                  <a:txBody>
                    <a:bodyPr/>
                    <a:lstStyle/>
                    <a:p>
                      <a:pPr algn="ctr" fontAlgn="ctr"/>
                      <a:r>
                        <a:rPr lang="es-CO" sz="800" b="1" i="0" u="none" strike="noStrike">
                          <a:solidFill>
                            <a:srgbClr val="AD2750"/>
                          </a:solidFill>
                          <a:effectLst/>
                          <a:latin typeface="Segoe UI" panose="020B0502040204020203" pitchFamily="34" charset="0"/>
                        </a:rPr>
                        <a:t>Mujeres</a:t>
                      </a:r>
                    </a:p>
                  </a:txBody>
                  <a:tcPr marL="4769" marR="4769" marT="4769" marB="0" anchor="ctr">
                    <a:lnL>
                      <a:noFill/>
                    </a:lnL>
                    <a:lnR>
                      <a:noFill/>
                    </a:lnR>
                    <a:lnT>
                      <a:noFill/>
                    </a:lnT>
                    <a:lnB>
                      <a:noFill/>
                    </a:lnB>
                    <a:solidFill>
                      <a:srgbClr val="E691AA"/>
                    </a:solidFill>
                  </a:tcPr>
                </a:tc>
                <a:tc>
                  <a:txBody>
                    <a:bodyPr/>
                    <a:lstStyle/>
                    <a:p>
                      <a:pPr algn="ctr" fontAlgn="ctr"/>
                      <a:r>
                        <a:rPr lang="es-CO" sz="800" b="1" i="0" u="none" strike="noStrike">
                          <a:solidFill>
                            <a:srgbClr val="AD2750"/>
                          </a:solidFill>
                          <a:effectLst/>
                          <a:latin typeface="Segoe UI" panose="020B0502040204020203" pitchFamily="34" charset="0"/>
                        </a:rPr>
                        <a:t>Total  </a:t>
                      </a:r>
                    </a:p>
                  </a:txBody>
                  <a:tcPr marL="4769" marR="4769" marT="4769" marB="0" anchor="ctr">
                    <a:lnL>
                      <a:noFill/>
                    </a:lnL>
                    <a:lnR>
                      <a:noFill/>
                    </a:lnR>
                    <a:lnT>
                      <a:noFill/>
                    </a:lnT>
                    <a:lnB>
                      <a:noFill/>
                    </a:lnB>
                    <a:solidFill>
                      <a:srgbClr val="F7D9E1"/>
                    </a:solidFill>
                  </a:tcPr>
                </a:tc>
                <a:tc>
                  <a:txBody>
                    <a:bodyPr/>
                    <a:lstStyle/>
                    <a:p>
                      <a:pPr algn="ctr" fontAlgn="ctr"/>
                      <a:r>
                        <a:rPr lang="es-CO" sz="800" b="1" i="0" u="none" strike="noStrike">
                          <a:solidFill>
                            <a:srgbClr val="AD2750"/>
                          </a:solidFill>
                          <a:effectLst/>
                          <a:latin typeface="Segoe UI" panose="020B0502040204020203" pitchFamily="34" charset="0"/>
                        </a:rPr>
                        <a:t>Hombres</a:t>
                      </a:r>
                    </a:p>
                  </a:txBody>
                  <a:tcPr marL="4769" marR="4769" marT="4769" marB="0" anchor="ctr">
                    <a:lnL>
                      <a:noFill/>
                    </a:lnL>
                    <a:lnR>
                      <a:noFill/>
                    </a:lnR>
                    <a:lnT>
                      <a:noFill/>
                    </a:lnT>
                    <a:lnB>
                      <a:noFill/>
                    </a:lnB>
                    <a:solidFill>
                      <a:srgbClr val="E691AA"/>
                    </a:solidFill>
                  </a:tcPr>
                </a:tc>
                <a:tc>
                  <a:txBody>
                    <a:bodyPr/>
                    <a:lstStyle/>
                    <a:p>
                      <a:pPr algn="ctr" fontAlgn="ctr"/>
                      <a:r>
                        <a:rPr lang="es-CO" sz="800" b="1" i="0" u="none" strike="noStrike">
                          <a:solidFill>
                            <a:srgbClr val="AD2750"/>
                          </a:solidFill>
                          <a:effectLst/>
                          <a:latin typeface="Segoe UI" panose="020B0502040204020203" pitchFamily="34" charset="0"/>
                        </a:rPr>
                        <a:t>Mujeres</a:t>
                      </a:r>
                    </a:p>
                  </a:txBody>
                  <a:tcPr marL="4769" marR="4769" marT="4769" marB="0" anchor="ctr">
                    <a:lnL>
                      <a:noFill/>
                    </a:lnL>
                    <a:lnR>
                      <a:noFill/>
                    </a:lnR>
                    <a:lnT>
                      <a:noFill/>
                    </a:lnT>
                    <a:lnB>
                      <a:noFill/>
                    </a:lnB>
                    <a:solidFill>
                      <a:srgbClr val="F7D9E1"/>
                    </a:solidFill>
                  </a:tcPr>
                </a:tc>
                <a:extLst>
                  <a:ext uri="{0D108BD9-81ED-4DB2-BD59-A6C34878D82A}">
                    <a16:rowId xmlns:a16="http://schemas.microsoft.com/office/drawing/2014/main" val="3215819647"/>
                  </a:ext>
                </a:extLst>
              </a:tr>
              <a:tr h="139973">
                <a:tc rowSpan="3">
                  <a:txBody>
                    <a:bodyPr/>
                    <a:lstStyle/>
                    <a:p>
                      <a:pPr algn="ctr" fontAlgn="ctr"/>
                      <a:r>
                        <a:rPr lang="es-CO" sz="800" b="0" i="0" u="none" strike="noStrike" dirty="0">
                          <a:solidFill>
                            <a:srgbClr val="000000"/>
                          </a:solidFill>
                          <a:effectLst/>
                          <a:latin typeface="Segoe UI" panose="020B0502040204020203" pitchFamily="34" charset="0"/>
                        </a:rPr>
                        <a:t>Total</a:t>
                      </a:r>
                    </a:p>
                  </a:txBody>
                  <a:tcPr marL="4769" marR="4769" marT="4769" marB="0" anchor="ctr">
                    <a:lnL>
                      <a:noFill/>
                    </a:lnL>
                    <a:lnR>
                      <a:noFill/>
                    </a:lnR>
                    <a:lnT w="6350" cap="flat" cmpd="sng" algn="ctr">
                      <a:solidFill>
                        <a:srgbClr val="C2C2C2"/>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800" b="0" i="0" u="none" strike="noStrike" dirty="0">
                          <a:solidFill>
                            <a:srgbClr val="000000"/>
                          </a:solidFill>
                          <a:effectLst/>
                          <a:latin typeface="Segoe UI" panose="020B0502040204020203" pitchFamily="34" charset="0"/>
                        </a:rPr>
                        <a:t>Total</a:t>
                      </a:r>
                    </a:p>
                  </a:txBody>
                  <a:tcPr marL="4769" marR="4769" marT="4769" marB="0" anchor="ctr">
                    <a:lnL>
                      <a:noFill/>
                    </a:lnL>
                    <a:lnR>
                      <a:noFill/>
                    </a:lnR>
                    <a:lnT w="6350" cap="flat" cmpd="sng" algn="ctr">
                      <a:solidFill>
                        <a:srgbClr val="C2C2C2"/>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21.507</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12.848</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8.659</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22.281</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13.169</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9.113</a:t>
                      </a:r>
                    </a:p>
                  </a:txBody>
                  <a:tcPr marL="4769" marR="4769" marT="4769" marB="0" anchor="ctr">
                    <a:lnL>
                      <a:noFill/>
                    </a:lnL>
                    <a:lnR>
                      <a:noFill/>
                    </a:lnR>
                    <a:lnT>
                      <a:noFill/>
                    </a:lnT>
                    <a:lnB>
                      <a:noFill/>
                    </a:lnB>
                    <a:solidFill>
                      <a:srgbClr val="FFFFFF"/>
                    </a:solidFill>
                  </a:tcPr>
                </a:tc>
                <a:extLst>
                  <a:ext uri="{0D108BD9-81ED-4DB2-BD59-A6C34878D82A}">
                    <a16:rowId xmlns:a16="http://schemas.microsoft.com/office/drawing/2014/main" val="1925333608"/>
                  </a:ext>
                </a:extLst>
              </a:tr>
              <a:tr h="139973">
                <a:tc vMerge="1">
                  <a:txBody>
                    <a:bodyPr/>
                    <a:lstStyle/>
                    <a:p>
                      <a:endParaRPr lang="es-CO"/>
                    </a:p>
                  </a:txBody>
                  <a:tcPr/>
                </a:tc>
                <a:tc>
                  <a:txBody>
                    <a:bodyPr/>
                    <a:lstStyle/>
                    <a:p>
                      <a:pPr algn="l" fontAlgn="ctr"/>
                      <a:r>
                        <a:rPr lang="es-CO" sz="800" b="0" i="0" u="none" strike="noStrike" dirty="0">
                          <a:solidFill>
                            <a:srgbClr val="000000"/>
                          </a:solidFill>
                          <a:effectLst/>
                          <a:latin typeface="Segoe UI" panose="020B0502040204020203" pitchFamily="34" charset="0"/>
                        </a:rPr>
                        <a:t>Asalariado</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11.584</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6.556</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5.028</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12.141</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6.787</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5.354</a:t>
                      </a:r>
                    </a:p>
                  </a:txBody>
                  <a:tcPr marL="4769" marR="4769" marT="4769" marB="0" anchor="ctr">
                    <a:lnL>
                      <a:noFill/>
                    </a:lnL>
                    <a:lnR>
                      <a:noFill/>
                    </a:lnR>
                    <a:lnT>
                      <a:noFill/>
                    </a:lnT>
                    <a:lnB>
                      <a:noFill/>
                    </a:lnB>
                    <a:solidFill>
                      <a:srgbClr val="FFFFFF"/>
                    </a:solidFill>
                  </a:tcPr>
                </a:tc>
                <a:extLst>
                  <a:ext uri="{0D108BD9-81ED-4DB2-BD59-A6C34878D82A}">
                    <a16:rowId xmlns:a16="http://schemas.microsoft.com/office/drawing/2014/main" val="2612976937"/>
                  </a:ext>
                </a:extLst>
              </a:tr>
              <a:tr h="139973">
                <a:tc vMerge="1">
                  <a:txBody>
                    <a:bodyPr/>
                    <a:lstStyle/>
                    <a:p>
                      <a:endParaRPr lang="es-CO"/>
                    </a:p>
                  </a:txBody>
                  <a:tcPr/>
                </a:tc>
                <a:tc>
                  <a:txBody>
                    <a:bodyPr/>
                    <a:lstStyle/>
                    <a:p>
                      <a:pPr algn="l" fontAlgn="ctr"/>
                      <a:r>
                        <a:rPr lang="es-CO" sz="800" b="0" i="0" u="none" strike="noStrike" dirty="0">
                          <a:solidFill>
                            <a:srgbClr val="000000"/>
                          </a:solidFill>
                          <a:effectLst/>
                          <a:latin typeface="Segoe UI" panose="020B0502040204020203" pitchFamily="34" charset="0"/>
                        </a:rPr>
                        <a:t>Independiente</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9.923</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6.291</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3.631</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10.140</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6.382</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3.758</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96839352"/>
                  </a:ext>
                </a:extLst>
              </a:tr>
              <a:tr h="139973">
                <a:tc rowSpan="3">
                  <a:txBody>
                    <a:bodyPr/>
                    <a:lstStyle/>
                    <a:p>
                      <a:pPr algn="ctr" fontAlgn="ctr"/>
                      <a:r>
                        <a:rPr lang="es-CO" sz="800" b="0" i="0" u="none" strike="noStrike">
                          <a:solidFill>
                            <a:srgbClr val="000000"/>
                          </a:solidFill>
                          <a:effectLst/>
                          <a:latin typeface="Segoe UI" panose="020B0502040204020203" pitchFamily="34" charset="0"/>
                        </a:rPr>
                        <a:t>Menos de 1 smmlv</a:t>
                      </a:r>
                    </a:p>
                  </a:txBody>
                  <a:tcPr marL="4769" marR="4769" marT="476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800" b="0" i="0" u="none" strike="noStrike" dirty="0">
                          <a:solidFill>
                            <a:srgbClr val="000000"/>
                          </a:solidFill>
                          <a:effectLst/>
                          <a:latin typeface="Segoe UI" panose="020B0502040204020203" pitchFamily="34" charset="0"/>
                        </a:rPr>
                        <a:t>Total</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9.629</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5.575</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4.054</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10.492</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6.000</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4.491</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414634526"/>
                  </a:ext>
                </a:extLst>
              </a:tr>
              <a:tr h="139973">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Asalariado</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2.919</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1.520</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1.399</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3.327</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1.678</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1.649</a:t>
                      </a:r>
                    </a:p>
                  </a:txBody>
                  <a:tcPr marL="4769" marR="4769" marT="4769" marB="0" anchor="ctr">
                    <a:lnL>
                      <a:noFill/>
                    </a:lnL>
                    <a:lnR>
                      <a:noFill/>
                    </a:lnR>
                    <a:lnT>
                      <a:noFill/>
                    </a:lnT>
                    <a:lnB>
                      <a:noFill/>
                    </a:lnB>
                    <a:solidFill>
                      <a:srgbClr val="FFFFFF"/>
                    </a:solidFill>
                  </a:tcPr>
                </a:tc>
                <a:extLst>
                  <a:ext uri="{0D108BD9-81ED-4DB2-BD59-A6C34878D82A}">
                    <a16:rowId xmlns:a16="http://schemas.microsoft.com/office/drawing/2014/main" val="4168161704"/>
                  </a:ext>
                </a:extLst>
              </a:tr>
              <a:tr h="139973">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Independiente</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6.711</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4.055</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2.655</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7.164</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4.322</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2.842</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13120705"/>
                  </a:ext>
                </a:extLst>
              </a:tr>
              <a:tr h="139973">
                <a:tc rowSpan="3">
                  <a:txBody>
                    <a:bodyPr/>
                    <a:lstStyle/>
                    <a:p>
                      <a:pPr algn="ctr" fontAlgn="ctr"/>
                      <a:r>
                        <a:rPr lang="es-CO" sz="800" b="0" i="0" u="none" strike="noStrike">
                          <a:solidFill>
                            <a:srgbClr val="000000"/>
                          </a:solidFill>
                          <a:effectLst/>
                          <a:latin typeface="Segoe UI" panose="020B0502040204020203" pitchFamily="34" charset="0"/>
                        </a:rPr>
                        <a:t>1 smmlv</a:t>
                      </a:r>
                    </a:p>
                  </a:txBody>
                  <a:tcPr marL="4769" marR="4769" marT="476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800" b="0" i="0" u="none" strike="noStrike">
                          <a:solidFill>
                            <a:srgbClr val="000000"/>
                          </a:solidFill>
                          <a:effectLst/>
                          <a:latin typeface="Segoe UI" panose="020B0502040204020203" pitchFamily="34" charset="0"/>
                        </a:rPr>
                        <a:t>Total</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3.782</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2.286</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1.497</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2.514</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1.410</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1.103</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520402491"/>
                  </a:ext>
                </a:extLst>
              </a:tr>
              <a:tr h="139973">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Asalariado</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3.048</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1.750</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1.297</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2.425</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1.353</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1.072</a:t>
                      </a:r>
                    </a:p>
                  </a:txBody>
                  <a:tcPr marL="4769" marR="4769" marT="4769" marB="0" anchor="ctr">
                    <a:lnL>
                      <a:noFill/>
                    </a:lnL>
                    <a:lnR>
                      <a:noFill/>
                    </a:lnR>
                    <a:lnT>
                      <a:noFill/>
                    </a:lnT>
                    <a:lnB>
                      <a:noFill/>
                    </a:lnB>
                    <a:solidFill>
                      <a:srgbClr val="FFFFFF"/>
                    </a:solidFill>
                  </a:tcPr>
                </a:tc>
                <a:extLst>
                  <a:ext uri="{0D108BD9-81ED-4DB2-BD59-A6C34878D82A}">
                    <a16:rowId xmlns:a16="http://schemas.microsoft.com/office/drawing/2014/main" val="3913781362"/>
                  </a:ext>
                </a:extLst>
              </a:tr>
              <a:tr h="139973">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Independiente</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735</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536</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199</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89</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58</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31</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72331382"/>
                  </a:ext>
                </a:extLst>
              </a:tr>
              <a:tr h="139973">
                <a:tc rowSpan="3">
                  <a:txBody>
                    <a:bodyPr/>
                    <a:lstStyle/>
                    <a:p>
                      <a:pPr algn="ctr" fontAlgn="ctr"/>
                      <a:r>
                        <a:rPr lang="es-ES" sz="800" b="0" i="0" u="none" strike="noStrike" dirty="0">
                          <a:solidFill>
                            <a:srgbClr val="000000"/>
                          </a:solidFill>
                          <a:effectLst/>
                          <a:latin typeface="Segoe UI" panose="020B0502040204020203" pitchFamily="34" charset="0"/>
                        </a:rPr>
                        <a:t>Más de 1 smmlv a 2 smmlv</a:t>
                      </a:r>
                    </a:p>
                  </a:txBody>
                  <a:tcPr marL="4769" marR="4769" marT="476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800" b="0" i="0" u="none" strike="noStrike">
                          <a:solidFill>
                            <a:srgbClr val="000000"/>
                          </a:solidFill>
                          <a:effectLst/>
                          <a:latin typeface="Segoe UI" panose="020B0502040204020203" pitchFamily="34" charset="0"/>
                        </a:rPr>
                        <a:t>Total</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4.704</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3.018</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1.686</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5.765</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3.734</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2.031</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078251498"/>
                  </a:ext>
                </a:extLst>
              </a:tr>
              <a:tr h="139973">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Asalariado</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3.354</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2.049</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1.305</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4.046</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2.495</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1.550</a:t>
                      </a:r>
                    </a:p>
                  </a:txBody>
                  <a:tcPr marL="4769" marR="4769" marT="4769" marB="0" anchor="ctr">
                    <a:lnL>
                      <a:noFill/>
                    </a:lnL>
                    <a:lnR>
                      <a:noFill/>
                    </a:lnR>
                    <a:lnT>
                      <a:noFill/>
                    </a:lnT>
                    <a:lnB>
                      <a:noFill/>
                    </a:lnB>
                    <a:solidFill>
                      <a:srgbClr val="FFFFFF"/>
                    </a:solidFill>
                  </a:tcPr>
                </a:tc>
                <a:extLst>
                  <a:ext uri="{0D108BD9-81ED-4DB2-BD59-A6C34878D82A}">
                    <a16:rowId xmlns:a16="http://schemas.microsoft.com/office/drawing/2014/main" val="3487918652"/>
                  </a:ext>
                </a:extLst>
              </a:tr>
              <a:tr h="139973">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Independiente</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1.350</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969</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381</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1.720</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1.239</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481</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8156897"/>
                  </a:ext>
                </a:extLst>
              </a:tr>
              <a:tr h="139973">
                <a:tc rowSpan="3">
                  <a:txBody>
                    <a:bodyPr/>
                    <a:lstStyle/>
                    <a:p>
                      <a:pPr algn="ctr" fontAlgn="ctr"/>
                      <a:r>
                        <a:rPr lang="es-ES" sz="800" b="0" i="0" u="none" strike="noStrike" dirty="0">
                          <a:solidFill>
                            <a:srgbClr val="000000"/>
                          </a:solidFill>
                          <a:effectLst/>
                          <a:latin typeface="Segoe UI" panose="020B0502040204020203" pitchFamily="34" charset="0"/>
                        </a:rPr>
                        <a:t>Más de 2 smmlv a 3 smmlv</a:t>
                      </a:r>
                    </a:p>
                  </a:txBody>
                  <a:tcPr marL="4769" marR="4769" marT="476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800" b="0" i="0" u="none" strike="noStrike">
                          <a:solidFill>
                            <a:srgbClr val="000000"/>
                          </a:solidFill>
                          <a:effectLst/>
                          <a:latin typeface="Segoe UI" panose="020B0502040204020203" pitchFamily="34" charset="0"/>
                        </a:rPr>
                        <a:t>Total</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1.169</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653</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516</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1.260</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709</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552</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616247302"/>
                  </a:ext>
                </a:extLst>
              </a:tr>
              <a:tr h="139973">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Asalariado</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826</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442</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385</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856</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452</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404</a:t>
                      </a:r>
                    </a:p>
                  </a:txBody>
                  <a:tcPr marL="4769" marR="4769" marT="4769" marB="0" anchor="ctr">
                    <a:lnL>
                      <a:noFill/>
                    </a:lnL>
                    <a:lnR>
                      <a:noFill/>
                    </a:lnR>
                    <a:lnT>
                      <a:noFill/>
                    </a:lnT>
                    <a:lnB>
                      <a:noFill/>
                    </a:lnB>
                    <a:solidFill>
                      <a:srgbClr val="FFFFFF"/>
                    </a:solidFill>
                  </a:tcPr>
                </a:tc>
                <a:extLst>
                  <a:ext uri="{0D108BD9-81ED-4DB2-BD59-A6C34878D82A}">
                    <a16:rowId xmlns:a16="http://schemas.microsoft.com/office/drawing/2014/main" val="300463606"/>
                  </a:ext>
                </a:extLst>
              </a:tr>
              <a:tr h="139973">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Independiente</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342</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211</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131</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404</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257</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148</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85810959"/>
                  </a:ext>
                </a:extLst>
              </a:tr>
              <a:tr h="139973">
                <a:tc rowSpan="3">
                  <a:txBody>
                    <a:bodyPr/>
                    <a:lstStyle/>
                    <a:p>
                      <a:pPr algn="ctr" fontAlgn="ctr"/>
                      <a:r>
                        <a:rPr lang="es-CO" sz="800" b="0" i="0" u="none" strike="noStrike">
                          <a:solidFill>
                            <a:srgbClr val="000000"/>
                          </a:solidFill>
                          <a:effectLst/>
                          <a:latin typeface="Segoe UI" panose="020B0502040204020203" pitchFamily="34" charset="0"/>
                        </a:rPr>
                        <a:t>Más de 3 smmlv</a:t>
                      </a:r>
                    </a:p>
                  </a:txBody>
                  <a:tcPr marL="4769" marR="4769" marT="476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800" b="0" i="0" u="none" strike="noStrike">
                          <a:solidFill>
                            <a:srgbClr val="000000"/>
                          </a:solidFill>
                          <a:effectLst/>
                          <a:latin typeface="Segoe UI" panose="020B0502040204020203" pitchFamily="34" charset="0"/>
                        </a:rPr>
                        <a:t>Total</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1.580</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910</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670</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1.785</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1.018</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766</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241198684"/>
                  </a:ext>
                </a:extLst>
              </a:tr>
              <a:tr h="139973">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Asalariado</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1.131</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619</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512</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1.274</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688</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587</a:t>
                      </a:r>
                    </a:p>
                  </a:txBody>
                  <a:tcPr marL="4769" marR="4769" marT="4769" marB="0" anchor="ctr">
                    <a:lnL>
                      <a:noFill/>
                    </a:lnL>
                    <a:lnR>
                      <a:noFill/>
                    </a:lnR>
                    <a:lnT>
                      <a:noFill/>
                    </a:lnT>
                    <a:lnB>
                      <a:noFill/>
                    </a:lnB>
                    <a:solidFill>
                      <a:srgbClr val="FFFFFF"/>
                    </a:solidFill>
                  </a:tcPr>
                </a:tc>
                <a:extLst>
                  <a:ext uri="{0D108BD9-81ED-4DB2-BD59-A6C34878D82A}">
                    <a16:rowId xmlns:a16="http://schemas.microsoft.com/office/drawing/2014/main" val="3541338355"/>
                  </a:ext>
                </a:extLst>
              </a:tr>
              <a:tr h="139973">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Independiente</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449</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291</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158</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510</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331</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180 </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08174377"/>
                  </a:ext>
                </a:extLst>
              </a:tr>
              <a:tr h="139973">
                <a:tc rowSpan="3">
                  <a:txBody>
                    <a:bodyPr/>
                    <a:lstStyle/>
                    <a:p>
                      <a:pPr algn="ctr" fontAlgn="ctr"/>
                      <a:r>
                        <a:rPr lang="es-CO" sz="800" b="0" i="0" u="none" strike="noStrike">
                          <a:solidFill>
                            <a:srgbClr val="000000"/>
                          </a:solidFill>
                          <a:effectLst/>
                          <a:latin typeface="Segoe UI" panose="020B0502040204020203" pitchFamily="34" charset="0"/>
                        </a:rPr>
                        <a:t>No informa</a:t>
                      </a:r>
                    </a:p>
                  </a:txBody>
                  <a:tcPr marL="4769" marR="4769" marT="4769"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800" b="0" i="0" u="none" strike="noStrike">
                          <a:solidFill>
                            <a:srgbClr val="000000"/>
                          </a:solidFill>
                          <a:effectLst/>
                          <a:latin typeface="Segoe UI" panose="020B0502040204020203" pitchFamily="34" charset="0"/>
                        </a:rPr>
                        <a:t>Total</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643</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406</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237</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466</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297</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168</a:t>
                      </a:r>
                    </a:p>
                  </a:txBody>
                  <a:tcPr marL="4769" marR="4769" marT="4769"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792962055"/>
                  </a:ext>
                </a:extLst>
              </a:tr>
              <a:tr h="139973">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Asalariado</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307</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177</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130</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213</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121</a:t>
                      </a:r>
                    </a:p>
                  </a:txBody>
                  <a:tcPr marL="4769" marR="4769" marT="4769"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91</a:t>
                      </a:r>
                    </a:p>
                  </a:txBody>
                  <a:tcPr marL="4769" marR="4769" marT="4769" marB="0" anchor="ctr">
                    <a:lnL>
                      <a:noFill/>
                    </a:lnL>
                    <a:lnR>
                      <a:noFill/>
                    </a:lnR>
                    <a:lnT>
                      <a:noFill/>
                    </a:lnT>
                    <a:lnB>
                      <a:noFill/>
                    </a:lnB>
                    <a:solidFill>
                      <a:srgbClr val="FFFFFF"/>
                    </a:solidFill>
                  </a:tcPr>
                </a:tc>
                <a:extLst>
                  <a:ext uri="{0D108BD9-81ED-4DB2-BD59-A6C34878D82A}">
                    <a16:rowId xmlns:a16="http://schemas.microsoft.com/office/drawing/2014/main" val="37414122"/>
                  </a:ext>
                </a:extLst>
              </a:tr>
              <a:tr h="139973">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Independiente</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336</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229</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107</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253</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176</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77</a:t>
                      </a:r>
                    </a:p>
                  </a:txBody>
                  <a:tcPr marL="4769" marR="4769" marT="4769"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48333183"/>
                  </a:ext>
                </a:extLst>
              </a:tr>
            </a:tbl>
          </a:graphicData>
        </a:graphic>
      </p:graphicFrame>
    </p:spTree>
    <p:extLst>
      <p:ext uri="{BB962C8B-B14F-4D97-AF65-F5344CB8AC3E}">
        <p14:creationId xmlns:p14="http://schemas.microsoft.com/office/powerpoint/2010/main" val="88662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8F90F1AB-C76B-2B7C-3BE0-9D00E969F03B}"/>
              </a:ext>
            </a:extLst>
          </p:cNvPr>
          <p:cNvSpPr txBox="1"/>
          <p:nvPr/>
        </p:nvSpPr>
        <p:spPr>
          <a:xfrm>
            <a:off x="339497" y="131294"/>
            <a:ext cx="7741090" cy="869469"/>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lvl="0">
              <a:defRPr/>
            </a:pPr>
            <a:r>
              <a:rPr lang="es-ES" sz="1400" dirty="0">
                <a:solidFill>
                  <a:srgbClr val="B6004B"/>
                </a:solidFill>
              </a:rPr>
              <a:t>Distribución porcentual de la población ocupada* según rango de ingresos, situación en la ocupación y sexo</a:t>
            </a:r>
          </a:p>
          <a:p>
            <a:pPr lvl="0">
              <a:defRPr/>
            </a:pPr>
            <a:r>
              <a:rPr lang="es-ES" sz="1400" dirty="0">
                <a:solidFill>
                  <a:srgbClr val="6F2A4D"/>
                </a:solidFill>
              </a:rPr>
              <a:t>Total nacional</a:t>
            </a:r>
          </a:p>
          <a:p>
            <a:pPr lvl="0">
              <a:defRPr/>
            </a:pPr>
            <a:r>
              <a:rPr lang="es-ES" sz="1000" b="0" dirty="0">
                <a:solidFill>
                  <a:schemeClr val="tx1"/>
                </a:solidFill>
              </a:rPr>
              <a:t>Enero - octubre (2022 – 2023)</a:t>
            </a:r>
          </a:p>
        </p:txBody>
      </p:sp>
      <p:sp>
        <p:nvSpPr>
          <p:cNvPr id="5" name="Rectángulo 4"/>
          <p:cNvSpPr/>
          <p:nvPr/>
        </p:nvSpPr>
        <p:spPr>
          <a:xfrm>
            <a:off x="397764" y="4394709"/>
            <a:ext cx="8419171" cy="737831"/>
          </a:xfrm>
          <a:prstGeom prst="rect">
            <a:avLst/>
          </a:prstGeom>
        </p:spPr>
        <p:txBody>
          <a:bodyPr wrap="square" tIns="0">
            <a:spAutoFit/>
          </a:bodyPr>
          <a:lstStyle/>
          <a:p>
            <a:pPr>
              <a:lnSpc>
                <a:spcPct val="107000"/>
              </a:lnSpc>
            </a:pPr>
            <a:r>
              <a:rPr lang="es-ES" sz="600" b="1" dirty="0">
                <a:cs typeface="Segoe UI" panose="020B0502040204020203" pitchFamily="34" charset="0"/>
              </a:rPr>
              <a:t>Notas: </a:t>
            </a:r>
            <a:r>
              <a:rPr lang="es-ES" sz="600" dirty="0">
                <a:cs typeface="Segoe UI" panose="020B0502040204020203" pitchFamily="34" charset="0"/>
              </a:rPr>
              <a:t>᛫ Por efecto de redondeo, la suma de las contribuciones puede diferir del total.</a:t>
            </a:r>
          </a:p>
          <a:p>
            <a:pPr>
              <a:lnSpc>
                <a:spcPct val="107000"/>
              </a:lnSpc>
            </a:pPr>
            <a:r>
              <a:rPr lang="es-ES" sz="600" dirty="0">
                <a:cs typeface="Segoe UI" panose="020B0502040204020203" pitchFamily="34" charset="0"/>
              </a:rPr>
              <a:t>            ᛫ Datos expandidos con proyecciones de población elaboradas con base en los resultados del Censo Nacional de Población y Vivienda 2018.</a:t>
            </a:r>
          </a:p>
          <a:p>
            <a:pPr>
              <a:lnSpc>
                <a:spcPct val="107000"/>
              </a:lnSpc>
            </a:pPr>
            <a:r>
              <a:rPr lang="es-ES" sz="600" dirty="0">
                <a:cs typeface="Segoe UI" panose="020B0502040204020203" pitchFamily="34" charset="0"/>
              </a:rPr>
              <a:t>            ᛫ Se excluye la categoría trabajador sin remuneración.</a:t>
            </a:r>
          </a:p>
          <a:p>
            <a:pPr>
              <a:lnSpc>
                <a:spcPct val="107000"/>
              </a:lnSpc>
            </a:pPr>
            <a:r>
              <a:rPr lang="es-ES" sz="600" dirty="0">
                <a:cs typeface="Segoe UI" panose="020B0502040204020203" pitchFamily="34" charset="0"/>
              </a:rPr>
              <a:t>            ᛫ Las ganancias y salarios laborales corresponden a los ingresos monetarios de la primera actividad. </a:t>
            </a:r>
          </a:p>
          <a:p>
            <a:pPr>
              <a:lnSpc>
                <a:spcPct val="107000"/>
              </a:lnSpc>
            </a:pPr>
            <a:r>
              <a:rPr lang="es-ES" sz="600" dirty="0">
                <a:cs typeface="Segoe UI" panose="020B0502040204020203" pitchFamily="34" charset="0"/>
              </a:rPr>
              <a:t>            ᛫ * El total ocupados corresponde aquellos que reportan ingresos, es decir, asalariados e independientes, por tal razón puede diferir de los totales mostrados en las diapositivas anteriores.</a:t>
            </a:r>
          </a:p>
          <a:p>
            <a:pPr>
              <a:lnSpc>
                <a:spcPct val="107000"/>
              </a:lnSpc>
            </a:pPr>
            <a:endParaRPr lang="es-ES" sz="600" dirty="0">
              <a:cs typeface="Segoe UI" panose="020B0502040204020203" pitchFamily="34" charset="0"/>
            </a:endParaRPr>
          </a:p>
          <a:p>
            <a:pPr>
              <a:lnSpc>
                <a:spcPct val="107000"/>
              </a:lnSpc>
            </a:pPr>
            <a:r>
              <a:rPr lang="es-ES" sz="600" b="1" dirty="0">
                <a:cs typeface="Segoe UI" panose="020B0502040204020203" pitchFamily="34" charset="0"/>
              </a:rPr>
              <a:t>Fuente: </a:t>
            </a:r>
            <a:r>
              <a:rPr lang="es-ES" sz="600" dirty="0">
                <a:cs typeface="Segoe UI" panose="020B0502040204020203" pitchFamily="34" charset="0"/>
              </a:rPr>
              <a:t>DANE, GEIH.</a:t>
            </a:r>
          </a:p>
        </p:txBody>
      </p:sp>
      <p:sp>
        <p:nvSpPr>
          <p:cNvPr id="10" name="Rectángulo 9">
            <a:extLst>
              <a:ext uri="{FF2B5EF4-FFF2-40B4-BE49-F238E27FC236}">
                <a16:creationId xmlns:a16="http://schemas.microsoft.com/office/drawing/2014/main" id="{5705284A-FEC7-7B83-699D-83BB75B67341}"/>
              </a:ext>
            </a:extLst>
          </p:cNvPr>
          <p:cNvSpPr/>
          <p:nvPr/>
        </p:nvSpPr>
        <p:spPr>
          <a:xfrm>
            <a:off x="209574" y="201238"/>
            <a:ext cx="45719" cy="545021"/>
          </a:xfrm>
          <a:prstGeom prst="rect">
            <a:avLst/>
          </a:prstGeom>
          <a:solidFill>
            <a:srgbClr val="6F2A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pic>
        <p:nvPicPr>
          <p:cNvPr id="6" name="Imagen 5"/>
          <p:cNvPicPr>
            <a:picLocks noChangeAspect="1"/>
          </p:cNvPicPr>
          <p:nvPr/>
        </p:nvPicPr>
        <p:blipFill>
          <a:blip r:embed="rId2"/>
          <a:stretch>
            <a:fillRect/>
          </a:stretch>
        </p:blipFill>
        <p:spPr>
          <a:xfrm>
            <a:off x="6189259" y="439591"/>
            <a:ext cx="2240202" cy="529182"/>
          </a:xfrm>
          <a:prstGeom prst="rect">
            <a:avLst/>
          </a:prstGeom>
        </p:spPr>
      </p:pic>
      <p:graphicFrame>
        <p:nvGraphicFramePr>
          <p:cNvPr id="8" name="Tabla 7"/>
          <p:cNvGraphicFramePr>
            <a:graphicFrameLocks noGrp="1"/>
          </p:cNvGraphicFramePr>
          <p:nvPr>
            <p:extLst>
              <p:ext uri="{D42A27DB-BD31-4B8C-83A1-F6EECF244321}">
                <p14:modId xmlns:p14="http://schemas.microsoft.com/office/powerpoint/2010/main" val="1427498695"/>
              </p:ext>
            </p:extLst>
          </p:nvPr>
        </p:nvGraphicFramePr>
        <p:xfrm>
          <a:off x="999460" y="1066585"/>
          <a:ext cx="6932426" cy="3262301"/>
        </p:xfrm>
        <a:graphic>
          <a:graphicData uri="http://schemas.openxmlformats.org/drawingml/2006/table">
            <a:tbl>
              <a:tblPr/>
              <a:tblGrid>
                <a:gridCol w="1003828">
                  <a:extLst>
                    <a:ext uri="{9D8B030D-6E8A-4147-A177-3AD203B41FA5}">
                      <a16:colId xmlns:a16="http://schemas.microsoft.com/office/drawing/2014/main" val="2822708609"/>
                    </a:ext>
                  </a:extLst>
                </a:gridCol>
                <a:gridCol w="975720">
                  <a:extLst>
                    <a:ext uri="{9D8B030D-6E8A-4147-A177-3AD203B41FA5}">
                      <a16:colId xmlns:a16="http://schemas.microsoft.com/office/drawing/2014/main" val="383086970"/>
                    </a:ext>
                  </a:extLst>
                </a:gridCol>
                <a:gridCol w="853252">
                  <a:extLst>
                    <a:ext uri="{9D8B030D-6E8A-4147-A177-3AD203B41FA5}">
                      <a16:colId xmlns:a16="http://schemas.microsoft.com/office/drawing/2014/main" val="3592890973"/>
                    </a:ext>
                  </a:extLst>
                </a:gridCol>
                <a:gridCol w="853252">
                  <a:extLst>
                    <a:ext uri="{9D8B030D-6E8A-4147-A177-3AD203B41FA5}">
                      <a16:colId xmlns:a16="http://schemas.microsoft.com/office/drawing/2014/main" val="762814395"/>
                    </a:ext>
                  </a:extLst>
                </a:gridCol>
                <a:gridCol w="853252">
                  <a:extLst>
                    <a:ext uri="{9D8B030D-6E8A-4147-A177-3AD203B41FA5}">
                      <a16:colId xmlns:a16="http://schemas.microsoft.com/office/drawing/2014/main" val="1322779297"/>
                    </a:ext>
                  </a:extLst>
                </a:gridCol>
                <a:gridCol w="853252">
                  <a:extLst>
                    <a:ext uri="{9D8B030D-6E8A-4147-A177-3AD203B41FA5}">
                      <a16:colId xmlns:a16="http://schemas.microsoft.com/office/drawing/2014/main" val="3629215716"/>
                    </a:ext>
                  </a:extLst>
                </a:gridCol>
                <a:gridCol w="853252">
                  <a:extLst>
                    <a:ext uri="{9D8B030D-6E8A-4147-A177-3AD203B41FA5}">
                      <a16:colId xmlns:a16="http://schemas.microsoft.com/office/drawing/2014/main" val="4086100678"/>
                    </a:ext>
                  </a:extLst>
                </a:gridCol>
                <a:gridCol w="686618">
                  <a:extLst>
                    <a:ext uri="{9D8B030D-6E8A-4147-A177-3AD203B41FA5}">
                      <a16:colId xmlns:a16="http://schemas.microsoft.com/office/drawing/2014/main" val="1892803015"/>
                    </a:ext>
                  </a:extLst>
                </a:gridCol>
              </a:tblGrid>
              <a:tr h="137777">
                <a:tc rowSpan="3" gridSpan="2">
                  <a:txBody>
                    <a:bodyPr/>
                    <a:lstStyle/>
                    <a:p>
                      <a:pPr algn="ctr" fontAlgn="ctr"/>
                      <a:r>
                        <a:rPr lang="es-ES" sz="800" b="1" i="0" u="none" strike="noStrike">
                          <a:solidFill>
                            <a:srgbClr val="F8F8F8"/>
                          </a:solidFill>
                          <a:effectLst/>
                          <a:latin typeface="Segoe UI" panose="020B0502040204020203" pitchFamily="34" charset="0"/>
                        </a:rPr>
                        <a:t>Rango de ingresos/Situación en la ocupación</a:t>
                      </a:r>
                    </a:p>
                  </a:txBody>
                  <a:tcPr marL="4792" marR="4792" marT="4792" marB="0" anchor="ctr">
                    <a:lnL>
                      <a:noFill/>
                    </a:lnL>
                    <a:lnR>
                      <a:noFill/>
                    </a:lnR>
                    <a:lnT>
                      <a:noFill/>
                    </a:lnT>
                    <a:lnB w="6350" cap="flat" cmpd="sng" algn="ctr">
                      <a:solidFill>
                        <a:srgbClr val="C2C2C2"/>
                      </a:solidFill>
                      <a:prstDash val="solid"/>
                      <a:round/>
                      <a:headEnd type="none" w="med" len="med"/>
                      <a:tailEnd type="none" w="med" len="med"/>
                    </a:lnB>
                    <a:solidFill>
                      <a:srgbClr val="6B1940"/>
                    </a:solidFill>
                  </a:tcPr>
                </a:tc>
                <a:tc rowSpan="3" hMerge="1">
                  <a:txBody>
                    <a:bodyPr/>
                    <a:lstStyle/>
                    <a:p>
                      <a:endParaRPr lang="es-CO"/>
                    </a:p>
                  </a:txBody>
                  <a:tcPr/>
                </a:tc>
                <a:tc gridSpan="6">
                  <a:txBody>
                    <a:bodyPr/>
                    <a:lstStyle/>
                    <a:p>
                      <a:pPr algn="ctr" fontAlgn="ctr"/>
                      <a:r>
                        <a:rPr lang="es-CO" sz="800" b="1" i="0" u="none" strike="noStrike">
                          <a:solidFill>
                            <a:srgbClr val="F8F8F8"/>
                          </a:solidFill>
                          <a:effectLst/>
                          <a:latin typeface="Segoe UI" panose="020B0502040204020203" pitchFamily="34" charset="0"/>
                        </a:rPr>
                        <a:t>Total nacional</a:t>
                      </a:r>
                    </a:p>
                  </a:txBody>
                  <a:tcPr marL="4792" marR="4792" marT="4792"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060516298"/>
                  </a:ext>
                </a:extLst>
              </a:tr>
              <a:tr h="153351">
                <a:tc gridSpan="2" vMerge="1">
                  <a:txBody>
                    <a:bodyPr/>
                    <a:lstStyle/>
                    <a:p>
                      <a:endParaRPr lang="es-CO"/>
                    </a:p>
                  </a:txBody>
                  <a:tcPr/>
                </a:tc>
                <a:tc hMerge="1" vMerge="1">
                  <a:txBody>
                    <a:bodyPr/>
                    <a:lstStyle/>
                    <a:p>
                      <a:endParaRPr lang="es-CO"/>
                    </a:p>
                  </a:txBody>
                  <a:tcPr/>
                </a:tc>
                <a:tc gridSpan="3">
                  <a:txBody>
                    <a:bodyPr/>
                    <a:lstStyle/>
                    <a:p>
                      <a:pPr algn="ctr" fontAlgn="ctr"/>
                      <a:r>
                        <a:rPr lang="es-CO" sz="800" b="1" i="0" u="none" strike="noStrike">
                          <a:solidFill>
                            <a:srgbClr val="F8F8F8"/>
                          </a:solidFill>
                          <a:effectLst/>
                          <a:latin typeface="Segoe UI" panose="020B0502040204020203" pitchFamily="34" charset="0"/>
                        </a:rPr>
                        <a:t>Ene - oct 2022</a:t>
                      </a:r>
                    </a:p>
                  </a:txBody>
                  <a:tcPr marL="4792" marR="4792" marT="4792" marB="0" anchor="ctr">
                    <a:lnL>
                      <a:noFill/>
                    </a:lnL>
                    <a:lnR>
                      <a:noFill/>
                    </a:lnR>
                    <a:lnT>
                      <a:noFill/>
                    </a:lnT>
                    <a:lnB>
                      <a:noFill/>
                    </a:lnB>
                    <a:solidFill>
                      <a:srgbClr val="808080"/>
                    </a:solidFill>
                  </a:tcPr>
                </a:tc>
                <a:tc hMerge="1">
                  <a:txBody>
                    <a:bodyPr/>
                    <a:lstStyle/>
                    <a:p>
                      <a:endParaRPr lang="es-CO"/>
                    </a:p>
                  </a:txBody>
                  <a:tcPr/>
                </a:tc>
                <a:tc hMerge="1">
                  <a:txBody>
                    <a:bodyPr/>
                    <a:lstStyle/>
                    <a:p>
                      <a:endParaRPr lang="es-CO"/>
                    </a:p>
                  </a:txBody>
                  <a:tcPr/>
                </a:tc>
                <a:tc gridSpan="3">
                  <a:txBody>
                    <a:bodyPr/>
                    <a:lstStyle/>
                    <a:p>
                      <a:pPr algn="ctr" fontAlgn="ctr"/>
                      <a:r>
                        <a:rPr lang="es-CO" sz="800" b="1" i="0" u="none" strike="noStrike">
                          <a:solidFill>
                            <a:srgbClr val="F8F8F8"/>
                          </a:solidFill>
                          <a:effectLst/>
                          <a:latin typeface="Segoe UI" panose="020B0502040204020203" pitchFamily="34" charset="0"/>
                        </a:rPr>
                        <a:t>Ene - oct 2023</a:t>
                      </a:r>
                    </a:p>
                  </a:txBody>
                  <a:tcPr marL="4792" marR="4792" marT="4792" marB="0" anchor="ctr">
                    <a:lnL>
                      <a:noFill/>
                    </a:lnL>
                    <a:lnR>
                      <a:noFill/>
                    </a:lnR>
                    <a:lnT>
                      <a:noFill/>
                    </a:lnT>
                    <a:lnB>
                      <a:noFill/>
                    </a:lnB>
                    <a:solidFill>
                      <a:srgbClr val="6F2A4D"/>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627937118"/>
                  </a:ext>
                </a:extLst>
              </a:tr>
              <a:tr h="153351">
                <a:tc gridSpan="2" vMerge="1">
                  <a:txBody>
                    <a:bodyPr/>
                    <a:lstStyle/>
                    <a:p>
                      <a:endParaRPr lang="es-CO"/>
                    </a:p>
                  </a:txBody>
                  <a:tcPr/>
                </a:tc>
                <a:tc hMerge="1" vMerge="1">
                  <a:txBody>
                    <a:bodyPr/>
                    <a:lstStyle/>
                    <a:p>
                      <a:endParaRPr lang="es-CO"/>
                    </a:p>
                  </a:txBody>
                  <a:tcPr/>
                </a:tc>
                <a:tc>
                  <a:txBody>
                    <a:bodyPr/>
                    <a:lstStyle/>
                    <a:p>
                      <a:pPr algn="ctr" fontAlgn="ctr"/>
                      <a:r>
                        <a:rPr lang="es-CO" sz="800" b="1" i="0" u="none" strike="noStrike">
                          <a:solidFill>
                            <a:srgbClr val="AD2750"/>
                          </a:solidFill>
                          <a:effectLst/>
                          <a:latin typeface="Segoe UI" panose="020B0502040204020203" pitchFamily="34" charset="0"/>
                        </a:rPr>
                        <a:t>Total  </a:t>
                      </a:r>
                    </a:p>
                  </a:txBody>
                  <a:tcPr marL="4792" marR="4792" marT="4792" marB="0" anchor="ctr">
                    <a:lnL>
                      <a:noFill/>
                    </a:lnL>
                    <a:lnR>
                      <a:noFill/>
                    </a:lnR>
                    <a:lnT>
                      <a:noFill/>
                    </a:lnT>
                    <a:lnB>
                      <a:noFill/>
                    </a:lnB>
                    <a:solidFill>
                      <a:srgbClr val="E691AA"/>
                    </a:solidFill>
                  </a:tcPr>
                </a:tc>
                <a:tc>
                  <a:txBody>
                    <a:bodyPr/>
                    <a:lstStyle/>
                    <a:p>
                      <a:pPr algn="ctr" fontAlgn="ctr"/>
                      <a:r>
                        <a:rPr lang="es-CO" sz="800" b="1" i="0" u="none" strike="noStrike">
                          <a:solidFill>
                            <a:srgbClr val="AD2750"/>
                          </a:solidFill>
                          <a:effectLst/>
                          <a:latin typeface="Segoe UI" panose="020B0502040204020203" pitchFamily="34" charset="0"/>
                        </a:rPr>
                        <a:t>Hombres</a:t>
                      </a:r>
                    </a:p>
                  </a:txBody>
                  <a:tcPr marL="4792" marR="4792" marT="4792" marB="0" anchor="ctr">
                    <a:lnL>
                      <a:noFill/>
                    </a:lnL>
                    <a:lnR>
                      <a:noFill/>
                    </a:lnR>
                    <a:lnT>
                      <a:noFill/>
                    </a:lnT>
                    <a:lnB>
                      <a:noFill/>
                    </a:lnB>
                    <a:solidFill>
                      <a:srgbClr val="F7D9E1"/>
                    </a:solidFill>
                  </a:tcPr>
                </a:tc>
                <a:tc>
                  <a:txBody>
                    <a:bodyPr/>
                    <a:lstStyle/>
                    <a:p>
                      <a:pPr algn="ctr" fontAlgn="ctr"/>
                      <a:r>
                        <a:rPr lang="es-CO" sz="800" b="1" i="0" u="none" strike="noStrike">
                          <a:solidFill>
                            <a:srgbClr val="AD2750"/>
                          </a:solidFill>
                          <a:effectLst/>
                          <a:latin typeface="Segoe UI" panose="020B0502040204020203" pitchFamily="34" charset="0"/>
                        </a:rPr>
                        <a:t>Mujeres</a:t>
                      </a:r>
                    </a:p>
                  </a:txBody>
                  <a:tcPr marL="4792" marR="4792" marT="4792" marB="0" anchor="ctr">
                    <a:lnL>
                      <a:noFill/>
                    </a:lnL>
                    <a:lnR>
                      <a:noFill/>
                    </a:lnR>
                    <a:lnT>
                      <a:noFill/>
                    </a:lnT>
                    <a:lnB>
                      <a:noFill/>
                    </a:lnB>
                    <a:solidFill>
                      <a:srgbClr val="E691AA"/>
                    </a:solidFill>
                  </a:tcPr>
                </a:tc>
                <a:tc>
                  <a:txBody>
                    <a:bodyPr/>
                    <a:lstStyle/>
                    <a:p>
                      <a:pPr algn="ctr" fontAlgn="ctr"/>
                      <a:r>
                        <a:rPr lang="es-CO" sz="800" b="1" i="0" u="none" strike="noStrike">
                          <a:solidFill>
                            <a:srgbClr val="AD2750"/>
                          </a:solidFill>
                          <a:effectLst/>
                          <a:latin typeface="Segoe UI" panose="020B0502040204020203" pitchFamily="34" charset="0"/>
                        </a:rPr>
                        <a:t>Total  </a:t>
                      </a:r>
                    </a:p>
                  </a:txBody>
                  <a:tcPr marL="4792" marR="4792" marT="4792" marB="0" anchor="ctr">
                    <a:lnL>
                      <a:noFill/>
                    </a:lnL>
                    <a:lnR>
                      <a:noFill/>
                    </a:lnR>
                    <a:lnT>
                      <a:noFill/>
                    </a:lnT>
                    <a:lnB>
                      <a:noFill/>
                    </a:lnB>
                    <a:solidFill>
                      <a:srgbClr val="F7D9E1"/>
                    </a:solidFill>
                  </a:tcPr>
                </a:tc>
                <a:tc>
                  <a:txBody>
                    <a:bodyPr/>
                    <a:lstStyle/>
                    <a:p>
                      <a:pPr algn="ctr" fontAlgn="ctr"/>
                      <a:r>
                        <a:rPr lang="es-CO" sz="800" b="1" i="0" u="none" strike="noStrike">
                          <a:solidFill>
                            <a:srgbClr val="AD2750"/>
                          </a:solidFill>
                          <a:effectLst/>
                          <a:latin typeface="Segoe UI" panose="020B0502040204020203" pitchFamily="34" charset="0"/>
                        </a:rPr>
                        <a:t>Hombres</a:t>
                      </a:r>
                    </a:p>
                  </a:txBody>
                  <a:tcPr marL="4792" marR="4792" marT="4792" marB="0" anchor="ctr">
                    <a:lnL>
                      <a:noFill/>
                    </a:lnL>
                    <a:lnR>
                      <a:noFill/>
                    </a:lnR>
                    <a:lnT>
                      <a:noFill/>
                    </a:lnT>
                    <a:lnB>
                      <a:noFill/>
                    </a:lnB>
                    <a:solidFill>
                      <a:srgbClr val="E691AA"/>
                    </a:solidFill>
                  </a:tcPr>
                </a:tc>
                <a:tc>
                  <a:txBody>
                    <a:bodyPr/>
                    <a:lstStyle/>
                    <a:p>
                      <a:pPr algn="ctr" fontAlgn="ctr"/>
                      <a:r>
                        <a:rPr lang="es-CO" sz="800" b="1" i="0" u="none" strike="noStrike">
                          <a:solidFill>
                            <a:srgbClr val="AD2750"/>
                          </a:solidFill>
                          <a:effectLst/>
                          <a:latin typeface="Segoe UI" panose="020B0502040204020203" pitchFamily="34" charset="0"/>
                        </a:rPr>
                        <a:t>Mujeres</a:t>
                      </a:r>
                    </a:p>
                  </a:txBody>
                  <a:tcPr marL="4792" marR="4792" marT="4792" marB="0" anchor="ctr">
                    <a:lnL>
                      <a:noFill/>
                    </a:lnL>
                    <a:lnR>
                      <a:noFill/>
                    </a:lnR>
                    <a:lnT>
                      <a:noFill/>
                    </a:lnT>
                    <a:lnB>
                      <a:noFill/>
                    </a:lnB>
                    <a:solidFill>
                      <a:srgbClr val="F7D9E1"/>
                    </a:solidFill>
                  </a:tcPr>
                </a:tc>
                <a:extLst>
                  <a:ext uri="{0D108BD9-81ED-4DB2-BD59-A6C34878D82A}">
                    <a16:rowId xmlns:a16="http://schemas.microsoft.com/office/drawing/2014/main" val="248300270"/>
                  </a:ext>
                </a:extLst>
              </a:tr>
              <a:tr h="134182">
                <a:tc rowSpan="3">
                  <a:txBody>
                    <a:bodyPr/>
                    <a:lstStyle/>
                    <a:p>
                      <a:pPr algn="ctr" fontAlgn="ctr"/>
                      <a:r>
                        <a:rPr lang="es-CO" sz="800" b="0" i="0" u="none" strike="noStrike" dirty="0">
                          <a:solidFill>
                            <a:srgbClr val="000000"/>
                          </a:solidFill>
                          <a:effectLst/>
                          <a:latin typeface="Segoe UI" panose="020B0502040204020203" pitchFamily="34" charset="0"/>
                        </a:rPr>
                        <a:t>Total</a:t>
                      </a:r>
                    </a:p>
                  </a:txBody>
                  <a:tcPr marL="4792" marR="4792" marT="4792" marB="0" anchor="ctr">
                    <a:lnL>
                      <a:noFill/>
                    </a:lnL>
                    <a:lnR>
                      <a:noFill/>
                    </a:lnR>
                    <a:lnT w="6350" cap="flat" cmpd="sng" algn="ctr">
                      <a:solidFill>
                        <a:srgbClr val="C2C2C2"/>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800" b="0" i="0" u="none" strike="noStrike">
                          <a:solidFill>
                            <a:srgbClr val="000000"/>
                          </a:solidFill>
                          <a:effectLst/>
                          <a:latin typeface="Segoe UI" panose="020B0502040204020203" pitchFamily="34" charset="0"/>
                        </a:rPr>
                        <a:t>Total</a:t>
                      </a:r>
                    </a:p>
                  </a:txBody>
                  <a:tcPr marL="4792" marR="4792" marT="4792" marB="0" anchor="ctr">
                    <a:lnL>
                      <a:noFill/>
                    </a:lnL>
                    <a:lnR>
                      <a:noFill/>
                    </a:lnR>
                    <a:lnT w="6350" cap="flat" cmpd="sng" algn="ctr">
                      <a:solidFill>
                        <a:srgbClr val="C2C2C2"/>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100,0</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59,7</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40,3</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100,0</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59,1</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40,9</a:t>
                      </a:r>
                    </a:p>
                  </a:txBody>
                  <a:tcPr marL="4792" marR="4792" marT="4792" marB="0" anchor="ctr">
                    <a:lnL>
                      <a:noFill/>
                    </a:lnL>
                    <a:lnR>
                      <a:noFill/>
                    </a:lnR>
                    <a:lnT>
                      <a:noFill/>
                    </a:lnT>
                    <a:lnB>
                      <a:noFill/>
                    </a:lnB>
                    <a:solidFill>
                      <a:srgbClr val="FFFFFF"/>
                    </a:solidFill>
                  </a:tcPr>
                </a:tc>
                <a:extLst>
                  <a:ext uri="{0D108BD9-81ED-4DB2-BD59-A6C34878D82A}">
                    <a16:rowId xmlns:a16="http://schemas.microsoft.com/office/drawing/2014/main" val="1814677848"/>
                  </a:ext>
                </a:extLst>
              </a:tr>
              <a:tr h="134182">
                <a:tc vMerge="1">
                  <a:txBody>
                    <a:bodyPr/>
                    <a:lstStyle/>
                    <a:p>
                      <a:endParaRPr lang="es-CO"/>
                    </a:p>
                  </a:txBody>
                  <a:tcPr/>
                </a:tc>
                <a:tc>
                  <a:txBody>
                    <a:bodyPr/>
                    <a:lstStyle/>
                    <a:p>
                      <a:pPr algn="l" fontAlgn="ctr"/>
                      <a:r>
                        <a:rPr lang="es-CO" sz="800" b="0" i="0" u="none" strike="noStrike" dirty="0">
                          <a:solidFill>
                            <a:srgbClr val="000000"/>
                          </a:solidFill>
                          <a:effectLst/>
                          <a:latin typeface="Segoe UI" panose="020B0502040204020203" pitchFamily="34" charset="0"/>
                        </a:rPr>
                        <a:t>Asalariado</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53,9</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56,6</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dirty="0">
                          <a:solidFill>
                            <a:srgbClr val="000000"/>
                          </a:solidFill>
                          <a:effectLst/>
                          <a:latin typeface="Segoe UI" panose="020B0502040204020203" pitchFamily="34" charset="0"/>
                        </a:rPr>
                        <a:t>43,4</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54,5</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55,9</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dirty="0">
                          <a:solidFill>
                            <a:srgbClr val="000000"/>
                          </a:solidFill>
                          <a:effectLst/>
                          <a:latin typeface="Segoe UI" panose="020B0502040204020203" pitchFamily="34" charset="0"/>
                        </a:rPr>
                        <a:t>44,1</a:t>
                      </a:r>
                    </a:p>
                  </a:txBody>
                  <a:tcPr marL="4792" marR="4792" marT="4792" marB="0" anchor="ctr">
                    <a:lnL>
                      <a:noFill/>
                    </a:lnL>
                    <a:lnR>
                      <a:noFill/>
                    </a:lnR>
                    <a:lnT>
                      <a:noFill/>
                    </a:lnT>
                    <a:lnB>
                      <a:noFill/>
                    </a:lnB>
                    <a:solidFill>
                      <a:srgbClr val="FFFFFF"/>
                    </a:solidFill>
                  </a:tcPr>
                </a:tc>
                <a:extLst>
                  <a:ext uri="{0D108BD9-81ED-4DB2-BD59-A6C34878D82A}">
                    <a16:rowId xmlns:a16="http://schemas.microsoft.com/office/drawing/2014/main" val="907553455"/>
                  </a:ext>
                </a:extLst>
              </a:tr>
              <a:tr h="134182">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Independiente</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46,1</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63,4</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36,6</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45,5</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62,9</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000000"/>
                          </a:solidFill>
                          <a:effectLst/>
                          <a:latin typeface="Segoe UI" panose="020B0502040204020203" pitchFamily="34" charset="0"/>
                        </a:rPr>
                        <a:t>37,1</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4981957"/>
                  </a:ext>
                </a:extLst>
              </a:tr>
              <a:tr h="134182">
                <a:tc rowSpan="3">
                  <a:txBody>
                    <a:bodyPr/>
                    <a:lstStyle/>
                    <a:p>
                      <a:pPr algn="ctr" fontAlgn="ctr"/>
                      <a:r>
                        <a:rPr lang="es-CO" sz="800" b="0" i="0" u="none" strike="noStrike">
                          <a:solidFill>
                            <a:srgbClr val="000000"/>
                          </a:solidFill>
                          <a:effectLst/>
                          <a:latin typeface="Segoe UI" panose="020B0502040204020203" pitchFamily="34" charset="0"/>
                        </a:rPr>
                        <a:t>Menos de 1 smmlv</a:t>
                      </a:r>
                    </a:p>
                  </a:txBody>
                  <a:tcPr marL="4792" marR="4792" marT="479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800" b="0" i="0" u="none" strike="noStrike" dirty="0">
                          <a:solidFill>
                            <a:srgbClr val="000000"/>
                          </a:solidFill>
                          <a:effectLst/>
                          <a:latin typeface="Segoe UI" panose="020B0502040204020203" pitchFamily="34" charset="0"/>
                        </a:rPr>
                        <a:t>Total</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100,0</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57,9</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42,1</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100,0</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57,2</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42,8</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449387688"/>
                  </a:ext>
                </a:extLst>
              </a:tr>
              <a:tr h="134182">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Asalariado</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30,3</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52,1</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47,9</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31,7</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50,4</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49,6</a:t>
                      </a:r>
                    </a:p>
                  </a:txBody>
                  <a:tcPr marL="4792" marR="4792" marT="4792" marB="0" anchor="ctr">
                    <a:lnL>
                      <a:noFill/>
                    </a:lnL>
                    <a:lnR>
                      <a:noFill/>
                    </a:lnR>
                    <a:lnT>
                      <a:noFill/>
                    </a:lnT>
                    <a:lnB>
                      <a:noFill/>
                    </a:lnB>
                    <a:solidFill>
                      <a:srgbClr val="FFFFFF"/>
                    </a:solidFill>
                  </a:tcPr>
                </a:tc>
                <a:extLst>
                  <a:ext uri="{0D108BD9-81ED-4DB2-BD59-A6C34878D82A}">
                    <a16:rowId xmlns:a16="http://schemas.microsoft.com/office/drawing/2014/main" val="499890410"/>
                  </a:ext>
                </a:extLst>
              </a:tr>
              <a:tr h="134182">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Independiente</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69,7</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60,4</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39,6</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68,3</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60,3</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39,7</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59620936"/>
                  </a:ext>
                </a:extLst>
              </a:tr>
              <a:tr h="134182">
                <a:tc rowSpan="3">
                  <a:txBody>
                    <a:bodyPr/>
                    <a:lstStyle/>
                    <a:p>
                      <a:pPr algn="ctr" fontAlgn="ctr"/>
                      <a:r>
                        <a:rPr lang="es-CO" sz="800" b="0" i="0" u="none" strike="noStrike">
                          <a:solidFill>
                            <a:srgbClr val="000000"/>
                          </a:solidFill>
                          <a:effectLst/>
                          <a:latin typeface="Segoe UI" panose="020B0502040204020203" pitchFamily="34" charset="0"/>
                        </a:rPr>
                        <a:t>1 smmlv</a:t>
                      </a:r>
                    </a:p>
                  </a:txBody>
                  <a:tcPr marL="4792" marR="4792" marT="479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800" b="0" i="0" u="none" strike="noStrike">
                          <a:solidFill>
                            <a:srgbClr val="000000"/>
                          </a:solidFill>
                          <a:effectLst/>
                          <a:latin typeface="Segoe UI" panose="020B0502040204020203" pitchFamily="34" charset="0"/>
                        </a:rPr>
                        <a:t>Total</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100,0</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60,4</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39,6</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100,0</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56,1</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43,9</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525164352"/>
                  </a:ext>
                </a:extLst>
              </a:tr>
              <a:tr h="134182">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Asalariado</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80,6</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57,4</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dirty="0">
                          <a:solidFill>
                            <a:srgbClr val="000000"/>
                          </a:solidFill>
                          <a:effectLst/>
                          <a:latin typeface="Segoe UI" panose="020B0502040204020203" pitchFamily="34" charset="0"/>
                        </a:rPr>
                        <a:t>42,6</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96,5</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55,8</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dirty="0">
                          <a:solidFill>
                            <a:srgbClr val="000000"/>
                          </a:solidFill>
                          <a:effectLst/>
                          <a:latin typeface="Segoe UI" panose="020B0502040204020203" pitchFamily="34" charset="0"/>
                        </a:rPr>
                        <a:t>44,2</a:t>
                      </a:r>
                    </a:p>
                  </a:txBody>
                  <a:tcPr marL="4792" marR="4792" marT="4792" marB="0" anchor="ctr">
                    <a:lnL>
                      <a:noFill/>
                    </a:lnL>
                    <a:lnR>
                      <a:noFill/>
                    </a:lnR>
                    <a:lnT>
                      <a:noFill/>
                    </a:lnT>
                    <a:lnB>
                      <a:noFill/>
                    </a:lnB>
                    <a:solidFill>
                      <a:srgbClr val="FFFFFF"/>
                    </a:solidFill>
                  </a:tcPr>
                </a:tc>
                <a:extLst>
                  <a:ext uri="{0D108BD9-81ED-4DB2-BD59-A6C34878D82A}">
                    <a16:rowId xmlns:a16="http://schemas.microsoft.com/office/drawing/2014/main" val="642389254"/>
                  </a:ext>
                </a:extLst>
              </a:tr>
              <a:tr h="134182">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Independiente</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19,4</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72,9</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000000"/>
                          </a:solidFill>
                          <a:effectLst/>
                          <a:latin typeface="Segoe UI" panose="020B0502040204020203" pitchFamily="34" charset="0"/>
                        </a:rPr>
                        <a:t>27,1</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3,5</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65,2</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34,8</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2760778"/>
                  </a:ext>
                </a:extLst>
              </a:tr>
              <a:tr h="134182">
                <a:tc rowSpan="3">
                  <a:txBody>
                    <a:bodyPr/>
                    <a:lstStyle/>
                    <a:p>
                      <a:pPr algn="ctr" fontAlgn="ctr"/>
                      <a:r>
                        <a:rPr lang="es-ES" sz="800" b="0" i="0" u="none" strike="noStrike" dirty="0">
                          <a:solidFill>
                            <a:srgbClr val="000000"/>
                          </a:solidFill>
                          <a:effectLst/>
                          <a:latin typeface="Segoe UI" panose="020B0502040204020203" pitchFamily="34" charset="0"/>
                        </a:rPr>
                        <a:t>Más de 1 smmlv a 2 smmlv</a:t>
                      </a:r>
                    </a:p>
                  </a:txBody>
                  <a:tcPr marL="4792" marR="4792" marT="479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800" b="0" i="0" u="none" strike="noStrike">
                          <a:solidFill>
                            <a:srgbClr val="000000"/>
                          </a:solidFill>
                          <a:effectLst/>
                          <a:latin typeface="Segoe UI" panose="020B0502040204020203" pitchFamily="34" charset="0"/>
                        </a:rPr>
                        <a:t>Total</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100,0</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64,2</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35,8</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100,0</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64,8</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35,2</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675483235"/>
                  </a:ext>
                </a:extLst>
              </a:tr>
              <a:tr h="134182">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Asalariado</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71,3</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61,1</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38,9</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70,2</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61,7</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38,3</a:t>
                      </a:r>
                    </a:p>
                  </a:txBody>
                  <a:tcPr marL="4792" marR="4792" marT="4792" marB="0" anchor="ctr">
                    <a:lnL>
                      <a:noFill/>
                    </a:lnL>
                    <a:lnR>
                      <a:noFill/>
                    </a:lnR>
                    <a:lnT>
                      <a:noFill/>
                    </a:lnT>
                    <a:lnB>
                      <a:noFill/>
                    </a:lnB>
                    <a:solidFill>
                      <a:srgbClr val="FFFFFF"/>
                    </a:solidFill>
                  </a:tcPr>
                </a:tc>
                <a:extLst>
                  <a:ext uri="{0D108BD9-81ED-4DB2-BD59-A6C34878D82A}">
                    <a16:rowId xmlns:a16="http://schemas.microsoft.com/office/drawing/2014/main" val="3162388661"/>
                  </a:ext>
                </a:extLst>
              </a:tr>
              <a:tr h="134182">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Independiente</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28,7</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71,8</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28,2</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29,8</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72,0</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28,0</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92273271"/>
                  </a:ext>
                </a:extLst>
              </a:tr>
              <a:tr h="134182">
                <a:tc rowSpan="3">
                  <a:txBody>
                    <a:bodyPr/>
                    <a:lstStyle/>
                    <a:p>
                      <a:pPr algn="ctr" fontAlgn="ctr"/>
                      <a:r>
                        <a:rPr lang="es-ES" sz="800" b="0" i="0" u="none" strike="noStrike" dirty="0">
                          <a:solidFill>
                            <a:srgbClr val="000000"/>
                          </a:solidFill>
                          <a:effectLst/>
                          <a:latin typeface="Segoe UI" panose="020B0502040204020203" pitchFamily="34" charset="0"/>
                        </a:rPr>
                        <a:t>Más de 2 smmlv a 3 smmlv</a:t>
                      </a:r>
                    </a:p>
                  </a:txBody>
                  <a:tcPr marL="4792" marR="4792" marT="479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800" b="0" i="0" u="none" strike="noStrike">
                          <a:solidFill>
                            <a:srgbClr val="000000"/>
                          </a:solidFill>
                          <a:effectLst/>
                          <a:latin typeface="Segoe UI" panose="020B0502040204020203" pitchFamily="34" charset="0"/>
                        </a:rPr>
                        <a:t>Total</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100,0</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55,9</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44,1</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100,0</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56,3</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43,8</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127099781"/>
                  </a:ext>
                </a:extLst>
              </a:tr>
              <a:tr h="134182">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Asalariado</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70,7</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53,5</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46,6</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67,9</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52,8</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47,2</a:t>
                      </a:r>
                    </a:p>
                  </a:txBody>
                  <a:tcPr marL="4792" marR="4792" marT="4792" marB="0" anchor="ctr">
                    <a:lnL>
                      <a:noFill/>
                    </a:lnL>
                    <a:lnR>
                      <a:noFill/>
                    </a:lnR>
                    <a:lnT>
                      <a:noFill/>
                    </a:lnT>
                    <a:lnB>
                      <a:noFill/>
                    </a:lnB>
                    <a:solidFill>
                      <a:srgbClr val="FFFFFF"/>
                    </a:solidFill>
                  </a:tcPr>
                </a:tc>
                <a:extLst>
                  <a:ext uri="{0D108BD9-81ED-4DB2-BD59-A6C34878D82A}">
                    <a16:rowId xmlns:a16="http://schemas.microsoft.com/office/drawing/2014/main" val="3804051806"/>
                  </a:ext>
                </a:extLst>
              </a:tr>
              <a:tr h="134182">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Independiente</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29,3</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61,7</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38,3</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32,1</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63,6</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36,6</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00864509"/>
                  </a:ext>
                </a:extLst>
              </a:tr>
              <a:tr h="134182">
                <a:tc rowSpan="3">
                  <a:txBody>
                    <a:bodyPr/>
                    <a:lstStyle/>
                    <a:p>
                      <a:pPr algn="ctr" fontAlgn="ctr"/>
                      <a:r>
                        <a:rPr lang="es-CO" sz="800" b="0" i="0" u="none" strike="noStrike">
                          <a:solidFill>
                            <a:srgbClr val="000000"/>
                          </a:solidFill>
                          <a:effectLst/>
                          <a:latin typeface="Segoe UI" panose="020B0502040204020203" pitchFamily="34" charset="0"/>
                        </a:rPr>
                        <a:t>Más de 3 smmlv</a:t>
                      </a:r>
                    </a:p>
                  </a:txBody>
                  <a:tcPr marL="4792" marR="4792" marT="479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800" b="0" i="0" u="none" strike="noStrike">
                          <a:solidFill>
                            <a:srgbClr val="000000"/>
                          </a:solidFill>
                          <a:effectLst/>
                          <a:latin typeface="Segoe UI" panose="020B0502040204020203" pitchFamily="34" charset="0"/>
                        </a:rPr>
                        <a:t>Total</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100,0</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57,6</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42,4</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100,0</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57,0</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42,9</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275371016"/>
                  </a:ext>
                </a:extLst>
              </a:tr>
              <a:tr h="134182">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Asalariado</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71,6</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54,7</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45,3</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71,4</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54,0</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46,1</a:t>
                      </a:r>
                    </a:p>
                  </a:txBody>
                  <a:tcPr marL="4792" marR="4792" marT="4792" marB="0" anchor="ctr">
                    <a:lnL>
                      <a:noFill/>
                    </a:lnL>
                    <a:lnR>
                      <a:noFill/>
                    </a:lnR>
                    <a:lnT>
                      <a:noFill/>
                    </a:lnT>
                    <a:lnB>
                      <a:noFill/>
                    </a:lnB>
                    <a:solidFill>
                      <a:srgbClr val="FFFFFF"/>
                    </a:solidFill>
                  </a:tcPr>
                </a:tc>
                <a:extLst>
                  <a:ext uri="{0D108BD9-81ED-4DB2-BD59-A6C34878D82A}">
                    <a16:rowId xmlns:a16="http://schemas.microsoft.com/office/drawing/2014/main" val="2283284861"/>
                  </a:ext>
                </a:extLst>
              </a:tr>
              <a:tr h="134182">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Independiente</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28,4</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64,8</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35,2</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28,6</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64,9</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35,3</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37684034"/>
                  </a:ext>
                </a:extLst>
              </a:tr>
              <a:tr h="134182">
                <a:tc rowSpan="3">
                  <a:txBody>
                    <a:bodyPr/>
                    <a:lstStyle/>
                    <a:p>
                      <a:pPr algn="ctr" fontAlgn="ctr"/>
                      <a:r>
                        <a:rPr lang="es-CO" sz="800" b="0" i="0" u="none" strike="noStrike">
                          <a:solidFill>
                            <a:srgbClr val="000000"/>
                          </a:solidFill>
                          <a:effectLst/>
                          <a:latin typeface="Segoe UI" panose="020B0502040204020203" pitchFamily="34" charset="0"/>
                        </a:rPr>
                        <a:t>No informa</a:t>
                      </a:r>
                    </a:p>
                  </a:txBody>
                  <a:tcPr marL="4792" marR="4792" marT="479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800" b="0" i="0" u="none" strike="noStrike">
                          <a:solidFill>
                            <a:srgbClr val="000000"/>
                          </a:solidFill>
                          <a:effectLst/>
                          <a:latin typeface="Segoe UI" panose="020B0502040204020203" pitchFamily="34" charset="0"/>
                        </a:rPr>
                        <a:t>Total</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100,0</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63,1</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36,9</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100,0</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63,7</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36,1</a:t>
                      </a:r>
                    </a:p>
                  </a:txBody>
                  <a:tcPr marL="4792" marR="4792" marT="479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182170041"/>
                  </a:ext>
                </a:extLst>
              </a:tr>
              <a:tr h="134182">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Asalariado</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47,7</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57,7</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42,3</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45,7</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56,8</a:t>
                      </a:r>
                    </a:p>
                  </a:txBody>
                  <a:tcPr marL="4792" marR="4792" marT="4792" marB="0" anchor="ctr">
                    <a:lnL>
                      <a:noFill/>
                    </a:lnL>
                    <a:lnR>
                      <a:noFill/>
                    </a:lnR>
                    <a:lnT>
                      <a:noFill/>
                    </a:lnT>
                    <a:lnB>
                      <a:noFill/>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42,7</a:t>
                      </a:r>
                    </a:p>
                  </a:txBody>
                  <a:tcPr marL="4792" marR="4792" marT="4792" marB="0" anchor="ctr">
                    <a:lnL>
                      <a:noFill/>
                    </a:lnL>
                    <a:lnR>
                      <a:noFill/>
                    </a:lnR>
                    <a:lnT>
                      <a:noFill/>
                    </a:lnT>
                    <a:lnB>
                      <a:noFill/>
                    </a:lnB>
                    <a:solidFill>
                      <a:srgbClr val="FFFFFF"/>
                    </a:solidFill>
                  </a:tcPr>
                </a:tc>
                <a:extLst>
                  <a:ext uri="{0D108BD9-81ED-4DB2-BD59-A6C34878D82A}">
                    <a16:rowId xmlns:a16="http://schemas.microsoft.com/office/drawing/2014/main" val="1401896869"/>
                  </a:ext>
                </a:extLst>
              </a:tr>
              <a:tr h="134182">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Independiente</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52,3</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68,2</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31,8</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54,3</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69,6</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000000"/>
                          </a:solidFill>
                          <a:effectLst/>
                          <a:latin typeface="Segoe UI" panose="020B0502040204020203" pitchFamily="34" charset="0"/>
                        </a:rPr>
                        <a:t>30,4</a:t>
                      </a:r>
                    </a:p>
                  </a:txBody>
                  <a:tcPr marL="4792" marR="4792" marT="479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10946035"/>
                  </a:ext>
                </a:extLst>
              </a:tr>
            </a:tbl>
          </a:graphicData>
        </a:graphic>
      </p:graphicFrame>
    </p:spTree>
    <p:extLst>
      <p:ext uri="{BB962C8B-B14F-4D97-AF65-F5344CB8AC3E}">
        <p14:creationId xmlns:p14="http://schemas.microsoft.com/office/powerpoint/2010/main" val="338542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8F90F1AB-C76B-2B7C-3BE0-9D00E969F03B}"/>
              </a:ext>
            </a:extLst>
          </p:cNvPr>
          <p:cNvSpPr txBox="1"/>
          <p:nvPr/>
        </p:nvSpPr>
        <p:spPr>
          <a:xfrm>
            <a:off x="339497" y="131294"/>
            <a:ext cx="7741090" cy="654025"/>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Población ocupada* según rango de ingresos, situación en la ocupación y rangos de edad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6F2A4D"/>
                </a:solidFill>
                <a:effectLst/>
                <a:uLnTx/>
                <a:uFillTx/>
                <a:latin typeface="Segoe UI" panose="020B0502040204020203" pitchFamily="34" charset="0"/>
                <a:ea typeface="+mn-ea"/>
                <a:cs typeface="Segoe UI" panose="020B0502040204020203" pitchFamily="34" charset="0"/>
              </a:rPr>
              <a:t>Total nacional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(2022 – 2023)</a:t>
            </a:r>
          </a:p>
        </p:txBody>
      </p:sp>
      <p:sp>
        <p:nvSpPr>
          <p:cNvPr id="5" name="Rectángulo 4"/>
          <p:cNvSpPr/>
          <p:nvPr/>
        </p:nvSpPr>
        <p:spPr>
          <a:xfrm>
            <a:off x="390940" y="4300205"/>
            <a:ext cx="8419171" cy="829394"/>
          </a:xfrm>
          <a:prstGeom prst="rect">
            <a:avLst/>
          </a:prstGeom>
        </p:spPr>
        <p:txBody>
          <a:bodyPr wrap="square" tIns="0">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1"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Notas: </a:t>
            </a: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Por efecto de redondeo, la suma de las contribuciones puede diferir del total.</a:t>
            </a: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 Datos expandidos con proyecciones de población elaboradas con base en los resultados del Censo Nacional de Población y Vivienda 2018.</a:t>
            </a: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 Se excluye la categoría trabajador sin remuneración.</a:t>
            </a: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 Las ganancias y salarios laborales corresponden a los ingresos monetarios de la primera actividad. </a:t>
            </a: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 Poblaciones en miles.  </a:t>
            </a: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 * El total ocupados corresponde aquellos que reportan ingresos, es decir, asalariados e independientes, por tal razón puede diferir de los totales mostrados en las diapositivas anteriores.</a:t>
            </a:r>
          </a:p>
          <a:p>
            <a:pPr marL="0" marR="0" lvl="0" indent="0" algn="l" defTabSz="457200" rtl="0" eaLnBrk="1" fontAlgn="auto" latinLnBrk="0" hangingPunct="1">
              <a:lnSpc>
                <a:spcPct val="107000"/>
              </a:lnSpc>
              <a:spcBef>
                <a:spcPts val="0"/>
              </a:spcBef>
              <a:spcAft>
                <a:spcPts val="0"/>
              </a:spcAft>
              <a:buClrTx/>
              <a:buSzTx/>
              <a:buFontTx/>
              <a:buNone/>
              <a:tabLst/>
              <a:defRPr/>
            </a:pPr>
            <a:endPar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1"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Fuente: </a:t>
            </a: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DANE, GEIH.</a:t>
            </a:r>
          </a:p>
        </p:txBody>
      </p:sp>
      <p:sp>
        <p:nvSpPr>
          <p:cNvPr id="10" name="Rectángulo 9">
            <a:extLst>
              <a:ext uri="{FF2B5EF4-FFF2-40B4-BE49-F238E27FC236}">
                <a16:creationId xmlns:a16="http://schemas.microsoft.com/office/drawing/2014/main" id="{5705284A-FEC7-7B83-699D-83BB75B67341}"/>
              </a:ext>
            </a:extLst>
          </p:cNvPr>
          <p:cNvSpPr/>
          <p:nvPr/>
        </p:nvSpPr>
        <p:spPr>
          <a:xfrm>
            <a:off x="209574" y="201238"/>
            <a:ext cx="45719" cy="545021"/>
          </a:xfrm>
          <a:prstGeom prst="rect">
            <a:avLst/>
          </a:prstGeom>
          <a:solidFill>
            <a:srgbClr val="6F2A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Segoe UI"/>
              <a:ea typeface="+mn-ea"/>
              <a:cs typeface="+mn-cs"/>
            </a:endParaRPr>
          </a:p>
        </p:txBody>
      </p:sp>
      <p:pic>
        <p:nvPicPr>
          <p:cNvPr id="7" name="Imagen 6"/>
          <p:cNvPicPr>
            <a:picLocks noChangeAspect="1"/>
          </p:cNvPicPr>
          <p:nvPr/>
        </p:nvPicPr>
        <p:blipFill>
          <a:blip r:embed="rId2"/>
          <a:stretch>
            <a:fillRect/>
          </a:stretch>
        </p:blipFill>
        <p:spPr>
          <a:xfrm>
            <a:off x="6407624" y="4233488"/>
            <a:ext cx="2240202" cy="529182"/>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418991523"/>
              </p:ext>
            </p:extLst>
          </p:nvPr>
        </p:nvGraphicFramePr>
        <p:xfrm>
          <a:off x="594834" y="878250"/>
          <a:ext cx="7741093" cy="3262306"/>
        </p:xfrm>
        <a:graphic>
          <a:graphicData uri="http://schemas.openxmlformats.org/drawingml/2006/table">
            <a:tbl>
              <a:tblPr/>
              <a:tblGrid>
                <a:gridCol w="878472">
                  <a:extLst>
                    <a:ext uri="{9D8B030D-6E8A-4147-A177-3AD203B41FA5}">
                      <a16:colId xmlns:a16="http://schemas.microsoft.com/office/drawing/2014/main" val="2394763679"/>
                    </a:ext>
                  </a:extLst>
                </a:gridCol>
                <a:gridCol w="790625">
                  <a:extLst>
                    <a:ext uri="{9D8B030D-6E8A-4147-A177-3AD203B41FA5}">
                      <a16:colId xmlns:a16="http://schemas.microsoft.com/office/drawing/2014/main" val="2260007474"/>
                    </a:ext>
                  </a:extLst>
                </a:gridCol>
                <a:gridCol w="746701">
                  <a:extLst>
                    <a:ext uri="{9D8B030D-6E8A-4147-A177-3AD203B41FA5}">
                      <a16:colId xmlns:a16="http://schemas.microsoft.com/office/drawing/2014/main" val="1069997249"/>
                    </a:ext>
                  </a:extLst>
                </a:gridCol>
                <a:gridCol w="746701">
                  <a:extLst>
                    <a:ext uri="{9D8B030D-6E8A-4147-A177-3AD203B41FA5}">
                      <a16:colId xmlns:a16="http://schemas.microsoft.com/office/drawing/2014/main" val="1495278576"/>
                    </a:ext>
                  </a:extLst>
                </a:gridCol>
                <a:gridCol w="834548">
                  <a:extLst>
                    <a:ext uri="{9D8B030D-6E8A-4147-A177-3AD203B41FA5}">
                      <a16:colId xmlns:a16="http://schemas.microsoft.com/office/drawing/2014/main" val="3493550484"/>
                    </a:ext>
                  </a:extLst>
                </a:gridCol>
                <a:gridCol w="746701">
                  <a:extLst>
                    <a:ext uri="{9D8B030D-6E8A-4147-A177-3AD203B41FA5}">
                      <a16:colId xmlns:a16="http://schemas.microsoft.com/office/drawing/2014/main" val="1207363480"/>
                    </a:ext>
                  </a:extLst>
                </a:gridCol>
                <a:gridCol w="746701">
                  <a:extLst>
                    <a:ext uri="{9D8B030D-6E8A-4147-A177-3AD203B41FA5}">
                      <a16:colId xmlns:a16="http://schemas.microsoft.com/office/drawing/2014/main" val="1297631858"/>
                    </a:ext>
                  </a:extLst>
                </a:gridCol>
                <a:gridCol w="746701">
                  <a:extLst>
                    <a:ext uri="{9D8B030D-6E8A-4147-A177-3AD203B41FA5}">
                      <a16:colId xmlns:a16="http://schemas.microsoft.com/office/drawing/2014/main" val="2861823016"/>
                    </a:ext>
                  </a:extLst>
                </a:gridCol>
                <a:gridCol w="834548">
                  <a:extLst>
                    <a:ext uri="{9D8B030D-6E8A-4147-A177-3AD203B41FA5}">
                      <a16:colId xmlns:a16="http://schemas.microsoft.com/office/drawing/2014/main" val="3788048489"/>
                    </a:ext>
                  </a:extLst>
                </a:gridCol>
                <a:gridCol w="669395">
                  <a:extLst>
                    <a:ext uri="{9D8B030D-6E8A-4147-A177-3AD203B41FA5}">
                      <a16:colId xmlns:a16="http://schemas.microsoft.com/office/drawing/2014/main" val="3238098620"/>
                    </a:ext>
                  </a:extLst>
                </a:gridCol>
              </a:tblGrid>
              <a:tr h="148922">
                <a:tc rowSpan="3" gridSpan="2">
                  <a:txBody>
                    <a:bodyPr/>
                    <a:lstStyle/>
                    <a:p>
                      <a:pPr algn="ctr" fontAlgn="ctr"/>
                      <a:r>
                        <a:rPr lang="es-ES" sz="900" b="1" i="0" u="none" strike="noStrike" dirty="0">
                          <a:solidFill>
                            <a:srgbClr val="F8F8F8"/>
                          </a:solidFill>
                          <a:effectLst/>
                          <a:latin typeface="Segoe UI" panose="020B0502040204020203" pitchFamily="34" charset="0"/>
                        </a:rPr>
                        <a:t>Rango de ingresos/Situación en la ocupación</a:t>
                      </a:r>
                    </a:p>
                  </a:txBody>
                  <a:tcPr marL="4654" marR="4654" marT="4654" marB="0" anchor="ctr">
                    <a:lnL>
                      <a:noFill/>
                    </a:lnL>
                    <a:lnR>
                      <a:noFill/>
                    </a:lnR>
                    <a:lnT>
                      <a:noFill/>
                    </a:lnT>
                    <a:lnB w="6350" cap="flat" cmpd="sng" algn="ctr">
                      <a:solidFill>
                        <a:srgbClr val="C2C2C2"/>
                      </a:solidFill>
                      <a:prstDash val="solid"/>
                      <a:round/>
                      <a:headEnd type="none" w="med" len="med"/>
                      <a:tailEnd type="none" w="med" len="med"/>
                    </a:lnB>
                    <a:solidFill>
                      <a:srgbClr val="6B1940"/>
                    </a:solidFill>
                  </a:tcPr>
                </a:tc>
                <a:tc rowSpan="3" hMerge="1">
                  <a:txBody>
                    <a:bodyPr/>
                    <a:lstStyle/>
                    <a:p>
                      <a:endParaRPr lang="es-CO"/>
                    </a:p>
                  </a:txBody>
                  <a:tcPr/>
                </a:tc>
                <a:tc gridSpan="8">
                  <a:txBody>
                    <a:bodyPr/>
                    <a:lstStyle/>
                    <a:p>
                      <a:pPr algn="ctr" fontAlgn="ctr"/>
                      <a:r>
                        <a:rPr lang="es-CO" sz="700" b="1" i="0" u="none" strike="noStrike">
                          <a:solidFill>
                            <a:srgbClr val="F8F8F8"/>
                          </a:solidFill>
                          <a:effectLst/>
                          <a:latin typeface="Segoe UI" panose="020B0502040204020203" pitchFamily="34" charset="0"/>
                        </a:rPr>
                        <a:t>Total nacional</a:t>
                      </a:r>
                    </a:p>
                  </a:txBody>
                  <a:tcPr marL="4654" marR="4654" marT="4654"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63344692"/>
                  </a:ext>
                </a:extLst>
              </a:tr>
              <a:tr h="148922">
                <a:tc gridSpan="2" vMerge="1">
                  <a:txBody>
                    <a:bodyPr/>
                    <a:lstStyle/>
                    <a:p>
                      <a:endParaRPr lang="es-CO"/>
                    </a:p>
                  </a:txBody>
                  <a:tcPr/>
                </a:tc>
                <a:tc hMerge="1" vMerge="1">
                  <a:txBody>
                    <a:bodyPr/>
                    <a:lstStyle/>
                    <a:p>
                      <a:endParaRPr lang="es-CO"/>
                    </a:p>
                  </a:txBody>
                  <a:tcPr/>
                </a:tc>
                <a:tc gridSpan="4">
                  <a:txBody>
                    <a:bodyPr/>
                    <a:lstStyle/>
                    <a:p>
                      <a:pPr algn="ctr" fontAlgn="ctr"/>
                      <a:r>
                        <a:rPr lang="es-CO" sz="700" b="1" i="0" u="none" strike="noStrike">
                          <a:solidFill>
                            <a:srgbClr val="F8F8F8"/>
                          </a:solidFill>
                          <a:effectLst/>
                          <a:latin typeface="Segoe UI" panose="020B0502040204020203" pitchFamily="34" charset="0"/>
                        </a:rPr>
                        <a:t>Ene - oct 2022</a:t>
                      </a:r>
                    </a:p>
                  </a:txBody>
                  <a:tcPr marL="4654" marR="4654" marT="4654" marB="0" anchor="ctr">
                    <a:lnL>
                      <a:noFill/>
                    </a:lnL>
                    <a:lnR>
                      <a:noFill/>
                    </a:lnR>
                    <a:lnT>
                      <a:noFill/>
                    </a:lnT>
                    <a:lnB>
                      <a:noFill/>
                    </a:lnB>
                    <a:solidFill>
                      <a:srgbClr val="808080"/>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ctr" fontAlgn="ctr"/>
                      <a:r>
                        <a:rPr lang="es-CO" sz="700" b="1" i="0" u="none" strike="noStrike">
                          <a:solidFill>
                            <a:srgbClr val="F8F8F8"/>
                          </a:solidFill>
                          <a:effectLst/>
                          <a:latin typeface="Segoe UI" panose="020B0502040204020203" pitchFamily="34" charset="0"/>
                        </a:rPr>
                        <a:t>Ene - oct 2023</a:t>
                      </a:r>
                    </a:p>
                  </a:txBody>
                  <a:tcPr marL="4654" marR="4654" marT="4654" marB="0" anchor="ctr">
                    <a:lnL>
                      <a:noFill/>
                    </a:lnL>
                    <a:lnR>
                      <a:noFill/>
                    </a:lnR>
                    <a:lnT>
                      <a:noFill/>
                    </a:lnT>
                    <a:lnB>
                      <a:noFill/>
                    </a:lnB>
                    <a:solidFill>
                      <a:srgbClr val="6F2A4D"/>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991932661"/>
                  </a:ext>
                </a:extLst>
              </a:tr>
              <a:tr h="228036">
                <a:tc gridSpan="2" vMerge="1">
                  <a:txBody>
                    <a:bodyPr/>
                    <a:lstStyle/>
                    <a:p>
                      <a:endParaRPr lang="es-CO"/>
                    </a:p>
                  </a:txBody>
                  <a:tcPr/>
                </a:tc>
                <a:tc hMerge="1" vMerge="1">
                  <a:txBody>
                    <a:bodyPr/>
                    <a:lstStyle/>
                    <a:p>
                      <a:endParaRPr lang="es-CO"/>
                    </a:p>
                  </a:txBody>
                  <a:tcPr/>
                </a:tc>
                <a:tc>
                  <a:txBody>
                    <a:bodyPr/>
                    <a:lstStyle/>
                    <a:p>
                      <a:pPr algn="ctr" fontAlgn="ctr"/>
                      <a:r>
                        <a:rPr lang="es-CO" sz="700" b="1" i="0" u="none" strike="noStrike">
                          <a:solidFill>
                            <a:srgbClr val="AD2750"/>
                          </a:solidFill>
                          <a:effectLst/>
                          <a:latin typeface="Segoe UI" panose="020B0502040204020203" pitchFamily="34" charset="0"/>
                        </a:rPr>
                        <a:t>Total  </a:t>
                      </a:r>
                    </a:p>
                  </a:txBody>
                  <a:tcPr marL="4654" marR="4654" marT="4654" marB="0" anchor="ctr">
                    <a:lnL>
                      <a:noFill/>
                    </a:lnL>
                    <a:lnR>
                      <a:noFill/>
                    </a:lnR>
                    <a:lnT>
                      <a:noFill/>
                    </a:lnT>
                    <a:lnB>
                      <a:noFill/>
                    </a:lnB>
                    <a:solidFill>
                      <a:srgbClr val="E691AA"/>
                    </a:solidFill>
                  </a:tcPr>
                </a:tc>
                <a:tc>
                  <a:txBody>
                    <a:bodyPr/>
                    <a:lstStyle/>
                    <a:p>
                      <a:pPr algn="ctr" fontAlgn="ctr"/>
                      <a:r>
                        <a:rPr lang="es-CO" sz="700" b="1" i="0" u="none" strike="noStrike">
                          <a:solidFill>
                            <a:srgbClr val="AD2750"/>
                          </a:solidFill>
                          <a:effectLst/>
                          <a:latin typeface="Segoe UI" panose="020B0502040204020203" pitchFamily="34" charset="0"/>
                        </a:rPr>
                        <a:t>15 a 24 años</a:t>
                      </a:r>
                    </a:p>
                  </a:txBody>
                  <a:tcPr marL="4654" marR="4654" marT="4654" marB="0" anchor="ctr">
                    <a:lnL>
                      <a:noFill/>
                    </a:lnL>
                    <a:lnR>
                      <a:noFill/>
                    </a:lnR>
                    <a:lnT>
                      <a:noFill/>
                    </a:lnT>
                    <a:lnB>
                      <a:noFill/>
                    </a:lnB>
                    <a:solidFill>
                      <a:srgbClr val="F7D9E1"/>
                    </a:solidFill>
                  </a:tcPr>
                </a:tc>
                <a:tc>
                  <a:txBody>
                    <a:bodyPr/>
                    <a:lstStyle/>
                    <a:p>
                      <a:pPr algn="ctr" fontAlgn="ctr"/>
                      <a:r>
                        <a:rPr lang="es-CO" sz="700" b="1" i="0" u="none" strike="noStrike">
                          <a:solidFill>
                            <a:srgbClr val="AD2750"/>
                          </a:solidFill>
                          <a:effectLst/>
                          <a:latin typeface="Segoe UI" panose="020B0502040204020203" pitchFamily="34" charset="0"/>
                        </a:rPr>
                        <a:t>25 a 54 años</a:t>
                      </a:r>
                    </a:p>
                  </a:txBody>
                  <a:tcPr marL="4654" marR="4654" marT="4654" marB="0" anchor="ctr">
                    <a:lnL>
                      <a:noFill/>
                    </a:lnL>
                    <a:lnR>
                      <a:noFill/>
                    </a:lnR>
                    <a:lnT>
                      <a:noFill/>
                    </a:lnT>
                    <a:lnB>
                      <a:noFill/>
                    </a:lnB>
                    <a:solidFill>
                      <a:srgbClr val="E691AA"/>
                    </a:solidFill>
                  </a:tcPr>
                </a:tc>
                <a:tc>
                  <a:txBody>
                    <a:bodyPr/>
                    <a:lstStyle/>
                    <a:p>
                      <a:pPr algn="ctr" fontAlgn="ctr"/>
                      <a:r>
                        <a:rPr lang="es-CO" sz="700" b="1" i="0" u="none" strike="noStrike">
                          <a:solidFill>
                            <a:srgbClr val="AD2750"/>
                          </a:solidFill>
                          <a:effectLst/>
                          <a:latin typeface="Segoe UI" panose="020B0502040204020203" pitchFamily="34" charset="0"/>
                        </a:rPr>
                        <a:t>55 años y más</a:t>
                      </a:r>
                    </a:p>
                  </a:txBody>
                  <a:tcPr marL="4654" marR="4654" marT="4654" marB="0" anchor="ctr">
                    <a:lnL>
                      <a:noFill/>
                    </a:lnL>
                    <a:lnR>
                      <a:noFill/>
                    </a:lnR>
                    <a:lnT>
                      <a:noFill/>
                    </a:lnT>
                    <a:lnB>
                      <a:noFill/>
                    </a:lnB>
                    <a:solidFill>
                      <a:srgbClr val="F7D9E1"/>
                    </a:solidFill>
                  </a:tcPr>
                </a:tc>
                <a:tc>
                  <a:txBody>
                    <a:bodyPr/>
                    <a:lstStyle/>
                    <a:p>
                      <a:pPr algn="ctr" fontAlgn="ctr"/>
                      <a:r>
                        <a:rPr lang="es-CO" sz="700" b="1" i="0" u="none" strike="noStrike">
                          <a:solidFill>
                            <a:srgbClr val="AD2750"/>
                          </a:solidFill>
                          <a:effectLst/>
                          <a:latin typeface="Segoe UI" panose="020B0502040204020203" pitchFamily="34" charset="0"/>
                        </a:rPr>
                        <a:t>Total  </a:t>
                      </a:r>
                    </a:p>
                  </a:txBody>
                  <a:tcPr marL="4654" marR="4654" marT="4654" marB="0" anchor="ctr">
                    <a:lnL>
                      <a:noFill/>
                    </a:lnL>
                    <a:lnR>
                      <a:noFill/>
                    </a:lnR>
                    <a:lnT>
                      <a:noFill/>
                    </a:lnT>
                    <a:lnB>
                      <a:noFill/>
                    </a:lnB>
                    <a:solidFill>
                      <a:srgbClr val="E691AA"/>
                    </a:solidFill>
                  </a:tcPr>
                </a:tc>
                <a:tc>
                  <a:txBody>
                    <a:bodyPr/>
                    <a:lstStyle/>
                    <a:p>
                      <a:pPr algn="ctr" fontAlgn="ctr"/>
                      <a:r>
                        <a:rPr lang="es-CO" sz="700" b="1" i="0" u="none" strike="noStrike">
                          <a:solidFill>
                            <a:srgbClr val="AD2750"/>
                          </a:solidFill>
                          <a:effectLst/>
                          <a:latin typeface="Segoe UI" panose="020B0502040204020203" pitchFamily="34" charset="0"/>
                        </a:rPr>
                        <a:t>15 a 24 años</a:t>
                      </a:r>
                    </a:p>
                  </a:txBody>
                  <a:tcPr marL="4654" marR="4654" marT="4654" marB="0" anchor="ctr">
                    <a:lnL>
                      <a:noFill/>
                    </a:lnL>
                    <a:lnR>
                      <a:noFill/>
                    </a:lnR>
                    <a:lnT>
                      <a:noFill/>
                    </a:lnT>
                    <a:lnB>
                      <a:noFill/>
                    </a:lnB>
                    <a:solidFill>
                      <a:srgbClr val="F7D9E1"/>
                    </a:solidFill>
                  </a:tcPr>
                </a:tc>
                <a:tc>
                  <a:txBody>
                    <a:bodyPr/>
                    <a:lstStyle/>
                    <a:p>
                      <a:pPr algn="ctr" fontAlgn="ctr"/>
                      <a:r>
                        <a:rPr lang="es-CO" sz="700" b="1" i="0" u="none" strike="noStrike">
                          <a:solidFill>
                            <a:srgbClr val="AD2750"/>
                          </a:solidFill>
                          <a:effectLst/>
                          <a:latin typeface="Segoe UI" panose="020B0502040204020203" pitchFamily="34" charset="0"/>
                        </a:rPr>
                        <a:t>25 a 54 años</a:t>
                      </a:r>
                    </a:p>
                  </a:txBody>
                  <a:tcPr marL="4654" marR="4654" marT="4654" marB="0" anchor="ctr">
                    <a:lnL>
                      <a:noFill/>
                    </a:lnL>
                    <a:lnR>
                      <a:noFill/>
                    </a:lnR>
                    <a:lnT>
                      <a:noFill/>
                    </a:lnT>
                    <a:lnB>
                      <a:noFill/>
                    </a:lnB>
                    <a:solidFill>
                      <a:srgbClr val="E691AA"/>
                    </a:solidFill>
                  </a:tcPr>
                </a:tc>
                <a:tc>
                  <a:txBody>
                    <a:bodyPr/>
                    <a:lstStyle/>
                    <a:p>
                      <a:pPr algn="ctr" fontAlgn="ctr"/>
                      <a:r>
                        <a:rPr lang="es-CO" sz="700" b="1" i="0" u="none" strike="noStrike">
                          <a:solidFill>
                            <a:srgbClr val="AD2750"/>
                          </a:solidFill>
                          <a:effectLst/>
                          <a:latin typeface="Segoe UI" panose="020B0502040204020203" pitchFamily="34" charset="0"/>
                        </a:rPr>
                        <a:t>55 años y más</a:t>
                      </a:r>
                    </a:p>
                  </a:txBody>
                  <a:tcPr marL="4654" marR="4654" marT="4654" marB="0" anchor="ctr">
                    <a:lnL>
                      <a:noFill/>
                    </a:lnL>
                    <a:lnR>
                      <a:noFill/>
                    </a:lnR>
                    <a:lnT>
                      <a:noFill/>
                    </a:lnT>
                    <a:lnB>
                      <a:noFill/>
                    </a:lnB>
                    <a:solidFill>
                      <a:srgbClr val="F7D9E1"/>
                    </a:solidFill>
                  </a:tcPr>
                </a:tc>
                <a:extLst>
                  <a:ext uri="{0D108BD9-81ED-4DB2-BD59-A6C34878D82A}">
                    <a16:rowId xmlns:a16="http://schemas.microsoft.com/office/drawing/2014/main" val="1166627739"/>
                  </a:ext>
                </a:extLst>
              </a:tr>
              <a:tr h="130306">
                <a:tc rowSpan="3">
                  <a:txBody>
                    <a:bodyPr/>
                    <a:lstStyle/>
                    <a:p>
                      <a:pPr algn="ctr" fontAlgn="ctr"/>
                      <a:r>
                        <a:rPr lang="es-CO" sz="800" b="0" i="0" u="none" strike="noStrike" dirty="0">
                          <a:solidFill>
                            <a:srgbClr val="000000"/>
                          </a:solidFill>
                          <a:effectLst/>
                          <a:latin typeface="Segoe UI" panose="020B0502040204020203" pitchFamily="34" charset="0"/>
                        </a:rPr>
                        <a:t>Total</a:t>
                      </a:r>
                    </a:p>
                  </a:txBody>
                  <a:tcPr marL="4654" marR="4654" marT="4654" marB="0" anchor="ctr">
                    <a:lnL>
                      <a:noFill/>
                    </a:lnL>
                    <a:lnR>
                      <a:noFill/>
                    </a:lnR>
                    <a:lnT w="6350" cap="flat" cmpd="sng" algn="ctr">
                      <a:solidFill>
                        <a:srgbClr val="C2C2C2"/>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800" b="0" i="0" u="none" strike="noStrike">
                          <a:solidFill>
                            <a:srgbClr val="000000"/>
                          </a:solidFill>
                          <a:effectLst/>
                          <a:latin typeface="Segoe UI" panose="020B0502040204020203" pitchFamily="34" charset="0"/>
                        </a:rPr>
                        <a:t>Total</a:t>
                      </a:r>
                    </a:p>
                  </a:txBody>
                  <a:tcPr marL="4654" marR="4654" marT="4654" marB="0" anchor="ctr">
                    <a:lnL>
                      <a:noFill/>
                    </a:lnL>
                    <a:lnR>
                      <a:noFill/>
                    </a:lnR>
                    <a:lnT w="6350" cap="flat" cmpd="sng" algn="ctr">
                      <a:solidFill>
                        <a:srgbClr val="C2C2C2"/>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21.507</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2.684</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15.069</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3.754</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22.281</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2.740</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15.543</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3.998</a:t>
                      </a:r>
                    </a:p>
                  </a:txBody>
                  <a:tcPr marL="4654" marR="4654" marT="4654" marB="0" anchor="ctr">
                    <a:lnL>
                      <a:noFill/>
                    </a:lnL>
                    <a:lnR>
                      <a:noFill/>
                    </a:lnR>
                    <a:lnT>
                      <a:noFill/>
                    </a:lnT>
                    <a:lnB>
                      <a:noFill/>
                    </a:lnB>
                    <a:solidFill>
                      <a:srgbClr val="FFFFFF"/>
                    </a:solidFill>
                  </a:tcPr>
                </a:tc>
                <a:extLst>
                  <a:ext uri="{0D108BD9-81ED-4DB2-BD59-A6C34878D82A}">
                    <a16:rowId xmlns:a16="http://schemas.microsoft.com/office/drawing/2014/main" val="3972466261"/>
                  </a:ext>
                </a:extLst>
              </a:tr>
              <a:tr h="130306">
                <a:tc vMerge="1">
                  <a:txBody>
                    <a:bodyPr/>
                    <a:lstStyle/>
                    <a:p>
                      <a:endParaRPr lang="es-CO"/>
                    </a:p>
                  </a:txBody>
                  <a:tcPr/>
                </a:tc>
                <a:tc>
                  <a:txBody>
                    <a:bodyPr/>
                    <a:lstStyle/>
                    <a:p>
                      <a:pPr algn="l" fontAlgn="ctr"/>
                      <a:r>
                        <a:rPr lang="es-CO" sz="800" b="0" i="0" u="none" strike="noStrike" dirty="0">
                          <a:solidFill>
                            <a:srgbClr val="000000"/>
                          </a:solidFill>
                          <a:effectLst/>
                          <a:latin typeface="Segoe UI" panose="020B0502040204020203" pitchFamily="34" charset="0"/>
                        </a:rPr>
                        <a:t>Asalariado</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11.584</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1.660</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8.581</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1.343</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12.141</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1.775</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8.931</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1.435</a:t>
                      </a:r>
                    </a:p>
                  </a:txBody>
                  <a:tcPr marL="4654" marR="4654" marT="4654" marB="0" anchor="ctr">
                    <a:lnL>
                      <a:noFill/>
                    </a:lnL>
                    <a:lnR>
                      <a:noFill/>
                    </a:lnR>
                    <a:lnT>
                      <a:noFill/>
                    </a:lnT>
                    <a:lnB>
                      <a:noFill/>
                    </a:lnB>
                    <a:solidFill>
                      <a:srgbClr val="FFFFFF"/>
                    </a:solidFill>
                  </a:tcPr>
                </a:tc>
                <a:extLst>
                  <a:ext uri="{0D108BD9-81ED-4DB2-BD59-A6C34878D82A}">
                    <a16:rowId xmlns:a16="http://schemas.microsoft.com/office/drawing/2014/main" val="1579858879"/>
                  </a:ext>
                </a:extLst>
              </a:tr>
              <a:tr h="130306">
                <a:tc vMerge="1">
                  <a:txBody>
                    <a:bodyPr/>
                    <a:lstStyle/>
                    <a:p>
                      <a:endParaRPr lang="es-CO"/>
                    </a:p>
                  </a:txBody>
                  <a:tcPr/>
                </a:tc>
                <a:tc>
                  <a:txBody>
                    <a:bodyPr/>
                    <a:lstStyle/>
                    <a:p>
                      <a:pPr algn="l" fontAlgn="ctr"/>
                      <a:r>
                        <a:rPr lang="es-CO" sz="800" b="0" i="0" u="none" strike="noStrike" dirty="0">
                          <a:solidFill>
                            <a:srgbClr val="000000"/>
                          </a:solidFill>
                          <a:effectLst/>
                          <a:latin typeface="Segoe UI" panose="020B0502040204020203" pitchFamily="34" charset="0"/>
                        </a:rPr>
                        <a:t>Independiente</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9.923</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1.023</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6.489</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2.411</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10.140</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965</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6.612</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2.563</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50708651"/>
                  </a:ext>
                </a:extLst>
              </a:tr>
              <a:tr h="130306">
                <a:tc rowSpan="3">
                  <a:txBody>
                    <a:bodyPr/>
                    <a:lstStyle/>
                    <a:p>
                      <a:pPr algn="ctr" fontAlgn="ctr"/>
                      <a:r>
                        <a:rPr lang="es-CO" sz="800" b="0" i="0" u="none" strike="noStrike">
                          <a:solidFill>
                            <a:srgbClr val="000000"/>
                          </a:solidFill>
                          <a:effectLst/>
                          <a:latin typeface="Segoe UI" panose="020B0502040204020203" pitchFamily="34" charset="0"/>
                        </a:rPr>
                        <a:t>Menos de 1 smmlv</a:t>
                      </a:r>
                    </a:p>
                  </a:txBody>
                  <a:tcPr marL="4654" marR="4654" marT="465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800" b="0" i="0" u="none" strike="noStrike">
                          <a:solidFill>
                            <a:srgbClr val="000000"/>
                          </a:solidFill>
                          <a:effectLst/>
                          <a:latin typeface="Segoe UI" panose="020B0502040204020203" pitchFamily="34" charset="0"/>
                        </a:rPr>
                        <a:t>Total</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9.629</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1.491</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5.978</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2.161</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10.492</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1.552</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6.494</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2.446</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922979400"/>
                  </a:ext>
                </a:extLst>
              </a:tr>
              <a:tr h="130306">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Asalariado</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2.919</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667</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1.828</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424</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3.327</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751</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2.079</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497</a:t>
                      </a:r>
                    </a:p>
                  </a:txBody>
                  <a:tcPr marL="4654" marR="4654" marT="4654" marB="0" anchor="ctr">
                    <a:lnL>
                      <a:noFill/>
                    </a:lnL>
                    <a:lnR>
                      <a:noFill/>
                    </a:lnR>
                    <a:lnT>
                      <a:noFill/>
                    </a:lnT>
                    <a:lnB>
                      <a:noFill/>
                    </a:lnB>
                    <a:solidFill>
                      <a:srgbClr val="FFFFFF"/>
                    </a:solidFill>
                  </a:tcPr>
                </a:tc>
                <a:extLst>
                  <a:ext uri="{0D108BD9-81ED-4DB2-BD59-A6C34878D82A}">
                    <a16:rowId xmlns:a16="http://schemas.microsoft.com/office/drawing/2014/main" val="1604113116"/>
                  </a:ext>
                </a:extLst>
              </a:tr>
              <a:tr h="130306">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Independiente</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6.711</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824</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4.150</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1.737</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7.164</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801</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4.415</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1.948</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19410019"/>
                  </a:ext>
                </a:extLst>
              </a:tr>
              <a:tr h="130306">
                <a:tc rowSpan="3">
                  <a:txBody>
                    <a:bodyPr/>
                    <a:lstStyle/>
                    <a:p>
                      <a:pPr algn="ctr" fontAlgn="ctr"/>
                      <a:r>
                        <a:rPr lang="es-CO" sz="800" b="0" i="0" u="none" strike="noStrike">
                          <a:solidFill>
                            <a:srgbClr val="000000"/>
                          </a:solidFill>
                          <a:effectLst/>
                          <a:latin typeface="Segoe UI" panose="020B0502040204020203" pitchFamily="34" charset="0"/>
                        </a:rPr>
                        <a:t>1 smmlv</a:t>
                      </a:r>
                    </a:p>
                  </a:txBody>
                  <a:tcPr marL="4654" marR="4654" marT="465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800" b="0" i="0" u="none" strike="noStrike">
                          <a:solidFill>
                            <a:srgbClr val="000000"/>
                          </a:solidFill>
                          <a:effectLst/>
                          <a:latin typeface="Segoe UI" panose="020B0502040204020203" pitchFamily="34" charset="0"/>
                        </a:rPr>
                        <a:t>Total</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3.782</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561</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2.781</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440</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2.514</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402</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1.884</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228</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147187268"/>
                  </a:ext>
                </a:extLst>
              </a:tr>
              <a:tr h="130306">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Asalariado</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3.048</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496</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2.266</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285</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2.425</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395</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1.818</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213</a:t>
                      </a:r>
                    </a:p>
                  </a:txBody>
                  <a:tcPr marL="4654" marR="4654" marT="4654" marB="0" anchor="ctr">
                    <a:lnL>
                      <a:noFill/>
                    </a:lnL>
                    <a:lnR>
                      <a:noFill/>
                    </a:lnR>
                    <a:lnT>
                      <a:noFill/>
                    </a:lnT>
                    <a:lnB>
                      <a:noFill/>
                    </a:lnB>
                    <a:solidFill>
                      <a:srgbClr val="FFFFFF"/>
                    </a:solidFill>
                  </a:tcPr>
                </a:tc>
                <a:extLst>
                  <a:ext uri="{0D108BD9-81ED-4DB2-BD59-A6C34878D82A}">
                    <a16:rowId xmlns:a16="http://schemas.microsoft.com/office/drawing/2014/main" val="1312716429"/>
                  </a:ext>
                </a:extLst>
              </a:tr>
              <a:tr h="130306">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Independiente</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735</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65</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514</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156</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89</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8</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66</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15</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09918203"/>
                  </a:ext>
                </a:extLst>
              </a:tr>
              <a:tr h="130306">
                <a:tc rowSpan="3">
                  <a:txBody>
                    <a:bodyPr/>
                    <a:lstStyle/>
                    <a:p>
                      <a:pPr algn="ctr" fontAlgn="ctr"/>
                      <a:r>
                        <a:rPr lang="es-ES" sz="800" b="0" i="0" u="none" strike="noStrike" dirty="0">
                          <a:solidFill>
                            <a:srgbClr val="000000"/>
                          </a:solidFill>
                          <a:effectLst/>
                          <a:latin typeface="Segoe UI" panose="020B0502040204020203" pitchFamily="34" charset="0"/>
                        </a:rPr>
                        <a:t>Más de 1 smmlv a 2 smmlv</a:t>
                      </a:r>
                    </a:p>
                  </a:txBody>
                  <a:tcPr marL="4654" marR="4654" marT="465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800" b="0" i="0" u="none" strike="noStrike">
                          <a:solidFill>
                            <a:srgbClr val="000000"/>
                          </a:solidFill>
                          <a:effectLst/>
                          <a:latin typeface="Segoe UI" panose="020B0502040204020203" pitchFamily="34" charset="0"/>
                        </a:rPr>
                        <a:t>Total</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4.704</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506</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3.655</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543</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5.765</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675</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4.378</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713</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681499137"/>
                  </a:ext>
                </a:extLst>
              </a:tr>
              <a:tr h="130306">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Asalariado</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3.354</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415</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2.652</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286</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4.046</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558</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3.113</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374</a:t>
                      </a:r>
                    </a:p>
                  </a:txBody>
                  <a:tcPr marL="4654" marR="4654" marT="4654" marB="0" anchor="ctr">
                    <a:lnL>
                      <a:noFill/>
                    </a:lnL>
                    <a:lnR>
                      <a:noFill/>
                    </a:lnR>
                    <a:lnT>
                      <a:noFill/>
                    </a:lnT>
                    <a:lnB>
                      <a:noFill/>
                    </a:lnB>
                    <a:solidFill>
                      <a:srgbClr val="FFFFFF"/>
                    </a:solidFill>
                  </a:tcPr>
                </a:tc>
                <a:extLst>
                  <a:ext uri="{0D108BD9-81ED-4DB2-BD59-A6C34878D82A}">
                    <a16:rowId xmlns:a16="http://schemas.microsoft.com/office/drawing/2014/main" val="4240558507"/>
                  </a:ext>
                </a:extLst>
              </a:tr>
              <a:tr h="130306">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Independiente</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1.350</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91</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1.003</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256</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1.720</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117</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1.264</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339</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40266495"/>
                  </a:ext>
                </a:extLst>
              </a:tr>
              <a:tr h="130306">
                <a:tc rowSpan="3">
                  <a:txBody>
                    <a:bodyPr/>
                    <a:lstStyle/>
                    <a:p>
                      <a:pPr algn="ctr" fontAlgn="ctr"/>
                      <a:r>
                        <a:rPr lang="es-ES" sz="800" b="0" i="0" u="none" strike="noStrike" dirty="0">
                          <a:solidFill>
                            <a:srgbClr val="000000"/>
                          </a:solidFill>
                          <a:effectLst/>
                          <a:latin typeface="Segoe UI" panose="020B0502040204020203" pitchFamily="34" charset="0"/>
                        </a:rPr>
                        <a:t>Más de 2 smmlv a 3 smmlv</a:t>
                      </a:r>
                    </a:p>
                  </a:txBody>
                  <a:tcPr marL="4654" marR="4654" marT="465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800" b="0" i="0" u="none" strike="noStrike">
                          <a:solidFill>
                            <a:srgbClr val="000000"/>
                          </a:solidFill>
                          <a:effectLst/>
                          <a:latin typeface="Segoe UI" panose="020B0502040204020203" pitchFamily="34" charset="0"/>
                        </a:rPr>
                        <a:t>Total</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1.169</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51</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951</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166</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1.260</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56</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1.030</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175</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957531068"/>
                  </a:ext>
                </a:extLst>
              </a:tr>
              <a:tr h="130306">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Asalariado</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826</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36</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688</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102</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856</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41</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712</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103</a:t>
                      </a:r>
                    </a:p>
                  </a:txBody>
                  <a:tcPr marL="4654" marR="4654" marT="4654" marB="0" anchor="ctr">
                    <a:lnL>
                      <a:noFill/>
                    </a:lnL>
                    <a:lnR>
                      <a:noFill/>
                    </a:lnR>
                    <a:lnT>
                      <a:noFill/>
                    </a:lnT>
                    <a:lnB>
                      <a:noFill/>
                    </a:lnB>
                    <a:solidFill>
                      <a:srgbClr val="FFFFFF"/>
                    </a:solidFill>
                  </a:tcPr>
                </a:tc>
                <a:extLst>
                  <a:ext uri="{0D108BD9-81ED-4DB2-BD59-A6C34878D82A}">
                    <a16:rowId xmlns:a16="http://schemas.microsoft.com/office/drawing/2014/main" val="1078663805"/>
                  </a:ext>
                </a:extLst>
              </a:tr>
              <a:tr h="130306">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Independiente</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342</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15</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264</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64</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404</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14</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318</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72</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90479204"/>
                  </a:ext>
                </a:extLst>
              </a:tr>
              <a:tr h="130306">
                <a:tc rowSpan="3">
                  <a:txBody>
                    <a:bodyPr/>
                    <a:lstStyle/>
                    <a:p>
                      <a:pPr algn="ctr" fontAlgn="ctr"/>
                      <a:r>
                        <a:rPr lang="es-CO" sz="800" b="0" i="0" u="none" strike="noStrike">
                          <a:solidFill>
                            <a:srgbClr val="000000"/>
                          </a:solidFill>
                          <a:effectLst/>
                          <a:latin typeface="Segoe UI" panose="020B0502040204020203" pitchFamily="34" charset="0"/>
                        </a:rPr>
                        <a:t>Más de 3 smmlv</a:t>
                      </a:r>
                    </a:p>
                  </a:txBody>
                  <a:tcPr marL="4654" marR="4654" marT="465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800" b="0" i="0" u="none" strike="noStrike">
                          <a:solidFill>
                            <a:srgbClr val="000000"/>
                          </a:solidFill>
                          <a:effectLst/>
                          <a:latin typeface="Segoe UI" panose="020B0502040204020203" pitchFamily="34" charset="0"/>
                        </a:rPr>
                        <a:t>Total</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1.580</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31</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1.255</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295</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1.785</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31</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1.431</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322</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842466935"/>
                  </a:ext>
                </a:extLst>
              </a:tr>
              <a:tr h="130306">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Asalariado</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1.131</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20</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915</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196</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1.274</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18</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1.046</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211</a:t>
                      </a:r>
                    </a:p>
                  </a:txBody>
                  <a:tcPr marL="4654" marR="4654" marT="4654" marB="0" anchor="ctr">
                    <a:lnL>
                      <a:noFill/>
                    </a:lnL>
                    <a:lnR>
                      <a:noFill/>
                    </a:lnR>
                    <a:lnT>
                      <a:noFill/>
                    </a:lnT>
                    <a:lnB>
                      <a:noFill/>
                    </a:lnB>
                    <a:solidFill>
                      <a:srgbClr val="FFFFFF"/>
                    </a:solidFill>
                  </a:tcPr>
                </a:tc>
                <a:extLst>
                  <a:ext uri="{0D108BD9-81ED-4DB2-BD59-A6C34878D82A}">
                    <a16:rowId xmlns:a16="http://schemas.microsoft.com/office/drawing/2014/main" val="199428473"/>
                  </a:ext>
                </a:extLst>
              </a:tr>
              <a:tr h="130306">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Independiente</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449</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11</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340</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98</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510</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14</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385</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111 </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76682631"/>
                  </a:ext>
                </a:extLst>
              </a:tr>
              <a:tr h="130306">
                <a:tc rowSpan="3">
                  <a:txBody>
                    <a:bodyPr/>
                    <a:lstStyle/>
                    <a:p>
                      <a:pPr algn="ctr" fontAlgn="ctr"/>
                      <a:r>
                        <a:rPr lang="es-CO" sz="800" b="0" i="0" u="none" strike="noStrike">
                          <a:solidFill>
                            <a:srgbClr val="000000"/>
                          </a:solidFill>
                          <a:effectLst/>
                          <a:latin typeface="Segoe UI" panose="020B0502040204020203" pitchFamily="34" charset="0"/>
                        </a:rPr>
                        <a:t>No informa</a:t>
                      </a:r>
                    </a:p>
                  </a:txBody>
                  <a:tcPr marL="4654" marR="4654" marT="465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800" b="0" i="0" u="none" strike="noStrike">
                          <a:solidFill>
                            <a:srgbClr val="000000"/>
                          </a:solidFill>
                          <a:effectLst/>
                          <a:latin typeface="Segoe UI" panose="020B0502040204020203" pitchFamily="34" charset="0"/>
                        </a:rPr>
                        <a:t>Total</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643</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44</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450</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149</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466</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23</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328</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115</a:t>
                      </a:r>
                    </a:p>
                  </a:txBody>
                  <a:tcPr marL="4654" marR="4654" marT="465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495874590"/>
                  </a:ext>
                </a:extLst>
              </a:tr>
              <a:tr h="130306">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Asalariado</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307</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25</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232</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49</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213</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12</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164</a:t>
                      </a:r>
                    </a:p>
                  </a:txBody>
                  <a:tcPr marL="4654" marR="4654" marT="4654"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37</a:t>
                      </a:r>
                    </a:p>
                  </a:txBody>
                  <a:tcPr marL="4654" marR="4654" marT="4654" marB="0" anchor="ctr">
                    <a:lnL>
                      <a:noFill/>
                    </a:lnL>
                    <a:lnR>
                      <a:noFill/>
                    </a:lnR>
                    <a:lnT>
                      <a:noFill/>
                    </a:lnT>
                    <a:lnB>
                      <a:noFill/>
                    </a:lnB>
                    <a:solidFill>
                      <a:srgbClr val="FFFFFF"/>
                    </a:solidFill>
                  </a:tcPr>
                </a:tc>
                <a:extLst>
                  <a:ext uri="{0D108BD9-81ED-4DB2-BD59-A6C34878D82A}">
                    <a16:rowId xmlns:a16="http://schemas.microsoft.com/office/drawing/2014/main" val="1965771405"/>
                  </a:ext>
                </a:extLst>
              </a:tr>
              <a:tr h="130306">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Independiente</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336</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19</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218</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99</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253</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12</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164</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78</a:t>
                      </a:r>
                    </a:p>
                  </a:txBody>
                  <a:tcPr marL="4654" marR="4654" marT="465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47531733"/>
                  </a:ext>
                </a:extLst>
              </a:tr>
            </a:tbl>
          </a:graphicData>
        </a:graphic>
      </p:graphicFrame>
    </p:spTree>
    <p:extLst>
      <p:ext uri="{BB962C8B-B14F-4D97-AF65-F5344CB8AC3E}">
        <p14:creationId xmlns:p14="http://schemas.microsoft.com/office/powerpoint/2010/main" val="273732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8F90F1AB-C76B-2B7C-3BE0-9D00E969F03B}"/>
              </a:ext>
            </a:extLst>
          </p:cNvPr>
          <p:cNvSpPr txBox="1"/>
          <p:nvPr/>
        </p:nvSpPr>
        <p:spPr>
          <a:xfrm>
            <a:off x="339497" y="131294"/>
            <a:ext cx="7741090" cy="869469"/>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Distribución porcentual de la población ocupada* según rango de ingresos, situación en la ocupación y rangos de edad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6F2A4D"/>
                </a:solidFill>
                <a:effectLst/>
                <a:uLnTx/>
                <a:uFillTx/>
                <a:latin typeface="Segoe UI" panose="020B0502040204020203" pitchFamily="34" charset="0"/>
                <a:ea typeface="+mn-ea"/>
                <a:cs typeface="Segoe UI" panose="020B0502040204020203" pitchFamily="34" charset="0"/>
              </a:rPr>
              <a:t>Total nacional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(2022 – 2023)</a:t>
            </a:r>
          </a:p>
        </p:txBody>
      </p:sp>
      <p:sp>
        <p:nvSpPr>
          <p:cNvPr id="5" name="Rectángulo 4"/>
          <p:cNvSpPr/>
          <p:nvPr/>
        </p:nvSpPr>
        <p:spPr>
          <a:xfrm>
            <a:off x="397764" y="4394709"/>
            <a:ext cx="8419171" cy="737831"/>
          </a:xfrm>
          <a:prstGeom prst="rect">
            <a:avLst/>
          </a:prstGeom>
        </p:spPr>
        <p:txBody>
          <a:bodyPr wrap="square" tIns="0">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1"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Notas: </a:t>
            </a: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Por efecto de redondeo, la suma de las contribuciones puede diferir del total.</a:t>
            </a: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 Datos expandidos con proyecciones de población elaboradas con base en los resultados del Censo Nacional de Población y Vivienda 2018.</a:t>
            </a: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 Se excluye la categoría trabajador sin remuneración.</a:t>
            </a: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 Las ganancias y salarios laborales corresponden a los ingresos monetarios de la primera actividad. </a:t>
            </a: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 * El total ocupados corresponde aquellos que reportan ingresos, es decir, asalariados e independientes, por tal razón puede diferir de los totales mostrados en las diapositivas anteriores.</a:t>
            </a:r>
          </a:p>
          <a:p>
            <a:pPr marL="0" marR="0" lvl="0" indent="0" algn="l" defTabSz="457200" rtl="0" eaLnBrk="1" fontAlgn="auto" latinLnBrk="0" hangingPunct="1">
              <a:lnSpc>
                <a:spcPct val="107000"/>
              </a:lnSpc>
              <a:spcBef>
                <a:spcPts val="0"/>
              </a:spcBef>
              <a:spcAft>
                <a:spcPts val="0"/>
              </a:spcAft>
              <a:buClrTx/>
              <a:buSzTx/>
              <a:buFontTx/>
              <a:buNone/>
              <a:tabLst/>
              <a:defRPr/>
            </a:pPr>
            <a:endPar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1"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Fuente: </a:t>
            </a: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DANE, GEIH.</a:t>
            </a:r>
          </a:p>
        </p:txBody>
      </p:sp>
      <p:sp>
        <p:nvSpPr>
          <p:cNvPr id="10" name="Rectángulo 9">
            <a:extLst>
              <a:ext uri="{FF2B5EF4-FFF2-40B4-BE49-F238E27FC236}">
                <a16:creationId xmlns:a16="http://schemas.microsoft.com/office/drawing/2014/main" id="{5705284A-FEC7-7B83-699D-83BB75B67341}"/>
              </a:ext>
            </a:extLst>
          </p:cNvPr>
          <p:cNvSpPr/>
          <p:nvPr/>
        </p:nvSpPr>
        <p:spPr>
          <a:xfrm>
            <a:off x="209574" y="201238"/>
            <a:ext cx="45719" cy="545021"/>
          </a:xfrm>
          <a:prstGeom prst="rect">
            <a:avLst/>
          </a:prstGeom>
          <a:solidFill>
            <a:srgbClr val="6F2A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Segoe UI"/>
              <a:ea typeface="+mn-ea"/>
              <a:cs typeface="+mn-cs"/>
            </a:endParaRPr>
          </a:p>
        </p:txBody>
      </p:sp>
      <p:pic>
        <p:nvPicPr>
          <p:cNvPr id="6" name="Imagen 5"/>
          <p:cNvPicPr>
            <a:picLocks noChangeAspect="1"/>
          </p:cNvPicPr>
          <p:nvPr/>
        </p:nvPicPr>
        <p:blipFill>
          <a:blip r:embed="rId2"/>
          <a:stretch>
            <a:fillRect/>
          </a:stretch>
        </p:blipFill>
        <p:spPr>
          <a:xfrm>
            <a:off x="6578220" y="4360589"/>
            <a:ext cx="1789826" cy="422794"/>
          </a:xfrm>
          <a:prstGeom prst="rect">
            <a:avLst/>
          </a:prstGeom>
        </p:spPr>
      </p:pic>
      <p:graphicFrame>
        <p:nvGraphicFramePr>
          <p:cNvPr id="8" name="Tabla 7"/>
          <p:cNvGraphicFramePr>
            <a:graphicFrameLocks noGrp="1"/>
          </p:cNvGraphicFramePr>
          <p:nvPr>
            <p:extLst>
              <p:ext uri="{D42A27DB-BD31-4B8C-83A1-F6EECF244321}">
                <p14:modId xmlns:p14="http://schemas.microsoft.com/office/powerpoint/2010/main" val="3866462324"/>
              </p:ext>
            </p:extLst>
          </p:nvPr>
        </p:nvGraphicFramePr>
        <p:xfrm>
          <a:off x="813923" y="1000763"/>
          <a:ext cx="7106721" cy="3262306"/>
        </p:xfrm>
        <a:graphic>
          <a:graphicData uri="http://schemas.openxmlformats.org/drawingml/2006/table">
            <a:tbl>
              <a:tblPr/>
              <a:tblGrid>
                <a:gridCol w="806482">
                  <a:extLst>
                    <a:ext uri="{9D8B030D-6E8A-4147-A177-3AD203B41FA5}">
                      <a16:colId xmlns:a16="http://schemas.microsoft.com/office/drawing/2014/main" val="3644628714"/>
                    </a:ext>
                  </a:extLst>
                </a:gridCol>
                <a:gridCol w="725834">
                  <a:extLst>
                    <a:ext uri="{9D8B030D-6E8A-4147-A177-3AD203B41FA5}">
                      <a16:colId xmlns:a16="http://schemas.microsoft.com/office/drawing/2014/main" val="3832055968"/>
                    </a:ext>
                  </a:extLst>
                </a:gridCol>
                <a:gridCol w="685510">
                  <a:extLst>
                    <a:ext uri="{9D8B030D-6E8A-4147-A177-3AD203B41FA5}">
                      <a16:colId xmlns:a16="http://schemas.microsoft.com/office/drawing/2014/main" val="1297705423"/>
                    </a:ext>
                  </a:extLst>
                </a:gridCol>
                <a:gridCol w="685510">
                  <a:extLst>
                    <a:ext uri="{9D8B030D-6E8A-4147-A177-3AD203B41FA5}">
                      <a16:colId xmlns:a16="http://schemas.microsoft.com/office/drawing/2014/main" val="2438500686"/>
                    </a:ext>
                  </a:extLst>
                </a:gridCol>
                <a:gridCol w="766158">
                  <a:extLst>
                    <a:ext uri="{9D8B030D-6E8A-4147-A177-3AD203B41FA5}">
                      <a16:colId xmlns:a16="http://schemas.microsoft.com/office/drawing/2014/main" val="3593784529"/>
                    </a:ext>
                  </a:extLst>
                </a:gridCol>
                <a:gridCol w="685510">
                  <a:extLst>
                    <a:ext uri="{9D8B030D-6E8A-4147-A177-3AD203B41FA5}">
                      <a16:colId xmlns:a16="http://schemas.microsoft.com/office/drawing/2014/main" val="129665962"/>
                    </a:ext>
                  </a:extLst>
                </a:gridCol>
                <a:gridCol w="685510">
                  <a:extLst>
                    <a:ext uri="{9D8B030D-6E8A-4147-A177-3AD203B41FA5}">
                      <a16:colId xmlns:a16="http://schemas.microsoft.com/office/drawing/2014/main" val="1527222685"/>
                    </a:ext>
                  </a:extLst>
                </a:gridCol>
                <a:gridCol w="685510">
                  <a:extLst>
                    <a:ext uri="{9D8B030D-6E8A-4147-A177-3AD203B41FA5}">
                      <a16:colId xmlns:a16="http://schemas.microsoft.com/office/drawing/2014/main" val="1451787251"/>
                    </a:ext>
                  </a:extLst>
                </a:gridCol>
                <a:gridCol w="766158">
                  <a:extLst>
                    <a:ext uri="{9D8B030D-6E8A-4147-A177-3AD203B41FA5}">
                      <a16:colId xmlns:a16="http://schemas.microsoft.com/office/drawing/2014/main" val="708030834"/>
                    </a:ext>
                  </a:extLst>
                </a:gridCol>
                <a:gridCol w="614539">
                  <a:extLst>
                    <a:ext uri="{9D8B030D-6E8A-4147-A177-3AD203B41FA5}">
                      <a16:colId xmlns:a16="http://schemas.microsoft.com/office/drawing/2014/main" val="3970786703"/>
                    </a:ext>
                  </a:extLst>
                </a:gridCol>
              </a:tblGrid>
              <a:tr h="134420">
                <a:tc rowSpan="3" gridSpan="2">
                  <a:txBody>
                    <a:bodyPr/>
                    <a:lstStyle/>
                    <a:p>
                      <a:pPr algn="ctr" fontAlgn="ctr"/>
                      <a:r>
                        <a:rPr lang="es-ES" sz="700" b="1" i="0" u="none" strike="noStrike">
                          <a:solidFill>
                            <a:srgbClr val="F8F8F8"/>
                          </a:solidFill>
                          <a:effectLst/>
                          <a:latin typeface="Segoe UI" panose="020B0502040204020203" pitchFamily="34" charset="0"/>
                        </a:rPr>
                        <a:t>Rango de ingresos/Situación en la ocupación</a:t>
                      </a:r>
                    </a:p>
                  </a:txBody>
                  <a:tcPr marL="4675" marR="4675" marT="4675" marB="0" anchor="ctr">
                    <a:lnL>
                      <a:noFill/>
                    </a:lnL>
                    <a:lnR>
                      <a:noFill/>
                    </a:lnR>
                    <a:lnT>
                      <a:noFill/>
                    </a:lnT>
                    <a:lnB w="6350" cap="flat" cmpd="sng" algn="ctr">
                      <a:solidFill>
                        <a:srgbClr val="C2C2C2"/>
                      </a:solidFill>
                      <a:prstDash val="solid"/>
                      <a:round/>
                      <a:headEnd type="none" w="med" len="med"/>
                      <a:tailEnd type="none" w="med" len="med"/>
                    </a:lnB>
                    <a:solidFill>
                      <a:srgbClr val="6B1940"/>
                    </a:solidFill>
                  </a:tcPr>
                </a:tc>
                <a:tc rowSpan="3" hMerge="1">
                  <a:txBody>
                    <a:bodyPr/>
                    <a:lstStyle/>
                    <a:p>
                      <a:endParaRPr lang="es-CO"/>
                    </a:p>
                  </a:txBody>
                  <a:tcPr/>
                </a:tc>
                <a:tc gridSpan="8">
                  <a:txBody>
                    <a:bodyPr/>
                    <a:lstStyle/>
                    <a:p>
                      <a:pPr algn="ctr" fontAlgn="ctr"/>
                      <a:r>
                        <a:rPr lang="es-CO" sz="700" b="1" i="0" u="none" strike="noStrike">
                          <a:solidFill>
                            <a:srgbClr val="F8F8F8"/>
                          </a:solidFill>
                          <a:effectLst/>
                          <a:latin typeface="Segoe UI" panose="020B0502040204020203" pitchFamily="34" charset="0"/>
                        </a:rPr>
                        <a:t>Total nacional</a:t>
                      </a:r>
                    </a:p>
                  </a:txBody>
                  <a:tcPr marL="4675" marR="4675" marT="4675"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219433212"/>
                  </a:ext>
                </a:extLst>
              </a:tr>
              <a:tr h="149615">
                <a:tc gridSpan="2" vMerge="1">
                  <a:txBody>
                    <a:bodyPr/>
                    <a:lstStyle/>
                    <a:p>
                      <a:endParaRPr lang="es-CO"/>
                    </a:p>
                  </a:txBody>
                  <a:tcPr/>
                </a:tc>
                <a:tc hMerge="1" vMerge="1">
                  <a:txBody>
                    <a:bodyPr/>
                    <a:lstStyle/>
                    <a:p>
                      <a:endParaRPr lang="es-CO"/>
                    </a:p>
                  </a:txBody>
                  <a:tcPr/>
                </a:tc>
                <a:tc gridSpan="4">
                  <a:txBody>
                    <a:bodyPr/>
                    <a:lstStyle/>
                    <a:p>
                      <a:pPr algn="ctr" fontAlgn="ctr"/>
                      <a:r>
                        <a:rPr lang="es-CO" sz="700" b="1" i="0" u="none" strike="noStrike">
                          <a:solidFill>
                            <a:srgbClr val="F8F8F8"/>
                          </a:solidFill>
                          <a:effectLst/>
                          <a:latin typeface="Segoe UI" panose="020B0502040204020203" pitchFamily="34" charset="0"/>
                        </a:rPr>
                        <a:t>Ene - oct 2022</a:t>
                      </a:r>
                    </a:p>
                  </a:txBody>
                  <a:tcPr marL="4675" marR="4675" marT="4675" marB="0" anchor="ctr">
                    <a:lnL>
                      <a:noFill/>
                    </a:lnL>
                    <a:lnR>
                      <a:noFill/>
                    </a:lnR>
                    <a:lnT>
                      <a:noFill/>
                    </a:lnT>
                    <a:lnB>
                      <a:noFill/>
                    </a:lnB>
                    <a:solidFill>
                      <a:srgbClr val="808080"/>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ctr" fontAlgn="ctr"/>
                      <a:r>
                        <a:rPr lang="es-CO" sz="700" b="1" i="0" u="none" strike="noStrike">
                          <a:solidFill>
                            <a:srgbClr val="F8F8F8"/>
                          </a:solidFill>
                          <a:effectLst/>
                          <a:latin typeface="Segoe UI" panose="020B0502040204020203" pitchFamily="34" charset="0"/>
                        </a:rPr>
                        <a:t>Ene - oct 2023</a:t>
                      </a:r>
                    </a:p>
                  </a:txBody>
                  <a:tcPr marL="4675" marR="4675" marT="4675" marB="0" anchor="ctr">
                    <a:lnL>
                      <a:noFill/>
                    </a:lnL>
                    <a:lnR>
                      <a:noFill/>
                    </a:lnR>
                    <a:lnT>
                      <a:noFill/>
                    </a:lnT>
                    <a:lnB>
                      <a:noFill/>
                    </a:lnB>
                    <a:solidFill>
                      <a:srgbClr val="6F2A4D"/>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306407303"/>
                  </a:ext>
                </a:extLst>
              </a:tr>
              <a:tr h="229098">
                <a:tc gridSpan="2" vMerge="1">
                  <a:txBody>
                    <a:bodyPr/>
                    <a:lstStyle/>
                    <a:p>
                      <a:endParaRPr lang="es-CO"/>
                    </a:p>
                  </a:txBody>
                  <a:tcPr/>
                </a:tc>
                <a:tc hMerge="1" vMerge="1">
                  <a:txBody>
                    <a:bodyPr/>
                    <a:lstStyle/>
                    <a:p>
                      <a:endParaRPr lang="es-CO"/>
                    </a:p>
                  </a:txBody>
                  <a:tcPr/>
                </a:tc>
                <a:tc>
                  <a:txBody>
                    <a:bodyPr/>
                    <a:lstStyle/>
                    <a:p>
                      <a:pPr algn="ctr" fontAlgn="ctr"/>
                      <a:r>
                        <a:rPr lang="es-CO" sz="700" b="1" i="0" u="none" strike="noStrike">
                          <a:solidFill>
                            <a:srgbClr val="AD2750"/>
                          </a:solidFill>
                          <a:effectLst/>
                          <a:latin typeface="Segoe UI" panose="020B0502040204020203" pitchFamily="34" charset="0"/>
                        </a:rPr>
                        <a:t>Total  </a:t>
                      </a:r>
                    </a:p>
                  </a:txBody>
                  <a:tcPr marL="4675" marR="4675" marT="4675" marB="0" anchor="ctr">
                    <a:lnL>
                      <a:noFill/>
                    </a:lnL>
                    <a:lnR>
                      <a:noFill/>
                    </a:lnR>
                    <a:lnT>
                      <a:noFill/>
                    </a:lnT>
                    <a:lnB>
                      <a:noFill/>
                    </a:lnB>
                    <a:solidFill>
                      <a:srgbClr val="E691AA"/>
                    </a:solidFill>
                  </a:tcPr>
                </a:tc>
                <a:tc>
                  <a:txBody>
                    <a:bodyPr/>
                    <a:lstStyle/>
                    <a:p>
                      <a:pPr algn="ctr" fontAlgn="ctr"/>
                      <a:r>
                        <a:rPr lang="es-CO" sz="700" b="1" i="0" u="none" strike="noStrike">
                          <a:solidFill>
                            <a:srgbClr val="AD2750"/>
                          </a:solidFill>
                          <a:effectLst/>
                          <a:latin typeface="Segoe UI" panose="020B0502040204020203" pitchFamily="34" charset="0"/>
                        </a:rPr>
                        <a:t>15 a 24 años</a:t>
                      </a:r>
                    </a:p>
                  </a:txBody>
                  <a:tcPr marL="4675" marR="4675" marT="4675" marB="0" anchor="ctr">
                    <a:lnL>
                      <a:noFill/>
                    </a:lnL>
                    <a:lnR>
                      <a:noFill/>
                    </a:lnR>
                    <a:lnT>
                      <a:noFill/>
                    </a:lnT>
                    <a:lnB>
                      <a:noFill/>
                    </a:lnB>
                    <a:solidFill>
                      <a:srgbClr val="F7D9E1"/>
                    </a:solidFill>
                  </a:tcPr>
                </a:tc>
                <a:tc>
                  <a:txBody>
                    <a:bodyPr/>
                    <a:lstStyle/>
                    <a:p>
                      <a:pPr algn="ctr" fontAlgn="ctr"/>
                      <a:r>
                        <a:rPr lang="es-CO" sz="700" b="1" i="0" u="none" strike="noStrike">
                          <a:solidFill>
                            <a:srgbClr val="AD2750"/>
                          </a:solidFill>
                          <a:effectLst/>
                          <a:latin typeface="Segoe UI" panose="020B0502040204020203" pitchFamily="34" charset="0"/>
                        </a:rPr>
                        <a:t>25 a 54 años</a:t>
                      </a:r>
                    </a:p>
                  </a:txBody>
                  <a:tcPr marL="4675" marR="4675" marT="4675" marB="0" anchor="ctr">
                    <a:lnL>
                      <a:noFill/>
                    </a:lnL>
                    <a:lnR>
                      <a:noFill/>
                    </a:lnR>
                    <a:lnT>
                      <a:noFill/>
                    </a:lnT>
                    <a:lnB>
                      <a:noFill/>
                    </a:lnB>
                    <a:solidFill>
                      <a:srgbClr val="E691AA"/>
                    </a:solidFill>
                  </a:tcPr>
                </a:tc>
                <a:tc>
                  <a:txBody>
                    <a:bodyPr/>
                    <a:lstStyle/>
                    <a:p>
                      <a:pPr algn="ctr" fontAlgn="ctr"/>
                      <a:r>
                        <a:rPr lang="es-CO" sz="700" b="1" i="0" u="none" strike="noStrike">
                          <a:solidFill>
                            <a:srgbClr val="AD2750"/>
                          </a:solidFill>
                          <a:effectLst/>
                          <a:latin typeface="Segoe UI" panose="020B0502040204020203" pitchFamily="34" charset="0"/>
                        </a:rPr>
                        <a:t>55 años y más</a:t>
                      </a:r>
                    </a:p>
                  </a:txBody>
                  <a:tcPr marL="4675" marR="4675" marT="4675" marB="0" anchor="ctr">
                    <a:lnL>
                      <a:noFill/>
                    </a:lnL>
                    <a:lnR>
                      <a:noFill/>
                    </a:lnR>
                    <a:lnT>
                      <a:noFill/>
                    </a:lnT>
                    <a:lnB>
                      <a:noFill/>
                    </a:lnB>
                    <a:solidFill>
                      <a:srgbClr val="F7D9E1"/>
                    </a:solidFill>
                  </a:tcPr>
                </a:tc>
                <a:tc>
                  <a:txBody>
                    <a:bodyPr/>
                    <a:lstStyle/>
                    <a:p>
                      <a:pPr algn="ctr" fontAlgn="ctr"/>
                      <a:r>
                        <a:rPr lang="es-CO" sz="700" b="1" i="0" u="none" strike="noStrike">
                          <a:solidFill>
                            <a:srgbClr val="AD2750"/>
                          </a:solidFill>
                          <a:effectLst/>
                          <a:latin typeface="Segoe UI" panose="020B0502040204020203" pitchFamily="34" charset="0"/>
                        </a:rPr>
                        <a:t>Total  </a:t>
                      </a:r>
                    </a:p>
                  </a:txBody>
                  <a:tcPr marL="4675" marR="4675" marT="4675" marB="0" anchor="ctr">
                    <a:lnL>
                      <a:noFill/>
                    </a:lnL>
                    <a:lnR>
                      <a:noFill/>
                    </a:lnR>
                    <a:lnT>
                      <a:noFill/>
                    </a:lnT>
                    <a:lnB>
                      <a:noFill/>
                    </a:lnB>
                    <a:solidFill>
                      <a:srgbClr val="E691AA"/>
                    </a:solidFill>
                  </a:tcPr>
                </a:tc>
                <a:tc>
                  <a:txBody>
                    <a:bodyPr/>
                    <a:lstStyle/>
                    <a:p>
                      <a:pPr algn="ctr" fontAlgn="ctr"/>
                      <a:r>
                        <a:rPr lang="es-CO" sz="700" b="1" i="0" u="none" strike="noStrike">
                          <a:solidFill>
                            <a:srgbClr val="AD2750"/>
                          </a:solidFill>
                          <a:effectLst/>
                          <a:latin typeface="Segoe UI" panose="020B0502040204020203" pitchFamily="34" charset="0"/>
                        </a:rPr>
                        <a:t>15 a 24 años</a:t>
                      </a:r>
                    </a:p>
                  </a:txBody>
                  <a:tcPr marL="4675" marR="4675" marT="4675" marB="0" anchor="ctr">
                    <a:lnL>
                      <a:noFill/>
                    </a:lnL>
                    <a:lnR>
                      <a:noFill/>
                    </a:lnR>
                    <a:lnT>
                      <a:noFill/>
                    </a:lnT>
                    <a:lnB>
                      <a:noFill/>
                    </a:lnB>
                    <a:solidFill>
                      <a:srgbClr val="F7D9E1"/>
                    </a:solidFill>
                  </a:tcPr>
                </a:tc>
                <a:tc>
                  <a:txBody>
                    <a:bodyPr/>
                    <a:lstStyle/>
                    <a:p>
                      <a:pPr algn="ctr" fontAlgn="ctr"/>
                      <a:r>
                        <a:rPr lang="es-CO" sz="700" b="1" i="0" u="none" strike="noStrike">
                          <a:solidFill>
                            <a:srgbClr val="AD2750"/>
                          </a:solidFill>
                          <a:effectLst/>
                          <a:latin typeface="Segoe UI" panose="020B0502040204020203" pitchFamily="34" charset="0"/>
                        </a:rPr>
                        <a:t>25 a 54 años</a:t>
                      </a:r>
                    </a:p>
                  </a:txBody>
                  <a:tcPr marL="4675" marR="4675" marT="4675" marB="0" anchor="ctr">
                    <a:lnL>
                      <a:noFill/>
                    </a:lnL>
                    <a:lnR>
                      <a:noFill/>
                    </a:lnR>
                    <a:lnT>
                      <a:noFill/>
                    </a:lnT>
                    <a:lnB>
                      <a:noFill/>
                    </a:lnB>
                    <a:solidFill>
                      <a:srgbClr val="E691AA"/>
                    </a:solidFill>
                  </a:tcPr>
                </a:tc>
                <a:tc>
                  <a:txBody>
                    <a:bodyPr/>
                    <a:lstStyle/>
                    <a:p>
                      <a:pPr algn="ctr" fontAlgn="ctr"/>
                      <a:r>
                        <a:rPr lang="es-CO" sz="700" b="1" i="0" u="none" strike="noStrike">
                          <a:solidFill>
                            <a:srgbClr val="AD2750"/>
                          </a:solidFill>
                          <a:effectLst/>
                          <a:latin typeface="Segoe UI" panose="020B0502040204020203" pitchFamily="34" charset="0"/>
                        </a:rPr>
                        <a:t>55 años y más</a:t>
                      </a:r>
                    </a:p>
                  </a:txBody>
                  <a:tcPr marL="4675" marR="4675" marT="4675" marB="0" anchor="ctr">
                    <a:lnL>
                      <a:noFill/>
                    </a:lnL>
                    <a:lnR>
                      <a:noFill/>
                    </a:lnR>
                    <a:lnT>
                      <a:noFill/>
                    </a:lnT>
                    <a:lnB>
                      <a:noFill/>
                    </a:lnB>
                    <a:solidFill>
                      <a:srgbClr val="F7D9E1"/>
                    </a:solidFill>
                  </a:tcPr>
                </a:tc>
                <a:extLst>
                  <a:ext uri="{0D108BD9-81ED-4DB2-BD59-A6C34878D82A}">
                    <a16:rowId xmlns:a16="http://schemas.microsoft.com/office/drawing/2014/main" val="2706062714"/>
                  </a:ext>
                </a:extLst>
              </a:tr>
              <a:tr h="130913">
                <a:tc rowSpan="3">
                  <a:txBody>
                    <a:bodyPr/>
                    <a:lstStyle/>
                    <a:p>
                      <a:pPr algn="ctr" fontAlgn="ctr"/>
                      <a:r>
                        <a:rPr lang="es-CO" sz="800" b="0" i="0" u="none" strike="noStrike" dirty="0">
                          <a:solidFill>
                            <a:srgbClr val="000000"/>
                          </a:solidFill>
                          <a:effectLst/>
                          <a:latin typeface="Segoe UI" panose="020B0502040204020203" pitchFamily="34" charset="0"/>
                        </a:rPr>
                        <a:t>Total</a:t>
                      </a:r>
                    </a:p>
                  </a:txBody>
                  <a:tcPr marL="4675" marR="4675" marT="4675" marB="0" anchor="ctr">
                    <a:lnL>
                      <a:noFill/>
                    </a:lnL>
                    <a:lnR>
                      <a:noFill/>
                    </a:lnR>
                    <a:lnT w="6350" cap="flat" cmpd="sng" algn="ctr">
                      <a:solidFill>
                        <a:srgbClr val="C2C2C2"/>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800" b="0" i="0" u="none" strike="noStrike">
                          <a:solidFill>
                            <a:srgbClr val="000000"/>
                          </a:solidFill>
                          <a:effectLst/>
                          <a:latin typeface="Segoe UI" panose="020B0502040204020203" pitchFamily="34" charset="0"/>
                        </a:rPr>
                        <a:t>Total</a:t>
                      </a:r>
                    </a:p>
                  </a:txBody>
                  <a:tcPr marL="4675" marR="4675" marT="4675" marB="0" anchor="ctr">
                    <a:lnL>
                      <a:noFill/>
                    </a:lnL>
                    <a:lnR>
                      <a:noFill/>
                    </a:lnR>
                    <a:lnT w="6350" cap="flat" cmpd="sng" algn="ctr">
                      <a:solidFill>
                        <a:srgbClr val="C2C2C2"/>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100,0</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12,5</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70,1</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24,9</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100,0</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12,3</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69,8</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25,7</a:t>
                      </a:r>
                    </a:p>
                  </a:txBody>
                  <a:tcPr marL="4675" marR="4675" marT="4675" marB="0" anchor="ctr">
                    <a:lnL>
                      <a:noFill/>
                    </a:lnL>
                    <a:lnR>
                      <a:noFill/>
                    </a:lnR>
                    <a:lnT>
                      <a:noFill/>
                    </a:lnT>
                    <a:lnB>
                      <a:noFill/>
                    </a:lnB>
                    <a:solidFill>
                      <a:srgbClr val="FFFFFF"/>
                    </a:solidFill>
                  </a:tcPr>
                </a:tc>
                <a:extLst>
                  <a:ext uri="{0D108BD9-81ED-4DB2-BD59-A6C34878D82A}">
                    <a16:rowId xmlns:a16="http://schemas.microsoft.com/office/drawing/2014/main" val="3819470630"/>
                  </a:ext>
                </a:extLst>
              </a:tr>
              <a:tr h="130913">
                <a:tc vMerge="1">
                  <a:txBody>
                    <a:bodyPr/>
                    <a:lstStyle/>
                    <a:p>
                      <a:endParaRPr lang="es-CO"/>
                    </a:p>
                  </a:txBody>
                  <a:tcPr/>
                </a:tc>
                <a:tc>
                  <a:txBody>
                    <a:bodyPr/>
                    <a:lstStyle/>
                    <a:p>
                      <a:pPr algn="l" fontAlgn="ctr"/>
                      <a:r>
                        <a:rPr lang="es-CO" sz="800" b="0" i="0" u="none" strike="noStrike" dirty="0">
                          <a:solidFill>
                            <a:srgbClr val="000000"/>
                          </a:solidFill>
                          <a:effectLst/>
                          <a:latin typeface="Segoe UI" panose="020B0502040204020203" pitchFamily="34" charset="0"/>
                        </a:rPr>
                        <a:t>Asalariado</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53,9</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14,3</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74,1</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15,7</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54,5</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14,6</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73,6</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16,1</a:t>
                      </a:r>
                    </a:p>
                  </a:txBody>
                  <a:tcPr marL="4675" marR="4675" marT="4675" marB="0" anchor="ctr">
                    <a:lnL>
                      <a:noFill/>
                    </a:lnL>
                    <a:lnR>
                      <a:noFill/>
                    </a:lnR>
                    <a:lnT>
                      <a:noFill/>
                    </a:lnT>
                    <a:lnB>
                      <a:noFill/>
                    </a:lnB>
                    <a:solidFill>
                      <a:srgbClr val="FFFFFF"/>
                    </a:solidFill>
                  </a:tcPr>
                </a:tc>
                <a:extLst>
                  <a:ext uri="{0D108BD9-81ED-4DB2-BD59-A6C34878D82A}">
                    <a16:rowId xmlns:a16="http://schemas.microsoft.com/office/drawing/2014/main" val="3461847211"/>
                  </a:ext>
                </a:extLst>
              </a:tr>
              <a:tr h="130913">
                <a:tc vMerge="1">
                  <a:txBody>
                    <a:bodyPr/>
                    <a:lstStyle/>
                    <a:p>
                      <a:endParaRPr lang="es-CO"/>
                    </a:p>
                  </a:txBody>
                  <a:tcPr/>
                </a:tc>
                <a:tc>
                  <a:txBody>
                    <a:bodyPr/>
                    <a:lstStyle/>
                    <a:p>
                      <a:pPr algn="l" fontAlgn="ctr"/>
                      <a:r>
                        <a:rPr lang="es-CO" sz="800" b="0" i="0" u="none" strike="noStrike" dirty="0">
                          <a:solidFill>
                            <a:srgbClr val="000000"/>
                          </a:solidFill>
                          <a:effectLst/>
                          <a:latin typeface="Segoe UI" panose="020B0502040204020203" pitchFamily="34" charset="0"/>
                        </a:rPr>
                        <a:t>Independiente</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46,1</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10,3</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65,4</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37,2</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45,5</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9,5</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65,2</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38,8</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18931778"/>
                  </a:ext>
                </a:extLst>
              </a:tr>
              <a:tr h="130913">
                <a:tc rowSpan="3">
                  <a:txBody>
                    <a:bodyPr/>
                    <a:lstStyle/>
                    <a:p>
                      <a:pPr algn="ctr" fontAlgn="ctr"/>
                      <a:r>
                        <a:rPr lang="es-CO" sz="800" b="0" i="0" u="none" strike="noStrike">
                          <a:solidFill>
                            <a:srgbClr val="000000"/>
                          </a:solidFill>
                          <a:effectLst/>
                          <a:latin typeface="Segoe UI" panose="020B0502040204020203" pitchFamily="34" charset="0"/>
                        </a:rPr>
                        <a:t>Menos de 1 smmlv</a:t>
                      </a:r>
                    </a:p>
                  </a:txBody>
                  <a:tcPr marL="4675" marR="4675" marT="467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800" b="0" i="0" u="none" strike="noStrike">
                          <a:solidFill>
                            <a:srgbClr val="000000"/>
                          </a:solidFill>
                          <a:effectLst/>
                          <a:latin typeface="Segoe UI" panose="020B0502040204020203" pitchFamily="34" charset="0"/>
                        </a:rPr>
                        <a:t>Total</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100,0</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15,5</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62,1</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36,1</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100,0</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14,8</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61,9</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37,7</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904147630"/>
                  </a:ext>
                </a:extLst>
              </a:tr>
              <a:tr h="130913">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Asalariado</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30,3</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22,9</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62,6</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23,2</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31,7</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22,6</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62,5</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23,9</a:t>
                      </a:r>
                    </a:p>
                  </a:txBody>
                  <a:tcPr marL="4675" marR="4675" marT="4675" marB="0" anchor="ctr">
                    <a:lnL>
                      <a:noFill/>
                    </a:lnL>
                    <a:lnR>
                      <a:noFill/>
                    </a:lnR>
                    <a:lnT>
                      <a:noFill/>
                    </a:lnT>
                    <a:lnB>
                      <a:noFill/>
                    </a:lnB>
                    <a:solidFill>
                      <a:srgbClr val="FFFFFF"/>
                    </a:solidFill>
                  </a:tcPr>
                </a:tc>
                <a:extLst>
                  <a:ext uri="{0D108BD9-81ED-4DB2-BD59-A6C34878D82A}">
                    <a16:rowId xmlns:a16="http://schemas.microsoft.com/office/drawing/2014/main" val="1245197247"/>
                  </a:ext>
                </a:extLst>
              </a:tr>
              <a:tr h="130913">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Independiente</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69,7</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12,3</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61,8</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41,9</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68,3</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11,2</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61,6</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44,1</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36993328"/>
                  </a:ext>
                </a:extLst>
              </a:tr>
              <a:tr h="130913">
                <a:tc rowSpan="3">
                  <a:txBody>
                    <a:bodyPr/>
                    <a:lstStyle/>
                    <a:p>
                      <a:pPr algn="ctr" fontAlgn="ctr"/>
                      <a:r>
                        <a:rPr lang="es-CO" sz="800" b="0" i="0" u="none" strike="noStrike">
                          <a:solidFill>
                            <a:srgbClr val="000000"/>
                          </a:solidFill>
                          <a:effectLst/>
                          <a:latin typeface="Segoe UI" panose="020B0502040204020203" pitchFamily="34" charset="0"/>
                        </a:rPr>
                        <a:t>1 smmlv</a:t>
                      </a:r>
                    </a:p>
                  </a:txBody>
                  <a:tcPr marL="4675" marR="4675" marT="467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800" b="0" i="0" u="none" strike="noStrike">
                          <a:solidFill>
                            <a:srgbClr val="000000"/>
                          </a:solidFill>
                          <a:effectLst/>
                          <a:latin typeface="Segoe UI" panose="020B0502040204020203" pitchFamily="34" charset="0"/>
                        </a:rPr>
                        <a:t>Total</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100,0</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14,8</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73,5</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15,8</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100,0</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16,0</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74,9</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12,1</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597415210"/>
                  </a:ext>
                </a:extLst>
              </a:tr>
              <a:tr h="130913">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Asalariado</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80,6</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16,3</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dirty="0">
                          <a:solidFill>
                            <a:srgbClr val="000000"/>
                          </a:solidFill>
                          <a:effectLst/>
                          <a:latin typeface="Segoe UI" panose="020B0502040204020203" pitchFamily="34" charset="0"/>
                        </a:rPr>
                        <a:t>74,3</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12,6</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96,5</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16,3</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75,0</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11,7</a:t>
                      </a:r>
                    </a:p>
                  </a:txBody>
                  <a:tcPr marL="4675" marR="4675" marT="4675" marB="0" anchor="ctr">
                    <a:lnL>
                      <a:noFill/>
                    </a:lnL>
                    <a:lnR>
                      <a:noFill/>
                    </a:lnR>
                    <a:lnT>
                      <a:noFill/>
                    </a:lnT>
                    <a:lnB>
                      <a:noFill/>
                    </a:lnB>
                    <a:solidFill>
                      <a:srgbClr val="FFFFFF"/>
                    </a:solidFill>
                  </a:tcPr>
                </a:tc>
                <a:extLst>
                  <a:ext uri="{0D108BD9-81ED-4DB2-BD59-A6C34878D82A}">
                    <a16:rowId xmlns:a16="http://schemas.microsoft.com/office/drawing/2014/main" val="1992952862"/>
                  </a:ext>
                </a:extLst>
              </a:tr>
              <a:tr h="130913">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Independiente</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19,4</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8,8</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000000"/>
                          </a:solidFill>
                          <a:effectLst/>
                          <a:latin typeface="Segoe UI" panose="020B0502040204020203" pitchFamily="34" charset="0"/>
                        </a:rPr>
                        <a:t>69,9</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30,4</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3,5</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9,0</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74,2</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22,7</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29933620"/>
                  </a:ext>
                </a:extLst>
              </a:tr>
              <a:tr h="130913">
                <a:tc rowSpan="3">
                  <a:txBody>
                    <a:bodyPr/>
                    <a:lstStyle/>
                    <a:p>
                      <a:pPr algn="ctr" fontAlgn="ctr"/>
                      <a:r>
                        <a:rPr lang="es-ES" sz="800" b="0" i="0" u="none" strike="noStrike" dirty="0">
                          <a:solidFill>
                            <a:srgbClr val="000000"/>
                          </a:solidFill>
                          <a:effectLst/>
                          <a:latin typeface="Segoe UI" panose="020B0502040204020203" pitchFamily="34" charset="0"/>
                        </a:rPr>
                        <a:t>Más de 1 smmlv a 2 smmlv</a:t>
                      </a:r>
                    </a:p>
                  </a:txBody>
                  <a:tcPr marL="4675" marR="4675" marT="467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800" b="0" i="0" u="none" strike="noStrike">
                          <a:solidFill>
                            <a:srgbClr val="000000"/>
                          </a:solidFill>
                          <a:effectLst/>
                          <a:latin typeface="Segoe UI" panose="020B0502040204020203" pitchFamily="34" charset="0"/>
                        </a:rPr>
                        <a:t>Total</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100,0</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10,8</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77,7</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14,9</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100,0</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11,7</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75,9</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16,3</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71418599"/>
                  </a:ext>
                </a:extLst>
              </a:tr>
              <a:tr h="130913">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Asalariado</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71,3</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12,4</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79,1</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10,8</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70,2</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13,8</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76,9</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12,0</a:t>
                      </a:r>
                    </a:p>
                  </a:txBody>
                  <a:tcPr marL="4675" marR="4675" marT="4675" marB="0" anchor="ctr">
                    <a:lnL>
                      <a:noFill/>
                    </a:lnL>
                    <a:lnR>
                      <a:noFill/>
                    </a:lnR>
                    <a:lnT>
                      <a:noFill/>
                    </a:lnT>
                    <a:lnB>
                      <a:noFill/>
                    </a:lnB>
                    <a:solidFill>
                      <a:srgbClr val="FFFFFF"/>
                    </a:solidFill>
                  </a:tcPr>
                </a:tc>
                <a:extLst>
                  <a:ext uri="{0D108BD9-81ED-4DB2-BD59-A6C34878D82A}">
                    <a16:rowId xmlns:a16="http://schemas.microsoft.com/office/drawing/2014/main" val="513670547"/>
                  </a:ext>
                </a:extLst>
              </a:tr>
              <a:tr h="130913">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Independiente</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28,7</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6,7</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74,3</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25,5</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29,8</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6,8</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73,5</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26,8</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39652839"/>
                  </a:ext>
                </a:extLst>
              </a:tr>
              <a:tr h="130913">
                <a:tc rowSpan="3">
                  <a:txBody>
                    <a:bodyPr/>
                    <a:lstStyle/>
                    <a:p>
                      <a:pPr algn="ctr" fontAlgn="ctr"/>
                      <a:r>
                        <a:rPr lang="es-ES" sz="800" b="0" i="0" u="none" strike="noStrike" dirty="0">
                          <a:solidFill>
                            <a:srgbClr val="000000"/>
                          </a:solidFill>
                          <a:effectLst/>
                          <a:latin typeface="Segoe UI" panose="020B0502040204020203" pitchFamily="34" charset="0"/>
                        </a:rPr>
                        <a:t>Más de 2 smmlv a 3 smmlv</a:t>
                      </a:r>
                    </a:p>
                  </a:txBody>
                  <a:tcPr marL="4675" marR="4675" marT="467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800" b="0" i="0" u="none" strike="noStrike">
                          <a:solidFill>
                            <a:srgbClr val="000000"/>
                          </a:solidFill>
                          <a:effectLst/>
                          <a:latin typeface="Segoe UI" panose="020B0502040204020203" pitchFamily="34" charset="0"/>
                        </a:rPr>
                        <a:t>Total</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100,0</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4,4</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81,4</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17,5</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100,0</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4,4</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81,7</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17,0</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100624258"/>
                  </a:ext>
                </a:extLst>
              </a:tr>
              <a:tr h="130913">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Asalariado</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70,7</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4,4</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83,3</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14,8</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67,9</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4,8</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83,2</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14,5</a:t>
                      </a:r>
                    </a:p>
                  </a:txBody>
                  <a:tcPr marL="4675" marR="4675" marT="4675" marB="0" anchor="ctr">
                    <a:lnL>
                      <a:noFill/>
                    </a:lnL>
                    <a:lnR>
                      <a:noFill/>
                    </a:lnR>
                    <a:lnT>
                      <a:noFill/>
                    </a:lnT>
                    <a:lnB>
                      <a:noFill/>
                    </a:lnB>
                    <a:solidFill>
                      <a:srgbClr val="FFFFFF"/>
                    </a:solidFill>
                  </a:tcPr>
                </a:tc>
                <a:extLst>
                  <a:ext uri="{0D108BD9-81ED-4DB2-BD59-A6C34878D82A}">
                    <a16:rowId xmlns:a16="http://schemas.microsoft.com/office/drawing/2014/main" val="2794438367"/>
                  </a:ext>
                </a:extLst>
              </a:tr>
              <a:tr h="130913">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Independiente</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29,3</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4,4</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77,2</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24,2</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32,1</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3,5</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78,7</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22,6</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53815896"/>
                  </a:ext>
                </a:extLst>
              </a:tr>
              <a:tr h="130913">
                <a:tc rowSpan="3">
                  <a:txBody>
                    <a:bodyPr/>
                    <a:lstStyle/>
                    <a:p>
                      <a:pPr algn="ctr" fontAlgn="ctr"/>
                      <a:r>
                        <a:rPr lang="es-CO" sz="800" b="0" i="0" u="none" strike="noStrike">
                          <a:solidFill>
                            <a:srgbClr val="000000"/>
                          </a:solidFill>
                          <a:effectLst/>
                          <a:latin typeface="Segoe UI" panose="020B0502040204020203" pitchFamily="34" charset="0"/>
                        </a:rPr>
                        <a:t>Más de 3 smmlv</a:t>
                      </a:r>
                    </a:p>
                  </a:txBody>
                  <a:tcPr marL="4675" marR="4675" marT="467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800" b="0" i="0" u="none" strike="noStrike">
                          <a:solidFill>
                            <a:srgbClr val="000000"/>
                          </a:solidFill>
                          <a:effectLst/>
                          <a:latin typeface="Segoe UI" panose="020B0502040204020203" pitchFamily="34" charset="0"/>
                        </a:rPr>
                        <a:t>Total</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100,0</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2,0</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79,4</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23,5</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100,0</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1,7</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80,2</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22,5</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513662472"/>
                  </a:ext>
                </a:extLst>
              </a:tr>
              <a:tr h="130913">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Asalariado</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71,6</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1,8</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80,9</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21,4</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71,4</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1,4</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82,1</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20,2</a:t>
                      </a:r>
                    </a:p>
                  </a:txBody>
                  <a:tcPr marL="4675" marR="4675" marT="4675" marB="0" anchor="ctr">
                    <a:lnL>
                      <a:noFill/>
                    </a:lnL>
                    <a:lnR>
                      <a:noFill/>
                    </a:lnR>
                    <a:lnT>
                      <a:noFill/>
                    </a:lnT>
                    <a:lnB>
                      <a:noFill/>
                    </a:lnB>
                    <a:solidFill>
                      <a:srgbClr val="FFFFFF"/>
                    </a:solidFill>
                  </a:tcPr>
                </a:tc>
                <a:extLst>
                  <a:ext uri="{0D108BD9-81ED-4DB2-BD59-A6C34878D82A}">
                    <a16:rowId xmlns:a16="http://schemas.microsoft.com/office/drawing/2014/main" val="4251234313"/>
                  </a:ext>
                </a:extLst>
              </a:tr>
              <a:tr h="130913">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Independiente</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28,4</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2,4</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75,7</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28,8</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28,6</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2,7</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75,5</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28,8</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44928934"/>
                  </a:ext>
                </a:extLst>
              </a:tr>
              <a:tr h="130913">
                <a:tc rowSpan="3">
                  <a:txBody>
                    <a:bodyPr/>
                    <a:lstStyle/>
                    <a:p>
                      <a:pPr algn="ctr" fontAlgn="ctr"/>
                      <a:r>
                        <a:rPr lang="es-CO" sz="800" b="0" i="0" u="none" strike="noStrike">
                          <a:solidFill>
                            <a:srgbClr val="000000"/>
                          </a:solidFill>
                          <a:effectLst/>
                          <a:latin typeface="Segoe UI" panose="020B0502040204020203" pitchFamily="34" charset="0"/>
                        </a:rPr>
                        <a:t>No informa</a:t>
                      </a:r>
                    </a:p>
                  </a:txBody>
                  <a:tcPr marL="4675" marR="4675" marT="467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800" b="0" i="0" u="none" strike="noStrike">
                          <a:solidFill>
                            <a:srgbClr val="000000"/>
                          </a:solidFill>
                          <a:effectLst/>
                          <a:latin typeface="Segoe UI" panose="020B0502040204020203" pitchFamily="34" charset="0"/>
                        </a:rPr>
                        <a:t>Total</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100,0</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6,8</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70,0</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33,1</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100,0</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4,9</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70,4</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35,1</a:t>
                      </a:r>
                    </a:p>
                  </a:txBody>
                  <a:tcPr marL="4675" marR="4675" marT="467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167666417"/>
                  </a:ext>
                </a:extLst>
              </a:tr>
              <a:tr h="130913">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Asalariado</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47,7</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8,1</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75,6</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21,1</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45,7</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5,6</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dirty="0">
                          <a:solidFill>
                            <a:srgbClr val="000000"/>
                          </a:solidFill>
                          <a:effectLst/>
                          <a:latin typeface="Segoe UI" panose="020B0502040204020203" pitchFamily="34" charset="0"/>
                        </a:rPr>
                        <a:t>77,0</a:t>
                      </a:r>
                    </a:p>
                  </a:txBody>
                  <a:tcPr marL="4675" marR="4675" marT="4675" marB="0" anchor="ctr">
                    <a:lnL>
                      <a:noFill/>
                    </a:lnL>
                    <a:lnR>
                      <a:noFill/>
                    </a:lnR>
                    <a:lnT>
                      <a:noFill/>
                    </a:lnT>
                    <a:lnB>
                      <a:noFill/>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22,6</a:t>
                      </a:r>
                    </a:p>
                  </a:txBody>
                  <a:tcPr marL="4675" marR="4675" marT="4675" marB="0" anchor="ctr">
                    <a:lnL>
                      <a:noFill/>
                    </a:lnL>
                    <a:lnR>
                      <a:noFill/>
                    </a:lnR>
                    <a:lnT>
                      <a:noFill/>
                    </a:lnT>
                    <a:lnB>
                      <a:noFill/>
                    </a:lnB>
                    <a:solidFill>
                      <a:srgbClr val="FFFFFF"/>
                    </a:solidFill>
                  </a:tcPr>
                </a:tc>
                <a:extLst>
                  <a:ext uri="{0D108BD9-81ED-4DB2-BD59-A6C34878D82A}">
                    <a16:rowId xmlns:a16="http://schemas.microsoft.com/office/drawing/2014/main" val="1927018139"/>
                  </a:ext>
                </a:extLst>
              </a:tr>
              <a:tr h="130913">
                <a:tc vMerge="1">
                  <a:txBody>
                    <a:bodyPr/>
                    <a:lstStyle/>
                    <a:p>
                      <a:endParaRPr lang="es-CO"/>
                    </a:p>
                  </a:txBody>
                  <a:tcPr/>
                </a:tc>
                <a:tc>
                  <a:txBody>
                    <a:bodyPr/>
                    <a:lstStyle/>
                    <a:p>
                      <a:pPr algn="l" fontAlgn="ctr"/>
                      <a:r>
                        <a:rPr lang="es-CO" sz="800" b="0" i="0" u="none" strike="noStrike">
                          <a:solidFill>
                            <a:srgbClr val="000000"/>
                          </a:solidFill>
                          <a:effectLst/>
                          <a:latin typeface="Segoe UI" panose="020B0502040204020203" pitchFamily="34" charset="0"/>
                        </a:rPr>
                        <a:t>Independiente</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52,3</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5,7</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000000"/>
                          </a:solidFill>
                          <a:effectLst/>
                          <a:latin typeface="Segoe UI" panose="020B0502040204020203" pitchFamily="34" charset="0"/>
                        </a:rPr>
                        <a:t>64,9</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45,4</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54,3</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a:solidFill>
                            <a:srgbClr val="404040"/>
                          </a:solidFill>
                          <a:effectLst/>
                          <a:latin typeface="Segoe UI" panose="020B0502040204020203" pitchFamily="34" charset="0"/>
                        </a:rPr>
                        <a:t>4,7</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000000"/>
                          </a:solidFill>
                          <a:effectLst/>
                          <a:latin typeface="Segoe UI" panose="020B0502040204020203" pitchFamily="34" charset="0"/>
                        </a:rPr>
                        <a:t>64,8</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800" b="0" i="0" u="none" strike="noStrike" dirty="0">
                          <a:solidFill>
                            <a:srgbClr val="404040"/>
                          </a:solidFill>
                          <a:effectLst/>
                          <a:latin typeface="Segoe UI" panose="020B0502040204020203" pitchFamily="34" charset="0"/>
                        </a:rPr>
                        <a:t>47,6</a:t>
                      </a:r>
                    </a:p>
                  </a:txBody>
                  <a:tcPr marL="4675" marR="4675" marT="467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17868461"/>
                  </a:ext>
                </a:extLst>
              </a:tr>
            </a:tbl>
          </a:graphicData>
        </a:graphic>
      </p:graphicFrame>
    </p:spTree>
    <p:extLst>
      <p:ext uri="{BB962C8B-B14F-4D97-AF65-F5344CB8AC3E}">
        <p14:creationId xmlns:p14="http://schemas.microsoft.com/office/powerpoint/2010/main" val="206540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C114F67B-82D0-8641-9854-DBDCE7E782ED}"/>
              </a:ext>
            </a:extLst>
          </p:cNvPr>
          <p:cNvSpPr txBox="1"/>
          <p:nvPr/>
        </p:nvSpPr>
        <p:spPr>
          <a:xfrm>
            <a:off x="5431229" y="4567499"/>
            <a:ext cx="2825667" cy="233782"/>
          </a:xfrm>
          <a:prstGeom prst="rect">
            <a:avLst/>
          </a:prstGeom>
        </p:spPr>
        <p:txBody>
          <a:bodyPr vert="horz" wrap="square" lIns="0" tIns="12065" rIns="0" bIns="0" rtlCol="0">
            <a:spAutoFit/>
          </a:bodyPr>
          <a:lstStyle/>
          <a:p>
            <a:pPr marL="12700" marR="0" lvl="0" indent="0" algn="l" defTabSz="457200" rtl="0" eaLnBrk="1" fontAlgn="auto" latinLnBrk="0" hangingPunct="1">
              <a:lnSpc>
                <a:spcPct val="90000"/>
              </a:lnSpc>
              <a:spcBef>
                <a:spcPts val="0"/>
              </a:spcBef>
              <a:spcAft>
                <a:spcPts val="0"/>
              </a:spcAft>
              <a:buClrTx/>
              <a:buSzTx/>
              <a:buFontTx/>
              <a:buNone/>
              <a:tabLst>
                <a:tab pos="1017905" algn="l"/>
              </a:tabLst>
              <a:defRPr/>
            </a:pPr>
            <a:r>
              <a:rPr kumimoji="0" lang="es-ES_tradnl" sz="1600" b="1" i="0" u="none" strike="noStrike" kern="1200" cap="none" spc="-5" normalizeH="0" baseline="0" noProof="0" dirty="0">
                <a:ln>
                  <a:noFill/>
                </a:ln>
                <a:solidFill>
                  <a:srgbClr val="EF3C6F"/>
                </a:solidFill>
                <a:effectLst/>
                <a:uLnTx/>
                <a:uFillTx/>
                <a:latin typeface="Segoe UI"/>
                <a:ea typeface="+mn-ea"/>
                <a:cs typeface="Arial"/>
              </a:rPr>
              <a:t>Enero - octubre </a:t>
            </a:r>
            <a:r>
              <a:rPr kumimoji="0" lang="es-ES_tradnl" sz="1600" b="1" i="0" u="none" strike="noStrike" kern="1200" cap="none" spc="-5" normalizeH="0" baseline="0" noProof="0" dirty="0">
                <a:ln>
                  <a:noFill/>
                </a:ln>
                <a:solidFill>
                  <a:prstClr val="black"/>
                </a:solidFill>
                <a:effectLst/>
                <a:uLnTx/>
                <a:uFillTx/>
                <a:latin typeface="Segoe UI"/>
                <a:ea typeface="+mn-ea"/>
                <a:cs typeface="Arial"/>
              </a:rPr>
              <a:t>2023</a:t>
            </a:r>
            <a:endParaRPr kumimoji="0" sz="1600" b="1" i="0" u="none" strike="noStrike" kern="1200" cap="none" spc="-5" normalizeH="0" baseline="0" noProof="0" dirty="0">
              <a:ln>
                <a:noFill/>
              </a:ln>
              <a:solidFill>
                <a:prstClr val="black"/>
              </a:solidFill>
              <a:effectLst/>
              <a:uLnTx/>
              <a:uFillTx/>
              <a:latin typeface="Segoe UI"/>
              <a:ea typeface="+mn-ea"/>
              <a:cs typeface="Arial"/>
            </a:endParaRPr>
          </a:p>
        </p:txBody>
      </p:sp>
      <p:sp>
        <p:nvSpPr>
          <p:cNvPr id="4" name="object 553">
            <a:extLst>
              <a:ext uri="{FF2B5EF4-FFF2-40B4-BE49-F238E27FC236}">
                <a16:creationId xmlns:a16="http://schemas.microsoft.com/office/drawing/2014/main" id="{ED9DF49A-C1B4-227C-EA20-909249ED9484}"/>
              </a:ext>
            </a:extLst>
          </p:cNvPr>
          <p:cNvSpPr txBox="1">
            <a:spLocks/>
          </p:cNvSpPr>
          <p:nvPr/>
        </p:nvSpPr>
        <p:spPr>
          <a:xfrm>
            <a:off x="4486665" y="2535729"/>
            <a:ext cx="4990489" cy="477695"/>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5"/>
              </a:spcBef>
              <a:spcAft>
                <a:spcPts val="0"/>
              </a:spcAft>
              <a:buClrTx/>
              <a:buSzTx/>
              <a:buFont typeface="Arial"/>
              <a:buNone/>
              <a:tabLst/>
              <a:defRPr/>
            </a:pPr>
            <a:r>
              <a:rPr kumimoji="0" lang="es-ES" sz="3000" b="1" i="0" u="none" strike="noStrike" kern="1200" cap="none" spc="-5" normalizeH="0" baseline="0" noProof="0" dirty="0">
                <a:ln>
                  <a:noFill/>
                </a:ln>
                <a:solidFill>
                  <a:srgbClr val="6F2A4D"/>
                </a:solidFill>
                <a:effectLst/>
                <a:uLnTx/>
                <a:uFillTx/>
                <a:latin typeface="Segoe UI"/>
                <a:ea typeface="+mn-ea"/>
                <a:cs typeface="Arial"/>
              </a:rPr>
              <a:t>Ingresos</a:t>
            </a:r>
            <a:r>
              <a:rPr kumimoji="0" lang="es-ES" sz="3000" b="1" i="0" u="none" strike="noStrike" kern="1200" cap="none" spc="-5" normalizeH="0" noProof="0" dirty="0">
                <a:ln>
                  <a:noFill/>
                </a:ln>
                <a:solidFill>
                  <a:srgbClr val="6F2A4D"/>
                </a:solidFill>
                <a:effectLst/>
                <a:uLnTx/>
                <a:uFillTx/>
                <a:latin typeface="Segoe UI"/>
                <a:ea typeface="+mn-ea"/>
                <a:cs typeface="Arial"/>
              </a:rPr>
              <a:t> promedios</a:t>
            </a:r>
            <a:endParaRPr kumimoji="0" lang="es-ES" sz="3000" b="1" i="0" u="none" strike="noStrike" kern="1200" cap="none" spc="-5" normalizeH="0" baseline="0" noProof="0" dirty="0">
              <a:ln>
                <a:noFill/>
              </a:ln>
              <a:solidFill>
                <a:srgbClr val="6F2A4D"/>
              </a:solidFill>
              <a:effectLst/>
              <a:uLnTx/>
              <a:uFillTx/>
              <a:latin typeface="Segoe UI"/>
              <a:ea typeface="+mn-ea"/>
              <a:cs typeface="Arial"/>
            </a:endParaRPr>
          </a:p>
        </p:txBody>
      </p:sp>
      <p:sp>
        <p:nvSpPr>
          <p:cNvPr id="5" name="Rectángulo 4">
            <a:extLst>
              <a:ext uri="{FF2B5EF4-FFF2-40B4-BE49-F238E27FC236}">
                <a16:creationId xmlns:a16="http://schemas.microsoft.com/office/drawing/2014/main" id="{58BABC12-3222-7F67-8CAE-DE5FA66B1764}"/>
              </a:ext>
            </a:extLst>
          </p:cNvPr>
          <p:cNvSpPr/>
          <p:nvPr/>
        </p:nvSpPr>
        <p:spPr>
          <a:xfrm>
            <a:off x="5343447" y="3317967"/>
            <a:ext cx="3800553" cy="1136468"/>
          </a:xfrm>
          <a:prstGeom prst="rect">
            <a:avLst/>
          </a:prstGeom>
          <a:noFill/>
          <a:ln w="6350">
            <a:solidFill>
              <a:srgbClr val="6B23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Segoe UI"/>
              <a:ea typeface="+mn-ea"/>
              <a:cs typeface="+mn-cs"/>
            </a:endParaRPr>
          </a:p>
        </p:txBody>
      </p:sp>
      <p:sp>
        <p:nvSpPr>
          <p:cNvPr id="6" name="CuadroTexto 5">
            <a:extLst>
              <a:ext uri="{FF2B5EF4-FFF2-40B4-BE49-F238E27FC236}">
                <a16:creationId xmlns:a16="http://schemas.microsoft.com/office/drawing/2014/main" id="{785FD3A5-125E-6477-1139-1889460658D4}"/>
              </a:ext>
            </a:extLst>
          </p:cNvPr>
          <p:cNvSpPr txBox="1"/>
          <p:nvPr/>
        </p:nvSpPr>
        <p:spPr>
          <a:xfrm>
            <a:off x="5431229" y="3716924"/>
            <a:ext cx="2764859"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600" b="0" i="1" u="none" strike="noStrike" kern="1200" cap="none" spc="0" normalizeH="0" baseline="0" noProof="0" dirty="0">
                <a:ln>
                  <a:noFill/>
                </a:ln>
                <a:solidFill>
                  <a:srgbClr val="EF3C6F"/>
                </a:solidFill>
                <a:effectLst/>
                <a:uLnTx/>
                <a:uFillTx/>
                <a:latin typeface="Segoe UI"/>
                <a:ea typeface="+mn-ea"/>
                <a:cs typeface="+mn-cs"/>
              </a:rPr>
              <a:t>Total nacional y 13 ciudades</a:t>
            </a:r>
            <a:r>
              <a:rPr kumimoji="0" lang="es-ES" sz="1600" b="0" i="1" u="none" strike="noStrike" kern="1200" cap="none" spc="0" normalizeH="0" noProof="0" dirty="0">
                <a:ln>
                  <a:noFill/>
                </a:ln>
                <a:solidFill>
                  <a:srgbClr val="EF3C6F"/>
                </a:solidFill>
                <a:effectLst/>
                <a:uLnTx/>
                <a:uFillTx/>
                <a:latin typeface="Segoe UI"/>
                <a:ea typeface="+mn-ea"/>
                <a:cs typeface="+mn-cs"/>
              </a:rPr>
              <a:t> y áreas metropolitana</a:t>
            </a:r>
            <a:endParaRPr kumimoji="0" lang="es-ES" sz="1600" b="0" i="1" u="none" strike="noStrike" kern="1200" cap="none" spc="0" normalizeH="0" baseline="0" noProof="0" dirty="0">
              <a:ln>
                <a:noFill/>
              </a:ln>
              <a:solidFill>
                <a:srgbClr val="EF3C6F"/>
              </a:solidFill>
              <a:effectLst/>
              <a:uLnTx/>
              <a:uFillTx/>
              <a:latin typeface="Segoe UI"/>
              <a:ea typeface="+mn-ea"/>
              <a:cs typeface="+mn-cs"/>
            </a:endParaRPr>
          </a:p>
        </p:txBody>
      </p:sp>
      <p:pic>
        <p:nvPicPr>
          <p:cNvPr id="7" name="Imagen 6"/>
          <p:cNvPicPr>
            <a:picLocks noChangeAspect="1"/>
          </p:cNvPicPr>
          <p:nvPr/>
        </p:nvPicPr>
        <p:blipFill>
          <a:blip r:embed="rId3"/>
          <a:stretch>
            <a:fillRect/>
          </a:stretch>
        </p:blipFill>
        <p:spPr>
          <a:xfrm>
            <a:off x="6571397" y="711805"/>
            <a:ext cx="2240202" cy="529182"/>
          </a:xfrm>
          <a:prstGeom prst="rect">
            <a:avLst/>
          </a:prstGeom>
        </p:spPr>
      </p:pic>
    </p:spTree>
    <p:extLst>
      <p:ext uri="{BB962C8B-B14F-4D97-AF65-F5344CB8AC3E}">
        <p14:creationId xmlns:p14="http://schemas.microsoft.com/office/powerpoint/2010/main" val="369043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2D14CD84-7D3F-9D47-89DD-5D218B645BAF}"/>
              </a:ext>
            </a:extLst>
          </p:cNvPr>
          <p:cNvSpPr txBox="1"/>
          <p:nvPr/>
        </p:nvSpPr>
        <p:spPr>
          <a:xfrm>
            <a:off x="486541" y="214405"/>
            <a:ext cx="8062036" cy="684803"/>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defTabSz="457189"/>
            <a:r>
              <a:rPr lang="es-ES" sz="1400" dirty="0">
                <a:solidFill>
                  <a:srgbClr val="B6004B"/>
                </a:solidFill>
              </a:rPr>
              <a:t>Ingresos promedios (Ganancias y salarios)</a:t>
            </a:r>
          </a:p>
          <a:p>
            <a:pPr defTabSz="457189"/>
            <a:r>
              <a:rPr lang="es-ES" sz="1400" dirty="0">
                <a:solidFill>
                  <a:srgbClr val="6F2A4D"/>
                </a:solidFill>
              </a:rPr>
              <a:t>Total Nacional y 13 ciudades y áreas metropolitanas</a:t>
            </a:r>
          </a:p>
          <a:p>
            <a:pPr defTabSz="457189"/>
            <a:r>
              <a:rPr lang="es-ES" sz="1200" b="0" dirty="0">
                <a:solidFill>
                  <a:schemeClr val="tx1"/>
                </a:solidFill>
              </a:rPr>
              <a:t>Enero – octubre (2022- 2023)</a:t>
            </a:r>
          </a:p>
        </p:txBody>
      </p:sp>
      <p:sp>
        <p:nvSpPr>
          <p:cNvPr id="13" name="object 18">
            <a:extLst>
              <a:ext uri="{FF2B5EF4-FFF2-40B4-BE49-F238E27FC236}">
                <a16:creationId xmlns:a16="http://schemas.microsoft.com/office/drawing/2014/main" id="{40E5504F-312D-6F4A-9C1A-BEA34D28C3C7}"/>
              </a:ext>
            </a:extLst>
          </p:cNvPr>
          <p:cNvSpPr txBox="1"/>
          <p:nvPr/>
        </p:nvSpPr>
        <p:spPr>
          <a:xfrm>
            <a:off x="469552" y="4018631"/>
            <a:ext cx="8450313" cy="868123"/>
          </a:xfrm>
          <a:prstGeom prst="rect">
            <a:avLst/>
          </a:prstGeom>
        </p:spPr>
        <p:txBody>
          <a:bodyPr vert="horz" wrap="square" lIns="0" tIns="6985" rIns="0" bIns="0" rtlCol="0" anchor="b">
            <a:spAutoFit/>
          </a:bodyPr>
          <a:lstStyle/>
          <a:p>
            <a:pPr marL="450839" marR="5080" indent="-438139" defTabSz="457189">
              <a:lnSpc>
                <a:spcPct val="104099"/>
              </a:lnSpc>
              <a:spcBef>
                <a:spcPts val="55"/>
              </a:spcBef>
            </a:pPr>
            <a:r>
              <a:rPr lang="es-ES" sz="700" b="1" spc="15" dirty="0">
                <a:solidFill>
                  <a:srgbClr val="A84072"/>
                </a:solidFill>
                <a:latin typeface="Segoe UI" panose="020B0502040204020203" pitchFamily="34" charset="0"/>
                <a:cs typeface="Segoe UI" panose="020B0502040204020203" pitchFamily="34" charset="0"/>
              </a:rPr>
              <a:t>Notas</a:t>
            </a:r>
            <a:r>
              <a:rPr lang="es-ES" sz="700" spc="15" dirty="0">
                <a:solidFill>
                  <a:srgbClr val="A84072"/>
                </a:solidFill>
                <a:latin typeface="Segoe UI" panose="020B0502040204020203" pitchFamily="34" charset="0"/>
                <a:cs typeface="Segoe UI" panose="020B0502040204020203" pitchFamily="34" charset="0"/>
              </a:rPr>
              <a:t>: ᛫ valores a pesos corrientes.</a:t>
            </a:r>
          </a:p>
          <a:p>
            <a:pPr marL="450839" marR="5080" indent="-438139" defTabSz="457189">
              <a:lnSpc>
                <a:spcPct val="104099"/>
              </a:lnSpc>
              <a:spcBef>
                <a:spcPts val="55"/>
              </a:spcBef>
            </a:pPr>
            <a:r>
              <a:rPr lang="es-ES" sz="700" spc="15" dirty="0">
                <a:solidFill>
                  <a:srgbClr val="A84072"/>
                </a:solidFill>
                <a:latin typeface="Segoe UI" panose="020B0502040204020203" pitchFamily="34" charset="0"/>
                <a:cs typeface="Segoe UI" panose="020B0502040204020203" pitchFamily="34" charset="0"/>
              </a:rPr>
              <a:t>            ᛫ Datos expandidos con proyecciones de población elaboradas con base en los resultados del Censo Nacional de Población y Vivienda 2018.</a:t>
            </a:r>
          </a:p>
          <a:p>
            <a:pPr marL="450839" marR="5080" indent="-438139" defTabSz="457189">
              <a:lnSpc>
                <a:spcPct val="104099"/>
              </a:lnSpc>
              <a:spcBef>
                <a:spcPts val="55"/>
              </a:spcBef>
            </a:pPr>
            <a:r>
              <a:rPr lang="es-ES" sz="700" spc="15" dirty="0">
                <a:solidFill>
                  <a:srgbClr val="A84072"/>
                </a:solidFill>
                <a:latin typeface="Segoe UI" panose="020B0502040204020203" pitchFamily="34" charset="0"/>
                <a:cs typeface="Segoe UI" panose="020B0502040204020203" pitchFamily="34" charset="0"/>
              </a:rPr>
              <a:t>            ᛫ Se excluye la categoría trabajador sin remuneración.</a:t>
            </a:r>
          </a:p>
          <a:p>
            <a:pPr marL="450839" marR="5080" indent="-438139" defTabSz="457189">
              <a:lnSpc>
                <a:spcPct val="104099"/>
              </a:lnSpc>
              <a:spcBef>
                <a:spcPts val="55"/>
              </a:spcBef>
            </a:pPr>
            <a:r>
              <a:rPr lang="es-ES" sz="700" spc="15" dirty="0">
                <a:solidFill>
                  <a:srgbClr val="A84072"/>
                </a:solidFill>
                <a:latin typeface="Segoe UI" panose="020B0502040204020203" pitchFamily="34" charset="0"/>
                <a:cs typeface="Segoe UI" panose="020B0502040204020203" pitchFamily="34" charset="0"/>
              </a:rPr>
              <a:t>            ᛫ Las ganancias y salarios laborales corresponden a los ingresos monetarios de la primera actividad. </a:t>
            </a:r>
          </a:p>
          <a:p>
            <a:pPr marL="450839" marR="5080" indent="-438139" defTabSz="457189">
              <a:lnSpc>
                <a:spcPct val="104099"/>
              </a:lnSpc>
              <a:spcBef>
                <a:spcPts val="55"/>
              </a:spcBef>
            </a:pPr>
            <a:r>
              <a:rPr lang="es-ES" sz="700" spc="15" dirty="0">
                <a:solidFill>
                  <a:srgbClr val="A84072"/>
                </a:solidFill>
                <a:latin typeface="Segoe UI" panose="020B0502040204020203" pitchFamily="34" charset="0"/>
                <a:cs typeface="Segoe UI" panose="020B0502040204020203" pitchFamily="34" charset="0"/>
              </a:rPr>
              <a:t>            ᛫ a.m.: área metropolitana</a:t>
            </a:r>
          </a:p>
          <a:p>
            <a:pPr marL="450839" marR="5080" indent="-438139" defTabSz="457189">
              <a:lnSpc>
                <a:spcPct val="104099"/>
              </a:lnSpc>
              <a:spcBef>
                <a:spcPts val="55"/>
              </a:spcBef>
            </a:pPr>
            <a:endParaRPr lang="es-ES" sz="700" spc="15" dirty="0">
              <a:solidFill>
                <a:srgbClr val="A84072"/>
              </a:solidFill>
              <a:latin typeface="Segoe UI" panose="020B0502040204020203" pitchFamily="34" charset="0"/>
              <a:cs typeface="Segoe UI" panose="020B0502040204020203" pitchFamily="34" charset="0"/>
            </a:endParaRPr>
          </a:p>
          <a:p>
            <a:pPr marL="12700" marR="5080" defTabSz="457189">
              <a:lnSpc>
                <a:spcPct val="104099"/>
              </a:lnSpc>
              <a:spcBef>
                <a:spcPts val="55"/>
              </a:spcBef>
            </a:pPr>
            <a:r>
              <a:rPr lang="es-CO" sz="700" b="1" spc="15" dirty="0">
                <a:solidFill>
                  <a:srgbClr val="A84072"/>
                </a:solidFill>
                <a:latin typeface="Segoe UI" panose="020B0502040204020203" pitchFamily="34" charset="0"/>
                <a:cs typeface="Segoe UI" panose="020B0502040204020203" pitchFamily="34" charset="0"/>
              </a:rPr>
              <a:t>Fuente: </a:t>
            </a:r>
            <a:r>
              <a:rPr lang="es-CO" sz="700" spc="15" dirty="0">
                <a:solidFill>
                  <a:srgbClr val="A84072"/>
                </a:solidFill>
                <a:latin typeface="Segoe UI" panose="020B0502040204020203" pitchFamily="34" charset="0"/>
                <a:cs typeface="Segoe UI" panose="020B0502040204020203" pitchFamily="34" charset="0"/>
              </a:rPr>
              <a:t>DANE, GEIH.</a:t>
            </a:r>
          </a:p>
        </p:txBody>
      </p:sp>
      <p:graphicFrame>
        <p:nvGraphicFramePr>
          <p:cNvPr id="2" name="Tabla 1"/>
          <p:cNvGraphicFramePr>
            <a:graphicFrameLocks noGrp="1"/>
          </p:cNvGraphicFramePr>
          <p:nvPr>
            <p:extLst>
              <p:ext uri="{D42A27DB-BD31-4B8C-83A1-F6EECF244321}">
                <p14:modId xmlns:p14="http://schemas.microsoft.com/office/powerpoint/2010/main" val="1076870396"/>
              </p:ext>
            </p:extLst>
          </p:nvPr>
        </p:nvGraphicFramePr>
        <p:xfrm>
          <a:off x="501451" y="1719179"/>
          <a:ext cx="3709438" cy="1577458"/>
        </p:xfrm>
        <a:graphic>
          <a:graphicData uri="http://schemas.openxmlformats.org/drawingml/2006/table">
            <a:tbl>
              <a:tblPr/>
              <a:tblGrid>
                <a:gridCol w="1481703">
                  <a:extLst>
                    <a:ext uri="{9D8B030D-6E8A-4147-A177-3AD203B41FA5}">
                      <a16:colId xmlns:a16="http://schemas.microsoft.com/office/drawing/2014/main" val="2913215"/>
                    </a:ext>
                  </a:extLst>
                </a:gridCol>
                <a:gridCol w="1129410">
                  <a:extLst>
                    <a:ext uri="{9D8B030D-6E8A-4147-A177-3AD203B41FA5}">
                      <a16:colId xmlns:a16="http://schemas.microsoft.com/office/drawing/2014/main" val="656560724"/>
                    </a:ext>
                  </a:extLst>
                </a:gridCol>
                <a:gridCol w="1098325">
                  <a:extLst>
                    <a:ext uri="{9D8B030D-6E8A-4147-A177-3AD203B41FA5}">
                      <a16:colId xmlns:a16="http://schemas.microsoft.com/office/drawing/2014/main" val="604521492"/>
                    </a:ext>
                  </a:extLst>
                </a:gridCol>
              </a:tblGrid>
              <a:tr h="327682">
                <a:tc rowSpan="2">
                  <a:txBody>
                    <a:bodyPr/>
                    <a:lstStyle/>
                    <a:p>
                      <a:pPr algn="ctr" fontAlgn="ctr"/>
                      <a:r>
                        <a:rPr lang="es-CO" sz="1000" b="1" i="0" u="none" strike="noStrike" dirty="0">
                          <a:solidFill>
                            <a:schemeClr val="bg1"/>
                          </a:solidFill>
                          <a:effectLst/>
                          <a:latin typeface="Segoe UI" panose="020B0502040204020203" pitchFamily="34" charset="0"/>
                        </a:rPr>
                        <a:t>Pesos corrientes</a:t>
                      </a:r>
                    </a:p>
                  </a:txBody>
                  <a:tcPr marL="9525" marR="9525" marT="9525" marB="0" anchor="ctr">
                    <a:lnL>
                      <a:noFill/>
                    </a:lnL>
                    <a:lnR>
                      <a:noFill/>
                    </a:lnR>
                    <a:lnT>
                      <a:noFill/>
                    </a:lnT>
                    <a:lnB>
                      <a:noFill/>
                    </a:lnB>
                    <a:solidFill>
                      <a:srgbClr val="6B1940"/>
                    </a:solidFill>
                  </a:tcPr>
                </a:tc>
                <a:tc gridSpan="2">
                  <a:txBody>
                    <a:bodyPr/>
                    <a:lstStyle/>
                    <a:p>
                      <a:pPr algn="ctr" fontAlgn="ctr"/>
                      <a:r>
                        <a:rPr lang="es-CO" sz="1000" b="1" i="0" u="none" strike="noStrike" dirty="0">
                          <a:solidFill>
                            <a:srgbClr val="FFFFFF"/>
                          </a:solidFill>
                          <a:effectLst/>
                          <a:latin typeface="Segoe UI" panose="020B0502040204020203" pitchFamily="34" charset="0"/>
                        </a:rPr>
                        <a:t>Total nacional</a:t>
                      </a:r>
                    </a:p>
                  </a:txBody>
                  <a:tcPr marL="9525" marR="9525" marT="9525" marB="0" anchor="ctr">
                    <a:lnL>
                      <a:noFill/>
                    </a:lnL>
                    <a:lnR>
                      <a:noFill/>
                    </a:lnR>
                    <a:lnT>
                      <a:noFill/>
                    </a:lnT>
                    <a:lnB>
                      <a:noFill/>
                    </a:lnB>
                    <a:solidFill>
                      <a:srgbClr val="EF3C6F"/>
                    </a:solidFill>
                  </a:tcPr>
                </a:tc>
                <a:tc hMerge="1">
                  <a:txBody>
                    <a:bodyPr/>
                    <a:lstStyle/>
                    <a:p>
                      <a:endParaRPr lang="es-CO"/>
                    </a:p>
                  </a:txBody>
                  <a:tcPr/>
                </a:tc>
                <a:extLst>
                  <a:ext uri="{0D108BD9-81ED-4DB2-BD59-A6C34878D82A}">
                    <a16:rowId xmlns:a16="http://schemas.microsoft.com/office/drawing/2014/main" val="2878058743"/>
                  </a:ext>
                </a:extLst>
              </a:tr>
              <a:tr h="559492">
                <a:tc vMerge="1">
                  <a:txBody>
                    <a:bodyPr/>
                    <a:lstStyle/>
                    <a:p>
                      <a:endParaRPr lang="es-CO"/>
                    </a:p>
                  </a:txBody>
                  <a:tcPr/>
                </a:tc>
                <a:tc>
                  <a:txBody>
                    <a:bodyPr/>
                    <a:lstStyle/>
                    <a:p>
                      <a:pPr algn="ctr" fontAlgn="ctr"/>
                      <a:r>
                        <a:rPr lang="es-CO" sz="1000" b="1" i="0" u="none" strike="noStrike" dirty="0">
                          <a:solidFill>
                            <a:srgbClr val="AD2750"/>
                          </a:solidFill>
                          <a:effectLst/>
                          <a:latin typeface="Segoe UI" panose="020B0502040204020203" pitchFamily="34" charset="0"/>
                        </a:rPr>
                        <a:t>Enero-octubre 2022</a:t>
                      </a:r>
                    </a:p>
                  </a:txBody>
                  <a:tcPr marL="9525" marR="9525" marT="9525" marB="0" anchor="ctr">
                    <a:lnL>
                      <a:noFill/>
                    </a:lnL>
                    <a:lnR>
                      <a:noFill/>
                    </a:lnR>
                    <a:lnT>
                      <a:noFill/>
                    </a:lnT>
                    <a:lnB>
                      <a:noFill/>
                    </a:lnB>
                    <a:solidFill>
                      <a:srgbClr val="E691AA"/>
                    </a:solidFill>
                  </a:tcPr>
                </a:tc>
                <a:tc>
                  <a:txBody>
                    <a:bodyPr/>
                    <a:lstStyle/>
                    <a:p>
                      <a:pPr algn="ctr" fontAlgn="ctr"/>
                      <a:r>
                        <a:rPr lang="es-CO" sz="1000" b="1" i="0" u="none" strike="noStrike" dirty="0">
                          <a:solidFill>
                            <a:srgbClr val="AD2750"/>
                          </a:solidFill>
                          <a:effectLst/>
                          <a:latin typeface="Segoe UI" panose="020B0502040204020203" pitchFamily="34" charset="0"/>
                        </a:rPr>
                        <a:t>Enero-octubre 2023</a:t>
                      </a:r>
                    </a:p>
                  </a:txBody>
                  <a:tcPr marL="9525" marR="9525" marT="9525" marB="0" anchor="ctr">
                    <a:lnL>
                      <a:noFill/>
                    </a:lnL>
                    <a:lnR>
                      <a:noFill/>
                    </a:lnR>
                    <a:lnT>
                      <a:noFill/>
                    </a:lnT>
                    <a:lnB>
                      <a:noFill/>
                    </a:lnB>
                    <a:solidFill>
                      <a:srgbClr val="F7D9E1"/>
                    </a:solidFill>
                  </a:tcPr>
                </a:tc>
                <a:extLst>
                  <a:ext uri="{0D108BD9-81ED-4DB2-BD59-A6C34878D82A}">
                    <a16:rowId xmlns:a16="http://schemas.microsoft.com/office/drawing/2014/main" val="3102826305"/>
                  </a:ext>
                </a:extLst>
              </a:tr>
              <a:tr h="349495">
                <a:tc>
                  <a:txBody>
                    <a:bodyPr/>
                    <a:lstStyle/>
                    <a:p>
                      <a:pPr algn="l" fontAlgn="t"/>
                      <a:r>
                        <a:rPr lang="es-CO" sz="1100" b="1" i="0" u="none" strike="noStrike" dirty="0">
                          <a:solidFill>
                            <a:srgbClr val="000000"/>
                          </a:solidFill>
                          <a:effectLst/>
                          <a:latin typeface="Segoe UI" panose="020B0502040204020203" pitchFamily="34" charset="0"/>
                        </a:rPr>
                        <a:t>Asalariados</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1100" b="0" i="0" u="none" strike="noStrike" kern="1200" dirty="0">
                          <a:solidFill>
                            <a:srgbClr val="000000"/>
                          </a:solidFill>
                          <a:effectLst/>
                          <a:latin typeface="Segoe UI" panose="020B0502040204020203" pitchFamily="34" charset="0"/>
                          <a:ea typeface="+mn-ea"/>
                          <a:cs typeface="+mn-cs"/>
                        </a:rPr>
                        <a:t>1.636.880</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1100" b="0" i="0" u="none" strike="noStrike" kern="1200" dirty="0">
                          <a:solidFill>
                            <a:srgbClr val="000000"/>
                          </a:solidFill>
                          <a:effectLst/>
                          <a:latin typeface="Segoe UI" panose="020B0502040204020203" pitchFamily="34" charset="0"/>
                          <a:ea typeface="+mn-ea"/>
                          <a:cs typeface="+mn-cs"/>
                        </a:rPr>
                        <a:t>1.860.365</a:t>
                      </a:r>
                    </a:p>
                  </a:txBody>
                  <a:tcPr marL="9525" marR="9525" marT="9525" marB="0" anchor="ctr">
                    <a:lnL>
                      <a:noFill/>
                    </a:lnL>
                    <a:lnR>
                      <a:noFill/>
                    </a:lnR>
                    <a:lnT>
                      <a:noFill/>
                    </a:lnT>
                    <a:lnB>
                      <a:noFill/>
                    </a:lnB>
                    <a:solidFill>
                      <a:srgbClr val="BFBFBF"/>
                    </a:solidFill>
                  </a:tcPr>
                </a:tc>
                <a:extLst>
                  <a:ext uri="{0D108BD9-81ED-4DB2-BD59-A6C34878D82A}">
                    <a16:rowId xmlns:a16="http://schemas.microsoft.com/office/drawing/2014/main" val="476401140"/>
                  </a:ext>
                </a:extLst>
              </a:tr>
              <a:tr h="340789">
                <a:tc>
                  <a:txBody>
                    <a:bodyPr/>
                    <a:lstStyle/>
                    <a:p>
                      <a:pPr algn="l" fontAlgn="t"/>
                      <a:r>
                        <a:rPr lang="es-CO" sz="1100" b="1" i="0" u="none" strike="noStrike" dirty="0">
                          <a:solidFill>
                            <a:srgbClr val="000000"/>
                          </a:solidFill>
                          <a:effectLst/>
                          <a:latin typeface="Segoe UI" panose="020B0502040204020203" pitchFamily="34" charset="0"/>
                        </a:rPr>
                        <a:t>Independientes</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1100" b="0" i="0" u="none" strike="noStrike" kern="1200" dirty="0">
                          <a:solidFill>
                            <a:srgbClr val="000000"/>
                          </a:solidFill>
                          <a:effectLst/>
                          <a:latin typeface="Segoe UI" panose="020B0502040204020203" pitchFamily="34" charset="0"/>
                          <a:ea typeface="+mn-ea"/>
                          <a:cs typeface="+mn-cs"/>
                        </a:rPr>
                        <a:t>1.020.077</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1100" b="0" i="0" u="none" strike="noStrike" kern="1200" dirty="0">
                          <a:solidFill>
                            <a:srgbClr val="000000"/>
                          </a:solidFill>
                          <a:effectLst/>
                          <a:latin typeface="Segoe UI" panose="020B0502040204020203" pitchFamily="34" charset="0"/>
                          <a:ea typeface="+mn-ea"/>
                          <a:cs typeface="+mn-cs"/>
                        </a:rPr>
                        <a:t>1.128.127</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5118768"/>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1997892035"/>
              </p:ext>
            </p:extLst>
          </p:nvPr>
        </p:nvGraphicFramePr>
        <p:xfrm>
          <a:off x="4726607" y="1694590"/>
          <a:ext cx="3686288" cy="1577224"/>
        </p:xfrm>
        <a:graphic>
          <a:graphicData uri="http://schemas.openxmlformats.org/drawingml/2006/table">
            <a:tbl>
              <a:tblPr/>
              <a:tblGrid>
                <a:gridCol w="1472456">
                  <a:extLst>
                    <a:ext uri="{9D8B030D-6E8A-4147-A177-3AD203B41FA5}">
                      <a16:colId xmlns:a16="http://schemas.microsoft.com/office/drawing/2014/main" val="158783972"/>
                    </a:ext>
                  </a:extLst>
                </a:gridCol>
                <a:gridCol w="1122361">
                  <a:extLst>
                    <a:ext uri="{9D8B030D-6E8A-4147-A177-3AD203B41FA5}">
                      <a16:colId xmlns:a16="http://schemas.microsoft.com/office/drawing/2014/main" val="1255133931"/>
                    </a:ext>
                  </a:extLst>
                </a:gridCol>
                <a:gridCol w="1091471">
                  <a:extLst>
                    <a:ext uri="{9D8B030D-6E8A-4147-A177-3AD203B41FA5}">
                      <a16:colId xmlns:a16="http://schemas.microsoft.com/office/drawing/2014/main" val="3701538576"/>
                    </a:ext>
                  </a:extLst>
                </a:gridCol>
              </a:tblGrid>
              <a:tr h="305334">
                <a:tc rowSpan="2">
                  <a:txBody>
                    <a:bodyPr/>
                    <a:lstStyle/>
                    <a:p>
                      <a:pPr algn="ctr" fontAlgn="ctr"/>
                      <a:r>
                        <a:rPr lang="es-CO" sz="1000" b="1" i="0" u="none" strike="noStrike" dirty="0">
                          <a:solidFill>
                            <a:schemeClr val="bg1"/>
                          </a:solidFill>
                          <a:effectLst/>
                          <a:latin typeface="Segoe UI" panose="020B0502040204020203" pitchFamily="34" charset="0"/>
                        </a:rPr>
                        <a:t>Pesos corrientes</a:t>
                      </a:r>
                    </a:p>
                  </a:txBody>
                  <a:tcPr marL="9525" marR="9525" marT="9525" marB="0" anchor="ctr">
                    <a:lnL>
                      <a:noFill/>
                    </a:lnL>
                    <a:lnR>
                      <a:noFill/>
                    </a:lnR>
                    <a:lnT>
                      <a:noFill/>
                    </a:lnT>
                    <a:lnB>
                      <a:noFill/>
                    </a:lnB>
                    <a:solidFill>
                      <a:srgbClr val="6B1940"/>
                    </a:solidFill>
                  </a:tcPr>
                </a:tc>
                <a:tc gridSpan="2">
                  <a:txBody>
                    <a:bodyPr/>
                    <a:lstStyle/>
                    <a:p>
                      <a:pPr algn="ctr" fontAlgn="ctr"/>
                      <a:r>
                        <a:rPr lang="es-CO" sz="1000" b="1" i="0" u="none" strike="noStrike" dirty="0">
                          <a:solidFill>
                            <a:srgbClr val="FFFFFF"/>
                          </a:solidFill>
                          <a:effectLst/>
                          <a:latin typeface="Segoe UI" panose="020B0502040204020203" pitchFamily="34" charset="0"/>
                        </a:rPr>
                        <a:t>13 ciudades y a.m.</a:t>
                      </a:r>
                    </a:p>
                  </a:txBody>
                  <a:tcPr marL="9525" marR="9525" marT="9525" marB="0" anchor="ctr">
                    <a:lnL>
                      <a:noFill/>
                    </a:lnL>
                    <a:lnR>
                      <a:noFill/>
                    </a:lnR>
                    <a:lnT>
                      <a:noFill/>
                    </a:lnT>
                    <a:lnB>
                      <a:noFill/>
                    </a:lnB>
                    <a:solidFill>
                      <a:srgbClr val="EF3C6F"/>
                    </a:solidFill>
                  </a:tcPr>
                </a:tc>
                <a:tc hMerge="1">
                  <a:txBody>
                    <a:bodyPr/>
                    <a:lstStyle/>
                    <a:p>
                      <a:endParaRPr lang="es-CO"/>
                    </a:p>
                  </a:txBody>
                  <a:tcPr/>
                </a:tc>
                <a:extLst>
                  <a:ext uri="{0D108BD9-81ED-4DB2-BD59-A6C34878D82A}">
                    <a16:rowId xmlns:a16="http://schemas.microsoft.com/office/drawing/2014/main" val="2275849670"/>
                  </a:ext>
                </a:extLst>
              </a:tr>
              <a:tr h="583784">
                <a:tc vMerge="1">
                  <a:txBody>
                    <a:bodyPr/>
                    <a:lstStyle/>
                    <a:p>
                      <a:endParaRPr lang="es-CO"/>
                    </a:p>
                  </a:txBody>
                  <a:tcPr/>
                </a:tc>
                <a:tc>
                  <a:txBody>
                    <a:bodyPr/>
                    <a:lstStyle/>
                    <a:p>
                      <a:pPr algn="ctr" fontAlgn="ctr"/>
                      <a:r>
                        <a:rPr lang="es-CO" sz="1000" b="1" i="0" u="none" strike="noStrike" dirty="0">
                          <a:solidFill>
                            <a:srgbClr val="AD2750"/>
                          </a:solidFill>
                          <a:effectLst/>
                          <a:latin typeface="Segoe UI" panose="020B0502040204020203" pitchFamily="34" charset="0"/>
                        </a:rPr>
                        <a:t>Enero-octubre 2022</a:t>
                      </a:r>
                    </a:p>
                  </a:txBody>
                  <a:tcPr marL="9525" marR="9525" marT="9525" marB="0" anchor="ctr">
                    <a:lnL>
                      <a:noFill/>
                    </a:lnL>
                    <a:lnR>
                      <a:noFill/>
                    </a:lnR>
                    <a:lnT>
                      <a:noFill/>
                    </a:lnT>
                    <a:lnB>
                      <a:noFill/>
                    </a:lnB>
                    <a:solidFill>
                      <a:srgbClr val="E691AA"/>
                    </a:solidFill>
                  </a:tcPr>
                </a:tc>
                <a:tc>
                  <a:txBody>
                    <a:bodyPr/>
                    <a:lstStyle/>
                    <a:p>
                      <a:pPr algn="ctr" fontAlgn="ctr"/>
                      <a:r>
                        <a:rPr lang="es-CO" sz="1000" b="1" i="0" u="none" strike="noStrike" dirty="0">
                          <a:solidFill>
                            <a:srgbClr val="AD2750"/>
                          </a:solidFill>
                          <a:effectLst/>
                          <a:latin typeface="Segoe UI" panose="020B0502040204020203" pitchFamily="34" charset="0"/>
                        </a:rPr>
                        <a:t>Enero-octubre 2023</a:t>
                      </a:r>
                    </a:p>
                  </a:txBody>
                  <a:tcPr marL="9525" marR="9525" marT="9525" marB="0" anchor="ctr">
                    <a:lnL>
                      <a:noFill/>
                    </a:lnL>
                    <a:lnR>
                      <a:noFill/>
                    </a:lnR>
                    <a:lnT>
                      <a:noFill/>
                    </a:lnT>
                    <a:lnB>
                      <a:noFill/>
                    </a:lnB>
                    <a:solidFill>
                      <a:srgbClr val="F7D9E1"/>
                    </a:solidFill>
                  </a:tcPr>
                </a:tc>
                <a:extLst>
                  <a:ext uri="{0D108BD9-81ED-4DB2-BD59-A6C34878D82A}">
                    <a16:rowId xmlns:a16="http://schemas.microsoft.com/office/drawing/2014/main" val="3841270381"/>
                  </a:ext>
                </a:extLst>
              </a:tr>
              <a:tr h="382772">
                <a:tc>
                  <a:txBody>
                    <a:bodyPr/>
                    <a:lstStyle/>
                    <a:p>
                      <a:pPr algn="l" fontAlgn="t"/>
                      <a:r>
                        <a:rPr lang="es-CO" sz="1100" b="1" i="0" u="none" strike="noStrike" dirty="0">
                          <a:solidFill>
                            <a:srgbClr val="000000"/>
                          </a:solidFill>
                          <a:effectLst/>
                          <a:latin typeface="Segoe UI" panose="020B0502040204020203" pitchFamily="34" charset="0"/>
                        </a:rPr>
                        <a:t>Asalariados</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1100" b="0" i="0" u="none" strike="noStrike" kern="1200" dirty="0">
                          <a:solidFill>
                            <a:srgbClr val="000000"/>
                          </a:solidFill>
                          <a:effectLst/>
                          <a:latin typeface="Segoe UI" panose="020B0502040204020203" pitchFamily="34" charset="0"/>
                          <a:ea typeface="+mn-ea"/>
                          <a:cs typeface="+mn-cs"/>
                        </a:rPr>
                        <a:t>2.004.499</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1100" b="0" i="0" u="none" strike="noStrike" kern="1200" dirty="0">
                          <a:solidFill>
                            <a:srgbClr val="000000"/>
                          </a:solidFill>
                          <a:effectLst/>
                          <a:latin typeface="Segoe UI" panose="020B0502040204020203" pitchFamily="34" charset="0"/>
                          <a:ea typeface="+mn-ea"/>
                          <a:cs typeface="+mn-cs"/>
                        </a:rPr>
                        <a:t>2.253.627</a:t>
                      </a:r>
                    </a:p>
                  </a:txBody>
                  <a:tcPr marL="9525" marR="9525" marT="9525" marB="0" anchor="ctr">
                    <a:lnL>
                      <a:noFill/>
                    </a:lnL>
                    <a:lnR>
                      <a:noFill/>
                    </a:lnR>
                    <a:lnT>
                      <a:noFill/>
                    </a:lnT>
                    <a:lnB>
                      <a:noFill/>
                    </a:lnB>
                    <a:solidFill>
                      <a:srgbClr val="BFBFBF"/>
                    </a:solidFill>
                  </a:tcPr>
                </a:tc>
                <a:extLst>
                  <a:ext uri="{0D108BD9-81ED-4DB2-BD59-A6C34878D82A}">
                    <a16:rowId xmlns:a16="http://schemas.microsoft.com/office/drawing/2014/main" val="4157493583"/>
                  </a:ext>
                </a:extLst>
              </a:tr>
              <a:tr h="305334">
                <a:tc>
                  <a:txBody>
                    <a:bodyPr/>
                    <a:lstStyle/>
                    <a:p>
                      <a:pPr algn="l" fontAlgn="t"/>
                      <a:r>
                        <a:rPr lang="es-CO" sz="1100" b="1" i="0" u="none" strike="noStrike" dirty="0">
                          <a:solidFill>
                            <a:srgbClr val="000000"/>
                          </a:solidFill>
                          <a:effectLst/>
                          <a:latin typeface="Segoe UI" panose="020B0502040204020203" pitchFamily="34" charset="0"/>
                        </a:rPr>
                        <a:t>Independientes</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1100" b="0" i="0" u="none" strike="noStrike" kern="1200" dirty="0">
                          <a:solidFill>
                            <a:srgbClr val="000000"/>
                          </a:solidFill>
                          <a:effectLst/>
                          <a:latin typeface="Segoe UI" panose="020B0502040204020203" pitchFamily="34" charset="0"/>
                          <a:ea typeface="+mn-ea"/>
                          <a:cs typeface="+mn-cs"/>
                        </a:rPr>
                        <a:t>1.459.386</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1100" b="0" i="0" u="none" strike="noStrike" kern="1200" dirty="0">
                          <a:solidFill>
                            <a:srgbClr val="000000"/>
                          </a:solidFill>
                          <a:effectLst/>
                          <a:latin typeface="Segoe UI" panose="020B0502040204020203" pitchFamily="34" charset="0"/>
                          <a:ea typeface="+mn-ea"/>
                          <a:cs typeface="+mn-cs"/>
                        </a:rPr>
                        <a:t>1.629.882</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198193"/>
                  </a:ext>
                </a:extLst>
              </a:tr>
            </a:tbl>
          </a:graphicData>
        </a:graphic>
      </p:graphicFrame>
      <p:pic>
        <p:nvPicPr>
          <p:cNvPr id="7" name="Imagen 6"/>
          <p:cNvPicPr>
            <a:picLocks noChangeAspect="1"/>
          </p:cNvPicPr>
          <p:nvPr/>
        </p:nvPicPr>
        <p:blipFill>
          <a:blip r:embed="rId3"/>
          <a:stretch>
            <a:fillRect/>
          </a:stretch>
        </p:blipFill>
        <p:spPr>
          <a:xfrm>
            <a:off x="6790237" y="4188101"/>
            <a:ext cx="2240202" cy="529182"/>
          </a:xfrm>
          <a:prstGeom prst="rect">
            <a:avLst/>
          </a:prstGeom>
        </p:spPr>
      </p:pic>
    </p:spTree>
    <p:extLst>
      <p:ext uri="{BB962C8B-B14F-4D97-AF65-F5344CB8AC3E}">
        <p14:creationId xmlns:p14="http://schemas.microsoft.com/office/powerpoint/2010/main" val="145288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2D14CD84-7D3F-9D47-89DD-5D218B645BAF}"/>
              </a:ext>
            </a:extLst>
          </p:cNvPr>
          <p:cNvSpPr txBox="1"/>
          <p:nvPr/>
        </p:nvSpPr>
        <p:spPr>
          <a:xfrm>
            <a:off x="699195" y="119678"/>
            <a:ext cx="8741460" cy="684803"/>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defTabSz="457189"/>
            <a:r>
              <a:rPr lang="es-ES" sz="1400" dirty="0">
                <a:solidFill>
                  <a:srgbClr val="B6004B"/>
                </a:solidFill>
              </a:rPr>
              <a:t>Ingresos promedios (Ganancias y salarios) según sexo</a:t>
            </a:r>
          </a:p>
          <a:p>
            <a:pPr defTabSz="457189"/>
            <a:r>
              <a:rPr lang="es-ES" sz="1400" dirty="0">
                <a:solidFill>
                  <a:srgbClr val="6F2A4D"/>
                </a:solidFill>
              </a:rPr>
              <a:t>Total Nacional y 13 ciudades y áreas metropolitanas</a:t>
            </a:r>
          </a:p>
          <a:p>
            <a:pPr defTabSz="457189"/>
            <a:r>
              <a:rPr lang="es-ES" sz="1200" b="0" dirty="0">
                <a:solidFill>
                  <a:schemeClr val="tx1"/>
                </a:solidFill>
              </a:rPr>
              <a:t>Enero – octubre (2022- 2023)</a:t>
            </a:r>
          </a:p>
        </p:txBody>
      </p:sp>
      <p:sp>
        <p:nvSpPr>
          <p:cNvPr id="13" name="object 18">
            <a:extLst>
              <a:ext uri="{FF2B5EF4-FFF2-40B4-BE49-F238E27FC236}">
                <a16:creationId xmlns:a16="http://schemas.microsoft.com/office/drawing/2014/main" id="{40E5504F-312D-6F4A-9C1A-BEA34D28C3C7}"/>
              </a:ext>
            </a:extLst>
          </p:cNvPr>
          <p:cNvSpPr txBox="1"/>
          <p:nvPr/>
        </p:nvSpPr>
        <p:spPr>
          <a:xfrm>
            <a:off x="469552" y="4018631"/>
            <a:ext cx="8450313" cy="868123"/>
          </a:xfrm>
          <a:prstGeom prst="rect">
            <a:avLst/>
          </a:prstGeom>
        </p:spPr>
        <p:txBody>
          <a:bodyPr vert="horz" wrap="square" lIns="0" tIns="6985" rIns="0" bIns="0" rtlCol="0" anchor="b">
            <a:spAutoFit/>
          </a:bodyPr>
          <a:lstStyle/>
          <a:p>
            <a:pPr marL="450839" marR="5080" indent="-438139" defTabSz="457189">
              <a:lnSpc>
                <a:spcPct val="104099"/>
              </a:lnSpc>
              <a:spcBef>
                <a:spcPts val="55"/>
              </a:spcBef>
            </a:pPr>
            <a:r>
              <a:rPr lang="es-ES" sz="700" b="1" spc="15" dirty="0">
                <a:solidFill>
                  <a:srgbClr val="A84072"/>
                </a:solidFill>
                <a:latin typeface="Segoe UI" panose="020B0502040204020203" pitchFamily="34" charset="0"/>
                <a:cs typeface="Segoe UI" panose="020B0502040204020203" pitchFamily="34" charset="0"/>
              </a:rPr>
              <a:t>Notas</a:t>
            </a:r>
            <a:r>
              <a:rPr lang="es-ES" sz="700" spc="15" dirty="0">
                <a:solidFill>
                  <a:srgbClr val="A84072"/>
                </a:solidFill>
                <a:latin typeface="Segoe UI" panose="020B0502040204020203" pitchFamily="34" charset="0"/>
                <a:cs typeface="Segoe UI" panose="020B0502040204020203" pitchFamily="34" charset="0"/>
              </a:rPr>
              <a:t>: ᛫ valores a pesos corrientes.</a:t>
            </a:r>
          </a:p>
          <a:p>
            <a:pPr marL="450839" marR="5080" indent="-438139" defTabSz="457189">
              <a:lnSpc>
                <a:spcPct val="104099"/>
              </a:lnSpc>
              <a:spcBef>
                <a:spcPts val="55"/>
              </a:spcBef>
            </a:pPr>
            <a:r>
              <a:rPr lang="es-ES" sz="700" spc="15" dirty="0">
                <a:solidFill>
                  <a:srgbClr val="A84072"/>
                </a:solidFill>
                <a:latin typeface="Segoe UI" panose="020B0502040204020203" pitchFamily="34" charset="0"/>
                <a:cs typeface="Segoe UI" panose="020B0502040204020203" pitchFamily="34" charset="0"/>
              </a:rPr>
              <a:t>            ᛫ Datos expandidos con proyecciones de población elaboradas con base en los resultados del Censo Nacional de Población y Vivienda 2018.</a:t>
            </a:r>
          </a:p>
          <a:p>
            <a:pPr marL="450839" marR="5080" indent="-438139" defTabSz="457189">
              <a:lnSpc>
                <a:spcPct val="104099"/>
              </a:lnSpc>
              <a:spcBef>
                <a:spcPts val="55"/>
              </a:spcBef>
            </a:pPr>
            <a:r>
              <a:rPr lang="es-ES" sz="700" spc="15" dirty="0">
                <a:solidFill>
                  <a:srgbClr val="A84072"/>
                </a:solidFill>
                <a:latin typeface="Segoe UI" panose="020B0502040204020203" pitchFamily="34" charset="0"/>
                <a:cs typeface="Segoe UI" panose="020B0502040204020203" pitchFamily="34" charset="0"/>
              </a:rPr>
              <a:t>            ᛫ Se excluye la categoría trabajador sin remuneración.</a:t>
            </a:r>
          </a:p>
          <a:p>
            <a:pPr marL="450839" marR="5080" indent="-438139" defTabSz="457189">
              <a:lnSpc>
                <a:spcPct val="104099"/>
              </a:lnSpc>
              <a:spcBef>
                <a:spcPts val="55"/>
              </a:spcBef>
            </a:pPr>
            <a:r>
              <a:rPr lang="es-ES" sz="700" spc="15" dirty="0">
                <a:solidFill>
                  <a:srgbClr val="A84072"/>
                </a:solidFill>
                <a:latin typeface="Segoe UI" panose="020B0502040204020203" pitchFamily="34" charset="0"/>
                <a:cs typeface="Segoe UI" panose="020B0502040204020203" pitchFamily="34" charset="0"/>
              </a:rPr>
              <a:t>            ᛫ Las ganancias y salarios laborales corresponden a los ingresos monetarios de la primera actividad. </a:t>
            </a:r>
          </a:p>
          <a:p>
            <a:pPr marL="450839" marR="5080" indent="-438139" defTabSz="457189">
              <a:lnSpc>
                <a:spcPct val="104099"/>
              </a:lnSpc>
              <a:spcBef>
                <a:spcPts val="55"/>
              </a:spcBef>
            </a:pPr>
            <a:r>
              <a:rPr lang="es-ES" sz="700" spc="15" dirty="0">
                <a:solidFill>
                  <a:srgbClr val="A84072"/>
                </a:solidFill>
                <a:latin typeface="Segoe UI" panose="020B0502040204020203" pitchFamily="34" charset="0"/>
                <a:cs typeface="Segoe UI" panose="020B0502040204020203" pitchFamily="34" charset="0"/>
              </a:rPr>
              <a:t>            ᛫ a.m.: área metropolitana</a:t>
            </a:r>
          </a:p>
          <a:p>
            <a:pPr marL="450839" marR="5080" indent="-438139" defTabSz="457189">
              <a:lnSpc>
                <a:spcPct val="104099"/>
              </a:lnSpc>
              <a:spcBef>
                <a:spcPts val="55"/>
              </a:spcBef>
            </a:pPr>
            <a:endParaRPr lang="es-ES" sz="700" spc="15" dirty="0">
              <a:solidFill>
                <a:srgbClr val="A84072"/>
              </a:solidFill>
              <a:latin typeface="Segoe UI" panose="020B0502040204020203" pitchFamily="34" charset="0"/>
              <a:cs typeface="Segoe UI" panose="020B0502040204020203" pitchFamily="34" charset="0"/>
            </a:endParaRPr>
          </a:p>
          <a:p>
            <a:pPr marL="12700" marR="5080" defTabSz="457189">
              <a:lnSpc>
                <a:spcPct val="104099"/>
              </a:lnSpc>
              <a:spcBef>
                <a:spcPts val="55"/>
              </a:spcBef>
            </a:pPr>
            <a:r>
              <a:rPr lang="es-CO" sz="700" b="1" spc="15" dirty="0">
                <a:solidFill>
                  <a:srgbClr val="A84072"/>
                </a:solidFill>
                <a:latin typeface="Segoe UI" panose="020B0502040204020203" pitchFamily="34" charset="0"/>
                <a:cs typeface="Segoe UI" panose="020B0502040204020203" pitchFamily="34" charset="0"/>
              </a:rPr>
              <a:t>Fuente: </a:t>
            </a:r>
            <a:r>
              <a:rPr lang="es-CO" sz="700" spc="15" dirty="0">
                <a:solidFill>
                  <a:srgbClr val="A84072"/>
                </a:solidFill>
                <a:latin typeface="Segoe UI" panose="020B0502040204020203" pitchFamily="34" charset="0"/>
                <a:cs typeface="Segoe UI" panose="020B0502040204020203" pitchFamily="34" charset="0"/>
              </a:rPr>
              <a:t>DANE, GEIH.</a:t>
            </a:r>
          </a:p>
        </p:txBody>
      </p:sp>
      <p:graphicFrame>
        <p:nvGraphicFramePr>
          <p:cNvPr id="2" name="Tabla 1"/>
          <p:cNvGraphicFramePr>
            <a:graphicFrameLocks noGrp="1"/>
          </p:cNvGraphicFramePr>
          <p:nvPr>
            <p:extLst>
              <p:ext uri="{D42A27DB-BD31-4B8C-83A1-F6EECF244321}">
                <p14:modId xmlns:p14="http://schemas.microsoft.com/office/powerpoint/2010/main" val="1586511519"/>
              </p:ext>
            </p:extLst>
          </p:nvPr>
        </p:nvGraphicFramePr>
        <p:xfrm>
          <a:off x="967562" y="878969"/>
          <a:ext cx="6947929" cy="1432004"/>
        </p:xfrm>
        <a:graphic>
          <a:graphicData uri="http://schemas.openxmlformats.org/drawingml/2006/table">
            <a:tbl>
              <a:tblPr/>
              <a:tblGrid>
                <a:gridCol w="1222165">
                  <a:extLst>
                    <a:ext uri="{9D8B030D-6E8A-4147-A177-3AD203B41FA5}">
                      <a16:colId xmlns:a16="http://schemas.microsoft.com/office/drawing/2014/main" val="2542391962"/>
                    </a:ext>
                  </a:extLst>
                </a:gridCol>
                <a:gridCol w="954294">
                  <a:extLst>
                    <a:ext uri="{9D8B030D-6E8A-4147-A177-3AD203B41FA5}">
                      <a16:colId xmlns:a16="http://schemas.microsoft.com/office/drawing/2014/main" val="1523738252"/>
                    </a:ext>
                  </a:extLst>
                </a:gridCol>
                <a:gridCol w="954294">
                  <a:extLst>
                    <a:ext uri="{9D8B030D-6E8A-4147-A177-3AD203B41FA5}">
                      <a16:colId xmlns:a16="http://schemas.microsoft.com/office/drawing/2014/main" val="282799073"/>
                    </a:ext>
                  </a:extLst>
                </a:gridCol>
                <a:gridCol w="954294">
                  <a:extLst>
                    <a:ext uri="{9D8B030D-6E8A-4147-A177-3AD203B41FA5}">
                      <a16:colId xmlns:a16="http://schemas.microsoft.com/office/drawing/2014/main" val="4208985307"/>
                    </a:ext>
                  </a:extLst>
                </a:gridCol>
                <a:gridCol w="954294">
                  <a:extLst>
                    <a:ext uri="{9D8B030D-6E8A-4147-A177-3AD203B41FA5}">
                      <a16:colId xmlns:a16="http://schemas.microsoft.com/office/drawing/2014/main" val="389569158"/>
                    </a:ext>
                  </a:extLst>
                </a:gridCol>
                <a:gridCol w="954294">
                  <a:extLst>
                    <a:ext uri="{9D8B030D-6E8A-4147-A177-3AD203B41FA5}">
                      <a16:colId xmlns:a16="http://schemas.microsoft.com/office/drawing/2014/main" val="358727490"/>
                    </a:ext>
                  </a:extLst>
                </a:gridCol>
                <a:gridCol w="954294">
                  <a:extLst>
                    <a:ext uri="{9D8B030D-6E8A-4147-A177-3AD203B41FA5}">
                      <a16:colId xmlns:a16="http://schemas.microsoft.com/office/drawing/2014/main" val="2231714330"/>
                    </a:ext>
                  </a:extLst>
                </a:gridCol>
              </a:tblGrid>
              <a:tr h="295492">
                <a:tc rowSpan="3">
                  <a:txBody>
                    <a:bodyPr/>
                    <a:lstStyle/>
                    <a:p>
                      <a:pPr algn="ctr" fontAlgn="ctr"/>
                      <a:r>
                        <a:rPr lang="es-CO" sz="1000" b="1" i="0" u="none" strike="noStrike" dirty="0">
                          <a:solidFill>
                            <a:schemeClr val="bg1"/>
                          </a:solidFill>
                          <a:effectLst/>
                          <a:latin typeface="Segoe UI" panose="020B0502040204020203" pitchFamily="34" charset="0"/>
                        </a:rPr>
                        <a:t>Pesos corrientes</a:t>
                      </a:r>
                    </a:p>
                  </a:txBody>
                  <a:tcPr marL="9525" marR="9525" marT="9525" marB="0" anchor="ctr">
                    <a:lnL>
                      <a:noFill/>
                    </a:lnL>
                    <a:lnR>
                      <a:noFill/>
                    </a:lnR>
                    <a:lnT>
                      <a:noFill/>
                    </a:lnT>
                    <a:lnB>
                      <a:noFill/>
                    </a:lnB>
                    <a:solidFill>
                      <a:srgbClr val="6B1940"/>
                    </a:solidFill>
                  </a:tcPr>
                </a:tc>
                <a:tc gridSpan="6">
                  <a:txBody>
                    <a:bodyPr/>
                    <a:lstStyle/>
                    <a:p>
                      <a:pPr algn="ctr" fontAlgn="ctr"/>
                      <a:r>
                        <a:rPr lang="es-CO" sz="1050" b="1" i="0" u="none" strike="noStrike" dirty="0">
                          <a:solidFill>
                            <a:srgbClr val="FFFFFF"/>
                          </a:solidFill>
                          <a:effectLst/>
                          <a:latin typeface="Segoe UI" panose="020B0502040204020203" pitchFamily="34" charset="0"/>
                        </a:rPr>
                        <a:t>Total nacional</a:t>
                      </a:r>
                    </a:p>
                  </a:txBody>
                  <a:tcPr marL="9525" marR="9525" marT="9525"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972680476"/>
                  </a:ext>
                </a:extLst>
              </a:tr>
              <a:tr h="284128">
                <a:tc vMerge="1">
                  <a:txBody>
                    <a:bodyPr/>
                    <a:lstStyle/>
                    <a:p>
                      <a:endParaRPr lang="es-CO"/>
                    </a:p>
                  </a:txBody>
                  <a:tcPr/>
                </a:tc>
                <a:tc gridSpan="3">
                  <a:txBody>
                    <a:bodyPr/>
                    <a:lstStyle/>
                    <a:p>
                      <a:pPr algn="ctr" fontAlgn="ctr"/>
                      <a:r>
                        <a:rPr lang="es-CO" sz="1000" b="1" i="0" u="none" strike="noStrike" dirty="0">
                          <a:solidFill>
                            <a:srgbClr val="FFFFFF"/>
                          </a:solidFill>
                          <a:effectLst/>
                          <a:latin typeface="Segoe UI" panose="020B0502040204020203" pitchFamily="34" charset="0"/>
                        </a:rPr>
                        <a:t>Enero-octubre 2022</a:t>
                      </a:r>
                    </a:p>
                  </a:txBody>
                  <a:tcPr marL="9525" marR="9525" marT="9525" marB="0" anchor="ctr">
                    <a:lnL>
                      <a:noFill/>
                    </a:lnL>
                    <a:lnR w="12700" cap="flat" cmpd="sng" algn="ctr">
                      <a:solidFill>
                        <a:srgbClr val="B0B7BB"/>
                      </a:solidFill>
                      <a:prstDash val="solid"/>
                      <a:round/>
                      <a:headEnd type="none" w="med" len="med"/>
                      <a:tailEnd type="none" w="med" len="med"/>
                    </a:lnR>
                    <a:lnT>
                      <a:noFill/>
                    </a:lnT>
                    <a:lnB>
                      <a:noFill/>
                    </a:lnB>
                    <a:solidFill>
                      <a:srgbClr val="860036"/>
                    </a:solidFill>
                  </a:tcPr>
                </a:tc>
                <a:tc hMerge="1">
                  <a:txBody>
                    <a:bodyPr/>
                    <a:lstStyle/>
                    <a:p>
                      <a:endParaRPr lang="es-CO"/>
                    </a:p>
                  </a:txBody>
                  <a:tcPr/>
                </a:tc>
                <a:tc hMerge="1">
                  <a:txBody>
                    <a:bodyPr/>
                    <a:lstStyle/>
                    <a:p>
                      <a:endParaRPr lang="es-CO"/>
                    </a:p>
                  </a:txBody>
                  <a:tcPr/>
                </a:tc>
                <a:tc gridSpan="3">
                  <a:txBody>
                    <a:bodyPr/>
                    <a:lstStyle/>
                    <a:p>
                      <a:pPr algn="ctr" fontAlgn="ctr"/>
                      <a:r>
                        <a:rPr lang="es-CO" sz="1000" b="1" i="0" u="none" strike="noStrike" dirty="0">
                          <a:solidFill>
                            <a:srgbClr val="FFFFFF"/>
                          </a:solidFill>
                          <a:effectLst/>
                          <a:latin typeface="Segoe UI" panose="020B0502040204020203" pitchFamily="34" charset="0"/>
                        </a:rPr>
                        <a:t>Enero-octubre 2023</a:t>
                      </a:r>
                    </a:p>
                  </a:txBody>
                  <a:tcPr marL="9525" marR="9525" marT="9525" marB="0" anchor="ctr">
                    <a:lnL w="12700" cap="flat" cmpd="sng" algn="ctr">
                      <a:solidFill>
                        <a:srgbClr val="B0B7BB"/>
                      </a:solidFill>
                      <a:prstDash val="solid"/>
                      <a:round/>
                      <a:headEnd type="none" w="med" len="med"/>
                      <a:tailEnd type="none" w="med" len="med"/>
                    </a:lnL>
                    <a:lnR>
                      <a:noFill/>
                    </a:lnR>
                    <a:lnT>
                      <a:noFill/>
                    </a:lnT>
                    <a:lnB>
                      <a:noFill/>
                    </a:lnB>
                    <a:solidFill>
                      <a:srgbClr val="B6004B"/>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63818397"/>
                  </a:ext>
                </a:extLst>
              </a:tr>
              <a:tr h="284128">
                <a:tc vMerge="1">
                  <a:txBody>
                    <a:bodyPr/>
                    <a:lstStyle/>
                    <a:p>
                      <a:endParaRPr lang="es-CO"/>
                    </a:p>
                  </a:txBody>
                  <a:tcPr/>
                </a:tc>
                <a:tc>
                  <a:txBody>
                    <a:bodyPr/>
                    <a:lstStyle/>
                    <a:p>
                      <a:pPr algn="ctr" fontAlgn="ctr"/>
                      <a:r>
                        <a:rPr lang="es-CO" sz="1000" b="1" i="0" u="none" strike="noStrike" dirty="0">
                          <a:solidFill>
                            <a:srgbClr val="AD2750"/>
                          </a:solidFill>
                          <a:effectLst/>
                          <a:latin typeface="Segoe UI" panose="020B0502040204020203" pitchFamily="34" charset="0"/>
                        </a:rPr>
                        <a:t>Total</a:t>
                      </a:r>
                    </a:p>
                  </a:txBody>
                  <a:tcPr marL="9525" marR="9525" marT="9525" marB="0" anchor="ctr">
                    <a:lnL>
                      <a:noFill/>
                    </a:lnL>
                    <a:lnR>
                      <a:noFill/>
                    </a:lnR>
                    <a:lnT>
                      <a:noFill/>
                    </a:lnT>
                    <a:lnB>
                      <a:noFill/>
                    </a:lnB>
                    <a:solidFill>
                      <a:srgbClr val="E691AA"/>
                    </a:solidFill>
                  </a:tcPr>
                </a:tc>
                <a:tc>
                  <a:txBody>
                    <a:bodyPr/>
                    <a:lstStyle/>
                    <a:p>
                      <a:pPr algn="ctr" fontAlgn="ctr"/>
                      <a:r>
                        <a:rPr lang="es-CO" sz="1000" b="1" i="0" u="none" strike="noStrike" dirty="0">
                          <a:solidFill>
                            <a:srgbClr val="AD2750"/>
                          </a:solidFill>
                          <a:effectLst/>
                          <a:latin typeface="Segoe UI" panose="020B0502040204020203" pitchFamily="34" charset="0"/>
                        </a:rPr>
                        <a:t>Hombre</a:t>
                      </a:r>
                    </a:p>
                  </a:txBody>
                  <a:tcPr marL="9525" marR="9525" marT="9525" marB="0" anchor="ctr">
                    <a:lnL>
                      <a:noFill/>
                    </a:lnL>
                    <a:lnR>
                      <a:noFill/>
                    </a:lnR>
                    <a:lnT>
                      <a:noFill/>
                    </a:lnT>
                    <a:lnB>
                      <a:noFill/>
                    </a:lnB>
                    <a:solidFill>
                      <a:srgbClr val="F7D9E1"/>
                    </a:solidFill>
                  </a:tcPr>
                </a:tc>
                <a:tc>
                  <a:txBody>
                    <a:bodyPr/>
                    <a:lstStyle/>
                    <a:p>
                      <a:pPr algn="ctr" fontAlgn="ctr"/>
                      <a:r>
                        <a:rPr lang="es-CO" sz="1000" b="1" i="0" u="none" strike="noStrike">
                          <a:solidFill>
                            <a:srgbClr val="AD2750"/>
                          </a:solidFill>
                          <a:effectLst/>
                          <a:latin typeface="Segoe UI" panose="020B0502040204020203" pitchFamily="34" charset="0"/>
                        </a:rPr>
                        <a:t>Mujer</a:t>
                      </a:r>
                    </a:p>
                  </a:txBody>
                  <a:tcPr marL="9525" marR="9525" marT="9525" marB="0" anchor="ctr">
                    <a:lnL>
                      <a:noFill/>
                    </a:lnL>
                    <a:lnR>
                      <a:noFill/>
                    </a:lnR>
                    <a:lnT>
                      <a:noFill/>
                    </a:lnT>
                    <a:lnB>
                      <a:noFill/>
                    </a:lnB>
                    <a:solidFill>
                      <a:srgbClr val="E691AA"/>
                    </a:solidFill>
                  </a:tcPr>
                </a:tc>
                <a:tc>
                  <a:txBody>
                    <a:bodyPr/>
                    <a:lstStyle/>
                    <a:p>
                      <a:pPr algn="ctr" fontAlgn="ctr"/>
                      <a:r>
                        <a:rPr lang="es-MX" sz="1000" b="1" i="0" u="none" strike="noStrike" dirty="0">
                          <a:solidFill>
                            <a:srgbClr val="AD2750"/>
                          </a:solidFill>
                          <a:effectLst/>
                          <a:latin typeface="Segoe UI" panose="020B0502040204020203" pitchFamily="34" charset="0"/>
                        </a:rPr>
                        <a:t>Total</a:t>
                      </a:r>
                      <a:endParaRPr lang="es-CO" sz="1000" b="1" i="0" u="none" strike="noStrike" dirty="0">
                        <a:solidFill>
                          <a:srgbClr val="AD2750"/>
                        </a:solidFill>
                        <a:effectLst/>
                        <a:latin typeface="Segoe UI" panose="020B0502040204020203" pitchFamily="34" charset="0"/>
                      </a:endParaRPr>
                    </a:p>
                  </a:txBody>
                  <a:tcPr marL="9525" marR="9525" marT="9525" marB="0" anchor="ctr">
                    <a:lnL>
                      <a:noFill/>
                    </a:lnL>
                    <a:lnR>
                      <a:noFill/>
                    </a:lnR>
                    <a:lnT>
                      <a:noFill/>
                    </a:lnT>
                    <a:lnB>
                      <a:noFill/>
                    </a:lnB>
                    <a:solidFill>
                      <a:srgbClr val="E691AA"/>
                    </a:solidFill>
                  </a:tcPr>
                </a:tc>
                <a:tc>
                  <a:txBody>
                    <a:bodyPr/>
                    <a:lstStyle/>
                    <a:p>
                      <a:pPr algn="ctr" fontAlgn="ctr"/>
                      <a:r>
                        <a:rPr lang="es-CO" sz="1000" b="1" i="0" u="none" strike="noStrike" dirty="0">
                          <a:solidFill>
                            <a:srgbClr val="AD2750"/>
                          </a:solidFill>
                          <a:effectLst/>
                          <a:latin typeface="Segoe UI" panose="020B0502040204020203" pitchFamily="34" charset="0"/>
                        </a:rPr>
                        <a:t>Hombre</a:t>
                      </a:r>
                    </a:p>
                  </a:txBody>
                  <a:tcPr marL="9525" marR="9525" marT="9525" marB="0" anchor="ctr">
                    <a:lnL>
                      <a:noFill/>
                    </a:lnL>
                    <a:lnR>
                      <a:noFill/>
                    </a:lnR>
                    <a:lnT>
                      <a:noFill/>
                    </a:lnT>
                    <a:lnB>
                      <a:noFill/>
                    </a:lnB>
                    <a:solidFill>
                      <a:srgbClr val="F7D9E1"/>
                    </a:solidFill>
                  </a:tcPr>
                </a:tc>
                <a:tc>
                  <a:txBody>
                    <a:bodyPr/>
                    <a:lstStyle/>
                    <a:p>
                      <a:pPr algn="ctr" fontAlgn="ctr"/>
                      <a:r>
                        <a:rPr lang="es-CO" sz="1000" b="1" i="0" u="none" strike="noStrike" dirty="0">
                          <a:solidFill>
                            <a:srgbClr val="AD2750"/>
                          </a:solidFill>
                          <a:effectLst/>
                          <a:latin typeface="Segoe UI" panose="020B0502040204020203" pitchFamily="34" charset="0"/>
                        </a:rPr>
                        <a:t>Mujer</a:t>
                      </a:r>
                    </a:p>
                  </a:txBody>
                  <a:tcPr marL="9525" marR="9525" marT="9525" marB="0" anchor="ctr">
                    <a:lnL>
                      <a:noFill/>
                    </a:lnL>
                    <a:lnR>
                      <a:noFill/>
                    </a:lnR>
                    <a:lnT>
                      <a:noFill/>
                    </a:lnT>
                    <a:lnB>
                      <a:noFill/>
                    </a:lnB>
                    <a:solidFill>
                      <a:srgbClr val="E691AA"/>
                    </a:solidFill>
                  </a:tcPr>
                </a:tc>
                <a:extLst>
                  <a:ext uri="{0D108BD9-81ED-4DB2-BD59-A6C34878D82A}">
                    <a16:rowId xmlns:a16="http://schemas.microsoft.com/office/drawing/2014/main" val="3687568581"/>
                  </a:ext>
                </a:extLst>
              </a:tr>
              <a:tr h="284128">
                <a:tc>
                  <a:txBody>
                    <a:bodyPr/>
                    <a:lstStyle/>
                    <a:p>
                      <a:pPr algn="l" fontAlgn="t"/>
                      <a:r>
                        <a:rPr lang="es-CO" sz="1100" b="1" i="0" u="none" strike="noStrike" dirty="0">
                          <a:solidFill>
                            <a:srgbClr val="000000"/>
                          </a:solidFill>
                          <a:effectLst/>
                          <a:latin typeface="Segoe UI" panose="020B0502040204020203" pitchFamily="34" charset="0"/>
                        </a:rPr>
                        <a:t>Asalariados</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1100" b="0" i="0" u="none" strike="noStrike" kern="1200" dirty="0">
                          <a:solidFill>
                            <a:srgbClr val="000000"/>
                          </a:solidFill>
                          <a:effectLst/>
                          <a:latin typeface="Segoe UI" panose="020B0502040204020203" pitchFamily="34" charset="0"/>
                          <a:ea typeface="+mn-ea"/>
                          <a:cs typeface="+mn-cs"/>
                        </a:rPr>
                        <a:t>1.636.880</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1100" b="0" i="0" u="none" strike="noStrike" kern="1200" dirty="0">
                          <a:solidFill>
                            <a:srgbClr val="000000"/>
                          </a:solidFill>
                          <a:effectLst/>
                          <a:latin typeface="Segoe UI" panose="020B0502040204020203" pitchFamily="34" charset="0"/>
                          <a:ea typeface="+mn-ea"/>
                          <a:cs typeface="+mn-cs"/>
                        </a:rPr>
                        <a:t>1.673.301</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1100" b="0" i="0" u="none" strike="noStrike" kern="1200" dirty="0">
                          <a:solidFill>
                            <a:srgbClr val="000000"/>
                          </a:solidFill>
                          <a:effectLst/>
                          <a:latin typeface="Segoe UI" panose="020B0502040204020203" pitchFamily="34" charset="0"/>
                          <a:ea typeface="+mn-ea"/>
                          <a:cs typeface="+mn-cs"/>
                        </a:rPr>
                        <a:t>1.589.488</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1100" b="0" i="0" u="none" strike="noStrike" kern="1200" dirty="0">
                          <a:solidFill>
                            <a:srgbClr val="000000"/>
                          </a:solidFill>
                          <a:effectLst/>
                          <a:latin typeface="Segoe UI" panose="020B0502040204020203" pitchFamily="34" charset="0"/>
                          <a:ea typeface="+mn-ea"/>
                          <a:cs typeface="+mn-cs"/>
                        </a:rPr>
                        <a:t>1.860.365</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1100" b="0" i="0" u="none" strike="noStrike" kern="1200" dirty="0">
                          <a:solidFill>
                            <a:srgbClr val="000000"/>
                          </a:solidFill>
                          <a:effectLst/>
                          <a:latin typeface="Segoe UI" panose="020B0502040204020203" pitchFamily="34" charset="0"/>
                          <a:ea typeface="+mn-ea"/>
                          <a:cs typeface="+mn-cs"/>
                        </a:rPr>
                        <a:t>1.916.843</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1100" b="0" i="0" u="none" strike="noStrike" kern="1200" dirty="0">
                          <a:solidFill>
                            <a:srgbClr val="000000"/>
                          </a:solidFill>
                          <a:effectLst/>
                          <a:latin typeface="Segoe UI" panose="020B0502040204020203" pitchFamily="34" charset="0"/>
                          <a:ea typeface="+mn-ea"/>
                          <a:cs typeface="+mn-cs"/>
                        </a:rPr>
                        <a:t>1.788.838</a:t>
                      </a:r>
                    </a:p>
                  </a:txBody>
                  <a:tcPr marL="9525" marR="9525" marT="9525" marB="0" anchor="ctr">
                    <a:lnL>
                      <a:noFill/>
                    </a:lnL>
                    <a:lnR>
                      <a:noFill/>
                    </a:lnR>
                    <a:lnT>
                      <a:noFill/>
                    </a:lnT>
                    <a:lnB>
                      <a:noFill/>
                    </a:lnB>
                    <a:solidFill>
                      <a:srgbClr val="BFBFBF"/>
                    </a:solidFill>
                  </a:tcPr>
                </a:tc>
                <a:extLst>
                  <a:ext uri="{0D108BD9-81ED-4DB2-BD59-A6C34878D82A}">
                    <a16:rowId xmlns:a16="http://schemas.microsoft.com/office/drawing/2014/main" val="374490360"/>
                  </a:ext>
                </a:extLst>
              </a:tr>
              <a:tr h="284128">
                <a:tc>
                  <a:txBody>
                    <a:bodyPr/>
                    <a:lstStyle/>
                    <a:p>
                      <a:pPr algn="l" fontAlgn="t"/>
                      <a:r>
                        <a:rPr lang="es-CO" sz="1100" b="1" i="0" u="none" strike="noStrike" dirty="0">
                          <a:solidFill>
                            <a:srgbClr val="000000"/>
                          </a:solidFill>
                          <a:effectLst/>
                          <a:latin typeface="Segoe UI" panose="020B0502040204020203" pitchFamily="34" charset="0"/>
                        </a:rPr>
                        <a:t>Independientes</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1100" b="0" i="0" u="none" strike="noStrike" kern="1200" dirty="0">
                          <a:solidFill>
                            <a:srgbClr val="000000"/>
                          </a:solidFill>
                          <a:effectLst/>
                          <a:latin typeface="Segoe UI" panose="020B0502040204020203" pitchFamily="34" charset="0"/>
                          <a:ea typeface="+mn-ea"/>
                          <a:cs typeface="+mn-cs"/>
                        </a:rPr>
                        <a:t>1.020.077</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1100" b="0" i="0" u="none" strike="noStrike" kern="1200" dirty="0">
                          <a:solidFill>
                            <a:srgbClr val="000000"/>
                          </a:solidFill>
                          <a:effectLst/>
                          <a:latin typeface="Segoe UI" panose="020B0502040204020203" pitchFamily="34" charset="0"/>
                          <a:ea typeface="+mn-ea"/>
                          <a:cs typeface="+mn-cs"/>
                        </a:rPr>
                        <a:t>1.115.083</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1100" b="0" i="0" u="none" strike="noStrike" kern="1200" dirty="0">
                          <a:solidFill>
                            <a:srgbClr val="000000"/>
                          </a:solidFill>
                          <a:effectLst/>
                          <a:latin typeface="Segoe UI" panose="020B0502040204020203" pitchFamily="34" charset="0"/>
                          <a:ea typeface="+mn-ea"/>
                          <a:cs typeface="+mn-cs"/>
                        </a:rPr>
                        <a:t>856.433</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1100" b="0" i="0" u="none" strike="noStrike" kern="1200" dirty="0">
                          <a:solidFill>
                            <a:srgbClr val="000000"/>
                          </a:solidFill>
                          <a:effectLst/>
                          <a:latin typeface="Segoe UI" panose="020B0502040204020203" pitchFamily="34" charset="0"/>
                          <a:ea typeface="+mn-ea"/>
                          <a:cs typeface="+mn-cs"/>
                        </a:rPr>
                        <a:t>1.128.127</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1100" b="0" i="0" u="none" strike="noStrike" kern="1200" dirty="0">
                          <a:solidFill>
                            <a:srgbClr val="000000"/>
                          </a:solidFill>
                          <a:effectLst/>
                          <a:latin typeface="Segoe UI" panose="020B0502040204020203" pitchFamily="34" charset="0"/>
                          <a:ea typeface="+mn-ea"/>
                          <a:cs typeface="+mn-cs"/>
                        </a:rPr>
                        <a:t>1.231.603</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1100" b="0" i="0" u="none" strike="noStrike" kern="1200" dirty="0">
                          <a:solidFill>
                            <a:srgbClr val="000000"/>
                          </a:solidFill>
                          <a:effectLst/>
                          <a:latin typeface="Segoe UI" panose="020B0502040204020203" pitchFamily="34" charset="0"/>
                          <a:ea typeface="+mn-ea"/>
                          <a:cs typeface="+mn-cs"/>
                        </a:rPr>
                        <a:t>953.673</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1027466"/>
                  </a:ext>
                </a:extLst>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2726837171"/>
              </p:ext>
            </p:extLst>
          </p:nvPr>
        </p:nvGraphicFramePr>
        <p:xfrm>
          <a:off x="967562" y="2448719"/>
          <a:ext cx="6947929" cy="1569912"/>
        </p:xfrm>
        <a:graphic>
          <a:graphicData uri="http://schemas.openxmlformats.org/drawingml/2006/table">
            <a:tbl>
              <a:tblPr/>
              <a:tblGrid>
                <a:gridCol w="1222165">
                  <a:extLst>
                    <a:ext uri="{9D8B030D-6E8A-4147-A177-3AD203B41FA5}">
                      <a16:colId xmlns:a16="http://schemas.microsoft.com/office/drawing/2014/main" val="1822630545"/>
                    </a:ext>
                  </a:extLst>
                </a:gridCol>
                <a:gridCol w="954294">
                  <a:extLst>
                    <a:ext uri="{9D8B030D-6E8A-4147-A177-3AD203B41FA5}">
                      <a16:colId xmlns:a16="http://schemas.microsoft.com/office/drawing/2014/main" val="1746211537"/>
                    </a:ext>
                  </a:extLst>
                </a:gridCol>
                <a:gridCol w="954294">
                  <a:extLst>
                    <a:ext uri="{9D8B030D-6E8A-4147-A177-3AD203B41FA5}">
                      <a16:colId xmlns:a16="http://schemas.microsoft.com/office/drawing/2014/main" val="535183742"/>
                    </a:ext>
                  </a:extLst>
                </a:gridCol>
                <a:gridCol w="954294">
                  <a:extLst>
                    <a:ext uri="{9D8B030D-6E8A-4147-A177-3AD203B41FA5}">
                      <a16:colId xmlns:a16="http://schemas.microsoft.com/office/drawing/2014/main" val="1722009998"/>
                    </a:ext>
                  </a:extLst>
                </a:gridCol>
                <a:gridCol w="954294">
                  <a:extLst>
                    <a:ext uri="{9D8B030D-6E8A-4147-A177-3AD203B41FA5}">
                      <a16:colId xmlns:a16="http://schemas.microsoft.com/office/drawing/2014/main" val="900625932"/>
                    </a:ext>
                  </a:extLst>
                </a:gridCol>
                <a:gridCol w="954294">
                  <a:extLst>
                    <a:ext uri="{9D8B030D-6E8A-4147-A177-3AD203B41FA5}">
                      <a16:colId xmlns:a16="http://schemas.microsoft.com/office/drawing/2014/main" val="1212152527"/>
                    </a:ext>
                  </a:extLst>
                </a:gridCol>
                <a:gridCol w="954294">
                  <a:extLst>
                    <a:ext uri="{9D8B030D-6E8A-4147-A177-3AD203B41FA5}">
                      <a16:colId xmlns:a16="http://schemas.microsoft.com/office/drawing/2014/main" val="1029222310"/>
                    </a:ext>
                  </a:extLst>
                </a:gridCol>
              </a:tblGrid>
              <a:tr h="304837">
                <a:tc rowSpan="3">
                  <a:txBody>
                    <a:bodyPr/>
                    <a:lstStyle/>
                    <a:p>
                      <a:pPr algn="ctr" fontAlgn="ctr"/>
                      <a:r>
                        <a:rPr lang="es-CO" sz="1000" b="1" i="0" u="none" strike="noStrike" dirty="0">
                          <a:solidFill>
                            <a:schemeClr val="bg1"/>
                          </a:solidFill>
                          <a:effectLst/>
                          <a:latin typeface="Segoe UI" panose="020B0502040204020203" pitchFamily="34" charset="0"/>
                        </a:rPr>
                        <a:t>Pesos corrientes</a:t>
                      </a:r>
                    </a:p>
                  </a:txBody>
                  <a:tcPr marL="9525" marR="9525" marT="9525" marB="0" anchor="ctr">
                    <a:lnL>
                      <a:noFill/>
                    </a:lnL>
                    <a:lnR>
                      <a:noFill/>
                    </a:lnR>
                    <a:lnT>
                      <a:noFill/>
                    </a:lnT>
                    <a:lnB>
                      <a:noFill/>
                    </a:lnB>
                    <a:solidFill>
                      <a:srgbClr val="6B1940"/>
                    </a:solidFill>
                  </a:tcPr>
                </a:tc>
                <a:tc gridSpan="6">
                  <a:txBody>
                    <a:bodyPr/>
                    <a:lstStyle/>
                    <a:p>
                      <a:pPr algn="ctr" fontAlgn="ctr"/>
                      <a:r>
                        <a:rPr lang="es-CO" sz="1050" b="1" i="0" u="none" strike="noStrike" dirty="0">
                          <a:solidFill>
                            <a:srgbClr val="FFFFFF"/>
                          </a:solidFill>
                          <a:effectLst/>
                          <a:latin typeface="Segoe UI" panose="020B0502040204020203" pitchFamily="34" charset="0"/>
                        </a:rPr>
                        <a:t>13 ciudades y a.m.</a:t>
                      </a:r>
                    </a:p>
                  </a:txBody>
                  <a:tcPr marL="9525" marR="9525" marT="9525"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167200473"/>
                  </a:ext>
                </a:extLst>
              </a:tr>
              <a:tr h="320079">
                <a:tc vMerge="1">
                  <a:txBody>
                    <a:bodyPr/>
                    <a:lstStyle/>
                    <a:p>
                      <a:endParaRPr lang="es-CO"/>
                    </a:p>
                  </a:txBody>
                  <a:tcPr/>
                </a:tc>
                <a:tc gridSpan="3">
                  <a:txBody>
                    <a:bodyPr/>
                    <a:lstStyle/>
                    <a:p>
                      <a:pPr algn="ctr" fontAlgn="ctr"/>
                      <a:r>
                        <a:rPr lang="es-CO" sz="1000" b="1" i="0" u="none" strike="noStrike" dirty="0">
                          <a:solidFill>
                            <a:srgbClr val="FFFFFF"/>
                          </a:solidFill>
                          <a:effectLst/>
                          <a:latin typeface="Segoe UI" panose="020B0502040204020203" pitchFamily="34" charset="0"/>
                        </a:rPr>
                        <a:t>Enero-octubre 2022</a:t>
                      </a:r>
                    </a:p>
                  </a:txBody>
                  <a:tcPr marL="9525" marR="9525" marT="9525" marB="0" anchor="ctr">
                    <a:lnL>
                      <a:noFill/>
                    </a:lnL>
                    <a:lnR w="12700" cap="flat" cmpd="sng" algn="ctr">
                      <a:solidFill>
                        <a:srgbClr val="B0B7BB"/>
                      </a:solidFill>
                      <a:prstDash val="solid"/>
                      <a:round/>
                      <a:headEnd type="none" w="med" len="med"/>
                      <a:tailEnd type="none" w="med" len="med"/>
                    </a:lnR>
                    <a:lnT>
                      <a:noFill/>
                    </a:lnT>
                    <a:lnB>
                      <a:noFill/>
                    </a:lnB>
                    <a:solidFill>
                      <a:srgbClr val="860036"/>
                    </a:solidFill>
                  </a:tcPr>
                </a:tc>
                <a:tc hMerge="1">
                  <a:txBody>
                    <a:bodyPr/>
                    <a:lstStyle/>
                    <a:p>
                      <a:endParaRPr lang="es-CO"/>
                    </a:p>
                  </a:txBody>
                  <a:tcPr/>
                </a:tc>
                <a:tc hMerge="1">
                  <a:txBody>
                    <a:bodyPr/>
                    <a:lstStyle/>
                    <a:p>
                      <a:endParaRPr lang="es-CO"/>
                    </a:p>
                  </a:txBody>
                  <a:tcPr/>
                </a:tc>
                <a:tc gridSpan="3">
                  <a:txBody>
                    <a:bodyPr/>
                    <a:lstStyle/>
                    <a:p>
                      <a:pPr algn="ctr" fontAlgn="ctr"/>
                      <a:r>
                        <a:rPr lang="es-CO" sz="1000" b="1" i="0" u="none" strike="noStrike" dirty="0">
                          <a:solidFill>
                            <a:srgbClr val="FFFFFF"/>
                          </a:solidFill>
                          <a:effectLst/>
                          <a:latin typeface="Segoe UI" panose="020B0502040204020203" pitchFamily="34" charset="0"/>
                        </a:rPr>
                        <a:t>Enero-octubre 2023</a:t>
                      </a:r>
                    </a:p>
                  </a:txBody>
                  <a:tcPr marL="9525" marR="9525" marT="9525" marB="0" anchor="ctr">
                    <a:lnL w="12700" cap="flat" cmpd="sng" algn="ctr">
                      <a:solidFill>
                        <a:srgbClr val="B0B7BB"/>
                      </a:solidFill>
                      <a:prstDash val="solid"/>
                      <a:round/>
                      <a:headEnd type="none" w="med" len="med"/>
                      <a:tailEnd type="none" w="med" len="med"/>
                    </a:lnL>
                    <a:lnR>
                      <a:noFill/>
                    </a:lnR>
                    <a:lnT>
                      <a:noFill/>
                    </a:lnT>
                    <a:lnB>
                      <a:noFill/>
                    </a:lnB>
                    <a:solidFill>
                      <a:srgbClr val="B6004B"/>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27129033"/>
                  </a:ext>
                </a:extLst>
              </a:tr>
              <a:tr h="335322">
                <a:tc vMerge="1">
                  <a:txBody>
                    <a:bodyPr/>
                    <a:lstStyle/>
                    <a:p>
                      <a:endParaRPr lang="es-CO"/>
                    </a:p>
                  </a:txBody>
                  <a:tcPr/>
                </a:tc>
                <a:tc>
                  <a:txBody>
                    <a:bodyPr/>
                    <a:lstStyle/>
                    <a:p>
                      <a:pPr algn="ctr" fontAlgn="ctr"/>
                      <a:r>
                        <a:rPr lang="es-CO" sz="1000" b="1" i="0" u="none" strike="noStrike" dirty="0">
                          <a:solidFill>
                            <a:srgbClr val="AD2750"/>
                          </a:solidFill>
                          <a:effectLst/>
                          <a:latin typeface="Segoe UI" panose="020B0502040204020203" pitchFamily="34" charset="0"/>
                        </a:rPr>
                        <a:t>Total</a:t>
                      </a:r>
                    </a:p>
                  </a:txBody>
                  <a:tcPr marL="9525" marR="9525" marT="9525" marB="0" anchor="ctr">
                    <a:lnL>
                      <a:noFill/>
                    </a:lnL>
                    <a:lnR>
                      <a:noFill/>
                    </a:lnR>
                    <a:lnT>
                      <a:noFill/>
                    </a:lnT>
                    <a:lnB>
                      <a:noFill/>
                    </a:lnB>
                    <a:solidFill>
                      <a:srgbClr val="E691AA"/>
                    </a:solidFill>
                  </a:tcPr>
                </a:tc>
                <a:tc>
                  <a:txBody>
                    <a:bodyPr/>
                    <a:lstStyle/>
                    <a:p>
                      <a:pPr algn="ctr" fontAlgn="ctr"/>
                      <a:r>
                        <a:rPr lang="es-CO" sz="1000" b="1" i="0" u="none" strike="noStrike" dirty="0">
                          <a:solidFill>
                            <a:srgbClr val="AD2750"/>
                          </a:solidFill>
                          <a:effectLst/>
                          <a:latin typeface="Segoe UI" panose="020B0502040204020203" pitchFamily="34" charset="0"/>
                        </a:rPr>
                        <a:t>Hombre</a:t>
                      </a:r>
                    </a:p>
                  </a:txBody>
                  <a:tcPr marL="9525" marR="9525" marT="9525" marB="0" anchor="ctr">
                    <a:lnL>
                      <a:noFill/>
                    </a:lnL>
                    <a:lnR>
                      <a:noFill/>
                    </a:lnR>
                    <a:lnT>
                      <a:noFill/>
                    </a:lnT>
                    <a:lnB>
                      <a:noFill/>
                    </a:lnB>
                    <a:solidFill>
                      <a:srgbClr val="F7D9E1"/>
                    </a:solidFill>
                  </a:tcPr>
                </a:tc>
                <a:tc>
                  <a:txBody>
                    <a:bodyPr/>
                    <a:lstStyle/>
                    <a:p>
                      <a:pPr algn="ctr" fontAlgn="ctr"/>
                      <a:r>
                        <a:rPr lang="es-CO" sz="1000" b="1" i="0" u="none" strike="noStrike">
                          <a:solidFill>
                            <a:srgbClr val="AD2750"/>
                          </a:solidFill>
                          <a:effectLst/>
                          <a:latin typeface="Segoe UI" panose="020B0502040204020203" pitchFamily="34" charset="0"/>
                        </a:rPr>
                        <a:t>Mujer</a:t>
                      </a:r>
                    </a:p>
                  </a:txBody>
                  <a:tcPr marL="9525" marR="9525" marT="9525" marB="0" anchor="ctr">
                    <a:lnL>
                      <a:noFill/>
                    </a:lnL>
                    <a:lnR>
                      <a:noFill/>
                    </a:lnR>
                    <a:lnT>
                      <a:noFill/>
                    </a:lnT>
                    <a:lnB>
                      <a:noFill/>
                    </a:lnB>
                    <a:solidFill>
                      <a:srgbClr val="E691AA"/>
                    </a:solidFill>
                  </a:tcPr>
                </a:tc>
                <a:tc>
                  <a:txBody>
                    <a:bodyPr/>
                    <a:lstStyle/>
                    <a:p>
                      <a:pPr algn="ctr" fontAlgn="ctr"/>
                      <a:r>
                        <a:rPr lang="es-MX" sz="1000" b="1" i="0" u="none" strike="noStrike" dirty="0">
                          <a:solidFill>
                            <a:srgbClr val="AD2750"/>
                          </a:solidFill>
                          <a:effectLst/>
                          <a:latin typeface="Segoe UI" panose="020B0502040204020203" pitchFamily="34" charset="0"/>
                        </a:rPr>
                        <a:t>Total</a:t>
                      </a:r>
                      <a:endParaRPr lang="es-CO" sz="1000" b="1" i="0" u="none" strike="noStrike" dirty="0">
                        <a:solidFill>
                          <a:srgbClr val="AD2750"/>
                        </a:solidFill>
                        <a:effectLst/>
                        <a:latin typeface="Segoe UI" panose="020B0502040204020203" pitchFamily="34" charset="0"/>
                      </a:endParaRPr>
                    </a:p>
                  </a:txBody>
                  <a:tcPr marL="9525" marR="9525" marT="9525" marB="0" anchor="ctr">
                    <a:lnL>
                      <a:noFill/>
                    </a:lnL>
                    <a:lnR>
                      <a:noFill/>
                    </a:lnR>
                    <a:lnT>
                      <a:noFill/>
                    </a:lnT>
                    <a:lnB>
                      <a:noFill/>
                    </a:lnB>
                    <a:solidFill>
                      <a:srgbClr val="E691AA"/>
                    </a:solidFill>
                  </a:tcPr>
                </a:tc>
                <a:tc>
                  <a:txBody>
                    <a:bodyPr/>
                    <a:lstStyle/>
                    <a:p>
                      <a:pPr algn="ctr" fontAlgn="ctr"/>
                      <a:r>
                        <a:rPr lang="es-CO" sz="1000" b="1" i="0" u="none" strike="noStrike">
                          <a:solidFill>
                            <a:srgbClr val="AD2750"/>
                          </a:solidFill>
                          <a:effectLst/>
                          <a:latin typeface="Segoe UI" panose="020B0502040204020203" pitchFamily="34" charset="0"/>
                        </a:rPr>
                        <a:t>Hombre</a:t>
                      </a:r>
                    </a:p>
                  </a:txBody>
                  <a:tcPr marL="9525" marR="9525" marT="9525" marB="0" anchor="ctr">
                    <a:lnL>
                      <a:noFill/>
                    </a:lnL>
                    <a:lnR>
                      <a:noFill/>
                    </a:lnR>
                    <a:lnT>
                      <a:noFill/>
                    </a:lnT>
                    <a:lnB>
                      <a:noFill/>
                    </a:lnB>
                    <a:solidFill>
                      <a:srgbClr val="F7D9E1"/>
                    </a:solidFill>
                  </a:tcPr>
                </a:tc>
                <a:tc>
                  <a:txBody>
                    <a:bodyPr/>
                    <a:lstStyle/>
                    <a:p>
                      <a:pPr algn="ctr" fontAlgn="ctr"/>
                      <a:r>
                        <a:rPr lang="es-CO" sz="1000" b="1" i="0" u="none" strike="noStrike">
                          <a:solidFill>
                            <a:srgbClr val="AD2750"/>
                          </a:solidFill>
                          <a:effectLst/>
                          <a:latin typeface="Segoe UI" panose="020B0502040204020203" pitchFamily="34" charset="0"/>
                        </a:rPr>
                        <a:t>Mujer</a:t>
                      </a:r>
                    </a:p>
                  </a:txBody>
                  <a:tcPr marL="9525" marR="9525" marT="9525" marB="0" anchor="ctr">
                    <a:lnL>
                      <a:noFill/>
                    </a:lnL>
                    <a:lnR>
                      <a:noFill/>
                    </a:lnR>
                    <a:lnT>
                      <a:noFill/>
                    </a:lnT>
                    <a:lnB>
                      <a:noFill/>
                    </a:lnB>
                    <a:solidFill>
                      <a:srgbClr val="E691AA"/>
                    </a:solidFill>
                  </a:tcPr>
                </a:tc>
                <a:extLst>
                  <a:ext uri="{0D108BD9-81ED-4DB2-BD59-A6C34878D82A}">
                    <a16:rowId xmlns:a16="http://schemas.microsoft.com/office/drawing/2014/main" val="3072392040"/>
                  </a:ext>
                </a:extLst>
              </a:tr>
              <a:tr h="304837">
                <a:tc>
                  <a:txBody>
                    <a:bodyPr/>
                    <a:lstStyle/>
                    <a:p>
                      <a:pPr algn="l" fontAlgn="t"/>
                      <a:r>
                        <a:rPr lang="es-CO" sz="1100" b="1" i="0" u="none" strike="noStrike" dirty="0">
                          <a:solidFill>
                            <a:srgbClr val="000000"/>
                          </a:solidFill>
                          <a:effectLst/>
                          <a:latin typeface="Segoe UI" panose="020B0502040204020203" pitchFamily="34" charset="0"/>
                        </a:rPr>
                        <a:t>Asalariados</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1100" b="0" i="0" u="none" strike="noStrike" kern="1200" dirty="0">
                          <a:solidFill>
                            <a:srgbClr val="000000"/>
                          </a:solidFill>
                          <a:effectLst/>
                          <a:latin typeface="Segoe UI" panose="020B0502040204020203" pitchFamily="34" charset="0"/>
                          <a:ea typeface="+mn-ea"/>
                          <a:cs typeface="+mn-cs"/>
                        </a:rPr>
                        <a:t>2.004.499</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1100" b="0" i="0" u="none" strike="noStrike" kern="1200" dirty="0">
                          <a:solidFill>
                            <a:srgbClr val="000000"/>
                          </a:solidFill>
                          <a:effectLst/>
                          <a:latin typeface="Segoe UI" panose="020B0502040204020203" pitchFamily="34" charset="0"/>
                          <a:ea typeface="+mn-ea"/>
                          <a:cs typeface="+mn-cs"/>
                        </a:rPr>
                        <a:t>2.115.892</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1100" b="0" i="0" u="none" strike="noStrike" kern="1200" dirty="0">
                          <a:solidFill>
                            <a:srgbClr val="000000"/>
                          </a:solidFill>
                          <a:effectLst/>
                          <a:latin typeface="Segoe UI" panose="020B0502040204020203" pitchFamily="34" charset="0"/>
                          <a:ea typeface="+mn-ea"/>
                          <a:cs typeface="+mn-cs"/>
                        </a:rPr>
                        <a:t>1.881.305</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1100" b="0" i="0" u="none" strike="noStrike" kern="1200">
                          <a:solidFill>
                            <a:srgbClr val="000000"/>
                          </a:solidFill>
                          <a:effectLst/>
                          <a:latin typeface="Segoe UI" panose="020B0502040204020203" pitchFamily="34" charset="0"/>
                          <a:ea typeface="+mn-ea"/>
                          <a:cs typeface="+mn-cs"/>
                        </a:rPr>
                        <a:t>2.253.627</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1100" b="0" i="0" u="none" strike="noStrike" kern="1200">
                          <a:solidFill>
                            <a:srgbClr val="000000"/>
                          </a:solidFill>
                          <a:effectLst/>
                          <a:latin typeface="Segoe UI" panose="020B0502040204020203" pitchFamily="34" charset="0"/>
                          <a:ea typeface="+mn-ea"/>
                          <a:cs typeface="+mn-cs"/>
                        </a:rPr>
                        <a:t>2.386.830</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1100" b="0" i="0" u="none" strike="noStrike" kern="1200">
                          <a:solidFill>
                            <a:srgbClr val="000000"/>
                          </a:solidFill>
                          <a:effectLst/>
                          <a:latin typeface="Segoe UI" panose="020B0502040204020203" pitchFamily="34" charset="0"/>
                          <a:ea typeface="+mn-ea"/>
                          <a:cs typeface="+mn-cs"/>
                        </a:rPr>
                        <a:t>2.108.121</a:t>
                      </a:r>
                    </a:p>
                  </a:txBody>
                  <a:tcPr marL="9525" marR="9525" marT="9525" marB="0" anchor="ctr">
                    <a:lnL>
                      <a:noFill/>
                    </a:lnL>
                    <a:lnR>
                      <a:noFill/>
                    </a:lnR>
                    <a:lnT>
                      <a:noFill/>
                    </a:lnT>
                    <a:lnB>
                      <a:noFill/>
                    </a:lnB>
                    <a:solidFill>
                      <a:srgbClr val="BFBFBF"/>
                    </a:solidFill>
                  </a:tcPr>
                </a:tc>
                <a:extLst>
                  <a:ext uri="{0D108BD9-81ED-4DB2-BD59-A6C34878D82A}">
                    <a16:rowId xmlns:a16="http://schemas.microsoft.com/office/drawing/2014/main" val="2444983607"/>
                  </a:ext>
                </a:extLst>
              </a:tr>
              <a:tr h="304837">
                <a:tc>
                  <a:txBody>
                    <a:bodyPr/>
                    <a:lstStyle/>
                    <a:p>
                      <a:pPr algn="l" fontAlgn="t"/>
                      <a:r>
                        <a:rPr lang="es-CO" sz="1100" b="1" i="0" u="none" strike="noStrike" dirty="0">
                          <a:solidFill>
                            <a:srgbClr val="000000"/>
                          </a:solidFill>
                          <a:effectLst/>
                          <a:latin typeface="Segoe UI" panose="020B0502040204020203" pitchFamily="34" charset="0"/>
                        </a:rPr>
                        <a:t>Independientes</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1100" b="0" i="0" u="none" strike="noStrike" kern="1200" dirty="0">
                          <a:solidFill>
                            <a:srgbClr val="000000"/>
                          </a:solidFill>
                          <a:effectLst/>
                          <a:latin typeface="Segoe UI" panose="020B0502040204020203" pitchFamily="34" charset="0"/>
                          <a:ea typeface="+mn-ea"/>
                          <a:cs typeface="+mn-cs"/>
                        </a:rPr>
                        <a:t>1.459.386</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1100" b="0" i="0" u="none" strike="noStrike" kern="1200" dirty="0">
                          <a:solidFill>
                            <a:srgbClr val="000000"/>
                          </a:solidFill>
                          <a:effectLst/>
                          <a:latin typeface="Segoe UI" panose="020B0502040204020203" pitchFamily="34" charset="0"/>
                          <a:ea typeface="+mn-ea"/>
                          <a:cs typeface="+mn-cs"/>
                        </a:rPr>
                        <a:t>1.653.143</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1100" b="0" i="0" u="none" strike="noStrike" kern="1200" dirty="0">
                          <a:solidFill>
                            <a:srgbClr val="000000"/>
                          </a:solidFill>
                          <a:effectLst/>
                          <a:latin typeface="Segoe UI" panose="020B0502040204020203" pitchFamily="34" charset="0"/>
                          <a:ea typeface="+mn-ea"/>
                          <a:cs typeface="+mn-cs"/>
                        </a:rPr>
                        <a:t>1.185.068</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1100" b="0" i="0" u="none" strike="noStrike" kern="1200" dirty="0">
                          <a:solidFill>
                            <a:srgbClr val="000000"/>
                          </a:solidFill>
                          <a:effectLst/>
                          <a:latin typeface="Segoe UI" panose="020B0502040204020203" pitchFamily="34" charset="0"/>
                          <a:ea typeface="+mn-ea"/>
                          <a:cs typeface="+mn-cs"/>
                        </a:rPr>
                        <a:t>1.629.882</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1100" b="0" i="0" u="none" strike="noStrike" kern="1200" dirty="0">
                          <a:solidFill>
                            <a:srgbClr val="000000"/>
                          </a:solidFill>
                          <a:effectLst/>
                          <a:latin typeface="Segoe UI" panose="020B0502040204020203" pitchFamily="34" charset="0"/>
                          <a:ea typeface="+mn-ea"/>
                          <a:cs typeface="+mn-cs"/>
                        </a:rPr>
                        <a:t>1.836.369</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1100" b="0" i="0" u="none" strike="noStrike" kern="1200" dirty="0">
                          <a:solidFill>
                            <a:srgbClr val="000000"/>
                          </a:solidFill>
                          <a:effectLst/>
                          <a:latin typeface="Segoe UI" panose="020B0502040204020203" pitchFamily="34" charset="0"/>
                          <a:ea typeface="+mn-ea"/>
                          <a:cs typeface="+mn-cs"/>
                        </a:rPr>
                        <a:t>1.341.936</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116515"/>
                  </a:ext>
                </a:extLst>
              </a:tr>
            </a:tbl>
          </a:graphicData>
        </a:graphic>
      </p:graphicFrame>
      <p:pic>
        <p:nvPicPr>
          <p:cNvPr id="6" name="Imagen 5"/>
          <p:cNvPicPr>
            <a:picLocks noChangeAspect="1"/>
          </p:cNvPicPr>
          <p:nvPr/>
        </p:nvPicPr>
        <p:blipFill>
          <a:blip r:embed="rId3"/>
          <a:stretch>
            <a:fillRect/>
          </a:stretch>
        </p:blipFill>
        <p:spPr>
          <a:xfrm>
            <a:off x="6387152" y="4357572"/>
            <a:ext cx="2240202" cy="529182"/>
          </a:xfrm>
          <a:prstGeom prst="rect">
            <a:avLst/>
          </a:prstGeom>
        </p:spPr>
      </p:pic>
    </p:spTree>
    <p:extLst>
      <p:ext uri="{BB962C8B-B14F-4D97-AF65-F5344CB8AC3E}">
        <p14:creationId xmlns:p14="http://schemas.microsoft.com/office/powerpoint/2010/main" val="341400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C114F67B-82D0-8641-9854-DBDCE7E782ED}"/>
              </a:ext>
            </a:extLst>
          </p:cNvPr>
          <p:cNvSpPr txBox="1"/>
          <p:nvPr/>
        </p:nvSpPr>
        <p:spPr>
          <a:xfrm>
            <a:off x="5431229" y="4567499"/>
            <a:ext cx="2825667" cy="233782"/>
          </a:xfrm>
          <a:prstGeom prst="rect">
            <a:avLst/>
          </a:prstGeom>
        </p:spPr>
        <p:txBody>
          <a:bodyPr vert="horz" wrap="square" lIns="0" tIns="12065" rIns="0" bIns="0" rtlCol="0">
            <a:spAutoFit/>
          </a:bodyPr>
          <a:lstStyle/>
          <a:p>
            <a:pPr marL="12700">
              <a:lnSpc>
                <a:spcPct val="90000"/>
              </a:lnSpc>
              <a:tabLst>
                <a:tab pos="1017905" algn="l"/>
              </a:tabLst>
            </a:pPr>
            <a:r>
              <a:rPr lang="es-ES_tradnl" sz="1600" b="1" spc="-5" dirty="0">
                <a:solidFill>
                  <a:srgbClr val="EF3C6F"/>
                </a:solidFill>
                <a:latin typeface="+mj-lt"/>
                <a:ea typeface="+mj-ea"/>
                <a:cs typeface="Arial"/>
              </a:rPr>
              <a:t>Enero - octubre </a:t>
            </a:r>
            <a:r>
              <a:rPr lang="es-ES_tradnl" sz="1600" b="1" spc="-5" dirty="0">
                <a:latin typeface="+mj-lt"/>
                <a:ea typeface="+mj-ea"/>
                <a:cs typeface="Arial"/>
              </a:rPr>
              <a:t>2023</a:t>
            </a:r>
            <a:endParaRPr sz="1600" b="1" spc="-5" dirty="0">
              <a:latin typeface="+mj-lt"/>
              <a:ea typeface="+mj-ea"/>
              <a:cs typeface="Arial"/>
            </a:endParaRPr>
          </a:p>
        </p:txBody>
      </p:sp>
      <p:sp>
        <p:nvSpPr>
          <p:cNvPr id="4" name="object 553">
            <a:extLst>
              <a:ext uri="{FF2B5EF4-FFF2-40B4-BE49-F238E27FC236}">
                <a16:creationId xmlns:a16="http://schemas.microsoft.com/office/drawing/2014/main" id="{ED9DF49A-C1B4-227C-EA20-909249ED9484}"/>
              </a:ext>
            </a:extLst>
          </p:cNvPr>
          <p:cNvSpPr txBox="1">
            <a:spLocks/>
          </p:cNvSpPr>
          <p:nvPr/>
        </p:nvSpPr>
        <p:spPr>
          <a:xfrm>
            <a:off x="4497298" y="2470358"/>
            <a:ext cx="4990489" cy="477695"/>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125"/>
              </a:spcBef>
              <a:buNone/>
            </a:pPr>
            <a:r>
              <a:rPr lang="es-ES" sz="3000" b="1" spc="-5" dirty="0">
                <a:solidFill>
                  <a:srgbClr val="6F2A4D"/>
                </a:solidFill>
                <a:latin typeface="+mj-lt"/>
                <a:cs typeface="Arial"/>
              </a:rPr>
              <a:t>Mercado laboral</a:t>
            </a:r>
          </a:p>
        </p:txBody>
      </p:sp>
      <p:sp>
        <p:nvSpPr>
          <p:cNvPr id="5" name="Rectángulo 4">
            <a:extLst>
              <a:ext uri="{FF2B5EF4-FFF2-40B4-BE49-F238E27FC236}">
                <a16:creationId xmlns:a16="http://schemas.microsoft.com/office/drawing/2014/main" id="{58BABC12-3222-7F67-8CAE-DE5FA66B1764}"/>
              </a:ext>
            </a:extLst>
          </p:cNvPr>
          <p:cNvSpPr/>
          <p:nvPr/>
        </p:nvSpPr>
        <p:spPr>
          <a:xfrm>
            <a:off x="5343447" y="3317967"/>
            <a:ext cx="3800553" cy="1136468"/>
          </a:xfrm>
          <a:prstGeom prst="rect">
            <a:avLst/>
          </a:prstGeom>
          <a:noFill/>
          <a:ln w="6350">
            <a:solidFill>
              <a:srgbClr val="6B23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6" name="CuadroTexto 5">
            <a:extLst>
              <a:ext uri="{FF2B5EF4-FFF2-40B4-BE49-F238E27FC236}">
                <a16:creationId xmlns:a16="http://schemas.microsoft.com/office/drawing/2014/main" id="{785FD3A5-125E-6477-1139-1889460658D4}"/>
              </a:ext>
            </a:extLst>
          </p:cNvPr>
          <p:cNvSpPr txBox="1"/>
          <p:nvPr/>
        </p:nvSpPr>
        <p:spPr>
          <a:xfrm>
            <a:off x="5492037" y="3593813"/>
            <a:ext cx="3651963" cy="584775"/>
          </a:xfrm>
          <a:prstGeom prst="rect">
            <a:avLst/>
          </a:prstGeom>
          <a:noFill/>
        </p:spPr>
        <p:txBody>
          <a:bodyPr wrap="square" rtlCol="0">
            <a:spAutoFit/>
          </a:bodyPr>
          <a:lstStyle/>
          <a:p>
            <a:r>
              <a:rPr lang="es-ES" sz="1600" i="1" dirty="0">
                <a:solidFill>
                  <a:srgbClr val="EF3C6F"/>
                </a:solidFill>
              </a:rPr>
              <a:t>Total nacional  y</a:t>
            </a:r>
          </a:p>
          <a:p>
            <a:r>
              <a:rPr lang="es-ES" sz="1600" i="1" dirty="0">
                <a:solidFill>
                  <a:srgbClr val="EF3C6F"/>
                </a:solidFill>
              </a:rPr>
              <a:t>13 ciudades y áreas metropolitana</a:t>
            </a:r>
          </a:p>
        </p:txBody>
      </p:sp>
      <p:pic>
        <p:nvPicPr>
          <p:cNvPr id="7" name="Imagen 6"/>
          <p:cNvPicPr>
            <a:picLocks noChangeAspect="1"/>
          </p:cNvPicPr>
          <p:nvPr/>
        </p:nvPicPr>
        <p:blipFill>
          <a:blip r:embed="rId3"/>
          <a:stretch>
            <a:fillRect/>
          </a:stretch>
        </p:blipFill>
        <p:spPr>
          <a:xfrm>
            <a:off x="6571397" y="711805"/>
            <a:ext cx="2240202" cy="529182"/>
          </a:xfrm>
          <a:prstGeom prst="rect">
            <a:avLst/>
          </a:prstGeom>
        </p:spPr>
      </p:pic>
    </p:spTree>
    <p:extLst>
      <p:ext uri="{BB962C8B-B14F-4D97-AF65-F5344CB8AC3E}">
        <p14:creationId xmlns:p14="http://schemas.microsoft.com/office/powerpoint/2010/main" val="186292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2D14CD84-7D3F-9D47-89DD-5D218B645BAF}"/>
              </a:ext>
            </a:extLst>
          </p:cNvPr>
          <p:cNvSpPr txBox="1"/>
          <p:nvPr/>
        </p:nvSpPr>
        <p:spPr>
          <a:xfrm>
            <a:off x="469552" y="187744"/>
            <a:ext cx="8741460" cy="684803"/>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defTabSz="457189"/>
            <a:r>
              <a:rPr lang="es-ES" sz="1400" dirty="0">
                <a:solidFill>
                  <a:srgbClr val="B6004B"/>
                </a:solidFill>
              </a:rPr>
              <a:t>Ingresos promedios (Ganancias y salarios) según rangos de edad</a:t>
            </a:r>
          </a:p>
          <a:p>
            <a:pPr defTabSz="457189"/>
            <a:r>
              <a:rPr lang="es-ES" sz="1400" dirty="0">
                <a:solidFill>
                  <a:srgbClr val="6F2A4D"/>
                </a:solidFill>
              </a:rPr>
              <a:t>Total Nacional y 13 ciudades y áreas metropolitanas</a:t>
            </a:r>
          </a:p>
          <a:p>
            <a:pPr defTabSz="457189"/>
            <a:r>
              <a:rPr lang="es-ES" sz="1200" b="0" dirty="0">
                <a:solidFill>
                  <a:schemeClr val="tx1"/>
                </a:solidFill>
              </a:rPr>
              <a:t>Enero – octubre (2022 - 2023)</a:t>
            </a:r>
          </a:p>
        </p:txBody>
      </p:sp>
      <p:sp>
        <p:nvSpPr>
          <p:cNvPr id="13" name="object 18">
            <a:extLst>
              <a:ext uri="{FF2B5EF4-FFF2-40B4-BE49-F238E27FC236}">
                <a16:creationId xmlns:a16="http://schemas.microsoft.com/office/drawing/2014/main" id="{40E5504F-312D-6F4A-9C1A-BEA34D28C3C7}"/>
              </a:ext>
            </a:extLst>
          </p:cNvPr>
          <p:cNvSpPr txBox="1"/>
          <p:nvPr/>
        </p:nvSpPr>
        <p:spPr>
          <a:xfrm>
            <a:off x="469552" y="4018631"/>
            <a:ext cx="8450313" cy="868123"/>
          </a:xfrm>
          <a:prstGeom prst="rect">
            <a:avLst/>
          </a:prstGeom>
        </p:spPr>
        <p:txBody>
          <a:bodyPr vert="horz" wrap="square" lIns="0" tIns="6985" rIns="0" bIns="0" rtlCol="0" anchor="b">
            <a:spAutoFit/>
          </a:bodyPr>
          <a:lstStyle/>
          <a:p>
            <a:pPr marL="450839" marR="5080" indent="-438139" defTabSz="457189">
              <a:lnSpc>
                <a:spcPct val="104099"/>
              </a:lnSpc>
              <a:spcBef>
                <a:spcPts val="55"/>
              </a:spcBef>
            </a:pPr>
            <a:r>
              <a:rPr lang="es-ES" sz="700" b="1" spc="15" dirty="0">
                <a:solidFill>
                  <a:srgbClr val="A84072"/>
                </a:solidFill>
                <a:latin typeface="Segoe UI" panose="020B0502040204020203" pitchFamily="34" charset="0"/>
                <a:cs typeface="Segoe UI" panose="020B0502040204020203" pitchFamily="34" charset="0"/>
              </a:rPr>
              <a:t>Notas</a:t>
            </a:r>
            <a:r>
              <a:rPr lang="es-ES" sz="700" spc="15" dirty="0">
                <a:solidFill>
                  <a:srgbClr val="A84072"/>
                </a:solidFill>
                <a:latin typeface="Segoe UI" panose="020B0502040204020203" pitchFamily="34" charset="0"/>
                <a:cs typeface="Segoe UI" panose="020B0502040204020203" pitchFamily="34" charset="0"/>
              </a:rPr>
              <a:t>: ᛫ valores a pesos corrientes.</a:t>
            </a:r>
          </a:p>
          <a:p>
            <a:pPr marL="450839" marR="5080" indent="-438139" defTabSz="457189">
              <a:lnSpc>
                <a:spcPct val="104099"/>
              </a:lnSpc>
              <a:spcBef>
                <a:spcPts val="55"/>
              </a:spcBef>
            </a:pPr>
            <a:r>
              <a:rPr lang="es-ES" sz="700" spc="15" dirty="0">
                <a:solidFill>
                  <a:srgbClr val="A84072"/>
                </a:solidFill>
                <a:latin typeface="Segoe UI" panose="020B0502040204020203" pitchFamily="34" charset="0"/>
                <a:cs typeface="Segoe UI" panose="020B0502040204020203" pitchFamily="34" charset="0"/>
              </a:rPr>
              <a:t>            ᛫ Datos expandidos con proyecciones de población elaboradas con base en los resultados del Censo Nacional de Población y Vivienda 2018.</a:t>
            </a:r>
          </a:p>
          <a:p>
            <a:pPr marL="450839" marR="5080" indent="-438139" defTabSz="457189">
              <a:lnSpc>
                <a:spcPct val="104099"/>
              </a:lnSpc>
              <a:spcBef>
                <a:spcPts val="55"/>
              </a:spcBef>
            </a:pPr>
            <a:r>
              <a:rPr lang="es-ES" sz="700" spc="15" dirty="0">
                <a:solidFill>
                  <a:srgbClr val="A84072"/>
                </a:solidFill>
                <a:latin typeface="Segoe UI" panose="020B0502040204020203" pitchFamily="34" charset="0"/>
                <a:cs typeface="Segoe UI" panose="020B0502040204020203" pitchFamily="34" charset="0"/>
              </a:rPr>
              <a:t>            ᛫ Se excluye la categoría trabajador sin remuneración.</a:t>
            </a:r>
          </a:p>
          <a:p>
            <a:pPr marL="450839" marR="5080" indent="-438139" defTabSz="457189">
              <a:lnSpc>
                <a:spcPct val="104099"/>
              </a:lnSpc>
              <a:spcBef>
                <a:spcPts val="55"/>
              </a:spcBef>
            </a:pPr>
            <a:r>
              <a:rPr lang="es-ES" sz="700" spc="15" dirty="0">
                <a:solidFill>
                  <a:srgbClr val="A84072"/>
                </a:solidFill>
                <a:latin typeface="Segoe UI" panose="020B0502040204020203" pitchFamily="34" charset="0"/>
                <a:cs typeface="Segoe UI" panose="020B0502040204020203" pitchFamily="34" charset="0"/>
              </a:rPr>
              <a:t>            ᛫ Las ganancias y salarios laborales corresponden a los ingresos monetarios de la primera actividad. </a:t>
            </a:r>
          </a:p>
          <a:p>
            <a:pPr marL="450839" marR="5080" indent="-438139" defTabSz="457189">
              <a:lnSpc>
                <a:spcPct val="104099"/>
              </a:lnSpc>
              <a:spcBef>
                <a:spcPts val="55"/>
              </a:spcBef>
            </a:pPr>
            <a:r>
              <a:rPr lang="es-ES" sz="700" spc="15" dirty="0">
                <a:solidFill>
                  <a:srgbClr val="A84072"/>
                </a:solidFill>
                <a:latin typeface="Segoe UI" panose="020B0502040204020203" pitchFamily="34" charset="0"/>
                <a:cs typeface="Segoe UI" panose="020B0502040204020203" pitchFamily="34" charset="0"/>
              </a:rPr>
              <a:t>            ᛫ a.m.: área metropolitana</a:t>
            </a:r>
          </a:p>
          <a:p>
            <a:pPr marL="450839" marR="5080" indent="-438139" defTabSz="457189">
              <a:lnSpc>
                <a:spcPct val="104099"/>
              </a:lnSpc>
              <a:spcBef>
                <a:spcPts val="55"/>
              </a:spcBef>
            </a:pPr>
            <a:endParaRPr lang="es-ES" sz="700" spc="15" dirty="0">
              <a:solidFill>
                <a:srgbClr val="A84072"/>
              </a:solidFill>
              <a:latin typeface="Segoe UI" panose="020B0502040204020203" pitchFamily="34" charset="0"/>
              <a:cs typeface="Segoe UI" panose="020B0502040204020203" pitchFamily="34" charset="0"/>
            </a:endParaRPr>
          </a:p>
          <a:p>
            <a:pPr marL="12700" marR="5080" defTabSz="457189">
              <a:lnSpc>
                <a:spcPct val="104099"/>
              </a:lnSpc>
              <a:spcBef>
                <a:spcPts val="55"/>
              </a:spcBef>
            </a:pPr>
            <a:r>
              <a:rPr lang="es-CO" sz="700" b="1" spc="15" dirty="0">
                <a:solidFill>
                  <a:srgbClr val="A84072"/>
                </a:solidFill>
                <a:latin typeface="Segoe UI" panose="020B0502040204020203" pitchFamily="34" charset="0"/>
                <a:cs typeface="Segoe UI" panose="020B0502040204020203" pitchFamily="34" charset="0"/>
              </a:rPr>
              <a:t>Fuente: </a:t>
            </a:r>
            <a:r>
              <a:rPr lang="es-CO" sz="700" spc="15" dirty="0">
                <a:solidFill>
                  <a:srgbClr val="A84072"/>
                </a:solidFill>
                <a:latin typeface="Segoe UI" panose="020B0502040204020203" pitchFamily="34" charset="0"/>
                <a:cs typeface="Segoe UI" panose="020B0502040204020203" pitchFamily="34" charset="0"/>
              </a:rPr>
              <a:t>DANE, GEIH.</a:t>
            </a:r>
          </a:p>
        </p:txBody>
      </p:sp>
      <p:graphicFrame>
        <p:nvGraphicFramePr>
          <p:cNvPr id="5" name="Tabla 4"/>
          <p:cNvGraphicFramePr>
            <a:graphicFrameLocks noGrp="1"/>
          </p:cNvGraphicFramePr>
          <p:nvPr>
            <p:extLst>
              <p:ext uri="{D42A27DB-BD31-4B8C-83A1-F6EECF244321}">
                <p14:modId xmlns:p14="http://schemas.microsoft.com/office/powerpoint/2010/main" val="722053298"/>
              </p:ext>
            </p:extLst>
          </p:nvPr>
        </p:nvGraphicFramePr>
        <p:xfrm>
          <a:off x="498065" y="1012072"/>
          <a:ext cx="8147869" cy="1348357"/>
        </p:xfrm>
        <a:graphic>
          <a:graphicData uri="http://schemas.openxmlformats.org/drawingml/2006/table">
            <a:tbl>
              <a:tblPr/>
              <a:tblGrid>
                <a:gridCol w="1060712">
                  <a:extLst>
                    <a:ext uri="{9D8B030D-6E8A-4147-A177-3AD203B41FA5}">
                      <a16:colId xmlns:a16="http://schemas.microsoft.com/office/drawing/2014/main" val="2835696785"/>
                    </a:ext>
                  </a:extLst>
                </a:gridCol>
                <a:gridCol w="958999">
                  <a:extLst>
                    <a:ext uri="{9D8B030D-6E8A-4147-A177-3AD203B41FA5}">
                      <a16:colId xmlns:a16="http://schemas.microsoft.com/office/drawing/2014/main" val="875318527"/>
                    </a:ext>
                  </a:extLst>
                </a:gridCol>
                <a:gridCol w="958999">
                  <a:extLst>
                    <a:ext uri="{9D8B030D-6E8A-4147-A177-3AD203B41FA5}">
                      <a16:colId xmlns:a16="http://schemas.microsoft.com/office/drawing/2014/main" val="49087321"/>
                    </a:ext>
                  </a:extLst>
                </a:gridCol>
                <a:gridCol w="929940">
                  <a:extLst>
                    <a:ext uri="{9D8B030D-6E8A-4147-A177-3AD203B41FA5}">
                      <a16:colId xmlns:a16="http://schemas.microsoft.com/office/drawing/2014/main" val="3270964191"/>
                    </a:ext>
                  </a:extLst>
                </a:gridCol>
                <a:gridCol w="926307">
                  <a:extLst>
                    <a:ext uri="{9D8B030D-6E8A-4147-A177-3AD203B41FA5}">
                      <a16:colId xmlns:a16="http://schemas.microsoft.com/office/drawing/2014/main" val="2227734817"/>
                    </a:ext>
                  </a:extLst>
                </a:gridCol>
                <a:gridCol w="828228">
                  <a:extLst>
                    <a:ext uri="{9D8B030D-6E8A-4147-A177-3AD203B41FA5}">
                      <a16:colId xmlns:a16="http://schemas.microsoft.com/office/drawing/2014/main" val="1967822111"/>
                    </a:ext>
                  </a:extLst>
                </a:gridCol>
                <a:gridCol w="828228">
                  <a:extLst>
                    <a:ext uri="{9D8B030D-6E8A-4147-A177-3AD203B41FA5}">
                      <a16:colId xmlns:a16="http://schemas.microsoft.com/office/drawing/2014/main" val="705404830"/>
                    </a:ext>
                  </a:extLst>
                </a:gridCol>
                <a:gridCol w="828228">
                  <a:extLst>
                    <a:ext uri="{9D8B030D-6E8A-4147-A177-3AD203B41FA5}">
                      <a16:colId xmlns:a16="http://schemas.microsoft.com/office/drawing/2014/main" val="1428704938"/>
                    </a:ext>
                  </a:extLst>
                </a:gridCol>
                <a:gridCol w="828228">
                  <a:extLst>
                    <a:ext uri="{9D8B030D-6E8A-4147-A177-3AD203B41FA5}">
                      <a16:colId xmlns:a16="http://schemas.microsoft.com/office/drawing/2014/main" val="2595608321"/>
                    </a:ext>
                  </a:extLst>
                </a:gridCol>
              </a:tblGrid>
              <a:tr h="236474">
                <a:tc rowSpan="3">
                  <a:txBody>
                    <a:bodyPr/>
                    <a:lstStyle/>
                    <a:p>
                      <a:pPr algn="ctr" fontAlgn="ctr"/>
                      <a:r>
                        <a:rPr lang="es-CO" sz="1000" b="1" i="0" u="none" strike="noStrike" dirty="0">
                          <a:solidFill>
                            <a:schemeClr val="bg1"/>
                          </a:solidFill>
                          <a:effectLst/>
                          <a:latin typeface="Segoe UI" panose="020B0502040204020203" pitchFamily="34" charset="0"/>
                        </a:rPr>
                        <a:t>Pesos corrientes</a:t>
                      </a:r>
                    </a:p>
                  </a:txBody>
                  <a:tcPr marL="9525" marR="9525" marT="9525" marB="0" anchor="ctr">
                    <a:lnL>
                      <a:noFill/>
                    </a:lnL>
                    <a:lnR>
                      <a:noFill/>
                    </a:lnR>
                    <a:lnT>
                      <a:noFill/>
                    </a:lnT>
                    <a:lnB>
                      <a:noFill/>
                    </a:lnB>
                    <a:solidFill>
                      <a:srgbClr val="6B1940"/>
                    </a:solidFill>
                  </a:tcPr>
                </a:tc>
                <a:tc gridSpan="8">
                  <a:txBody>
                    <a:bodyPr/>
                    <a:lstStyle/>
                    <a:p>
                      <a:pPr algn="ctr" fontAlgn="ctr"/>
                      <a:r>
                        <a:rPr lang="es-CO" sz="1000" b="1" i="0" u="none" strike="noStrike" dirty="0">
                          <a:solidFill>
                            <a:srgbClr val="FFFFFF"/>
                          </a:solidFill>
                          <a:effectLst/>
                          <a:latin typeface="Segoe UI" panose="020B0502040204020203" pitchFamily="34" charset="0"/>
                        </a:rPr>
                        <a:t>Total nacional</a:t>
                      </a:r>
                    </a:p>
                  </a:txBody>
                  <a:tcPr marL="9525" marR="9525" marT="9525"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672923756"/>
                  </a:ext>
                </a:extLst>
              </a:tr>
              <a:tr h="227379">
                <a:tc vMerge="1">
                  <a:txBody>
                    <a:bodyPr/>
                    <a:lstStyle/>
                    <a:p>
                      <a:endParaRPr lang="es-CO"/>
                    </a:p>
                  </a:txBody>
                  <a:tcPr/>
                </a:tc>
                <a:tc gridSpan="4">
                  <a:txBody>
                    <a:bodyPr/>
                    <a:lstStyle/>
                    <a:p>
                      <a:pPr algn="ctr" fontAlgn="ctr"/>
                      <a:r>
                        <a:rPr lang="es-CO" sz="1000" b="1" i="0" u="none" strike="noStrike" dirty="0">
                          <a:solidFill>
                            <a:srgbClr val="FFFFFF"/>
                          </a:solidFill>
                          <a:effectLst/>
                          <a:latin typeface="Segoe UI" panose="020B0502040204020203" pitchFamily="34" charset="0"/>
                        </a:rPr>
                        <a:t>Enero-octubre 2022</a:t>
                      </a:r>
                    </a:p>
                  </a:txBody>
                  <a:tcPr marL="9525" marR="9525" marT="9525" marB="0" anchor="ctr">
                    <a:lnL>
                      <a:noFill/>
                    </a:lnL>
                    <a:lnR w="12700" cap="flat" cmpd="sng" algn="ctr">
                      <a:solidFill>
                        <a:srgbClr val="B0B7BB"/>
                      </a:solidFill>
                      <a:prstDash val="solid"/>
                      <a:round/>
                      <a:headEnd type="none" w="med" len="med"/>
                      <a:tailEnd type="none" w="med" len="med"/>
                    </a:lnR>
                    <a:lnT>
                      <a:noFill/>
                    </a:lnT>
                    <a:lnB>
                      <a:noFill/>
                    </a:lnB>
                    <a:solidFill>
                      <a:srgbClr val="860036"/>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ctr" fontAlgn="ctr"/>
                      <a:r>
                        <a:rPr lang="es-CO" sz="1000" b="1" i="0" u="none" strike="noStrike" dirty="0">
                          <a:solidFill>
                            <a:srgbClr val="FFFFFF"/>
                          </a:solidFill>
                          <a:effectLst/>
                          <a:latin typeface="Segoe UI" panose="020B0502040204020203" pitchFamily="34" charset="0"/>
                        </a:rPr>
                        <a:t>Enero-octubre 2023</a:t>
                      </a:r>
                    </a:p>
                  </a:txBody>
                  <a:tcPr marL="9525" marR="9525" marT="9525" marB="0" anchor="ctr">
                    <a:lnL w="12700" cap="flat" cmpd="sng" algn="ctr">
                      <a:solidFill>
                        <a:srgbClr val="B0B7BB"/>
                      </a:solidFill>
                      <a:prstDash val="solid"/>
                      <a:round/>
                      <a:headEnd type="none" w="med" len="med"/>
                      <a:tailEnd type="none" w="med" len="med"/>
                    </a:lnL>
                    <a:lnR>
                      <a:noFill/>
                    </a:lnR>
                    <a:lnT>
                      <a:noFill/>
                    </a:lnT>
                    <a:lnB>
                      <a:noFill/>
                    </a:lnB>
                    <a:solidFill>
                      <a:srgbClr val="B6004B"/>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805865698"/>
                  </a:ext>
                </a:extLst>
              </a:tr>
              <a:tr h="418377">
                <a:tc vMerge="1">
                  <a:txBody>
                    <a:bodyPr/>
                    <a:lstStyle/>
                    <a:p>
                      <a:endParaRPr lang="es-CO"/>
                    </a:p>
                  </a:txBody>
                  <a:tcPr/>
                </a:tc>
                <a:tc>
                  <a:txBody>
                    <a:bodyPr/>
                    <a:lstStyle/>
                    <a:p>
                      <a:pPr algn="ctr" fontAlgn="ctr"/>
                      <a:r>
                        <a:rPr lang="es-CO" sz="1000" b="1" i="0" u="none" strike="noStrike" dirty="0">
                          <a:solidFill>
                            <a:srgbClr val="AD2750"/>
                          </a:solidFill>
                          <a:effectLst/>
                          <a:latin typeface="Segoe UI" panose="020B0502040204020203" pitchFamily="34" charset="0"/>
                        </a:rPr>
                        <a:t>TOTAL</a:t>
                      </a:r>
                    </a:p>
                  </a:txBody>
                  <a:tcPr marL="9525" marR="9525" marT="9525" marB="0" anchor="ctr">
                    <a:lnL>
                      <a:noFill/>
                    </a:lnL>
                    <a:lnR>
                      <a:noFill/>
                    </a:lnR>
                    <a:lnT>
                      <a:noFill/>
                    </a:lnT>
                    <a:lnB>
                      <a:noFill/>
                    </a:lnB>
                    <a:solidFill>
                      <a:srgbClr val="E691AA"/>
                    </a:solidFill>
                  </a:tcPr>
                </a:tc>
                <a:tc>
                  <a:txBody>
                    <a:bodyPr/>
                    <a:lstStyle/>
                    <a:p>
                      <a:pPr algn="ctr" fontAlgn="ctr"/>
                      <a:r>
                        <a:rPr lang="es-MX" sz="1000" b="1" i="0" u="none" strike="noStrike">
                          <a:solidFill>
                            <a:srgbClr val="AD2750"/>
                          </a:solidFill>
                          <a:effectLst/>
                          <a:latin typeface="Segoe UI" panose="020B0502040204020203" pitchFamily="34" charset="0"/>
                        </a:rPr>
                        <a:t>De 15 a 24 años</a:t>
                      </a:r>
                    </a:p>
                  </a:txBody>
                  <a:tcPr marL="9525" marR="9525" marT="9525" marB="0" anchor="ctr">
                    <a:lnL>
                      <a:noFill/>
                    </a:lnL>
                    <a:lnR>
                      <a:noFill/>
                    </a:lnR>
                    <a:lnT>
                      <a:noFill/>
                    </a:lnT>
                    <a:lnB>
                      <a:noFill/>
                    </a:lnB>
                    <a:solidFill>
                      <a:srgbClr val="F7D9E1"/>
                    </a:solidFill>
                  </a:tcPr>
                </a:tc>
                <a:tc>
                  <a:txBody>
                    <a:bodyPr/>
                    <a:lstStyle/>
                    <a:p>
                      <a:pPr algn="ctr" fontAlgn="ctr"/>
                      <a:r>
                        <a:rPr lang="es-MX" sz="1000" b="1" i="0" u="none" strike="noStrike">
                          <a:solidFill>
                            <a:srgbClr val="AD2750"/>
                          </a:solidFill>
                          <a:effectLst/>
                          <a:latin typeface="Segoe UI" panose="020B0502040204020203" pitchFamily="34" charset="0"/>
                        </a:rPr>
                        <a:t>De 25 a 54 años</a:t>
                      </a:r>
                    </a:p>
                  </a:txBody>
                  <a:tcPr marL="9525" marR="9525" marT="9525" marB="0" anchor="ctr">
                    <a:lnL>
                      <a:noFill/>
                    </a:lnL>
                    <a:lnR>
                      <a:noFill/>
                    </a:lnR>
                    <a:lnT>
                      <a:noFill/>
                    </a:lnT>
                    <a:lnB>
                      <a:noFill/>
                    </a:lnB>
                    <a:solidFill>
                      <a:srgbClr val="E691AA"/>
                    </a:solidFill>
                  </a:tcPr>
                </a:tc>
                <a:tc>
                  <a:txBody>
                    <a:bodyPr/>
                    <a:lstStyle/>
                    <a:p>
                      <a:pPr algn="ctr" fontAlgn="ctr"/>
                      <a:r>
                        <a:rPr lang="es-MX" sz="1000" b="1" i="0" u="none" strike="noStrike" dirty="0">
                          <a:solidFill>
                            <a:srgbClr val="AD2750"/>
                          </a:solidFill>
                          <a:effectLst/>
                          <a:latin typeface="Segoe UI" panose="020B0502040204020203" pitchFamily="34" charset="0"/>
                        </a:rPr>
                        <a:t>De 55 años y más</a:t>
                      </a:r>
                    </a:p>
                  </a:txBody>
                  <a:tcPr marL="9525" marR="9525" marT="9525" marB="0" anchor="ctr">
                    <a:lnL>
                      <a:noFill/>
                    </a:lnL>
                    <a:lnR>
                      <a:noFill/>
                    </a:lnR>
                    <a:lnT>
                      <a:noFill/>
                    </a:lnT>
                    <a:lnB>
                      <a:noFill/>
                    </a:lnB>
                    <a:solidFill>
                      <a:srgbClr val="F7D9E1"/>
                    </a:solidFill>
                  </a:tcPr>
                </a:tc>
                <a:tc>
                  <a:txBody>
                    <a:bodyPr/>
                    <a:lstStyle/>
                    <a:p>
                      <a:pPr algn="ctr" fontAlgn="ctr"/>
                      <a:r>
                        <a:rPr lang="es-CO" sz="1000" b="1" i="0" u="none" strike="noStrike">
                          <a:solidFill>
                            <a:srgbClr val="AD2750"/>
                          </a:solidFill>
                          <a:effectLst/>
                          <a:latin typeface="Segoe UI" panose="020B0502040204020203" pitchFamily="34" charset="0"/>
                        </a:rPr>
                        <a:t>TOTAL</a:t>
                      </a:r>
                    </a:p>
                  </a:txBody>
                  <a:tcPr marL="9525" marR="9525" marT="9525" marB="0" anchor="ctr">
                    <a:lnL>
                      <a:noFill/>
                    </a:lnL>
                    <a:lnR>
                      <a:noFill/>
                    </a:lnR>
                    <a:lnT>
                      <a:noFill/>
                    </a:lnT>
                    <a:lnB>
                      <a:noFill/>
                    </a:lnB>
                    <a:solidFill>
                      <a:srgbClr val="E691AA"/>
                    </a:solidFill>
                  </a:tcPr>
                </a:tc>
                <a:tc>
                  <a:txBody>
                    <a:bodyPr/>
                    <a:lstStyle/>
                    <a:p>
                      <a:pPr algn="ctr" fontAlgn="ctr"/>
                      <a:r>
                        <a:rPr lang="es-MX" sz="1000" b="1" i="0" u="none" strike="noStrike">
                          <a:solidFill>
                            <a:srgbClr val="AD2750"/>
                          </a:solidFill>
                          <a:effectLst/>
                          <a:latin typeface="Segoe UI" panose="020B0502040204020203" pitchFamily="34" charset="0"/>
                        </a:rPr>
                        <a:t>De 15 a 24 años</a:t>
                      </a:r>
                    </a:p>
                  </a:txBody>
                  <a:tcPr marL="9525" marR="9525" marT="9525" marB="0" anchor="ctr">
                    <a:lnL>
                      <a:noFill/>
                    </a:lnL>
                    <a:lnR>
                      <a:noFill/>
                    </a:lnR>
                    <a:lnT>
                      <a:noFill/>
                    </a:lnT>
                    <a:lnB>
                      <a:noFill/>
                    </a:lnB>
                    <a:solidFill>
                      <a:srgbClr val="F7D9E1"/>
                    </a:solidFill>
                  </a:tcPr>
                </a:tc>
                <a:tc>
                  <a:txBody>
                    <a:bodyPr/>
                    <a:lstStyle/>
                    <a:p>
                      <a:pPr algn="ctr" fontAlgn="ctr"/>
                      <a:r>
                        <a:rPr lang="es-MX" sz="1000" b="1" i="0" u="none" strike="noStrike">
                          <a:solidFill>
                            <a:srgbClr val="AD2750"/>
                          </a:solidFill>
                          <a:effectLst/>
                          <a:latin typeface="Segoe UI" panose="020B0502040204020203" pitchFamily="34" charset="0"/>
                        </a:rPr>
                        <a:t>De 25 a 54 años</a:t>
                      </a:r>
                    </a:p>
                  </a:txBody>
                  <a:tcPr marL="9525" marR="9525" marT="9525" marB="0" anchor="ctr">
                    <a:lnL>
                      <a:noFill/>
                    </a:lnL>
                    <a:lnR>
                      <a:noFill/>
                    </a:lnR>
                    <a:lnT>
                      <a:noFill/>
                    </a:lnT>
                    <a:lnB>
                      <a:noFill/>
                    </a:lnB>
                    <a:solidFill>
                      <a:srgbClr val="E691AA"/>
                    </a:solidFill>
                  </a:tcPr>
                </a:tc>
                <a:tc>
                  <a:txBody>
                    <a:bodyPr/>
                    <a:lstStyle/>
                    <a:p>
                      <a:pPr algn="ctr" fontAlgn="ctr"/>
                      <a:r>
                        <a:rPr lang="es-MX" sz="1000" b="1" i="0" u="none" strike="noStrike">
                          <a:solidFill>
                            <a:srgbClr val="AD2750"/>
                          </a:solidFill>
                          <a:effectLst/>
                          <a:latin typeface="Segoe UI" panose="020B0502040204020203" pitchFamily="34" charset="0"/>
                        </a:rPr>
                        <a:t>De 55 años y más</a:t>
                      </a:r>
                    </a:p>
                  </a:txBody>
                  <a:tcPr marL="9525" marR="9525" marT="9525" marB="0" anchor="ctr">
                    <a:lnL>
                      <a:noFill/>
                    </a:lnL>
                    <a:lnR>
                      <a:noFill/>
                    </a:lnR>
                    <a:lnT>
                      <a:noFill/>
                    </a:lnT>
                    <a:lnB>
                      <a:noFill/>
                    </a:lnB>
                    <a:solidFill>
                      <a:srgbClr val="F7D9E1"/>
                    </a:solidFill>
                  </a:tcPr>
                </a:tc>
                <a:extLst>
                  <a:ext uri="{0D108BD9-81ED-4DB2-BD59-A6C34878D82A}">
                    <a16:rowId xmlns:a16="http://schemas.microsoft.com/office/drawing/2014/main" val="431404152"/>
                  </a:ext>
                </a:extLst>
              </a:tr>
              <a:tr h="227379">
                <a:tc>
                  <a:txBody>
                    <a:bodyPr/>
                    <a:lstStyle/>
                    <a:p>
                      <a:pPr algn="l" fontAlgn="t"/>
                      <a:r>
                        <a:rPr lang="es-CO" sz="1000" b="1" i="0" u="none" strike="noStrike" dirty="0">
                          <a:solidFill>
                            <a:srgbClr val="000000"/>
                          </a:solidFill>
                          <a:effectLst/>
                          <a:latin typeface="Segoe UI" panose="020B0502040204020203" pitchFamily="34" charset="0"/>
                        </a:rPr>
                        <a:t>Asalariados</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1000" b="0" i="0" u="none" strike="noStrike" kern="1200" dirty="0">
                          <a:solidFill>
                            <a:srgbClr val="000000"/>
                          </a:solidFill>
                          <a:effectLst/>
                          <a:latin typeface="Segoe UI" panose="020B0502040204020203" pitchFamily="34" charset="0"/>
                          <a:ea typeface="+mn-ea"/>
                          <a:cs typeface="+mn-cs"/>
                        </a:rPr>
                        <a:t>1.636.880</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1000" b="0" i="0" u="none" strike="noStrike" kern="1200" dirty="0">
                          <a:solidFill>
                            <a:srgbClr val="000000"/>
                          </a:solidFill>
                          <a:effectLst/>
                          <a:latin typeface="Segoe UI" panose="020B0502040204020203" pitchFamily="34" charset="0"/>
                          <a:ea typeface="+mn-ea"/>
                          <a:cs typeface="+mn-cs"/>
                        </a:rPr>
                        <a:t>979.422</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1000" b="0" i="0" u="none" strike="noStrike" kern="1200" dirty="0">
                          <a:solidFill>
                            <a:srgbClr val="000000"/>
                          </a:solidFill>
                          <a:effectLst/>
                          <a:latin typeface="Segoe UI" panose="020B0502040204020203" pitchFamily="34" charset="0"/>
                          <a:ea typeface="+mn-ea"/>
                          <a:cs typeface="+mn-cs"/>
                        </a:rPr>
                        <a:t>1.728.269</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1000" b="0" i="0" u="none" strike="noStrike" kern="1200" dirty="0">
                          <a:solidFill>
                            <a:srgbClr val="000000"/>
                          </a:solidFill>
                          <a:effectLst/>
                          <a:latin typeface="Segoe UI" panose="020B0502040204020203" pitchFamily="34" charset="0"/>
                          <a:ea typeface="+mn-ea"/>
                          <a:cs typeface="+mn-cs"/>
                        </a:rPr>
                        <a:t>1.876.223</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1000" b="0" i="0" u="none" strike="noStrike" kern="1200">
                          <a:solidFill>
                            <a:srgbClr val="000000"/>
                          </a:solidFill>
                          <a:effectLst/>
                          <a:latin typeface="Segoe UI" panose="020B0502040204020203" pitchFamily="34" charset="0"/>
                          <a:ea typeface="+mn-ea"/>
                          <a:cs typeface="+mn-cs"/>
                        </a:rPr>
                        <a:t>1.860.365</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1000" b="0" i="0" u="none" strike="noStrike" kern="1200">
                          <a:solidFill>
                            <a:srgbClr val="000000"/>
                          </a:solidFill>
                          <a:effectLst/>
                          <a:latin typeface="Segoe UI" panose="020B0502040204020203" pitchFamily="34" charset="0"/>
                          <a:ea typeface="+mn-ea"/>
                          <a:cs typeface="+mn-cs"/>
                        </a:rPr>
                        <a:t>1.112.211</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1000" b="0" i="0" u="none" strike="noStrike" kern="1200">
                          <a:solidFill>
                            <a:srgbClr val="000000"/>
                          </a:solidFill>
                          <a:effectLst/>
                          <a:latin typeface="Segoe UI" panose="020B0502040204020203" pitchFamily="34" charset="0"/>
                          <a:ea typeface="+mn-ea"/>
                          <a:cs typeface="+mn-cs"/>
                        </a:rPr>
                        <a:t>1.975.619</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1000" b="0" i="0" u="none" strike="noStrike" kern="1200">
                          <a:solidFill>
                            <a:srgbClr val="000000"/>
                          </a:solidFill>
                          <a:effectLst/>
                          <a:latin typeface="Segoe UI" panose="020B0502040204020203" pitchFamily="34" charset="0"/>
                          <a:ea typeface="+mn-ea"/>
                          <a:cs typeface="+mn-cs"/>
                        </a:rPr>
                        <a:t>2.080.887</a:t>
                      </a:r>
                    </a:p>
                  </a:txBody>
                  <a:tcPr marL="9525" marR="9525" marT="9525" marB="0" anchor="ctr">
                    <a:lnL>
                      <a:noFill/>
                    </a:lnL>
                    <a:lnR>
                      <a:noFill/>
                    </a:lnR>
                    <a:lnT>
                      <a:noFill/>
                    </a:lnT>
                    <a:lnB>
                      <a:noFill/>
                    </a:lnB>
                    <a:solidFill>
                      <a:srgbClr val="BFBFBF"/>
                    </a:solidFill>
                  </a:tcPr>
                </a:tc>
                <a:extLst>
                  <a:ext uri="{0D108BD9-81ED-4DB2-BD59-A6C34878D82A}">
                    <a16:rowId xmlns:a16="http://schemas.microsoft.com/office/drawing/2014/main" val="2871181971"/>
                  </a:ext>
                </a:extLst>
              </a:tr>
              <a:tr h="238748">
                <a:tc>
                  <a:txBody>
                    <a:bodyPr/>
                    <a:lstStyle/>
                    <a:p>
                      <a:pPr algn="l" fontAlgn="t"/>
                      <a:r>
                        <a:rPr lang="es-CO" sz="1000" b="1" i="0" u="none" strike="noStrike" dirty="0">
                          <a:solidFill>
                            <a:srgbClr val="000000"/>
                          </a:solidFill>
                          <a:effectLst/>
                          <a:latin typeface="Segoe UI" panose="020B0502040204020203" pitchFamily="34" charset="0"/>
                        </a:rPr>
                        <a:t>Independientes</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1000" b="0" i="0" u="none" strike="noStrike" kern="1200" dirty="0">
                          <a:solidFill>
                            <a:srgbClr val="000000"/>
                          </a:solidFill>
                          <a:effectLst/>
                          <a:latin typeface="Segoe UI" panose="020B0502040204020203" pitchFamily="34" charset="0"/>
                          <a:ea typeface="+mn-ea"/>
                          <a:cs typeface="+mn-cs"/>
                        </a:rPr>
                        <a:t>1.020.077</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1000" b="0" i="0" u="none" strike="noStrike" kern="1200" dirty="0">
                          <a:solidFill>
                            <a:srgbClr val="000000"/>
                          </a:solidFill>
                          <a:effectLst/>
                          <a:latin typeface="Segoe UI" panose="020B0502040204020203" pitchFamily="34" charset="0"/>
                          <a:ea typeface="+mn-ea"/>
                          <a:cs typeface="+mn-cs"/>
                        </a:rPr>
                        <a:t>619.894</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1000" b="0" i="0" u="none" strike="noStrike" kern="1200" dirty="0">
                          <a:solidFill>
                            <a:srgbClr val="000000"/>
                          </a:solidFill>
                          <a:effectLst/>
                          <a:latin typeface="Segoe UI" panose="020B0502040204020203" pitchFamily="34" charset="0"/>
                          <a:ea typeface="+mn-ea"/>
                          <a:cs typeface="+mn-cs"/>
                        </a:rPr>
                        <a:t>1.111.897</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1000" b="0" i="0" u="none" strike="noStrike" kern="1200" dirty="0">
                          <a:solidFill>
                            <a:srgbClr val="000000"/>
                          </a:solidFill>
                          <a:effectLst/>
                          <a:latin typeface="Segoe UI" panose="020B0502040204020203" pitchFamily="34" charset="0"/>
                          <a:ea typeface="+mn-ea"/>
                          <a:cs typeface="+mn-cs"/>
                        </a:rPr>
                        <a:t>944.460</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1000" b="0" i="0" u="none" strike="noStrike" kern="1200" dirty="0">
                          <a:solidFill>
                            <a:srgbClr val="000000"/>
                          </a:solidFill>
                          <a:effectLst/>
                          <a:latin typeface="Segoe UI" panose="020B0502040204020203" pitchFamily="34" charset="0"/>
                          <a:ea typeface="+mn-ea"/>
                          <a:cs typeface="+mn-cs"/>
                        </a:rPr>
                        <a:t>1.128.127</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1000" b="0" i="0" u="none" strike="noStrike" kern="1200" dirty="0">
                          <a:solidFill>
                            <a:srgbClr val="000000"/>
                          </a:solidFill>
                          <a:effectLst/>
                          <a:latin typeface="Segoe UI" panose="020B0502040204020203" pitchFamily="34" charset="0"/>
                          <a:ea typeface="+mn-ea"/>
                          <a:cs typeface="+mn-cs"/>
                        </a:rPr>
                        <a:t>732.433</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1000" b="0" i="0" u="none" strike="noStrike" kern="1200" dirty="0">
                          <a:solidFill>
                            <a:srgbClr val="000000"/>
                          </a:solidFill>
                          <a:effectLst/>
                          <a:latin typeface="Segoe UI" panose="020B0502040204020203" pitchFamily="34" charset="0"/>
                          <a:ea typeface="+mn-ea"/>
                          <a:cs typeface="+mn-cs"/>
                        </a:rPr>
                        <a:t>1.249.271</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1000" b="0" i="0" u="none" strike="noStrike" kern="1200" dirty="0">
                          <a:solidFill>
                            <a:srgbClr val="000000"/>
                          </a:solidFill>
                          <a:effectLst/>
                          <a:latin typeface="Segoe UI" panose="020B0502040204020203" pitchFamily="34" charset="0"/>
                          <a:ea typeface="+mn-ea"/>
                          <a:cs typeface="+mn-cs"/>
                        </a:rPr>
                        <a:t>965.625</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1656874"/>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2140918860"/>
              </p:ext>
            </p:extLst>
          </p:nvPr>
        </p:nvGraphicFramePr>
        <p:xfrm>
          <a:off x="469552" y="2571750"/>
          <a:ext cx="8220673" cy="1348357"/>
        </p:xfrm>
        <a:graphic>
          <a:graphicData uri="http://schemas.openxmlformats.org/drawingml/2006/table">
            <a:tbl>
              <a:tblPr/>
              <a:tblGrid>
                <a:gridCol w="1070190">
                  <a:extLst>
                    <a:ext uri="{9D8B030D-6E8A-4147-A177-3AD203B41FA5}">
                      <a16:colId xmlns:a16="http://schemas.microsoft.com/office/drawing/2014/main" val="4102536393"/>
                    </a:ext>
                  </a:extLst>
                </a:gridCol>
                <a:gridCol w="967569">
                  <a:extLst>
                    <a:ext uri="{9D8B030D-6E8A-4147-A177-3AD203B41FA5}">
                      <a16:colId xmlns:a16="http://schemas.microsoft.com/office/drawing/2014/main" val="460194621"/>
                    </a:ext>
                  </a:extLst>
                </a:gridCol>
                <a:gridCol w="967569">
                  <a:extLst>
                    <a:ext uri="{9D8B030D-6E8A-4147-A177-3AD203B41FA5}">
                      <a16:colId xmlns:a16="http://schemas.microsoft.com/office/drawing/2014/main" val="3502614115"/>
                    </a:ext>
                  </a:extLst>
                </a:gridCol>
                <a:gridCol w="938249">
                  <a:extLst>
                    <a:ext uri="{9D8B030D-6E8A-4147-A177-3AD203B41FA5}">
                      <a16:colId xmlns:a16="http://schemas.microsoft.com/office/drawing/2014/main" val="2524156926"/>
                    </a:ext>
                  </a:extLst>
                </a:gridCol>
                <a:gridCol w="934584">
                  <a:extLst>
                    <a:ext uri="{9D8B030D-6E8A-4147-A177-3AD203B41FA5}">
                      <a16:colId xmlns:a16="http://schemas.microsoft.com/office/drawing/2014/main" val="1901011545"/>
                    </a:ext>
                  </a:extLst>
                </a:gridCol>
                <a:gridCol w="835628">
                  <a:extLst>
                    <a:ext uri="{9D8B030D-6E8A-4147-A177-3AD203B41FA5}">
                      <a16:colId xmlns:a16="http://schemas.microsoft.com/office/drawing/2014/main" val="1014728244"/>
                    </a:ext>
                  </a:extLst>
                </a:gridCol>
                <a:gridCol w="835628">
                  <a:extLst>
                    <a:ext uri="{9D8B030D-6E8A-4147-A177-3AD203B41FA5}">
                      <a16:colId xmlns:a16="http://schemas.microsoft.com/office/drawing/2014/main" val="2424270244"/>
                    </a:ext>
                  </a:extLst>
                </a:gridCol>
                <a:gridCol w="835628">
                  <a:extLst>
                    <a:ext uri="{9D8B030D-6E8A-4147-A177-3AD203B41FA5}">
                      <a16:colId xmlns:a16="http://schemas.microsoft.com/office/drawing/2014/main" val="2216042834"/>
                    </a:ext>
                  </a:extLst>
                </a:gridCol>
                <a:gridCol w="835628">
                  <a:extLst>
                    <a:ext uri="{9D8B030D-6E8A-4147-A177-3AD203B41FA5}">
                      <a16:colId xmlns:a16="http://schemas.microsoft.com/office/drawing/2014/main" val="3758089331"/>
                    </a:ext>
                  </a:extLst>
                </a:gridCol>
              </a:tblGrid>
              <a:tr h="226614">
                <a:tc rowSpan="3">
                  <a:txBody>
                    <a:bodyPr/>
                    <a:lstStyle/>
                    <a:p>
                      <a:pPr algn="ctr" fontAlgn="ctr"/>
                      <a:r>
                        <a:rPr lang="es-CO" sz="1000" b="1" i="0" u="none" strike="noStrike" dirty="0">
                          <a:solidFill>
                            <a:schemeClr val="bg1"/>
                          </a:solidFill>
                          <a:effectLst/>
                          <a:latin typeface="Segoe UI" panose="020B0502040204020203" pitchFamily="34" charset="0"/>
                        </a:rPr>
                        <a:t>Pesos corrientes</a:t>
                      </a:r>
                    </a:p>
                  </a:txBody>
                  <a:tcPr marL="9525" marR="9525" marT="9525" marB="0" anchor="ctr">
                    <a:lnL>
                      <a:noFill/>
                    </a:lnL>
                    <a:lnR>
                      <a:noFill/>
                    </a:lnR>
                    <a:lnT>
                      <a:noFill/>
                    </a:lnT>
                    <a:lnB>
                      <a:noFill/>
                    </a:lnB>
                    <a:solidFill>
                      <a:srgbClr val="6B1940"/>
                    </a:solidFill>
                  </a:tcPr>
                </a:tc>
                <a:tc gridSpan="8">
                  <a:txBody>
                    <a:bodyPr/>
                    <a:lstStyle/>
                    <a:p>
                      <a:pPr algn="ctr" fontAlgn="ctr"/>
                      <a:r>
                        <a:rPr lang="es-CO" sz="1000" b="1" i="0" u="none" strike="noStrike" dirty="0">
                          <a:solidFill>
                            <a:srgbClr val="FFFFFF"/>
                          </a:solidFill>
                          <a:effectLst/>
                          <a:latin typeface="Segoe UI" panose="020B0502040204020203" pitchFamily="34" charset="0"/>
                        </a:rPr>
                        <a:t>13 ciudades y a.m.</a:t>
                      </a:r>
                    </a:p>
                  </a:txBody>
                  <a:tcPr marL="9525" marR="9525" marT="9525"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183809197"/>
                  </a:ext>
                </a:extLst>
              </a:tr>
              <a:tr h="203953">
                <a:tc vMerge="1">
                  <a:txBody>
                    <a:bodyPr/>
                    <a:lstStyle/>
                    <a:p>
                      <a:endParaRPr lang="es-CO"/>
                    </a:p>
                  </a:txBody>
                  <a:tcPr/>
                </a:tc>
                <a:tc gridSpan="4">
                  <a:txBody>
                    <a:bodyPr/>
                    <a:lstStyle/>
                    <a:p>
                      <a:pPr algn="ctr" fontAlgn="ctr"/>
                      <a:r>
                        <a:rPr lang="es-CO" sz="1000" b="1" i="0" u="none" strike="noStrike" dirty="0">
                          <a:solidFill>
                            <a:srgbClr val="FFFFFF"/>
                          </a:solidFill>
                          <a:effectLst/>
                          <a:latin typeface="Segoe UI" panose="020B0502040204020203" pitchFamily="34" charset="0"/>
                        </a:rPr>
                        <a:t>Enero-octubre 2022</a:t>
                      </a:r>
                    </a:p>
                  </a:txBody>
                  <a:tcPr marL="9525" marR="9525" marT="9525" marB="0" anchor="ctr">
                    <a:lnL>
                      <a:noFill/>
                    </a:lnL>
                    <a:lnR w="12700" cap="flat" cmpd="sng" algn="ctr">
                      <a:solidFill>
                        <a:srgbClr val="B0B7BB"/>
                      </a:solidFill>
                      <a:prstDash val="solid"/>
                      <a:round/>
                      <a:headEnd type="none" w="med" len="med"/>
                      <a:tailEnd type="none" w="med" len="med"/>
                    </a:lnR>
                    <a:lnT>
                      <a:noFill/>
                    </a:lnT>
                    <a:lnB>
                      <a:noFill/>
                    </a:lnB>
                    <a:solidFill>
                      <a:srgbClr val="860036"/>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ctr" fontAlgn="ctr"/>
                      <a:r>
                        <a:rPr lang="es-CO" sz="1000" b="1" i="0" u="none" strike="noStrike" dirty="0">
                          <a:solidFill>
                            <a:srgbClr val="FFFFFF"/>
                          </a:solidFill>
                          <a:effectLst/>
                          <a:latin typeface="Segoe UI" panose="020B0502040204020203" pitchFamily="34" charset="0"/>
                        </a:rPr>
                        <a:t>Enero-octubre 2023</a:t>
                      </a:r>
                    </a:p>
                  </a:txBody>
                  <a:tcPr marL="9525" marR="9525" marT="9525" marB="0" anchor="ctr">
                    <a:lnL w="12700" cap="flat" cmpd="sng" algn="ctr">
                      <a:solidFill>
                        <a:srgbClr val="B0B7BB"/>
                      </a:solidFill>
                      <a:prstDash val="solid"/>
                      <a:round/>
                      <a:headEnd type="none" w="med" len="med"/>
                      <a:tailEnd type="none" w="med" len="med"/>
                    </a:lnL>
                    <a:lnR>
                      <a:noFill/>
                    </a:lnR>
                    <a:lnT>
                      <a:noFill/>
                    </a:lnT>
                    <a:lnB>
                      <a:noFill/>
                    </a:lnB>
                    <a:solidFill>
                      <a:srgbClr val="B6004B"/>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6636219"/>
                  </a:ext>
                </a:extLst>
              </a:tr>
              <a:tr h="430568">
                <a:tc vMerge="1">
                  <a:txBody>
                    <a:bodyPr/>
                    <a:lstStyle/>
                    <a:p>
                      <a:endParaRPr lang="es-CO"/>
                    </a:p>
                  </a:txBody>
                  <a:tcPr/>
                </a:tc>
                <a:tc>
                  <a:txBody>
                    <a:bodyPr/>
                    <a:lstStyle/>
                    <a:p>
                      <a:pPr algn="ctr" fontAlgn="ctr"/>
                      <a:r>
                        <a:rPr lang="es-CO" sz="1000" b="1" i="0" u="none" strike="noStrike">
                          <a:solidFill>
                            <a:srgbClr val="AD2750"/>
                          </a:solidFill>
                          <a:effectLst/>
                          <a:latin typeface="Segoe UI" panose="020B0502040204020203" pitchFamily="34" charset="0"/>
                        </a:rPr>
                        <a:t>TOTAL</a:t>
                      </a:r>
                    </a:p>
                  </a:txBody>
                  <a:tcPr marL="9525" marR="9525" marT="9525" marB="0" anchor="ctr">
                    <a:lnL>
                      <a:noFill/>
                    </a:lnL>
                    <a:lnR>
                      <a:noFill/>
                    </a:lnR>
                    <a:lnT>
                      <a:noFill/>
                    </a:lnT>
                    <a:lnB>
                      <a:noFill/>
                    </a:lnB>
                    <a:solidFill>
                      <a:srgbClr val="E691AA"/>
                    </a:solidFill>
                  </a:tcPr>
                </a:tc>
                <a:tc>
                  <a:txBody>
                    <a:bodyPr/>
                    <a:lstStyle/>
                    <a:p>
                      <a:pPr algn="ctr" fontAlgn="ctr"/>
                      <a:r>
                        <a:rPr lang="es-MX" sz="1000" b="1" i="0" u="none" strike="noStrike">
                          <a:solidFill>
                            <a:srgbClr val="AD2750"/>
                          </a:solidFill>
                          <a:effectLst/>
                          <a:latin typeface="Segoe UI" panose="020B0502040204020203" pitchFamily="34" charset="0"/>
                        </a:rPr>
                        <a:t>De 15 a 24 años</a:t>
                      </a:r>
                    </a:p>
                  </a:txBody>
                  <a:tcPr marL="9525" marR="9525" marT="9525" marB="0" anchor="ctr">
                    <a:lnL>
                      <a:noFill/>
                    </a:lnL>
                    <a:lnR>
                      <a:noFill/>
                    </a:lnR>
                    <a:lnT>
                      <a:noFill/>
                    </a:lnT>
                    <a:lnB>
                      <a:noFill/>
                    </a:lnB>
                    <a:solidFill>
                      <a:srgbClr val="F7D9E1"/>
                    </a:solidFill>
                  </a:tcPr>
                </a:tc>
                <a:tc>
                  <a:txBody>
                    <a:bodyPr/>
                    <a:lstStyle/>
                    <a:p>
                      <a:pPr algn="ctr" fontAlgn="ctr"/>
                      <a:r>
                        <a:rPr lang="es-MX" sz="1000" b="1" i="0" u="none" strike="noStrike">
                          <a:solidFill>
                            <a:srgbClr val="AD2750"/>
                          </a:solidFill>
                          <a:effectLst/>
                          <a:latin typeface="Segoe UI" panose="020B0502040204020203" pitchFamily="34" charset="0"/>
                        </a:rPr>
                        <a:t>De 25 a 54 años</a:t>
                      </a:r>
                    </a:p>
                  </a:txBody>
                  <a:tcPr marL="9525" marR="9525" marT="9525" marB="0" anchor="ctr">
                    <a:lnL>
                      <a:noFill/>
                    </a:lnL>
                    <a:lnR>
                      <a:noFill/>
                    </a:lnR>
                    <a:lnT>
                      <a:noFill/>
                    </a:lnT>
                    <a:lnB>
                      <a:noFill/>
                    </a:lnB>
                    <a:solidFill>
                      <a:srgbClr val="E691AA"/>
                    </a:solidFill>
                  </a:tcPr>
                </a:tc>
                <a:tc>
                  <a:txBody>
                    <a:bodyPr/>
                    <a:lstStyle/>
                    <a:p>
                      <a:pPr algn="ctr" fontAlgn="ctr"/>
                      <a:r>
                        <a:rPr lang="es-MX" sz="1000" b="1" i="0" u="none" strike="noStrike">
                          <a:solidFill>
                            <a:srgbClr val="AD2750"/>
                          </a:solidFill>
                          <a:effectLst/>
                          <a:latin typeface="Segoe UI" panose="020B0502040204020203" pitchFamily="34" charset="0"/>
                        </a:rPr>
                        <a:t>De 55 años y más</a:t>
                      </a:r>
                    </a:p>
                  </a:txBody>
                  <a:tcPr marL="9525" marR="9525" marT="9525" marB="0" anchor="ctr">
                    <a:lnL>
                      <a:noFill/>
                    </a:lnL>
                    <a:lnR>
                      <a:noFill/>
                    </a:lnR>
                    <a:lnT>
                      <a:noFill/>
                    </a:lnT>
                    <a:lnB>
                      <a:noFill/>
                    </a:lnB>
                    <a:solidFill>
                      <a:srgbClr val="F7D9E1"/>
                    </a:solidFill>
                  </a:tcPr>
                </a:tc>
                <a:tc>
                  <a:txBody>
                    <a:bodyPr/>
                    <a:lstStyle/>
                    <a:p>
                      <a:pPr algn="ctr" fontAlgn="ctr"/>
                      <a:r>
                        <a:rPr lang="es-CO" sz="1000" b="1" i="0" u="none" strike="noStrike">
                          <a:solidFill>
                            <a:srgbClr val="AD2750"/>
                          </a:solidFill>
                          <a:effectLst/>
                          <a:latin typeface="Segoe UI" panose="020B0502040204020203" pitchFamily="34" charset="0"/>
                        </a:rPr>
                        <a:t>TOTAL</a:t>
                      </a:r>
                    </a:p>
                  </a:txBody>
                  <a:tcPr marL="9525" marR="9525" marT="9525" marB="0" anchor="ctr">
                    <a:lnL>
                      <a:noFill/>
                    </a:lnL>
                    <a:lnR>
                      <a:noFill/>
                    </a:lnR>
                    <a:lnT>
                      <a:noFill/>
                    </a:lnT>
                    <a:lnB>
                      <a:noFill/>
                    </a:lnB>
                    <a:solidFill>
                      <a:srgbClr val="E691AA"/>
                    </a:solidFill>
                  </a:tcPr>
                </a:tc>
                <a:tc>
                  <a:txBody>
                    <a:bodyPr/>
                    <a:lstStyle/>
                    <a:p>
                      <a:pPr algn="ctr" fontAlgn="ctr"/>
                      <a:r>
                        <a:rPr lang="es-MX" sz="1000" b="1" i="0" u="none" strike="noStrike">
                          <a:solidFill>
                            <a:srgbClr val="AD2750"/>
                          </a:solidFill>
                          <a:effectLst/>
                          <a:latin typeface="Segoe UI" panose="020B0502040204020203" pitchFamily="34" charset="0"/>
                        </a:rPr>
                        <a:t>De 15 a 24 años</a:t>
                      </a:r>
                    </a:p>
                  </a:txBody>
                  <a:tcPr marL="9525" marR="9525" marT="9525" marB="0" anchor="ctr">
                    <a:lnL>
                      <a:noFill/>
                    </a:lnL>
                    <a:lnR>
                      <a:noFill/>
                    </a:lnR>
                    <a:lnT>
                      <a:noFill/>
                    </a:lnT>
                    <a:lnB>
                      <a:noFill/>
                    </a:lnB>
                    <a:solidFill>
                      <a:srgbClr val="F7D9E1"/>
                    </a:solidFill>
                  </a:tcPr>
                </a:tc>
                <a:tc>
                  <a:txBody>
                    <a:bodyPr/>
                    <a:lstStyle/>
                    <a:p>
                      <a:pPr algn="ctr" fontAlgn="ctr"/>
                      <a:r>
                        <a:rPr lang="es-MX" sz="1000" b="1" i="0" u="none" strike="noStrike">
                          <a:solidFill>
                            <a:srgbClr val="AD2750"/>
                          </a:solidFill>
                          <a:effectLst/>
                          <a:latin typeface="Segoe UI" panose="020B0502040204020203" pitchFamily="34" charset="0"/>
                        </a:rPr>
                        <a:t>De 25 a 54 años</a:t>
                      </a:r>
                    </a:p>
                  </a:txBody>
                  <a:tcPr marL="9525" marR="9525" marT="9525" marB="0" anchor="ctr">
                    <a:lnL>
                      <a:noFill/>
                    </a:lnL>
                    <a:lnR>
                      <a:noFill/>
                    </a:lnR>
                    <a:lnT>
                      <a:noFill/>
                    </a:lnT>
                    <a:lnB>
                      <a:noFill/>
                    </a:lnB>
                    <a:solidFill>
                      <a:srgbClr val="E691AA"/>
                    </a:solidFill>
                  </a:tcPr>
                </a:tc>
                <a:tc>
                  <a:txBody>
                    <a:bodyPr/>
                    <a:lstStyle/>
                    <a:p>
                      <a:pPr algn="ctr" fontAlgn="ctr"/>
                      <a:r>
                        <a:rPr lang="es-MX" sz="1000" b="1" i="0" u="none" strike="noStrike">
                          <a:solidFill>
                            <a:srgbClr val="AD2750"/>
                          </a:solidFill>
                          <a:effectLst/>
                          <a:latin typeface="Segoe UI" panose="020B0502040204020203" pitchFamily="34" charset="0"/>
                        </a:rPr>
                        <a:t>De 55 años y más</a:t>
                      </a:r>
                    </a:p>
                  </a:txBody>
                  <a:tcPr marL="9525" marR="9525" marT="9525" marB="0" anchor="ctr">
                    <a:lnL>
                      <a:noFill/>
                    </a:lnL>
                    <a:lnR>
                      <a:noFill/>
                    </a:lnR>
                    <a:lnT>
                      <a:noFill/>
                    </a:lnT>
                    <a:lnB>
                      <a:noFill/>
                    </a:lnB>
                    <a:solidFill>
                      <a:srgbClr val="F7D9E1"/>
                    </a:solidFill>
                  </a:tcPr>
                </a:tc>
                <a:extLst>
                  <a:ext uri="{0D108BD9-81ED-4DB2-BD59-A6C34878D82A}">
                    <a16:rowId xmlns:a16="http://schemas.microsoft.com/office/drawing/2014/main" val="626696226"/>
                  </a:ext>
                </a:extLst>
              </a:tr>
              <a:tr h="237945">
                <a:tc>
                  <a:txBody>
                    <a:bodyPr/>
                    <a:lstStyle/>
                    <a:p>
                      <a:pPr algn="l" fontAlgn="t"/>
                      <a:r>
                        <a:rPr lang="es-CO" sz="1000" b="1" i="0" u="none" strike="noStrike" dirty="0">
                          <a:solidFill>
                            <a:srgbClr val="000000"/>
                          </a:solidFill>
                          <a:effectLst/>
                          <a:latin typeface="Segoe UI" panose="020B0502040204020203" pitchFamily="34" charset="0"/>
                        </a:rPr>
                        <a:t>Asalariados</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1000" b="0" i="0" u="none" strike="noStrike" kern="1200" dirty="0">
                          <a:solidFill>
                            <a:srgbClr val="000000"/>
                          </a:solidFill>
                          <a:effectLst/>
                          <a:latin typeface="Segoe UI" panose="020B0502040204020203" pitchFamily="34" charset="0"/>
                          <a:ea typeface="+mn-ea"/>
                          <a:cs typeface="+mn-cs"/>
                        </a:rPr>
                        <a:t>2.004.499</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1000" b="0" i="0" u="none" strike="noStrike" kern="1200" dirty="0">
                          <a:solidFill>
                            <a:srgbClr val="000000"/>
                          </a:solidFill>
                          <a:effectLst/>
                          <a:latin typeface="Segoe UI" panose="020B0502040204020203" pitchFamily="34" charset="0"/>
                          <a:ea typeface="+mn-ea"/>
                          <a:cs typeface="+mn-cs"/>
                        </a:rPr>
                        <a:t>1.149.137</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1000" b="0" i="0" u="none" strike="noStrike" kern="1200" dirty="0">
                          <a:solidFill>
                            <a:srgbClr val="000000"/>
                          </a:solidFill>
                          <a:effectLst/>
                          <a:latin typeface="Segoe UI" panose="020B0502040204020203" pitchFamily="34" charset="0"/>
                          <a:ea typeface="+mn-ea"/>
                          <a:cs typeface="+mn-cs"/>
                        </a:rPr>
                        <a:t>2.091.682</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1000" b="0" i="0" u="none" strike="noStrike" kern="1200" dirty="0">
                          <a:solidFill>
                            <a:srgbClr val="000000"/>
                          </a:solidFill>
                          <a:effectLst/>
                          <a:latin typeface="Segoe UI" panose="020B0502040204020203" pitchFamily="34" charset="0"/>
                          <a:ea typeface="+mn-ea"/>
                          <a:cs typeface="+mn-cs"/>
                        </a:rPr>
                        <a:t>2.420.704</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1000" b="0" i="0" u="none" strike="noStrike" kern="1200" dirty="0">
                          <a:solidFill>
                            <a:srgbClr val="000000"/>
                          </a:solidFill>
                          <a:effectLst/>
                          <a:latin typeface="Segoe UI" panose="020B0502040204020203" pitchFamily="34" charset="0"/>
                          <a:ea typeface="+mn-ea"/>
                          <a:cs typeface="+mn-cs"/>
                        </a:rPr>
                        <a:t>2.253.627</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1000" b="0" i="0" u="none" strike="noStrike" kern="1200" dirty="0">
                          <a:solidFill>
                            <a:srgbClr val="000000"/>
                          </a:solidFill>
                          <a:effectLst/>
                          <a:latin typeface="Segoe UI" panose="020B0502040204020203" pitchFamily="34" charset="0"/>
                          <a:ea typeface="+mn-ea"/>
                          <a:cs typeface="+mn-cs"/>
                        </a:rPr>
                        <a:t>1.282.454</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1000" b="0" i="0" u="none" strike="noStrike" kern="1200" dirty="0">
                          <a:solidFill>
                            <a:srgbClr val="000000"/>
                          </a:solidFill>
                          <a:effectLst/>
                          <a:latin typeface="Segoe UI" panose="020B0502040204020203" pitchFamily="34" charset="0"/>
                          <a:ea typeface="+mn-ea"/>
                          <a:cs typeface="+mn-cs"/>
                        </a:rPr>
                        <a:t>2.375.377</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1000" b="0" i="0" u="none" strike="noStrike" kern="1200">
                          <a:solidFill>
                            <a:srgbClr val="000000"/>
                          </a:solidFill>
                          <a:effectLst/>
                          <a:latin typeface="Segoe UI" panose="020B0502040204020203" pitchFamily="34" charset="0"/>
                          <a:ea typeface="+mn-ea"/>
                          <a:cs typeface="+mn-cs"/>
                        </a:rPr>
                        <a:t>2.585.949</a:t>
                      </a:r>
                    </a:p>
                  </a:txBody>
                  <a:tcPr marL="9525" marR="9525" marT="9525" marB="0" anchor="ctr">
                    <a:lnL>
                      <a:noFill/>
                    </a:lnL>
                    <a:lnR>
                      <a:noFill/>
                    </a:lnR>
                    <a:lnT>
                      <a:noFill/>
                    </a:lnT>
                    <a:lnB>
                      <a:noFill/>
                    </a:lnB>
                    <a:solidFill>
                      <a:srgbClr val="BFBFBF"/>
                    </a:solidFill>
                  </a:tcPr>
                </a:tc>
                <a:extLst>
                  <a:ext uri="{0D108BD9-81ED-4DB2-BD59-A6C34878D82A}">
                    <a16:rowId xmlns:a16="http://schemas.microsoft.com/office/drawing/2014/main" val="302665991"/>
                  </a:ext>
                </a:extLst>
              </a:tr>
              <a:tr h="249277">
                <a:tc>
                  <a:txBody>
                    <a:bodyPr/>
                    <a:lstStyle/>
                    <a:p>
                      <a:pPr algn="l" fontAlgn="t"/>
                      <a:r>
                        <a:rPr lang="es-CO" sz="1000" b="1" i="0" u="none" strike="noStrike" dirty="0">
                          <a:solidFill>
                            <a:srgbClr val="000000"/>
                          </a:solidFill>
                          <a:effectLst/>
                          <a:latin typeface="Segoe UI" panose="020B0502040204020203" pitchFamily="34" charset="0"/>
                        </a:rPr>
                        <a:t>Independientes</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1000" b="0" i="0" u="none" strike="noStrike" kern="1200" dirty="0">
                          <a:solidFill>
                            <a:srgbClr val="000000"/>
                          </a:solidFill>
                          <a:effectLst/>
                          <a:latin typeface="Segoe UI" panose="020B0502040204020203" pitchFamily="34" charset="0"/>
                          <a:ea typeface="+mn-ea"/>
                          <a:cs typeface="+mn-cs"/>
                        </a:rPr>
                        <a:t>1.459.386</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1000" b="0" i="0" u="none" strike="noStrike" kern="1200" dirty="0">
                          <a:solidFill>
                            <a:srgbClr val="000000"/>
                          </a:solidFill>
                          <a:effectLst/>
                          <a:latin typeface="Segoe UI" panose="020B0502040204020203" pitchFamily="34" charset="0"/>
                          <a:ea typeface="+mn-ea"/>
                          <a:cs typeface="+mn-cs"/>
                        </a:rPr>
                        <a:t>829.734</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1000" b="0" i="0" u="none" strike="noStrike" kern="1200" dirty="0">
                          <a:solidFill>
                            <a:srgbClr val="000000"/>
                          </a:solidFill>
                          <a:effectLst/>
                          <a:latin typeface="Segoe UI" panose="020B0502040204020203" pitchFamily="34" charset="0"/>
                          <a:ea typeface="+mn-ea"/>
                          <a:cs typeface="+mn-cs"/>
                        </a:rPr>
                        <a:t>1.544.969</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1000" b="0" i="0" u="none" strike="noStrike" kern="1200" dirty="0">
                          <a:solidFill>
                            <a:srgbClr val="000000"/>
                          </a:solidFill>
                          <a:effectLst/>
                          <a:latin typeface="Segoe UI" panose="020B0502040204020203" pitchFamily="34" charset="0"/>
                          <a:ea typeface="+mn-ea"/>
                          <a:cs typeface="+mn-cs"/>
                        </a:rPr>
                        <a:t>1.442.694</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1000" b="0" i="0" u="none" strike="noStrike" kern="1200" dirty="0">
                          <a:solidFill>
                            <a:srgbClr val="000000"/>
                          </a:solidFill>
                          <a:effectLst/>
                          <a:latin typeface="Segoe UI" panose="020B0502040204020203" pitchFamily="34" charset="0"/>
                          <a:ea typeface="+mn-ea"/>
                          <a:cs typeface="+mn-cs"/>
                        </a:rPr>
                        <a:t>1.629.882</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1000" b="0" i="0" u="none" strike="noStrike" kern="1200" dirty="0">
                          <a:solidFill>
                            <a:srgbClr val="000000"/>
                          </a:solidFill>
                          <a:effectLst/>
                          <a:latin typeface="Segoe UI" panose="020B0502040204020203" pitchFamily="34" charset="0"/>
                          <a:ea typeface="+mn-ea"/>
                          <a:cs typeface="+mn-cs"/>
                        </a:rPr>
                        <a:t>989.623</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1000" b="0" i="0" u="none" strike="noStrike" kern="1200" dirty="0">
                          <a:solidFill>
                            <a:srgbClr val="000000"/>
                          </a:solidFill>
                          <a:effectLst/>
                          <a:latin typeface="Segoe UI" panose="020B0502040204020203" pitchFamily="34" charset="0"/>
                          <a:ea typeface="+mn-ea"/>
                          <a:cs typeface="+mn-cs"/>
                        </a:rPr>
                        <a:t>1.804.616</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1000" b="0" i="0" u="none" strike="noStrike" kern="1200" dirty="0">
                          <a:solidFill>
                            <a:srgbClr val="000000"/>
                          </a:solidFill>
                          <a:effectLst/>
                          <a:latin typeface="Segoe UI" panose="020B0502040204020203" pitchFamily="34" charset="0"/>
                          <a:ea typeface="+mn-ea"/>
                          <a:cs typeface="+mn-cs"/>
                        </a:rPr>
                        <a:t>1.370.897</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7538433"/>
                  </a:ext>
                </a:extLst>
              </a:tr>
            </a:tbl>
          </a:graphicData>
        </a:graphic>
      </p:graphicFrame>
      <p:pic>
        <p:nvPicPr>
          <p:cNvPr id="8" name="Imagen 7"/>
          <p:cNvPicPr>
            <a:picLocks noChangeAspect="1"/>
          </p:cNvPicPr>
          <p:nvPr/>
        </p:nvPicPr>
        <p:blipFill>
          <a:blip r:embed="rId3"/>
          <a:stretch>
            <a:fillRect/>
          </a:stretch>
        </p:blipFill>
        <p:spPr>
          <a:xfrm>
            <a:off x="6243851" y="301284"/>
            <a:ext cx="2240202" cy="529182"/>
          </a:xfrm>
          <a:prstGeom prst="rect">
            <a:avLst/>
          </a:prstGeom>
        </p:spPr>
      </p:pic>
    </p:spTree>
    <p:extLst>
      <p:ext uri="{BB962C8B-B14F-4D97-AF65-F5344CB8AC3E}">
        <p14:creationId xmlns:p14="http://schemas.microsoft.com/office/powerpoint/2010/main" val="145424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2D14CD84-7D3F-9D47-89DD-5D218B645BAF}"/>
              </a:ext>
            </a:extLst>
          </p:cNvPr>
          <p:cNvSpPr txBox="1"/>
          <p:nvPr/>
        </p:nvSpPr>
        <p:spPr>
          <a:xfrm>
            <a:off x="699195" y="119678"/>
            <a:ext cx="8741460" cy="684803"/>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defTabSz="457189"/>
            <a:r>
              <a:rPr lang="es-ES" sz="1400" dirty="0">
                <a:solidFill>
                  <a:srgbClr val="B6004B"/>
                </a:solidFill>
              </a:rPr>
              <a:t>Ingresos promedios (Ganancias y salarios) según ramas de actividad económica</a:t>
            </a:r>
          </a:p>
          <a:p>
            <a:pPr defTabSz="457189"/>
            <a:r>
              <a:rPr lang="es-ES" sz="1400" dirty="0">
                <a:solidFill>
                  <a:srgbClr val="6F2A4D"/>
                </a:solidFill>
              </a:rPr>
              <a:t>Total Nacional y 13 ciudades y áreas metropolitanas</a:t>
            </a:r>
          </a:p>
          <a:p>
            <a:pPr defTabSz="457189"/>
            <a:r>
              <a:rPr lang="es-ES" sz="1200" b="0" dirty="0">
                <a:solidFill>
                  <a:schemeClr val="tx1"/>
                </a:solidFill>
              </a:rPr>
              <a:t>Enero – octubre (2022- 2023)</a:t>
            </a:r>
          </a:p>
        </p:txBody>
      </p:sp>
      <p:sp>
        <p:nvSpPr>
          <p:cNvPr id="13" name="object 18">
            <a:extLst>
              <a:ext uri="{FF2B5EF4-FFF2-40B4-BE49-F238E27FC236}">
                <a16:creationId xmlns:a16="http://schemas.microsoft.com/office/drawing/2014/main" id="{40E5504F-312D-6F4A-9C1A-BEA34D28C3C7}"/>
              </a:ext>
            </a:extLst>
          </p:cNvPr>
          <p:cNvSpPr txBox="1"/>
          <p:nvPr/>
        </p:nvSpPr>
        <p:spPr>
          <a:xfrm>
            <a:off x="316810" y="4235784"/>
            <a:ext cx="8450313" cy="735651"/>
          </a:xfrm>
          <a:prstGeom prst="rect">
            <a:avLst/>
          </a:prstGeom>
        </p:spPr>
        <p:txBody>
          <a:bodyPr vert="horz" wrap="square" lIns="0" tIns="6985" rIns="0" bIns="0" rtlCol="0" anchor="b">
            <a:spAutoFit/>
          </a:bodyPr>
          <a:lstStyle/>
          <a:p>
            <a:pPr marL="450839" marR="5080" indent="-438139" defTabSz="457189">
              <a:lnSpc>
                <a:spcPct val="104099"/>
              </a:lnSpc>
              <a:spcBef>
                <a:spcPts val="55"/>
              </a:spcBef>
            </a:pPr>
            <a:r>
              <a:rPr lang="es-ES" sz="700" b="1" spc="15" dirty="0">
                <a:solidFill>
                  <a:srgbClr val="A84072"/>
                </a:solidFill>
                <a:latin typeface="Segoe UI" panose="020B0502040204020203" pitchFamily="34" charset="0"/>
                <a:cs typeface="Segoe UI" panose="020B0502040204020203" pitchFamily="34" charset="0"/>
              </a:rPr>
              <a:t>Notas</a:t>
            </a:r>
            <a:r>
              <a:rPr lang="es-ES" sz="700" spc="15" dirty="0">
                <a:solidFill>
                  <a:srgbClr val="A84072"/>
                </a:solidFill>
                <a:latin typeface="Segoe UI" panose="020B0502040204020203" pitchFamily="34" charset="0"/>
                <a:cs typeface="Segoe UI" panose="020B0502040204020203" pitchFamily="34" charset="0"/>
              </a:rPr>
              <a:t>: ᛫ valores a pesos corrientes.</a:t>
            </a:r>
          </a:p>
          <a:p>
            <a:pPr marL="450839" marR="5080" indent="-438139" defTabSz="457189">
              <a:lnSpc>
                <a:spcPct val="104099"/>
              </a:lnSpc>
              <a:spcBef>
                <a:spcPts val="55"/>
              </a:spcBef>
            </a:pPr>
            <a:r>
              <a:rPr lang="es-ES" sz="700" spc="15" dirty="0">
                <a:solidFill>
                  <a:srgbClr val="A84072"/>
                </a:solidFill>
                <a:latin typeface="Segoe UI" panose="020B0502040204020203" pitchFamily="34" charset="0"/>
                <a:cs typeface="Segoe UI" panose="020B0502040204020203" pitchFamily="34" charset="0"/>
              </a:rPr>
              <a:t>            ᛫ Datos expandidos con proyecciones de población elaboradas con base en los resultados del Censo Nacional de Población y Vivienda 2018.</a:t>
            </a:r>
          </a:p>
          <a:p>
            <a:pPr marL="450839" marR="5080" indent="-438139" defTabSz="457189">
              <a:lnSpc>
                <a:spcPct val="104099"/>
              </a:lnSpc>
              <a:spcBef>
                <a:spcPts val="55"/>
              </a:spcBef>
            </a:pPr>
            <a:r>
              <a:rPr lang="es-ES" sz="700" spc="15" dirty="0">
                <a:solidFill>
                  <a:srgbClr val="A84072"/>
                </a:solidFill>
                <a:latin typeface="Segoe UI" panose="020B0502040204020203" pitchFamily="34" charset="0"/>
                <a:cs typeface="Segoe UI" panose="020B0502040204020203" pitchFamily="34" charset="0"/>
              </a:rPr>
              <a:t>            ᛫ Se excluye la categoría trabajador sin remuneración.</a:t>
            </a:r>
          </a:p>
          <a:p>
            <a:pPr marL="450839" marR="5080" indent="-438139" defTabSz="457189">
              <a:lnSpc>
                <a:spcPct val="104099"/>
              </a:lnSpc>
              <a:spcBef>
                <a:spcPts val="55"/>
              </a:spcBef>
            </a:pPr>
            <a:r>
              <a:rPr lang="es-ES" sz="700" spc="15" dirty="0">
                <a:solidFill>
                  <a:srgbClr val="A84072"/>
                </a:solidFill>
                <a:latin typeface="Segoe UI" panose="020B0502040204020203" pitchFamily="34" charset="0"/>
                <a:cs typeface="Segoe UI" panose="020B0502040204020203" pitchFamily="34" charset="0"/>
              </a:rPr>
              <a:t>            ᛫ Las ganancias y salarios laborales corresponden a los ingresos monetarios de la primera actividad.</a:t>
            </a:r>
          </a:p>
          <a:p>
            <a:pPr marL="450839" marR="5080" indent="-438139" defTabSz="457189">
              <a:lnSpc>
                <a:spcPct val="104099"/>
              </a:lnSpc>
              <a:spcBef>
                <a:spcPts val="55"/>
              </a:spcBef>
            </a:pPr>
            <a:r>
              <a:rPr lang="es-ES" sz="700" spc="15" dirty="0">
                <a:solidFill>
                  <a:srgbClr val="A84072"/>
                </a:solidFill>
                <a:latin typeface="Segoe UI" panose="020B0502040204020203" pitchFamily="34" charset="0"/>
                <a:cs typeface="Segoe UI" panose="020B0502040204020203" pitchFamily="34" charset="0"/>
              </a:rPr>
              <a:t>            ᛫ a.m.: área metropolitana</a:t>
            </a:r>
          </a:p>
          <a:p>
            <a:pPr marL="450839" marR="5080" indent="-438139" defTabSz="457189">
              <a:lnSpc>
                <a:spcPct val="104099"/>
              </a:lnSpc>
              <a:spcBef>
                <a:spcPts val="55"/>
              </a:spcBef>
            </a:pPr>
            <a:r>
              <a:rPr lang="es-ES" sz="700" spc="15" dirty="0">
                <a:solidFill>
                  <a:srgbClr val="A84072"/>
                </a:solidFill>
                <a:latin typeface="Segoe UI" panose="020B0502040204020203" pitchFamily="34" charset="0"/>
                <a:cs typeface="Segoe UI" panose="020B0502040204020203" pitchFamily="34" charset="0"/>
              </a:rPr>
              <a:t> </a:t>
            </a:r>
            <a:r>
              <a:rPr lang="es-CO" sz="700" b="1" spc="15" dirty="0">
                <a:solidFill>
                  <a:srgbClr val="A84072"/>
                </a:solidFill>
                <a:latin typeface="Segoe UI" panose="020B0502040204020203" pitchFamily="34" charset="0"/>
                <a:cs typeface="Segoe UI" panose="020B0502040204020203" pitchFamily="34" charset="0"/>
              </a:rPr>
              <a:t>Fuente: </a:t>
            </a:r>
            <a:r>
              <a:rPr lang="es-CO" sz="700" spc="15" dirty="0">
                <a:solidFill>
                  <a:srgbClr val="A84072"/>
                </a:solidFill>
                <a:latin typeface="Segoe UI" panose="020B0502040204020203" pitchFamily="34" charset="0"/>
                <a:cs typeface="Segoe UI" panose="020B0502040204020203" pitchFamily="34" charset="0"/>
              </a:rPr>
              <a:t>DANE, GEIH.</a:t>
            </a:r>
          </a:p>
        </p:txBody>
      </p:sp>
      <p:graphicFrame>
        <p:nvGraphicFramePr>
          <p:cNvPr id="2" name="Tabla 1"/>
          <p:cNvGraphicFramePr>
            <a:graphicFrameLocks noGrp="1"/>
          </p:cNvGraphicFramePr>
          <p:nvPr>
            <p:extLst>
              <p:ext uri="{D42A27DB-BD31-4B8C-83A1-F6EECF244321}">
                <p14:modId xmlns:p14="http://schemas.microsoft.com/office/powerpoint/2010/main" val="4070529117"/>
              </p:ext>
            </p:extLst>
          </p:nvPr>
        </p:nvGraphicFramePr>
        <p:xfrm>
          <a:off x="164067" y="1121705"/>
          <a:ext cx="8683542" cy="1469536"/>
        </p:xfrm>
        <a:graphic>
          <a:graphicData uri="http://schemas.openxmlformats.org/drawingml/2006/table">
            <a:tbl>
              <a:tblPr/>
              <a:tblGrid>
                <a:gridCol w="314398">
                  <a:extLst>
                    <a:ext uri="{9D8B030D-6E8A-4147-A177-3AD203B41FA5}">
                      <a16:colId xmlns:a16="http://schemas.microsoft.com/office/drawing/2014/main" val="3478588283"/>
                    </a:ext>
                  </a:extLst>
                </a:gridCol>
                <a:gridCol w="580784">
                  <a:extLst>
                    <a:ext uri="{9D8B030D-6E8A-4147-A177-3AD203B41FA5}">
                      <a16:colId xmlns:a16="http://schemas.microsoft.com/office/drawing/2014/main" val="3331454191"/>
                    </a:ext>
                  </a:extLst>
                </a:gridCol>
                <a:gridCol w="487759">
                  <a:extLst>
                    <a:ext uri="{9D8B030D-6E8A-4147-A177-3AD203B41FA5}">
                      <a16:colId xmlns:a16="http://schemas.microsoft.com/office/drawing/2014/main" val="3508817731"/>
                    </a:ext>
                  </a:extLst>
                </a:gridCol>
                <a:gridCol w="522189">
                  <a:extLst>
                    <a:ext uri="{9D8B030D-6E8A-4147-A177-3AD203B41FA5}">
                      <a16:colId xmlns:a16="http://schemas.microsoft.com/office/drawing/2014/main" val="207384554"/>
                    </a:ext>
                  </a:extLst>
                </a:gridCol>
                <a:gridCol w="520754">
                  <a:extLst>
                    <a:ext uri="{9D8B030D-6E8A-4147-A177-3AD203B41FA5}">
                      <a16:colId xmlns:a16="http://schemas.microsoft.com/office/drawing/2014/main" val="2479906067"/>
                    </a:ext>
                  </a:extLst>
                </a:gridCol>
                <a:gridCol w="522189">
                  <a:extLst>
                    <a:ext uri="{9D8B030D-6E8A-4147-A177-3AD203B41FA5}">
                      <a16:colId xmlns:a16="http://schemas.microsoft.com/office/drawing/2014/main" val="2823631032"/>
                    </a:ext>
                  </a:extLst>
                </a:gridCol>
                <a:gridCol w="520754">
                  <a:extLst>
                    <a:ext uri="{9D8B030D-6E8A-4147-A177-3AD203B41FA5}">
                      <a16:colId xmlns:a16="http://schemas.microsoft.com/office/drawing/2014/main" val="746746996"/>
                    </a:ext>
                  </a:extLst>
                </a:gridCol>
                <a:gridCol w="522189">
                  <a:extLst>
                    <a:ext uri="{9D8B030D-6E8A-4147-A177-3AD203B41FA5}">
                      <a16:colId xmlns:a16="http://schemas.microsoft.com/office/drawing/2014/main" val="3038686387"/>
                    </a:ext>
                  </a:extLst>
                </a:gridCol>
                <a:gridCol w="520754">
                  <a:extLst>
                    <a:ext uri="{9D8B030D-6E8A-4147-A177-3AD203B41FA5}">
                      <a16:colId xmlns:a16="http://schemas.microsoft.com/office/drawing/2014/main" val="879614825"/>
                    </a:ext>
                  </a:extLst>
                </a:gridCol>
                <a:gridCol w="522189">
                  <a:extLst>
                    <a:ext uri="{9D8B030D-6E8A-4147-A177-3AD203B41FA5}">
                      <a16:colId xmlns:a16="http://schemas.microsoft.com/office/drawing/2014/main" val="1119701942"/>
                    </a:ext>
                  </a:extLst>
                </a:gridCol>
                <a:gridCol w="520754">
                  <a:extLst>
                    <a:ext uri="{9D8B030D-6E8A-4147-A177-3AD203B41FA5}">
                      <a16:colId xmlns:a16="http://schemas.microsoft.com/office/drawing/2014/main" val="1942373318"/>
                    </a:ext>
                  </a:extLst>
                </a:gridCol>
                <a:gridCol w="522189">
                  <a:extLst>
                    <a:ext uri="{9D8B030D-6E8A-4147-A177-3AD203B41FA5}">
                      <a16:colId xmlns:a16="http://schemas.microsoft.com/office/drawing/2014/main" val="1681282749"/>
                    </a:ext>
                  </a:extLst>
                </a:gridCol>
                <a:gridCol w="520754">
                  <a:extLst>
                    <a:ext uri="{9D8B030D-6E8A-4147-A177-3AD203B41FA5}">
                      <a16:colId xmlns:a16="http://schemas.microsoft.com/office/drawing/2014/main" val="711347143"/>
                    </a:ext>
                  </a:extLst>
                </a:gridCol>
                <a:gridCol w="522189">
                  <a:extLst>
                    <a:ext uri="{9D8B030D-6E8A-4147-A177-3AD203B41FA5}">
                      <a16:colId xmlns:a16="http://schemas.microsoft.com/office/drawing/2014/main" val="1390595935"/>
                    </a:ext>
                  </a:extLst>
                </a:gridCol>
                <a:gridCol w="520754">
                  <a:extLst>
                    <a:ext uri="{9D8B030D-6E8A-4147-A177-3AD203B41FA5}">
                      <a16:colId xmlns:a16="http://schemas.microsoft.com/office/drawing/2014/main" val="1555061306"/>
                    </a:ext>
                  </a:extLst>
                </a:gridCol>
                <a:gridCol w="522189">
                  <a:extLst>
                    <a:ext uri="{9D8B030D-6E8A-4147-A177-3AD203B41FA5}">
                      <a16:colId xmlns:a16="http://schemas.microsoft.com/office/drawing/2014/main" val="1616165546"/>
                    </a:ext>
                  </a:extLst>
                </a:gridCol>
                <a:gridCol w="520754">
                  <a:extLst>
                    <a:ext uri="{9D8B030D-6E8A-4147-A177-3AD203B41FA5}">
                      <a16:colId xmlns:a16="http://schemas.microsoft.com/office/drawing/2014/main" val="3450942695"/>
                    </a:ext>
                  </a:extLst>
                </a:gridCol>
              </a:tblGrid>
              <a:tr h="136459">
                <a:tc rowSpan="2" gridSpan="2">
                  <a:txBody>
                    <a:bodyPr/>
                    <a:lstStyle/>
                    <a:p>
                      <a:pPr algn="ctr" fontAlgn="ctr"/>
                      <a:r>
                        <a:rPr lang="es-CO" sz="600" b="1" i="0" u="none" strike="noStrike" dirty="0">
                          <a:solidFill>
                            <a:schemeClr val="bg1"/>
                          </a:solidFill>
                          <a:effectLst/>
                          <a:latin typeface="Segoe UI" panose="020B0502040204020203" pitchFamily="34" charset="0"/>
                        </a:rPr>
                        <a:t>Pesos corrientes</a:t>
                      </a:r>
                    </a:p>
                  </a:txBody>
                  <a:tcPr marL="4093" marR="4093" marT="4093" marB="0" anchor="ctr">
                    <a:lnL>
                      <a:noFill/>
                    </a:lnL>
                    <a:lnR>
                      <a:noFill/>
                    </a:lnR>
                    <a:lnT>
                      <a:noFill/>
                    </a:lnT>
                    <a:lnB>
                      <a:noFill/>
                    </a:lnB>
                    <a:solidFill>
                      <a:srgbClr val="6B1940"/>
                    </a:solidFill>
                  </a:tcPr>
                </a:tc>
                <a:tc rowSpan="2" hMerge="1">
                  <a:txBody>
                    <a:bodyPr/>
                    <a:lstStyle/>
                    <a:p>
                      <a:endParaRPr lang="es-CO"/>
                    </a:p>
                  </a:txBody>
                  <a:tcPr/>
                </a:tc>
                <a:tc gridSpan="15">
                  <a:txBody>
                    <a:bodyPr/>
                    <a:lstStyle/>
                    <a:p>
                      <a:pPr algn="ctr" fontAlgn="ctr"/>
                      <a:r>
                        <a:rPr lang="es-CO" sz="600" b="1" i="0" u="none" strike="noStrike" dirty="0">
                          <a:solidFill>
                            <a:srgbClr val="FFFFFF"/>
                          </a:solidFill>
                          <a:effectLst/>
                          <a:latin typeface="Segoe UI" panose="020B0502040204020203" pitchFamily="34" charset="0"/>
                        </a:rPr>
                        <a:t>Total nacional</a:t>
                      </a:r>
                    </a:p>
                  </a:txBody>
                  <a:tcPr marL="4093" marR="4093" marT="4093"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892745544"/>
                  </a:ext>
                </a:extLst>
              </a:tr>
              <a:tr h="376265">
                <a:tc gridSpan="2" vMerge="1">
                  <a:txBody>
                    <a:bodyPr/>
                    <a:lstStyle/>
                    <a:p>
                      <a:endParaRPr lang="es-CO"/>
                    </a:p>
                  </a:txBody>
                  <a:tcPr/>
                </a:tc>
                <a:tc hMerge="1" vMerge="1">
                  <a:txBody>
                    <a:bodyPr/>
                    <a:lstStyle/>
                    <a:p>
                      <a:endParaRPr lang="es-CO"/>
                    </a:p>
                  </a:txBody>
                  <a:tcPr/>
                </a:tc>
                <a:tc>
                  <a:txBody>
                    <a:bodyPr/>
                    <a:lstStyle/>
                    <a:p>
                      <a:pPr algn="ctr" fontAlgn="ctr"/>
                      <a:r>
                        <a:rPr lang="es-CO" sz="500" b="1" i="0" u="none" strike="noStrike" dirty="0">
                          <a:solidFill>
                            <a:srgbClr val="AD2750"/>
                          </a:solidFill>
                          <a:effectLst/>
                          <a:latin typeface="Segoe UI" panose="020B0502040204020203" pitchFamily="34" charset="0"/>
                        </a:rPr>
                        <a:t>Total</a:t>
                      </a:r>
                    </a:p>
                  </a:txBody>
                  <a:tcPr marL="4093" marR="4093" marT="4093" marB="0" anchor="ctr">
                    <a:lnL>
                      <a:noFill/>
                    </a:lnL>
                    <a:lnR>
                      <a:noFill/>
                    </a:lnR>
                    <a:lnT>
                      <a:noFill/>
                    </a:lnT>
                    <a:lnB>
                      <a:noFill/>
                    </a:lnB>
                    <a:solidFill>
                      <a:srgbClr val="E691AA"/>
                    </a:solidFill>
                  </a:tcPr>
                </a:tc>
                <a:tc>
                  <a:txBody>
                    <a:bodyPr/>
                    <a:lstStyle/>
                    <a:p>
                      <a:pPr algn="ctr" fontAlgn="ctr"/>
                      <a:r>
                        <a:rPr lang="es-MX" sz="500" b="1" i="0" u="none" strike="noStrike">
                          <a:solidFill>
                            <a:srgbClr val="AD2750"/>
                          </a:solidFill>
                          <a:effectLst/>
                          <a:latin typeface="Segoe UI" panose="020B0502040204020203" pitchFamily="34" charset="0"/>
                        </a:rPr>
                        <a:t>Agricultura, pesca, ganadería, caza y silvicultura</a:t>
                      </a:r>
                    </a:p>
                  </a:txBody>
                  <a:tcPr marL="4093" marR="4093" marT="4093" marB="0" anchor="ctr">
                    <a:lnL>
                      <a:noFill/>
                    </a:lnL>
                    <a:lnR>
                      <a:noFill/>
                    </a:lnR>
                    <a:lnT>
                      <a:noFill/>
                    </a:lnT>
                    <a:lnB>
                      <a:noFill/>
                    </a:lnB>
                    <a:solidFill>
                      <a:srgbClr val="F7D9E1"/>
                    </a:solidFill>
                  </a:tcPr>
                </a:tc>
                <a:tc>
                  <a:txBody>
                    <a:bodyPr/>
                    <a:lstStyle/>
                    <a:p>
                      <a:pPr algn="ctr" fontAlgn="ctr"/>
                      <a:r>
                        <a:rPr lang="es-MX" sz="500" b="1" i="0" u="none" strike="noStrike" dirty="0">
                          <a:solidFill>
                            <a:srgbClr val="AD2750"/>
                          </a:solidFill>
                          <a:effectLst/>
                          <a:latin typeface="Segoe UI" panose="020B0502040204020203" pitchFamily="34" charset="0"/>
                        </a:rPr>
                        <a:t>Explotación de Minas y Canteras</a:t>
                      </a:r>
                    </a:p>
                  </a:txBody>
                  <a:tcPr marL="4093" marR="4093" marT="4093" marB="0" anchor="ctr">
                    <a:lnL>
                      <a:noFill/>
                    </a:lnL>
                    <a:lnR>
                      <a:noFill/>
                    </a:lnR>
                    <a:lnT>
                      <a:noFill/>
                    </a:lnT>
                    <a:lnB>
                      <a:noFill/>
                    </a:lnB>
                    <a:solidFill>
                      <a:srgbClr val="E691AA"/>
                    </a:solidFill>
                  </a:tcPr>
                </a:tc>
                <a:tc>
                  <a:txBody>
                    <a:bodyPr/>
                    <a:lstStyle/>
                    <a:p>
                      <a:pPr algn="ctr" fontAlgn="ctr"/>
                      <a:r>
                        <a:rPr lang="es-CO" sz="500" b="1" i="0" u="none" strike="noStrike">
                          <a:solidFill>
                            <a:srgbClr val="AD2750"/>
                          </a:solidFill>
                          <a:effectLst/>
                          <a:latin typeface="Segoe UI" panose="020B0502040204020203" pitchFamily="34" charset="0"/>
                        </a:rPr>
                        <a:t>Industria manufacturera</a:t>
                      </a:r>
                    </a:p>
                  </a:txBody>
                  <a:tcPr marL="4093" marR="4093" marT="4093" marB="0" anchor="ctr">
                    <a:lnL>
                      <a:noFill/>
                    </a:lnL>
                    <a:lnR>
                      <a:noFill/>
                    </a:lnR>
                    <a:lnT>
                      <a:noFill/>
                    </a:lnT>
                    <a:lnB>
                      <a:noFill/>
                    </a:lnB>
                    <a:solidFill>
                      <a:srgbClr val="F7D9E1"/>
                    </a:solidFill>
                  </a:tcPr>
                </a:tc>
                <a:tc>
                  <a:txBody>
                    <a:bodyPr/>
                    <a:lstStyle/>
                    <a:p>
                      <a:pPr algn="ctr" fontAlgn="ctr"/>
                      <a:r>
                        <a:rPr lang="es-MX" sz="500" b="1" i="0" u="none" strike="noStrike">
                          <a:solidFill>
                            <a:srgbClr val="AD2750"/>
                          </a:solidFill>
                          <a:effectLst/>
                          <a:latin typeface="Segoe UI" panose="020B0502040204020203" pitchFamily="34" charset="0"/>
                        </a:rPr>
                        <a:t>Suministro de Electricidad Gas y Agua</a:t>
                      </a:r>
                    </a:p>
                  </a:txBody>
                  <a:tcPr marL="4093" marR="4093" marT="4093" marB="0" anchor="ctr">
                    <a:lnL>
                      <a:noFill/>
                    </a:lnL>
                    <a:lnR>
                      <a:noFill/>
                    </a:lnR>
                    <a:lnT>
                      <a:noFill/>
                    </a:lnT>
                    <a:lnB>
                      <a:noFill/>
                    </a:lnB>
                    <a:solidFill>
                      <a:srgbClr val="E691AA"/>
                    </a:solidFill>
                  </a:tcPr>
                </a:tc>
                <a:tc>
                  <a:txBody>
                    <a:bodyPr/>
                    <a:lstStyle/>
                    <a:p>
                      <a:pPr algn="ctr" fontAlgn="ctr"/>
                      <a:r>
                        <a:rPr lang="es-CO" sz="500" b="1" i="0" u="none" strike="noStrike">
                          <a:solidFill>
                            <a:srgbClr val="AD2750"/>
                          </a:solidFill>
                          <a:effectLst/>
                          <a:latin typeface="Segoe UI" panose="020B0502040204020203" pitchFamily="34" charset="0"/>
                        </a:rPr>
                        <a:t>Construcción</a:t>
                      </a:r>
                    </a:p>
                  </a:txBody>
                  <a:tcPr marL="4093" marR="4093" marT="4093" marB="0" anchor="ctr">
                    <a:lnL>
                      <a:noFill/>
                    </a:lnL>
                    <a:lnR>
                      <a:noFill/>
                    </a:lnR>
                    <a:lnT>
                      <a:noFill/>
                    </a:lnT>
                    <a:lnB>
                      <a:noFill/>
                    </a:lnB>
                    <a:solidFill>
                      <a:srgbClr val="F7D9E1"/>
                    </a:solidFill>
                  </a:tcPr>
                </a:tc>
                <a:tc>
                  <a:txBody>
                    <a:bodyPr/>
                    <a:lstStyle/>
                    <a:p>
                      <a:pPr algn="ctr" fontAlgn="ctr"/>
                      <a:r>
                        <a:rPr lang="es-MX" sz="500" b="1" i="0" u="none" strike="noStrike">
                          <a:solidFill>
                            <a:srgbClr val="AD2750"/>
                          </a:solidFill>
                          <a:effectLst/>
                          <a:latin typeface="Segoe UI" panose="020B0502040204020203" pitchFamily="34" charset="0"/>
                        </a:rPr>
                        <a:t>Comercio y reparación de vehículos</a:t>
                      </a:r>
                    </a:p>
                  </a:txBody>
                  <a:tcPr marL="4093" marR="4093" marT="4093" marB="0" anchor="ctr">
                    <a:lnL>
                      <a:noFill/>
                    </a:lnL>
                    <a:lnR>
                      <a:noFill/>
                    </a:lnR>
                    <a:lnT>
                      <a:noFill/>
                    </a:lnT>
                    <a:lnB>
                      <a:noFill/>
                    </a:lnB>
                    <a:solidFill>
                      <a:srgbClr val="E691AA"/>
                    </a:solidFill>
                  </a:tcPr>
                </a:tc>
                <a:tc>
                  <a:txBody>
                    <a:bodyPr/>
                    <a:lstStyle/>
                    <a:p>
                      <a:pPr algn="ctr" fontAlgn="ctr"/>
                      <a:r>
                        <a:rPr lang="es-MX" sz="500" b="1" i="0" u="none" strike="noStrike">
                          <a:solidFill>
                            <a:srgbClr val="AD2750"/>
                          </a:solidFill>
                          <a:effectLst/>
                          <a:latin typeface="Segoe UI" panose="020B0502040204020203" pitchFamily="34" charset="0"/>
                        </a:rPr>
                        <a:t>Alojamiento y servicio de comidas </a:t>
                      </a:r>
                    </a:p>
                  </a:txBody>
                  <a:tcPr marL="4093" marR="4093" marT="4093" marB="0" anchor="ctr">
                    <a:lnL>
                      <a:noFill/>
                    </a:lnL>
                    <a:lnR>
                      <a:noFill/>
                    </a:lnR>
                    <a:lnT>
                      <a:noFill/>
                    </a:lnT>
                    <a:lnB>
                      <a:noFill/>
                    </a:lnB>
                    <a:solidFill>
                      <a:srgbClr val="F7D9E1"/>
                    </a:solidFill>
                  </a:tcPr>
                </a:tc>
                <a:tc>
                  <a:txBody>
                    <a:bodyPr/>
                    <a:lstStyle/>
                    <a:p>
                      <a:pPr algn="ctr" fontAlgn="ctr"/>
                      <a:r>
                        <a:rPr lang="es-CO" sz="500" b="1" i="0" u="none" strike="noStrike" dirty="0">
                          <a:solidFill>
                            <a:srgbClr val="AD2750"/>
                          </a:solidFill>
                          <a:effectLst/>
                          <a:latin typeface="Segoe UI" panose="020B0502040204020203" pitchFamily="34" charset="0"/>
                        </a:rPr>
                        <a:t>Transporte y almacenamiento</a:t>
                      </a:r>
                    </a:p>
                  </a:txBody>
                  <a:tcPr marL="4093" marR="4093" marT="4093" marB="0" anchor="ctr">
                    <a:lnL>
                      <a:noFill/>
                    </a:lnL>
                    <a:lnR>
                      <a:noFill/>
                    </a:lnR>
                    <a:lnT>
                      <a:noFill/>
                    </a:lnT>
                    <a:lnB>
                      <a:noFill/>
                    </a:lnB>
                    <a:solidFill>
                      <a:srgbClr val="E691AA"/>
                    </a:solidFill>
                  </a:tcPr>
                </a:tc>
                <a:tc>
                  <a:txBody>
                    <a:bodyPr/>
                    <a:lstStyle/>
                    <a:p>
                      <a:pPr algn="ctr" fontAlgn="ctr"/>
                      <a:r>
                        <a:rPr lang="es-CO" sz="500" b="1" i="0" u="none" strike="noStrike">
                          <a:solidFill>
                            <a:srgbClr val="AD2750"/>
                          </a:solidFill>
                          <a:effectLst/>
                          <a:latin typeface="Segoe UI" panose="020B0502040204020203" pitchFamily="34" charset="0"/>
                        </a:rPr>
                        <a:t>Información y telecomunicaciones</a:t>
                      </a:r>
                    </a:p>
                  </a:txBody>
                  <a:tcPr marL="4093" marR="4093" marT="4093" marB="0" anchor="ctr">
                    <a:lnL>
                      <a:noFill/>
                    </a:lnL>
                    <a:lnR>
                      <a:noFill/>
                    </a:lnR>
                    <a:lnT>
                      <a:noFill/>
                    </a:lnT>
                    <a:lnB>
                      <a:noFill/>
                    </a:lnB>
                    <a:solidFill>
                      <a:srgbClr val="F7D9E1"/>
                    </a:solidFill>
                  </a:tcPr>
                </a:tc>
                <a:tc>
                  <a:txBody>
                    <a:bodyPr/>
                    <a:lstStyle/>
                    <a:p>
                      <a:pPr algn="ctr" fontAlgn="ctr"/>
                      <a:r>
                        <a:rPr lang="es-CO" sz="500" b="1" i="0" u="none" strike="noStrike" dirty="0">
                          <a:solidFill>
                            <a:srgbClr val="AD2750"/>
                          </a:solidFill>
                          <a:effectLst/>
                          <a:latin typeface="Segoe UI" panose="020B0502040204020203" pitchFamily="34" charset="0"/>
                        </a:rPr>
                        <a:t>Actividades</a:t>
                      </a:r>
                      <a:r>
                        <a:rPr lang="es-MX" sz="500" b="1" i="0" u="none" strike="noStrike" dirty="0">
                          <a:solidFill>
                            <a:srgbClr val="AD2750"/>
                          </a:solidFill>
                          <a:effectLst/>
                          <a:latin typeface="Segoe UI" panose="020B0502040204020203" pitchFamily="34" charset="0"/>
                        </a:rPr>
                        <a:t> Financieras y de seguro</a:t>
                      </a:r>
                    </a:p>
                  </a:txBody>
                  <a:tcPr marL="4093" marR="4093" marT="4093" marB="0" anchor="ctr">
                    <a:lnL>
                      <a:noFill/>
                    </a:lnL>
                    <a:lnR>
                      <a:noFill/>
                    </a:lnR>
                    <a:lnT>
                      <a:noFill/>
                    </a:lnT>
                    <a:lnB>
                      <a:noFill/>
                    </a:lnB>
                    <a:solidFill>
                      <a:srgbClr val="E691AA"/>
                    </a:solidFill>
                  </a:tcPr>
                </a:tc>
                <a:tc>
                  <a:txBody>
                    <a:bodyPr/>
                    <a:lstStyle/>
                    <a:p>
                      <a:pPr algn="ctr" fontAlgn="ctr"/>
                      <a:r>
                        <a:rPr lang="es-CO" sz="500" b="1" i="0" u="none" strike="noStrike" dirty="0">
                          <a:solidFill>
                            <a:srgbClr val="AD2750"/>
                          </a:solidFill>
                          <a:effectLst/>
                          <a:latin typeface="Segoe UI" panose="020B0502040204020203" pitchFamily="34" charset="0"/>
                        </a:rPr>
                        <a:t>Actividades Inmobiliarias</a:t>
                      </a:r>
                    </a:p>
                  </a:txBody>
                  <a:tcPr marL="4093" marR="4093" marT="4093" marB="0" anchor="ctr">
                    <a:lnL>
                      <a:noFill/>
                    </a:lnL>
                    <a:lnR>
                      <a:noFill/>
                    </a:lnR>
                    <a:lnT>
                      <a:noFill/>
                    </a:lnT>
                    <a:lnB>
                      <a:noFill/>
                    </a:lnB>
                    <a:solidFill>
                      <a:srgbClr val="F7D9E1"/>
                    </a:solidFill>
                  </a:tcPr>
                </a:tc>
                <a:tc>
                  <a:txBody>
                    <a:bodyPr/>
                    <a:lstStyle/>
                    <a:p>
                      <a:pPr algn="ctr" fontAlgn="ctr"/>
                      <a:r>
                        <a:rPr lang="es-CO" sz="500" b="1" i="0" u="none" strike="noStrike" dirty="0">
                          <a:solidFill>
                            <a:srgbClr val="AD2750"/>
                          </a:solidFill>
                          <a:effectLst/>
                          <a:latin typeface="Segoe UI" panose="020B0502040204020203" pitchFamily="34" charset="0"/>
                        </a:rPr>
                        <a:t>Actividades</a:t>
                      </a:r>
                      <a:r>
                        <a:rPr lang="es-MX" sz="500" b="1" i="0" u="none" strike="noStrike" dirty="0">
                          <a:solidFill>
                            <a:srgbClr val="AD2750"/>
                          </a:solidFill>
                          <a:effectLst/>
                          <a:latin typeface="Segoe UI" panose="020B0502040204020203" pitchFamily="34" charset="0"/>
                        </a:rPr>
                        <a:t> Profesionales, científicas y técnicas</a:t>
                      </a:r>
                    </a:p>
                  </a:txBody>
                  <a:tcPr marL="4093" marR="4093" marT="4093" marB="0" anchor="ctr">
                    <a:lnL>
                      <a:noFill/>
                    </a:lnL>
                    <a:lnR>
                      <a:noFill/>
                    </a:lnR>
                    <a:lnT>
                      <a:noFill/>
                    </a:lnT>
                    <a:lnB>
                      <a:noFill/>
                    </a:lnB>
                    <a:solidFill>
                      <a:srgbClr val="E691AA"/>
                    </a:solidFill>
                  </a:tcPr>
                </a:tc>
                <a:tc>
                  <a:txBody>
                    <a:bodyPr/>
                    <a:lstStyle/>
                    <a:p>
                      <a:pPr algn="ctr" fontAlgn="ctr"/>
                      <a:r>
                        <a:rPr lang="es-MX" sz="500" b="1" i="0" u="none" strike="noStrike" dirty="0">
                          <a:solidFill>
                            <a:srgbClr val="AD2750"/>
                          </a:solidFill>
                          <a:effectLst/>
                          <a:latin typeface="Segoe UI" panose="020B0502040204020203" pitchFamily="34" charset="0"/>
                        </a:rPr>
                        <a:t>Administración Pública y defensa, educación y atención de la salud humana</a:t>
                      </a:r>
                    </a:p>
                  </a:txBody>
                  <a:tcPr marL="4093" marR="4093" marT="4093" marB="0" anchor="ctr">
                    <a:lnL>
                      <a:noFill/>
                    </a:lnL>
                    <a:lnR>
                      <a:noFill/>
                    </a:lnR>
                    <a:lnT>
                      <a:noFill/>
                    </a:lnT>
                    <a:lnB>
                      <a:noFill/>
                    </a:lnB>
                    <a:solidFill>
                      <a:srgbClr val="F7D9E1"/>
                    </a:solidFill>
                  </a:tcPr>
                </a:tc>
                <a:tc>
                  <a:txBody>
                    <a:bodyPr/>
                    <a:lstStyle/>
                    <a:p>
                      <a:pPr algn="ctr" fontAlgn="ctr"/>
                      <a:r>
                        <a:rPr lang="es-MX" sz="500" b="1" i="0" u="none" strike="noStrike" dirty="0">
                          <a:solidFill>
                            <a:srgbClr val="AD2750"/>
                          </a:solidFill>
                          <a:effectLst/>
                          <a:latin typeface="Segoe UI" panose="020B0502040204020203" pitchFamily="34" charset="0"/>
                        </a:rPr>
                        <a:t>Actividades artísticas, entretenimiento, recreación y otras actividades de servicios</a:t>
                      </a:r>
                    </a:p>
                  </a:txBody>
                  <a:tcPr marL="4093" marR="4093" marT="4093" marB="0" anchor="ctr">
                    <a:lnL>
                      <a:noFill/>
                    </a:lnL>
                    <a:lnR>
                      <a:noFill/>
                    </a:lnR>
                    <a:lnT>
                      <a:noFill/>
                    </a:lnT>
                    <a:lnB>
                      <a:noFill/>
                    </a:lnB>
                    <a:solidFill>
                      <a:srgbClr val="E691AA"/>
                    </a:solidFill>
                  </a:tcPr>
                </a:tc>
                <a:extLst>
                  <a:ext uri="{0D108BD9-81ED-4DB2-BD59-A6C34878D82A}">
                    <a16:rowId xmlns:a16="http://schemas.microsoft.com/office/drawing/2014/main" val="1283341518"/>
                  </a:ext>
                </a:extLst>
              </a:tr>
              <a:tr h="217946">
                <a:tc rowSpan="2">
                  <a:txBody>
                    <a:bodyPr/>
                    <a:lstStyle/>
                    <a:p>
                      <a:pPr algn="l" fontAlgn="ctr"/>
                      <a:r>
                        <a:rPr lang="es-CO" sz="600" b="1" i="0" u="none" strike="noStrike" dirty="0">
                          <a:solidFill>
                            <a:srgbClr val="FFFFFF"/>
                          </a:solidFill>
                          <a:effectLst/>
                          <a:latin typeface="Segoe UI" panose="020B0502040204020203" pitchFamily="34" charset="0"/>
                        </a:rPr>
                        <a:t>Enero - octubre 2022</a:t>
                      </a:r>
                    </a:p>
                  </a:txBody>
                  <a:tcPr marL="4093" marR="4093" marT="4093" marB="0" anchor="ctr">
                    <a:lnL>
                      <a:noFill/>
                    </a:lnL>
                    <a:lnR>
                      <a:noFill/>
                    </a:lnR>
                    <a:lnT>
                      <a:noFill/>
                    </a:lnT>
                    <a:lnB>
                      <a:noFill/>
                    </a:lnB>
                    <a:solidFill>
                      <a:srgbClr val="860036"/>
                    </a:solidFill>
                  </a:tcPr>
                </a:tc>
                <a:tc>
                  <a:txBody>
                    <a:bodyPr/>
                    <a:lstStyle/>
                    <a:p>
                      <a:pPr algn="l" fontAlgn="t"/>
                      <a:r>
                        <a:rPr lang="es-CO" sz="500" b="1" i="0" u="none" strike="noStrike" dirty="0">
                          <a:solidFill>
                            <a:srgbClr val="000000"/>
                          </a:solidFill>
                          <a:effectLst/>
                          <a:latin typeface="Segoe UI" panose="020B0502040204020203" pitchFamily="34" charset="0"/>
                        </a:rPr>
                        <a:t>Asalariados</a:t>
                      </a:r>
                    </a:p>
                  </a:txBody>
                  <a:tcPr marL="4093" marR="4093" marT="4093"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1.636.880</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854.651</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2.263.028</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1.560.216</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2.142.637</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1.365.176</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1.364.455</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916.382</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1.473.082</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2.942.657</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2.960.455</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1.414.110</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1.925.352</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2.574.338</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935.732</a:t>
                      </a:r>
                    </a:p>
                  </a:txBody>
                  <a:tcPr marL="9525" marR="9525" marT="9525" marB="0" anchor="ctr">
                    <a:lnL>
                      <a:noFill/>
                    </a:lnL>
                    <a:lnR>
                      <a:noFill/>
                    </a:lnR>
                    <a:lnT>
                      <a:noFill/>
                    </a:lnT>
                    <a:lnB>
                      <a:noFill/>
                    </a:lnB>
                    <a:solidFill>
                      <a:srgbClr val="BFBFBF"/>
                    </a:solidFill>
                  </a:tcPr>
                </a:tc>
                <a:extLst>
                  <a:ext uri="{0D108BD9-81ED-4DB2-BD59-A6C34878D82A}">
                    <a16:rowId xmlns:a16="http://schemas.microsoft.com/office/drawing/2014/main" val="2663731074"/>
                  </a:ext>
                </a:extLst>
              </a:tr>
              <a:tr h="217946">
                <a:tc vMerge="1">
                  <a:txBody>
                    <a:bodyPr/>
                    <a:lstStyle/>
                    <a:p>
                      <a:endParaRPr lang="es-CO"/>
                    </a:p>
                  </a:txBody>
                  <a:tcPr/>
                </a:tc>
                <a:tc>
                  <a:txBody>
                    <a:bodyPr/>
                    <a:lstStyle/>
                    <a:p>
                      <a:pPr algn="l" fontAlgn="t"/>
                      <a:r>
                        <a:rPr lang="es-CO" sz="500" b="1" i="0" u="none" strike="noStrike" dirty="0">
                          <a:solidFill>
                            <a:srgbClr val="000000"/>
                          </a:solidFill>
                          <a:effectLst/>
                          <a:latin typeface="Segoe UI" panose="020B0502040204020203" pitchFamily="34" charset="0"/>
                        </a:rPr>
                        <a:t>Independientes</a:t>
                      </a:r>
                    </a:p>
                  </a:txBody>
                  <a:tcPr marL="4093" marR="4093" marT="4093" marB="0" anchor="ctr">
                    <a:lnL>
                      <a:noFill/>
                    </a:lnL>
                    <a:lnR>
                      <a:noFill/>
                    </a:lnR>
                    <a:lnT>
                      <a:noFill/>
                    </a:lnT>
                    <a:lnB>
                      <a:noFill/>
                    </a:lnB>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1.020.077</a:t>
                      </a:r>
                    </a:p>
                  </a:txBody>
                  <a:tcPr marL="9525" marR="9525" marT="9525" marB="0" anchor="ctr">
                    <a:lnL>
                      <a:noFill/>
                    </a:lnL>
                    <a:lnR>
                      <a:noFill/>
                    </a:lnR>
                    <a:lnT>
                      <a:noFill/>
                    </a:lnT>
                    <a:lnB>
                      <a:noFill/>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575.078</a:t>
                      </a:r>
                    </a:p>
                  </a:txBody>
                  <a:tcPr marL="9525" marR="9525" marT="9525" marB="0" anchor="ctr">
                    <a:lnL>
                      <a:noFill/>
                    </a:lnL>
                    <a:lnR>
                      <a:noFill/>
                    </a:lnR>
                    <a:lnT>
                      <a:noFill/>
                    </a:lnT>
                    <a:lnB>
                      <a:noFill/>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818.048</a:t>
                      </a:r>
                    </a:p>
                  </a:txBody>
                  <a:tcPr marL="9525" marR="9525" marT="9525" marB="0" anchor="ctr">
                    <a:lnL>
                      <a:noFill/>
                    </a:lnL>
                    <a:lnR>
                      <a:noFill/>
                    </a:lnR>
                    <a:lnT>
                      <a:noFill/>
                    </a:lnT>
                    <a:lnB>
                      <a:noFill/>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852.052</a:t>
                      </a:r>
                    </a:p>
                  </a:txBody>
                  <a:tcPr marL="9525" marR="9525" marT="9525" marB="0" anchor="ctr">
                    <a:lnL>
                      <a:noFill/>
                    </a:lnL>
                    <a:lnR>
                      <a:noFill/>
                    </a:lnR>
                    <a:lnT>
                      <a:noFill/>
                    </a:lnT>
                    <a:lnB>
                      <a:noFill/>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734.465</a:t>
                      </a:r>
                    </a:p>
                  </a:txBody>
                  <a:tcPr marL="9525" marR="9525" marT="9525" marB="0" anchor="ctr">
                    <a:lnL>
                      <a:noFill/>
                    </a:lnL>
                    <a:lnR>
                      <a:noFill/>
                    </a:lnR>
                    <a:lnT>
                      <a:noFill/>
                    </a:lnT>
                    <a:lnB>
                      <a:noFill/>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1.027.678</a:t>
                      </a:r>
                    </a:p>
                  </a:txBody>
                  <a:tcPr marL="9525" marR="9525" marT="9525" marB="0" anchor="ctr">
                    <a:lnL>
                      <a:noFill/>
                    </a:lnL>
                    <a:lnR>
                      <a:noFill/>
                    </a:lnR>
                    <a:lnT>
                      <a:noFill/>
                    </a:lnT>
                    <a:lnB>
                      <a:noFill/>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979.293</a:t>
                      </a:r>
                    </a:p>
                  </a:txBody>
                  <a:tcPr marL="9525" marR="9525" marT="9525" marB="0" anchor="ctr">
                    <a:lnL>
                      <a:noFill/>
                    </a:lnL>
                    <a:lnR>
                      <a:noFill/>
                    </a:lnR>
                    <a:lnT>
                      <a:noFill/>
                    </a:lnT>
                    <a:lnB>
                      <a:noFill/>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669.980</a:t>
                      </a:r>
                    </a:p>
                  </a:txBody>
                  <a:tcPr marL="9525" marR="9525" marT="9525" marB="0" anchor="ctr">
                    <a:lnL>
                      <a:noFill/>
                    </a:lnL>
                    <a:lnR>
                      <a:noFill/>
                    </a:lnR>
                    <a:lnT>
                      <a:noFill/>
                    </a:lnT>
                    <a:lnB>
                      <a:noFill/>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873.379</a:t>
                      </a:r>
                    </a:p>
                  </a:txBody>
                  <a:tcPr marL="9525" marR="9525" marT="9525" marB="0" anchor="ctr">
                    <a:lnL>
                      <a:noFill/>
                    </a:lnL>
                    <a:lnR>
                      <a:noFill/>
                    </a:lnR>
                    <a:lnT>
                      <a:noFill/>
                    </a:lnT>
                    <a:lnB>
                      <a:noFill/>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3.448.904</a:t>
                      </a:r>
                    </a:p>
                  </a:txBody>
                  <a:tcPr marL="9525" marR="9525" marT="9525" marB="0" anchor="ctr">
                    <a:lnL>
                      <a:noFill/>
                    </a:lnL>
                    <a:lnR>
                      <a:noFill/>
                    </a:lnR>
                    <a:lnT>
                      <a:noFill/>
                    </a:lnT>
                    <a:lnB>
                      <a:noFill/>
                    </a:lnB>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2.493.845</a:t>
                      </a:r>
                    </a:p>
                  </a:txBody>
                  <a:tcPr marL="9525" marR="9525" marT="9525" marB="0" anchor="ctr">
                    <a:lnL>
                      <a:noFill/>
                    </a:lnL>
                    <a:lnR>
                      <a:noFill/>
                    </a:lnR>
                    <a:lnT>
                      <a:noFill/>
                    </a:lnT>
                    <a:lnB>
                      <a:noFill/>
                    </a:lnB>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3.316.373</a:t>
                      </a:r>
                    </a:p>
                  </a:txBody>
                  <a:tcPr marL="9525" marR="9525" marT="9525" marB="0" anchor="ctr">
                    <a:lnL>
                      <a:noFill/>
                    </a:lnL>
                    <a:lnR>
                      <a:noFill/>
                    </a:lnR>
                    <a:lnT>
                      <a:noFill/>
                    </a:lnT>
                    <a:lnB>
                      <a:noFill/>
                    </a:lnB>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1.414.464</a:t>
                      </a:r>
                    </a:p>
                  </a:txBody>
                  <a:tcPr marL="9525" marR="9525" marT="9525" marB="0" anchor="ctr">
                    <a:lnL>
                      <a:noFill/>
                    </a:lnL>
                    <a:lnR>
                      <a:noFill/>
                    </a:lnR>
                    <a:lnT>
                      <a:noFill/>
                    </a:lnT>
                    <a:lnB>
                      <a:noFill/>
                    </a:lnB>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2.432.961</a:t>
                      </a:r>
                    </a:p>
                  </a:txBody>
                  <a:tcPr marL="9525" marR="9525" marT="9525" marB="0" anchor="ctr">
                    <a:lnL>
                      <a:noFill/>
                    </a:lnL>
                    <a:lnR>
                      <a:noFill/>
                    </a:lnR>
                    <a:lnT>
                      <a:noFill/>
                    </a:lnT>
                    <a:lnB>
                      <a:noFill/>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904.993</a:t>
                      </a:r>
                    </a:p>
                  </a:txBody>
                  <a:tcPr marL="9525" marR="9525" marT="9525" marB="0" anchor="ctr">
                    <a:lnL>
                      <a:noFill/>
                    </a:lnL>
                    <a:lnR>
                      <a:noFill/>
                    </a:lnR>
                    <a:lnT>
                      <a:noFill/>
                    </a:lnT>
                    <a:lnB>
                      <a:noFill/>
                    </a:lnB>
                  </a:tcPr>
                </a:tc>
                <a:extLst>
                  <a:ext uri="{0D108BD9-81ED-4DB2-BD59-A6C34878D82A}">
                    <a16:rowId xmlns:a16="http://schemas.microsoft.com/office/drawing/2014/main" val="1404110211"/>
                  </a:ext>
                </a:extLst>
              </a:tr>
              <a:tr h="217946">
                <a:tc rowSpan="2">
                  <a:txBody>
                    <a:bodyPr/>
                    <a:lstStyle/>
                    <a:p>
                      <a:pPr algn="l" fontAlgn="ctr"/>
                      <a:r>
                        <a:rPr lang="es-CO" sz="600" b="1" i="0" u="none" strike="noStrike" dirty="0">
                          <a:solidFill>
                            <a:srgbClr val="FFFFFF"/>
                          </a:solidFill>
                          <a:effectLst/>
                          <a:latin typeface="Segoe UI" panose="020B0502040204020203" pitchFamily="34" charset="0"/>
                        </a:rPr>
                        <a:t>Enero - octubre 2023</a:t>
                      </a:r>
                    </a:p>
                  </a:txBody>
                  <a:tcPr marL="4093" marR="4093" marT="4093" marB="0" anchor="ctr">
                    <a:lnL>
                      <a:noFill/>
                    </a:lnL>
                    <a:lnR>
                      <a:noFill/>
                    </a:lnR>
                    <a:lnT>
                      <a:noFill/>
                    </a:lnT>
                    <a:lnB w="9525" cap="flat" cmpd="sng" algn="ctr">
                      <a:solidFill>
                        <a:schemeClr val="tx1"/>
                      </a:solidFill>
                      <a:prstDash val="solid"/>
                      <a:round/>
                      <a:headEnd type="none" w="med" len="med"/>
                      <a:tailEnd type="none" w="med" len="med"/>
                    </a:lnB>
                    <a:solidFill>
                      <a:srgbClr val="AD2750"/>
                    </a:solidFill>
                  </a:tcPr>
                </a:tc>
                <a:tc>
                  <a:txBody>
                    <a:bodyPr/>
                    <a:lstStyle/>
                    <a:p>
                      <a:pPr algn="l" fontAlgn="t"/>
                      <a:r>
                        <a:rPr lang="es-CO" sz="500" b="1" i="0" u="none" strike="noStrike" dirty="0">
                          <a:solidFill>
                            <a:srgbClr val="000000"/>
                          </a:solidFill>
                          <a:effectLst/>
                          <a:latin typeface="Segoe UI" panose="020B0502040204020203" pitchFamily="34" charset="0"/>
                        </a:rPr>
                        <a:t>Asalariados</a:t>
                      </a:r>
                    </a:p>
                  </a:txBody>
                  <a:tcPr marL="4093" marR="4093" marT="4093"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1.860.365</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1.010.606</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2.812.493</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1.689.804</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2.648.819</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1.542.141</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1.549.861</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1.070.288</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1.776.375</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3.534.693</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3.310.546</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1.532.429</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2.284.353</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2.874.923</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1.082.244</a:t>
                      </a:r>
                    </a:p>
                  </a:txBody>
                  <a:tcPr marL="9525" marR="9525" marT="9525" marB="0" anchor="ctr">
                    <a:lnL>
                      <a:noFill/>
                    </a:lnL>
                    <a:lnR>
                      <a:noFill/>
                    </a:lnR>
                    <a:lnT>
                      <a:noFill/>
                    </a:lnT>
                    <a:lnB>
                      <a:noFill/>
                    </a:lnB>
                    <a:solidFill>
                      <a:srgbClr val="BFBFBF"/>
                    </a:solidFill>
                  </a:tcPr>
                </a:tc>
                <a:extLst>
                  <a:ext uri="{0D108BD9-81ED-4DB2-BD59-A6C34878D82A}">
                    <a16:rowId xmlns:a16="http://schemas.microsoft.com/office/drawing/2014/main" val="1465066954"/>
                  </a:ext>
                </a:extLst>
              </a:tr>
              <a:tr h="217946">
                <a:tc vMerge="1">
                  <a:txBody>
                    <a:bodyPr/>
                    <a:lstStyle/>
                    <a:p>
                      <a:endParaRPr lang="es-CO"/>
                    </a:p>
                  </a:txBody>
                  <a:tcPr/>
                </a:tc>
                <a:tc>
                  <a:txBody>
                    <a:bodyPr/>
                    <a:lstStyle/>
                    <a:p>
                      <a:pPr algn="l" fontAlgn="t"/>
                      <a:r>
                        <a:rPr lang="es-CO" sz="500" b="1" i="0" u="none" strike="noStrike" dirty="0">
                          <a:solidFill>
                            <a:srgbClr val="000000"/>
                          </a:solidFill>
                          <a:effectLst/>
                          <a:latin typeface="Segoe UI" panose="020B0502040204020203" pitchFamily="34" charset="0"/>
                        </a:rPr>
                        <a:t>Independientes</a:t>
                      </a:r>
                    </a:p>
                  </a:txBody>
                  <a:tcPr marL="4093" marR="4093" marT="4093"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1.128.127</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666.412</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868.013</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961.633</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715.159</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1.097.534</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1.102.555</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798.636</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1.003.042</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2.820.719</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3.537.842</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3.439.010</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1.581.544</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2.546.435</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948.267</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896706"/>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2813194051"/>
              </p:ext>
            </p:extLst>
          </p:nvPr>
        </p:nvGraphicFramePr>
        <p:xfrm>
          <a:off x="164068" y="2637288"/>
          <a:ext cx="8683542" cy="1598496"/>
        </p:xfrm>
        <a:graphic>
          <a:graphicData uri="http://schemas.openxmlformats.org/drawingml/2006/table">
            <a:tbl>
              <a:tblPr/>
              <a:tblGrid>
                <a:gridCol w="356927">
                  <a:extLst>
                    <a:ext uri="{9D8B030D-6E8A-4147-A177-3AD203B41FA5}">
                      <a16:colId xmlns:a16="http://schemas.microsoft.com/office/drawing/2014/main" val="472276370"/>
                    </a:ext>
                  </a:extLst>
                </a:gridCol>
                <a:gridCol w="627321">
                  <a:extLst>
                    <a:ext uri="{9D8B030D-6E8A-4147-A177-3AD203B41FA5}">
                      <a16:colId xmlns:a16="http://schemas.microsoft.com/office/drawing/2014/main" val="1571525364"/>
                    </a:ext>
                  </a:extLst>
                </a:gridCol>
                <a:gridCol w="398693">
                  <a:extLst>
                    <a:ext uri="{9D8B030D-6E8A-4147-A177-3AD203B41FA5}">
                      <a16:colId xmlns:a16="http://schemas.microsoft.com/office/drawing/2014/main" val="4205392632"/>
                    </a:ext>
                  </a:extLst>
                </a:gridCol>
                <a:gridCol w="522189">
                  <a:extLst>
                    <a:ext uri="{9D8B030D-6E8A-4147-A177-3AD203B41FA5}">
                      <a16:colId xmlns:a16="http://schemas.microsoft.com/office/drawing/2014/main" val="2274029397"/>
                    </a:ext>
                  </a:extLst>
                </a:gridCol>
                <a:gridCol w="520754">
                  <a:extLst>
                    <a:ext uri="{9D8B030D-6E8A-4147-A177-3AD203B41FA5}">
                      <a16:colId xmlns:a16="http://schemas.microsoft.com/office/drawing/2014/main" val="718657006"/>
                    </a:ext>
                  </a:extLst>
                </a:gridCol>
                <a:gridCol w="522189">
                  <a:extLst>
                    <a:ext uri="{9D8B030D-6E8A-4147-A177-3AD203B41FA5}">
                      <a16:colId xmlns:a16="http://schemas.microsoft.com/office/drawing/2014/main" val="3190981827"/>
                    </a:ext>
                  </a:extLst>
                </a:gridCol>
                <a:gridCol w="520754">
                  <a:extLst>
                    <a:ext uri="{9D8B030D-6E8A-4147-A177-3AD203B41FA5}">
                      <a16:colId xmlns:a16="http://schemas.microsoft.com/office/drawing/2014/main" val="1288361580"/>
                    </a:ext>
                  </a:extLst>
                </a:gridCol>
                <a:gridCol w="522189">
                  <a:extLst>
                    <a:ext uri="{9D8B030D-6E8A-4147-A177-3AD203B41FA5}">
                      <a16:colId xmlns:a16="http://schemas.microsoft.com/office/drawing/2014/main" val="2935052749"/>
                    </a:ext>
                  </a:extLst>
                </a:gridCol>
                <a:gridCol w="520754">
                  <a:extLst>
                    <a:ext uri="{9D8B030D-6E8A-4147-A177-3AD203B41FA5}">
                      <a16:colId xmlns:a16="http://schemas.microsoft.com/office/drawing/2014/main" val="1865556093"/>
                    </a:ext>
                  </a:extLst>
                </a:gridCol>
                <a:gridCol w="522189">
                  <a:extLst>
                    <a:ext uri="{9D8B030D-6E8A-4147-A177-3AD203B41FA5}">
                      <a16:colId xmlns:a16="http://schemas.microsoft.com/office/drawing/2014/main" val="1387604559"/>
                    </a:ext>
                  </a:extLst>
                </a:gridCol>
                <a:gridCol w="520754">
                  <a:extLst>
                    <a:ext uri="{9D8B030D-6E8A-4147-A177-3AD203B41FA5}">
                      <a16:colId xmlns:a16="http://schemas.microsoft.com/office/drawing/2014/main" val="4128870810"/>
                    </a:ext>
                  </a:extLst>
                </a:gridCol>
                <a:gridCol w="522189">
                  <a:extLst>
                    <a:ext uri="{9D8B030D-6E8A-4147-A177-3AD203B41FA5}">
                      <a16:colId xmlns:a16="http://schemas.microsoft.com/office/drawing/2014/main" val="1873846286"/>
                    </a:ext>
                  </a:extLst>
                </a:gridCol>
                <a:gridCol w="520754">
                  <a:extLst>
                    <a:ext uri="{9D8B030D-6E8A-4147-A177-3AD203B41FA5}">
                      <a16:colId xmlns:a16="http://schemas.microsoft.com/office/drawing/2014/main" val="2012008479"/>
                    </a:ext>
                  </a:extLst>
                </a:gridCol>
                <a:gridCol w="522189">
                  <a:extLst>
                    <a:ext uri="{9D8B030D-6E8A-4147-A177-3AD203B41FA5}">
                      <a16:colId xmlns:a16="http://schemas.microsoft.com/office/drawing/2014/main" val="2407498916"/>
                    </a:ext>
                  </a:extLst>
                </a:gridCol>
                <a:gridCol w="520754">
                  <a:extLst>
                    <a:ext uri="{9D8B030D-6E8A-4147-A177-3AD203B41FA5}">
                      <a16:colId xmlns:a16="http://schemas.microsoft.com/office/drawing/2014/main" val="522275721"/>
                    </a:ext>
                  </a:extLst>
                </a:gridCol>
                <a:gridCol w="522189">
                  <a:extLst>
                    <a:ext uri="{9D8B030D-6E8A-4147-A177-3AD203B41FA5}">
                      <a16:colId xmlns:a16="http://schemas.microsoft.com/office/drawing/2014/main" val="2877879885"/>
                    </a:ext>
                  </a:extLst>
                </a:gridCol>
                <a:gridCol w="520754">
                  <a:extLst>
                    <a:ext uri="{9D8B030D-6E8A-4147-A177-3AD203B41FA5}">
                      <a16:colId xmlns:a16="http://schemas.microsoft.com/office/drawing/2014/main" val="1976963680"/>
                    </a:ext>
                  </a:extLst>
                </a:gridCol>
              </a:tblGrid>
              <a:tr h="222126">
                <a:tc rowSpan="2" gridSpan="2">
                  <a:txBody>
                    <a:bodyPr/>
                    <a:lstStyle/>
                    <a:p>
                      <a:pPr algn="ctr" fontAlgn="ctr"/>
                      <a:r>
                        <a:rPr lang="es-CO" sz="600" b="1" i="0" u="none" strike="noStrike" dirty="0">
                          <a:solidFill>
                            <a:schemeClr val="bg1"/>
                          </a:solidFill>
                          <a:effectLst/>
                          <a:latin typeface="Segoe UI" panose="020B0502040204020203" pitchFamily="34" charset="0"/>
                        </a:rPr>
                        <a:t>Pesos corrientes</a:t>
                      </a:r>
                    </a:p>
                  </a:txBody>
                  <a:tcPr marL="4093" marR="4093" marT="4093" marB="0" anchor="ctr">
                    <a:lnL>
                      <a:noFill/>
                    </a:lnL>
                    <a:lnR>
                      <a:noFill/>
                    </a:lnR>
                    <a:lnT>
                      <a:noFill/>
                    </a:lnT>
                    <a:lnB>
                      <a:noFill/>
                    </a:lnB>
                    <a:solidFill>
                      <a:srgbClr val="6B1940"/>
                    </a:solidFill>
                  </a:tcPr>
                </a:tc>
                <a:tc rowSpan="2" hMerge="1">
                  <a:txBody>
                    <a:bodyPr/>
                    <a:lstStyle/>
                    <a:p>
                      <a:endParaRPr lang="es-CO"/>
                    </a:p>
                  </a:txBody>
                  <a:tcPr/>
                </a:tc>
                <a:tc gridSpan="15">
                  <a:txBody>
                    <a:bodyPr/>
                    <a:lstStyle/>
                    <a:p>
                      <a:pPr algn="ctr" fontAlgn="ctr"/>
                      <a:r>
                        <a:rPr lang="es-CO" sz="600" b="1" i="0" u="none" strike="noStrike" dirty="0">
                          <a:solidFill>
                            <a:srgbClr val="FFFFFF"/>
                          </a:solidFill>
                          <a:effectLst/>
                          <a:latin typeface="Segoe UI" panose="020B0502040204020203" pitchFamily="34" charset="0"/>
                        </a:rPr>
                        <a:t>13 ciudades y a.m.</a:t>
                      </a:r>
                    </a:p>
                  </a:txBody>
                  <a:tcPr marL="4093" marR="4093" marT="4093"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588150535"/>
                  </a:ext>
                </a:extLst>
              </a:tr>
              <a:tr h="503922">
                <a:tc gridSpan="2" vMerge="1">
                  <a:txBody>
                    <a:bodyPr/>
                    <a:lstStyle/>
                    <a:p>
                      <a:endParaRPr lang="es-CO"/>
                    </a:p>
                  </a:txBody>
                  <a:tcPr/>
                </a:tc>
                <a:tc hMerge="1" vMerge="1">
                  <a:txBody>
                    <a:bodyPr/>
                    <a:lstStyle/>
                    <a:p>
                      <a:endParaRPr lang="es-CO"/>
                    </a:p>
                  </a:txBody>
                  <a:tcPr/>
                </a:tc>
                <a:tc>
                  <a:txBody>
                    <a:bodyPr/>
                    <a:lstStyle/>
                    <a:p>
                      <a:pPr algn="ctr" fontAlgn="ctr"/>
                      <a:r>
                        <a:rPr lang="es-CO" sz="500" b="1" i="0" u="none" strike="noStrike" dirty="0">
                          <a:solidFill>
                            <a:srgbClr val="AD2750"/>
                          </a:solidFill>
                          <a:effectLst/>
                          <a:latin typeface="Segoe UI" panose="020B0502040204020203" pitchFamily="34" charset="0"/>
                        </a:rPr>
                        <a:t>Total</a:t>
                      </a:r>
                    </a:p>
                  </a:txBody>
                  <a:tcPr marL="4093" marR="4093" marT="4093" marB="0" anchor="ctr">
                    <a:lnL>
                      <a:noFill/>
                    </a:lnL>
                    <a:lnR>
                      <a:noFill/>
                    </a:lnR>
                    <a:lnT>
                      <a:noFill/>
                    </a:lnT>
                    <a:lnB>
                      <a:noFill/>
                    </a:lnB>
                    <a:solidFill>
                      <a:srgbClr val="E691AA"/>
                    </a:solidFill>
                  </a:tcPr>
                </a:tc>
                <a:tc>
                  <a:txBody>
                    <a:bodyPr/>
                    <a:lstStyle/>
                    <a:p>
                      <a:pPr algn="ctr" fontAlgn="ctr"/>
                      <a:r>
                        <a:rPr lang="es-MX" sz="500" b="1" i="0" u="none" strike="noStrike">
                          <a:solidFill>
                            <a:srgbClr val="AD2750"/>
                          </a:solidFill>
                          <a:effectLst/>
                          <a:latin typeface="Segoe UI" panose="020B0502040204020203" pitchFamily="34" charset="0"/>
                        </a:rPr>
                        <a:t>Agricultura, pesca, ganadería, caza y silvicultura</a:t>
                      </a:r>
                    </a:p>
                  </a:txBody>
                  <a:tcPr marL="4093" marR="4093" marT="4093" marB="0" anchor="ctr">
                    <a:lnL>
                      <a:noFill/>
                    </a:lnL>
                    <a:lnR>
                      <a:noFill/>
                    </a:lnR>
                    <a:lnT>
                      <a:noFill/>
                    </a:lnT>
                    <a:lnB>
                      <a:noFill/>
                    </a:lnB>
                    <a:solidFill>
                      <a:srgbClr val="F7D9E1"/>
                    </a:solidFill>
                  </a:tcPr>
                </a:tc>
                <a:tc>
                  <a:txBody>
                    <a:bodyPr/>
                    <a:lstStyle/>
                    <a:p>
                      <a:pPr algn="ctr" fontAlgn="ctr"/>
                      <a:r>
                        <a:rPr lang="es-MX" sz="500" b="1" i="0" u="none" strike="noStrike" dirty="0">
                          <a:solidFill>
                            <a:srgbClr val="AD2750"/>
                          </a:solidFill>
                          <a:effectLst/>
                          <a:latin typeface="Segoe UI" panose="020B0502040204020203" pitchFamily="34" charset="0"/>
                        </a:rPr>
                        <a:t>Explotación de Minas y Canteras</a:t>
                      </a:r>
                    </a:p>
                  </a:txBody>
                  <a:tcPr marL="4093" marR="4093" marT="4093" marB="0" anchor="ctr">
                    <a:lnL>
                      <a:noFill/>
                    </a:lnL>
                    <a:lnR>
                      <a:noFill/>
                    </a:lnR>
                    <a:lnT>
                      <a:noFill/>
                    </a:lnT>
                    <a:lnB>
                      <a:noFill/>
                    </a:lnB>
                    <a:solidFill>
                      <a:srgbClr val="E691AA"/>
                    </a:solidFill>
                  </a:tcPr>
                </a:tc>
                <a:tc>
                  <a:txBody>
                    <a:bodyPr/>
                    <a:lstStyle/>
                    <a:p>
                      <a:pPr algn="ctr" fontAlgn="ctr"/>
                      <a:r>
                        <a:rPr lang="es-CO" sz="500" b="1" i="0" u="none" strike="noStrike">
                          <a:solidFill>
                            <a:srgbClr val="AD2750"/>
                          </a:solidFill>
                          <a:effectLst/>
                          <a:latin typeface="Segoe UI" panose="020B0502040204020203" pitchFamily="34" charset="0"/>
                        </a:rPr>
                        <a:t>Industria manufacturera</a:t>
                      </a:r>
                    </a:p>
                  </a:txBody>
                  <a:tcPr marL="4093" marR="4093" marT="4093" marB="0" anchor="ctr">
                    <a:lnL>
                      <a:noFill/>
                    </a:lnL>
                    <a:lnR>
                      <a:noFill/>
                    </a:lnR>
                    <a:lnT>
                      <a:noFill/>
                    </a:lnT>
                    <a:lnB>
                      <a:noFill/>
                    </a:lnB>
                    <a:solidFill>
                      <a:srgbClr val="F7D9E1"/>
                    </a:solidFill>
                  </a:tcPr>
                </a:tc>
                <a:tc>
                  <a:txBody>
                    <a:bodyPr/>
                    <a:lstStyle/>
                    <a:p>
                      <a:pPr algn="ctr" fontAlgn="ctr"/>
                      <a:r>
                        <a:rPr lang="es-MX" sz="500" b="1" i="0" u="none" strike="noStrike">
                          <a:solidFill>
                            <a:srgbClr val="AD2750"/>
                          </a:solidFill>
                          <a:effectLst/>
                          <a:latin typeface="Segoe UI" panose="020B0502040204020203" pitchFamily="34" charset="0"/>
                        </a:rPr>
                        <a:t>Suministro de Electricidad Gas y Agua</a:t>
                      </a:r>
                    </a:p>
                  </a:txBody>
                  <a:tcPr marL="4093" marR="4093" marT="4093" marB="0" anchor="ctr">
                    <a:lnL>
                      <a:noFill/>
                    </a:lnL>
                    <a:lnR>
                      <a:noFill/>
                    </a:lnR>
                    <a:lnT>
                      <a:noFill/>
                    </a:lnT>
                    <a:lnB>
                      <a:noFill/>
                    </a:lnB>
                    <a:solidFill>
                      <a:srgbClr val="E691AA"/>
                    </a:solidFill>
                  </a:tcPr>
                </a:tc>
                <a:tc>
                  <a:txBody>
                    <a:bodyPr/>
                    <a:lstStyle/>
                    <a:p>
                      <a:pPr algn="ctr" fontAlgn="ctr"/>
                      <a:r>
                        <a:rPr lang="es-CO" sz="500" b="1" i="0" u="none" strike="noStrike">
                          <a:solidFill>
                            <a:srgbClr val="AD2750"/>
                          </a:solidFill>
                          <a:effectLst/>
                          <a:latin typeface="Segoe UI" panose="020B0502040204020203" pitchFamily="34" charset="0"/>
                        </a:rPr>
                        <a:t>Construcción</a:t>
                      </a:r>
                    </a:p>
                  </a:txBody>
                  <a:tcPr marL="4093" marR="4093" marT="4093" marB="0" anchor="ctr">
                    <a:lnL>
                      <a:noFill/>
                    </a:lnL>
                    <a:lnR>
                      <a:noFill/>
                    </a:lnR>
                    <a:lnT>
                      <a:noFill/>
                    </a:lnT>
                    <a:lnB>
                      <a:noFill/>
                    </a:lnB>
                    <a:solidFill>
                      <a:srgbClr val="F7D9E1"/>
                    </a:solidFill>
                  </a:tcPr>
                </a:tc>
                <a:tc>
                  <a:txBody>
                    <a:bodyPr/>
                    <a:lstStyle/>
                    <a:p>
                      <a:pPr algn="ctr" fontAlgn="ctr"/>
                      <a:r>
                        <a:rPr lang="es-MX" sz="500" b="1" i="0" u="none" strike="noStrike" dirty="0">
                          <a:solidFill>
                            <a:srgbClr val="AD2750"/>
                          </a:solidFill>
                          <a:effectLst/>
                          <a:latin typeface="Segoe UI" panose="020B0502040204020203" pitchFamily="34" charset="0"/>
                        </a:rPr>
                        <a:t>Comercio y reparación de vehículos</a:t>
                      </a:r>
                    </a:p>
                  </a:txBody>
                  <a:tcPr marL="4093" marR="4093" marT="4093" marB="0" anchor="ctr">
                    <a:lnL>
                      <a:noFill/>
                    </a:lnL>
                    <a:lnR>
                      <a:noFill/>
                    </a:lnR>
                    <a:lnT>
                      <a:noFill/>
                    </a:lnT>
                    <a:lnB>
                      <a:noFill/>
                    </a:lnB>
                    <a:solidFill>
                      <a:srgbClr val="E691AA"/>
                    </a:solidFill>
                  </a:tcPr>
                </a:tc>
                <a:tc>
                  <a:txBody>
                    <a:bodyPr/>
                    <a:lstStyle/>
                    <a:p>
                      <a:pPr algn="ctr" fontAlgn="ctr"/>
                      <a:r>
                        <a:rPr lang="es-MX" sz="500" b="1" i="0" u="none" strike="noStrike">
                          <a:solidFill>
                            <a:srgbClr val="AD2750"/>
                          </a:solidFill>
                          <a:effectLst/>
                          <a:latin typeface="Segoe UI" panose="020B0502040204020203" pitchFamily="34" charset="0"/>
                        </a:rPr>
                        <a:t>Alojamiento y servicio de comidas </a:t>
                      </a:r>
                    </a:p>
                  </a:txBody>
                  <a:tcPr marL="4093" marR="4093" marT="4093" marB="0" anchor="ctr">
                    <a:lnL>
                      <a:noFill/>
                    </a:lnL>
                    <a:lnR>
                      <a:noFill/>
                    </a:lnR>
                    <a:lnT>
                      <a:noFill/>
                    </a:lnT>
                    <a:lnB>
                      <a:noFill/>
                    </a:lnB>
                    <a:solidFill>
                      <a:srgbClr val="F7D9E1"/>
                    </a:solidFill>
                  </a:tcPr>
                </a:tc>
                <a:tc>
                  <a:txBody>
                    <a:bodyPr/>
                    <a:lstStyle/>
                    <a:p>
                      <a:pPr algn="ctr" fontAlgn="ctr"/>
                      <a:r>
                        <a:rPr lang="es-CO" sz="500" b="1" i="0" u="none" strike="noStrike" dirty="0">
                          <a:solidFill>
                            <a:srgbClr val="AD2750"/>
                          </a:solidFill>
                          <a:effectLst/>
                          <a:latin typeface="Segoe UI" panose="020B0502040204020203" pitchFamily="34" charset="0"/>
                        </a:rPr>
                        <a:t>Transporte y almacenamiento</a:t>
                      </a:r>
                    </a:p>
                  </a:txBody>
                  <a:tcPr marL="4093" marR="4093" marT="4093" marB="0" anchor="ctr">
                    <a:lnL>
                      <a:noFill/>
                    </a:lnL>
                    <a:lnR>
                      <a:noFill/>
                    </a:lnR>
                    <a:lnT>
                      <a:noFill/>
                    </a:lnT>
                    <a:lnB>
                      <a:noFill/>
                    </a:lnB>
                    <a:solidFill>
                      <a:srgbClr val="E691AA"/>
                    </a:solidFill>
                  </a:tcPr>
                </a:tc>
                <a:tc>
                  <a:txBody>
                    <a:bodyPr/>
                    <a:lstStyle/>
                    <a:p>
                      <a:pPr algn="ctr" fontAlgn="ctr"/>
                      <a:r>
                        <a:rPr lang="es-CO" sz="500" b="1" i="0" u="none" strike="noStrike">
                          <a:solidFill>
                            <a:srgbClr val="AD2750"/>
                          </a:solidFill>
                          <a:effectLst/>
                          <a:latin typeface="Segoe UI" panose="020B0502040204020203" pitchFamily="34" charset="0"/>
                        </a:rPr>
                        <a:t>Información y telecomunicaciones</a:t>
                      </a:r>
                    </a:p>
                  </a:txBody>
                  <a:tcPr marL="4093" marR="4093" marT="4093" marB="0" anchor="ctr">
                    <a:lnL>
                      <a:noFill/>
                    </a:lnL>
                    <a:lnR>
                      <a:noFill/>
                    </a:lnR>
                    <a:lnT>
                      <a:noFill/>
                    </a:lnT>
                    <a:lnB>
                      <a:noFill/>
                    </a:lnB>
                    <a:solidFill>
                      <a:srgbClr val="F7D9E1"/>
                    </a:solidFill>
                  </a:tcPr>
                </a:tc>
                <a:tc>
                  <a:txBody>
                    <a:bodyPr/>
                    <a:lstStyle/>
                    <a:p>
                      <a:pPr algn="ctr" fontAlgn="ctr"/>
                      <a:r>
                        <a:rPr lang="es-CO" sz="500" b="1" i="0" u="none" strike="noStrike" dirty="0">
                          <a:solidFill>
                            <a:srgbClr val="AD2750"/>
                          </a:solidFill>
                          <a:effectLst/>
                          <a:latin typeface="Segoe UI" panose="020B0502040204020203" pitchFamily="34" charset="0"/>
                        </a:rPr>
                        <a:t>Actividades</a:t>
                      </a:r>
                      <a:r>
                        <a:rPr lang="es-MX" sz="500" b="1" i="0" u="none" strike="noStrike" dirty="0">
                          <a:solidFill>
                            <a:srgbClr val="AD2750"/>
                          </a:solidFill>
                          <a:effectLst/>
                          <a:latin typeface="Segoe UI" panose="020B0502040204020203" pitchFamily="34" charset="0"/>
                        </a:rPr>
                        <a:t> Financieras y de seguro</a:t>
                      </a:r>
                    </a:p>
                  </a:txBody>
                  <a:tcPr marL="4093" marR="4093" marT="4093" marB="0" anchor="ctr">
                    <a:lnL>
                      <a:noFill/>
                    </a:lnL>
                    <a:lnR>
                      <a:noFill/>
                    </a:lnR>
                    <a:lnT>
                      <a:noFill/>
                    </a:lnT>
                    <a:lnB>
                      <a:noFill/>
                    </a:lnB>
                    <a:solidFill>
                      <a:srgbClr val="E691AA"/>
                    </a:solidFill>
                  </a:tcPr>
                </a:tc>
                <a:tc>
                  <a:txBody>
                    <a:bodyPr/>
                    <a:lstStyle/>
                    <a:p>
                      <a:pPr algn="ctr" fontAlgn="ctr"/>
                      <a:r>
                        <a:rPr lang="es-CO" sz="500" b="1" i="0" u="none" strike="noStrike" dirty="0">
                          <a:solidFill>
                            <a:srgbClr val="AD2750"/>
                          </a:solidFill>
                          <a:effectLst/>
                          <a:latin typeface="Segoe UI" panose="020B0502040204020203" pitchFamily="34" charset="0"/>
                        </a:rPr>
                        <a:t>Actividades Inmobiliarias</a:t>
                      </a:r>
                    </a:p>
                  </a:txBody>
                  <a:tcPr marL="4093" marR="4093" marT="4093" marB="0" anchor="ctr">
                    <a:lnL>
                      <a:noFill/>
                    </a:lnL>
                    <a:lnR>
                      <a:noFill/>
                    </a:lnR>
                    <a:lnT>
                      <a:noFill/>
                    </a:lnT>
                    <a:lnB>
                      <a:noFill/>
                    </a:lnB>
                    <a:solidFill>
                      <a:srgbClr val="F7D9E1"/>
                    </a:solidFill>
                  </a:tcPr>
                </a:tc>
                <a:tc>
                  <a:txBody>
                    <a:bodyPr/>
                    <a:lstStyle/>
                    <a:p>
                      <a:pPr algn="ctr" fontAlgn="ctr"/>
                      <a:r>
                        <a:rPr lang="es-CO" sz="500" b="1" i="0" u="none" strike="noStrike" dirty="0">
                          <a:solidFill>
                            <a:srgbClr val="AD2750"/>
                          </a:solidFill>
                          <a:effectLst/>
                          <a:latin typeface="Segoe UI" panose="020B0502040204020203" pitchFamily="34" charset="0"/>
                        </a:rPr>
                        <a:t>Actividades</a:t>
                      </a:r>
                      <a:r>
                        <a:rPr lang="es-MX" sz="500" b="1" i="0" u="none" strike="noStrike" dirty="0">
                          <a:solidFill>
                            <a:srgbClr val="AD2750"/>
                          </a:solidFill>
                          <a:effectLst/>
                          <a:latin typeface="Segoe UI" panose="020B0502040204020203" pitchFamily="34" charset="0"/>
                        </a:rPr>
                        <a:t> Profesionales, científicas y técnicas</a:t>
                      </a:r>
                    </a:p>
                  </a:txBody>
                  <a:tcPr marL="4093" marR="4093" marT="4093" marB="0" anchor="ctr">
                    <a:lnL>
                      <a:noFill/>
                    </a:lnL>
                    <a:lnR>
                      <a:noFill/>
                    </a:lnR>
                    <a:lnT>
                      <a:noFill/>
                    </a:lnT>
                    <a:lnB>
                      <a:noFill/>
                    </a:lnB>
                    <a:solidFill>
                      <a:srgbClr val="E691AA"/>
                    </a:solidFill>
                  </a:tcPr>
                </a:tc>
                <a:tc>
                  <a:txBody>
                    <a:bodyPr/>
                    <a:lstStyle/>
                    <a:p>
                      <a:pPr algn="ctr" fontAlgn="ctr"/>
                      <a:r>
                        <a:rPr lang="es-MX" sz="500" b="1" i="0" u="none" strike="noStrike" dirty="0">
                          <a:solidFill>
                            <a:srgbClr val="AD2750"/>
                          </a:solidFill>
                          <a:effectLst/>
                          <a:latin typeface="Segoe UI" panose="020B0502040204020203" pitchFamily="34" charset="0"/>
                        </a:rPr>
                        <a:t>Administración Pública y defensa, educación y atención de la salud humana</a:t>
                      </a:r>
                    </a:p>
                  </a:txBody>
                  <a:tcPr marL="4093" marR="4093" marT="4093" marB="0" anchor="ctr">
                    <a:lnL>
                      <a:noFill/>
                    </a:lnL>
                    <a:lnR>
                      <a:noFill/>
                    </a:lnR>
                    <a:lnT>
                      <a:noFill/>
                    </a:lnT>
                    <a:lnB>
                      <a:noFill/>
                    </a:lnB>
                    <a:solidFill>
                      <a:srgbClr val="F7D9E1"/>
                    </a:solidFill>
                  </a:tcPr>
                </a:tc>
                <a:tc>
                  <a:txBody>
                    <a:bodyPr/>
                    <a:lstStyle/>
                    <a:p>
                      <a:pPr algn="ctr" fontAlgn="ctr"/>
                      <a:r>
                        <a:rPr lang="es-MX" sz="500" b="1" i="0" u="none" strike="noStrike" dirty="0">
                          <a:solidFill>
                            <a:srgbClr val="AD2750"/>
                          </a:solidFill>
                          <a:effectLst/>
                          <a:latin typeface="Segoe UI" panose="020B0502040204020203" pitchFamily="34" charset="0"/>
                        </a:rPr>
                        <a:t>Actividades artísticas, entretenimiento, recreación y otras actividades de servicios</a:t>
                      </a:r>
                    </a:p>
                  </a:txBody>
                  <a:tcPr marL="4093" marR="4093" marT="4093" marB="0" anchor="ctr">
                    <a:lnL>
                      <a:noFill/>
                    </a:lnL>
                    <a:lnR>
                      <a:noFill/>
                    </a:lnR>
                    <a:lnT>
                      <a:noFill/>
                    </a:lnT>
                    <a:lnB>
                      <a:noFill/>
                    </a:lnB>
                    <a:solidFill>
                      <a:srgbClr val="E691AA"/>
                    </a:solidFill>
                  </a:tcPr>
                </a:tc>
                <a:extLst>
                  <a:ext uri="{0D108BD9-81ED-4DB2-BD59-A6C34878D82A}">
                    <a16:rowId xmlns:a16="http://schemas.microsoft.com/office/drawing/2014/main" val="3099489570"/>
                  </a:ext>
                </a:extLst>
              </a:tr>
              <a:tr h="227111">
                <a:tc rowSpan="2">
                  <a:txBody>
                    <a:bodyPr/>
                    <a:lstStyle/>
                    <a:p>
                      <a:pPr algn="l" fontAlgn="ctr"/>
                      <a:r>
                        <a:rPr lang="es-CO" sz="600" b="1" i="0" u="none" strike="noStrike" dirty="0">
                          <a:solidFill>
                            <a:srgbClr val="FFFFFF"/>
                          </a:solidFill>
                          <a:effectLst/>
                          <a:latin typeface="Segoe UI" panose="020B0502040204020203" pitchFamily="34" charset="0"/>
                        </a:rPr>
                        <a:t>Enero - octubre 2022</a:t>
                      </a:r>
                    </a:p>
                  </a:txBody>
                  <a:tcPr marL="4093" marR="4093" marT="4093" marB="0" anchor="ctr">
                    <a:lnL>
                      <a:noFill/>
                    </a:lnL>
                    <a:lnR>
                      <a:noFill/>
                    </a:lnR>
                    <a:lnT>
                      <a:noFill/>
                    </a:lnT>
                    <a:lnB>
                      <a:noFill/>
                    </a:lnB>
                    <a:solidFill>
                      <a:srgbClr val="860036"/>
                    </a:solidFill>
                  </a:tcPr>
                </a:tc>
                <a:tc>
                  <a:txBody>
                    <a:bodyPr/>
                    <a:lstStyle/>
                    <a:p>
                      <a:pPr algn="l" fontAlgn="t"/>
                      <a:r>
                        <a:rPr lang="es-CO" sz="500" b="1" i="0" u="none" strike="noStrike" dirty="0">
                          <a:solidFill>
                            <a:srgbClr val="000000"/>
                          </a:solidFill>
                          <a:effectLst/>
                          <a:latin typeface="Segoe UI" panose="020B0502040204020203" pitchFamily="34" charset="0"/>
                        </a:rPr>
                        <a:t>Asalariados</a:t>
                      </a:r>
                    </a:p>
                  </a:txBody>
                  <a:tcPr marL="4093" marR="4093" marT="4093"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2.004.499</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1.616.563</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5.687.129</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1.723.889</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2.754.763</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1.615.896</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1.620.680</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1.080.306</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1.654.172</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3.223.365</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3.285.542</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1.494.929</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2.030.499</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2.880.945</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1.189.975</a:t>
                      </a:r>
                    </a:p>
                  </a:txBody>
                  <a:tcPr marL="9525" marR="9525" marT="9525" marB="0" anchor="ctr">
                    <a:lnL>
                      <a:noFill/>
                    </a:lnL>
                    <a:lnR>
                      <a:noFill/>
                    </a:lnR>
                    <a:lnT>
                      <a:noFill/>
                    </a:lnT>
                    <a:lnB>
                      <a:noFill/>
                    </a:lnB>
                    <a:solidFill>
                      <a:srgbClr val="BFBFBF"/>
                    </a:solidFill>
                  </a:tcPr>
                </a:tc>
                <a:extLst>
                  <a:ext uri="{0D108BD9-81ED-4DB2-BD59-A6C34878D82A}">
                    <a16:rowId xmlns:a16="http://schemas.microsoft.com/office/drawing/2014/main" val="1091387516"/>
                  </a:ext>
                </a:extLst>
              </a:tr>
              <a:tr h="208425">
                <a:tc vMerge="1">
                  <a:txBody>
                    <a:bodyPr/>
                    <a:lstStyle/>
                    <a:p>
                      <a:endParaRPr lang="es-CO"/>
                    </a:p>
                  </a:txBody>
                  <a:tcPr/>
                </a:tc>
                <a:tc>
                  <a:txBody>
                    <a:bodyPr/>
                    <a:lstStyle/>
                    <a:p>
                      <a:pPr algn="l" fontAlgn="t"/>
                      <a:r>
                        <a:rPr lang="es-CO" sz="500" b="1" i="0" u="none" strike="noStrike" dirty="0">
                          <a:solidFill>
                            <a:srgbClr val="000000"/>
                          </a:solidFill>
                          <a:effectLst/>
                          <a:latin typeface="Segoe UI" panose="020B0502040204020203" pitchFamily="34" charset="0"/>
                        </a:rPr>
                        <a:t>Independientes</a:t>
                      </a:r>
                    </a:p>
                  </a:txBody>
                  <a:tcPr marL="4093" marR="4093" marT="4093" marB="0" anchor="ctr">
                    <a:lnL>
                      <a:noFill/>
                    </a:lnL>
                    <a:lnR>
                      <a:noFill/>
                    </a:lnR>
                    <a:lnT>
                      <a:noFill/>
                    </a:lnT>
                    <a:lnB>
                      <a:noFill/>
                    </a:lnB>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1.459.386</a:t>
                      </a:r>
                    </a:p>
                  </a:txBody>
                  <a:tcPr marL="9525" marR="9525" marT="9525" marB="0" anchor="ctr">
                    <a:lnL>
                      <a:noFill/>
                    </a:lnL>
                    <a:lnR>
                      <a:noFill/>
                    </a:lnR>
                    <a:lnT>
                      <a:noFill/>
                    </a:lnT>
                    <a:lnB>
                      <a:noFill/>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2.578.525</a:t>
                      </a:r>
                    </a:p>
                  </a:txBody>
                  <a:tcPr marL="9525" marR="9525" marT="9525" marB="0" anchor="ctr">
                    <a:lnL>
                      <a:noFill/>
                    </a:lnL>
                    <a:lnR>
                      <a:noFill/>
                    </a:lnR>
                    <a:lnT>
                      <a:noFill/>
                    </a:lnT>
                    <a:lnB>
                      <a:noFill/>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2.480.420</a:t>
                      </a:r>
                    </a:p>
                  </a:txBody>
                  <a:tcPr marL="9525" marR="9525" marT="9525" marB="0" anchor="ctr">
                    <a:lnL>
                      <a:noFill/>
                    </a:lnL>
                    <a:lnR>
                      <a:noFill/>
                    </a:lnR>
                    <a:lnT>
                      <a:noFill/>
                    </a:lnT>
                    <a:lnB>
                      <a:noFill/>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1.161.379</a:t>
                      </a:r>
                    </a:p>
                  </a:txBody>
                  <a:tcPr marL="9525" marR="9525" marT="9525" marB="0" anchor="ctr">
                    <a:lnL>
                      <a:noFill/>
                    </a:lnL>
                    <a:lnR>
                      <a:noFill/>
                    </a:lnR>
                    <a:lnT>
                      <a:noFill/>
                    </a:lnT>
                    <a:lnB>
                      <a:noFill/>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829.299</a:t>
                      </a:r>
                    </a:p>
                  </a:txBody>
                  <a:tcPr marL="9525" marR="9525" marT="9525" marB="0" anchor="ctr">
                    <a:lnL>
                      <a:noFill/>
                    </a:lnL>
                    <a:lnR>
                      <a:noFill/>
                    </a:lnR>
                    <a:lnT>
                      <a:noFill/>
                    </a:lnT>
                    <a:lnB>
                      <a:noFill/>
                    </a:lnB>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1.143.984</a:t>
                      </a:r>
                    </a:p>
                  </a:txBody>
                  <a:tcPr marL="9525" marR="9525" marT="9525" marB="0" anchor="ctr">
                    <a:lnL>
                      <a:noFill/>
                    </a:lnL>
                    <a:lnR>
                      <a:noFill/>
                    </a:lnR>
                    <a:lnT>
                      <a:noFill/>
                    </a:lnT>
                    <a:lnB>
                      <a:noFill/>
                    </a:lnB>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1.158.523</a:t>
                      </a:r>
                    </a:p>
                  </a:txBody>
                  <a:tcPr marL="9525" marR="9525" marT="9525" marB="0" anchor="ctr">
                    <a:lnL>
                      <a:noFill/>
                    </a:lnL>
                    <a:lnR>
                      <a:noFill/>
                    </a:lnR>
                    <a:lnT>
                      <a:noFill/>
                    </a:lnT>
                    <a:lnB>
                      <a:noFill/>
                    </a:lnB>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848.176</a:t>
                      </a:r>
                    </a:p>
                  </a:txBody>
                  <a:tcPr marL="9525" marR="9525" marT="9525" marB="0" anchor="ctr">
                    <a:lnL>
                      <a:noFill/>
                    </a:lnL>
                    <a:lnR>
                      <a:noFill/>
                    </a:lnR>
                    <a:lnT>
                      <a:noFill/>
                    </a:lnT>
                    <a:lnB>
                      <a:noFill/>
                    </a:lnB>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1.032.691</a:t>
                      </a:r>
                    </a:p>
                  </a:txBody>
                  <a:tcPr marL="9525" marR="9525" marT="9525" marB="0" anchor="ctr">
                    <a:lnL>
                      <a:noFill/>
                    </a:lnL>
                    <a:lnR>
                      <a:noFill/>
                    </a:lnR>
                    <a:lnT>
                      <a:noFill/>
                    </a:lnT>
                    <a:lnB>
                      <a:noFill/>
                    </a:lnB>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4.255.737</a:t>
                      </a:r>
                    </a:p>
                  </a:txBody>
                  <a:tcPr marL="9525" marR="9525" marT="9525" marB="0" anchor="ctr">
                    <a:lnL>
                      <a:noFill/>
                    </a:lnL>
                    <a:lnR>
                      <a:noFill/>
                    </a:lnR>
                    <a:lnT>
                      <a:noFill/>
                    </a:lnT>
                    <a:lnB>
                      <a:noFill/>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3.421.214</a:t>
                      </a:r>
                    </a:p>
                  </a:txBody>
                  <a:tcPr marL="9525" marR="9525" marT="9525" marB="0" anchor="ctr">
                    <a:lnL>
                      <a:noFill/>
                    </a:lnL>
                    <a:lnR>
                      <a:noFill/>
                    </a:lnR>
                    <a:lnT>
                      <a:noFill/>
                    </a:lnT>
                    <a:lnB>
                      <a:noFill/>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3.507.558</a:t>
                      </a:r>
                    </a:p>
                  </a:txBody>
                  <a:tcPr marL="9525" marR="9525" marT="9525" marB="0" anchor="ctr">
                    <a:lnL>
                      <a:noFill/>
                    </a:lnL>
                    <a:lnR>
                      <a:noFill/>
                    </a:lnR>
                    <a:lnT>
                      <a:noFill/>
                    </a:lnT>
                    <a:lnB>
                      <a:noFill/>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1.816.701</a:t>
                      </a:r>
                    </a:p>
                  </a:txBody>
                  <a:tcPr marL="9525" marR="9525" marT="9525" marB="0" anchor="ctr">
                    <a:lnL>
                      <a:noFill/>
                    </a:lnL>
                    <a:lnR>
                      <a:noFill/>
                    </a:lnR>
                    <a:lnT>
                      <a:noFill/>
                    </a:lnT>
                    <a:lnB>
                      <a:noFill/>
                    </a:lnB>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2.963.398</a:t>
                      </a:r>
                    </a:p>
                  </a:txBody>
                  <a:tcPr marL="9525" marR="9525" marT="9525" marB="0" anchor="ctr">
                    <a:lnL>
                      <a:noFill/>
                    </a:lnL>
                    <a:lnR>
                      <a:noFill/>
                    </a:lnR>
                    <a:lnT>
                      <a:noFill/>
                    </a:lnT>
                    <a:lnB>
                      <a:noFill/>
                    </a:lnB>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1.208.512</a:t>
                      </a:r>
                    </a:p>
                  </a:txBody>
                  <a:tcPr marL="9525" marR="9525" marT="9525" marB="0" anchor="ctr">
                    <a:lnL>
                      <a:noFill/>
                    </a:lnL>
                    <a:lnR>
                      <a:noFill/>
                    </a:lnR>
                    <a:lnT>
                      <a:noFill/>
                    </a:lnT>
                    <a:lnB>
                      <a:noFill/>
                    </a:lnB>
                  </a:tcPr>
                </a:tc>
                <a:extLst>
                  <a:ext uri="{0D108BD9-81ED-4DB2-BD59-A6C34878D82A}">
                    <a16:rowId xmlns:a16="http://schemas.microsoft.com/office/drawing/2014/main" val="1052202450"/>
                  </a:ext>
                </a:extLst>
              </a:tr>
              <a:tr h="213583">
                <a:tc rowSpan="2">
                  <a:txBody>
                    <a:bodyPr/>
                    <a:lstStyle/>
                    <a:p>
                      <a:pPr algn="l" fontAlgn="ctr"/>
                      <a:r>
                        <a:rPr lang="es-CO" sz="600" b="1" i="0" u="none" strike="noStrike" dirty="0">
                          <a:solidFill>
                            <a:srgbClr val="FFFFFF"/>
                          </a:solidFill>
                          <a:effectLst/>
                          <a:latin typeface="Segoe UI" panose="020B0502040204020203" pitchFamily="34" charset="0"/>
                        </a:rPr>
                        <a:t>Enero - octubre 2023</a:t>
                      </a:r>
                    </a:p>
                  </a:txBody>
                  <a:tcPr marL="4093" marR="4093" marT="4093" marB="0" anchor="ctr">
                    <a:lnL>
                      <a:noFill/>
                    </a:lnL>
                    <a:lnR>
                      <a:noFill/>
                    </a:lnR>
                    <a:lnT>
                      <a:noFill/>
                    </a:lnT>
                    <a:lnB w="9525" cap="flat" cmpd="sng" algn="ctr">
                      <a:solidFill>
                        <a:schemeClr val="tx1"/>
                      </a:solidFill>
                      <a:prstDash val="solid"/>
                      <a:round/>
                      <a:headEnd type="none" w="med" len="med"/>
                      <a:tailEnd type="none" w="med" len="med"/>
                    </a:lnB>
                    <a:solidFill>
                      <a:srgbClr val="AD2750"/>
                    </a:solidFill>
                  </a:tcPr>
                </a:tc>
                <a:tc>
                  <a:txBody>
                    <a:bodyPr/>
                    <a:lstStyle/>
                    <a:p>
                      <a:pPr algn="l" fontAlgn="t"/>
                      <a:r>
                        <a:rPr lang="es-CO" sz="500" b="1" i="0" u="none" strike="noStrike" dirty="0">
                          <a:solidFill>
                            <a:srgbClr val="000000"/>
                          </a:solidFill>
                          <a:effectLst/>
                          <a:latin typeface="Segoe UI" panose="020B0502040204020203" pitchFamily="34" charset="0"/>
                        </a:rPr>
                        <a:t>Asalariados</a:t>
                      </a:r>
                    </a:p>
                  </a:txBody>
                  <a:tcPr marL="4093" marR="4093" marT="4093"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2.253.627</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1.701.332</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6.592.551</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1.863.141</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3.557.971</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1.789.146</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1.831.359</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1.300.851</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2.007.087</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3.899.604</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3.719.613</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1.624.545</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2.430.096</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3.121.015</a:t>
                      </a:r>
                    </a:p>
                  </a:txBody>
                  <a:tcPr marL="9525" marR="9525" marT="9525" marB="0" anchor="ctr">
                    <a:lnL>
                      <a:noFill/>
                    </a:lnL>
                    <a:lnR>
                      <a:noFill/>
                    </a:lnR>
                    <a:lnT>
                      <a:noFill/>
                    </a:lnT>
                    <a:lnB>
                      <a:noFill/>
                    </a:lnB>
                    <a:solidFill>
                      <a:srgbClr val="BFBFBF"/>
                    </a:solidFill>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1.381.180</a:t>
                      </a:r>
                    </a:p>
                  </a:txBody>
                  <a:tcPr marL="9525" marR="9525" marT="9525" marB="0" anchor="ctr">
                    <a:lnL>
                      <a:noFill/>
                    </a:lnL>
                    <a:lnR>
                      <a:noFill/>
                    </a:lnR>
                    <a:lnT>
                      <a:noFill/>
                    </a:lnT>
                    <a:lnB>
                      <a:noFill/>
                    </a:lnB>
                    <a:solidFill>
                      <a:srgbClr val="BFBFBF"/>
                    </a:solidFill>
                  </a:tcPr>
                </a:tc>
                <a:extLst>
                  <a:ext uri="{0D108BD9-81ED-4DB2-BD59-A6C34878D82A}">
                    <a16:rowId xmlns:a16="http://schemas.microsoft.com/office/drawing/2014/main" val="1984902516"/>
                  </a:ext>
                </a:extLst>
              </a:tr>
              <a:tr h="223329">
                <a:tc vMerge="1">
                  <a:txBody>
                    <a:bodyPr/>
                    <a:lstStyle/>
                    <a:p>
                      <a:endParaRPr lang="es-CO"/>
                    </a:p>
                  </a:txBody>
                  <a:tcPr/>
                </a:tc>
                <a:tc>
                  <a:txBody>
                    <a:bodyPr/>
                    <a:lstStyle/>
                    <a:p>
                      <a:pPr algn="l" fontAlgn="t"/>
                      <a:r>
                        <a:rPr lang="es-CO" sz="500" b="1" i="0" u="none" strike="noStrike" dirty="0">
                          <a:solidFill>
                            <a:srgbClr val="000000"/>
                          </a:solidFill>
                          <a:effectLst/>
                          <a:latin typeface="Segoe UI" panose="020B0502040204020203" pitchFamily="34" charset="0"/>
                        </a:rPr>
                        <a:t>Independientes</a:t>
                      </a:r>
                    </a:p>
                  </a:txBody>
                  <a:tcPr marL="4093" marR="4093" marT="4093"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1.629.882</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5.313.440</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5.377.343</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1.314.449</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784.351</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1.294.133</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1.386.841</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940.215</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700" b="0" i="0" u="none" strike="noStrike" kern="1200">
                          <a:solidFill>
                            <a:srgbClr val="000000"/>
                          </a:solidFill>
                          <a:effectLst/>
                          <a:latin typeface="Segoe UI" panose="020B0502040204020203" pitchFamily="34" charset="0"/>
                          <a:ea typeface="+mn-ea"/>
                          <a:cs typeface="+mn-cs"/>
                        </a:rPr>
                        <a:t>1.192.560</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3.134.333</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4.456.641</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3.889.561</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2.067.633</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3.112.674</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tc>
                  <a:txBody>
                    <a:bodyPr/>
                    <a:lstStyle/>
                    <a:p>
                      <a:pPr marL="0" algn="ctr" defTabSz="457200" rtl="0" eaLnBrk="1" fontAlgn="b" latinLnBrk="0" hangingPunct="1"/>
                      <a:r>
                        <a:rPr lang="es-CO" sz="700" b="0" i="0" u="none" strike="noStrike" kern="1200" dirty="0">
                          <a:solidFill>
                            <a:srgbClr val="000000"/>
                          </a:solidFill>
                          <a:effectLst/>
                          <a:latin typeface="Segoe UI" panose="020B0502040204020203" pitchFamily="34" charset="0"/>
                          <a:ea typeface="+mn-ea"/>
                          <a:cs typeface="+mn-cs"/>
                        </a:rPr>
                        <a:t>1.180.276</a:t>
                      </a:r>
                    </a:p>
                  </a:txBody>
                  <a:tcPr marL="9525" marR="9525" marT="9525" marB="0" anchor="ctr">
                    <a:lnL>
                      <a:noFill/>
                    </a:lnL>
                    <a:lnR>
                      <a:noFill/>
                    </a:lnR>
                    <a:lnT>
                      <a:noFill/>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2928694"/>
                  </a:ext>
                </a:extLst>
              </a:tr>
            </a:tbl>
          </a:graphicData>
        </a:graphic>
      </p:graphicFrame>
      <p:pic>
        <p:nvPicPr>
          <p:cNvPr id="6" name="Imagen 5"/>
          <p:cNvPicPr>
            <a:picLocks noChangeAspect="1"/>
          </p:cNvPicPr>
          <p:nvPr/>
        </p:nvPicPr>
        <p:blipFill>
          <a:blip r:embed="rId3"/>
          <a:stretch>
            <a:fillRect/>
          </a:stretch>
        </p:blipFill>
        <p:spPr>
          <a:xfrm>
            <a:off x="6353033" y="539890"/>
            <a:ext cx="2240202" cy="529182"/>
          </a:xfrm>
          <a:prstGeom prst="rect">
            <a:avLst/>
          </a:prstGeom>
        </p:spPr>
      </p:pic>
    </p:spTree>
    <p:extLst>
      <p:ext uri="{BB962C8B-B14F-4D97-AF65-F5344CB8AC3E}">
        <p14:creationId xmlns:p14="http://schemas.microsoft.com/office/powerpoint/2010/main" val="358601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C114F67B-82D0-8641-9854-DBDCE7E782ED}"/>
              </a:ext>
            </a:extLst>
          </p:cNvPr>
          <p:cNvSpPr txBox="1"/>
          <p:nvPr/>
        </p:nvSpPr>
        <p:spPr>
          <a:xfrm>
            <a:off x="5431229" y="4567499"/>
            <a:ext cx="2825667" cy="233782"/>
          </a:xfrm>
          <a:prstGeom prst="rect">
            <a:avLst/>
          </a:prstGeom>
        </p:spPr>
        <p:txBody>
          <a:bodyPr vert="horz" wrap="square" lIns="0" tIns="12065" rIns="0" bIns="0" rtlCol="0">
            <a:spAutoFit/>
          </a:bodyPr>
          <a:lstStyle/>
          <a:p>
            <a:pPr marL="12700" marR="0" lvl="0" indent="0" algn="l" defTabSz="457200" rtl="0" eaLnBrk="1" fontAlgn="auto" latinLnBrk="0" hangingPunct="1">
              <a:lnSpc>
                <a:spcPct val="90000"/>
              </a:lnSpc>
              <a:spcBef>
                <a:spcPts val="0"/>
              </a:spcBef>
              <a:spcAft>
                <a:spcPts val="0"/>
              </a:spcAft>
              <a:buClrTx/>
              <a:buSzTx/>
              <a:buFontTx/>
              <a:buNone/>
              <a:tabLst>
                <a:tab pos="1017905" algn="l"/>
              </a:tabLst>
              <a:defRPr/>
            </a:pPr>
            <a:r>
              <a:rPr kumimoji="0" lang="es-ES_tradnl" sz="1600" b="1" i="0" u="none" strike="noStrike" kern="1200" cap="none" spc="-5" normalizeH="0" baseline="0" noProof="0" dirty="0">
                <a:ln>
                  <a:noFill/>
                </a:ln>
                <a:solidFill>
                  <a:srgbClr val="EF3C6F"/>
                </a:solidFill>
                <a:effectLst/>
                <a:uLnTx/>
                <a:uFillTx/>
                <a:latin typeface="Segoe UI"/>
                <a:ea typeface="+mn-ea"/>
                <a:cs typeface="Arial"/>
              </a:rPr>
              <a:t>Enero - octubre </a:t>
            </a:r>
            <a:r>
              <a:rPr kumimoji="0" lang="es-ES_tradnl" sz="1600" b="1" i="0" u="none" strike="noStrike" kern="1200" cap="none" spc="-5" normalizeH="0" baseline="0" noProof="0" dirty="0">
                <a:ln>
                  <a:noFill/>
                </a:ln>
                <a:solidFill>
                  <a:prstClr val="black"/>
                </a:solidFill>
                <a:effectLst/>
                <a:uLnTx/>
                <a:uFillTx/>
                <a:latin typeface="Segoe UI"/>
                <a:ea typeface="+mn-ea"/>
                <a:cs typeface="Arial"/>
              </a:rPr>
              <a:t>2023</a:t>
            </a:r>
            <a:endParaRPr kumimoji="0" sz="1600" b="1" i="0" u="none" strike="noStrike" kern="1200" cap="none" spc="-5" normalizeH="0" baseline="0" noProof="0" dirty="0">
              <a:ln>
                <a:noFill/>
              </a:ln>
              <a:solidFill>
                <a:prstClr val="black"/>
              </a:solidFill>
              <a:effectLst/>
              <a:uLnTx/>
              <a:uFillTx/>
              <a:latin typeface="Segoe UI"/>
              <a:ea typeface="+mn-ea"/>
              <a:cs typeface="Arial"/>
            </a:endParaRPr>
          </a:p>
        </p:txBody>
      </p:sp>
      <p:sp>
        <p:nvSpPr>
          <p:cNvPr id="5" name="Rectángulo 4">
            <a:extLst>
              <a:ext uri="{FF2B5EF4-FFF2-40B4-BE49-F238E27FC236}">
                <a16:creationId xmlns:a16="http://schemas.microsoft.com/office/drawing/2014/main" id="{58BABC12-3222-7F67-8CAE-DE5FA66B1764}"/>
              </a:ext>
            </a:extLst>
          </p:cNvPr>
          <p:cNvSpPr/>
          <p:nvPr/>
        </p:nvSpPr>
        <p:spPr>
          <a:xfrm>
            <a:off x="5343447" y="3317967"/>
            <a:ext cx="3800553" cy="1136468"/>
          </a:xfrm>
          <a:prstGeom prst="rect">
            <a:avLst/>
          </a:prstGeom>
          <a:noFill/>
          <a:ln w="6350">
            <a:solidFill>
              <a:srgbClr val="6B23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Segoe UI"/>
              <a:ea typeface="+mn-ea"/>
              <a:cs typeface="+mn-cs"/>
            </a:endParaRPr>
          </a:p>
        </p:txBody>
      </p:sp>
      <p:sp>
        <p:nvSpPr>
          <p:cNvPr id="6" name="CuadroTexto 5">
            <a:extLst>
              <a:ext uri="{FF2B5EF4-FFF2-40B4-BE49-F238E27FC236}">
                <a16:creationId xmlns:a16="http://schemas.microsoft.com/office/drawing/2014/main" id="{785FD3A5-125E-6477-1139-1889460658D4}"/>
              </a:ext>
            </a:extLst>
          </p:cNvPr>
          <p:cNvSpPr txBox="1"/>
          <p:nvPr/>
        </p:nvSpPr>
        <p:spPr>
          <a:xfrm>
            <a:off x="5431229" y="3716924"/>
            <a:ext cx="276485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600" b="0" i="1" u="none" strike="noStrike" kern="1200" cap="none" spc="0" normalizeH="0" baseline="0" noProof="0" dirty="0">
                <a:ln>
                  <a:noFill/>
                </a:ln>
                <a:solidFill>
                  <a:srgbClr val="EF3C6F"/>
                </a:solidFill>
                <a:effectLst/>
                <a:uLnTx/>
                <a:uFillTx/>
                <a:latin typeface="Segoe UI"/>
                <a:ea typeface="+mn-ea"/>
                <a:cs typeface="+mn-cs"/>
              </a:rPr>
              <a:t>Total nacional</a:t>
            </a:r>
          </a:p>
        </p:txBody>
      </p:sp>
      <p:pic>
        <p:nvPicPr>
          <p:cNvPr id="7" name="Imagen 6"/>
          <p:cNvPicPr>
            <a:picLocks noChangeAspect="1"/>
          </p:cNvPicPr>
          <p:nvPr/>
        </p:nvPicPr>
        <p:blipFill>
          <a:blip r:embed="rId3"/>
          <a:stretch>
            <a:fillRect/>
          </a:stretch>
        </p:blipFill>
        <p:spPr>
          <a:xfrm>
            <a:off x="6571397" y="711805"/>
            <a:ext cx="2240202" cy="529182"/>
          </a:xfrm>
          <a:prstGeom prst="rect">
            <a:avLst/>
          </a:prstGeom>
        </p:spPr>
      </p:pic>
      <p:sp>
        <p:nvSpPr>
          <p:cNvPr id="2" name="object 553">
            <a:extLst>
              <a:ext uri="{FF2B5EF4-FFF2-40B4-BE49-F238E27FC236}">
                <a16:creationId xmlns:a16="http://schemas.microsoft.com/office/drawing/2014/main" id="{2614C059-8C01-B810-18CF-F9F349FDE0B4}"/>
              </a:ext>
            </a:extLst>
          </p:cNvPr>
          <p:cNvSpPr txBox="1">
            <a:spLocks/>
          </p:cNvSpPr>
          <p:nvPr/>
        </p:nvSpPr>
        <p:spPr>
          <a:xfrm>
            <a:off x="4816548" y="2348291"/>
            <a:ext cx="4572000" cy="446917"/>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5"/>
              </a:spcBef>
              <a:spcAft>
                <a:spcPts val="0"/>
              </a:spcAft>
              <a:buClrTx/>
              <a:buSzTx/>
              <a:buFont typeface="Arial"/>
              <a:buNone/>
              <a:tabLst/>
              <a:defRPr/>
            </a:pPr>
            <a:r>
              <a:rPr kumimoji="0" lang="es-ES" sz="2800" b="1" i="0" u="none" strike="noStrike" kern="1200" cap="none" spc="-5" normalizeH="0" baseline="0" noProof="0" dirty="0">
                <a:ln>
                  <a:noFill/>
                </a:ln>
                <a:solidFill>
                  <a:srgbClr val="6F2A4D"/>
                </a:solidFill>
                <a:effectLst/>
                <a:uLnTx/>
                <a:uFillTx/>
                <a:latin typeface="Segoe UI"/>
                <a:ea typeface="+mn-ea"/>
                <a:cs typeface="Arial"/>
              </a:rPr>
              <a:t>Cotización a pensión</a:t>
            </a:r>
          </a:p>
        </p:txBody>
      </p:sp>
    </p:spTree>
    <p:extLst>
      <p:ext uri="{BB962C8B-B14F-4D97-AF65-F5344CB8AC3E}">
        <p14:creationId xmlns:p14="http://schemas.microsoft.com/office/powerpoint/2010/main" val="362407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C114F67B-82D0-8641-9854-DBDCE7E782ED}"/>
              </a:ext>
            </a:extLst>
          </p:cNvPr>
          <p:cNvSpPr txBox="1"/>
          <p:nvPr/>
        </p:nvSpPr>
        <p:spPr>
          <a:xfrm>
            <a:off x="5431229" y="4567499"/>
            <a:ext cx="2825667" cy="233782"/>
          </a:xfrm>
          <a:prstGeom prst="rect">
            <a:avLst/>
          </a:prstGeom>
        </p:spPr>
        <p:txBody>
          <a:bodyPr vert="horz" wrap="square" lIns="0" tIns="12065" rIns="0" bIns="0" rtlCol="0">
            <a:spAutoFit/>
          </a:bodyPr>
          <a:lstStyle/>
          <a:p>
            <a:pPr marL="12700" marR="0" lvl="0" indent="0" algn="l" defTabSz="457200" rtl="0" eaLnBrk="1" fontAlgn="auto" latinLnBrk="0" hangingPunct="1">
              <a:lnSpc>
                <a:spcPct val="90000"/>
              </a:lnSpc>
              <a:spcBef>
                <a:spcPts val="0"/>
              </a:spcBef>
              <a:spcAft>
                <a:spcPts val="0"/>
              </a:spcAft>
              <a:buClrTx/>
              <a:buSzTx/>
              <a:buFontTx/>
              <a:buNone/>
              <a:tabLst>
                <a:tab pos="1017905" algn="l"/>
              </a:tabLst>
              <a:defRPr/>
            </a:pPr>
            <a:r>
              <a:rPr kumimoji="0" lang="es-ES_tradnl" sz="1600" b="1" i="0" u="none" strike="noStrike" kern="1200" cap="none" spc="-5" normalizeH="0" baseline="0" noProof="0" dirty="0">
                <a:ln>
                  <a:noFill/>
                </a:ln>
                <a:solidFill>
                  <a:srgbClr val="EF3C6F"/>
                </a:solidFill>
                <a:effectLst/>
                <a:uLnTx/>
                <a:uFillTx/>
                <a:latin typeface="Segoe UI"/>
                <a:ea typeface="+mn-ea"/>
                <a:cs typeface="Arial"/>
              </a:rPr>
              <a:t>Enero - octubre </a:t>
            </a:r>
            <a:r>
              <a:rPr kumimoji="0" lang="es-ES_tradnl" sz="1600" b="1" i="0" u="none" strike="noStrike" kern="1200" cap="none" spc="-5" normalizeH="0" baseline="0" noProof="0" dirty="0">
                <a:ln>
                  <a:noFill/>
                </a:ln>
                <a:solidFill>
                  <a:prstClr val="black"/>
                </a:solidFill>
                <a:effectLst/>
                <a:uLnTx/>
                <a:uFillTx/>
                <a:latin typeface="Segoe UI"/>
                <a:ea typeface="+mn-ea"/>
                <a:cs typeface="Arial"/>
              </a:rPr>
              <a:t>2023</a:t>
            </a:r>
            <a:endParaRPr kumimoji="0" sz="1600" b="1" i="0" u="none" strike="noStrike" kern="1200" cap="none" spc="-5" normalizeH="0" baseline="0" noProof="0" dirty="0">
              <a:ln>
                <a:noFill/>
              </a:ln>
              <a:solidFill>
                <a:prstClr val="black"/>
              </a:solidFill>
              <a:effectLst/>
              <a:uLnTx/>
              <a:uFillTx/>
              <a:latin typeface="Segoe UI"/>
              <a:ea typeface="+mn-ea"/>
              <a:cs typeface="Arial"/>
            </a:endParaRPr>
          </a:p>
        </p:txBody>
      </p:sp>
      <p:sp>
        <p:nvSpPr>
          <p:cNvPr id="4" name="object 553">
            <a:extLst>
              <a:ext uri="{FF2B5EF4-FFF2-40B4-BE49-F238E27FC236}">
                <a16:creationId xmlns:a16="http://schemas.microsoft.com/office/drawing/2014/main" id="{ED9DF49A-C1B4-227C-EA20-909249ED9484}"/>
              </a:ext>
            </a:extLst>
          </p:cNvPr>
          <p:cNvSpPr txBox="1">
            <a:spLocks/>
          </p:cNvSpPr>
          <p:nvPr/>
        </p:nvSpPr>
        <p:spPr>
          <a:xfrm>
            <a:off x="4459369" y="2265543"/>
            <a:ext cx="4990489" cy="939360"/>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5"/>
              </a:spcBef>
              <a:spcAft>
                <a:spcPts val="0"/>
              </a:spcAft>
              <a:buClrTx/>
              <a:buSzTx/>
              <a:buFont typeface="Arial"/>
              <a:buNone/>
              <a:tabLst/>
              <a:defRPr/>
            </a:pPr>
            <a:r>
              <a:rPr kumimoji="0" lang="es-ES" sz="3000" b="1" i="0" u="none" strike="noStrike" kern="1200" cap="none" spc="-5" normalizeH="0" baseline="0" noProof="0" dirty="0">
                <a:ln>
                  <a:noFill/>
                </a:ln>
                <a:solidFill>
                  <a:srgbClr val="6F2A4D"/>
                </a:solidFill>
                <a:effectLst/>
                <a:uLnTx/>
                <a:uFillTx/>
                <a:latin typeface="Segoe UI"/>
                <a:ea typeface="+mn-ea"/>
                <a:cs typeface="Arial"/>
              </a:rPr>
              <a:t>Población en</a:t>
            </a:r>
            <a:r>
              <a:rPr kumimoji="0" lang="es-ES" sz="3000" b="1" i="0" u="none" strike="noStrike" kern="1200" cap="none" spc="-5" normalizeH="0" noProof="0" dirty="0">
                <a:ln>
                  <a:noFill/>
                </a:ln>
                <a:solidFill>
                  <a:srgbClr val="6F2A4D"/>
                </a:solidFill>
                <a:effectLst/>
                <a:uLnTx/>
                <a:uFillTx/>
                <a:latin typeface="Segoe UI"/>
                <a:ea typeface="+mn-ea"/>
                <a:cs typeface="Arial"/>
              </a:rPr>
              <a:t> edad de trabajar (PET)</a:t>
            </a:r>
            <a:endParaRPr kumimoji="0" lang="es-ES" sz="3000" b="1" i="0" u="none" strike="noStrike" kern="1200" cap="none" spc="-5" normalizeH="0" baseline="0" noProof="0" dirty="0">
              <a:ln>
                <a:noFill/>
              </a:ln>
              <a:solidFill>
                <a:srgbClr val="6F2A4D"/>
              </a:solidFill>
              <a:effectLst/>
              <a:uLnTx/>
              <a:uFillTx/>
              <a:latin typeface="Segoe UI"/>
              <a:ea typeface="+mn-ea"/>
              <a:cs typeface="Arial"/>
            </a:endParaRPr>
          </a:p>
        </p:txBody>
      </p:sp>
      <p:sp>
        <p:nvSpPr>
          <p:cNvPr id="5" name="Rectángulo 4">
            <a:extLst>
              <a:ext uri="{FF2B5EF4-FFF2-40B4-BE49-F238E27FC236}">
                <a16:creationId xmlns:a16="http://schemas.microsoft.com/office/drawing/2014/main" id="{58BABC12-3222-7F67-8CAE-DE5FA66B1764}"/>
              </a:ext>
            </a:extLst>
          </p:cNvPr>
          <p:cNvSpPr/>
          <p:nvPr/>
        </p:nvSpPr>
        <p:spPr>
          <a:xfrm>
            <a:off x="5343447" y="3317967"/>
            <a:ext cx="3800553" cy="1136468"/>
          </a:xfrm>
          <a:prstGeom prst="rect">
            <a:avLst/>
          </a:prstGeom>
          <a:noFill/>
          <a:ln w="6350">
            <a:solidFill>
              <a:srgbClr val="6B23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Segoe UI"/>
              <a:ea typeface="+mn-ea"/>
              <a:cs typeface="+mn-cs"/>
            </a:endParaRPr>
          </a:p>
        </p:txBody>
      </p:sp>
      <p:sp>
        <p:nvSpPr>
          <p:cNvPr id="6" name="CuadroTexto 5">
            <a:extLst>
              <a:ext uri="{FF2B5EF4-FFF2-40B4-BE49-F238E27FC236}">
                <a16:creationId xmlns:a16="http://schemas.microsoft.com/office/drawing/2014/main" id="{785FD3A5-125E-6477-1139-1889460658D4}"/>
              </a:ext>
            </a:extLst>
          </p:cNvPr>
          <p:cNvSpPr txBox="1"/>
          <p:nvPr/>
        </p:nvSpPr>
        <p:spPr>
          <a:xfrm>
            <a:off x="5431229" y="3716924"/>
            <a:ext cx="276485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600" b="0" i="1" u="none" strike="noStrike" kern="1200" cap="none" spc="0" normalizeH="0" baseline="0" noProof="0" dirty="0">
                <a:ln>
                  <a:noFill/>
                </a:ln>
                <a:solidFill>
                  <a:srgbClr val="EF3C6F"/>
                </a:solidFill>
                <a:effectLst/>
                <a:uLnTx/>
                <a:uFillTx/>
                <a:latin typeface="Segoe UI"/>
                <a:ea typeface="+mn-ea"/>
                <a:cs typeface="+mn-cs"/>
              </a:rPr>
              <a:t>Total nacional</a:t>
            </a:r>
          </a:p>
        </p:txBody>
      </p:sp>
      <p:pic>
        <p:nvPicPr>
          <p:cNvPr id="7" name="Imagen 6"/>
          <p:cNvPicPr>
            <a:picLocks noChangeAspect="1"/>
          </p:cNvPicPr>
          <p:nvPr/>
        </p:nvPicPr>
        <p:blipFill>
          <a:blip r:embed="rId3"/>
          <a:stretch>
            <a:fillRect/>
          </a:stretch>
        </p:blipFill>
        <p:spPr>
          <a:xfrm>
            <a:off x="6571397" y="711805"/>
            <a:ext cx="2240202" cy="529182"/>
          </a:xfrm>
          <a:prstGeom prst="rect">
            <a:avLst/>
          </a:prstGeom>
        </p:spPr>
      </p:pic>
    </p:spTree>
    <p:extLst>
      <p:ext uri="{BB962C8B-B14F-4D97-AF65-F5344CB8AC3E}">
        <p14:creationId xmlns:p14="http://schemas.microsoft.com/office/powerpoint/2010/main" val="309922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8F90F1AB-C76B-2B7C-3BE0-9D00E969F03B}"/>
              </a:ext>
            </a:extLst>
          </p:cNvPr>
          <p:cNvSpPr txBox="1"/>
          <p:nvPr/>
        </p:nvSpPr>
        <p:spPr>
          <a:xfrm>
            <a:off x="339497" y="131294"/>
            <a:ext cx="7741090" cy="654025"/>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lvl="0">
              <a:defRPr/>
            </a:pPr>
            <a:r>
              <a:rPr lang="es-ES" sz="1400" dirty="0">
                <a:solidFill>
                  <a:srgbClr val="B6004B"/>
                </a:solidFill>
              </a:rPr>
              <a:t>Población en edad de trabajar (PET) </a:t>
            </a:r>
            <a:r>
              <a:rPr kumimoji="0" lang="es-ES"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según sexo y cotización a fondo de pensión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6F2A4D"/>
                </a:solidFill>
                <a:effectLst/>
                <a:uLnTx/>
                <a:uFillTx/>
                <a:latin typeface="Segoe UI" panose="020B0502040204020203" pitchFamily="34" charset="0"/>
                <a:ea typeface="+mn-ea"/>
                <a:cs typeface="Segoe UI" panose="020B0502040204020203" pitchFamily="34" charset="0"/>
              </a:rPr>
              <a:t>Total nacional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(2022 – 2023)</a:t>
            </a:r>
          </a:p>
        </p:txBody>
      </p:sp>
      <p:sp>
        <p:nvSpPr>
          <p:cNvPr id="5" name="Rectángulo 4"/>
          <p:cNvSpPr/>
          <p:nvPr/>
        </p:nvSpPr>
        <p:spPr>
          <a:xfrm>
            <a:off x="339497" y="4423035"/>
            <a:ext cx="8419171" cy="441403"/>
          </a:xfrm>
          <a:prstGeom prst="rect">
            <a:avLst/>
          </a:prstGeom>
        </p:spPr>
        <p:txBody>
          <a:bodyPr wrap="square" tIns="0">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1"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Notas: </a:t>
            </a: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Datos expandidos con proyecciones de población elaboradas con base en los resultados del Censo Nacional de Población y Vivienda 2018.</a:t>
            </a: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 Poblaciones en miles.  </a:t>
            </a:r>
          </a:p>
          <a:p>
            <a:pPr marL="0" marR="0" lvl="0" indent="0" algn="l" defTabSz="457200" rtl="0" eaLnBrk="1" fontAlgn="auto" latinLnBrk="0" hangingPunct="1">
              <a:lnSpc>
                <a:spcPct val="107000"/>
              </a:lnSpc>
              <a:spcBef>
                <a:spcPts val="0"/>
              </a:spcBef>
              <a:spcAft>
                <a:spcPts val="0"/>
              </a:spcAft>
              <a:buClrTx/>
              <a:buSzTx/>
              <a:buFontTx/>
              <a:buNone/>
              <a:tabLst/>
              <a:defRPr/>
            </a:pPr>
            <a:endPar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1"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Fuente: </a:t>
            </a: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DANE, GEIH.</a:t>
            </a:r>
          </a:p>
        </p:txBody>
      </p:sp>
      <p:sp>
        <p:nvSpPr>
          <p:cNvPr id="10" name="Rectángulo 9">
            <a:extLst>
              <a:ext uri="{FF2B5EF4-FFF2-40B4-BE49-F238E27FC236}">
                <a16:creationId xmlns:a16="http://schemas.microsoft.com/office/drawing/2014/main" id="{5705284A-FEC7-7B83-699D-83BB75B67341}"/>
              </a:ext>
            </a:extLst>
          </p:cNvPr>
          <p:cNvSpPr/>
          <p:nvPr/>
        </p:nvSpPr>
        <p:spPr>
          <a:xfrm>
            <a:off x="209574" y="201238"/>
            <a:ext cx="45719" cy="545021"/>
          </a:xfrm>
          <a:prstGeom prst="rect">
            <a:avLst/>
          </a:prstGeom>
          <a:solidFill>
            <a:srgbClr val="6F2A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Segoe UI"/>
              <a:ea typeface="+mn-ea"/>
              <a:cs typeface="+mn-cs"/>
            </a:endParaRPr>
          </a:p>
        </p:txBody>
      </p:sp>
      <p:pic>
        <p:nvPicPr>
          <p:cNvPr id="6" name="Imagen 5"/>
          <p:cNvPicPr>
            <a:picLocks noChangeAspect="1"/>
          </p:cNvPicPr>
          <p:nvPr/>
        </p:nvPicPr>
        <p:blipFill>
          <a:blip r:embed="rId2"/>
          <a:stretch>
            <a:fillRect/>
          </a:stretch>
        </p:blipFill>
        <p:spPr>
          <a:xfrm>
            <a:off x="6455391" y="582151"/>
            <a:ext cx="2240202" cy="529182"/>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4201403244"/>
              </p:ext>
            </p:extLst>
          </p:nvPr>
        </p:nvGraphicFramePr>
        <p:xfrm>
          <a:off x="956930" y="1244007"/>
          <a:ext cx="6687880" cy="3072813"/>
        </p:xfrm>
        <a:graphic>
          <a:graphicData uri="http://schemas.openxmlformats.org/drawingml/2006/table">
            <a:tbl>
              <a:tblPr/>
              <a:tblGrid>
                <a:gridCol w="923174">
                  <a:extLst>
                    <a:ext uri="{9D8B030D-6E8A-4147-A177-3AD203B41FA5}">
                      <a16:colId xmlns:a16="http://schemas.microsoft.com/office/drawing/2014/main" val="3620300124"/>
                    </a:ext>
                  </a:extLst>
                </a:gridCol>
                <a:gridCol w="1436048">
                  <a:extLst>
                    <a:ext uri="{9D8B030D-6E8A-4147-A177-3AD203B41FA5}">
                      <a16:colId xmlns:a16="http://schemas.microsoft.com/office/drawing/2014/main" val="2974055920"/>
                    </a:ext>
                  </a:extLst>
                </a:gridCol>
                <a:gridCol w="923174">
                  <a:extLst>
                    <a:ext uri="{9D8B030D-6E8A-4147-A177-3AD203B41FA5}">
                      <a16:colId xmlns:a16="http://schemas.microsoft.com/office/drawing/2014/main" val="827403467"/>
                    </a:ext>
                  </a:extLst>
                </a:gridCol>
                <a:gridCol w="1241155">
                  <a:extLst>
                    <a:ext uri="{9D8B030D-6E8A-4147-A177-3AD203B41FA5}">
                      <a16:colId xmlns:a16="http://schemas.microsoft.com/office/drawing/2014/main" val="3245195732"/>
                    </a:ext>
                  </a:extLst>
                </a:gridCol>
                <a:gridCol w="1005234">
                  <a:extLst>
                    <a:ext uri="{9D8B030D-6E8A-4147-A177-3AD203B41FA5}">
                      <a16:colId xmlns:a16="http://schemas.microsoft.com/office/drawing/2014/main" val="3669688189"/>
                    </a:ext>
                  </a:extLst>
                </a:gridCol>
                <a:gridCol w="1159095">
                  <a:extLst>
                    <a:ext uri="{9D8B030D-6E8A-4147-A177-3AD203B41FA5}">
                      <a16:colId xmlns:a16="http://schemas.microsoft.com/office/drawing/2014/main" val="1529574422"/>
                    </a:ext>
                  </a:extLst>
                </a:gridCol>
              </a:tblGrid>
              <a:tr h="275434">
                <a:tc rowSpan="2" gridSpan="2">
                  <a:txBody>
                    <a:bodyPr/>
                    <a:lstStyle/>
                    <a:p>
                      <a:pPr algn="ctr" fontAlgn="ctr"/>
                      <a:r>
                        <a:rPr lang="es-CO" sz="1000" b="1" i="0" u="none" strike="noStrike" dirty="0">
                          <a:solidFill>
                            <a:srgbClr val="F8F8F8"/>
                          </a:solidFill>
                          <a:effectLst/>
                          <a:latin typeface="Segoe UI" panose="020B0502040204020203" pitchFamily="34" charset="0"/>
                        </a:rPr>
                        <a:t>PET</a:t>
                      </a:r>
                    </a:p>
                  </a:txBody>
                  <a:tcPr marL="7620" marR="7620" marT="7620" marB="0" anchor="ctr">
                    <a:lnL>
                      <a:noFill/>
                    </a:lnL>
                    <a:lnR>
                      <a:noFill/>
                    </a:lnR>
                    <a:lnT>
                      <a:noFill/>
                    </a:lnT>
                    <a:lnB>
                      <a:noFill/>
                    </a:lnB>
                    <a:solidFill>
                      <a:srgbClr val="6B1940"/>
                    </a:solidFill>
                  </a:tcPr>
                </a:tc>
                <a:tc rowSpan="2" hMerge="1">
                  <a:txBody>
                    <a:bodyPr/>
                    <a:lstStyle/>
                    <a:p>
                      <a:endParaRPr lang="es-CO"/>
                    </a:p>
                  </a:txBody>
                  <a:tcPr/>
                </a:tc>
                <a:tc gridSpan="4">
                  <a:txBody>
                    <a:bodyPr/>
                    <a:lstStyle/>
                    <a:p>
                      <a:pPr algn="ctr" fontAlgn="ctr"/>
                      <a:r>
                        <a:rPr lang="es-CO" sz="1000" b="1" i="0" u="none" strike="noStrike">
                          <a:solidFill>
                            <a:srgbClr val="F8F8F8"/>
                          </a:solidFill>
                          <a:effectLst/>
                          <a:latin typeface="Segoe UI" panose="020B0502040204020203" pitchFamily="34" charset="0"/>
                        </a:rPr>
                        <a:t>Total nacional</a:t>
                      </a:r>
                    </a:p>
                  </a:txBody>
                  <a:tcPr marL="7620" marR="7620" marT="7620"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330558519"/>
                  </a:ext>
                </a:extLst>
              </a:tr>
              <a:tr h="215183">
                <a:tc gridSpan="2" vMerge="1">
                  <a:txBody>
                    <a:bodyPr/>
                    <a:lstStyle/>
                    <a:p>
                      <a:endParaRPr lang="es-CO"/>
                    </a:p>
                  </a:txBody>
                  <a:tcPr/>
                </a:tc>
                <a:tc hMerge="1" vMerge="1">
                  <a:txBody>
                    <a:bodyPr/>
                    <a:lstStyle/>
                    <a:p>
                      <a:endParaRPr lang="es-CO"/>
                    </a:p>
                  </a:txBody>
                  <a:tcPr/>
                </a:tc>
                <a:tc>
                  <a:txBody>
                    <a:bodyPr/>
                    <a:lstStyle/>
                    <a:p>
                      <a:pPr algn="ctr" fontAlgn="ctr"/>
                      <a:r>
                        <a:rPr lang="es-CO" sz="1000" b="1" i="0" u="none" strike="noStrike">
                          <a:solidFill>
                            <a:srgbClr val="AD2750"/>
                          </a:solidFill>
                          <a:effectLst/>
                          <a:latin typeface="Segoe UI" panose="020B0502040204020203" pitchFamily="34" charset="0"/>
                        </a:rPr>
                        <a:t>2022</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2023</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4403549"/>
                  </a:ext>
                </a:extLst>
              </a:tr>
              <a:tr h="215183">
                <a:tc rowSpan="4">
                  <a:txBody>
                    <a:bodyPr/>
                    <a:lstStyle/>
                    <a:p>
                      <a:pPr algn="ctr" fontAlgn="ctr"/>
                      <a:r>
                        <a:rPr lang="es-CO" sz="1000" b="1" i="0" u="none" strike="noStrike">
                          <a:solidFill>
                            <a:srgbClr val="000000"/>
                          </a:solidFill>
                          <a:effectLst/>
                          <a:latin typeface="Segoe UI" panose="020B0502040204020203" pitchFamily="34" charset="0"/>
                        </a:rPr>
                        <a:t>Total</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dirty="0">
                          <a:solidFill>
                            <a:srgbClr val="000000"/>
                          </a:solidFill>
                          <a:effectLst/>
                          <a:latin typeface="Segoe UI" panose="020B0502040204020203" pitchFamily="34" charset="0"/>
                        </a:rPr>
                        <a:t>Total</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38.951</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39.500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822827509"/>
                  </a:ext>
                </a:extLst>
              </a:tr>
              <a:tr h="215183">
                <a:tc vMerge="1">
                  <a:txBody>
                    <a:bodyPr/>
                    <a:lstStyle/>
                    <a:p>
                      <a:endParaRPr lang="es-CO"/>
                    </a:p>
                  </a:txBody>
                  <a:tcPr/>
                </a:tc>
                <a:tc>
                  <a:txBody>
                    <a:bodyPr/>
                    <a:lstStyle/>
                    <a:p>
                      <a:pPr algn="ctr" fontAlgn="b"/>
                      <a:r>
                        <a:rPr lang="es-CO" sz="1000" b="1" i="0" u="none" strike="noStrike" dirty="0">
                          <a:solidFill>
                            <a:srgbClr val="000000"/>
                          </a:solidFill>
                          <a:effectLst/>
                          <a:latin typeface="Segoe UI" panose="020B0502040204020203" pitchFamily="34" charset="0"/>
                        </a:rPr>
                        <a:t>Si</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9.226</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23,7</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9.837</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24,9</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3172236938"/>
                  </a:ext>
                </a:extLst>
              </a:tr>
              <a:tr h="215183">
                <a:tc vMerge="1">
                  <a:txBody>
                    <a:bodyPr/>
                    <a:lstStyle/>
                    <a:p>
                      <a:endParaRPr lang="es-CO"/>
                    </a:p>
                  </a:txBody>
                  <a:tcPr/>
                </a:tc>
                <a:tc>
                  <a:txBody>
                    <a:bodyPr/>
                    <a:lstStyle/>
                    <a:p>
                      <a:pPr algn="ctr" fontAlgn="b"/>
                      <a:r>
                        <a:rPr lang="es-CO" sz="1000" b="1" i="0" u="none" strike="noStrike" dirty="0">
                          <a:solidFill>
                            <a:srgbClr val="000000"/>
                          </a:solidFill>
                          <a:effectLst/>
                          <a:latin typeface="Segoe UI" panose="020B0502040204020203" pitchFamily="34" charset="0"/>
                        </a:rPr>
                        <a:t>No</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27.769</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71,3</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27.698</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70,1</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779059789"/>
                  </a:ext>
                </a:extLst>
              </a:tr>
              <a:tr h="215183">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1.957</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5,0</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1.964</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5,0</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06230460"/>
                  </a:ext>
                </a:extLst>
              </a:tr>
              <a:tr h="215183">
                <a:tc rowSpan="4">
                  <a:txBody>
                    <a:bodyPr/>
                    <a:lstStyle/>
                    <a:p>
                      <a:pPr algn="ctr" fontAlgn="ctr"/>
                      <a:r>
                        <a:rPr lang="es-CO" sz="1000" b="1" i="0" u="none" strike="noStrike">
                          <a:solidFill>
                            <a:srgbClr val="000000"/>
                          </a:solidFill>
                          <a:effectLst/>
                          <a:latin typeface="Segoe UI" panose="020B0502040204020203" pitchFamily="34" charset="0"/>
                        </a:rPr>
                        <a:t>Hombres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18.705</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18.957</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488156240"/>
                  </a:ext>
                </a:extLst>
              </a:tr>
              <a:tr h="215183">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5.176</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27,7</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5.472</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28,9</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4123254441"/>
                  </a:ext>
                </a:extLst>
              </a:tr>
              <a:tr h="215183">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12.533</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67,0</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12.439</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65,6</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648667606"/>
                  </a:ext>
                </a:extLst>
              </a:tr>
              <a:tr h="215183">
                <a:tc vMerge="1">
                  <a:txBody>
                    <a:bodyPr/>
                    <a:lstStyle/>
                    <a:p>
                      <a:endParaRPr lang="es-CO"/>
                    </a:p>
                  </a:txBody>
                  <a:tcPr/>
                </a:tc>
                <a:tc>
                  <a:txBody>
                    <a:bodyPr/>
                    <a:lstStyle/>
                    <a:p>
                      <a:pPr algn="ctr" fontAlgn="b"/>
                      <a:r>
                        <a:rPr lang="es-CO" sz="1000" b="1" i="0" u="none" strike="noStrike" dirty="0">
                          <a:solidFill>
                            <a:srgbClr val="000000"/>
                          </a:solidFill>
                          <a:effectLst/>
                          <a:latin typeface="Segoe UI" panose="020B0502040204020203" pitchFamily="34" charset="0"/>
                        </a:rPr>
                        <a:t>Ya es pensionado</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996</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5,3</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1.046</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5,5</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84389170"/>
                  </a:ext>
                </a:extLst>
              </a:tr>
              <a:tr h="215183">
                <a:tc rowSpan="4">
                  <a:txBody>
                    <a:bodyPr/>
                    <a:lstStyle/>
                    <a:p>
                      <a:pPr algn="ctr" fontAlgn="ctr"/>
                      <a:r>
                        <a:rPr lang="es-CO" sz="1000" b="1" i="0" u="none" strike="noStrike">
                          <a:solidFill>
                            <a:srgbClr val="000000"/>
                          </a:solidFill>
                          <a:effectLst/>
                          <a:latin typeface="Segoe UI" panose="020B0502040204020203" pitchFamily="34" charset="0"/>
                        </a:rPr>
                        <a:t>Mujeres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20.246</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20.542</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626636813"/>
                  </a:ext>
                </a:extLst>
              </a:tr>
              <a:tr h="215183">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4.049</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20,0</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4.364</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21,2</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4199655610"/>
                  </a:ext>
                </a:extLst>
              </a:tr>
              <a:tr h="215183">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15.237</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75,3</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15.258</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74,3</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4241075638"/>
                  </a:ext>
                </a:extLst>
              </a:tr>
              <a:tr h="215183">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961</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4,7</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917</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4,5</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04280364"/>
                  </a:ext>
                </a:extLst>
              </a:tr>
            </a:tbl>
          </a:graphicData>
        </a:graphic>
      </p:graphicFrame>
    </p:spTree>
    <p:extLst>
      <p:ext uri="{BB962C8B-B14F-4D97-AF65-F5344CB8AC3E}">
        <p14:creationId xmlns:p14="http://schemas.microsoft.com/office/powerpoint/2010/main" val="224486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8F90F1AB-C76B-2B7C-3BE0-9D00E969F03B}"/>
              </a:ext>
            </a:extLst>
          </p:cNvPr>
          <p:cNvSpPr txBox="1"/>
          <p:nvPr/>
        </p:nvSpPr>
        <p:spPr>
          <a:xfrm>
            <a:off x="339497" y="131294"/>
            <a:ext cx="7741090" cy="654025"/>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lvl="0">
              <a:defRPr/>
            </a:pPr>
            <a:r>
              <a:rPr lang="es-ES" sz="1400" dirty="0">
                <a:solidFill>
                  <a:srgbClr val="B6004B"/>
                </a:solidFill>
              </a:rPr>
              <a:t>Población en edad de trabajar (PET) según </a:t>
            </a:r>
            <a:r>
              <a:rPr kumimoji="0" lang="es-ES"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rangos de edad y cotización a fondo de pensión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6F2A4D"/>
                </a:solidFill>
                <a:effectLst/>
                <a:uLnTx/>
                <a:uFillTx/>
                <a:latin typeface="Segoe UI" panose="020B0502040204020203" pitchFamily="34" charset="0"/>
                <a:ea typeface="+mn-ea"/>
                <a:cs typeface="Segoe UI" panose="020B0502040204020203" pitchFamily="34" charset="0"/>
              </a:rPr>
              <a:t>Total nacional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(2022 – 2023)</a:t>
            </a:r>
          </a:p>
        </p:txBody>
      </p:sp>
      <p:sp>
        <p:nvSpPr>
          <p:cNvPr id="10" name="Rectángulo 9">
            <a:extLst>
              <a:ext uri="{FF2B5EF4-FFF2-40B4-BE49-F238E27FC236}">
                <a16:creationId xmlns:a16="http://schemas.microsoft.com/office/drawing/2014/main" id="{5705284A-FEC7-7B83-699D-83BB75B67341}"/>
              </a:ext>
            </a:extLst>
          </p:cNvPr>
          <p:cNvSpPr/>
          <p:nvPr/>
        </p:nvSpPr>
        <p:spPr>
          <a:xfrm>
            <a:off x="209574" y="201238"/>
            <a:ext cx="45719" cy="545021"/>
          </a:xfrm>
          <a:prstGeom prst="rect">
            <a:avLst/>
          </a:prstGeom>
          <a:solidFill>
            <a:srgbClr val="6F2A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Segoe UI"/>
              <a:ea typeface="+mn-ea"/>
              <a:cs typeface="+mn-cs"/>
            </a:endParaRPr>
          </a:p>
        </p:txBody>
      </p:sp>
      <p:pic>
        <p:nvPicPr>
          <p:cNvPr id="6" name="Imagen 5"/>
          <p:cNvPicPr>
            <a:picLocks noChangeAspect="1"/>
          </p:cNvPicPr>
          <p:nvPr/>
        </p:nvPicPr>
        <p:blipFill>
          <a:blip r:embed="rId2"/>
          <a:stretch>
            <a:fillRect/>
          </a:stretch>
        </p:blipFill>
        <p:spPr>
          <a:xfrm>
            <a:off x="6448568" y="4267047"/>
            <a:ext cx="2240202" cy="529182"/>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2129391381"/>
              </p:ext>
            </p:extLst>
          </p:nvPr>
        </p:nvGraphicFramePr>
        <p:xfrm>
          <a:off x="1167419" y="837709"/>
          <a:ext cx="5908409" cy="3262320"/>
        </p:xfrm>
        <a:graphic>
          <a:graphicData uri="http://schemas.openxmlformats.org/drawingml/2006/table">
            <a:tbl>
              <a:tblPr/>
              <a:tblGrid>
                <a:gridCol w="979375">
                  <a:extLst>
                    <a:ext uri="{9D8B030D-6E8A-4147-A177-3AD203B41FA5}">
                      <a16:colId xmlns:a16="http://schemas.microsoft.com/office/drawing/2014/main" val="2997271998"/>
                    </a:ext>
                  </a:extLst>
                </a:gridCol>
                <a:gridCol w="1227874">
                  <a:extLst>
                    <a:ext uri="{9D8B030D-6E8A-4147-A177-3AD203B41FA5}">
                      <a16:colId xmlns:a16="http://schemas.microsoft.com/office/drawing/2014/main" val="869776034"/>
                    </a:ext>
                  </a:extLst>
                </a:gridCol>
                <a:gridCol w="789347">
                  <a:extLst>
                    <a:ext uri="{9D8B030D-6E8A-4147-A177-3AD203B41FA5}">
                      <a16:colId xmlns:a16="http://schemas.microsoft.com/office/drawing/2014/main" val="3054596341"/>
                    </a:ext>
                  </a:extLst>
                </a:gridCol>
                <a:gridCol w="1061233">
                  <a:extLst>
                    <a:ext uri="{9D8B030D-6E8A-4147-A177-3AD203B41FA5}">
                      <a16:colId xmlns:a16="http://schemas.microsoft.com/office/drawing/2014/main" val="3010330146"/>
                    </a:ext>
                  </a:extLst>
                </a:gridCol>
                <a:gridCol w="859511">
                  <a:extLst>
                    <a:ext uri="{9D8B030D-6E8A-4147-A177-3AD203B41FA5}">
                      <a16:colId xmlns:a16="http://schemas.microsoft.com/office/drawing/2014/main" val="1151939170"/>
                    </a:ext>
                  </a:extLst>
                </a:gridCol>
                <a:gridCol w="991069">
                  <a:extLst>
                    <a:ext uri="{9D8B030D-6E8A-4147-A177-3AD203B41FA5}">
                      <a16:colId xmlns:a16="http://schemas.microsoft.com/office/drawing/2014/main" val="2919066331"/>
                    </a:ext>
                  </a:extLst>
                </a:gridCol>
              </a:tblGrid>
              <a:tr h="181240">
                <a:tc rowSpan="2" gridSpan="2">
                  <a:txBody>
                    <a:bodyPr/>
                    <a:lstStyle/>
                    <a:p>
                      <a:pPr algn="ctr" fontAlgn="ctr"/>
                      <a:r>
                        <a:rPr lang="es-CO" sz="1000" b="1" i="0" u="none" strike="noStrike">
                          <a:solidFill>
                            <a:srgbClr val="F8F8F8"/>
                          </a:solidFill>
                          <a:effectLst/>
                          <a:latin typeface="Segoe UI" panose="020B0502040204020203" pitchFamily="34" charset="0"/>
                        </a:rPr>
                        <a:t>PET</a:t>
                      </a:r>
                    </a:p>
                  </a:txBody>
                  <a:tcPr marL="7250" marR="7250" marT="7250" marB="0" anchor="ctr">
                    <a:lnL>
                      <a:noFill/>
                    </a:lnL>
                    <a:lnR>
                      <a:noFill/>
                    </a:lnR>
                    <a:lnT>
                      <a:noFill/>
                    </a:lnT>
                    <a:lnB>
                      <a:noFill/>
                    </a:lnB>
                    <a:solidFill>
                      <a:srgbClr val="6B1940"/>
                    </a:solidFill>
                  </a:tcPr>
                </a:tc>
                <a:tc rowSpan="2" hMerge="1">
                  <a:txBody>
                    <a:bodyPr/>
                    <a:lstStyle/>
                    <a:p>
                      <a:endParaRPr lang="es-CO"/>
                    </a:p>
                  </a:txBody>
                  <a:tcPr/>
                </a:tc>
                <a:tc gridSpan="4">
                  <a:txBody>
                    <a:bodyPr/>
                    <a:lstStyle/>
                    <a:p>
                      <a:pPr algn="ctr" fontAlgn="ctr"/>
                      <a:r>
                        <a:rPr lang="es-CO" sz="1000" b="1" i="0" u="none" strike="noStrike">
                          <a:solidFill>
                            <a:srgbClr val="F8F8F8"/>
                          </a:solidFill>
                          <a:effectLst/>
                          <a:latin typeface="Segoe UI" panose="020B0502040204020203" pitchFamily="34" charset="0"/>
                        </a:rPr>
                        <a:t>Total nacional</a:t>
                      </a:r>
                    </a:p>
                  </a:txBody>
                  <a:tcPr marL="7250" marR="7250" marT="7250"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113540187"/>
                  </a:ext>
                </a:extLst>
              </a:tr>
              <a:tr h="181240">
                <a:tc gridSpan="2" vMerge="1">
                  <a:txBody>
                    <a:bodyPr/>
                    <a:lstStyle/>
                    <a:p>
                      <a:endParaRPr lang="es-CO"/>
                    </a:p>
                  </a:txBody>
                  <a:tcPr/>
                </a:tc>
                <a:tc hMerge="1" vMerge="1">
                  <a:txBody>
                    <a:bodyPr/>
                    <a:lstStyle/>
                    <a:p>
                      <a:endParaRPr lang="es-CO"/>
                    </a:p>
                  </a:txBody>
                  <a:tcPr/>
                </a:tc>
                <a:tc>
                  <a:txBody>
                    <a:bodyPr/>
                    <a:lstStyle/>
                    <a:p>
                      <a:pPr algn="ctr" fontAlgn="ctr"/>
                      <a:r>
                        <a:rPr lang="es-CO" sz="1000" b="1" i="0" u="none" strike="noStrike">
                          <a:solidFill>
                            <a:srgbClr val="AD2750"/>
                          </a:solidFill>
                          <a:effectLst/>
                          <a:latin typeface="Segoe UI" panose="020B0502040204020203" pitchFamily="34" charset="0"/>
                        </a:rPr>
                        <a:t>2022</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2023</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4968336"/>
                  </a:ext>
                </a:extLst>
              </a:tr>
              <a:tr h="181240">
                <a:tc rowSpan="4">
                  <a:txBody>
                    <a:bodyPr/>
                    <a:lstStyle/>
                    <a:p>
                      <a:pPr algn="ctr" fontAlgn="ctr"/>
                      <a:r>
                        <a:rPr lang="es-CO" sz="1000" b="1" i="0" u="none" strike="noStrike">
                          <a:solidFill>
                            <a:srgbClr val="000000"/>
                          </a:solidFill>
                          <a:effectLst/>
                          <a:latin typeface="Segoe UI" panose="020B0502040204020203" pitchFamily="34" charset="0"/>
                        </a:rPr>
                        <a:t>Total</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dirty="0">
                          <a:solidFill>
                            <a:srgbClr val="000000"/>
                          </a:solidFill>
                          <a:effectLst/>
                          <a:latin typeface="Segoe UI" panose="020B0502040204020203" pitchFamily="34" charset="0"/>
                        </a:rPr>
                        <a:t>Total</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38.951</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39.500</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86817781"/>
                  </a:ext>
                </a:extLst>
              </a:tr>
              <a:tr h="181240">
                <a:tc vMerge="1">
                  <a:txBody>
                    <a:bodyPr/>
                    <a:lstStyle/>
                    <a:p>
                      <a:endParaRPr lang="es-CO"/>
                    </a:p>
                  </a:txBody>
                  <a:tcPr/>
                </a:tc>
                <a:tc>
                  <a:txBody>
                    <a:bodyPr/>
                    <a:lstStyle/>
                    <a:p>
                      <a:pPr algn="ctr" fontAlgn="b"/>
                      <a:r>
                        <a:rPr lang="es-CO" sz="1000" b="1" i="0" u="none" strike="noStrike" dirty="0">
                          <a:solidFill>
                            <a:srgbClr val="000000"/>
                          </a:solidFill>
                          <a:effectLst/>
                          <a:latin typeface="Segoe UI" panose="020B0502040204020203" pitchFamily="34" charset="0"/>
                        </a:rPr>
                        <a:t>Si</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9.226</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23,7</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9.837</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24,9</a:t>
                      </a:r>
                    </a:p>
                  </a:txBody>
                  <a:tcPr marL="7250" marR="7250" marT="7250" marB="0" anchor="ctr">
                    <a:lnL>
                      <a:noFill/>
                    </a:lnL>
                    <a:lnR>
                      <a:noFill/>
                    </a:lnR>
                    <a:lnT>
                      <a:noFill/>
                    </a:lnT>
                    <a:lnB>
                      <a:noFill/>
                    </a:lnB>
                    <a:solidFill>
                      <a:srgbClr val="FFFFFF"/>
                    </a:solidFill>
                  </a:tcPr>
                </a:tc>
                <a:extLst>
                  <a:ext uri="{0D108BD9-81ED-4DB2-BD59-A6C34878D82A}">
                    <a16:rowId xmlns:a16="http://schemas.microsoft.com/office/drawing/2014/main" val="1852324032"/>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27.769</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71,3</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27.698</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70,1</a:t>
                      </a:r>
                    </a:p>
                  </a:txBody>
                  <a:tcPr marL="7250" marR="7250" marT="7250" marB="0" anchor="ctr">
                    <a:lnL>
                      <a:noFill/>
                    </a:lnL>
                    <a:lnR>
                      <a:noFill/>
                    </a:lnR>
                    <a:lnT>
                      <a:noFill/>
                    </a:lnT>
                    <a:lnB>
                      <a:noFill/>
                    </a:lnB>
                    <a:solidFill>
                      <a:srgbClr val="FFFFFF"/>
                    </a:solidFill>
                  </a:tcPr>
                </a:tc>
                <a:extLst>
                  <a:ext uri="{0D108BD9-81ED-4DB2-BD59-A6C34878D82A}">
                    <a16:rowId xmlns:a16="http://schemas.microsoft.com/office/drawing/2014/main" val="1497377097"/>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1.957</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5,0</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1.964</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5,0</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6693591"/>
                  </a:ext>
                </a:extLst>
              </a:tr>
              <a:tr h="181240">
                <a:tc rowSpan="4">
                  <a:txBody>
                    <a:bodyPr/>
                    <a:lstStyle/>
                    <a:p>
                      <a:pPr algn="ctr" fontAlgn="ctr"/>
                      <a:r>
                        <a:rPr lang="es-ES" sz="1000" b="1" i="0" u="none" strike="noStrike">
                          <a:solidFill>
                            <a:srgbClr val="000000"/>
                          </a:solidFill>
                          <a:effectLst/>
                          <a:latin typeface="Segoe UI" panose="020B0502040204020203" pitchFamily="34" charset="0"/>
                        </a:rPr>
                        <a:t>De 15 a 24 años</a:t>
                      </a:r>
                    </a:p>
                  </a:txBody>
                  <a:tcPr marL="7250" marR="7250" marT="72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8.128</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8.047</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947868407"/>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890</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10,9</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955</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11,9</a:t>
                      </a:r>
                    </a:p>
                  </a:txBody>
                  <a:tcPr marL="7250" marR="7250" marT="7250" marB="0" anchor="ctr">
                    <a:lnL>
                      <a:noFill/>
                    </a:lnL>
                    <a:lnR>
                      <a:noFill/>
                    </a:lnR>
                    <a:lnT>
                      <a:noFill/>
                    </a:lnT>
                    <a:lnB>
                      <a:noFill/>
                    </a:lnB>
                    <a:solidFill>
                      <a:srgbClr val="FFFFFF"/>
                    </a:solidFill>
                  </a:tcPr>
                </a:tc>
                <a:extLst>
                  <a:ext uri="{0D108BD9-81ED-4DB2-BD59-A6C34878D82A}">
                    <a16:rowId xmlns:a16="http://schemas.microsoft.com/office/drawing/2014/main" val="784447278"/>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7.231</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89,0</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7.089</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88,1</a:t>
                      </a:r>
                    </a:p>
                  </a:txBody>
                  <a:tcPr marL="7250" marR="7250" marT="7250" marB="0" anchor="ctr">
                    <a:lnL>
                      <a:noFill/>
                    </a:lnL>
                    <a:lnR>
                      <a:noFill/>
                    </a:lnR>
                    <a:lnT>
                      <a:noFill/>
                    </a:lnT>
                    <a:lnB>
                      <a:noFill/>
                    </a:lnB>
                    <a:solidFill>
                      <a:srgbClr val="FFFFFF"/>
                    </a:solidFill>
                  </a:tcPr>
                </a:tc>
                <a:extLst>
                  <a:ext uri="{0D108BD9-81ED-4DB2-BD59-A6C34878D82A}">
                    <a16:rowId xmlns:a16="http://schemas.microsoft.com/office/drawing/2014/main" val="1259131227"/>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6</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0,1</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0,0</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97271150"/>
                  </a:ext>
                </a:extLst>
              </a:tr>
              <a:tr h="181240">
                <a:tc rowSpan="4">
                  <a:txBody>
                    <a:bodyPr/>
                    <a:lstStyle/>
                    <a:p>
                      <a:pPr algn="ctr" fontAlgn="ctr"/>
                      <a:r>
                        <a:rPr lang="es-ES" sz="1000" b="1" i="0" u="none" strike="noStrike">
                          <a:solidFill>
                            <a:srgbClr val="000000"/>
                          </a:solidFill>
                          <a:effectLst/>
                          <a:latin typeface="Segoe UI" panose="020B0502040204020203" pitchFamily="34" charset="0"/>
                        </a:rPr>
                        <a:t>De 25 a 54 años</a:t>
                      </a:r>
                    </a:p>
                  </a:txBody>
                  <a:tcPr marL="7250" marR="7250" marT="72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20.877</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21.164</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976747363"/>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7.310</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35,0</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7.800</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36,9</a:t>
                      </a:r>
                    </a:p>
                  </a:txBody>
                  <a:tcPr marL="7250" marR="7250" marT="7250" marB="0" anchor="ctr">
                    <a:lnL>
                      <a:noFill/>
                    </a:lnL>
                    <a:lnR>
                      <a:noFill/>
                    </a:lnR>
                    <a:lnT>
                      <a:noFill/>
                    </a:lnT>
                    <a:lnB>
                      <a:noFill/>
                    </a:lnB>
                    <a:solidFill>
                      <a:srgbClr val="FFFFFF"/>
                    </a:solidFill>
                  </a:tcPr>
                </a:tc>
                <a:extLst>
                  <a:ext uri="{0D108BD9-81ED-4DB2-BD59-A6C34878D82A}">
                    <a16:rowId xmlns:a16="http://schemas.microsoft.com/office/drawing/2014/main" val="3262863253"/>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13.399</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64,2</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13.209</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62,4</a:t>
                      </a:r>
                    </a:p>
                  </a:txBody>
                  <a:tcPr marL="7250" marR="7250" marT="7250" marB="0" anchor="ctr">
                    <a:lnL>
                      <a:noFill/>
                    </a:lnL>
                    <a:lnR>
                      <a:noFill/>
                    </a:lnR>
                    <a:lnT>
                      <a:noFill/>
                    </a:lnT>
                    <a:lnB>
                      <a:noFill/>
                    </a:lnB>
                    <a:solidFill>
                      <a:srgbClr val="FFFFFF"/>
                    </a:solidFill>
                  </a:tcPr>
                </a:tc>
                <a:extLst>
                  <a:ext uri="{0D108BD9-81ED-4DB2-BD59-A6C34878D82A}">
                    <a16:rowId xmlns:a16="http://schemas.microsoft.com/office/drawing/2014/main" val="158437719"/>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168</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0,8</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155</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0,7</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78810443"/>
                  </a:ext>
                </a:extLst>
              </a:tr>
              <a:tr h="181240">
                <a:tc rowSpan="4">
                  <a:txBody>
                    <a:bodyPr/>
                    <a:lstStyle/>
                    <a:p>
                      <a:pPr algn="ctr" fontAlgn="ctr"/>
                      <a:r>
                        <a:rPr lang="es-ES" sz="1000" b="1" i="0" u="none" strike="noStrike">
                          <a:solidFill>
                            <a:srgbClr val="000000"/>
                          </a:solidFill>
                          <a:effectLst/>
                          <a:latin typeface="Segoe UI" panose="020B0502040204020203" pitchFamily="34" charset="0"/>
                        </a:rPr>
                        <a:t>De 55 años y más</a:t>
                      </a:r>
                    </a:p>
                  </a:txBody>
                  <a:tcPr marL="7250" marR="7250" marT="72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9.947</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10.289</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100,0</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65808261"/>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1.026</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10,3</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1.084</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10,5</a:t>
                      </a:r>
                    </a:p>
                  </a:txBody>
                  <a:tcPr marL="7250" marR="7250" marT="7250" marB="0" anchor="ctr">
                    <a:lnL>
                      <a:noFill/>
                    </a:lnL>
                    <a:lnR>
                      <a:noFill/>
                    </a:lnR>
                    <a:lnT>
                      <a:noFill/>
                    </a:lnT>
                    <a:lnB>
                      <a:noFill/>
                    </a:lnB>
                    <a:solidFill>
                      <a:srgbClr val="FFFFFF"/>
                    </a:solidFill>
                  </a:tcPr>
                </a:tc>
                <a:extLst>
                  <a:ext uri="{0D108BD9-81ED-4DB2-BD59-A6C34878D82A}">
                    <a16:rowId xmlns:a16="http://schemas.microsoft.com/office/drawing/2014/main" val="2670299907"/>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7.138</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71,8</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7.401</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71,9</a:t>
                      </a:r>
                    </a:p>
                  </a:txBody>
                  <a:tcPr marL="7250" marR="7250" marT="7250" marB="0" anchor="ctr">
                    <a:lnL>
                      <a:noFill/>
                    </a:lnL>
                    <a:lnR>
                      <a:noFill/>
                    </a:lnR>
                    <a:lnT>
                      <a:noFill/>
                    </a:lnT>
                    <a:lnB>
                      <a:noFill/>
                    </a:lnB>
                    <a:solidFill>
                      <a:srgbClr val="FFFFFF"/>
                    </a:solidFill>
                  </a:tcPr>
                </a:tc>
                <a:extLst>
                  <a:ext uri="{0D108BD9-81ED-4DB2-BD59-A6C34878D82A}">
                    <a16:rowId xmlns:a16="http://schemas.microsoft.com/office/drawing/2014/main" val="2904559595"/>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1.783</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17,9</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1.804</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17,5</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00802530"/>
                  </a:ext>
                </a:extLst>
              </a:tr>
            </a:tbl>
          </a:graphicData>
        </a:graphic>
      </p:graphicFrame>
      <p:sp>
        <p:nvSpPr>
          <p:cNvPr id="8" name="Rectángulo 7"/>
          <p:cNvSpPr/>
          <p:nvPr/>
        </p:nvSpPr>
        <p:spPr>
          <a:xfrm>
            <a:off x="339497" y="4423035"/>
            <a:ext cx="8419171" cy="441403"/>
          </a:xfrm>
          <a:prstGeom prst="rect">
            <a:avLst/>
          </a:prstGeom>
        </p:spPr>
        <p:txBody>
          <a:bodyPr wrap="square" tIns="0">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1"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Notas: </a:t>
            </a: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Datos expandidos con proyecciones de población elaboradas con base en los resultados del Censo Nacional de Población y Vivienda 2018.</a:t>
            </a: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 Poblaciones en miles.  </a:t>
            </a:r>
          </a:p>
          <a:p>
            <a:pPr marL="0" marR="0" lvl="0" indent="0" algn="l" defTabSz="457200" rtl="0" eaLnBrk="1" fontAlgn="auto" latinLnBrk="0" hangingPunct="1">
              <a:lnSpc>
                <a:spcPct val="107000"/>
              </a:lnSpc>
              <a:spcBef>
                <a:spcPts val="0"/>
              </a:spcBef>
              <a:spcAft>
                <a:spcPts val="0"/>
              </a:spcAft>
              <a:buClrTx/>
              <a:buSzTx/>
              <a:buFontTx/>
              <a:buNone/>
              <a:tabLst/>
              <a:defRPr/>
            </a:pPr>
            <a:endPar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1"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Fuente: </a:t>
            </a: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DANE, GEIH.</a:t>
            </a:r>
          </a:p>
        </p:txBody>
      </p:sp>
    </p:spTree>
    <p:extLst>
      <p:ext uri="{BB962C8B-B14F-4D97-AF65-F5344CB8AC3E}">
        <p14:creationId xmlns:p14="http://schemas.microsoft.com/office/powerpoint/2010/main" val="156724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8F90F1AB-C76B-2B7C-3BE0-9D00E969F03B}"/>
              </a:ext>
            </a:extLst>
          </p:cNvPr>
          <p:cNvSpPr txBox="1"/>
          <p:nvPr/>
        </p:nvSpPr>
        <p:spPr>
          <a:xfrm>
            <a:off x="339498" y="131294"/>
            <a:ext cx="7741090" cy="654025"/>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lvl="0" defTabSz="457189">
              <a:defRPr/>
            </a:pPr>
            <a:r>
              <a:rPr lang="es-ES" sz="1400" dirty="0">
                <a:solidFill>
                  <a:srgbClr val="B6004B"/>
                </a:solidFill>
              </a:rPr>
              <a:t>Población en edad de trabajar (PET) según </a:t>
            </a:r>
            <a:r>
              <a:rPr kumimoji="0" lang="es-ES"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sexo, edad y cotización a pensión</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6F2A4D"/>
                </a:solidFill>
                <a:effectLst/>
                <a:uLnTx/>
                <a:uFillTx/>
                <a:latin typeface="Segoe UI" panose="020B0502040204020203" pitchFamily="34" charset="0"/>
                <a:ea typeface="+mn-ea"/>
                <a:cs typeface="Segoe UI" panose="020B0502040204020203" pitchFamily="34" charset="0"/>
              </a:rPr>
              <a:t>Total nacional</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(2022 – 2023)</a:t>
            </a:r>
          </a:p>
        </p:txBody>
      </p:sp>
      <p:sp>
        <p:nvSpPr>
          <p:cNvPr id="10" name="Rectángulo 9">
            <a:extLst>
              <a:ext uri="{FF2B5EF4-FFF2-40B4-BE49-F238E27FC236}">
                <a16:creationId xmlns:a16="http://schemas.microsoft.com/office/drawing/2014/main" id="{5705284A-FEC7-7B83-699D-83BB75B67341}"/>
              </a:ext>
            </a:extLst>
          </p:cNvPr>
          <p:cNvSpPr/>
          <p:nvPr/>
        </p:nvSpPr>
        <p:spPr>
          <a:xfrm>
            <a:off x="209575" y="201239"/>
            <a:ext cx="45719" cy="545021"/>
          </a:xfrm>
          <a:prstGeom prst="rect">
            <a:avLst/>
          </a:prstGeom>
          <a:solidFill>
            <a:srgbClr val="6F2A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Segoe UI"/>
              <a:ea typeface="+mn-ea"/>
              <a:cs typeface="+mn-cs"/>
            </a:endParaRPr>
          </a:p>
        </p:txBody>
      </p:sp>
      <p:pic>
        <p:nvPicPr>
          <p:cNvPr id="9" name="Imagen 8"/>
          <p:cNvPicPr>
            <a:picLocks noChangeAspect="1"/>
          </p:cNvPicPr>
          <p:nvPr/>
        </p:nvPicPr>
        <p:blipFill>
          <a:blip r:embed="rId2"/>
          <a:stretch>
            <a:fillRect/>
          </a:stretch>
        </p:blipFill>
        <p:spPr>
          <a:xfrm>
            <a:off x="6209732" y="4273870"/>
            <a:ext cx="2240202" cy="529182"/>
          </a:xfrm>
          <a:prstGeom prst="rect">
            <a:avLst/>
          </a:prstGeom>
        </p:spPr>
      </p:pic>
      <p:graphicFrame>
        <p:nvGraphicFramePr>
          <p:cNvPr id="6" name="Tabla 5"/>
          <p:cNvGraphicFramePr>
            <a:graphicFrameLocks noGrp="1"/>
          </p:cNvGraphicFramePr>
          <p:nvPr>
            <p:extLst>
              <p:ext uri="{D42A27DB-BD31-4B8C-83A1-F6EECF244321}">
                <p14:modId xmlns:p14="http://schemas.microsoft.com/office/powerpoint/2010/main" val="937364114"/>
              </p:ext>
            </p:extLst>
          </p:nvPr>
        </p:nvGraphicFramePr>
        <p:xfrm>
          <a:off x="1241662" y="1175157"/>
          <a:ext cx="6210300" cy="1143000"/>
        </p:xfrm>
        <a:graphic>
          <a:graphicData uri="http://schemas.openxmlformats.org/drawingml/2006/table">
            <a:tbl>
              <a:tblPr/>
              <a:tblGrid>
                <a:gridCol w="1029416">
                  <a:extLst>
                    <a:ext uri="{9D8B030D-6E8A-4147-A177-3AD203B41FA5}">
                      <a16:colId xmlns:a16="http://schemas.microsoft.com/office/drawing/2014/main" val="3226953217"/>
                    </a:ext>
                  </a:extLst>
                </a:gridCol>
                <a:gridCol w="1290612">
                  <a:extLst>
                    <a:ext uri="{9D8B030D-6E8A-4147-A177-3AD203B41FA5}">
                      <a16:colId xmlns:a16="http://schemas.microsoft.com/office/drawing/2014/main" val="1343426427"/>
                    </a:ext>
                  </a:extLst>
                </a:gridCol>
                <a:gridCol w="829679">
                  <a:extLst>
                    <a:ext uri="{9D8B030D-6E8A-4147-A177-3AD203B41FA5}">
                      <a16:colId xmlns:a16="http://schemas.microsoft.com/office/drawing/2014/main" val="4224968777"/>
                    </a:ext>
                  </a:extLst>
                </a:gridCol>
                <a:gridCol w="1115457">
                  <a:extLst>
                    <a:ext uri="{9D8B030D-6E8A-4147-A177-3AD203B41FA5}">
                      <a16:colId xmlns:a16="http://schemas.microsoft.com/office/drawing/2014/main" val="1913432499"/>
                    </a:ext>
                  </a:extLst>
                </a:gridCol>
                <a:gridCol w="903428">
                  <a:extLst>
                    <a:ext uri="{9D8B030D-6E8A-4147-A177-3AD203B41FA5}">
                      <a16:colId xmlns:a16="http://schemas.microsoft.com/office/drawing/2014/main" val="3549343659"/>
                    </a:ext>
                  </a:extLst>
                </a:gridCol>
                <a:gridCol w="1041708">
                  <a:extLst>
                    <a:ext uri="{9D8B030D-6E8A-4147-A177-3AD203B41FA5}">
                      <a16:colId xmlns:a16="http://schemas.microsoft.com/office/drawing/2014/main" val="2775945399"/>
                    </a:ext>
                  </a:extLst>
                </a:gridCol>
              </a:tblGrid>
              <a:tr h="190500">
                <a:tc rowSpan="2" gridSpan="2">
                  <a:txBody>
                    <a:bodyPr/>
                    <a:lstStyle/>
                    <a:p>
                      <a:pPr algn="ctr" fontAlgn="ctr"/>
                      <a:r>
                        <a:rPr lang="es-CO" sz="1000" b="1" i="0" u="none" strike="noStrike">
                          <a:solidFill>
                            <a:srgbClr val="F8F8F8"/>
                          </a:solidFill>
                          <a:effectLst/>
                          <a:latin typeface="Segoe UI" panose="020B0502040204020203" pitchFamily="34" charset="0"/>
                        </a:rPr>
                        <a:t> PET Hombres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6B1940"/>
                    </a:solidFill>
                  </a:tcPr>
                </a:tc>
                <a:tc rowSpan="2" hMerge="1">
                  <a:txBody>
                    <a:bodyPr/>
                    <a:lstStyle/>
                    <a:p>
                      <a:endParaRPr lang="es-CO"/>
                    </a:p>
                  </a:txBody>
                  <a:tcPr/>
                </a:tc>
                <a:tc gridSpan="4">
                  <a:txBody>
                    <a:bodyPr/>
                    <a:lstStyle/>
                    <a:p>
                      <a:pPr algn="ctr" fontAlgn="ctr"/>
                      <a:r>
                        <a:rPr lang="es-CO" sz="1000" b="1" i="0" u="none" strike="noStrike">
                          <a:solidFill>
                            <a:srgbClr val="F8F8F8"/>
                          </a:solidFill>
                          <a:effectLst/>
                          <a:latin typeface="Segoe UI" panose="020B0502040204020203" pitchFamily="34" charset="0"/>
                        </a:rPr>
                        <a:t>Total nacional</a:t>
                      </a:r>
                    </a:p>
                  </a:txBody>
                  <a:tcPr marL="7620" marR="7620" marT="7620"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962554150"/>
                  </a:ext>
                </a:extLst>
              </a:tr>
              <a:tr h="190500">
                <a:tc gridSpan="2" vMerge="1">
                  <a:txBody>
                    <a:bodyPr/>
                    <a:lstStyle/>
                    <a:p>
                      <a:endParaRPr lang="es-CO"/>
                    </a:p>
                  </a:txBody>
                  <a:tcPr/>
                </a:tc>
                <a:tc hMerge="1" vMerge="1">
                  <a:txBody>
                    <a:bodyPr/>
                    <a:lstStyle/>
                    <a:p>
                      <a:endParaRPr lang="es-CO"/>
                    </a:p>
                  </a:txBody>
                  <a:tcPr/>
                </a:tc>
                <a:tc>
                  <a:txBody>
                    <a:bodyPr/>
                    <a:lstStyle/>
                    <a:p>
                      <a:pPr algn="ctr" fontAlgn="ctr"/>
                      <a:r>
                        <a:rPr lang="es-CO" sz="1000" b="1" i="0" u="none" strike="noStrike">
                          <a:solidFill>
                            <a:srgbClr val="AD2750"/>
                          </a:solidFill>
                          <a:effectLst/>
                          <a:latin typeface="Segoe UI" panose="020B0502040204020203" pitchFamily="34" charset="0"/>
                        </a:rPr>
                        <a:t>2022</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2023</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2078681"/>
                  </a:ext>
                </a:extLst>
              </a:tr>
              <a:tr h="190500">
                <a:tc rowSpan="4">
                  <a:txBody>
                    <a:bodyPr/>
                    <a:lstStyle/>
                    <a:p>
                      <a:pPr algn="ctr" fontAlgn="ctr"/>
                      <a:r>
                        <a:rPr lang="es-ES" sz="1000" b="1" i="0" u="none" strike="noStrike">
                          <a:solidFill>
                            <a:srgbClr val="000000"/>
                          </a:solidFill>
                          <a:effectLst/>
                          <a:latin typeface="Segoe UI" panose="020B0502040204020203" pitchFamily="34" charset="0"/>
                        </a:rPr>
                        <a:t>Hombres de 62 años y más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dirty="0">
                          <a:solidFill>
                            <a:srgbClr val="000000"/>
                          </a:solidFill>
                          <a:effectLst/>
                          <a:latin typeface="Segoe UI" panose="020B0502040204020203" pitchFamily="34" charset="0"/>
                        </a:rPr>
                        <a:t>TOTAL</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2.831</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2.979</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100,1</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15109227"/>
                  </a:ext>
                </a:extLst>
              </a:tr>
              <a:tr h="19050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151</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5,3</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169</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5,7</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4094252973"/>
                  </a:ext>
                </a:extLst>
              </a:tr>
              <a:tr h="19050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1.873</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66,2</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1.960</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65,8</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576285194"/>
                  </a:ext>
                </a:extLst>
              </a:tr>
              <a:tr h="19050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806</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28,5</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852</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28,6</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03929450"/>
                  </a:ext>
                </a:extLst>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3784321749"/>
              </p:ext>
            </p:extLst>
          </p:nvPr>
        </p:nvGraphicFramePr>
        <p:xfrm>
          <a:off x="1241662" y="2744933"/>
          <a:ext cx="6210300" cy="1143000"/>
        </p:xfrm>
        <a:graphic>
          <a:graphicData uri="http://schemas.openxmlformats.org/drawingml/2006/table">
            <a:tbl>
              <a:tblPr/>
              <a:tblGrid>
                <a:gridCol w="1029416">
                  <a:extLst>
                    <a:ext uri="{9D8B030D-6E8A-4147-A177-3AD203B41FA5}">
                      <a16:colId xmlns:a16="http://schemas.microsoft.com/office/drawing/2014/main" val="3680250524"/>
                    </a:ext>
                  </a:extLst>
                </a:gridCol>
                <a:gridCol w="1290612">
                  <a:extLst>
                    <a:ext uri="{9D8B030D-6E8A-4147-A177-3AD203B41FA5}">
                      <a16:colId xmlns:a16="http://schemas.microsoft.com/office/drawing/2014/main" val="1808446848"/>
                    </a:ext>
                  </a:extLst>
                </a:gridCol>
                <a:gridCol w="829679">
                  <a:extLst>
                    <a:ext uri="{9D8B030D-6E8A-4147-A177-3AD203B41FA5}">
                      <a16:colId xmlns:a16="http://schemas.microsoft.com/office/drawing/2014/main" val="4020895474"/>
                    </a:ext>
                  </a:extLst>
                </a:gridCol>
                <a:gridCol w="1115457">
                  <a:extLst>
                    <a:ext uri="{9D8B030D-6E8A-4147-A177-3AD203B41FA5}">
                      <a16:colId xmlns:a16="http://schemas.microsoft.com/office/drawing/2014/main" val="496117304"/>
                    </a:ext>
                  </a:extLst>
                </a:gridCol>
                <a:gridCol w="903428">
                  <a:extLst>
                    <a:ext uri="{9D8B030D-6E8A-4147-A177-3AD203B41FA5}">
                      <a16:colId xmlns:a16="http://schemas.microsoft.com/office/drawing/2014/main" val="3667832856"/>
                    </a:ext>
                  </a:extLst>
                </a:gridCol>
                <a:gridCol w="1041708">
                  <a:extLst>
                    <a:ext uri="{9D8B030D-6E8A-4147-A177-3AD203B41FA5}">
                      <a16:colId xmlns:a16="http://schemas.microsoft.com/office/drawing/2014/main" val="4201685911"/>
                    </a:ext>
                  </a:extLst>
                </a:gridCol>
              </a:tblGrid>
              <a:tr h="190500">
                <a:tc rowSpan="2" gridSpan="2">
                  <a:txBody>
                    <a:bodyPr/>
                    <a:lstStyle/>
                    <a:p>
                      <a:pPr algn="ctr" fontAlgn="ctr"/>
                      <a:r>
                        <a:rPr lang="es-CO" sz="1000" b="1" i="0" u="none" strike="noStrike">
                          <a:solidFill>
                            <a:srgbClr val="F8F8F8"/>
                          </a:solidFill>
                          <a:effectLst/>
                          <a:latin typeface="Segoe UI" panose="020B0502040204020203" pitchFamily="34" charset="0"/>
                        </a:rPr>
                        <a:t>PET Mujeres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6B1940"/>
                    </a:solidFill>
                  </a:tcPr>
                </a:tc>
                <a:tc rowSpan="2" hMerge="1">
                  <a:txBody>
                    <a:bodyPr/>
                    <a:lstStyle/>
                    <a:p>
                      <a:endParaRPr lang="es-CO"/>
                    </a:p>
                  </a:txBody>
                  <a:tcPr/>
                </a:tc>
                <a:tc gridSpan="4">
                  <a:txBody>
                    <a:bodyPr/>
                    <a:lstStyle/>
                    <a:p>
                      <a:pPr algn="ctr" fontAlgn="ctr"/>
                      <a:r>
                        <a:rPr lang="es-CO" sz="1000" b="1" i="0" u="none" strike="noStrike">
                          <a:solidFill>
                            <a:srgbClr val="F8F8F8"/>
                          </a:solidFill>
                          <a:effectLst/>
                          <a:latin typeface="Segoe UI" panose="020B0502040204020203" pitchFamily="34" charset="0"/>
                        </a:rPr>
                        <a:t>Total nacional</a:t>
                      </a:r>
                    </a:p>
                  </a:txBody>
                  <a:tcPr marL="7620" marR="7620" marT="7620"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556212798"/>
                  </a:ext>
                </a:extLst>
              </a:tr>
              <a:tr h="190500">
                <a:tc gridSpan="2" vMerge="1">
                  <a:txBody>
                    <a:bodyPr/>
                    <a:lstStyle/>
                    <a:p>
                      <a:endParaRPr lang="es-CO"/>
                    </a:p>
                  </a:txBody>
                  <a:tcPr/>
                </a:tc>
                <a:tc hMerge="1" vMerge="1">
                  <a:txBody>
                    <a:bodyPr/>
                    <a:lstStyle/>
                    <a:p>
                      <a:endParaRPr lang="es-CO"/>
                    </a:p>
                  </a:txBody>
                  <a:tcPr/>
                </a:tc>
                <a:tc>
                  <a:txBody>
                    <a:bodyPr/>
                    <a:lstStyle/>
                    <a:p>
                      <a:pPr algn="ctr" fontAlgn="ctr"/>
                      <a:r>
                        <a:rPr lang="es-CO" sz="1000" b="1" i="0" u="none" strike="noStrike">
                          <a:solidFill>
                            <a:srgbClr val="AD2750"/>
                          </a:solidFill>
                          <a:effectLst/>
                          <a:latin typeface="Segoe UI" panose="020B0502040204020203" pitchFamily="34" charset="0"/>
                        </a:rPr>
                        <a:t>2022</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2023</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8492460"/>
                  </a:ext>
                </a:extLst>
              </a:tr>
              <a:tr h="190500">
                <a:tc rowSpan="4">
                  <a:txBody>
                    <a:bodyPr/>
                    <a:lstStyle/>
                    <a:p>
                      <a:pPr algn="ctr" fontAlgn="ctr"/>
                      <a:r>
                        <a:rPr lang="es-ES" sz="1000" b="1" i="0" u="none" strike="noStrike">
                          <a:solidFill>
                            <a:srgbClr val="000000"/>
                          </a:solidFill>
                          <a:effectLst/>
                          <a:latin typeface="Segoe UI" panose="020B0502040204020203" pitchFamily="34" charset="0"/>
                        </a:rPr>
                        <a:t>Mujeres de 57 años y más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dirty="0">
                          <a:solidFill>
                            <a:srgbClr val="000000"/>
                          </a:solidFill>
                          <a:effectLst/>
                          <a:latin typeface="Segoe UI" panose="020B0502040204020203" pitchFamily="34" charset="0"/>
                        </a:rPr>
                        <a:t>TOTAL</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4.877</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5.107</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92912165"/>
                  </a:ext>
                </a:extLst>
              </a:tr>
              <a:tr h="19050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240</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4,9</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259</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5,1</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893852836"/>
                  </a:ext>
                </a:extLst>
              </a:tr>
              <a:tr h="19050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3.746</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76,8</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3.978</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77,9</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626231391"/>
                  </a:ext>
                </a:extLst>
              </a:tr>
              <a:tr h="19050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890</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18,2</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870</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17,0</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93196269"/>
                  </a:ext>
                </a:extLst>
              </a:tr>
            </a:tbl>
          </a:graphicData>
        </a:graphic>
      </p:graphicFrame>
      <p:sp>
        <p:nvSpPr>
          <p:cNvPr id="11" name="Rectángulo 10"/>
          <p:cNvSpPr/>
          <p:nvPr/>
        </p:nvSpPr>
        <p:spPr>
          <a:xfrm>
            <a:off x="339497" y="4423035"/>
            <a:ext cx="8419171" cy="441403"/>
          </a:xfrm>
          <a:prstGeom prst="rect">
            <a:avLst/>
          </a:prstGeom>
        </p:spPr>
        <p:txBody>
          <a:bodyPr wrap="square" tIns="0">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1"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Notas: </a:t>
            </a: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Datos expandidos con proyecciones de población elaboradas con base en los resultados del Censo Nacional de Población y Vivienda 2018.</a:t>
            </a: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 Poblaciones en miles.  </a:t>
            </a:r>
          </a:p>
          <a:p>
            <a:pPr marL="0" marR="0" lvl="0" indent="0" algn="l" defTabSz="457200" rtl="0" eaLnBrk="1" fontAlgn="auto" latinLnBrk="0" hangingPunct="1">
              <a:lnSpc>
                <a:spcPct val="107000"/>
              </a:lnSpc>
              <a:spcBef>
                <a:spcPts val="0"/>
              </a:spcBef>
              <a:spcAft>
                <a:spcPts val="0"/>
              </a:spcAft>
              <a:buClrTx/>
              <a:buSzTx/>
              <a:buFontTx/>
              <a:buNone/>
              <a:tabLst/>
              <a:defRPr/>
            </a:pPr>
            <a:endPar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1"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Fuente: </a:t>
            </a: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DANE, GEIH.</a:t>
            </a:r>
          </a:p>
        </p:txBody>
      </p:sp>
    </p:spTree>
    <p:extLst>
      <p:ext uri="{BB962C8B-B14F-4D97-AF65-F5344CB8AC3E}">
        <p14:creationId xmlns:p14="http://schemas.microsoft.com/office/powerpoint/2010/main" val="2397346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C114F67B-82D0-8641-9854-DBDCE7E782ED}"/>
              </a:ext>
            </a:extLst>
          </p:cNvPr>
          <p:cNvSpPr txBox="1"/>
          <p:nvPr/>
        </p:nvSpPr>
        <p:spPr>
          <a:xfrm>
            <a:off x="5431229" y="4567499"/>
            <a:ext cx="2825667" cy="233782"/>
          </a:xfrm>
          <a:prstGeom prst="rect">
            <a:avLst/>
          </a:prstGeom>
        </p:spPr>
        <p:txBody>
          <a:bodyPr vert="horz" wrap="square" lIns="0" tIns="12065" rIns="0" bIns="0" rtlCol="0">
            <a:spAutoFit/>
          </a:bodyPr>
          <a:lstStyle/>
          <a:p>
            <a:pPr marL="12700" marR="0" lvl="0" indent="0" algn="l" defTabSz="457200" rtl="0" eaLnBrk="1" fontAlgn="auto" latinLnBrk="0" hangingPunct="1">
              <a:lnSpc>
                <a:spcPct val="90000"/>
              </a:lnSpc>
              <a:spcBef>
                <a:spcPts val="0"/>
              </a:spcBef>
              <a:spcAft>
                <a:spcPts val="0"/>
              </a:spcAft>
              <a:buClrTx/>
              <a:buSzTx/>
              <a:buFontTx/>
              <a:buNone/>
              <a:tabLst>
                <a:tab pos="1017905" algn="l"/>
              </a:tabLst>
              <a:defRPr/>
            </a:pPr>
            <a:r>
              <a:rPr kumimoji="0" lang="es-ES_tradnl" sz="1600" b="1" i="0" u="none" strike="noStrike" kern="1200" cap="none" spc="-5" normalizeH="0" baseline="0" noProof="0" dirty="0">
                <a:ln>
                  <a:noFill/>
                </a:ln>
                <a:solidFill>
                  <a:srgbClr val="EF3C6F"/>
                </a:solidFill>
                <a:effectLst/>
                <a:uLnTx/>
                <a:uFillTx/>
                <a:latin typeface="Segoe UI"/>
                <a:ea typeface="+mn-ea"/>
                <a:cs typeface="Arial"/>
              </a:rPr>
              <a:t>Enero - octubre </a:t>
            </a:r>
            <a:r>
              <a:rPr kumimoji="0" lang="es-ES_tradnl" sz="1600" b="1" i="0" u="none" strike="noStrike" kern="1200" cap="none" spc="-5" normalizeH="0" baseline="0" noProof="0" dirty="0">
                <a:ln>
                  <a:noFill/>
                </a:ln>
                <a:solidFill>
                  <a:prstClr val="black"/>
                </a:solidFill>
                <a:effectLst/>
                <a:uLnTx/>
                <a:uFillTx/>
                <a:latin typeface="Segoe UI"/>
                <a:ea typeface="+mn-ea"/>
                <a:cs typeface="Arial"/>
              </a:rPr>
              <a:t>2023</a:t>
            </a:r>
            <a:endParaRPr kumimoji="0" sz="1600" b="1" i="0" u="none" strike="noStrike" kern="1200" cap="none" spc="-5" normalizeH="0" baseline="0" noProof="0" dirty="0">
              <a:ln>
                <a:noFill/>
              </a:ln>
              <a:solidFill>
                <a:prstClr val="black"/>
              </a:solidFill>
              <a:effectLst/>
              <a:uLnTx/>
              <a:uFillTx/>
              <a:latin typeface="Segoe UI"/>
              <a:ea typeface="+mn-ea"/>
              <a:cs typeface="Arial"/>
            </a:endParaRPr>
          </a:p>
        </p:txBody>
      </p:sp>
      <p:sp>
        <p:nvSpPr>
          <p:cNvPr id="4" name="object 553">
            <a:extLst>
              <a:ext uri="{FF2B5EF4-FFF2-40B4-BE49-F238E27FC236}">
                <a16:creationId xmlns:a16="http://schemas.microsoft.com/office/drawing/2014/main" id="{ED9DF49A-C1B4-227C-EA20-909249ED9484}"/>
              </a:ext>
            </a:extLst>
          </p:cNvPr>
          <p:cNvSpPr txBox="1">
            <a:spLocks/>
          </p:cNvSpPr>
          <p:nvPr/>
        </p:nvSpPr>
        <p:spPr>
          <a:xfrm>
            <a:off x="4486665" y="2535729"/>
            <a:ext cx="4990489" cy="477695"/>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5"/>
              </a:spcBef>
              <a:spcAft>
                <a:spcPts val="0"/>
              </a:spcAft>
              <a:buClrTx/>
              <a:buSzTx/>
              <a:buFont typeface="Arial"/>
              <a:buNone/>
              <a:tabLst/>
              <a:defRPr/>
            </a:pPr>
            <a:r>
              <a:rPr kumimoji="0" lang="es-ES" sz="3000" b="1" i="0" u="none" strike="noStrike" kern="1200" cap="none" spc="-5" normalizeH="0" baseline="0" noProof="0" dirty="0">
                <a:ln>
                  <a:noFill/>
                </a:ln>
                <a:solidFill>
                  <a:srgbClr val="6F2A4D"/>
                </a:solidFill>
                <a:effectLst/>
                <a:uLnTx/>
                <a:uFillTx/>
                <a:latin typeface="Segoe UI"/>
                <a:ea typeface="+mn-ea"/>
                <a:cs typeface="Arial"/>
              </a:rPr>
              <a:t>Población ocupada</a:t>
            </a:r>
          </a:p>
        </p:txBody>
      </p:sp>
      <p:sp>
        <p:nvSpPr>
          <p:cNvPr id="5" name="Rectángulo 4">
            <a:extLst>
              <a:ext uri="{FF2B5EF4-FFF2-40B4-BE49-F238E27FC236}">
                <a16:creationId xmlns:a16="http://schemas.microsoft.com/office/drawing/2014/main" id="{58BABC12-3222-7F67-8CAE-DE5FA66B1764}"/>
              </a:ext>
            </a:extLst>
          </p:cNvPr>
          <p:cNvSpPr/>
          <p:nvPr/>
        </p:nvSpPr>
        <p:spPr>
          <a:xfrm>
            <a:off x="5343447" y="3317967"/>
            <a:ext cx="3800553" cy="1136468"/>
          </a:xfrm>
          <a:prstGeom prst="rect">
            <a:avLst/>
          </a:prstGeom>
          <a:noFill/>
          <a:ln w="6350">
            <a:solidFill>
              <a:srgbClr val="6B23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Segoe UI"/>
              <a:ea typeface="+mn-ea"/>
              <a:cs typeface="+mn-cs"/>
            </a:endParaRPr>
          </a:p>
        </p:txBody>
      </p:sp>
      <p:sp>
        <p:nvSpPr>
          <p:cNvPr id="6" name="CuadroTexto 5">
            <a:extLst>
              <a:ext uri="{FF2B5EF4-FFF2-40B4-BE49-F238E27FC236}">
                <a16:creationId xmlns:a16="http://schemas.microsoft.com/office/drawing/2014/main" id="{785FD3A5-125E-6477-1139-1889460658D4}"/>
              </a:ext>
            </a:extLst>
          </p:cNvPr>
          <p:cNvSpPr txBox="1"/>
          <p:nvPr/>
        </p:nvSpPr>
        <p:spPr>
          <a:xfrm>
            <a:off x="5431229" y="3716924"/>
            <a:ext cx="276485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600" b="0" i="1" u="none" strike="noStrike" kern="1200" cap="none" spc="0" normalizeH="0" baseline="0" noProof="0" dirty="0">
                <a:ln>
                  <a:noFill/>
                </a:ln>
                <a:solidFill>
                  <a:srgbClr val="EF3C6F"/>
                </a:solidFill>
                <a:effectLst/>
                <a:uLnTx/>
                <a:uFillTx/>
                <a:latin typeface="Segoe UI"/>
                <a:ea typeface="+mn-ea"/>
                <a:cs typeface="+mn-cs"/>
              </a:rPr>
              <a:t>Total nacional</a:t>
            </a:r>
          </a:p>
        </p:txBody>
      </p:sp>
      <p:pic>
        <p:nvPicPr>
          <p:cNvPr id="7" name="Imagen 6"/>
          <p:cNvPicPr>
            <a:picLocks noChangeAspect="1"/>
          </p:cNvPicPr>
          <p:nvPr/>
        </p:nvPicPr>
        <p:blipFill>
          <a:blip r:embed="rId3"/>
          <a:stretch>
            <a:fillRect/>
          </a:stretch>
        </p:blipFill>
        <p:spPr>
          <a:xfrm>
            <a:off x="6571397" y="711805"/>
            <a:ext cx="2240202" cy="529182"/>
          </a:xfrm>
          <a:prstGeom prst="rect">
            <a:avLst/>
          </a:prstGeom>
        </p:spPr>
      </p:pic>
    </p:spTree>
    <p:extLst>
      <p:ext uri="{BB962C8B-B14F-4D97-AF65-F5344CB8AC3E}">
        <p14:creationId xmlns:p14="http://schemas.microsoft.com/office/powerpoint/2010/main" val="32364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8F90F1AB-C76B-2B7C-3BE0-9D00E969F03B}"/>
              </a:ext>
            </a:extLst>
          </p:cNvPr>
          <p:cNvSpPr txBox="1"/>
          <p:nvPr/>
        </p:nvSpPr>
        <p:spPr>
          <a:xfrm>
            <a:off x="339497" y="131294"/>
            <a:ext cx="7741090" cy="654025"/>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lvl="0">
              <a:defRPr/>
            </a:pPr>
            <a:r>
              <a:rPr lang="es-ES" sz="1400" dirty="0">
                <a:solidFill>
                  <a:srgbClr val="B6004B"/>
                </a:solidFill>
              </a:rPr>
              <a:t>Población ocupada según sexo y cotización a fondo de pensión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6F2A4D"/>
                </a:solidFill>
                <a:effectLst/>
                <a:uLnTx/>
                <a:uFillTx/>
                <a:latin typeface="Segoe UI" panose="020B0502040204020203" pitchFamily="34" charset="0"/>
                <a:ea typeface="+mn-ea"/>
                <a:cs typeface="Segoe UI" panose="020B0502040204020203" pitchFamily="34" charset="0"/>
              </a:rPr>
              <a:t>Total nacional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(2022 – 2023)</a:t>
            </a:r>
          </a:p>
        </p:txBody>
      </p:sp>
      <p:sp>
        <p:nvSpPr>
          <p:cNvPr id="10" name="Rectángulo 9">
            <a:extLst>
              <a:ext uri="{FF2B5EF4-FFF2-40B4-BE49-F238E27FC236}">
                <a16:creationId xmlns:a16="http://schemas.microsoft.com/office/drawing/2014/main" id="{5705284A-FEC7-7B83-699D-83BB75B67341}"/>
              </a:ext>
            </a:extLst>
          </p:cNvPr>
          <p:cNvSpPr/>
          <p:nvPr/>
        </p:nvSpPr>
        <p:spPr>
          <a:xfrm>
            <a:off x="209574" y="201238"/>
            <a:ext cx="45719" cy="545021"/>
          </a:xfrm>
          <a:prstGeom prst="rect">
            <a:avLst/>
          </a:prstGeom>
          <a:solidFill>
            <a:srgbClr val="6F2A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Segoe UI"/>
              <a:ea typeface="+mn-ea"/>
              <a:cs typeface="+mn-cs"/>
            </a:endParaRPr>
          </a:p>
        </p:txBody>
      </p:sp>
      <p:pic>
        <p:nvPicPr>
          <p:cNvPr id="6" name="Imagen 5"/>
          <p:cNvPicPr>
            <a:picLocks noChangeAspect="1"/>
          </p:cNvPicPr>
          <p:nvPr/>
        </p:nvPicPr>
        <p:blipFill>
          <a:blip r:embed="rId2"/>
          <a:stretch>
            <a:fillRect/>
          </a:stretch>
        </p:blipFill>
        <p:spPr>
          <a:xfrm>
            <a:off x="6455391" y="582151"/>
            <a:ext cx="2240202" cy="529182"/>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2518173052"/>
              </p:ext>
            </p:extLst>
          </p:nvPr>
        </p:nvGraphicFramePr>
        <p:xfrm>
          <a:off x="1104892" y="1376681"/>
          <a:ext cx="6210300" cy="2720340"/>
        </p:xfrm>
        <a:graphic>
          <a:graphicData uri="http://schemas.openxmlformats.org/drawingml/2006/table">
            <a:tbl>
              <a:tblPr/>
              <a:tblGrid>
                <a:gridCol w="857250">
                  <a:extLst>
                    <a:ext uri="{9D8B030D-6E8A-4147-A177-3AD203B41FA5}">
                      <a16:colId xmlns:a16="http://schemas.microsoft.com/office/drawing/2014/main" val="3721977385"/>
                    </a:ext>
                  </a:extLst>
                </a:gridCol>
                <a:gridCol w="1333500">
                  <a:extLst>
                    <a:ext uri="{9D8B030D-6E8A-4147-A177-3AD203B41FA5}">
                      <a16:colId xmlns:a16="http://schemas.microsoft.com/office/drawing/2014/main" val="3661830888"/>
                    </a:ext>
                  </a:extLst>
                </a:gridCol>
                <a:gridCol w="857250">
                  <a:extLst>
                    <a:ext uri="{9D8B030D-6E8A-4147-A177-3AD203B41FA5}">
                      <a16:colId xmlns:a16="http://schemas.microsoft.com/office/drawing/2014/main" val="44394808"/>
                    </a:ext>
                  </a:extLst>
                </a:gridCol>
                <a:gridCol w="1152525">
                  <a:extLst>
                    <a:ext uri="{9D8B030D-6E8A-4147-A177-3AD203B41FA5}">
                      <a16:colId xmlns:a16="http://schemas.microsoft.com/office/drawing/2014/main" val="2301304171"/>
                    </a:ext>
                  </a:extLst>
                </a:gridCol>
                <a:gridCol w="933450">
                  <a:extLst>
                    <a:ext uri="{9D8B030D-6E8A-4147-A177-3AD203B41FA5}">
                      <a16:colId xmlns:a16="http://schemas.microsoft.com/office/drawing/2014/main" val="488141337"/>
                    </a:ext>
                  </a:extLst>
                </a:gridCol>
                <a:gridCol w="1076325">
                  <a:extLst>
                    <a:ext uri="{9D8B030D-6E8A-4147-A177-3AD203B41FA5}">
                      <a16:colId xmlns:a16="http://schemas.microsoft.com/office/drawing/2014/main" val="1790762116"/>
                    </a:ext>
                  </a:extLst>
                </a:gridCol>
              </a:tblGrid>
              <a:tr h="243840">
                <a:tc rowSpan="2" gridSpan="2">
                  <a:txBody>
                    <a:bodyPr/>
                    <a:lstStyle/>
                    <a:p>
                      <a:pPr algn="ctr" fontAlgn="ctr"/>
                      <a:r>
                        <a:rPr lang="es-CO" sz="1000" b="1" i="0" u="none" strike="noStrike">
                          <a:solidFill>
                            <a:srgbClr val="F8F8F8"/>
                          </a:solidFill>
                          <a:effectLst/>
                          <a:latin typeface="Segoe UI" panose="020B0502040204020203" pitchFamily="34" charset="0"/>
                        </a:rPr>
                        <a:t>Población ocupada</a:t>
                      </a:r>
                    </a:p>
                  </a:txBody>
                  <a:tcPr marL="7620" marR="7620" marT="7620" marB="0" anchor="ctr">
                    <a:lnL>
                      <a:noFill/>
                    </a:lnL>
                    <a:lnR>
                      <a:noFill/>
                    </a:lnR>
                    <a:lnT>
                      <a:noFill/>
                    </a:lnT>
                    <a:lnB>
                      <a:noFill/>
                    </a:lnB>
                    <a:solidFill>
                      <a:srgbClr val="6B1940"/>
                    </a:solidFill>
                  </a:tcPr>
                </a:tc>
                <a:tc rowSpan="2" hMerge="1">
                  <a:txBody>
                    <a:bodyPr/>
                    <a:lstStyle/>
                    <a:p>
                      <a:endParaRPr lang="es-CO"/>
                    </a:p>
                  </a:txBody>
                  <a:tcPr/>
                </a:tc>
                <a:tc gridSpan="4">
                  <a:txBody>
                    <a:bodyPr/>
                    <a:lstStyle/>
                    <a:p>
                      <a:pPr algn="ctr" fontAlgn="ctr"/>
                      <a:r>
                        <a:rPr lang="es-CO" sz="1000" b="1" i="0" u="none" strike="noStrike">
                          <a:solidFill>
                            <a:srgbClr val="F8F8F8"/>
                          </a:solidFill>
                          <a:effectLst/>
                          <a:latin typeface="Segoe UI" panose="020B0502040204020203" pitchFamily="34" charset="0"/>
                        </a:rPr>
                        <a:t>Total nacional</a:t>
                      </a:r>
                    </a:p>
                  </a:txBody>
                  <a:tcPr marL="7620" marR="7620" marT="7620"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326571362"/>
                  </a:ext>
                </a:extLst>
              </a:tr>
              <a:tr h="190500">
                <a:tc gridSpan="2" vMerge="1">
                  <a:txBody>
                    <a:bodyPr/>
                    <a:lstStyle/>
                    <a:p>
                      <a:endParaRPr lang="es-CO"/>
                    </a:p>
                  </a:txBody>
                  <a:tcPr/>
                </a:tc>
                <a:tc hMerge="1" vMerge="1">
                  <a:txBody>
                    <a:bodyPr/>
                    <a:lstStyle/>
                    <a:p>
                      <a:endParaRPr lang="es-CO"/>
                    </a:p>
                  </a:txBody>
                  <a:tcPr/>
                </a:tc>
                <a:tc>
                  <a:txBody>
                    <a:bodyPr/>
                    <a:lstStyle/>
                    <a:p>
                      <a:pPr algn="ctr" fontAlgn="ctr"/>
                      <a:r>
                        <a:rPr lang="es-CO" sz="1000" b="1" i="0" u="none" strike="noStrike">
                          <a:solidFill>
                            <a:srgbClr val="AD2750"/>
                          </a:solidFill>
                          <a:effectLst/>
                          <a:latin typeface="Segoe UI" panose="020B0502040204020203" pitchFamily="34" charset="0"/>
                        </a:rPr>
                        <a:t>2022</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2023</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2178582"/>
                  </a:ext>
                </a:extLst>
              </a:tr>
              <a:tr h="190500">
                <a:tc rowSpan="4">
                  <a:txBody>
                    <a:bodyPr/>
                    <a:lstStyle/>
                    <a:p>
                      <a:pPr algn="ctr" fontAlgn="ctr"/>
                      <a:r>
                        <a:rPr lang="es-CO" sz="1000" b="1" i="0" u="none" strike="noStrike">
                          <a:solidFill>
                            <a:srgbClr val="000000"/>
                          </a:solidFill>
                          <a:effectLst/>
                          <a:latin typeface="Segoe UI" panose="020B0502040204020203" pitchFamily="34" charset="0"/>
                        </a:rPr>
                        <a:t>Total</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21.943</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22.741</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631443282"/>
                  </a:ext>
                </a:extLst>
              </a:tr>
              <a:tr h="19050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9.009</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41,1</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9.604</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42,2</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3909288522"/>
                  </a:ext>
                </a:extLst>
              </a:tr>
              <a:tr h="19050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12.627</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57,5</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12.793</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56,3</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987169020"/>
                  </a:ext>
                </a:extLst>
              </a:tr>
              <a:tr h="19050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308</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1,4</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344</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1,5</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90680599"/>
                  </a:ext>
                </a:extLst>
              </a:tr>
              <a:tr h="190500">
                <a:tc rowSpan="4">
                  <a:txBody>
                    <a:bodyPr/>
                    <a:lstStyle/>
                    <a:p>
                      <a:pPr algn="ctr" fontAlgn="ctr"/>
                      <a:r>
                        <a:rPr lang="es-CO" sz="1000" b="1" i="0" u="none" strike="noStrike">
                          <a:solidFill>
                            <a:srgbClr val="000000"/>
                          </a:solidFill>
                          <a:effectLst/>
                          <a:latin typeface="Segoe UI" panose="020B0502040204020203" pitchFamily="34" charset="0"/>
                        </a:rPr>
                        <a:t>Hombres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13.001</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13.331</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897347643"/>
                  </a:ext>
                </a:extLst>
              </a:tr>
              <a:tr h="19050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5.087</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39,1</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5.382</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40,4</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2665336484"/>
                  </a:ext>
                </a:extLst>
              </a:tr>
              <a:tr h="19050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7.722</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59,4</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7.735</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58,0</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3017137922"/>
                  </a:ext>
                </a:extLst>
              </a:tr>
              <a:tr h="19050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192</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1,5</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214</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1,6</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5402264"/>
                  </a:ext>
                </a:extLst>
              </a:tr>
              <a:tr h="190500">
                <a:tc rowSpan="4">
                  <a:txBody>
                    <a:bodyPr/>
                    <a:lstStyle/>
                    <a:p>
                      <a:pPr algn="ctr" fontAlgn="ctr"/>
                      <a:r>
                        <a:rPr lang="es-CO" sz="1000" b="1" i="0" u="none" strike="noStrike">
                          <a:solidFill>
                            <a:srgbClr val="000000"/>
                          </a:solidFill>
                          <a:effectLst/>
                          <a:latin typeface="Segoe UI" panose="020B0502040204020203" pitchFamily="34" charset="0"/>
                        </a:rPr>
                        <a:t>Mujeres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8.942</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9.410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554147143"/>
                  </a:ext>
                </a:extLst>
              </a:tr>
              <a:tr h="19050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3.921</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43,8</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4.221</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44,9</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3176594105"/>
                  </a:ext>
                </a:extLst>
              </a:tr>
              <a:tr h="19050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4.905</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54,9</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5.058</a:t>
                      </a:r>
                    </a:p>
                  </a:txBody>
                  <a:tcPr marL="7620" marR="7620" marT="762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53,8</a:t>
                      </a:r>
                    </a:p>
                  </a:txBody>
                  <a:tcPr marL="7620" marR="7620" marT="7620" marB="0" anchor="b">
                    <a:lnL>
                      <a:noFill/>
                    </a:lnL>
                    <a:lnR>
                      <a:noFill/>
                    </a:lnR>
                    <a:lnT>
                      <a:noFill/>
                    </a:lnT>
                    <a:lnB>
                      <a:noFill/>
                    </a:lnB>
                    <a:solidFill>
                      <a:srgbClr val="FFFFFF"/>
                    </a:solidFill>
                  </a:tcPr>
                </a:tc>
                <a:extLst>
                  <a:ext uri="{0D108BD9-81ED-4DB2-BD59-A6C34878D82A}">
                    <a16:rowId xmlns:a16="http://schemas.microsoft.com/office/drawing/2014/main" val="1891959647"/>
                  </a:ext>
                </a:extLst>
              </a:tr>
              <a:tr h="19050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116</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1,3</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130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1,4</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65131158"/>
                  </a:ext>
                </a:extLst>
              </a:tr>
            </a:tbl>
          </a:graphicData>
        </a:graphic>
      </p:graphicFrame>
      <p:sp>
        <p:nvSpPr>
          <p:cNvPr id="7" name="Rectángulo 6"/>
          <p:cNvSpPr/>
          <p:nvPr/>
        </p:nvSpPr>
        <p:spPr>
          <a:xfrm>
            <a:off x="339497" y="4423035"/>
            <a:ext cx="8419171" cy="441403"/>
          </a:xfrm>
          <a:prstGeom prst="rect">
            <a:avLst/>
          </a:prstGeom>
        </p:spPr>
        <p:txBody>
          <a:bodyPr wrap="square" tIns="0">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1"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Notas: </a:t>
            </a: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Datos expandidos con proyecciones de población elaboradas con base en los resultados del Censo Nacional de Población y Vivienda 2018.</a:t>
            </a: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 Poblaciones en miles.  </a:t>
            </a:r>
          </a:p>
          <a:p>
            <a:pPr marL="0" marR="0" lvl="0" indent="0" algn="l" defTabSz="457200" rtl="0" eaLnBrk="1" fontAlgn="auto" latinLnBrk="0" hangingPunct="1">
              <a:lnSpc>
                <a:spcPct val="107000"/>
              </a:lnSpc>
              <a:spcBef>
                <a:spcPts val="0"/>
              </a:spcBef>
              <a:spcAft>
                <a:spcPts val="0"/>
              </a:spcAft>
              <a:buClrTx/>
              <a:buSzTx/>
              <a:buFontTx/>
              <a:buNone/>
              <a:tabLst/>
              <a:defRPr/>
            </a:pPr>
            <a:endPar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1"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Fuente: </a:t>
            </a: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DANE, GEIH.</a:t>
            </a:r>
          </a:p>
        </p:txBody>
      </p:sp>
    </p:spTree>
    <p:extLst>
      <p:ext uri="{BB962C8B-B14F-4D97-AF65-F5344CB8AC3E}">
        <p14:creationId xmlns:p14="http://schemas.microsoft.com/office/powerpoint/2010/main" val="218302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8F90F1AB-C76B-2B7C-3BE0-9D00E969F03B}"/>
              </a:ext>
            </a:extLst>
          </p:cNvPr>
          <p:cNvSpPr txBox="1"/>
          <p:nvPr/>
        </p:nvSpPr>
        <p:spPr>
          <a:xfrm>
            <a:off x="339497" y="131294"/>
            <a:ext cx="7741090" cy="654025"/>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lvl="0">
              <a:defRPr/>
            </a:pPr>
            <a:r>
              <a:rPr lang="es-ES" sz="1400" dirty="0">
                <a:solidFill>
                  <a:srgbClr val="B6004B"/>
                </a:solidFill>
              </a:rPr>
              <a:t>Población ocupada según rangos de edad y cotización a fondo de pensión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6F2A4D"/>
                </a:solidFill>
                <a:effectLst/>
                <a:uLnTx/>
                <a:uFillTx/>
                <a:latin typeface="Segoe UI" panose="020B0502040204020203" pitchFamily="34" charset="0"/>
                <a:ea typeface="+mn-ea"/>
                <a:cs typeface="Segoe UI" panose="020B0502040204020203" pitchFamily="34" charset="0"/>
              </a:rPr>
              <a:t>Total nacional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(2022 – 2023)</a:t>
            </a:r>
          </a:p>
        </p:txBody>
      </p:sp>
      <p:sp>
        <p:nvSpPr>
          <p:cNvPr id="10" name="Rectángulo 9">
            <a:extLst>
              <a:ext uri="{FF2B5EF4-FFF2-40B4-BE49-F238E27FC236}">
                <a16:creationId xmlns:a16="http://schemas.microsoft.com/office/drawing/2014/main" id="{5705284A-FEC7-7B83-699D-83BB75B67341}"/>
              </a:ext>
            </a:extLst>
          </p:cNvPr>
          <p:cNvSpPr/>
          <p:nvPr/>
        </p:nvSpPr>
        <p:spPr>
          <a:xfrm>
            <a:off x="209574" y="201238"/>
            <a:ext cx="45719" cy="545021"/>
          </a:xfrm>
          <a:prstGeom prst="rect">
            <a:avLst/>
          </a:prstGeom>
          <a:solidFill>
            <a:srgbClr val="6F2A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Segoe UI"/>
              <a:ea typeface="+mn-ea"/>
              <a:cs typeface="+mn-cs"/>
            </a:endParaRPr>
          </a:p>
        </p:txBody>
      </p:sp>
      <p:pic>
        <p:nvPicPr>
          <p:cNvPr id="6" name="Imagen 5"/>
          <p:cNvPicPr>
            <a:picLocks noChangeAspect="1"/>
          </p:cNvPicPr>
          <p:nvPr/>
        </p:nvPicPr>
        <p:blipFill>
          <a:blip r:embed="rId2"/>
          <a:stretch>
            <a:fillRect/>
          </a:stretch>
        </p:blipFill>
        <p:spPr>
          <a:xfrm>
            <a:off x="6448568" y="4267047"/>
            <a:ext cx="2240202" cy="529182"/>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3078192966"/>
              </p:ext>
            </p:extLst>
          </p:nvPr>
        </p:nvGraphicFramePr>
        <p:xfrm>
          <a:off x="996822" y="895023"/>
          <a:ext cx="5908409" cy="3262320"/>
        </p:xfrm>
        <a:graphic>
          <a:graphicData uri="http://schemas.openxmlformats.org/drawingml/2006/table">
            <a:tbl>
              <a:tblPr/>
              <a:tblGrid>
                <a:gridCol w="979375">
                  <a:extLst>
                    <a:ext uri="{9D8B030D-6E8A-4147-A177-3AD203B41FA5}">
                      <a16:colId xmlns:a16="http://schemas.microsoft.com/office/drawing/2014/main" val="1790165600"/>
                    </a:ext>
                  </a:extLst>
                </a:gridCol>
                <a:gridCol w="1227874">
                  <a:extLst>
                    <a:ext uri="{9D8B030D-6E8A-4147-A177-3AD203B41FA5}">
                      <a16:colId xmlns:a16="http://schemas.microsoft.com/office/drawing/2014/main" val="3358514901"/>
                    </a:ext>
                  </a:extLst>
                </a:gridCol>
                <a:gridCol w="789347">
                  <a:extLst>
                    <a:ext uri="{9D8B030D-6E8A-4147-A177-3AD203B41FA5}">
                      <a16:colId xmlns:a16="http://schemas.microsoft.com/office/drawing/2014/main" val="3219765577"/>
                    </a:ext>
                  </a:extLst>
                </a:gridCol>
                <a:gridCol w="1061233">
                  <a:extLst>
                    <a:ext uri="{9D8B030D-6E8A-4147-A177-3AD203B41FA5}">
                      <a16:colId xmlns:a16="http://schemas.microsoft.com/office/drawing/2014/main" val="918674434"/>
                    </a:ext>
                  </a:extLst>
                </a:gridCol>
                <a:gridCol w="859511">
                  <a:extLst>
                    <a:ext uri="{9D8B030D-6E8A-4147-A177-3AD203B41FA5}">
                      <a16:colId xmlns:a16="http://schemas.microsoft.com/office/drawing/2014/main" val="4261442546"/>
                    </a:ext>
                  </a:extLst>
                </a:gridCol>
                <a:gridCol w="991069">
                  <a:extLst>
                    <a:ext uri="{9D8B030D-6E8A-4147-A177-3AD203B41FA5}">
                      <a16:colId xmlns:a16="http://schemas.microsoft.com/office/drawing/2014/main" val="3123030524"/>
                    </a:ext>
                  </a:extLst>
                </a:gridCol>
              </a:tblGrid>
              <a:tr h="181240">
                <a:tc rowSpan="2" gridSpan="2">
                  <a:txBody>
                    <a:bodyPr/>
                    <a:lstStyle/>
                    <a:p>
                      <a:pPr algn="ctr" fontAlgn="ctr"/>
                      <a:r>
                        <a:rPr lang="es-CO" sz="1000" b="1" i="0" u="none" strike="noStrike">
                          <a:solidFill>
                            <a:srgbClr val="F8F8F8"/>
                          </a:solidFill>
                          <a:effectLst/>
                          <a:latin typeface="Segoe UI" panose="020B0502040204020203" pitchFamily="34" charset="0"/>
                        </a:rPr>
                        <a:t>Población ocupada</a:t>
                      </a:r>
                    </a:p>
                  </a:txBody>
                  <a:tcPr marL="7250" marR="7250" marT="7250" marB="0" anchor="ctr">
                    <a:lnL>
                      <a:noFill/>
                    </a:lnL>
                    <a:lnR>
                      <a:noFill/>
                    </a:lnR>
                    <a:lnT>
                      <a:noFill/>
                    </a:lnT>
                    <a:lnB>
                      <a:noFill/>
                    </a:lnB>
                    <a:solidFill>
                      <a:srgbClr val="6B1940"/>
                    </a:solidFill>
                  </a:tcPr>
                </a:tc>
                <a:tc rowSpan="2" hMerge="1">
                  <a:txBody>
                    <a:bodyPr/>
                    <a:lstStyle/>
                    <a:p>
                      <a:endParaRPr lang="es-CO"/>
                    </a:p>
                  </a:txBody>
                  <a:tcPr/>
                </a:tc>
                <a:tc gridSpan="4">
                  <a:txBody>
                    <a:bodyPr/>
                    <a:lstStyle/>
                    <a:p>
                      <a:pPr algn="ctr" fontAlgn="ctr"/>
                      <a:r>
                        <a:rPr lang="es-CO" sz="1000" b="1" i="0" u="none" strike="noStrike">
                          <a:solidFill>
                            <a:srgbClr val="F8F8F8"/>
                          </a:solidFill>
                          <a:effectLst/>
                          <a:latin typeface="Segoe UI" panose="020B0502040204020203" pitchFamily="34" charset="0"/>
                        </a:rPr>
                        <a:t>Total nacional</a:t>
                      </a:r>
                    </a:p>
                  </a:txBody>
                  <a:tcPr marL="7250" marR="7250" marT="7250"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50982476"/>
                  </a:ext>
                </a:extLst>
              </a:tr>
              <a:tr h="181240">
                <a:tc gridSpan="2" vMerge="1">
                  <a:txBody>
                    <a:bodyPr/>
                    <a:lstStyle/>
                    <a:p>
                      <a:endParaRPr lang="es-CO"/>
                    </a:p>
                  </a:txBody>
                  <a:tcPr/>
                </a:tc>
                <a:tc hMerge="1" vMerge="1">
                  <a:txBody>
                    <a:bodyPr/>
                    <a:lstStyle/>
                    <a:p>
                      <a:endParaRPr lang="es-CO"/>
                    </a:p>
                  </a:txBody>
                  <a:tcPr/>
                </a:tc>
                <a:tc>
                  <a:txBody>
                    <a:bodyPr/>
                    <a:lstStyle/>
                    <a:p>
                      <a:pPr algn="ctr" fontAlgn="ctr"/>
                      <a:r>
                        <a:rPr lang="es-CO" sz="1000" b="1" i="0" u="none" strike="noStrike">
                          <a:solidFill>
                            <a:srgbClr val="AD2750"/>
                          </a:solidFill>
                          <a:effectLst/>
                          <a:latin typeface="Segoe UI" panose="020B0502040204020203" pitchFamily="34" charset="0"/>
                        </a:rPr>
                        <a:t>2022</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2023</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8349086"/>
                  </a:ext>
                </a:extLst>
              </a:tr>
              <a:tr h="181240">
                <a:tc rowSpan="4">
                  <a:txBody>
                    <a:bodyPr/>
                    <a:lstStyle/>
                    <a:p>
                      <a:pPr algn="ctr" fontAlgn="ctr"/>
                      <a:r>
                        <a:rPr lang="es-CO" sz="1000" b="1" i="0" u="none" strike="noStrike">
                          <a:solidFill>
                            <a:srgbClr val="000000"/>
                          </a:solidFill>
                          <a:effectLst/>
                          <a:latin typeface="Segoe UI" panose="020B0502040204020203" pitchFamily="34" charset="0"/>
                        </a:rPr>
                        <a:t>Total</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250" marR="7250" marT="725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21.943</a:t>
                      </a:r>
                    </a:p>
                  </a:txBody>
                  <a:tcPr marL="7250" marR="7250" marT="725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250" marR="7250" marT="725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22.741</a:t>
                      </a:r>
                    </a:p>
                  </a:txBody>
                  <a:tcPr marL="7250" marR="7250" marT="725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250" marR="7250" marT="725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405320502"/>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250" marR="7250" marT="725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9.009</a:t>
                      </a:r>
                    </a:p>
                  </a:txBody>
                  <a:tcPr marL="7250" marR="7250" marT="725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41,1</a:t>
                      </a:r>
                    </a:p>
                  </a:txBody>
                  <a:tcPr marL="7250" marR="7250" marT="725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9.604</a:t>
                      </a:r>
                    </a:p>
                  </a:txBody>
                  <a:tcPr marL="7250" marR="7250" marT="725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42,2</a:t>
                      </a:r>
                    </a:p>
                  </a:txBody>
                  <a:tcPr marL="7250" marR="7250" marT="7250" marB="0" anchor="b">
                    <a:lnL>
                      <a:noFill/>
                    </a:lnL>
                    <a:lnR>
                      <a:noFill/>
                    </a:lnR>
                    <a:lnT>
                      <a:noFill/>
                    </a:lnT>
                    <a:lnB>
                      <a:noFill/>
                    </a:lnB>
                    <a:solidFill>
                      <a:srgbClr val="FFFFFF"/>
                    </a:solidFill>
                  </a:tcPr>
                </a:tc>
                <a:extLst>
                  <a:ext uri="{0D108BD9-81ED-4DB2-BD59-A6C34878D82A}">
                    <a16:rowId xmlns:a16="http://schemas.microsoft.com/office/drawing/2014/main" val="2917256292"/>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250" marR="7250" marT="725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12.627</a:t>
                      </a:r>
                    </a:p>
                  </a:txBody>
                  <a:tcPr marL="7250" marR="7250" marT="725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57,5</a:t>
                      </a:r>
                    </a:p>
                  </a:txBody>
                  <a:tcPr marL="7250" marR="7250" marT="725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12.793</a:t>
                      </a:r>
                    </a:p>
                  </a:txBody>
                  <a:tcPr marL="7250" marR="7250" marT="725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56,3</a:t>
                      </a:r>
                    </a:p>
                  </a:txBody>
                  <a:tcPr marL="7250" marR="7250" marT="7250" marB="0" anchor="b">
                    <a:lnL>
                      <a:noFill/>
                    </a:lnL>
                    <a:lnR>
                      <a:noFill/>
                    </a:lnR>
                    <a:lnT>
                      <a:noFill/>
                    </a:lnT>
                    <a:lnB>
                      <a:noFill/>
                    </a:lnB>
                    <a:solidFill>
                      <a:srgbClr val="FFFFFF"/>
                    </a:solidFill>
                  </a:tcPr>
                </a:tc>
                <a:extLst>
                  <a:ext uri="{0D108BD9-81ED-4DB2-BD59-A6C34878D82A}">
                    <a16:rowId xmlns:a16="http://schemas.microsoft.com/office/drawing/2014/main" val="4115991329"/>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250" marR="7250" marT="725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308</a:t>
                      </a:r>
                    </a:p>
                  </a:txBody>
                  <a:tcPr marL="7250" marR="7250" marT="725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1,4</a:t>
                      </a:r>
                    </a:p>
                  </a:txBody>
                  <a:tcPr marL="7250" marR="7250" marT="725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344</a:t>
                      </a:r>
                    </a:p>
                  </a:txBody>
                  <a:tcPr marL="7250" marR="7250" marT="725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1,5</a:t>
                      </a:r>
                    </a:p>
                  </a:txBody>
                  <a:tcPr marL="7250" marR="7250" marT="725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95614991"/>
                  </a:ext>
                </a:extLst>
              </a:tr>
              <a:tr h="181240">
                <a:tc rowSpan="4">
                  <a:txBody>
                    <a:bodyPr/>
                    <a:lstStyle/>
                    <a:p>
                      <a:pPr algn="ctr" fontAlgn="ctr"/>
                      <a:r>
                        <a:rPr lang="es-ES" sz="1000" b="1" i="0" u="none" strike="noStrike">
                          <a:solidFill>
                            <a:srgbClr val="000000"/>
                          </a:solidFill>
                          <a:effectLst/>
                          <a:latin typeface="Segoe UI" panose="020B0502040204020203" pitchFamily="34" charset="0"/>
                        </a:rPr>
                        <a:t>De 15 a 24 años</a:t>
                      </a:r>
                    </a:p>
                  </a:txBody>
                  <a:tcPr marL="7250" marR="7250" marT="72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250" marR="7250" marT="725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2.835</a:t>
                      </a:r>
                    </a:p>
                  </a:txBody>
                  <a:tcPr marL="7250" marR="7250" marT="725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250" marR="7250" marT="725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2.897</a:t>
                      </a:r>
                    </a:p>
                  </a:txBody>
                  <a:tcPr marL="7250" marR="7250" marT="725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250" marR="7250" marT="725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111218175"/>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250" marR="7250" marT="725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880</a:t>
                      </a:r>
                    </a:p>
                  </a:txBody>
                  <a:tcPr marL="7250" marR="7250" marT="725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31,0</a:t>
                      </a:r>
                    </a:p>
                  </a:txBody>
                  <a:tcPr marL="7250" marR="7250" marT="725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941</a:t>
                      </a:r>
                    </a:p>
                  </a:txBody>
                  <a:tcPr marL="7250" marR="7250" marT="725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32,5</a:t>
                      </a:r>
                    </a:p>
                  </a:txBody>
                  <a:tcPr marL="7250" marR="7250" marT="7250" marB="0" anchor="b">
                    <a:lnL>
                      <a:noFill/>
                    </a:lnL>
                    <a:lnR>
                      <a:noFill/>
                    </a:lnR>
                    <a:lnT>
                      <a:noFill/>
                    </a:lnT>
                    <a:lnB>
                      <a:noFill/>
                    </a:lnB>
                    <a:solidFill>
                      <a:srgbClr val="FFFFFF"/>
                    </a:solidFill>
                  </a:tcPr>
                </a:tc>
                <a:extLst>
                  <a:ext uri="{0D108BD9-81ED-4DB2-BD59-A6C34878D82A}">
                    <a16:rowId xmlns:a16="http://schemas.microsoft.com/office/drawing/2014/main" val="924692244"/>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250" marR="7250" marT="725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1.955</a:t>
                      </a:r>
                    </a:p>
                  </a:txBody>
                  <a:tcPr marL="7250" marR="7250" marT="725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69,0</a:t>
                      </a:r>
                    </a:p>
                  </a:txBody>
                  <a:tcPr marL="7250" marR="7250" marT="725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1.956</a:t>
                      </a:r>
                    </a:p>
                  </a:txBody>
                  <a:tcPr marL="7250" marR="7250" marT="725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67,5</a:t>
                      </a:r>
                    </a:p>
                  </a:txBody>
                  <a:tcPr marL="7250" marR="7250" marT="7250" marB="0" anchor="b">
                    <a:lnL>
                      <a:noFill/>
                    </a:lnL>
                    <a:lnR>
                      <a:noFill/>
                    </a:lnR>
                    <a:lnT>
                      <a:noFill/>
                    </a:lnT>
                    <a:lnB>
                      <a:noFill/>
                    </a:lnB>
                    <a:solidFill>
                      <a:srgbClr val="FFFFFF"/>
                    </a:solidFill>
                  </a:tcPr>
                </a:tc>
                <a:extLst>
                  <a:ext uri="{0D108BD9-81ED-4DB2-BD59-A6C34878D82A}">
                    <a16:rowId xmlns:a16="http://schemas.microsoft.com/office/drawing/2014/main" val="1555434606"/>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250" marR="7250" marT="725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a:t>
                      </a:r>
                    </a:p>
                  </a:txBody>
                  <a:tcPr marL="7250" marR="7250" marT="725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0,0</a:t>
                      </a:r>
                    </a:p>
                  </a:txBody>
                  <a:tcPr marL="7250" marR="7250" marT="725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a:t>
                      </a:r>
                    </a:p>
                  </a:txBody>
                  <a:tcPr marL="7250" marR="7250" marT="725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0,0</a:t>
                      </a:r>
                    </a:p>
                  </a:txBody>
                  <a:tcPr marL="7250" marR="7250" marT="725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38039570"/>
                  </a:ext>
                </a:extLst>
              </a:tr>
              <a:tr h="181240">
                <a:tc rowSpan="4">
                  <a:txBody>
                    <a:bodyPr/>
                    <a:lstStyle/>
                    <a:p>
                      <a:pPr algn="ctr" fontAlgn="ctr"/>
                      <a:r>
                        <a:rPr lang="es-ES" sz="1000" b="1" i="0" u="none" strike="noStrike">
                          <a:solidFill>
                            <a:srgbClr val="000000"/>
                          </a:solidFill>
                          <a:effectLst/>
                          <a:latin typeface="Segoe UI" panose="020B0502040204020203" pitchFamily="34" charset="0"/>
                        </a:rPr>
                        <a:t>De 25 a 54 años</a:t>
                      </a:r>
                    </a:p>
                  </a:txBody>
                  <a:tcPr marL="7250" marR="7250" marT="72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250" marR="7250" marT="725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15.277</a:t>
                      </a:r>
                    </a:p>
                  </a:txBody>
                  <a:tcPr marL="7250" marR="7250" marT="725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250" marR="7250" marT="725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15.755</a:t>
                      </a:r>
                    </a:p>
                  </a:txBody>
                  <a:tcPr marL="7250" marR="7250" marT="725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250" marR="7250" marT="725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957965076"/>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250" marR="7250" marT="725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7.168</a:t>
                      </a:r>
                    </a:p>
                  </a:txBody>
                  <a:tcPr marL="7250" marR="7250" marT="725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46,9</a:t>
                      </a:r>
                    </a:p>
                  </a:txBody>
                  <a:tcPr marL="7250" marR="7250" marT="725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7.651</a:t>
                      </a:r>
                    </a:p>
                  </a:txBody>
                  <a:tcPr marL="7250" marR="7250" marT="725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48,6</a:t>
                      </a:r>
                    </a:p>
                  </a:txBody>
                  <a:tcPr marL="7250" marR="7250" marT="7250" marB="0" anchor="b">
                    <a:lnL>
                      <a:noFill/>
                    </a:lnL>
                    <a:lnR>
                      <a:noFill/>
                    </a:lnR>
                    <a:lnT>
                      <a:noFill/>
                    </a:lnT>
                    <a:lnB>
                      <a:noFill/>
                    </a:lnB>
                    <a:solidFill>
                      <a:srgbClr val="FFFFFF"/>
                    </a:solidFill>
                  </a:tcPr>
                </a:tc>
                <a:extLst>
                  <a:ext uri="{0D108BD9-81ED-4DB2-BD59-A6C34878D82A}">
                    <a16:rowId xmlns:a16="http://schemas.microsoft.com/office/drawing/2014/main" val="1627939686"/>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250" marR="7250" marT="725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8.058</a:t>
                      </a:r>
                    </a:p>
                  </a:txBody>
                  <a:tcPr marL="7250" marR="7250" marT="725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52,7</a:t>
                      </a:r>
                    </a:p>
                  </a:txBody>
                  <a:tcPr marL="7250" marR="7250" marT="725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8.053</a:t>
                      </a:r>
                    </a:p>
                  </a:txBody>
                  <a:tcPr marL="7250" marR="7250" marT="725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51,1</a:t>
                      </a:r>
                    </a:p>
                  </a:txBody>
                  <a:tcPr marL="7250" marR="7250" marT="7250" marB="0" anchor="b">
                    <a:lnL>
                      <a:noFill/>
                    </a:lnL>
                    <a:lnR>
                      <a:noFill/>
                    </a:lnR>
                    <a:lnT>
                      <a:noFill/>
                    </a:lnT>
                    <a:lnB>
                      <a:noFill/>
                    </a:lnB>
                    <a:solidFill>
                      <a:srgbClr val="FFFFFF"/>
                    </a:solidFill>
                  </a:tcPr>
                </a:tc>
                <a:extLst>
                  <a:ext uri="{0D108BD9-81ED-4DB2-BD59-A6C34878D82A}">
                    <a16:rowId xmlns:a16="http://schemas.microsoft.com/office/drawing/2014/main" val="2677212334"/>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250" marR="7250" marT="725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51</a:t>
                      </a:r>
                    </a:p>
                  </a:txBody>
                  <a:tcPr marL="7250" marR="7250" marT="725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0,3</a:t>
                      </a:r>
                    </a:p>
                  </a:txBody>
                  <a:tcPr marL="7250" marR="7250" marT="725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50</a:t>
                      </a:r>
                    </a:p>
                  </a:txBody>
                  <a:tcPr marL="7250" marR="7250" marT="725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0,3</a:t>
                      </a:r>
                    </a:p>
                  </a:txBody>
                  <a:tcPr marL="7250" marR="7250" marT="725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78377760"/>
                  </a:ext>
                </a:extLst>
              </a:tr>
              <a:tr h="181240">
                <a:tc rowSpan="4">
                  <a:txBody>
                    <a:bodyPr/>
                    <a:lstStyle/>
                    <a:p>
                      <a:pPr algn="ctr" fontAlgn="ctr"/>
                      <a:r>
                        <a:rPr lang="es-ES" sz="1000" b="1" i="0" u="none" strike="noStrike">
                          <a:solidFill>
                            <a:srgbClr val="000000"/>
                          </a:solidFill>
                          <a:effectLst/>
                          <a:latin typeface="Segoe UI" panose="020B0502040204020203" pitchFamily="34" charset="0"/>
                        </a:rPr>
                        <a:t>De 55 años y más</a:t>
                      </a:r>
                    </a:p>
                  </a:txBody>
                  <a:tcPr marL="7250" marR="7250" marT="72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250" marR="7250" marT="725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3.832</a:t>
                      </a:r>
                    </a:p>
                  </a:txBody>
                  <a:tcPr marL="7250" marR="7250" marT="725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250" marR="7250" marT="725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4.090</a:t>
                      </a:r>
                    </a:p>
                  </a:txBody>
                  <a:tcPr marL="7250" marR="7250" marT="725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250" marR="7250" marT="725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003575046"/>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250" marR="7250" marT="725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961</a:t>
                      </a:r>
                    </a:p>
                  </a:txBody>
                  <a:tcPr marL="7250" marR="7250" marT="725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25,1</a:t>
                      </a:r>
                    </a:p>
                  </a:txBody>
                  <a:tcPr marL="7250" marR="7250" marT="725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1.012</a:t>
                      </a:r>
                    </a:p>
                  </a:txBody>
                  <a:tcPr marL="7250" marR="7250" marT="725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24,7</a:t>
                      </a:r>
                    </a:p>
                  </a:txBody>
                  <a:tcPr marL="7250" marR="7250" marT="7250" marB="0" anchor="b">
                    <a:lnL>
                      <a:noFill/>
                    </a:lnL>
                    <a:lnR>
                      <a:noFill/>
                    </a:lnR>
                    <a:lnT>
                      <a:noFill/>
                    </a:lnT>
                    <a:lnB>
                      <a:noFill/>
                    </a:lnB>
                    <a:solidFill>
                      <a:srgbClr val="FFFFFF"/>
                    </a:solidFill>
                  </a:tcPr>
                </a:tc>
                <a:extLst>
                  <a:ext uri="{0D108BD9-81ED-4DB2-BD59-A6C34878D82A}">
                    <a16:rowId xmlns:a16="http://schemas.microsoft.com/office/drawing/2014/main" val="371530187"/>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250" marR="7250" marT="725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2.614</a:t>
                      </a:r>
                    </a:p>
                  </a:txBody>
                  <a:tcPr marL="7250" marR="7250" marT="725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68,2</a:t>
                      </a:r>
                    </a:p>
                  </a:txBody>
                  <a:tcPr marL="7250" marR="7250" marT="725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2.785</a:t>
                      </a:r>
                    </a:p>
                  </a:txBody>
                  <a:tcPr marL="7250" marR="7250" marT="7250" marB="0" anchor="b">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68,1</a:t>
                      </a:r>
                    </a:p>
                  </a:txBody>
                  <a:tcPr marL="7250" marR="7250" marT="7250" marB="0" anchor="b">
                    <a:lnL>
                      <a:noFill/>
                    </a:lnL>
                    <a:lnR>
                      <a:noFill/>
                    </a:lnR>
                    <a:lnT>
                      <a:noFill/>
                    </a:lnT>
                    <a:lnB>
                      <a:noFill/>
                    </a:lnB>
                    <a:solidFill>
                      <a:srgbClr val="FFFFFF"/>
                    </a:solidFill>
                  </a:tcPr>
                </a:tc>
                <a:extLst>
                  <a:ext uri="{0D108BD9-81ED-4DB2-BD59-A6C34878D82A}">
                    <a16:rowId xmlns:a16="http://schemas.microsoft.com/office/drawing/2014/main" val="2462752232"/>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250" marR="7250" marT="725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257</a:t>
                      </a:r>
                    </a:p>
                  </a:txBody>
                  <a:tcPr marL="7250" marR="7250" marT="725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6,7</a:t>
                      </a:r>
                    </a:p>
                  </a:txBody>
                  <a:tcPr marL="7250" marR="7250" marT="725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293 </a:t>
                      </a:r>
                    </a:p>
                  </a:txBody>
                  <a:tcPr marL="7250" marR="7250" marT="725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7,2</a:t>
                      </a:r>
                    </a:p>
                  </a:txBody>
                  <a:tcPr marL="7250" marR="7250" marT="725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53524907"/>
                  </a:ext>
                </a:extLst>
              </a:tr>
            </a:tbl>
          </a:graphicData>
        </a:graphic>
      </p:graphicFrame>
      <p:sp>
        <p:nvSpPr>
          <p:cNvPr id="8" name="Rectángulo 7"/>
          <p:cNvSpPr/>
          <p:nvPr/>
        </p:nvSpPr>
        <p:spPr>
          <a:xfrm>
            <a:off x="339497" y="4423035"/>
            <a:ext cx="8419171" cy="441403"/>
          </a:xfrm>
          <a:prstGeom prst="rect">
            <a:avLst/>
          </a:prstGeom>
        </p:spPr>
        <p:txBody>
          <a:bodyPr wrap="square" tIns="0">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1"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Notas: </a:t>
            </a: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Datos expandidos con proyecciones de población elaboradas con base en los resultados del Censo Nacional de Población y Vivienda 2018.</a:t>
            </a: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 Poblaciones en miles.  </a:t>
            </a:r>
          </a:p>
          <a:p>
            <a:pPr marL="0" marR="0" lvl="0" indent="0" algn="l" defTabSz="457200" rtl="0" eaLnBrk="1" fontAlgn="auto" latinLnBrk="0" hangingPunct="1">
              <a:lnSpc>
                <a:spcPct val="107000"/>
              </a:lnSpc>
              <a:spcBef>
                <a:spcPts val="0"/>
              </a:spcBef>
              <a:spcAft>
                <a:spcPts val="0"/>
              </a:spcAft>
              <a:buClrTx/>
              <a:buSzTx/>
              <a:buFontTx/>
              <a:buNone/>
              <a:tabLst/>
              <a:defRPr/>
            </a:pPr>
            <a:endPar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1"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Fuente: </a:t>
            </a: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DANE, GEIH.</a:t>
            </a:r>
          </a:p>
        </p:txBody>
      </p:sp>
    </p:spTree>
    <p:extLst>
      <p:ext uri="{BB962C8B-B14F-4D97-AF65-F5344CB8AC3E}">
        <p14:creationId xmlns:p14="http://schemas.microsoft.com/office/powerpoint/2010/main" val="266074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object 18"/>
          <p:cNvSpPr txBox="1"/>
          <p:nvPr/>
        </p:nvSpPr>
        <p:spPr>
          <a:xfrm>
            <a:off x="762855" y="4521835"/>
            <a:ext cx="8137158" cy="480773"/>
          </a:xfrm>
          <a:prstGeom prst="rect">
            <a:avLst/>
          </a:prstGeom>
        </p:spPr>
        <p:txBody>
          <a:bodyPr vert="horz" wrap="square" lIns="0" tIns="6985" rIns="0" bIns="0" rtlCol="0" anchor="b">
            <a:spAutoFit/>
          </a:bodyPr>
          <a:lstStyle/>
          <a:p>
            <a:pPr marL="450850" marR="5080" indent="-438150">
              <a:lnSpc>
                <a:spcPct val="104099"/>
              </a:lnSpc>
              <a:spcBef>
                <a:spcPts val="55"/>
              </a:spcBef>
            </a:pPr>
            <a:r>
              <a:rPr lang="es-ES" sz="700" b="1" spc="15" dirty="0">
                <a:solidFill>
                  <a:srgbClr val="A84072"/>
                </a:solidFill>
                <a:latin typeface="Segoe UI" panose="020B0502040204020203" pitchFamily="34" charset="0"/>
                <a:cs typeface="Segoe UI" panose="020B0502040204020203" pitchFamily="34" charset="0"/>
              </a:rPr>
              <a:t>Notas: </a:t>
            </a:r>
            <a:r>
              <a:rPr lang="es-ES" sz="700" spc="15" dirty="0">
                <a:solidFill>
                  <a:srgbClr val="A84072"/>
                </a:solidFill>
                <a:latin typeface="Segoe UI" panose="020B0502040204020203" pitchFamily="34" charset="0"/>
                <a:cs typeface="Segoe UI" panose="020B0502040204020203" pitchFamily="34" charset="0"/>
              </a:rPr>
              <a:t>᛫ 13 ciudades y áreas metropolitanas incluye Bogotá D.C., Medellín A.M., Cali A.M., Barranquilla A.M., Bucaramanga A.M., Manizales A.M., Pereira A.M., Cúcuta A.M., Pasto, Ibagué, Montería, Cartagena y Villavicencio.</a:t>
            </a:r>
          </a:p>
          <a:p>
            <a:pPr marL="450850" marR="5080" indent="-438150">
              <a:lnSpc>
                <a:spcPct val="104099"/>
              </a:lnSpc>
              <a:spcBef>
                <a:spcPts val="55"/>
              </a:spcBef>
            </a:pPr>
            <a:r>
              <a:rPr lang="es-ES" sz="700" spc="15" dirty="0">
                <a:solidFill>
                  <a:srgbClr val="A84072"/>
                </a:solidFill>
                <a:latin typeface="Segoe UI" panose="020B0502040204020203" pitchFamily="34" charset="0"/>
                <a:cs typeface="Segoe UI" panose="020B0502040204020203" pitchFamily="34" charset="0"/>
              </a:rPr>
              <a:t>            ᛫ Datos expandidos con proyecciones de población elaboradas con base en los resultados del Censo Nacional de Población y Vivienda 2018.</a:t>
            </a:r>
          </a:p>
          <a:p>
            <a:pPr marL="12700" marR="5080">
              <a:lnSpc>
                <a:spcPct val="104099"/>
              </a:lnSpc>
              <a:spcBef>
                <a:spcPts val="55"/>
              </a:spcBef>
            </a:pPr>
            <a:r>
              <a:rPr lang="es-CO" sz="700" b="1" spc="15" dirty="0">
                <a:solidFill>
                  <a:srgbClr val="A84072"/>
                </a:solidFill>
                <a:latin typeface="Segoe UI" panose="020B0502040204020203" pitchFamily="34" charset="0"/>
                <a:cs typeface="Segoe UI" panose="020B0502040204020203" pitchFamily="34" charset="0"/>
              </a:rPr>
              <a:t>Fuente: </a:t>
            </a:r>
            <a:r>
              <a:rPr lang="es-CO" sz="700" spc="15" dirty="0">
                <a:solidFill>
                  <a:srgbClr val="A84072"/>
                </a:solidFill>
                <a:latin typeface="Segoe UI" panose="020B0502040204020203" pitchFamily="34" charset="0"/>
                <a:cs typeface="Segoe UI" panose="020B0502040204020203" pitchFamily="34" charset="0"/>
              </a:rPr>
              <a:t>DANE, GEIH.</a:t>
            </a:r>
          </a:p>
        </p:txBody>
      </p:sp>
      <p:sp>
        <p:nvSpPr>
          <p:cNvPr id="13" name="object 2">
            <a:extLst>
              <a:ext uri="{FF2B5EF4-FFF2-40B4-BE49-F238E27FC236}">
                <a16:creationId xmlns:a16="http://schemas.microsoft.com/office/drawing/2014/main" id="{391D89AD-4FEE-184B-9A21-F672582C2EB7}"/>
              </a:ext>
            </a:extLst>
          </p:cNvPr>
          <p:cNvSpPr txBox="1"/>
          <p:nvPr/>
        </p:nvSpPr>
        <p:spPr>
          <a:xfrm>
            <a:off x="592734" y="216651"/>
            <a:ext cx="7599818" cy="684803"/>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r>
              <a:rPr lang="es-ES" sz="1400" dirty="0"/>
              <a:t>Tasa global de participación – </a:t>
            </a:r>
            <a:r>
              <a:rPr lang="es-ES" sz="1400" dirty="0">
                <a:solidFill>
                  <a:srgbClr val="A84072"/>
                </a:solidFill>
              </a:rPr>
              <a:t>TGP   </a:t>
            </a:r>
            <a:r>
              <a:rPr lang="es-ES" sz="1400" dirty="0"/>
              <a:t>Tasa de ocupación – </a:t>
            </a:r>
            <a:r>
              <a:rPr lang="es-ES" sz="1400" dirty="0">
                <a:solidFill>
                  <a:srgbClr val="A84072"/>
                </a:solidFill>
              </a:rPr>
              <a:t>TO   </a:t>
            </a:r>
            <a:r>
              <a:rPr lang="es-ES" sz="1400" dirty="0"/>
              <a:t>Tasa de desocupación – </a:t>
            </a:r>
            <a:r>
              <a:rPr lang="es-ES" sz="1400" dirty="0">
                <a:solidFill>
                  <a:srgbClr val="A84072"/>
                </a:solidFill>
              </a:rPr>
              <a:t>TD   </a:t>
            </a:r>
          </a:p>
          <a:p>
            <a:r>
              <a:rPr lang="es-ES" sz="1400" dirty="0"/>
              <a:t>Tasa de subocupación </a:t>
            </a:r>
            <a:r>
              <a:rPr lang="es-ES" sz="1400" dirty="0">
                <a:solidFill>
                  <a:srgbClr val="A84072"/>
                </a:solidFill>
              </a:rPr>
              <a:t>- TS</a:t>
            </a:r>
          </a:p>
          <a:p>
            <a:r>
              <a:rPr lang="es-ES" sz="1200" b="0" dirty="0">
                <a:solidFill>
                  <a:schemeClr val="tx1"/>
                </a:solidFill>
              </a:rPr>
              <a:t>Enero – octubre (2022-2023)</a:t>
            </a:r>
          </a:p>
        </p:txBody>
      </p:sp>
      <p:graphicFrame>
        <p:nvGraphicFramePr>
          <p:cNvPr id="3" name="Tabla 2"/>
          <p:cNvGraphicFramePr>
            <a:graphicFrameLocks noGrp="1"/>
          </p:cNvGraphicFramePr>
          <p:nvPr>
            <p:extLst>
              <p:ext uri="{D42A27DB-BD31-4B8C-83A1-F6EECF244321}">
                <p14:modId xmlns:p14="http://schemas.microsoft.com/office/powerpoint/2010/main" val="2185632019"/>
              </p:ext>
            </p:extLst>
          </p:nvPr>
        </p:nvGraphicFramePr>
        <p:xfrm>
          <a:off x="699007" y="1396608"/>
          <a:ext cx="7745985" cy="2785693"/>
        </p:xfrm>
        <a:graphic>
          <a:graphicData uri="http://schemas.openxmlformats.org/drawingml/2006/table">
            <a:tbl>
              <a:tblPr/>
              <a:tblGrid>
                <a:gridCol w="870577">
                  <a:extLst>
                    <a:ext uri="{9D8B030D-6E8A-4147-A177-3AD203B41FA5}">
                      <a16:colId xmlns:a16="http://schemas.microsoft.com/office/drawing/2014/main" val="476141900"/>
                    </a:ext>
                  </a:extLst>
                </a:gridCol>
                <a:gridCol w="1747847">
                  <a:extLst>
                    <a:ext uri="{9D8B030D-6E8A-4147-A177-3AD203B41FA5}">
                      <a16:colId xmlns:a16="http://schemas.microsoft.com/office/drawing/2014/main" val="2348887454"/>
                    </a:ext>
                  </a:extLst>
                </a:gridCol>
                <a:gridCol w="1753551">
                  <a:extLst>
                    <a:ext uri="{9D8B030D-6E8A-4147-A177-3AD203B41FA5}">
                      <a16:colId xmlns:a16="http://schemas.microsoft.com/office/drawing/2014/main" val="1282137910"/>
                    </a:ext>
                  </a:extLst>
                </a:gridCol>
                <a:gridCol w="1736785">
                  <a:extLst>
                    <a:ext uri="{9D8B030D-6E8A-4147-A177-3AD203B41FA5}">
                      <a16:colId xmlns:a16="http://schemas.microsoft.com/office/drawing/2014/main" val="1127709501"/>
                    </a:ext>
                  </a:extLst>
                </a:gridCol>
                <a:gridCol w="1637225">
                  <a:extLst>
                    <a:ext uri="{9D8B030D-6E8A-4147-A177-3AD203B41FA5}">
                      <a16:colId xmlns:a16="http://schemas.microsoft.com/office/drawing/2014/main" val="2417621168"/>
                    </a:ext>
                  </a:extLst>
                </a:gridCol>
              </a:tblGrid>
              <a:tr h="726128">
                <a:tc>
                  <a:txBody>
                    <a:bodyPr/>
                    <a:lstStyle/>
                    <a:p>
                      <a:pPr algn="ctr" rtl="0" fontAlgn="ctr"/>
                      <a:r>
                        <a:rPr lang="es-CO" sz="1500" b="1" i="0" u="none" strike="noStrike" dirty="0">
                          <a:solidFill>
                            <a:schemeClr val="bg1"/>
                          </a:solidFill>
                          <a:effectLst/>
                          <a:latin typeface="Segoe UI" panose="020B0502040204020203" pitchFamily="34" charset="0"/>
                        </a:rPr>
                        <a:t>Tasas</a:t>
                      </a:r>
                    </a:p>
                  </a:txBody>
                  <a:tcPr marL="9525" marR="9525" marT="9525" marB="0" anchor="ctr">
                    <a:lnL>
                      <a:noFill/>
                    </a:lnL>
                    <a:lnR>
                      <a:noFill/>
                    </a:lnR>
                    <a:lnT>
                      <a:noFill/>
                    </a:lnT>
                    <a:lnB>
                      <a:noFill/>
                    </a:lnB>
                    <a:solidFill>
                      <a:srgbClr val="6B1940"/>
                    </a:solidFill>
                  </a:tcPr>
                </a:tc>
                <a:tc gridSpan="2">
                  <a:txBody>
                    <a:bodyPr/>
                    <a:lstStyle/>
                    <a:p>
                      <a:pPr algn="ctr" rtl="0" fontAlgn="ctr"/>
                      <a:r>
                        <a:rPr lang="es-CO" sz="1500" b="1" i="0" u="none" strike="noStrike" dirty="0">
                          <a:solidFill>
                            <a:srgbClr val="FFFFFF"/>
                          </a:solidFill>
                          <a:effectLst/>
                          <a:latin typeface="Segoe UI" panose="020B0502040204020203" pitchFamily="34" charset="0"/>
                        </a:rPr>
                        <a:t>Total nacional</a:t>
                      </a:r>
                    </a:p>
                  </a:txBody>
                  <a:tcPr marL="9525" marR="9525" marT="9525" marB="0" anchor="ctr">
                    <a:lnL>
                      <a:noFill/>
                    </a:lnL>
                    <a:lnR>
                      <a:noFill/>
                    </a:lnR>
                    <a:lnT>
                      <a:noFill/>
                    </a:lnT>
                    <a:lnB>
                      <a:noFill/>
                    </a:lnB>
                    <a:solidFill>
                      <a:srgbClr val="EF3C6F"/>
                    </a:solidFill>
                  </a:tcPr>
                </a:tc>
                <a:tc hMerge="1">
                  <a:txBody>
                    <a:bodyPr/>
                    <a:lstStyle/>
                    <a:p>
                      <a:endParaRPr lang="es-CO"/>
                    </a:p>
                  </a:txBody>
                  <a:tcPr/>
                </a:tc>
                <a:tc gridSpan="2">
                  <a:txBody>
                    <a:bodyPr/>
                    <a:lstStyle/>
                    <a:p>
                      <a:pPr algn="ctr" rtl="0" fontAlgn="ctr"/>
                      <a:r>
                        <a:rPr lang="es-CO" sz="1500" b="1" i="0" u="none" strike="noStrike" dirty="0">
                          <a:solidFill>
                            <a:srgbClr val="FFFFFF"/>
                          </a:solidFill>
                          <a:effectLst/>
                          <a:latin typeface="Segoe UI" panose="020B0502040204020203" pitchFamily="34" charset="0"/>
                        </a:rPr>
                        <a:t>Total 13 ciudades y áreas metropolitanas</a:t>
                      </a:r>
                    </a:p>
                  </a:txBody>
                  <a:tcPr marL="9525" marR="9525" marT="9525" marB="0" anchor="ctr">
                    <a:lnL>
                      <a:noFill/>
                    </a:lnL>
                    <a:lnR>
                      <a:noFill/>
                    </a:lnR>
                    <a:lnT>
                      <a:noFill/>
                    </a:lnT>
                    <a:lnB>
                      <a:noFill/>
                    </a:lnB>
                    <a:solidFill>
                      <a:srgbClr val="B6004B"/>
                    </a:solidFill>
                  </a:tcPr>
                </a:tc>
                <a:tc hMerge="1">
                  <a:txBody>
                    <a:bodyPr/>
                    <a:lstStyle/>
                    <a:p>
                      <a:endParaRPr lang="es-CO"/>
                    </a:p>
                  </a:txBody>
                  <a:tcPr/>
                </a:tc>
                <a:extLst>
                  <a:ext uri="{0D108BD9-81ED-4DB2-BD59-A6C34878D82A}">
                    <a16:rowId xmlns:a16="http://schemas.microsoft.com/office/drawing/2014/main" val="1305916526"/>
                  </a:ext>
                </a:extLst>
              </a:tr>
              <a:tr h="567701">
                <a:tc>
                  <a:txBody>
                    <a:bodyPr/>
                    <a:lstStyle/>
                    <a:p>
                      <a:pPr algn="ctr" rtl="0" fontAlgn="ctr"/>
                      <a:r>
                        <a:rPr lang="es-CO" sz="1500" b="1" i="0" u="none" strike="noStrike" dirty="0">
                          <a:solidFill>
                            <a:schemeClr val="bg1"/>
                          </a:solidFill>
                          <a:effectLst/>
                          <a:latin typeface="Segoe UI" panose="020B0502040204020203" pitchFamily="34" charset="0"/>
                        </a:rPr>
                        <a:t>(%)</a:t>
                      </a:r>
                      <a:r>
                        <a:rPr lang="es-CO" sz="1500" b="1" i="0" u="none" strike="noStrike" dirty="0">
                          <a:solidFill>
                            <a:srgbClr val="262626"/>
                          </a:solidFill>
                          <a:effectLst/>
                          <a:latin typeface="Segoe UI" panose="020B0502040204020203" pitchFamily="34" charset="0"/>
                        </a:rPr>
                        <a:t> </a:t>
                      </a:r>
                    </a:p>
                  </a:txBody>
                  <a:tcPr marL="9525" marR="9525" marT="9525" marB="0" anchor="ctr">
                    <a:lnL>
                      <a:noFill/>
                    </a:lnL>
                    <a:lnR>
                      <a:noFill/>
                    </a:lnR>
                    <a:lnT>
                      <a:noFill/>
                    </a:lnT>
                    <a:lnB>
                      <a:noFill/>
                    </a:lnB>
                    <a:solidFill>
                      <a:srgbClr val="6B1940"/>
                    </a:solidFill>
                  </a:tcPr>
                </a:tc>
                <a:tc>
                  <a:txBody>
                    <a:bodyPr/>
                    <a:lstStyle/>
                    <a:p>
                      <a:pPr algn="ctr" fontAlgn="ctr"/>
                      <a:r>
                        <a:rPr lang="es-CO" sz="1400" b="1" i="0" u="none" strike="noStrike" dirty="0">
                          <a:solidFill>
                            <a:srgbClr val="AD2750"/>
                          </a:solidFill>
                          <a:effectLst/>
                          <a:latin typeface="Segoe UI" panose="020B0502040204020203" pitchFamily="34" charset="0"/>
                        </a:rPr>
                        <a:t>Enero - octubre 2022</a:t>
                      </a:r>
                    </a:p>
                  </a:txBody>
                  <a:tcPr marL="9525" marR="9525" marT="9525" marB="0" anchor="ctr">
                    <a:lnL>
                      <a:noFill/>
                    </a:lnL>
                    <a:lnR>
                      <a:noFill/>
                    </a:lnR>
                    <a:lnT>
                      <a:noFill/>
                    </a:lnT>
                    <a:lnB w="6350" cap="flat" cmpd="sng" algn="ctr">
                      <a:solidFill>
                        <a:srgbClr val="595959"/>
                      </a:solidFill>
                      <a:prstDash val="solid"/>
                      <a:round/>
                      <a:headEnd type="none" w="med" len="med"/>
                      <a:tailEnd type="none" w="med" len="med"/>
                    </a:lnB>
                    <a:solidFill>
                      <a:srgbClr val="E691AA"/>
                    </a:solidFill>
                  </a:tcPr>
                </a:tc>
                <a:tc>
                  <a:txBody>
                    <a:bodyPr/>
                    <a:lstStyle/>
                    <a:p>
                      <a:pPr algn="ctr" fontAlgn="ctr"/>
                      <a:r>
                        <a:rPr lang="es-CO" sz="1400" b="1" i="0" u="none" strike="noStrike" dirty="0">
                          <a:solidFill>
                            <a:srgbClr val="AD2750"/>
                          </a:solidFill>
                          <a:effectLst/>
                          <a:latin typeface="Segoe UI" panose="020B0502040204020203" pitchFamily="34" charset="0"/>
                        </a:rPr>
                        <a:t>Enero - octubre 2023</a:t>
                      </a:r>
                    </a:p>
                  </a:txBody>
                  <a:tcPr marL="9525" marR="9525" marT="9525" marB="0" anchor="ctr">
                    <a:lnL>
                      <a:noFill/>
                    </a:lnL>
                    <a:lnR>
                      <a:noFill/>
                    </a:lnR>
                    <a:lnT>
                      <a:noFill/>
                    </a:lnT>
                    <a:lnB w="6350" cap="flat" cmpd="sng" algn="ctr">
                      <a:solidFill>
                        <a:srgbClr val="595959"/>
                      </a:solidFill>
                      <a:prstDash val="solid"/>
                      <a:round/>
                      <a:headEnd type="none" w="med" len="med"/>
                      <a:tailEnd type="none" w="med" len="med"/>
                    </a:lnB>
                    <a:solidFill>
                      <a:srgbClr val="F7D9E1"/>
                    </a:solidFill>
                  </a:tcPr>
                </a:tc>
                <a:tc>
                  <a:txBody>
                    <a:bodyPr/>
                    <a:lstStyle/>
                    <a:p>
                      <a:pPr algn="ctr" fontAlgn="ctr"/>
                      <a:r>
                        <a:rPr lang="es-CO" sz="1400" b="1" i="0" u="none" strike="noStrike" dirty="0">
                          <a:solidFill>
                            <a:srgbClr val="AD2750"/>
                          </a:solidFill>
                          <a:effectLst/>
                          <a:latin typeface="Segoe UI" panose="020B0502040204020203" pitchFamily="34" charset="0"/>
                        </a:rPr>
                        <a:t>Enero - octubre 2022</a:t>
                      </a:r>
                    </a:p>
                  </a:txBody>
                  <a:tcPr marL="9525" marR="9525" marT="9525" marB="0" anchor="ctr">
                    <a:lnL>
                      <a:noFill/>
                    </a:lnL>
                    <a:lnR>
                      <a:noFill/>
                    </a:lnR>
                    <a:lnT>
                      <a:noFill/>
                    </a:lnT>
                    <a:lnB w="6350" cap="flat" cmpd="sng" algn="ctr">
                      <a:solidFill>
                        <a:srgbClr val="595959"/>
                      </a:solidFill>
                      <a:prstDash val="solid"/>
                      <a:round/>
                      <a:headEnd type="none" w="med" len="med"/>
                      <a:tailEnd type="none" w="med" len="med"/>
                    </a:lnB>
                    <a:solidFill>
                      <a:srgbClr val="E691AA"/>
                    </a:solidFill>
                  </a:tcPr>
                </a:tc>
                <a:tc>
                  <a:txBody>
                    <a:bodyPr/>
                    <a:lstStyle/>
                    <a:p>
                      <a:pPr algn="ctr" fontAlgn="ctr"/>
                      <a:r>
                        <a:rPr lang="es-CO" sz="1400" b="1" i="0" u="none" strike="noStrike" dirty="0">
                          <a:solidFill>
                            <a:srgbClr val="AD2750"/>
                          </a:solidFill>
                          <a:effectLst/>
                          <a:latin typeface="Segoe UI" panose="020B0502040204020203" pitchFamily="34" charset="0"/>
                        </a:rPr>
                        <a:t>Enero - octubre 2023</a:t>
                      </a:r>
                    </a:p>
                  </a:txBody>
                  <a:tcPr marL="9525" marR="9525" marT="9525" marB="0" anchor="ctr">
                    <a:lnL>
                      <a:noFill/>
                    </a:lnL>
                    <a:lnR>
                      <a:noFill/>
                    </a:lnR>
                    <a:lnT>
                      <a:noFill/>
                    </a:lnT>
                    <a:lnB w="6350" cap="flat" cmpd="sng" algn="ctr">
                      <a:solidFill>
                        <a:srgbClr val="595959"/>
                      </a:solidFill>
                      <a:prstDash val="solid"/>
                      <a:round/>
                      <a:headEnd type="none" w="med" len="med"/>
                      <a:tailEnd type="none" w="med" len="med"/>
                    </a:lnB>
                    <a:solidFill>
                      <a:srgbClr val="F7D9E1"/>
                    </a:solidFill>
                  </a:tcPr>
                </a:tc>
                <a:extLst>
                  <a:ext uri="{0D108BD9-81ED-4DB2-BD59-A6C34878D82A}">
                    <a16:rowId xmlns:a16="http://schemas.microsoft.com/office/drawing/2014/main" val="290969429"/>
                  </a:ext>
                </a:extLst>
              </a:tr>
              <a:tr h="422475">
                <a:tc>
                  <a:txBody>
                    <a:bodyPr/>
                    <a:lstStyle/>
                    <a:p>
                      <a:pPr algn="ctr" rtl="0" fontAlgn="ctr"/>
                      <a:r>
                        <a:rPr lang="es-CO" sz="1500" b="1" i="0" u="none" strike="noStrike">
                          <a:solidFill>
                            <a:srgbClr val="262626"/>
                          </a:solidFill>
                          <a:effectLst/>
                          <a:latin typeface="Segoe UI" panose="020B0502040204020203" pitchFamily="34" charset="0"/>
                        </a:rPr>
                        <a:t>TGP</a:t>
                      </a:r>
                    </a:p>
                  </a:txBody>
                  <a:tcPr marL="9525" marR="9525" marT="9525" marB="0" anchor="ctr">
                    <a:lnL>
                      <a:noFill/>
                    </a:lnL>
                    <a:lnR>
                      <a:noFill/>
                    </a:lnR>
                    <a:lnT>
                      <a:noFill/>
                    </a:lnT>
                    <a:lnB>
                      <a:noFill/>
                    </a:lnB>
                    <a:solidFill>
                      <a:srgbClr val="D9D9D9"/>
                    </a:solidFill>
                  </a:tcPr>
                </a:tc>
                <a:tc>
                  <a:txBody>
                    <a:bodyPr/>
                    <a:lstStyle/>
                    <a:p>
                      <a:pPr marL="0" algn="ctr" defTabSz="457200" rtl="0" eaLnBrk="1" fontAlgn="ctr" latinLnBrk="0" hangingPunct="1"/>
                      <a:r>
                        <a:rPr lang="es-CO" sz="1400" b="0" i="0" u="none" strike="noStrike" kern="1200" dirty="0">
                          <a:solidFill>
                            <a:srgbClr val="404040"/>
                          </a:solidFill>
                          <a:effectLst/>
                          <a:latin typeface="Segoe UI" panose="020B0502040204020203" pitchFamily="34" charset="0"/>
                          <a:ea typeface="+mn-ea"/>
                          <a:cs typeface="+mn-cs"/>
                        </a:rPr>
                        <a:t>63,6</a:t>
                      </a:r>
                    </a:p>
                  </a:txBody>
                  <a:tcPr marL="9525" marR="9525" marT="9525" marB="0" anchor="ctr">
                    <a:lnL>
                      <a:noFill/>
                    </a:lnL>
                    <a:lnR>
                      <a:noFill/>
                    </a:lnR>
                    <a:lnT w="6350" cap="flat" cmpd="sng" algn="ctr">
                      <a:solidFill>
                        <a:srgbClr val="595959"/>
                      </a:solidFill>
                      <a:prstDash val="solid"/>
                      <a:round/>
                      <a:headEnd type="none" w="med" len="med"/>
                      <a:tailEnd type="none" w="med" len="med"/>
                    </a:lnT>
                    <a:lnB>
                      <a:noFill/>
                    </a:lnB>
                    <a:solidFill>
                      <a:srgbClr val="D9D9D9"/>
                    </a:solidFill>
                  </a:tcPr>
                </a:tc>
                <a:tc>
                  <a:txBody>
                    <a:bodyPr/>
                    <a:lstStyle/>
                    <a:p>
                      <a:pPr marL="0" algn="ctr" defTabSz="457200" rtl="0" eaLnBrk="1" fontAlgn="ctr" latinLnBrk="0" hangingPunct="1"/>
                      <a:r>
                        <a:rPr lang="es-CO" sz="1400" b="1" i="0" u="none" strike="noStrike" kern="1200" dirty="0">
                          <a:solidFill>
                            <a:srgbClr val="404040"/>
                          </a:solidFill>
                          <a:effectLst/>
                          <a:latin typeface="Segoe UI" panose="020B0502040204020203" pitchFamily="34" charset="0"/>
                          <a:ea typeface="+mn-ea"/>
                          <a:cs typeface="+mn-cs"/>
                        </a:rPr>
                        <a:t>64,2</a:t>
                      </a:r>
                    </a:p>
                  </a:txBody>
                  <a:tcPr marL="9525" marR="9525" marT="9525" marB="0" anchor="ctr">
                    <a:lnL>
                      <a:noFill/>
                    </a:lnL>
                    <a:lnR>
                      <a:noFill/>
                    </a:lnR>
                    <a:lnT w="6350" cap="flat" cmpd="sng" algn="ctr">
                      <a:solidFill>
                        <a:srgbClr val="595959"/>
                      </a:solidFill>
                      <a:prstDash val="solid"/>
                      <a:round/>
                      <a:headEnd type="none" w="med" len="med"/>
                      <a:tailEnd type="none" w="med" len="med"/>
                    </a:lnT>
                    <a:lnB>
                      <a:noFill/>
                    </a:lnB>
                    <a:solidFill>
                      <a:srgbClr val="D9D9D9"/>
                    </a:solidFill>
                  </a:tcPr>
                </a:tc>
                <a:tc>
                  <a:txBody>
                    <a:bodyPr/>
                    <a:lstStyle/>
                    <a:p>
                      <a:pPr marL="0" algn="ctr" defTabSz="457200" rtl="0" eaLnBrk="1" fontAlgn="ctr" latinLnBrk="0" hangingPunct="1"/>
                      <a:r>
                        <a:rPr lang="es-CO" sz="1400" b="0" i="0" u="none" strike="noStrike" kern="1200" dirty="0">
                          <a:solidFill>
                            <a:srgbClr val="404040"/>
                          </a:solidFill>
                          <a:effectLst/>
                          <a:latin typeface="Segoe UI" panose="020B0502040204020203" pitchFamily="34" charset="0"/>
                          <a:ea typeface="+mn-ea"/>
                          <a:cs typeface="+mn-cs"/>
                        </a:rPr>
                        <a:t>65,4</a:t>
                      </a:r>
                    </a:p>
                  </a:txBody>
                  <a:tcPr marL="9525" marR="9525" marT="9525" marB="0" anchor="ctr">
                    <a:lnL>
                      <a:noFill/>
                    </a:lnL>
                    <a:lnR>
                      <a:noFill/>
                    </a:lnR>
                    <a:lnT w="6350" cap="flat" cmpd="sng" algn="ctr">
                      <a:solidFill>
                        <a:srgbClr val="595959"/>
                      </a:solidFill>
                      <a:prstDash val="solid"/>
                      <a:round/>
                      <a:headEnd type="none" w="med" len="med"/>
                      <a:tailEnd type="none" w="med" len="med"/>
                    </a:lnT>
                    <a:lnB>
                      <a:noFill/>
                    </a:lnB>
                    <a:solidFill>
                      <a:srgbClr val="D9D9D9"/>
                    </a:solidFill>
                  </a:tcPr>
                </a:tc>
                <a:tc>
                  <a:txBody>
                    <a:bodyPr/>
                    <a:lstStyle/>
                    <a:p>
                      <a:pPr marL="0" algn="ctr" defTabSz="457200" rtl="0" eaLnBrk="1" fontAlgn="ctr" latinLnBrk="0" hangingPunct="1"/>
                      <a:r>
                        <a:rPr lang="es-CO" sz="1400" b="1" i="0" u="none" strike="noStrike" kern="1200" dirty="0">
                          <a:solidFill>
                            <a:srgbClr val="404040"/>
                          </a:solidFill>
                          <a:effectLst/>
                          <a:latin typeface="Segoe UI" panose="020B0502040204020203" pitchFamily="34" charset="0"/>
                          <a:ea typeface="+mn-ea"/>
                          <a:cs typeface="+mn-cs"/>
                        </a:rPr>
                        <a:t>66,2</a:t>
                      </a:r>
                    </a:p>
                  </a:txBody>
                  <a:tcPr marL="9525" marR="9525" marT="9525" marB="0" anchor="ctr">
                    <a:lnL>
                      <a:noFill/>
                    </a:lnL>
                    <a:lnR>
                      <a:noFill/>
                    </a:lnR>
                    <a:lnT w="6350" cap="flat" cmpd="sng" algn="ctr">
                      <a:solidFill>
                        <a:srgbClr val="595959"/>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1309415843"/>
                  </a:ext>
                </a:extLst>
              </a:tr>
              <a:tr h="356463">
                <a:tc>
                  <a:txBody>
                    <a:bodyPr/>
                    <a:lstStyle/>
                    <a:p>
                      <a:pPr algn="ctr" rtl="0" fontAlgn="ctr"/>
                      <a:r>
                        <a:rPr lang="es-CO" sz="1400" b="1" i="0" u="none" strike="noStrike">
                          <a:solidFill>
                            <a:srgbClr val="262626"/>
                          </a:solidFill>
                          <a:effectLst/>
                          <a:latin typeface="Segoe UI" panose="020B0502040204020203" pitchFamily="34" charset="0"/>
                        </a:rPr>
                        <a:t>TO</a:t>
                      </a:r>
                    </a:p>
                  </a:txBody>
                  <a:tcPr marL="9525" marR="9525" marT="9525" marB="0" anchor="ctr">
                    <a:lnL>
                      <a:noFill/>
                    </a:lnL>
                    <a:lnR>
                      <a:noFill/>
                    </a:lnR>
                    <a:lnT>
                      <a:noFill/>
                    </a:lnT>
                    <a:lnB>
                      <a:noFill/>
                    </a:lnB>
                    <a:solidFill>
                      <a:srgbClr val="FFFFFF"/>
                    </a:solidFill>
                  </a:tcPr>
                </a:tc>
                <a:tc>
                  <a:txBody>
                    <a:bodyPr/>
                    <a:lstStyle/>
                    <a:p>
                      <a:pPr marL="0" algn="ctr" defTabSz="457200" rtl="0" eaLnBrk="1" fontAlgn="ctr" latinLnBrk="0" hangingPunct="1"/>
                      <a:r>
                        <a:rPr lang="es-CO" sz="1400" b="0" i="0" u="none" strike="noStrike" kern="1200" dirty="0">
                          <a:solidFill>
                            <a:srgbClr val="404040"/>
                          </a:solidFill>
                          <a:effectLst/>
                          <a:latin typeface="Segoe UI" panose="020B0502040204020203" pitchFamily="34" charset="0"/>
                          <a:ea typeface="+mn-ea"/>
                          <a:cs typeface="+mn-cs"/>
                        </a:rPr>
                        <a:t>56,3</a:t>
                      </a:r>
                    </a:p>
                  </a:txBody>
                  <a:tcPr marL="9525" marR="9525" marT="9525" marB="0" anchor="ctr">
                    <a:lnL>
                      <a:noFill/>
                    </a:lnL>
                    <a:lnR>
                      <a:noFill/>
                    </a:lnR>
                    <a:lnT>
                      <a:noFill/>
                    </a:lnT>
                    <a:lnB>
                      <a:noFill/>
                    </a:lnB>
                    <a:solidFill>
                      <a:srgbClr val="FFFFFF"/>
                    </a:solidFill>
                  </a:tcPr>
                </a:tc>
                <a:tc>
                  <a:txBody>
                    <a:bodyPr/>
                    <a:lstStyle/>
                    <a:p>
                      <a:pPr marL="0" algn="ctr" defTabSz="457200" rtl="0" eaLnBrk="1" fontAlgn="ctr" latinLnBrk="0" hangingPunct="1"/>
                      <a:r>
                        <a:rPr lang="es-CO" sz="1400" b="1" i="0" u="none" strike="noStrike" kern="1200" dirty="0">
                          <a:solidFill>
                            <a:srgbClr val="404040"/>
                          </a:solidFill>
                          <a:effectLst/>
                          <a:latin typeface="Segoe UI" panose="020B0502040204020203" pitchFamily="34" charset="0"/>
                          <a:ea typeface="+mn-ea"/>
                          <a:cs typeface="+mn-cs"/>
                        </a:rPr>
                        <a:t>57,6</a:t>
                      </a:r>
                    </a:p>
                  </a:txBody>
                  <a:tcPr marL="9525" marR="9525" marT="9525" marB="0" anchor="ctr">
                    <a:lnL>
                      <a:noFill/>
                    </a:lnL>
                    <a:lnR>
                      <a:noFill/>
                    </a:lnR>
                    <a:lnT>
                      <a:noFill/>
                    </a:lnT>
                    <a:lnB>
                      <a:noFill/>
                    </a:lnB>
                    <a:solidFill>
                      <a:srgbClr val="FFFFFF"/>
                    </a:solidFill>
                  </a:tcPr>
                </a:tc>
                <a:tc>
                  <a:txBody>
                    <a:bodyPr/>
                    <a:lstStyle/>
                    <a:p>
                      <a:pPr marL="0" algn="ctr" defTabSz="457200" rtl="0" eaLnBrk="1" fontAlgn="ctr" latinLnBrk="0" hangingPunct="1"/>
                      <a:r>
                        <a:rPr lang="es-CO" sz="1400" b="0" i="0" u="none" strike="noStrike" kern="1200" dirty="0">
                          <a:solidFill>
                            <a:srgbClr val="404040"/>
                          </a:solidFill>
                          <a:effectLst/>
                          <a:latin typeface="Segoe UI" panose="020B0502040204020203" pitchFamily="34" charset="0"/>
                          <a:ea typeface="+mn-ea"/>
                          <a:cs typeface="+mn-cs"/>
                        </a:rPr>
                        <a:t>57,8</a:t>
                      </a:r>
                    </a:p>
                  </a:txBody>
                  <a:tcPr marL="9525" marR="9525" marT="9525" marB="0" anchor="ctr">
                    <a:lnL>
                      <a:noFill/>
                    </a:lnL>
                    <a:lnR>
                      <a:noFill/>
                    </a:lnR>
                    <a:lnT>
                      <a:noFill/>
                    </a:lnT>
                    <a:lnB>
                      <a:noFill/>
                    </a:lnB>
                    <a:solidFill>
                      <a:srgbClr val="FFFFFF"/>
                    </a:solidFill>
                  </a:tcPr>
                </a:tc>
                <a:tc>
                  <a:txBody>
                    <a:bodyPr/>
                    <a:lstStyle/>
                    <a:p>
                      <a:pPr marL="0" algn="ctr" defTabSz="457200" rtl="0" eaLnBrk="1" fontAlgn="ctr" latinLnBrk="0" hangingPunct="1"/>
                      <a:r>
                        <a:rPr lang="es-CO" sz="1400" b="1" i="0" u="none" strike="noStrike" kern="1200" dirty="0">
                          <a:solidFill>
                            <a:srgbClr val="404040"/>
                          </a:solidFill>
                          <a:effectLst/>
                          <a:latin typeface="Segoe UI" panose="020B0502040204020203" pitchFamily="34" charset="0"/>
                          <a:ea typeface="+mn-ea"/>
                          <a:cs typeface="+mn-cs"/>
                        </a:rPr>
                        <a:t>59,3</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693415592"/>
                  </a:ext>
                </a:extLst>
              </a:tr>
              <a:tr h="356463">
                <a:tc>
                  <a:txBody>
                    <a:bodyPr/>
                    <a:lstStyle/>
                    <a:p>
                      <a:pPr algn="ctr" rtl="0" fontAlgn="ctr"/>
                      <a:r>
                        <a:rPr lang="es-CO" sz="1400" b="1" i="0" u="none" strike="noStrike">
                          <a:solidFill>
                            <a:srgbClr val="262626"/>
                          </a:solidFill>
                          <a:effectLst/>
                          <a:latin typeface="Segoe UI" panose="020B0502040204020203" pitchFamily="34" charset="0"/>
                        </a:rPr>
                        <a:t>TD</a:t>
                      </a:r>
                    </a:p>
                  </a:txBody>
                  <a:tcPr marL="9525" marR="9525" marT="9525" marB="0" anchor="ctr">
                    <a:lnL>
                      <a:noFill/>
                    </a:lnL>
                    <a:lnR>
                      <a:noFill/>
                    </a:lnR>
                    <a:lnT>
                      <a:noFill/>
                    </a:lnT>
                    <a:lnB w="6350" cap="flat" cmpd="sng" algn="ctr">
                      <a:solidFill>
                        <a:srgbClr val="000000"/>
                      </a:solidFill>
                      <a:prstDash val="dash"/>
                      <a:round/>
                      <a:headEnd type="none" w="med" len="med"/>
                      <a:tailEnd type="none" w="med" len="med"/>
                    </a:lnB>
                    <a:solidFill>
                      <a:srgbClr val="D9D9D9"/>
                    </a:solidFill>
                  </a:tcPr>
                </a:tc>
                <a:tc>
                  <a:txBody>
                    <a:bodyPr/>
                    <a:lstStyle/>
                    <a:p>
                      <a:pPr marL="0" algn="ctr" defTabSz="457200" rtl="0" eaLnBrk="1" fontAlgn="ctr" latinLnBrk="0" hangingPunct="1"/>
                      <a:r>
                        <a:rPr lang="es-CO" sz="1400" b="0" i="0" u="none" strike="noStrike" kern="1200" dirty="0">
                          <a:solidFill>
                            <a:srgbClr val="404040"/>
                          </a:solidFill>
                          <a:effectLst/>
                          <a:latin typeface="Segoe UI" panose="020B0502040204020203" pitchFamily="34" charset="0"/>
                          <a:ea typeface="+mn-ea"/>
                          <a:cs typeface="+mn-cs"/>
                        </a:rPr>
                        <a:t>11,5</a:t>
                      </a:r>
                    </a:p>
                  </a:txBody>
                  <a:tcPr marL="9525" marR="9525" marT="9525" marB="0" anchor="ctr">
                    <a:lnL>
                      <a:noFill/>
                    </a:lnL>
                    <a:lnR>
                      <a:noFill/>
                    </a:lnR>
                    <a:lnT>
                      <a:noFill/>
                    </a:lnT>
                    <a:lnB w="6350" cap="flat" cmpd="sng" algn="ctr">
                      <a:solidFill>
                        <a:srgbClr val="000000"/>
                      </a:solidFill>
                      <a:prstDash val="dash"/>
                      <a:round/>
                      <a:headEnd type="none" w="med" len="med"/>
                      <a:tailEnd type="none" w="med" len="med"/>
                    </a:lnB>
                    <a:solidFill>
                      <a:srgbClr val="D9D9D9"/>
                    </a:solidFill>
                  </a:tcPr>
                </a:tc>
                <a:tc>
                  <a:txBody>
                    <a:bodyPr/>
                    <a:lstStyle/>
                    <a:p>
                      <a:pPr marL="0" algn="ctr" defTabSz="457200" rtl="0" eaLnBrk="1" fontAlgn="ctr" latinLnBrk="0" hangingPunct="1"/>
                      <a:r>
                        <a:rPr lang="es-CO" sz="1400" b="1" i="0" u="none" strike="noStrike" kern="1200" dirty="0">
                          <a:solidFill>
                            <a:srgbClr val="404040"/>
                          </a:solidFill>
                          <a:effectLst/>
                          <a:latin typeface="Segoe UI" panose="020B0502040204020203" pitchFamily="34" charset="0"/>
                          <a:ea typeface="+mn-ea"/>
                          <a:cs typeface="+mn-cs"/>
                        </a:rPr>
                        <a:t>10,3</a:t>
                      </a:r>
                    </a:p>
                  </a:txBody>
                  <a:tcPr marL="9525" marR="9525" marT="9525" marB="0" anchor="ctr">
                    <a:lnL>
                      <a:noFill/>
                    </a:lnL>
                    <a:lnR>
                      <a:noFill/>
                    </a:lnR>
                    <a:lnT>
                      <a:noFill/>
                    </a:lnT>
                    <a:lnB w="6350" cap="flat" cmpd="sng" algn="ctr">
                      <a:solidFill>
                        <a:srgbClr val="000000"/>
                      </a:solidFill>
                      <a:prstDash val="dash"/>
                      <a:round/>
                      <a:headEnd type="none" w="med" len="med"/>
                      <a:tailEnd type="none" w="med" len="med"/>
                    </a:lnB>
                    <a:solidFill>
                      <a:srgbClr val="D9D9D9"/>
                    </a:solidFill>
                  </a:tcPr>
                </a:tc>
                <a:tc>
                  <a:txBody>
                    <a:bodyPr/>
                    <a:lstStyle/>
                    <a:p>
                      <a:pPr marL="0" algn="ctr" defTabSz="457200" rtl="0" eaLnBrk="1" fontAlgn="ctr" latinLnBrk="0" hangingPunct="1"/>
                      <a:r>
                        <a:rPr lang="es-CO" sz="1400" b="0" i="0" u="none" strike="noStrike" kern="1200" dirty="0">
                          <a:solidFill>
                            <a:srgbClr val="404040"/>
                          </a:solidFill>
                          <a:effectLst/>
                          <a:latin typeface="Segoe UI" panose="020B0502040204020203" pitchFamily="34" charset="0"/>
                          <a:ea typeface="+mn-ea"/>
                          <a:cs typeface="+mn-cs"/>
                        </a:rPr>
                        <a:t>11,6</a:t>
                      </a:r>
                    </a:p>
                  </a:txBody>
                  <a:tcPr marL="9525" marR="9525" marT="9525" marB="0" anchor="ctr">
                    <a:lnL>
                      <a:noFill/>
                    </a:lnL>
                    <a:lnR>
                      <a:noFill/>
                    </a:lnR>
                    <a:lnT>
                      <a:noFill/>
                    </a:lnT>
                    <a:lnB w="6350" cap="flat" cmpd="sng" algn="ctr">
                      <a:solidFill>
                        <a:srgbClr val="000000"/>
                      </a:solidFill>
                      <a:prstDash val="dash"/>
                      <a:round/>
                      <a:headEnd type="none" w="med" len="med"/>
                      <a:tailEnd type="none" w="med" len="med"/>
                    </a:lnB>
                    <a:solidFill>
                      <a:srgbClr val="D9D9D9"/>
                    </a:solidFill>
                  </a:tcPr>
                </a:tc>
                <a:tc>
                  <a:txBody>
                    <a:bodyPr/>
                    <a:lstStyle/>
                    <a:p>
                      <a:pPr marL="0" algn="ctr" defTabSz="457200" rtl="0" eaLnBrk="1" fontAlgn="ctr" latinLnBrk="0" hangingPunct="1"/>
                      <a:r>
                        <a:rPr lang="es-CO" sz="1400" b="1" i="0" u="none" strike="noStrike" kern="1200" dirty="0">
                          <a:solidFill>
                            <a:srgbClr val="404040"/>
                          </a:solidFill>
                          <a:effectLst/>
                          <a:latin typeface="Segoe UI" panose="020B0502040204020203" pitchFamily="34" charset="0"/>
                          <a:ea typeface="+mn-ea"/>
                          <a:cs typeface="+mn-cs"/>
                        </a:rPr>
                        <a:t>10,5</a:t>
                      </a:r>
                    </a:p>
                  </a:txBody>
                  <a:tcPr marL="9525" marR="9525" marT="9525" marB="0" anchor="ctr">
                    <a:lnL>
                      <a:noFill/>
                    </a:lnL>
                    <a:lnR>
                      <a:noFill/>
                    </a:lnR>
                    <a:lnT>
                      <a:noFill/>
                    </a:lnT>
                    <a:lnB w="6350" cap="flat" cmpd="sng" algn="ctr">
                      <a:solidFill>
                        <a:srgbClr val="000000"/>
                      </a:solidFill>
                      <a:prstDash val="dash"/>
                      <a:round/>
                      <a:headEnd type="none" w="med" len="med"/>
                      <a:tailEnd type="none" w="med" len="med"/>
                    </a:lnB>
                    <a:solidFill>
                      <a:srgbClr val="D9D9D9"/>
                    </a:solidFill>
                  </a:tcPr>
                </a:tc>
                <a:extLst>
                  <a:ext uri="{0D108BD9-81ED-4DB2-BD59-A6C34878D82A}">
                    <a16:rowId xmlns:a16="http://schemas.microsoft.com/office/drawing/2014/main" val="2737441885"/>
                  </a:ext>
                </a:extLst>
              </a:tr>
              <a:tr h="356463">
                <a:tc>
                  <a:txBody>
                    <a:bodyPr/>
                    <a:lstStyle/>
                    <a:p>
                      <a:pPr algn="ctr" rtl="0" fontAlgn="ctr"/>
                      <a:r>
                        <a:rPr lang="es-CO" sz="1400" b="1" i="0" u="none" strike="noStrike">
                          <a:solidFill>
                            <a:srgbClr val="262626"/>
                          </a:solidFill>
                          <a:effectLst/>
                          <a:latin typeface="Segoe UI" panose="020B0502040204020203" pitchFamily="34" charset="0"/>
                        </a:rPr>
                        <a:t>TS</a:t>
                      </a:r>
                    </a:p>
                  </a:txBody>
                  <a:tcPr marL="9525" marR="9525" marT="9525"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457200" rtl="0" eaLnBrk="1" fontAlgn="ctr" latinLnBrk="0" hangingPunct="1"/>
                      <a:r>
                        <a:rPr lang="es-CO" sz="1400" b="0" i="0" u="none" strike="noStrike" kern="1200" dirty="0">
                          <a:solidFill>
                            <a:srgbClr val="404040"/>
                          </a:solidFill>
                          <a:effectLst/>
                          <a:latin typeface="Segoe UI" panose="020B0502040204020203" pitchFamily="34" charset="0"/>
                          <a:ea typeface="+mn-ea"/>
                          <a:cs typeface="+mn-cs"/>
                        </a:rPr>
                        <a:t>8,3</a:t>
                      </a:r>
                    </a:p>
                  </a:txBody>
                  <a:tcPr marL="9525" marR="9525" marT="9525"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457200" rtl="0" eaLnBrk="1" fontAlgn="ctr" latinLnBrk="0" hangingPunct="1"/>
                      <a:r>
                        <a:rPr lang="es-CO" sz="1400" b="1" i="0" u="none" strike="noStrike" kern="1200" dirty="0">
                          <a:solidFill>
                            <a:srgbClr val="404040"/>
                          </a:solidFill>
                          <a:effectLst/>
                          <a:latin typeface="Segoe UI" panose="020B0502040204020203" pitchFamily="34" charset="0"/>
                          <a:ea typeface="+mn-ea"/>
                          <a:cs typeface="+mn-cs"/>
                        </a:rPr>
                        <a:t>8,2</a:t>
                      </a:r>
                    </a:p>
                  </a:txBody>
                  <a:tcPr marL="9525" marR="9525" marT="9525"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457200" rtl="0" eaLnBrk="1" fontAlgn="ctr" latinLnBrk="0" hangingPunct="1"/>
                      <a:r>
                        <a:rPr lang="es-CO" sz="1400" b="0" i="0" u="none" strike="noStrike" kern="1200" dirty="0">
                          <a:solidFill>
                            <a:srgbClr val="404040"/>
                          </a:solidFill>
                          <a:effectLst/>
                          <a:latin typeface="Segoe UI" panose="020B0502040204020203" pitchFamily="34" charset="0"/>
                          <a:ea typeface="+mn-ea"/>
                          <a:cs typeface="+mn-cs"/>
                        </a:rPr>
                        <a:t>7,6</a:t>
                      </a:r>
                    </a:p>
                  </a:txBody>
                  <a:tcPr marL="9525" marR="9525" marT="9525"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457200" rtl="0" eaLnBrk="1" fontAlgn="ctr" latinLnBrk="0" hangingPunct="1"/>
                      <a:r>
                        <a:rPr lang="es-CO" sz="1400" b="1" i="0" u="none" strike="noStrike" kern="1200" dirty="0">
                          <a:solidFill>
                            <a:srgbClr val="404040"/>
                          </a:solidFill>
                          <a:effectLst/>
                          <a:latin typeface="Segoe UI" panose="020B0502040204020203" pitchFamily="34" charset="0"/>
                          <a:ea typeface="+mn-ea"/>
                          <a:cs typeface="+mn-cs"/>
                        </a:rPr>
                        <a:t>7,8</a:t>
                      </a:r>
                    </a:p>
                  </a:txBody>
                  <a:tcPr marL="9525" marR="9525" marT="9525"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43483401"/>
                  </a:ext>
                </a:extLst>
              </a:tr>
            </a:tbl>
          </a:graphicData>
        </a:graphic>
      </p:graphicFrame>
      <p:pic>
        <p:nvPicPr>
          <p:cNvPr id="5" name="Imagen 4"/>
          <p:cNvPicPr>
            <a:picLocks noChangeAspect="1"/>
          </p:cNvPicPr>
          <p:nvPr/>
        </p:nvPicPr>
        <p:blipFill>
          <a:blip r:embed="rId4"/>
          <a:stretch>
            <a:fillRect/>
          </a:stretch>
        </p:blipFill>
        <p:spPr>
          <a:xfrm>
            <a:off x="6571397" y="711805"/>
            <a:ext cx="2240202" cy="529182"/>
          </a:xfrm>
          <a:prstGeom prst="rect">
            <a:avLst/>
          </a:prstGeom>
        </p:spPr>
      </p:pic>
    </p:spTree>
    <p:extLst>
      <p:ext uri="{BB962C8B-B14F-4D97-AF65-F5344CB8AC3E}">
        <p14:creationId xmlns:p14="http://schemas.microsoft.com/office/powerpoint/2010/main" val="21583199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8F90F1AB-C76B-2B7C-3BE0-9D00E969F03B}"/>
              </a:ext>
            </a:extLst>
          </p:cNvPr>
          <p:cNvSpPr txBox="1"/>
          <p:nvPr/>
        </p:nvSpPr>
        <p:spPr>
          <a:xfrm>
            <a:off x="339498" y="131294"/>
            <a:ext cx="7741090" cy="654025"/>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defTabSz="457189">
              <a:defRPr/>
            </a:pPr>
            <a:r>
              <a:rPr lang="es-ES" sz="1400" dirty="0">
                <a:solidFill>
                  <a:srgbClr val="B6004B"/>
                </a:solidFill>
              </a:rPr>
              <a:t>Población ocupada según sexo, edad y cotización a pensión</a:t>
            </a:r>
          </a:p>
          <a:p>
            <a:pPr defTabSz="457189">
              <a:defRPr/>
            </a:pPr>
            <a:r>
              <a:rPr lang="es-ES" sz="1400" dirty="0">
                <a:solidFill>
                  <a:srgbClr val="6F2A4D"/>
                </a:solidFill>
              </a:rPr>
              <a:t>Total nacional</a:t>
            </a:r>
          </a:p>
          <a:p>
            <a:pPr defTabSz="457189">
              <a:defRPr/>
            </a:pPr>
            <a:r>
              <a:rPr lang="es-ES" sz="1000" b="0" dirty="0">
                <a:solidFill>
                  <a:prstClr val="black"/>
                </a:solidFill>
              </a:rPr>
              <a:t>Enero - octubre (2022 – 2023)</a:t>
            </a:r>
          </a:p>
        </p:txBody>
      </p:sp>
      <p:sp>
        <p:nvSpPr>
          <p:cNvPr id="10" name="Rectángulo 9">
            <a:extLst>
              <a:ext uri="{FF2B5EF4-FFF2-40B4-BE49-F238E27FC236}">
                <a16:creationId xmlns:a16="http://schemas.microsoft.com/office/drawing/2014/main" id="{5705284A-FEC7-7B83-699D-83BB75B67341}"/>
              </a:ext>
            </a:extLst>
          </p:cNvPr>
          <p:cNvSpPr/>
          <p:nvPr/>
        </p:nvSpPr>
        <p:spPr>
          <a:xfrm>
            <a:off x="209575" y="201239"/>
            <a:ext cx="45719" cy="545021"/>
          </a:xfrm>
          <a:prstGeom prst="rect">
            <a:avLst/>
          </a:prstGeom>
          <a:solidFill>
            <a:srgbClr val="6F2A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s-CO">
              <a:solidFill>
                <a:prstClr val="white"/>
              </a:solidFill>
              <a:latin typeface="Segoe UI"/>
            </a:endParaRPr>
          </a:p>
        </p:txBody>
      </p:sp>
      <p:pic>
        <p:nvPicPr>
          <p:cNvPr id="9" name="Imagen 8"/>
          <p:cNvPicPr>
            <a:picLocks noChangeAspect="1"/>
          </p:cNvPicPr>
          <p:nvPr/>
        </p:nvPicPr>
        <p:blipFill>
          <a:blip r:embed="rId2"/>
          <a:stretch>
            <a:fillRect/>
          </a:stretch>
        </p:blipFill>
        <p:spPr>
          <a:xfrm>
            <a:off x="6209732" y="4273870"/>
            <a:ext cx="2240202" cy="529182"/>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1452574096"/>
              </p:ext>
            </p:extLst>
          </p:nvPr>
        </p:nvGraphicFramePr>
        <p:xfrm>
          <a:off x="1241662" y="1208194"/>
          <a:ext cx="6210300" cy="1143000"/>
        </p:xfrm>
        <a:graphic>
          <a:graphicData uri="http://schemas.openxmlformats.org/drawingml/2006/table">
            <a:tbl>
              <a:tblPr/>
              <a:tblGrid>
                <a:gridCol w="1029416">
                  <a:extLst>
                    <a:ext uri="{9D8B030D-6E8A-4147-A177-3AD203B41FA5}">
                      <a16:colId xmlns:a16="http://schemas.microsoft.com/office/drawing/2014/main" val="3175867656"/>
                    </a:ext>
                  </a:extLst>
                </a:gridCol>
                <a:gridCol w="1290612">
                  <a:extLst>
                    <a:ext uri="{9D8B030D-6E8A-4147-A177-3AD203B41FA5}">
                      <a16:colId xmlns:a16="http://schemas.microsoft.com/office/drawing/2014/main" val="2474431711"/>
                    </a:ext>
                  </a:extLst>
                </a:gridCol>
                <a:gridCol w="829679">
                  <a:extLst>
                    <a:ext uri="{9D8B030D-6E8A-4147-A177-3AD203B41FA5}">
                      <a16:colId xmlns:a16="http://schemas.microsoft.com/office/drawing/2014/main" val="4047870066"/>
                    </a:ext>
                  </a:extLst>
                </a:gridCol>
                <a:gridCol w="1115457">
                  <a:extLst>
                    <a:ext uri="{9D8B030D-6E8A-4147-A177-3AD203B41FA5}">
                      <a16:colId xmlns:a16="http://schemas.microsoft.com/office/drawing/2014/main" val="1243163434"/>
                    </a:ext>
                  </a:extLst>
                </a:gridCol>
                <a:gridCol w="903428">
                  <a:extLst>
                    <a:ext uri="{9D8B030D-6E8A-4147-A177-3AD203B41FA5}">
                      <a16:colId xmlns:a16="http://schemas.microsoft.com/office/drawing/2014/main" val="752168431"/>
                    </a:ext>
                  </a:extLst>
                </a:gridCol>
                <a:gridCol w="1041708">
                  <a:extLst>
                    <a:ext uri="{9D8B030D-6E8A-4147-A177-3AD203B41FA5}">
                      <a16:colId xmlns:a16="http://schemas.microsoft.com/office/drawing/2014/main" val="910502238"/>
                    </a:ext>
                  </a:extLst>
                </a:gridCol>
              </a:tblGrid>
              <a:tr h="190500">
                <a:tc rowSpan="2" gridSpan="2">
                  <a:txBody>
                    <a:bodyPr/>
                    <a:lstStyle/>
                    <a:p>
                      <a:pPr algn="ctr" fontAlgn="ctr"/>
                      <a:r>
                        <a:rPr lang="es-CO" sz="1000" b="1" i="0" u="none" strike="noStrike">
                          <a:solidFill>
                            <a:srgbClr val="F8F8F8"/>
                          </a:solidFill>
                          <a:effectLst/>
                          <a:latin typeface="Segoe UI" panose="020B0502040204020203" pitchFamily="34" charset="0"/>
                        </a:rPr>
                        <a:t>Hombres ocupados</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6B1940"/>
                    </a:solidFill>
                  </a:tcPr>
                </a:tc>
                <a:tc rowSpan="2" hMerge="1">
                  <a:txBody>
                    <a:bodyPr/>
                    <a:lstStyle/>
                    <a:p>
                      <a:endParaRPr lang="es-CO"/>
                    </a:p>
                  </a:txBody>
                  <a:tcPr/>
                </a:tc>
                <a:tc gridSpan="4">
                  <a:txBody>
                    <a:bodyPr/>
                    <a:lstStyle/>
                    <a:p>
                      <a:pPr algn="ctr" fontAlgn="ctr"/>
                      <a:r>
                        <a:rPr lang="es-CO" sz="1000" b="1" i="0" u="none" strike="noStrike">
                          <a:solidFill>
                            <a:srgbClr val="F8F8F8"/>
                          </a:solidFill>
                          <a:effectLst/>
                          <a:latin typeface="Segoe UI" panose="020B0502040204020203" pitchFamily="34" charset="0"/>
                        </a:rPr>
                        <a:t>Total nacional</a:t>
                      </a:r>
                    </a:p>
                  </a:txBody>
                  <a:tcPr marL="7620" marR="7620" marT="7620"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885640880"/>
                  </a:ext>
                </a:extLst>
              </a:tr>
              <a:tr h="190500">
                <a:tc gridSpan="2" vMerge="1">
                  <a:txBody>
                    <a:bodyPr/>
                    <a:lstStyle/>
                    <a:p>
                      <a:endParaRPr lang="es-CO"/>
                    </a:p>
                  </a:txBody>
                  <a:tcPr/>
                </a:tc>
                <a:tc hMerge="1" vMerge="1">
                  <a:txBody>
                    <a:bodyPr/>
                    <a:lstStyle/>
                    <a:p>
                      <a:endParaRPr lang="es-CO"/>
                    </a:p>
                  </a:txBody>
                  <a:tcPr/>
                </a:tc>
                <a:tc>
                  <a:txBody>
                    <a:bodyPr/>
                    <a:lstStyle/>
                    <a:p>
                      <a:pPr algn="ctr" fontAlgn="ctr"/>
                      <a:r>
                        <a:rPr lang="es-CO" sz="1000" b="1" i="0" u="none" strike="noStrike">
                          <a:solidFill>
                            <a:srgbClr val="AD2750"/>
                          </a:solidFill>
                          <a:effectLst/>
                          <a:latin typeface="Segoe UI" panose="020B0502040204020203" pitchFamily="34" charset="0"/>
                        </a:rPr>
                        <a:t>2022</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2023</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57861"/>
                  </a:ext>
                </a:extLst>
              </a:tr>
              <a:tr h="190500">
                <a:tc rowSpan="4">
                  <a:txBody>
                    <a:bodyPr/>
                    <a:lstStyle/>
                    <a:p>
                      <a:pPr algn="ctr" fontAlgn="ctr"/>
                      <a:r>
                        <a:rPr lang="es-ES" sz="1000" b="1" i="0" u="none" strike="noStrike" dirty="0">
                          <a:solidFill>
                            <a:srgbClr val="000000"/>
                          </a:solidFill>
                          <a:effectLst/>
                          <a:latin typeface="Segoe UI" panose="020B0502040204020203" pitchFamily="34" charset="0"/>
                        </a:rPr>
                        <a:t>Hombres de 62 años y más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dirty="0">
                          <a:solidFill>
                            <a:srgbClr val="000000"/>
                          </a:solidFill>
                          <a:effectLst/>
                          <a:latin typeface="Segoe UI" panose="020B0502040204020203" pitchFamily="34" charset="0"/>
                        </a:rPr>
                        <a:t>TOTAL</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1.153</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1.259</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875496331"/>
                  </a:ext>
                </a:extLst>
              </a:tr>
              <a:tr h="19050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140</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12,1</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158</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12,5</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740432838"/>
                  </a:ext>
                </a:extLst>
              </a:tr>
              <a:tr h="19050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879</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76,2</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952</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75,6</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79282281"/>
                  </a:ext>
                </a:extLst>
              </a:tr>
              <a:tr h="19050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134</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11,6</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149</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11,8</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81590958"/>
                  </a:ext>
                </a:extLst>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3107074683"/>
              </p:ext>
            </p:extLst>
          </p:nvPr>
        </p:nvGraphicFramePr>
        <p:xfrm>
          <a:off x="1241662" y="2707995"/>
          <a:ext cx="6210300" cy="1143000"/>
        </p:xfrm>
        <a:graphic>
          <a:graphicData uri="http://schemas.openxmlformats.org/drawingml/2006/table">
            <a:tbl>
              <a:tblPr/>
              <a:tblGrid>
                <a:gridCol w="1029416">
                  <a:extLst>
                    <a:ext uri="{9D8B030D-6E8A-4147-A177-3AD203B41FA5}">
                      <a16:colId xmlns:a16="http://schemas.microsoft.com/office/drawing/2014/main" val="1965744255"/>
                    </a:ext>
                  </a:extLst>
                </a:gridCol>
                <a:gridCol w="1290612">
                  <a:extLst>
                    <a:ext uri="{9D8B030D-6E8A-4147-A177-3AD203B41FA5}">
                      <a16:colId xmlns:a16="http://schemas.microsoft.com/office/drawing/2014/main" val="2258138759"/>
                    </a:ext>
                  </a:extLst>
                </a:gridCol>
                <a:gridCol w="829679">
                  <a:extLst>
                    <a:ext uri="{9D8B030D-6E8A-4147-A177-3AD203B41FA5}">
                      <a16:colId xmlns:a16="http://schemas.microsoft.com/office/drawing/2014/main" val="4154652360"/>
                    </a:ext>
                  </a:extLst>
                </a:gridCol>
                <a:gridCol w="1115457">
                  <a:extLst>
                    <a:ext uri="{9D8B030D-6E8A-4147-A177-3AD203B41FA5}">
                      <a16:colId xmlns:a16="http://schemas.microsoft.com/office/drawing/2014/main" val="3097634598"/>
                    </a:ext>
                  </a:extLst>
                </a:gridCol>
                <a:gridCol w="903428">
                  <a:extLst>
                    <a:ext uri="{9D8B030D-6E8A-4147-A177-3AD203B41FA5}">
                      <a16:colId xmlns:a16="http://schemas.microsoft.com/office/drawing/2014/main" val="2690799739"/>
                    </a:ext>
                  </a:extLst>
                </a:gridCol>
                <a:gridCol w="1041708">
                  <a:extLst>
                    <a:ext uri="{9D8B030D-6E8A-4147-A177-3AD203B41FA5}">
                      <a16:colId xmlns:a16="http://schemas.microsoft.com/office/drawing/2014/main" val="3669045916"/>
                    </a:ext>
                  </a:extLst>
                </a:gridCol>
              </a:tblGrid>
              <a:tr h="190500">
                <a:tc rowSpan="2" gridSpan="2">
                  <a:txBody>
                    <a:bodyPr/>
                    <a:lstStyle/>
                    <a:p>
                      <a:pPr algn="ctr" fontAlgn="ctr"/>
                      <a:r>
                        <a:rPr lang="es-CO" sz="1000" b="1" i="0" u="none" strike="noStrike">
                          <a:solidFill>
                            <a:srgbClr val="F8F8F8"/>
                          </a:solidFill>
                          <a:effectLst/>
                          <a:latin typeface="Segoe UI" panose="020B0502040204020203" pitchFamily="34" charset="0"/>
                        </a:rPr>
                        <a:t>Mujeres ocupadas</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6B1940"/>
                    </a:solidFill>
                  </a:tcPr>
                </a:tc>
                <a:tc rowSpan="2" hMerge="1">
                  <a:txBody>
                    <a:bodyPr/>
                    <a:lstStyle/>
                    <a:p>
                      <a:endParaRPr lang="es-CO"/>
                    </a:p>
                  </a:txBody>
                  <a:tcPr/>
                </a:tc>
                <a:tc gridSpan="4">
                  <a:txBody>
                    <a:bodyPr/>
                    <a:lstStyle/>
                    <a:p>
                      <a:pPr algn="ctr" fontAlgn="ctr"/>
                      <a:r>
                        <a:rPr lang="es-CO" sz="1000" b="1" i="0" u="none" strike="noStrike">
                          <a:solidFill>
                            <a:srgbClr val="F8F8F8"/>
                          </a:solidFill>
                          <a:effectLst/>
                          <a:latin typeface="Segoe UI" panose="020B0502040204020203" pitchFamily="34" charset="0"/>
                        </a:rPr>
                        <a:t>Total nacional</a:t>
                      </a:r>
                    </a:p>
                  </a:txBody>
                  <a:tcPr marL="7620" marR="7620" marT="7620"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402466407"/>
                  </a:ext>
                </a:extLst>
              </a:tr>
              <a:tr h="190500">
                <a:tc gridSpan="2" vMerge="1">
                  <a:txBody>
                    <a:bodyPr/>
                    <a:lstStyle/>
                    <a:p>
                      <a:endParaRPr lang="es-CO"/>
                    </a:p>
                  </a:txBody>
                  <a:tcPr/>
                </a:tc>
                <a:tc hMerge="1" vMerge="1">
                  <a:txBody>
                    <a:bodyPr/>
                    <a:lstStyle/>
                    <a:p>
                      <a:endParaRPr lang="es-CO"/>
                    </a:p>
                  </a:txBody>
                  <a:tcPr/>
                </a:tc>
                <a:tc>
                  <a:txBody>
                    <a:bodyPr/>
                    <a:lstStyle/>
                    <a:p>
                      <a:pPr algn="ctr" fontAlgn="ctr"/>
                      <a:r>
                        <a:rPr lang="es-CO" sz="1000" b="1" i="0" u="none" strike="noStrike">
                          <a:solidFill>
                            <a:srgbClr val="AD2750"/>
                          </a:solidFill>
                          <a:effectLst/>
                          <a:latin typeface="Segoe UI" panose="020B0502040204020203" pitchFamily="34" charset="0"/>
                        </a:rPr>
                        <a:t>2022</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2023</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3001554"/>
                  </a:ext>
                </a:extLst>
              </a:tr>
              <a:tr h="190500">
                <a:tc rowSpan="4">
                  <a:txBody>
                    <a:bodyPr/>
                    <a:lstStyle/>
                    <a:p>
                      <a:pPr algn="ctr" fontAlgn="ctr"/>
                      <a:r>
                        <a:rPr lang="es-ES" sz="1000" b="1" i="0" u="none" strike="noStrike">
                          <a:solidFill>
                            <a:srgbClr val="000000"/>
                          </a:solidFill>
                          <a:effectLst/>
                          <a:latin typeface="Segoe UI" panose="020B0502040204020203" pitchFamily="34" charset="0"/>
                        </a:rPr>
                        <a:t>Mujeres de 57 años y más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dirty="0">
                          <a:solidFill>
                            <a:srgbClr val="000000"/>
                          </a:solidFill>
                          <a:effectLst/>
                          <a:latin typeface="Segoe UI" panose="020B0502040204020203" pitchFamily="34" charset="0"/>
                        </a:rPr>
                        <a:t>TOTAL</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1.075</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1.211</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961665470"/>
                  </a:ext>
                </a:extLst>
              </a:tr>
              <a:tr h="19050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213</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19,8</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232</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19,2</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4065835270"/>
                  </a:ext>
                </a:extLst>
              </a:tr>
              <a:tr h="19050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763</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71,0</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861</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71,1</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542117796"/>
                  </a:ext>
                </a:extLst>
              </a:tr>
              <a:tr h="19050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99</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9,2</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118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9,7</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46743481"/>
                  </a:ext>
                </a:extLst>
              </a:tr>
            </a:tbl>
          </a:graphicData>
        </a:graphic>
      </p:graphicFrame>
      <p:sp>
        <p:nvSpPr>
          <p:cNvPr id="8" name="Rectángulo 7"/>
          <p:cNvSpPr/>
          <p:nvPr/>
        </p:nvSpPr>
        <p:spPr>
          <a:xfrm>
            <a:off x="339497" y="4423035"/>
            <a:ext cx="8419171" cy="441403"/>
          </a:xfrm>
          <a:prstGeom prst="rect">
            <a:avLst/>
          </a:prstGeom>
        </p:spPr>
        <p:txBody>
          <a:bodyPr wrap="square" tIns="0">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1"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Notas: </a:t>
            </a: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Datos expandidos con proyecciones de población elaboradas con base en los resultados del Censo Nacional de Población y Vivienda 2018.</a:t>
            </a: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 Poblaciones en miles.  </a:t>
            </a:r>
          </a:p>
          <a:p>
            <a:pPr marL="0" marR="0" lvl="0" indent="0" algn="l" defTabSz="457200" rtl="0" eaLnBrk="1" fontAlgn="auto" latinLnBrk="0" hangingPunct="1">
              <a:lnSpc>
                <a:spcPct val="107000"/>
              </a:lnSpc>
              <a:spcBef>
                <a:spcPts val="0"/>
              </a:spcBef>
              <a:spcAft>
                <a:spcPts val="0"/>
              </a:spcAft>
              <a:buClrTx/>
              <a:buSzTx/>
              <a:buFontTx/>
              <a:buNone/>
              <a:tabLst/>
              <a:defRPr/>
            </a:pPr>
            <a:endPar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1"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Fuente: </a:t>
            </a: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DANE, GEIH.</a:t>
            </a:r>
          </a:p>
        </p:txBody>
      </p:sp>
    </p:spTree>
    <p:extLst>
      <p:ext uri="{BB962C8B-B14F-4D97-AF65-F5344CB8AC3E}">
        <p14:creationId xmlns:p14="http://schemas.microsoft.com/office/powerpoint/2010/main" val="52508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8F90F1AB-C76B-2B7C-3BE0-9D00E969F03B}"/>
              </a:ext>
            </a:extLst>
          </p:cNvPr>
          <p:cNvSpPr txBox="1"/>
          <p:nvPr/>
        </p:nvSpPr>
        <p:spPr>
          <a:xfrm>
            <a:off x="339498" y="131294"/>
            <a:ext cx="7741090" cy="661720"/>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defTabSz="457189">
              <a:defRPr/>
            </a:pPr>
            <a:r>
              <a:rPr lang="es-ES" sz="1400" dirty="0">
                <a:solidFill>
                  <a:srgbClr val="B6004B"/>
                </a:solidFill>
              </a:rPr>
              <a:t>Ingresos promedios (Ganancias y salarios) según sexo, edad y cotización a pensión</a:t>
            </a:r>
          </a:p>
          <a:p>
            <a:pPr defTabSz="457189"/>
            <a:r>
              <a:rPr lang="es-ES" sz="1400" dirty="0">
                <a:solidFill>
                  <a:srgbClr val="6F2A4D"/>
                </a:solidFill>
              </a:rPr>
              <a:t>Total nacional </a:t>
            </a:r>
          </a:p>
          <a:p>
            <a:pPr defTabSz="457189"/>
            <a:r>
              <a:rPr lang="es-ES" sz="1050" b="0" dirty="0">
                <a:solidFill>
                  <a:schemeClr val="tx1"/>
                </a:solidFill>
              </a:rPr>
              <a:t>Enero – octubre (2022- 2023)</a:t>
            </a:r>
          </a:p>
        </p:txBody>
      </p:sp>
      <p:sp>
        <p:nvSpPr>
          <p:cNvPr id="5" name="Rectángulo 4"/>
          <p:cNvSpPr/>
          <p:nvPr/>
        </p:nvSpPr>
        <p:spPr>
          <a:xfrm>
            <a:off x="339498" y="4423035"/>
            <a:ext cx="8419171" cy="540212"/>
          </a:xfrm>
          <a:prstGeom prst="rect">
            <a:avLst/>
          </a:prstGeom>
        </p:spPr>
        <p:txBody>
          <a:bodyPr wrap="square" tIns="0">
            <a:spAutoFit/>
          </a:bodyPr>
          <a:lstStyle/>
          <a:p>
            <a:pPr defTabSz="457189">
              <a:lnSpc>
                <a:spcPct val="107000"/>
              </a:lnSpc>
              <a:defRPr/>
            </a:pPr>
            <a:r>
              <a:rPr lang="es-ES" sz="600" b="1" dirty="0">
                <a:solidFill>
                  <a:prstClr val="black"/>
                </a:solidFill>
                <a:latin typeface="Segoe UI"/>
                <a:cs typeface="Segoe UI" panose="020B0502040204020203" pitchFamily="34" charset="0"/>
              </a:rPr>
              <a:t>Notas: </a:t>
            </a:r>
            <a:r>
              <a:rPr lang="es-ES" sz="600" dirty="0">
                <a:solidFill>
                  <a:prstClr val="black"/>
                </a:solidFill>
                <a:latin typeface="Segoe UI"/>
                <a:cs typeface="Segoe UI" panose="020B0502040204020203" pitchFamily="34" charset="0"/>
              </a:rPr>
              <a:t>᛫ Datos expandidos con proyecciones de población elaboradas con base en los resultados del Censo Nacional de Población y Vivienda 2018.</a:t>
            </a:r>
          </a:p>
          <a:p>
            <a:pPr defTabSz="457189">
              <a:lnSpc>
                <a:spcPct val="107000"/>
              </a:lnSpc>
              <a:defRPr/>
            </a:pPr>
            <a:r>
              <a:rPr lang="es-ES" sz="600" dirty="0">
                <a:solidFill>
                  <a:prstClr val="black"/>
                </a:solidFill>
                <a:latin typeface="Segoe UI"/>
                <a:cs typeface="Segoe UI" panose="020B0502040204020203" pitchFamily="34" charset="0"/>
              </a:rPr>
              <a:t>            ᛫ Las ganancias y salarios laborales corresponden a los ingresos monetarios de la primera actividad. </a:t>
            </a:r>
          </a:p>
          <a:p>
            <a:pPr defTabSz="457189">
              <a:lnSpc>
                <a:spcPct val="107000"/>
              </a:lnSpc>
              <a:defRPr/>
            </a:pPr>
            <a:r>
              <a:rPr lang="es-ES" sz="600" dirty="0">
                <a:solidFill>
                  <a:prstClr val="black"/>
                </a:solidFill>
                <a:latin typeface="Segoe UI"/>
                <a:cs typeface="Segoe UI" panose="020B0502040204020203" pitchFamily="34" charset="0"/>
              </a:rPr>
              <a:t>            ᛫ Poblaciones en miles.  </a:t>
            </a:r>
          </a:p>
          <a:p>
            <a:pPr defTabSz="457189">
              <a:lnSpc>
                <a:spcPct val="107000"/>
              </a:lnSpc>
              <a:defRPr/>
            </a:pPr>
            <a:endParaRPr lang="es-ES" sz="600" dirty="0">
              <a:solidFill>
                <a:prstClr val="black"/>
              </a:solidFill>
              <a:latin typeface="Segoe UI"/>
              <a:cs typeface="Segoe UI" panose="020B0502040204020203" pitchFamily="34" charset="0"/>
            </a:endParaRPr>
          </a:p>
          <a:p>
            <a:pPr defTabSz="457189">
              <a:lnSpc>
                <a:spcPct val="107000"/>
              </a:lnSpc>
              <a:defRPr/>
            </a:pPr>
            <a:r>
              <a:rPr lang="es-ES" sz="600" b="1" dirty="0">
                <a:solidFill>
                  <a:prstClr val="black"/>
                </a:solidFill>
                <a:latin typeface="Segoe UI"/>
                <a:cs typeface="Segoe UI" panose="020B0502040204020203" pitchFamily="34" charset="0"/>
              </a:rPr>
              <a:t>Fuente: </a:t>
            </a:r>
            <a:r>
              <a:rPr lang="es-ES" sz="600" dirty="0">
                <a:solidFill>
                  <a:prstClr val="black"/>
                </a:solidFill>
                <a:latin typeface="Segoe UI"/>
                <a:cs typeface="Segoe UI" panose="020B0502040204020203" pitchFamily="34" charset="0"/>
              </a:rPr>
              <a:t>DANE, GEIH.</a:t>
            </a:r>
          </a:p>
        </p:txBody>
      </p:sp>
      <p:sp>
        <p:nvSpPr>
          <p:cNvPr id="10" name="Rectángulo 9">
            <a:extLst>
              <a:ext uri="{FF2B5EF4-FFF2-40B4-BE49-F238E27FC236}">
                <a16:creationId xmlns:a16="http://schemas.microsoft.com/office/drawing/2014/main" id="{5705284A-FEC7-7B83-699D-83BB75B67341}"/>
              </a:ext>
            </a:extLst>
          </p:cNvPr>
          <p:cNvSpPr/>
          <p:nvPr/>
        </p:nvSpPr>
        <p:spPr>
          <a:xfrm>
            <a:off x="209575" y="201239"/>
            <a:ext cx="45719" cy="545021"/>
          </a:xfrm>
          <a:prstGeom prst="rect">
            <a:avLst/>
          </a:prstGeom>
          <a:solidFill>
            <a:srgbClr val="6F2A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s-CO">
              <a:solidFill>
                <a:prstClr val="white"/>
              </a:solidFill>
              <a:latin typeface="Segoe UI"/>
            </a:endParaRPr>
          </a:p>
        </p:txBody>
      </p:sp>
      <p:graphicFrame>
        <p:nvGraphicFramePr>
          <p:cNvPr id="7" name="Tabla 6"/>
          <p:cNvGraphicFramePr>
            <a:graphicFrameLocks noGrp="1"/>
          </p:cNvGraphicFramePr>
          <p:nvPr>
            <p:extLst>
              <p:ext uri="{D42A27DB-BD31-4B8C-83A1-F6EECF244321}">
                <p14:modId xmlns:p14="http://schemas.microsoft.com/office/powerpoint/2010/main" val="3253900181"/>
              </p:ext>
            </p:extLst>
          </p:nvPr>
        </p:nvGraphicFramePr>
        <p:xfrm>
          <a:off x="339498" y="1635489"/>
          <a:ext cx="4053135" cy="1660602"/>
        </p:xfrm>
        <a:graphic>
          <a:graphicData uri="http://schemas.openxmlformats.org/drawingml/2006/table">
            <a:tbl>
              <a:tblPr/>
              <a:tblGrid>
                <a:gridCol w="1029416">
                  <a:extLst>
                    <a:ext uri="{9D8B030D-6E8A-4147-A177-3AD203B41FA5}">
                      <a16:colId xmlns:a16="http://schemas.microsoft.com/office/drawing/2014/main" val="2911729951"/>
                    </a:ext>
                  </a:extLst>
                </a:gridCol>
                <a:gridCol w="1290612">
                  <a:extLst>
                    <a:ext uri="{9D8B030D-6E8A-4147-A177-3AD203B41FA5}">
                      <a16:colId xmlns:a16="http://schemas.microsoft.com/office/drawing/2014/main" val="248832045"/>
                    </a:ext>
                  </a:extLst>
                </a:gridCol>
                <a:gridCol w="829679">
                  <a:extLst>
                    <a:ext uri="{9D8B030D-6E8A-4147-A177-3AD203B41FA5}">
                      <a16:colId xmlns:a16="http://schemas.microsoft.com/office/drawing/2014/main" val="1071189763"/>
                    </a:ext>
                  </a:extLst>
                </a:gridCol>
                <a:gridCol w="903428">
                  <a:extLst>
                    <a:ext uri="{9D8B030D-6E8A-4147-A177-3AD203B41FA5}">
                      <a16:colId xmlns:a16="http://schemas.microsoft.com/office/drawing/2014/main" val="198767325"/>
                    </a:ext>
                  </a:extLst>
                </a:gridCol>
              </a:tblGrid>
              <a:tr h="276767">
                <a:tc rowSpan="2" gridSpan="2">
                  <a:txBody>
                    <a:bodyPr/>
                    <a:lstStyle/>
                    <a:p>
                      <a:pPr algn="ctr" fontAlgn="ctr"/>
                      <a:r>
                        <a:rPr lang="es-CO" sz="1000" b="1" i="0" u="none" strike="noStrike" dirty="0">
                          <a:solidFill>
                            <a:srgbClr val="F8F8F8"/>
                          </a:solidFill>
                          <a:effectLst/>
                          <a:latin typeface="Segoe UI" panose="020B0502040204020203" pitchFamily="34" charset="0"/>
                        </a:rPr>
                        <a:t>Hombres </a:t>
                      </a:r>
                    </a:p>
                    <a:p>
                      <a:pPr algn="ctr" fontAlgn="ctr"/>
                      <a:r>
                        <a:rPr lang="es-CO" sz="1000" b="1" i="0" u="none" strike="noStrike" dirty="0">
                          <a:solidFill>
                            <a:srgbClr val="F8F8F8"/>
                          </a:solidFill>
                          <a:effectLst/>
                          <a:latin typeface="Segoe UI" panose="020B0502040204020203" pitchFamily="34" charset="0"/>
                        </a:rPr>
                        <a:t>ocupados</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6B1940"/>
                    </a:solidFill>
                  </a:tcPr>
                </a:tc>
                <a:tc rowSpan="2" hMerge="1">
                  <a:txBody>
                    <a:bodyPr/>
                    <a:lstStyle/>
                    <a:p>
                      <a:endParaRPr lang="es-CO"/>
                    </a:p>
                  </a:txBody>
                  <a:tcPr/>
                </a:tc>
                <a:tc gridSpan="2">
                  <a:txBody>
                    <a:bodyPr/>
                    <a:lstStyle/>
                    <a:p>
                      <a:pPr algn="ctr" fontAlgn="ctr"/>
                      <a:r>
                        <a:rPr lang="es-CO" sz="1000" b="1" i="0" u="none" strike="noStrike" dirty="0">
                          <a:solidFill>
                            <a:srgbClr val="F8F8F8"/>
                          </a:solidFill>
                          <a:effectLst/>
                          <a:latin typeface="Segoe UI" panose="020B0502040204020203" pitchFamily="34" charset="0"/>
                        </a:rPr>
                        <a:t>Total nacional</a:t>
                      </a:r>
                    </a:p>
                  </a:txBody>
                  <a:tcPr marL="7620" marR="7620" marT="7620" marB="0" anchor="ctr">
                    <a:lnL>
                      <a:noFill/>
                    </a:lnL>
                    <a:lnR>
                      <a:noFill/>
                    </a:lnR>
                    <a:lnT>
                      <a:noFill/>
                    </a:lnT>
                    <a:lnB>
                      <a:noFill/>
                    </a:lnB>
                    <a:solidFill>
                      <a:srgbClr val="EF3C6F"/>
                    </a:solidFill>
                  </a:tcPr>
                </a:tc>
                <a:tc hMerge="1">
                  <a:txBody>
                    <a:bodyPr/>
                    <a:lstStyle/>
                    <a:p>
                      <a:endParaRPr lang="es-CO"/>
                    </a:p>
                  </a:txBody>
                  <a:tcPr/>
                </a:tc>
                <a:extLst>
                  <a:ext uri="{0D108BD9-81ED-4DB2-BD59-A6C34878D82A}">
                    <a16:rowId xmlns:a16="http://schemas.microsoft.com/office/drawing/2014/main" val="1550906719"/>
                  </a:ext>
                </a:extLst>
              </a:tr>
              <a:tr h="276767">
                <a:tc gridSpan="2" vMerge="1">
                  <a:txBody>
                    <a:bodyPr/>
                    <a:lstStyle/>
                    <a:p>
                      <a:endParaRPr lang="es-CO"/>
                    </a:p>
                  </a:txBody>
                  <a:tcPr/>
                </a:tc>
                <a:tc hMerge="1" vMerge="1">
                  <a:txBody>
                    <a:bodyPr/>
                    <a:lstStyle/>
                    <a:p>
                      <a:endParaRPr lang="es-CO"/>
                    </a:p>
                  </a:txBody>
                  <a:tcPr/>
                </a:tc>
                <a:tc>
                  <a:txBody>
                    <a:bodyPr/>
                    <a:lstStyle/>
                    <a:p>
                      <a:pPr algn="ctr" fontAlgn="ctr"/>
                      <a:r>
                        <a:rPr lang="es-CO" sz="1000" b="1" i="0" u="none" strike="noStrike">
                          <a:solidFill>
                            <a:srgbClr val="AD2750"/>
                          </a:solidFill>
                          <a:effectLst/>
                          <a:latin typeface="Segoe UI" panose="020B0502040204020203" pitchFamily="34" charset="0"/>
                        </a:rPr>
                        <a:t>2022</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2023</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4531351"/>
                  </a:ext>
                </a:extLst>
              </a:tr>
              <a:tr h="276767">
                <a:tc rowSpan="4">
                  <a:txBody>
                    <a:bodyPr/>
                    <a:lstStyle/>
                    <a:p>
                      <a:pPr algn="ctr" fontAlgn="ctr"/>
                      <a:r>
                        <a:rPr lang="es-ES" sz="1000" b="1" i="0" u="none" strike="noStrike">
                          <a:solidFill>
                            <a:srgbClr val="000000"/>
                          </a:solidFill>
                          <a:effectLst/>
                          <a:latin typeface="Segoe UI" panose="020B0502040204020203" pitchFamily="34" charset="0"/>
                        </a:rPr>
                        <a:t>Hombres de 62 años y más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dirty="0">
                          <a:solidFill>
                            <a:srgbClr val="000000"/>
                          </a:solidFill>
                          <a:effectLst/>
                          <a:latin typeface="Segoe UI" panose="020B0502040204020203" pitchFamily="34" charset="0"/>
                        </a:rPr>
                        <a:t>TOTAL</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marL="0" algn="ctr" defTabSz="609585" rtl="0" eaLnBrk="1" fontAlgn="b" latinLnBrk="0" hangingPunct="1"/>
                      <a:r>
                        <a:rPr lang="es-CO" sz="1000" b="0" i="0" u="none" strike="noStrike" kern="1200" dirty="0">
                          <a:solidFill>
                            <a:srgbClr val="404040"/>
                          </a:solidFill>
                          <a:effectLst/>
                          <a:latin typeface="Segoe UI" panose="020B0502040204020203" pitchFamily="34" charset="0"/>
                          <a:ea typeface="+mn-ea"/>
                          <a:cs typeface="+mn-cs"/>
                        </a:rPr>
                        <a:t>1.142.110</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marL="0" algn="ctr" defTabSz="609585" rtl="0" eaLnBrk="1" fontAlgn="b" latinLnBrk="0" hangingPunct="1"/>
                      <a:r>
                        <a:rPr lang="es-CO" sz="1000" b="0" i="0" u="none" strike="noStrike" kern="1200">
                          <a:solidFill>
                            <a:srgbClr val="404040"/>
                          </a:solidFill>
                          <a:effectLst/>
                          <a:latin typeface="Segoe UI" panose="020B0502040204020203" pitchFamily="34" charset="0"/>
                          <a:ea typeface="+mn-ea"/>
                          <a:cs typeface="+mn-cs"/>
                        </a:rPr>
                        <a:t>1.226.599</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873965070"/>
                  </a:ext>
                </a:extLst>
              </a:tr>
              <a:tr h="276767">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ctr">
                    <a:lnL>
                      <a:noFill/>
                    </a:lnL>
                    <a:lnR>
                      <a:noFill/>
                    </a:lnR>
                    <a:lnT>
                      <a:noFill/>
                    </a:lnT>
                    <a:lnB>
                      <a:noFill/>
                    </a:lnB>
                    <a:solidFill>
                      <a:srgbClr val="FFFFFF"/>
                    </a:solidFill>
                  </a:tcPr>
                </a:tc>
                <a:tc>
                  <a:txBody>
                    <a:bodyPr/>
                    <a:lstStyle/>
                    <a:p>
                      <a:pPr marL="0" algn="ctr" defTabSz="609585" rtl="0" eaLnBrk="1" fontAlgn="b" latinLnBrk="0" hangingPunct="1"/>
                      <a:r>
                        <a:rPr lang="es-CO" sz="1000" b="0" i="0" u="none" strike="noStrike" kern="1200" dirty="0">
                          <a:solidFill>
                            <a:srgbClr val="404040"/>
                          </a:solidFill>
                          <a:effectLst/>
                          <a:latin typeface="Segoe UI" panose="020B0502040204020203" pitchFamily="34" charset="0"/>
                          <a:ea typeface="+mn-ea"/>
                          <a:cs typeface="+mn-cs"/>
                        </a:rPr>
                        <a:t>2.730.844</a:t>
                      </a:r>
                    </a:p>
                  </a:txBody>
                  <a:tcPr marL="9525" marR="9525" marT="9525" marB="0" anchor="ctr">
                    <a:lnL>
                      <a:noFill/>
                    </a:lnL>
                    <a:lnR>
                      <a:noFill/>
                    </a:lnR>
                    <a:lnT>
                      <a:noFill/>
                    </a:lnT>
                    <a:lnB>
                      <a:noFill/>
                    </a:lnB>
                    <a:solidFill>
                      <a:srgbClr val="FFFFFF"/>
                    </a:solidFill>
                  </a:tcPr>
                </a:tc>
                <a:tc>
                  <a:txBody>
                    <a:bodyPr/>
                    <a:lstStyle/>
                    <a:p>
                      <a:pPr marL="0" algn="ctr" defTabSz="609585" rtl="0" eaLnBrk="1" fontAlgn="b" latinLnBrk="0" hangingPunct="1"/>
                      <a:r>
                        <a:rPr lang="es-CO" sz="1000" b="0" i="0" u="none" strike="noStrike" kern="1200" dirty="0">
                          <a:solidFill>
                            <a:srgbClr val="404040"/>
                          </a:solidFill>
                          <a:effectLst/>
                          <a:latin typeface="Segoe UI" panose="020B0502040204020203" pitchFamily="34" charset="0"/>
                          <a:ea typeface="+mn-ea"/>
                          <a:cs typeface="+mn-cs"/>
                        </a:rPr>
                        <a:t>2.737.743</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3458690118"/>
                  </a:ext>
                </a:extLst>
              </a:tr>
              <a:tr h="276767">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ctr">
                    <a:lnL>
                      <a:noFill/>
                    </a:lnL>
                    <a:lnR>
                      <a:noFill/>
                    </a:lnR>
                    <a:lnT>
                      <a:noFill/>
                    </a:lnT>
                    <a:lnB>
                      <a:noFill/>
                    </a:lnB>
                    <a:solidFill>
                      <a:srgbClr val="FFFFFF"/>
                    </a:solidFill>
                  </a:tcPr>
                </a:tc>
                <a:tc>
                  <a:txBody>
                    <a:bodyPr/>
                    <a:lstStyle/>
                    <a:p>
                      <a:pPr marL="0" algn="ctr" defTabSz="609585" rtl="0" eaLnBrk="1" fontAlgn="b" latinLnBrk="0" hangingPunct="1"/>
                      <a:r>
                        <a:rPr lang="es-CO" sz="1000" b="0" i="0" u="none" strike="noStrike" kern="1200" dirty="0">
                          <a:solidFill>
                            <a:srgbClr val="404040"/>
                          </a:solidFill>
                          <a:effectLst/>
                          <a:latin typeface="Segoe UI" panose="020B0502040204020203" pitchFamily="34" charset="0"/>
                          <a:ea typeface="+mn-ea"/>
                          <a:cs typeface="+mn-cs"/>
                        </a:rPr>
                        <a:t>700.538</a:t>
                      </a:r>
                    </a:p>
                  </a:txBody>
                  <a:tcPr marL="9525" marR="9525" marT="9525" marB="0" anchor="ctr">
                    <a:lnL>
                      <a:noFill/>
                    </a:lnL>
                    <a:lnR>
                      <a:noFill/>
                    </a:lnR>
                    <a:lnT>
                      <a:noFill/>
                    </a:lnT>
                    <a:lnB>
                      <a:noFill/>
                    </a:lnB>
                    <a:solidFill>
                      <a:srgbClr val="FFFFFF"/>
                    </a:solidFill>
                  </a:tcPr>
                </a:tc>
                <a:tc>
                  <a:txBody>
                    <a:bodyPr/>
                    <a:lstStyle/>
                    <a:p>
                      <a:pPr marL="0" algn="ctr" defTabSz="609585" rtl="0" eaLnBrk="1" fontAlgn="b" latinLnBrk="0" hangingPunct="1"/>
                      <a:r>
                        <a:rPr lang="es-CO" sz="1000" b="0" i="0" u="none" strike="noStrike" kern="1200" dirty="0">
                          <a:solidFill>
                            <a:srgbClr val="404040"/>
                          </a:solidFill>
                          <a:effectLst/>
                          <a:latin typeface="Segoe UI" panose="020B0502040204020203" pitchFamily="34" charset="0"/>
                          <a:ea typeface="+mn-ea"/>
                          <a:cs typeface="+mn-cs"/>
                        </a:rPr>
                        <a:t>772.191</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2704820249"/>
                  </a:ext>
                </a:extLst>
              </a:tr>
              <a:tr h="276767">
                <a:tc vMerge="1">
                  <a:txBody>
                    <a:bodyPr/>
                    <a:lstStyle/>
                    <a:p>
                      <a:endParaRPr lang="es-CO"/>
                    </a:p>
                  </a:txBody>
                  <a:tcPr/>
                </a:tc>
                <a:tc>
                  <a:txBody>
                    <a:bodyPr/>
                    <a:lstStyle/>
                    <a:p>
                      <a:pPr algn="ctr" fontAlgn="b"/>
                      <a:r>
                        <a:rPr lang="es-CO" sz="1000" b="1" i="0" u="none" strike="noStrike" dirty="0">
                          <a:solidFill>
                            <a:srgbClr val="000000"/>
                          </a:solidFill>
                          <a:effectLst/>
                          <a:latin typeface="Segoe UI" panose="020B0502040204020203" pitchFamily="34" charset="0"/>
                        </a:rPr>
                        <a:t>Ya es pensionado</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609585" rtl="0" eaLnBrk="1" fontAlgn="b" latinLnBrk="0" hangingPunct="1"/>
                      <a:r>
                        <a:rPr lang="es-CO" sz="1000" b="0" i="0" u="none" strike="noStrike" kern="1200">
                          <a:solidFill>
                            <a:srgbClr val="404040"/>
                          </a:solidFill>
                          <a:effectLst/>
                          <a:latin typeface="Segoe UI" panose="020B0502040204020203" pitchFamily="34" charset="0"/>
                          <a:ea typeface="+mn-ea"/>
                          <a:cs typeface="+mn-cs"/>
                        </a:rPr>
                        <a:t>2.446.158</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609585" rtl="0" eaLnBrk="1" fontAlgn="b" latinLnBrk="0" hangingPunct="1"/>
                      <a:r>
                        <a:rPr lang="es-CO" sz="1000" b="0" i="0" u="none" strike="noStrike" kern="1200" dirty="0">
                          <a:solidFill>
                            <a:srgbClr val="404040"/>
                          </a:solidFill>
                          <a:effectLst/>
                          <a:latin typeface="Segoe UI" panose="020B0502040204020203" pitchFamily="34" charset="0"/>
                          <a:ea typeface="+mn-ea"/>
                          <a:cs typeface="+mn-cs"/>
                        </a:rPr>
                        <a:t>2.617.650</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12346852"/>
                  </a:ext>
                </a:extLst>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3427048506"/>
              </p:ext>
            </p:extLst>
          </p:nvPr>
        </p:nvGraphicFramePr>
        <p:xfrm>
          <a:off x="4751369" y="1635488"/>
          <a:ext cx="4053135" cy="1660602"/>
        </p:xfrm>
        <a:graphic>
          <a:graphicData uri="http://schemas.openxmlformats.org/drawingml/2006/table">
            <a:tbl>
              <a:tblPr/>
              <a:tblGrid>
                <a:gridCol w="1029416">
                  <a:extLst>
                    <a:ext uri="{9D8B030D-6E8A-4147-A177-3AD203B41FA5}">
                      <a16:colId xmlns:a16="http://schemas.microsoft.com/office/drawing/2014/main" val="1312092127"/>
                    </a:ext>
                  </a:extLst>
                </a:gridCol>
                <a:gridCol w="1290612">
                  <a:extLst>
                    <a:ext uri="{9D8B030D-6E8A-4147-A177-3AD203B41FA5}">
                      <a16:colId xmlns:a16="http://schemas.microsoft.com/office/drawing/2014/main" val="4036652777"/>
                    </a:ext>
                  </a:extLst>
                </a:gridCol>
                <a:gridCol w="829679">
                  <a:extLst>
                    <a:ext uri="{9D8B030D-6E8A-4147-A177-3AD203B41FA5}">
                      <a16:colId xmlns:a16="http://schemas.microsoft.com/office/drawing/2014/main" val="3879801475"/>
                    </a:ext>
                  </a:extLst>
                </a:gridCol>
                <a:gridCol w="903428">
                  <a:extLst>
                    <a:ext uri="{9D8B030D-6E8A-4147-A177-3AD203B41FA5}">
                      <a16:colId xmlns:a16="http://schemas.microsoft.com/office/drawing/2014/main" val="2206098419"/>
                    </a:ext>
                  </a:extLst>
                </a:gridCol>
              </a:tblGrid>
              <a:tr h="276767">
                <a:tc rowSpan="2" gridSpan="2">
                  <a:txBody>
                    <a:bodyPr/>
                    <a:lstStyle/>
                    <a:p>
                      <a:pPr algn="ctr" fontAlgn="ctr"/>
                      <a:r>
                        <a:rPr lang="es-CO" sz="1000" b="1" i="0" u="none" strike="noStrike" dirty="0">
                          <a:solidFill>
                            <a:srgbClr val="F8F8F8"/>
                          </a:solidFill>
                          <a:effectLst/>
                          <a:latin typeface="Segoe UI" panose="020B0502040204020203" pitchFamily="34" charset="0"/>
                        </a:rPr>
                        <a:t>Mujeres </a:t>
                      </a:r>
                    </a:p>
                    <a:p>
                      <a:pPr algn="ctr" fontAlgn="ctr"/>
                      <a:r>
                        <a:rPr lang="es-CO" sz="1000" b="1" i="0" u="none" strike="noStrike" dirty="0">
                          <a:solidFill>
                            <a:srgbClr val="F8F8F8"/>
                          </a:solidFill>
                          <a:effectLst/>
                          <a:latin typeface="Segoe UI" panose="020B0502040204020203" pitchFamily="34" charset="0"/>
                        </a:rPr>
                        <a:t>ocupadas</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6B1940"/>
                    </a:solidFill>
                  </a:tcPr>
                </a:tc>
                <a:tc rowSpan="2" hMerge="1">
                  <a:txBody>
                    <a:bodyPr/>
                    <a:lstStyle/>
                    <a:p>
                      <a:endParaRPr lang="es-CO"/>
                    </a:p>
                  </a:txBody>
                  <a:tcPr/>
                </a:tc>
                <a:tc gridSpan="2">
                  <a:txBody>
                    <a:bodyPr/>
                    <a:lstStyle/>
                    <a:p>
                      <a:pPr algn="ctr" fontAlgn="ctr"/>
                      <a:r>
                        <a:rPr lang="es-CO" sz="1000" b="1" i="0" u="none" strike="noStrike" dirty="0">
                          <a:solidFill>
                            <a:srgbClr val="F8F8F8"/>
                          </a:solidFill>
                          <a:effectLst/>
                          <a:latin typeface="Segoe UI" panose="020B0502040204020203" pitchFamily="34" charset="0"/>
                        </a:rPr>
                        <a:t>Total nacional</a:t>
                      </a:r>
                    </a:p>
                  </a:txBody>
                  <a:tcPr marL="7620" marR="7620" marT="7620" marB="0" anchor="ctr">
                    <a:lnL>
                      <a:noFill/>
                    </a:lnL>
                    <a:lnR>
                      <a:noFill/>
                    </a:lnR>
                    <a:lnT>
                      <a:noFill/>
                    </a:lnT>
                    <a:lnB>
                      <a:noFill/>
                    </a:lnB>
                    <a:solidFill>
                      <a:srgbClr val="EF3C6F"/>
                    </a:solidFill>
                  </a:tcPr>
                </a:tc>
                <a:tc hMerge="1">
                  <a:txBody>
                    <a:bodyPr/>
                    <a:lstStyle/>
                    <a:p>
                      <a:endParaRPr lang="es-CO"/>
                    </a:p>
                  </a:txBody>
                  <a:tcPr/>
                </a:tc>
                <a:extLst>
                  <a:ext uri="{0D108BD9-81ED-4DB2-BD59-A6C34878D82A}">
                    <a16:rowId xmlns:a16="http://schemas.microsoft.com/office/drawing/2014/main" val="2691453639"/>
                  </a:ext>
                </a:extLst>
              </a:tr>
              <a:tr h="276767">
                <a:tc gridSpan="2" vMerge="1">
                  <a:txBody>
                    <a:bodyPr/>
                    <a:lstStyle/>
                    <a:p>
                      <a:endParaRPr lang="es-CO"/>
                    </a:p>
                  </a:txBody>
                  <a:tcPr/>
                </a:tc>
                <a:tc hMerge="1" vMerge="1">
                  <a:txBody>
                    <a:bodyPr/>
                    <a:lstStyle/>
                    <a:p>
                      <a:endParaRPr lang="es-CO"/>
                    </a:p>
                  </a:txBody>
                  <a:tcPr/>
                </a:tc>
                <a:tc>
                  <a:txBody>
                    <a:bodyPr/>
                    <a:lstStyle/>
                    <a:p>
                      <a:pPr algn="ctr" fontAlgn="ctr"/>
                      <a:r>
                        <a:rPr lang="es-CO" sz="1000" b="1" i="0" u="none" strike="noStrike">
                          <a:solidFill>
                            <a:srgbClr val="AD2750"/>
                          </a:solidFill>
                          <a:effectLst/>
                          <a:latin typeface="Segoe UI" panose="020B0502040204020203" pitchFamily="34" charset="0"/>
                        </a:rPr>
                        <a:t>2022</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2023</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8398366"/>
                  </a:ext>
                </a:extLst>
              </a:tr>
              <a:tr h="276767">
                <a:tc rowSpan="4">
                  <a:txBody>
                    <a:bodyPr/>
                    <a:lstStyle/>
                    <a:p>
                      <a:pPr algn="ctr" fontAlgn="ctr"/>
                      <a:r>
                        <a:rPr lang="es-ES" sz="1000" b="1" i="0" u="none" strike="noStrike">
                          <a:solidFill>
                            <a:srgbClr val="000000"/>
                          </a:solidFill>
                          <a:effectLst/>
                          <a:latin typeface="Segoe UI" panose="020B0502040204020203" pitchFamily="34" charset="0"/>
                        </a:rPr>
                        <a:t>Mujeres de 57 años y más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dirty="0">
                          <a:solidFill>
                            <a:srgbClr val="000000"/>
                          </a:solidFill>
                          <a:effectLst/>
                          <a:latin typeface="Segoe UI" panose="020B0502040204020203" pitchFamily="34" charset="0"/>
                        </a:rPr>
                        <a:t>TOTAL</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marL="0" algn="ctr" defTabSz="609585" rtl="0" eaLnBrk="1" fontAlgn="b" latinLnBrk="0" hangingPunct="1"/>
                      <a:r>
                        <a:rPr lang="es-CO" sz="1000" b="0" i="0" u="none" strike="noStrike" kern="1200" dirty="0">
                          <a:solidFill>
                            <a:srgbClr val="404040"/>
                          </a:solidFill>
                          <a:effectLst/>
                          <a:latin typeface="Segoe UI" panose="020B0502040204020203" pitchFamily="34" charset="0"/>
                          <a:ea typeface="+mn-ea"/>
                          <a:cs typeface="+mn-cs"/>
                        </a:rPr>
                        <a:t>1.024.032</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marL="0" algn="ctr" defTabSz="609585" rtl="0" eaLnBrk="1" fontAlgn="b" latinLnBrk="0" hangingPunct="1"/>
                      <a:r>
                        <a:rPr lang="es-CO" sz="1000" b="0" i="0" u="none" strike="noStrike" kern="1200">
                          <a:solidFill>
                            <a:srgbClr val="404040"/>
                          </a:solidFill>
                          <a:effectLst/>
                          <a:latin typeface="Segoe UI" panose="020B0502040204020203" pitchFamily="34" charset="0"/>
                          <a:ea typeface="+mn-ea"/>
                          <a:cs typeface="+mn-cs"/>
                        </a:rPr>
                        <a:t>1.121.183</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056667223"/>
                  </a:ext>
                </a:extLst>
              </a:tr>
              <a:tr h="276767">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ctr">
                    <a:lnL>
                      <a:noFill/>
                    </a:lnL>
                    <a:lnR>
                      <a:noFill/>
                    </a:lnR>
                    <a:lnT>
                      <a:noFill/>
                    </a:lnT>
                    <a:lnB>
                      <a:noFill/>
                    </a:lnB>
                    <a:solidFill>
                      <a:srgbClr val="FFFFFF"/>
                    </a:solidFill>
                  </a:tcPr>
                </a:tc>
                <a:tc>
                  <a:txBody>
                    <a:bodyPr/>
                    <a:lstStyle/>
                    <a:p>
                      <a:pPr marL="0" algn="ctr" defTabSz="609585" rtl="0" eaLnBrk="1" fontAlgn="b" latinLnBrk="0" hangingPunct="1"/>
                      <a:r>
                        <a:rPr lang="es-CO" sz="1000" b="0" i="0" u="none" strike="noStrike" kern="1200" dirty="0">
                          <a:solidFill>
                            <a:srgbClr val="404040"/>
                          </a:solidFill>
                          <a:effectLst/>
                          <a:latin typeface="Segoe UI" panose="020B0502040204020203" pitchFamily="34" charset="0"/>
                          <a:ea typeface="+mn-ea"/>
                          <a:cs typeface="+mn-cs"/>
                        </a:rPr>
                        <a:t>2.444.405</a:t>
                      </a:r>
                    </a:p>
                  </a:txBody>
                  <a:tcPr marL="9525" marR="9525" marT="9525" marB="0" anchor="ctr">
                    <a:lnL>
                      <a:noFill/>
                    </a:lnL>
                    <a:lnR>
                      <a:noFill/>
                    </a:lnR>
                    <a:lnT>
                      <a:noFill/>
                    </a:lnT>
                    <a:lnB>
                      <a:noFill/>
                    </a:lnB>
                    <a:solidFill>
                      <a:srgbClr val="FFFFFF"/>
                    </a:solidFill>
                  </a:tcPr>
                </a:tc>
                <a:tc>
                  <a:txBody>
                    <a:bodyPr/>
                    <a:lstStyle/>
                    <a:p>
                      <a:pPr marL="0" algn="ctr" defTabSz="609585" rtl="0" eaLnBrk="1" fontAlgn="b" latinLnBrk="0" hangingPunct="1"/>
                      <a:r>
                        <a:rPr lang="es-CO" sz="1000" b="0" i="0" u="none" strike="noStrike" kern="1200" dirty="0">
                          <a:solidFill>
                            <a:srgbClr val="404040"/>
                          </a:solidFill>
                          <a:effectLst/>
                          <a:latin typeface="Segoe UI" panose="020B0502040204020203" pitchFamily="34" charset="0"/>
                          <a:ea typeface="+mn-ea"/>
                          <a:cs typeface="+mn-cs"/>
                        </a:rPr>
                        <a:t>2.702.673</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1805634711"/>
                  </a:ext>
                </a:extLst>
              </a:tr>
              <a:tr h="276767">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ctr">
                    <a:lnL>
                      <a:noFill/>
                    </a:lnL>
                    <a:lnR>
                      <a:noFill/>
                    </a:lnR>
                    <a:lnT>
                      <a:noFill/>
                    </a:lnT>
                    <a:lnB>
                      <a:noFill/>
                    </a:lnB>
                    <a:solidFill>
                      <a:srgbClr val="FFFFFF"/>
                    </a:solidFill>
                  </a:tcPr>
                </a:tc>
                <a:tc>
                  <a:txBody>
                    <a:bodyPr/>
                    <a:lstStyle/>
                    <a:p>
                      <a:pPr marL="0" algn="ctr" defTabSz="609585" rtl="0" eaLnBrk="1" fontAlgn="b" latinLnBrk="0" hangingPunct="1"/>
                      <a:r>
                        <a:rPr lang="es-CO" sz="1000" b="0" i="0" u="none" strike="noStrike" kern="1200" dirty="0">
                          <a:solidFill>
                            <a:srgbClr val="404040"/>
                          </a:solidFill>
                          <a:effectLst/>
                          <a:latin typeface="Segoe UI" panose="020B0502040204020203" pitchFamily="34" charset="0"/>
                          <a:ea typeface="+mn-ea"/>
                          <a:cs typeface="+mn-cs"/>
                        </a:rPr>
                        <a:t>513.593</a:t>
                      </a:r>
                    </a:p>
                  </a:txBody>
                  <a:tcPr marL="9525" marR="9525" marT="9525" marB="0" anchor="ctr">
                    <a:lnL>
                      <a:noFill/>
                    </a:lnL>
                    <a:lnR>
                      <a:noFill/>
                    </a:lnR>
                    <a:lnT>
                      <a:noFill/>
                    </a:lnT>
                    <a:lnB>
                      <a:noFill/>
                    </a:lnB>
                    <a:solidFill>
                      <a:srgbClr val="FFFFFF"/>
                    </a:solidFill>
                  </a:tcPr>
                </a:tc>
                <a:tc>
                  <a:txBody>
                    <a:bodyPr/>
                    <a:lstStyle/>
                    <a:p>
                      <a:pPr marL="0" algn="ctr" defTabSz="609585" rtl="0" eaLnBrk="1" fontAlgn="b" latinLnBrk="0" hangingPunct="1"/>
                      <a:r>
                        <a:rPr lang="es-CO" sz="1000" b="0" i="0" u="none" strike="noStrike" kern="1200" dirty="0">
                          <a:solidFill>
                            <a:srgbClr val="404040"/>
                          </a:solidFill>
                          <a:effectLst/>
                          <a:latin typeface="Segoe UI" panose="020B0502040204020203" pitchFamily="34" charset="0"/>
                          <a:ea typeface="+mn-ea"/>
                          <a:cs typeface="+mn-cs"/>
                        </a:rPr>
                        <a:t>529.371</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2385892337"/>
                  </a:ext>
                </a:extLst>
              </a:tr>
              <a:tr h="276767">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609585" rtl="0" eaLnBrk="1" fontAlgn="b" latinLnBrk="0" hangingPunct="1"/>
                      <a:r>
                        <a:rPr lang="es-CO" sz="1000" b="0" i="0" u="none" strike="noStrike" kern="1200">
                          <a:solidFill>
                            <a:srgbClr val="404040"/>
                          </a:solidFill>
                          <a:effectLst/>
                          <a:latin typeface="Segoe UI" panose="020B0502040204020203" pitchFamily="34" charset="0"/>
                          <a:ea typeface="+mn-ea"/>
                          <a:cs typeface="+mn-cs"/>
                        </a:rPr>
                        <a:t>1.848.145</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marL="0" algn="ctr" defTabSz="609585" rtl="0" eaLnBrk="1" fontAlgn="b" latinLnBrk="0" hangingPunct="1"/>
                      <a:r>
                        <a:rPr lang="es-CO" sz="1000" b="0" i="0" u="none" strike="noStrike" kern="1200" dirty="0">
                          <a:solidFill>
                            <a:srgbClr val="404040"/>
                          </a:solidFill>
                          <a:effectLst/>
                          <a:latin typeface="Segoe UI" panose="020B0502040204020203" pitchFamily="34" charset="0"/>
                          <a:ea typeface="+mn-ea"/>
                          <a:cs typeface="+mn-cs"/>
                        </a:rPr>
                        <a:t>2.242.285</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29448490"/>
                  </a:ext>
                </a:extLst>
              </a:tr>
            </a:tbl>
          </a:graphicData>
        </a:graphic>
      </p:graphicFrame>
      <p:pic>
        <p:nvPicPr>
          <p:cNvPr id="9" name="Imagen 8"/>
          <p:cNvPicPr>
            <a:picLocks noChangeAspect="1"/>
          </p:cNvPicPr>
          <p:nvPr/>
        </p:nvPicPr>
        <p:blipFill>
          <a:blip r:embed="rId2"/>
          <a:stretch>
            <a:fillRect/>
          </a:stretch>
        </p:blipFill>
        <p:spPr>
          <a:xfrm>
            <a:off x="6455391" y="582151"/>
            <a:ext cx="2240202" cy="529182"/>
          </a:xfrm>
          <a:prstGeom prst="rect">
            <a:avLst/>
          </a:prstGeom>
        </p:spPr>
      </p:pic>
    </p:spTree>
    <p:extLst>
      <p:ext uri="{BB962C8B-B14F-4D97-AF65-F5344CB8AC3E}">
        <p14:creationId xmlns:p14="http://schemas.microsoft.com/office/powerpoint/2010/main" val="30210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C114F67B-82D0-8641-9854-DBDCE7E782ED}"/>
              </a:ext>
            </a:extLst>
          </p:cNvPr>
          <p:cNvSpPr txBox="1"/>
          <p:nvPr/>
        </p:nvSpPr>
        <p:spPr>
          <a:xfrm>
            <a:off x="5431229" y="4567499"/>
            <a:ext cx="2825667" cy="233782"/>
          </a:xfrm>
          <a:prstGeom prst="rect">
            <a:avLst/>
          </a:prstGeom>
        </p:spPr>
        <p:txBody>
          <a:bodyPr vert="horz" wrap="square" lIns="0" tIns="12065" rIns="0" bIns="0" rtlCol="0">
            <a:spAutoFit/>
          </a:bodyPr>
          <a:lstStyle/>
          <a:p>
            <a:pPr marL="12700" marR="0" lvl="0" indent="0" algn="l" defTabSz="457200" rtl="0" eaLnBrk="1" fontAlgn="auto" latinLnBrk="0" hangingPunct="1">
              <a:lnSpc>
                <a:spcPct val="90000"/>
              </a:lnSpc>
              <a:spcBef>
                <a:spcPts val="0"/>
              </a:spcBef>
              <a:spcAft>
                <a:spcPts val="0"/>
              </a:spcAft>
              <a:buClrTx/>
              <a:buSzTx/>
              <a:buFontTx/>
              <a:buNone/>
              <a:tabLst>
                <a:tab pos="1017905" algn="l"/>
              </a:tabLst>
              <a:defRPr/>
            </a:pPr>
            <a:r>
              <a:rPr kumimoji="0" lang="es-ES_tradnl" sz="1600" b="1" i="0" u="none" strike="noStrike" kern="1200" cap="none" spc="-5" normalizeH="0" baseline="0" noProof="0" dirty="0">
                <a:ln>
                  <a:noFill/>
                </a:ln>
                <a:solidFill>
                  <a:srgbClr val="EF3C6F"/>
                </a:solidFill>
                <a:effectLst/>
                <a:uLnTx/>
                <a:uFillTx/>
                <a:latin typeface="Segoe UI"/>
                <a:ea typeface="+mn-ea"/>
                <a:cs typeface="Arial"/>
              </a:rPr>
              <a:t>Enero - octubre </a:t>
            </a:r>
            <a:r>
              <a:rPr kumimoji="0" lang="es-ES_tradnl" sz="1600" b="1" i="0" u="none" strike="noStrike" kern="1200" cap="none" spc="-5" normalizeH="0" baseline="0" noProof="0" dirty="0">
                <a:ln>
                  <a:noFill/>
                </a:ln>
                <a:solidFill>
                  <a:prstClr val="black"/>
                </a:solidFill>
                <a:effectLst/>
                <a:uLnTx/>
                <a:uFillTx/>
                <a:latin typeface="Segoe UI"/>
                <a:ea typeface="+mn-ea"/>
                <a:cs typeface="Arial"/>
              </a:rPr>
              <a:t>2023</a:t>
            </a:r>
            <a:endParaRPr kumimoji="0" sz="1600" b="1" i="0" u="none" strike="noStrike" kern="1200" cap="none" spc="-5" normalizeH="0" baseline="0" noProof="0" dirty="0">
              <a:ln>
                <a:noFill/>
              </a:ln>
              <a:solidFill>
                <a:prstClr val="black"/>
              </a:solidFill>
              <a:effectLst/>
              <a:uLnTx/>
              <a:uFillTx/>
              <a:latin typeface="Segoe UI"/>
              <a:ea typeface="+mn-ea"/>
              <a:cs typeface="Arial"/>
            </a:endParaRPr>
          </a:p>
        </p:txBody>
      </p:sp>
      <p:sp>
        <p:nvSpPr>
          <p:cNvPr id="4" name="object 553">
            <a:extLst>
              <a:ext uri="{FF2B5EF4-FFF2-40B4-BE49-F238E27FC236}">
                <a16:creationId xmlns:a16="http://schemas.microsoft.com/office/drawing/2014/main" id="{ED9DF49A-C1B4-227C-EA20-909249ED9484}"/>
              </a:ext>
            </a:extLst>
          </p:cNvPr>
          <p:cNvSpPr txBox="1">
            <a:spLocks/>
          </p:cNvSpPr>
          <p:nvPr/>
        </p:nvSpPr>
        <p:spPr>
          <a:xfrm>
            <a:off x="4486665" y="2535729"/>
            <a:ext cx="4990489" cy="477695"/>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125"/>
              </a:spcBef>
              <a:spcAft>
                <a:spcPts val="0"/>
              </a:spcAft>
              <a:buClrTx/>
              <a:buSzTx/>
              <a:buFont typeface="Arial"/>
              <a:buNone/>
              <a:tabLst/>
              <a:defRPr/>
            </a:pPr>
            <a:r>
              <a:rPr kumimoji="0" lang="es-ES" sz="3000" b="1" i="0" u="none" strike="noStrike" kern="1200" cap="none" spc="-5" normalizeH="0" baseline="0" noProof="0" dirty="0">
                <a:ln>
                  <a:noFill/>
                </a:ln>
                <a:solidFill>
                  <a:srgbClr val="6F2A4D"/>
                </a:solidFill>
                <a:effectLst/>
                <a:uLnTx/>
                <a:uFillTx/>
                <a:latin typeface="Segoe UI"/>
                <a:ea typeface="+mn-ea"/>
                <a:cs typeface="Arial"/>
              </a:rPr>
              <a:t>Población desocupada</a:t>
            </a:r>
          </a:p>
        </p:txBody>
      </p:sp>
      <p:sp>
        <p:nvSpPr>
          <p:cNvPr id="5" name="Rectángulo 4">
            <a:extLst>
              <a:ext uri="{FF2B5EF4-FFF2-40B4-BE49-F238E27FC236}">
                <a16:creationId xmlns:a16="http://schemas.microsoft.com/office/drawing/2014/main" id="{58BABC12-3222-7F67-8CAE-DE5FA66B1764}"/>
              </a:ext>
            </a:extLst>
          </p:cNvPr>
          <p:cNvSpPr/>
          <p:nvPr/>
        </p:nvSpPr>
        <p:spPr>
          <a:xfrm>
            <a:off x="5343447" y="3317967"/>
            <a:ext cx="3800553" cy="1136468"/>
          </a:xfrm>
          <a:prstGeom prst="rect">
            <a:avLst/>
          </a:prstGeom>
          <a:noFill/>
          <a:ln w="6350">
            <a:solidFill>
              <a:srgbClr val="6B23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Segoe UI"/>
              <a:ea typeface="+mn-ea"/>
              <a:cs typeface="+mn-cs"/>
            </a:endParaRPr>
          </a:p>
        </p:txBody>
      </p:sp>
      <p:sp>
        <p:nvSpPr>
          <p:cNvPr id="6" name="CuadroTexto 5">
            <a:extLst>
              <a:ext uri="{FF2B5EF4-FFF2-40B4-BE49-F238E27FC236}">
                <a16:creationId xmlns:a16="http://schemas.microsoft.com/office/drawing/2014/main" id="{785FD3A5-125E-6477-1139-1889460658D4}"/>
              </a:ext>
            </a:extLst>
          </p:cNvPr>
          <p:cNvSpPr txBox="1"/>
          <p:nvPr/>
        </p:nvSpPr>
        <p:spPr>
          <a:xfrm>
            <a:off x="5431229" y="3716924"/>
            <a:ext cx="276485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600" b="0" i="1" u="none" strike="noStrike" kern="1200" cap="none" spc="0" normalizeH="0" baseline="0" noProof="0" dirty="0">
                <a:ln>
                  <a:noFill/>
                </a:ln>
                <a:solidFill>
                  <a:srgbClr val="EF3C6F"/>
                </a:solidFill>
                <a:effectLst/>
                <a:uLnTx/>
                <a:uFillTx/>
                <a:latin typeface="Segoe UI"/>
                <a:ea typeface="+mn-ea"/>
                <a:cs typeface="+mn-cs"/>
              </a:rPr>
              <a:t>Total nacional</a:t>
            </a:r>
          </a:p>
        </p:txBody>
      </p:sp>
      <p:pic>
        <p:nvPicPr>
          <p:cNvPr id="7" name="Imagen 6"/>
          <p:cNvPicPr>
            <a:picLocks noChangeAspect="1"/>
          </p:cNvPicPr>
          <p:nvPr/>
        </p:nvPicPr>
        <p:blipFill>
          <a:blip r:embed="rId3"/>
          <a:stretch>
            <a:fillRect/>
          </a:stretch>
        </p:blipFill>
        <p:spPr>
          <a:xfrm>
            <a:off x="6455391" y="582151"/>
            <a:ext cx="2240202" cy="529182"/>
          </a:xfrm>
          <a:prstGeom prst="rect">
            <a:avLst/>
          </a:prstGeom>
        </p:spPr>
      </p:pic>
    </p:spTree>
    <p:extLst>
      <p:ext uri="{BB962C8B-B14F-4D97-AF65-F5344CB8AC3E}">
        <p14:creationId xmlns:p14="http://schemas.microsoft.com/office/powerpoint/2010/main" val="181704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8F90F1AB-C76B-2B7C-3BE0-9D00E969F03B}"/>
              </a:ext>
            </a:extLst>
          </p:cNvPr>
          <p:cNvSpPr txBox="1"/>
          <p:nvPr/>
        </p:nvSpPr>
        <p:spPr>
          <a:xfrm>
            <a:off x="339497" y="131294"/>
            <a:ext cx="7741090" cy="654025"/>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Población desocupada según sexo y cotización a fondo de pensión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6F2A4D"/>
                </a:solidFill>
                <a:effectLst/>
                <a:uLnTx/>
                <a:uFillTx/>
                <a:latin typeface="Segoe UI" panose="020B0502040204020203" pitchFamily="34" charset="0"/>
                <a:ea typeface="+mn-ea"/>
                <a:cs typeface="Segoe UI" panose="020B0502040204020203" pitchFamily="34" charset="0"/>
              </a:rPr>
              <a:t>Total nacional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(2022 – 2023)</a:t>
            </a:r>
          </a:p>
        </p:txBody>
      </p:sp>
      <p:sp>
        <p:nvSpPr>
          <p:cNvPr id="10" name="Rectángulo 9">
            <a:extLst>
              <a:ext uri="{FF2B5EF4-FFF2-40B4-BE49-F238E27FC236}">
                <a16:creationId xmlns:a16="http://schemas.microsoft.com/office/drawing/2014/main" id="{5705284A-FEC7-7B83-699D-83BB75B67341}"/>
              </a:ext>
            </a:extLst>
          </p:cNvPr>
          <p:cNvSpPr/>
          <p:nvPr/>
        </p:nvSpPr>
        <p:spPr>
          <a:xfrm>
            <a:off x="209574" y="201238"/>
            <a:ext cx="45719" cy="545021"/>
          </a:xfrm>
          <a:prstGeom prst="rect">
            <a:avLst/>
          </a:prstGeom>
          <a:solidFill>
            <a:srgbClr val="6F2A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Segoe UI"/>
              <a:ea typeface="+mn-ea"/>
              <a:cs typeface="+mn-cs"/>
            </a:endParaRPr>
          </a:p>
        </p:txBody>
      </p:sp>
      <p:pic>
        <p:nvPicPr>
          <p:cNvPr id="8" name="Imagen 7"/>
          <p:cNvPicPr>
            <a:picLocks noChangeAspect="1"/>
          </p:cNvPicPr>
          <p:nvPr/>
        </p:nvPicPr>
        <p:blipFill>
          <a:blip r:embed="rId2"/>
          <a:stretch>
            <a:fillRect/>
          </a:stretch>
        </p:blipFill>
        <p:spPr>
          <a:xfrm>
            <a:off x="6455391" y="582151"/>
            <a:ext cx="2240202" cy="529182"/>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2417685117"/>
              </p:ext>
            </p:extLst>
          </p:nvPr>
        </p:nvGraphicFramePr>
        <p:xfrm>
          <a:off x="1036945" y="1320276"/>
          <a:ext cx="6210300" cy="2720340"/>
        </p:xfrm>
        <a:graphic>
          <a:graphicData uri="http://schemas.openxmlformats.org/drawingml/2006/table">
            <a:tbl>
              <a:tblPr/>
              <a:tblGrid>
                <a:gridCol w="857250">
                  <a:extLst>
                    <a:ext uri="{9D8B030D-6E8A-4147-A177-3AD203B41FA5}">
                      <a16:colId xmlns:a16="http://schemas.microsoft.com/office/drawing/2014/main" val="3574707613"/>
                    </a:ext>
                  </a:extLst>
                </a:gridCol>
                <a:gridCol w="1333500">
                  <a:extLst>
                    <a:ext uri="{9D8B030D-6E8A-4147-A177-3AD203B41FA5}">
                      <a16:colId xmlns:a16="http://schemas.microsoft.com/office/drawing/2014/main" val="2475405189"/>
                    </a:ext>
                  </a:extLst>
                </a:gridCol>
                <a:gridCol w="857250">
                  <a:extLst>
                    <a:ext uri="{9D8B030D-6E8A-4147-A177-3AD203B41FA5}">
                      <a16:colId xmlns:a16="http://schemas.microsoft.com/office/drawing/2014/main" val="1799296688"/>
                    </a:ext>
                  </a:extLst>
                </a:gridCol>
                <a:gridCol w="1152525">
                  <a:extLst>
                    <a:ext uri="{9D8B030D-6E8A-4147-A177-3AD203B41FA5}">
                      <a16:colId xmlns:a16="http://schemas.microsoft.com/office/drawing/2014/main" val="2798218500"/>
                    </a:ext>
                  </a:extLst>
                </a:gridCol>
                <a:gridCol w="933450">
                  <a:extLst>
                    <a:ext uri="{9D8B030D-6E8A-4147-A177-3AD203B41FA5}">
                      <a16:colId xmlns:a16="http://schemas.microsoft.com/office/drawing/2014/main" val="2733087851"/>
                    </a:ext>
                  </a:extLst>
                </a:gridCol>
                <a:gridCol w="1076325">
                  <a:extLst>
                    <a:ext uri="{9D8B030D-6E8A-4147-A177-3AD203B41FA5}">
                      <a16:colId xmlns:a16="http://schemas.microsoft.com/office/drawing/2014/main" val="1102141367"/>
                    </a:ext>
                  </a:extLst>
                </a:gridCol>
              </a:tblGrid>
              <a:tr h="243840">
                <a:tc rowSpan="2" gridSpan="2">
                  <a:txBody>
                    <a:bodyPr/>
                    <a:lstStyle/>
                    <a:p>
                      <a:pPr algn="ctr" fontAlgn="ctr"/>
                      <a:r>
                        <a:rPr lang="es-CO" sz="1000" b="1" i="0" u="none" strike="noStrike">
                          <a:solidFill>
                            <a:srgbClr val="F8F8F8"/>
                          </a:solidFill>
                          <a:effectLst/>
                          <a:latin typeface="Segoe UI" panose="020B0502040204020203" pitchFamily="34" charset="0"/>
                        </a:rPr>
                        <a:t>Población desocupada</a:t>
                      </a:r>
                    </a:p>
                  </a:txBody>
                  <a:tcPr marL="7620" marR="7620" marT="7620" marB="0" anchor="ctr">
                    <a:lnL>
                      <a:noFill/>
                    </a:lnL>
                    <a:lnR>
                      <a:noFill/>
                    </a:lnR>
                    <a:lnT>
                      <a:noFill/>
                    </a:lnT>
                    <a:lnB>
                      <a:noFill/>
                    </a:lnB>
                    <a:solidFill>
                      <a:srgbClr val="6B1940"/>
                    </a:solidFill>
                  </a:tcPr>
                </a:tc>
                <a:tc rowSpan="2" hMerge="1">
                  <a:txBody>
                    <a:bodyPr/>
                    <a:lstStyle/>
                    <a:p>
                      <a:endParaRPr lang="es-CO"/>
                    </a:p>
                  </a:txBody>
                  <a:tcPr/>
                </a:tc>
                <a:tc gridSpan="4">
                  <a:txBody>
                    <a:bodyPr/>
                    <a:lstStyle/>
                    <a:p>
                      <a:pPr algn="ctr" fontAlgn="ctr"/>
                      <a:r>
                        <a:rPr lang="es-CO" sz="1000" b="1" i="0" u="none" strike="noStrike">
                          <a:solidFill>
                            <a:srgbClr val="F8F8F8"/>
                          </a:solidFill>
                          <a:effectLst/>
                          <a:latin typeface="Segoe UI" panose="020B0502040204020203" pitchFamily="34" charset="0"/>
                        </a:rPr>
                        <a:t>Total nacional</a:t>
                      </a:r>
                    </a:p>
                  </a:txBody>
                  <a:tcPr marL="7620" marR="7620" marT="7620"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367647541"/>
                  </a:ext>
                </a:extLst>
              </a:tr>
              <a:tr h="190500">
                <a:tc gridSpan="2" vMerge="1">
                  <a:txBody>
                    <a:bodyPr/>
                    <a:lstStyle/>
                    <a:p>
                      <a:endParaRPr lang="es-CO"/>
                    </a:p>
                  </a:txBody>
                  <a:tcPr/>
                </a:tc>
                <a:tc hMerge="1" vMerge="1">
                  <a:txBody>
                    <a:bodyPr/>
                    <a:lstStyle/>
                    <a:p>
                      <a:endParaRPr lang="es-CO"/>
                    </a:p>
                  </a:txBody>
                  <a:tcPr/>
                </a:tc>
                <a:tc>
                  <a:txBody>
                    <a:bodyPr/>
                    <a:lstStyle/>
                    <a:p>
                      <a:pPr algn="ctr" fontAlgn="ctr"/>
                      <a:r>
                        <a:rPr lang="es-CO" sz="1000" b="1" i="0" u="none" strike="noStrike">
                          <a:solidFill>
                            <a:srgbClr val="AD2750"/>
                          </a:solidFill>
                          <a:effectLst/>
                          <a:latin typeface="Segoe UI" panose="020B0502040204020203" pitchFamily="34" charset="0"/>
                        </a:rPr>
                        <a:t>2022</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2023</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4101008"/>
                  </a:ext>
                </a:extLst>
              </a:tr>
              <a:tr h="190500">
                <a:tc rowSpan="4">
                  <a:txBody>
                    <a:bodyPr/>
                    <a:lstStyle/>
                    <a:p>
                      <a:pPr algn="ctr" fontAlgn="ctr"/>
                      <a:r>
                        <a:rPr lang="es-CO" sz="1000" b="1" i="0" u="none" strike="noStrike">
                          <a:solidFill>
                            <a:srgbClr val="000000"/>
                          </a:solidFill>
                          <a:effectLst/>
                          <a:latin typeface="Segoe UI" panose="020B0502040204020203" pitchFamily="34" charset="0"/>
                        </a:rPr>
                        <a:t>Total</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dirty="0">
                          <a:solidFill>
                            <a:srgbClr val="000000"/>
                          </a:solidFill>
                          <a:effectLst/>
                          <a:latin typeface="Segoe UI" panose="020B0502040204020203" pitchFamily="34" charset="0"/>
                        </a:rPr>
                        <a:t>Total</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2.844</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2.608</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42698249"/>
                  </a:ext>
                </a:extLst>
              </a:tr>
              <a:tr h="190500">
                <a:tc vMerge="1">
                  <a:txBody>
                    <a:bodyPr/>
                    <a:lstStyle/>
                    <a:p>
                      <a:endParaRPr lang="es-CO"/>
                    </a:p>
                  </a:txBody>
                  <a:tcPr/>
                </a:tc>
                <a:tc>
                  <a:txBody>
                    <a:bodyPr/>
                    <a:lstStyle/>
                    <a:p>
                      <a:pPr algn="ctr" fontAlgn="b"/>
                      <a:r>
                        <a:rPr lang="es-CO" sz="1000" b="1" i="0" u="none" strike="noStrike" dirty="0">
                          <a:solidFill>
                            <a:srgbClr val="000000"/>
                          </a:solidFill>
                          <a:effectLst/>
                          <a:latin typeface="Segoe UI" panose="020B0502040204020203" pitchFamily="34" charset="0"/>
                        </a:rPr>
                        <a:t>Si</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79</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2,8</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95</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3,6</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714811101"/>
                  </a:ext>
                </a:extLst>
              </a:tr>
              <a:tr h="19050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2.739</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96,3</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2.490</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95,5</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3327681487"/>
                  </a:ext>
                </a:extLst>
              </a:tr>
              <a:tr h="19050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26</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0,9</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23</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0,9</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15397457"/>
                  </a:ext>
                </a:extLst>
              </a:tr>
              <a:tr h="190500">
                <a:tc rowSpan="4">
                  <a:txBody>
                    <a:bodyPr/>
                    <a:lstStyle/>
                    <a:p>
                      <a:pPr algn="ctr" fontAlgn="ctr"/>
                      <a:r>
                        <a:rPr lang="es-CO" sz="1000" b="1" i="0" u="none" strike="noStrike">
                          <a:solidFill>
                            <a:srgbClr val="000000"/>
                          </a:solidFill>
                          <a:effectLst/>
                          <a:latin typeface="Segoe UI" panose="020B0502040204020203" pitchFamily="34" charset="0"/>
                        </a:rPr>
                        <a:t>Hombres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1.310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1.197</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886949166"/>
                  </a:ext>
                </a:extLst>
              </a:tr>
              <a:tr h="19050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43</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3,3</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44</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3,7</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107590238"/>
                  </a:ext>
                </a:extLst>
              </a:tr>
              <a:tr h="19050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1.250</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95,4</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1.138</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95,1</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153143708"/>
                  </a:ext>
                </a:extLst>
              </a:tr>
              <a:tr h="19050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18</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1,4</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15</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1,3</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09957869"/>
                  </a:ext>
                </a:extLst>
              </a:tr>
              <a:tr h="190500">
                <a:tc rowSpan="4">
                  <a:txBody>
                    <a:bodyPr/>
                    <a:lstStyle/>
                    <a:p>
                      <a:pPr algn="ctr" fontAlgn="ctr"/>
                      <a:r>
                        <a:rPr lang="es-CO" sz="1000" b="1" i="0" u="none" strike="noStrike">
                          <a:solidFill>
                            <a:srgbClr val="000000"/>
                          </a:solidFill>
                          <a:effectLst/>
                          <a:latin typeface="Segoe UI" panose="020B0502040204020203" pitchFamily="34" charset="0"/>
                        </a:rPr>
                        <a:t>Mujeres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1.534</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1.410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858466647"/>
                  </a:ext>
                </a:extLst>
              </a:tr>
              <a:tr h="19050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36</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2,3</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51</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3,6</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3101640490"/>
                  </a:ext>
                </a:extLst>
              </a:tr>
              <a:tr h="19050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1.490</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97,1</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1.351</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95,8</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565363558"/>
                  </a:ext>
                </a:extLst>
              </a:tr>
              <a:tr h="19050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0,5</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0,5</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40296004"/>
                  </a:ext>
                </a:extLst>
              </a:tr>
            </a:tbl>
          </a:graphicData>
        </a:graphic>
      </p:graphicFrame>
      <p:sp>
        <p:nvSpPr>
          <p:cNvPr id="7" name="Rectángulo 6"/>
          <p:cNvSpPr/>
          <p:nvPr/>
        </p:nvSpPr>
        <p:spPr>
          <a:xfrm>
            <a:off x="339497" y="4423035"/>
            <a:ext cx="8419171" cy="441403"/>
          </a:xfrm>
          <a:prstGeom prst="rect">
            <a:avLst/>
          </a:prstGeom>
        </p:spPr>
        <p:txBody>
          <a:bodyPr wrap="square" tIns="0">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1"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Notas: </a:t>
            </a: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Datos expandidos con proyecciones de población elaboradas con base en los resultados del Censo Nacional de Población y Vivienda 2018.</a:t>
            </a: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 Poblaciones en miles.  </a:t>
            </a:r>
          </a:p>
          <a:p>
            <a:pPr marL="0" marR="0" lvl="0" indent="0" algn="l" defTabSz="457200" rtl="0" eaLnBrk="1" fontAlgn="auto" latinLnBrk="0" hangingPunct="1">
              <a:lnSpc>
                <a:spcPct val="107000"/>
              </a:lnSpc>
              <a:spcBef>
                <a:spcPts val="0"/>
              </a:spcBef>
              <a:spcAft>
                <a:spcPts val="0"/>
              </a:spcAft>
              <a:buClrTx/>
              <a:buSzTx/>
              <a:buFontTx/>
              <a:buNone/>
              <a:tabLst/>
              <a:defRPr/>
            </a:pPr>
            <a:endPar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1"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Fuente: </a:t>
            </a: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DANE, GEIH.</a:t>
            </a:r>
          </a:p>
        </p:txBody>
      </p:sp>
    </p:spTree>
    <p:extLst>
      <p:ext uri="{BB962C8B-B14F-4D97-AF65-F5344CB8AC3E}">
        <p14:creationId xmlns:p14="http://schemas.microsoft.com/office/powerpoint/2010/main" val="103489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8F90F1AB-C76B-2B7C-3BE0-9D00E969F03B}"/>
              </a:ext>
            </a:extLst>
          </p:cNvPr>
          <p:cNvSpPr txBox="1"/>
          <p:nvPr/>
        </p:nvSpPr>
        <p:spPr>
          <a:xfrm>
            <a:off x="339497" y="131294"/>
            <a:ext cx="7741090" cy="654025"/>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Población desocupada según rangos de edad y cotización a fondo de pensión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6F2A4D"/>
                </a:solidFill>
                <a:effectLst/>
                <a:uLnTx/>
                <a:uFillTx/>
                <a:latin typeface="Segoe UI" panose="020B0502040204020203" pitchFamily="34" charset="0"/>
                <a:ea typeface="+mn-ea"/>
                <a:cs typeface="Segoe UI" panose="020B0502040204020203" pitchFamily="34" charset="0"/>
              </a:rPr>
              <a:t>Total nacional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(2022 – 2023)</a:t>
            </a:r>
          </a:p>
        </p:txBody>
      </p:sp>
      <p:sp>
        <p:nvSpPr>
          <p:cNvPr id="10" name="Rectángulo 9">
            <a:extLst>
              <a:ext uri="{FF2B5EF4-FFF2-40B4-BE49-F238E27FC236}">
                <a16:creationId xmlns:a16="http://schemas.microsoft.com/office/drawing/2014/main" id="{5705284A-FEC7-7B83-699D-83BB75B67341}"/>
              </a:ext>
            </a:extLst>
          </p:cNvPr>
          <p:cNvSpPr/>
          <p:nvPr/>
        </p:nvSpPr>
        <p:spPr>
          <a:xfrm>
            <a:off x="209574" y="201238"/>
            <a:ext cx="45719" cy="545021"/>
          </a:xfrm>
          <a:prstGeom prst="rect">
            <a:avLst/>
          </a:prstGeom>
          <a:solidFill>
            <a:srgbClr val="6F2A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Segoe UI"/>
              <a:ea typeface="+mn-ea"/>
              <a:cs typeface="+mn-cs"/>
            </a:endParaRPr>
          </a:p>
        </p:txBody>
      </p:sp>
      <p:pic>
        <p:nvPicPr>
          <p:cNvPr id="8" name="Imagen 7"/>
          <p:cNvPicPr>
            <a:picLocks noChangeAspect="1"/>
          </p:cNvPicPr>
          <p:nvPr/>
        </p:nvPicPr>
        <p:blipFill>
          <a:blip r:embed="rId2"/>
          <a:stretch>
            <a:fillRect/>
          </a:stretch>
        </p:blipFill>
        <p:spPr>
          <a:xfrm>
            <a:off x="6271146" y="4362581"/>
            <a:ext cx="2240202" cy="529182"/>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801785036"/>
              </p:ext>
            </p:extLst>
          </p:nvPr>
        </p:nvGraphicFramePr>
        <p:xfrm>
          <a:off x="1085532" y="845773"/>
          <a:ext cx="5908409" cy="3262320"/>
        </p:xfrm>
        <a:graphic>
          <a:graphicData uri="http://schemas.openxmlformats.org/drawingml/2006/table">
            <a:tbl>
              <a:tblPr/>
              <a:tblGrid>
                <a:gridCol w="979375">
                  <a:extLst>
                    <a:ext uri="{9D8B030D-6E8A-4147-A177-3AD203B41FA5}">
                      <a16:colId xmlns:a16="http://schemas.microsoft.com/office/drawing/2014/main" val="1989775730"/>
                    </a:ext>
                  </a:extLst>
                </a:gridCol>
                <a:gridCol w="1227874">
                  <a:extLst>
                    <a:ext uri="{9D8B030D-6E8A-4147-A177-3AD203B41FA5}">
                      <a16:colId xmlns:a16="http://schemas.microsoft.com/office/drawing/2014/main" val="964218270"/>
                    </a:ext>
                  </a:extLst>
                </a:gridCol>
                <a:gridCol w="789347">
                  <a:extLst>
                    <a:ext uri="{9D8B030D-6E8A-4147-A177-3AD203B41FA5}">
                      <a16:colId xmlns:a16="http://schemas.microsoft.com/office/drawing/2014/main" val="1592405097"/>
                    </a:ext>
                  </a:extLst>
                </a:gridCol>
                <a:gridCol w="1061233">
                  <a:extLst>
                    <a:ext uri="{9D8B030D-6E8A-4147-A177-3AD203B41FA5}">
                      <a16:colId xmlns:a16="http://schemas.microsoft.com/office/drawing/2014/main" val="3645362862"/>
                    </a:ext>
                  </a:extLst>
                </a:gridCol>
                <a:gridCol w="859511">
                  <a:extLst>
                    <a:ext uri="{9D8B030D-6E8A-4147-A177-3AD203B41FA5}">
                      <a16:colId xmlns:a16="http://schemas.microsoft.com/office/drawing/2014/main" val="333073503"/>
                    </a:ext>
                  </a:extLst>
                </a:gridCol>
                <a:gridCol w="991069">
                  <a:extLst>
                    <a:ext uri="{9D8B030D-6E8A-4147-A177-3AD203B41FA5}">
                      <a16:colId xmlns:a16="http://schemas.microsoft.com/office/drawing/2014/main" val="2816560456"/>
                    </a:ext>
                  </a:extLst>
                </a:gridCol>
              </a:tblGrid>
              <a:tr h="181240">
                <a:tc rowSpan="2" gridSpan="2">
                  <a:txBody>
                    <a:bodyPr/>
                    <a:lstStyle/>
                    <a:p>
                      <a:pPr algn="ctr" fontAlgn="ctr"/>
                      <a:r>
                        <a:rPr lang="es-CO" sz="1000" b="1" i="0" u="none" strike="noStrike">
                          <a:solidFill>
                            <a:srgbClr val="F8F8F8"/>
                          </a:solidFill>
                          <a:effectLst/>
                          <a:latin typeface="Segoe UI" panose="020B0502040204020203" pitchFamily="34" charset="0"/>
                        </a:rPr>
                        <a:t>Población desocupada</a:t>
                      </a:r>
                    </a:p>
                  </a:txBody>
                  <a:tcPr marL="7250" marR="7250" marT="7250" marB="0" anchor="ctr">
                    <a:lnL>
                      <a:noFill/>
                    </a:lnL>
                    <a:lnR>
                      <a:noFill/>
                    </a:lnR>
                    <a:lnT>
                      <a:noFill/>
                    </a:lnT>
                    <a:lnB>
                      <a:noFill/>
                    </a:lnB>
                    <a:solidFill>
                      <a:srgbClr val="6B1940"/>
                    </a:solidFill>
                  </a:tcPr>
                </a:tc>
                <a:tc rowSpan="2" hMerge="1">
                  <a:txBody>
                    <a:bodyPr/>
                    <a:lstStyle/>
                    <a:p>
                      <a:endParaRPr lang="es-CO"/>
                    </a:p>
                  </a:txBody>
                  <a:tcPr/>
                </a:tc>
                <a:tc gridSpan="4">
                  <a:txBody>
                    <a:bodyPr/>
                    <a:lstStyle/>
                    <a:p>
                      <a:pPr algn="ctr" fontAlgn="ctr"/>
                      <a:r>
                        <a:rPr lang="es-CO" sz="1000" b="1" i="0" u="none" strike="noStrike">
                          <a:solidFill>
                            <a:srgbClr val="F8F8F8"/>
                          </a:solidFill>
                          <a:effectLst/>
                          <a:latin typeface="Segoe UI" panose="020B0502040204020203" pitchFamily="34" charset="0"/>
                        </a:rPr>
                        <a:t>Total nacional</a:t>
                      </a:r>
                    </a:p>
                  </a:txBody>
                  <a:tcPr marL="7250" marR="7250" marT="7250"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970334453"/>
                  </a:ext>
                </a:extLst>
              </a:tr>
              <a:tr h="181240">
                <a:tc gridSpan="2" vMerge="1">
                  <a:txBody>
                    <a:bodyPr/>
                    <a:lstStyle/>
                    <a:p>
                      <a:endParaRPr lang="es-CO"/>
                    </a:p>
                  </a:txBody>
                  <a:tcPr/>
                </a:tc>
                <a:tc hMerge="1" vMerge="1">
                  <a:txBody>
                    <a:bodyPr/>
                    <a:lstStyle/>
                    <a:p>
                      <a:endParaRPr lang="es-CO"/>
                    </a:p>
                  </a:txBody>
                  <a:tcPr/>
                </a:tc>
                <a:tc>
                  <a:txBody>
                    <a:bodyPr/>
                    <a:lstStyle/>
                    <a:p>
                      <a:pPr algn="ctr" fontAlgn="ctr"/>
                      <a:r>
                        <a:rPr lang="es-CO" sz="1000" b="1" i="0" u="none" strike="noStrike">
                          <a:solidFill>
                            <a:srgbClr val="AD2750"/>
                          </a:solidFill>
                          <a:effectLst/>
                          <a:latin typeface="Segoe UI" panose="020B0502040204020203" pitchFamily="34" charset="0"/>
                        </a:rPr>
                        <a:t>2022</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2023</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1995451"/>
                  </a:ext>
                </a:extLst>
              </a:tr>
              <a:tr h="181240">
                <a:tc rowSpan="4">
                  <a:txBody>
                    <a:bodyPr/>
                    <a:lstStyle/>
                    <a:p>
                      <a:pPr algn="ctr" fontAlgn="ctr"/>
                      <a:r>
                        <a:rPr lang="es-CO" sz="1000" b="1" i="0" u="none" strike="noStrike">
                          <a:solidFill>
                            <a:srgbClr val="000000"/>
                          </a:solidFill>
                          <a:effectLst/>
                          <a:latin typeface="Segoe UI" panose="020B0502040204020203" pitchFamily="34" charset="0"/>
                        </a:rPr>
                        <a:t>Total</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dirty="0">
                          <a:solidFill>
                            <a:srgbClr val="000000"/>
                          </a:solidFill>
                          <a:effectLst/>
                          <a:latin typeface="Segoe UI" panose="020B0502040204020203" pitchFamily="34" charset="0"/>
                        </a:rPr>
                        <a:t>Total</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2.844</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2.608</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187832954"/>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79</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2,8</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95</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3,6</a:t>
                      </a:r>
                    </a:p>
                  </a:txBody>
                  <a:tcPr marL="7250" marR="7250" marT="7250" marB="0" anchor="ctr">
                    <a:lnL>
                      <a:noFill/>
                    </a:lnL>
                    <a:lnR>
                      <a:noFill/>
                    </a:lnR>
                    <a:lnT>
                      <a:noFill/>
                    </a:lnT>
                    <a:lnB>
                      <a:noFill/>
                    </a:lnB>
                    <a:solidFill>
                      <a:srgbClr val="FFFFFF"/>
                    </a:solidFill>
                  </a:tcPr>
                </a:tc>
                <a:extLst>
                  <a:ext uri="{0D108BD9-81ED-4DB2-BD59-A6C34878D82A}">
                    <a16:rowId xmlns:a16="http://schemas.microsoft.com/office/drawing/2014/main" val="167854391"/>
                  </a:ext>
                </a:extLst>
              </a:tr>
              <a:tr h="181240">
                <a:tc vMerge="1">
                  <a:txBody>
                    <a:bodyPr/>
                    <a:lstStyle/>
                    <a:p>
                      <a:endParaRPr lang="es-CO"/>
                    </a:p>
                  </a:txBody>
                  <a:tcPr/>
                </a:tc>
                <a:tc>
                  <a:txBody>
                    <a:bodyPr/>
                    <a:lstStyle/>
                    <a:p>
                      <a:pPr algn="ctr" fontAlgn="b"/>
                      <a:r>
                        <a:rPr lang="es-CO" sz="1000" b="1" i="0" u="none" strike="noStrike" dirty="0">
                          <a:solidFill>
                            <a:srgbClr val="000000"/>
                          </a:solidFill>
                          <a:effectLst/>
                          <a:latin typeface="Segoe UI" panose="020B0502040204020203" pitchFamily="34" charset="0"/>
                        </a:rPr>
                        <a:t>No</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2.739</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96,3</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2.490</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95,5</a:t>
                      </a:r>
                    </a:p>
                  </a:txBody>
                  <a:tcPr marL="7250" marR="7250" marT="7250" marB="0" anchor="ctr">
                    <a:lnL>
                      <a:noFill/>
                    </a:lnL>
                    <a:lnR>
                      <a:noFill/>
                    </a:lnR>
                    <a:lnT>
                      <a:noFill/>
                    </a:lnT>
                    <a:lnB>
                      <a:noFill/>
                    </a:lnB>
                    <a:solidFill>
                      <a:srgbClr val="FFFFFF"/>
                    </a:solidFill>
                  </a:tcPr>
                </a:tc>
                <a:extLst>
                  <a:ext uri="{0D108BD9-81ED-4DB2-BD59-A6C34878D82A}">
                    <a16:rowId xmlns:a16="http://schemas.microsoft.com/office/drawing/2014/main" val="739754690"/>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26</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0,9</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23</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0,9</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79149318"/>
                  </a:ext>
                </a:extLst>
              </a:tr>
              <a:tr h="181240">
                <a:tc rowSpan="4">
                  <a:txBody>
                    <a:bodyPr/>
                    <a:lstStyle/>
                    <a:p>
                      <a:pPr algn="ctr" fontAlgn="ctr"/>
                      <a:r>
                        <a:rPr lang="es-ES" sz="1000" b="1" i="0" u="none" strike="noStrike">
                          <a:solidFill>
                            <a:srgbClr val="000000"/>
                          </a:solidFill>
                          <a:effectLst/>
                          <a:latin typeface="Segoe UI" panose="020B0502040204020203" pitchFamily="34" charset="0"/>
                        </a:rPr>
                        <a:t>De 15 a 24 años</a:t>
                      </a:r>
                    </a:p>
                  </a:txBody>
                  <a:tcPr marL="7250" marR="7250" marT="72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817</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737</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49973782"/>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0,6</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0,9</a:t>
                      </a:r>
                    </a:p>
                  </a:txBody>
                  <a:tcPr marL="7250" marR="7250" marT="7250" marB="0" anchor="ctr">
                    <a:lnL>
                      <a:noFill/>
                    </a:lnL>
                    <a:lnR>
                      <a:noFill/>
                    </a:lnR>
                    <a:lnT>
                      <a:noFill/>
                    </a:lnT>
                    <a:lnB>
                      <a:noFill/>
                    </a:lnB>
                    <a:solidFill>
                      <a:srgbClr val="FFFFFF"/>
                    </a:solidFill>
                  </a:tcPr>
                </a:tc>
                <a:extLst>
                  <a:ext uri="{0D108BD9-81ED-4DB2-BD59-A6C34878D82A}">
                    <a16:rowId xmlns:a16="http://schemas.microsoft.com/office/drawing/2014/main" val="906667239"/>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811</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99,3</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730</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99,1</a:t>
                      </a:r>
                    </a:p>
                  </a:txBody>
                  <a:tcPr marL="7250" marR="7250" marT="7250" marB="0" anchor="ctr">
                    <a:lnL>
                      <a:noFill/>
                    </a:lnL>
                    <a:lnR>
                      <a:noFill/>
                    </a:lnR>
                    <a:lnT>
                      <a:noFill/>
                    </a:lnT>
                    <a:lnB>
                      <a:noFill/>
                    </a:lnB>
                    <a:solidFill>
                      <a:srgbClr val="FFFFFF"/>
                    </a:solidFill>
                  </a:tcPr>
                </a:tc>
                <a:extLst>
                  <a:ext uri="{0D108BD9-81ED-4DB2-BD59-A6C34878D82A}">
                    <a16:rowId xmlns:a16="http://schemas.microsoft.com/office/drawing/2014/main" val="3404557855"/>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0,1</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0,0</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18653458"/>
                  </a:ext>
                </a:extLst>
              </a:tr>
              <a:tr h="181240">
                <a:tc rowSpan="4">
                  <a:txBody>
                    <a:bodyPr/>
                    <a:lstStyle/>
                    <a:p>
                      <a:pPr algn="ctr" fontAlgn="ctr"/>
                      <a:r>
                        <a:rPr lang="es-ES" sz="1000" b="1" i="0" u="none" strike="noStrike">
                          <a:solidFill>
                            <a:srgbClr val="000000"/>
                          </a:solidFill>
                          <a:effectLst/>
                          <a:latin typeface="Segoe UI" panose="020B0502040204020203" pitchFamily="34" charset="0"/>
                        </a:rPr>
                        <a:t>De 25 a 54 años</a:t>
                      </a:r>
                    </a:p>
                  </a:txBody>
                  <a:tcPr marL="7250" marR="7250" marT="72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1.733</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100,0</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1.602</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479721963"/>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61</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3,5</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71</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4,4</a:t>
                      </a:r>
                    </a:p>
                  </a:txBody>
                  <a:tcPr marL="7250" marR="7250" marT="7250" marB="0" anchor="ctr">
                    <a:lnL>
                      <a:noFill/>
                    </a:lnL>
                    <a:lnR>
                      <a:noFill/>
                    </a:lnR>
                    <a:lnT>
                      <a:noFill/>
                    </a:lnT>
                    <a:lnB>
                      <a:noFill/>
                    </a:lnB>
                    <a:solidFill>
                      <a:srgbClr val="FFFFFF"/>
                    </a:solidFill>
                  </a:tcPr>
                </a:tc>
                <a:extLst>
                  <a:ext uri="{0D108BD9-81ED-4DB2-BD59-A6C34878D82A}">
                    <a16:rowId xmlns:a16="http://schemas.microsoft.com/office/drawing/2014/main" val="3743722379"/>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1.662</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95,9</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1.525</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95,2</a:t>
                      </a:r>
                    </a:p>
                  </a:txBody>
                  <a:tcPr marL="7250" marR="7250" marT="7250" marB="0" anchor="ctr">
                    <a:lnL>
                      <a:noFill/>
                    </a:lnL>
                    <a:lnR>
                      <a:noFill/>
                    </a:lnR>
                    <a:lnT>
                      <a:noFill/>
                    </a:lnT>
                    <a:lnB>
                      <a:noFill/>
                    </a:lnB>
                    <a:solidFill>
                      <a:srgbClr val="FFFFFF"/>
                    </a:solidFill>
                  </a:tcPr>
                </a:tc>
                <a:extLst>
                  <a:ext uri="{0D108BD9-81ED-4DB2-BD59-A6C34878D82A}">
                    <a16:rowId xmlns:a16="http://schemas.microsoft.com/office/drawing/2014/main" val="2724190735"/>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0,6</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6</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0,4</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53799150"/>
                  </a:ext>
                </a:extLst>
              </a:tr>
              <a:tr h="181240">
                <a:tc rowSpan="4">
                  <a:txBody>
                    <a:bodyPr/>
                    <a:lstStyle/>
                    <a:p>
                      <a:pPr algn="ctr" fontAlgn="ctr"/>
                      <a:r>
                        <a:rPr lang="es-ES" sz="1000" b="1" i="0" u="none" strike="noStrike">
                          <a:solidFill>
                            <a:srgbClr val="000000"/>
                          </a:solidFill>
                          <a:effectLst/>
                          <a:latin typeface="Segoe UI" panose="020B0502040204020203" pitchFamily="34" charset="0"/>
                        </a:rPr>
                        <a:t>De 55 años y más</a:t>
                      </a:r>
                    </a:p>
                  </a:txBody>
                  <a:tcPr marL="7250" marR="7250" marT="72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294</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269</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100,0</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854533454"/>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13</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4,4</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18</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6,7</a:t>
                      </a:r>
                    </a:p>
                  </a:txBody>
                  <a:tcPr marL="7250" marR="7250" marT="7250" marB="0" anchor="ctr">
                    <a:lnL>
                      <a:noFill/>
                    </a:lnL>
                    <a:lnR>
                      <a:noFill/>
                    </a:lnR>
                    <a:lnT>
                      <a:noFill/>
                    </a:lnT>
                    <a:lnB>
                      <a:noFill/>
                    </a:lnB>
                    <a:solidFill>
                      <a:srgbClr val="FFFFFF"/>
                    </a:solidFill>
                  </a:tcPr>
                </a:tc>
                <a:extLst>
                  <a:ext uri="{0D108BD9-81ED-4DB2-BD59-A6C34878D82A}">
                    <a16:rowId xmlns:a16="http://schemas.microsoft.com/office/drawing/2014/main" val="1631565999"/>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266</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90,5</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235</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87,4</a:t>
                      </a:r>
                    </a:p>
                  </a:txBody>
                  <a:tcPr marL="7250" marR="7250" marT="7250" marB="0" anchor="ctr">
                    <a:lnL>
                      <a:noFill/>
                    </a:lnL>
                    <a:lnR>
                      <a:noFill/>
                    </a:lnR>
                    <a:lnT>
                      <a:noFill/>
                    </a:lnT>
                    <a:lnB>
                      <a:noFill/>
                    </a:lnB>
                    <a:solidFill>
                      <a:srgbClr val="FFFFFF"/>
                    </a:solidFill>
                  </a:tcPr>
                </a:tc>
                <a:extLst>
                  <a:ext uri="{0D108BD9-81ED-4DB2-BD59-A6C34878D82A}">
                    <a16:rowId xmlns:a16="http://schemas.microsoft.com/office/drawing/2014/main" val="1405588177"/>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15</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5,1</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16</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5,9</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7481323"/>
                  </a:ext>
                </a:extLst>
              </a:tr>
            </a:tbl>
          </a:graphicData>
        </a:graphic>
      </p:graphicFrame>
      <p:sp>
        <p:nvSpPr>
          <p:cNvPr id="9" name="Rectángulo 8"/>
          <p:cNvSpPr/>
          <p:nvPr/>
        </p:nvSpPr>
        <p:spPr>
          <a:xfrm>
            <a:off x="339497" y="4423035"/>
            <a:ext cx="8419171" cy="441403"/>
          </a:xfrm>
          <a:prstGeom prst="rect">
            <a:avLst/>
          </a:prstGeom>
        </p:spPr>
        <p:txBody>
          <a:bodyPr wrap="square" tIns="0">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1"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Notas: </a:t>
            </a: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Datos expandidos con proyecciones de población elaboradas con base en los resultados del Censo Nacional de Población y Vivienda 2018.</a:t>
            </a: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 Poblaciones en miles.  </a:t>
            </a:r>
          </a:p>
          <a:p>
            <a:pPr marL="0" marR="0" lvl="0" indent="0" algn="l" defTabSz="457200" rtl="0" eaLnBrk="1" fontAlgn="auto" latinLnBrk="0" hangingPunct="1">
              <a:lnSpc>
                <a:spcPct val="107000"/>
              </a:lnSpc>
              <a:spcBef>
                <a:spcPts val="0"/>
              </a:spcBef>
              <a:spcAft>
                <a:spcPts val="0"/>
              </a:spcAft>
              <a:buClrTx/>
              <a:buSzTx/>
              <a:buFontTx/>
              <a:buNone/>
              <a:tabLst/>
              <a:defRPr/>
            </a:pPr>
            <a:endPar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1"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Fuente: </a:t>
            </a: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DANE, GEIH.</a:t>
            </a:r>
          </a:p>
        </p:txBody>
      </p:sp>
    </p:spTree>
    <p:extLst>
      <p:ext uri="{BB962C8B-B14F-4D97-AF65-F5344CB8AC3E}">
        <p14:creationId xmlns:p14="http://schemas.microsoft.com/office/powerpoint/2010/main" val="280892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8F90F1AB-C76B-2B7C-3BE0-9D00E969F03B}"/>
              </a:ext>
            </a:extLst>
          </p:cNvPr>
          <p:cNvSpPr txBox="1"/>
          <p:nvPr/>
        </p:nvSpPr>
        <p:spPr>
          <a:xfrm>
            <a:off x="339498" y="131294"/>
            <a:ext cx="7741090" cy="654025"/>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Población desocupada según sexo, edad y cotización a pensión</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6F2A4D"/>
                </a:solidFill>
                <a:effectLst/>
                <a:uLnTx/>
                <a:uFillTx/>
                <a:latin typeface="Segoe UI" panose="020B0502040204020203" pitchFamily="34" charset="0"/>
                <a:ea typeface="+mn-ea"/>
                <a:cs typeface="Segoe UI" panose="020B0502040204020203" pitchFamily="34" charset="0"/>
              </a:rPr>
              <a:t>Total nacional</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(2022 – 2023)</a:t>
            </a:r>
          </a:p>
        </p:txBody>
      </p:sp>
      <p:sp>
        <p:nvSpPr>
          <p:cNvPr id="10" name="Rectángulo 9">
            <a:extLst>
              <a:ext uri="{FF2B5EF4-FFF2-40B4-BE49-F238E27FC236}">
                <a16:creationId xmlns:a16="http://schemas.microsoft.com/office/drawing/2014/main" id="{5705284A-FEC7-7B83-699D-83BB75B67341}"/>
              </a:ext>
            </a:extLst>
          </p:cNvPr>
          <p:cNvSpPr/>
          <p:nvPr/>
        </p:nvSpPr>
        <p:spPr>
          <a:xfrm>
            <a:off x="209575" y="201239"/>
            <a:ext cx="45719" cy="545021"/>
          </a:xfrm>
          <a:prstGeom prst="rect">
            <a:avLst/>
          </a:prstGeom>
          <a:solidFill>
            <a:srgbClr val="6F2A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Segoe UI"/>
              <a:ea typeface="+mn-ea"/>
              <a:cs typeface="+mn-cs"/>
            </a:endParaRPr>
          </a:p>
        </p:txBody>
      </p:sp>
      <p:pic>
        <p:nvPicPr>
          <p:cNvPr id="9" name="Imagen 8"/>
          <p:cNvPicPr>
            <a:picLocks noChangeAspect="1"/>
          </p:cNvPicPr>
          <p:nvPr/>
        </p:nvPicPr>
        <p:blipFill>
          <a:blip r:embed="rId2"/>
          <a:stretch>
            <a:fillRect/>
          </a:stretch>
        </p:blipFill>
        <p:spPr>
          <a:xfrm>
            <a:off x="6455391" y="582151"/>
            <a:ext cx="2240202" cy="529182"/>
          </a:xfrm>
          <a:prstGeom prst="rect">
            <a:avLst/>
          </a:prstGeom>
        </p:spPr>
      </p:pic>
      <p:graphicFrame>
        <p:nvGraphicFramePr>
          <p:cNvPr id="6" name="Tabla 5"/>
          <p:cNvGraphicFramePr>
            <a:graphicFrameLocks noGrp="1"/>
          </p:cNvGraphicFramePr>
          <p:nvPr>
            <p:extLst>
              <p:ext uri="{D42A27DB-BD31-4B8C-83A1-F6EECF244321}">
                <p14:modId xmlns:p14="http://schemas.microsoft.com/office/powerpoint/2010/main" val="3329705684"/>
              </p:ext>
            </p:extLst>
          </p:nvPr>
        </p:nvGraphicFramePr>
        <p:xfrm>
          <a:off x="1255310" y="1298170"/>
          <a:ext cx="6210300" cy="1236420"/>
        </p:xfrm>
        <a:graphic>
          <a:graphicData uri="http://schemas.openxmlformats.org/drawingml/2006/table">
            <a:tbl>
              <a:tblPr/>
              <a:tblGrid>
                <a:gridCol w="1029416">
                  <a:extLst>
                    <a:ext uri="{9D8B030D-6E8A-4147-A177-3AD203B41FA5}">
                      <a16:colId xmlns:a16="http://schemas.microsoft.com/office/drawing/2014/main" val="3948245343"/>
                    </a:ext>
                  </a:extLst>
                </a:gridCol>
                <a:gridCol w="1290612">
                  <a:extLst>
                    <a:ext uri="{9D8B030D-6E8A-4147-A177-3AD203B41FA5}">
                      <a16:colId xmlns:a16="http://schemas.microsoft.com/office/drawing/2014/main" val="3458340120"/>
                    </a:ext>
                  </a:extLst>
                </a:gridCol>
                <a:gridCol w="829679">
                  <a:extLst>
                    <a:ext uri="{9D8B030D-6E8A-4147-A177-3AD203B41FA5}">
                      <a16:colId xmlns:a16="http://schemas.microsoft.com/office/drawing/2014/main" val="4118205749"/>
                    </a:ext>
                  </a:extLst>
                </a:gridCol>
                <a:gridCol w="1115457">
                  <a:extLst>
                    <a:ext uri="{9D8B030D-6E8A-4147-A177-3AD203B41FA5}">
                      <a16:colId xmlns:a16="http://schemas.microsoft.com/office/drawing/2014/main" val="682487241"/>
                    </a:ext>
                  </a:extLst>
                </a:gridCol>
                <a:gridCol w="903428">
                  <a:extLst>
                    <a:ext uri="{9D8B030D-6E8A-4147-A177-3AD203B41FA5}">
                      <a16:colId xmlns:a16="http://schemas.microsoft.com/office/drawing/2014/main" val="680578163"/>
                    </a:ext>
                  </a:extLst>
                </a:gridCol>
                <a:gridCol w="1041708">
                  <a:extLst>
                    <a:ext uri="{9D8B030D-6E8A-4147-A177-3AD203B41FA5}">
                      <a16:colId xmlns:a16="http://schemas.microsoft.com/office/drawing/2014/main" val="2672682773"/>
                    </a:ext>
                  </a:extLst>
                </a:gridCol>
              </a:tblGrid>
              <a:tr h="206070">
                <a:tc rowSpan="2" gridSpan="2">
                  <a:txBody>
                    <a:bodyPr/>
                    <a:lstStyle/>
                    <a:p>
                      <a:pPr algn="ctr" fontAlgn="ctr"/>
                      <a:r>
                        <a:rPr lang="es-CO" sz="1000" b="1" i="0" u="none" strike="noStrike" dirty="0">
                          <a:solidFill>
                            <a:srgbClr val="F8F8F8"/>
                          </a:solidFill>
                          <a:effectLst/>
                          <a:latin typeface="Segoe UI" panose="020B0502040204020203" pitchFamily="34" charset="0"/>
                        </a:rPr>
                        <a:t>Hombres desocupados</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6B1940"/>
                    </a:solidFill>
                  </a:tcPr>
                </a:tc>
                <a:tc rowSpan="2" hMerge="1">
                  <a:txBody>
                    <a:bodyPr/>
                    <a:lstStyle/>
                    <a:p>
                      <a:endParaRPr lang="es-CO"/>
                    </a:p>
                  </a:txBody>
                  <a:tcPr/>
                </a:tc>
                <a:tc gridSpan="4">
                  <a:txBody>
                    <a:bodyPr/>
                    <a:lstStyle/>
                    <a:p>
                      <a:pPr algn="ctr" fontAlgn="ctr"/>
                      <a:r>
                        <a:rPr lang="es-CO" sz="1000" b="1" i="0" u="none" strike="noStrike">
                          <a:solidFill>
                            <a:srgbClr val="F8F8F8"/>
                          </a:solidFill>
                          <a:effectLst/>
                          <a:latin typeface="Segoe UI" panose="020B0502040204020203" pitchFamily="34" charset="0"/>
                        </a:rPr>
                        <a:t>Total nacional</a:t>
                      </a:r>
                    </a:p>
                  </a:txBody>
                  <a:tcPr marL="7620" marR="7620" marT="7620"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101148194"/>
                  </a:ext>
                </a:extLst>
              </a:tr>
              <a:tr h="206070">
                <a:tc gridSpan="2" vMerge="1">
                  <a:txBody>
                    <a:bodyPr/>
                    <a:lstStyle/>
                    <a:p>
                      <a:endParaRPr lang="es-CO"/>
                    </a:p>
                  </a:txBody>
                  <a:tcPr/>
                </a:tc>
                <a:tc hMerge="1" vMerge="1">
                  <a:txBody>
                    <a:bodyPr/>
                    <a:lstStyle/>
                    <a:p>
                      <a:endParaRPr lang="es-CO"/>
                    </a:p>
                  </a:txBody>
                  <a:tcPr/>
                </a:tc>
                <a:tc>
                  <a:txBody>
                    <a:bodyPr/>
                    <a:lstStyle/>
                    <a:p>
                      <a:pPr algn="ctr" fontAlgn="ctr"/>
                      <a:r>
                        <a:rPr lang="es-CO" sz="1000" b="1" i="0" u="none" strike="noStrike">
                          <a:solidFill>
                            <a:srgbClr val="AD2750"/>
                          </a:solidFill>
                          <a:effectLst/>
                          <a:latin typeface="Segoe UI" panose="020B0502040204020203" pitchFamily="34" charset="0"/>
                        </a:rPr>
                        <a:t>2022</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2023</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0913"/>
                  </a:ext>
                </a:extLst>
              </a:tr>
              <a:tr h="206070">
                <a:tc rowSpan="4">
                  <a:txBody>
                    <a:bodyPr/>
                    <a:lstStyle/>
                    <a:p>
                      <a:pPr algn="ctr" fontAlgn="ctr"/>
                      <a:r>
                        <a:rPr lang="es-ES" sz="1000" b="1" i="0" u="none" strike="noStrike">
                          <a:solidFill>
                            <a:srgbClr val="000000"/>
                          </a:solidFill>
                          <a:effectLst/>
                          <a:latin typeface="Segoe UI" panose="020B0502040204020203" pitchFamily="34" charset="0"/>
                        </a:rPr>
                        <a:t>Hombres de 62 años y más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dirty="0">
                          <a:solidFill>
                            <a:srgbClr val="000000"/>
                          </a:solidFill>
                          <a:effectLst/>
                          <a:latin typeface="Segoe UI" panose="020B0502040204020203" pitchFamily="34" charset="0"/>
                        </a:rPr>
                        <a:t>TOTAL</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92</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81</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472421104"/>
                  </a:ext>
                </a:extLst>
              </a:tr>
              <a:tr h="20607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1,1</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3,7</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69589313"/>
                  </a:ext>
                </a:extLst>
              </a:tr>
              <a:tr h="20607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83</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90,2</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71</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87,7</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748971734"/>
                  </a:ext>
                </a:extLst>
              </a:tr>
              <a:tr h="20607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8,7</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8</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9,9</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95069388"/>
                  </a:ext>
                </a:extLst>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3453986520"/>
              </p:ext>
            </p:extLst>
          </p:nvPr>
        </p:nvGraphicFramePr>
        <p:xfrm>
          <a:off x="1255310" y="2860601"/>
          <a:ext cx="6210300" cy="1236420"/>
        </p:xfrm>
        <a:graphic>
          <a:graphicData uri="http://schemas.openxmlformats.org/drawingml/2006/table">
            <a:tbl>
              <a:tblPr/>
              <a:tblGrid>
                <a:gridCol w="1029416">
                  <a:extLst>
                    <a:ext uri="{9D8B030D-6E8A-4147-A177-3AD203B41FA5}">
                      <a16:colId xmlns:a16="http://schemas.microsoft.com/office/drawing/2014/main" val="2125660604"/>
                    </a:ext>
                  </a:extLst>
                </a:gridCol>
                <a:gridCol w="1290612">
                  <a:extLst>
                    <a:ext uri="{9D8B030D-6E8A-4147-A177-3AD203B41FA5}">
                      <a16:colId xmlns:a16="http://schemas.microsoft.com/office/drawing/2014/main" val="3739050648"/>
                    </a:ext>
                  </a:extLst>
                </a:gridCol>
                <a:gridCol w="829679">
                  <a:extLst>
                    <a:ext uri="{9D8B030D-6E8A-4147-A177-3AD203B41FA5}">
                      <a16:colId xmlns:a16="http://schemas.microsoft.com/office/drawing/2014/main" val="3491501383"/>
                    </a:ext>
                  </a:extLst>
                </a:gridCol>
                <a:gridCol w="1115457">
                  <a:extLst>
                    <a:ext uri="{9D8B030D-6E8A-4147-A177-3AD203B41FA5}">
                      <a16:colId xmlns:a16="http://schemas.microsoft.com/office/drawing/2014/main" val="3204599243"/>
                    </a:ext>
                  </a:extLst>
                </a:gridCol>
                <a:gridCol w="903428">
                  <a:extLst>
                    <a:ext uri="{9D8B030D-6E8A-4147-A177-3AD203B41FA5}">
                      <a16:colId xmlns:a16="http://schemas.microsoft.com/office/drawing/2014/main" val="4188597361"/>
                    </a:ext>
                  </a:extLst>
                </a:gridCol>
                <a:gridCol w="1041708">
                  <a:extLst>
                    <a:ext uri="{9D8B030D-6E8A-4147-A177-3AD203B41FA5}">
                      <a16:colId xmlns:a16="http://schemas.microsoft.com/office/drawing/2014/main" val="3532423249"/>
                    </a:ext>
                  </a:extLst>
                </a:gridCol>
              </a:tblGrid>
              <a:tr h="206070">
                <a:tc rowSpan="2" gridSpan="2">
                  <a:txBody>
                    <a:bodyPr/>
                    <a:lstStyle/>
                    <a:p>
                      <a:pPr algn="ctr" fontAlgn="ctr"/>
                      <a:r>
                        <a:rPr lang="es-CO" sz="1000" b="1" i="0" u="none" strike="noStrike">
                          <a:solidFill>
                            <a:srgbClr val="F8F8F8"/>
                          </a:solidFill>
                          <a:effectLst/>
                          <a:latin typeface="Segoe UI" panose="020B0502040204020203" pitchFamily="34" charset="0"/>
                        </a:rPr>
                        <a:t>Mujeres desocupadas</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6B1940"/>
                    </a:solidFill>
                  </a:tcPr>
                </a:tc>
                <a:tc rowSpan="2" hMerge="1">
                  <a:txBody>
                    <a:bodyPr/>
                    <a:lstStyle/>
                    <a:p>
                      <a:endParaRPr lang="es-CO"/>
                    </a:p>
                  </a:txBody>
                  <a:tcPr/>
                </a:tc>
                <a:tc gridSpan="4">
                  <a:txBody>
                    <a:bodyPr/>
                    <a:lstStyle/>
                    <a:p>
                      <a:pPr algn="ctr" fontAlgn="ctr"/>
                      <a:r>
                        <a:rPr lang="es-CO" sz="1000" b="1" i="0" u="none" strike="noStrike" dirty="0">
                          <a:solidFill>
                            <a:srgbClr val="F8F8F8"/>
                          </a:solidFill>
                          <a:effectLst/>
                          <a:latin typeface="Segoe UI" panose="020B0502040204020203" pitchFamily="34" charset="0"/>
                        </a:rPr>
                        <a:t>Total nacional</a:t>
                      </a:r>
                    </a:p>
                  </a:txBody>
                  <a:tcPr marL="7620" marR="7620" marT="7620"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344913961"/>
                  </a:ext>
                </a:extLst>
              </a:tr>
              <a:tr h="206070">
                <a:tc gridSpan="2" vMerge="1">
                  <a:txBody>
                    <a:bodyPr/>
                    <a:lstStyle/>
                    <a:p>
                      <a:endParaRPr lang="es-CO"/>
                    </a:p>
                  </a:txBody>
                  <a:tcPr/>
                </a:tc>
                <a:tc hMerge="1" vMerge="1">
                  <a:txBody>
                    <a:bodyPr/>
                    <a:lstStyle/>
                    <a:p>
                      <a:endParaRPr lang="es-CO"/>
                    </a:p>
                  </a:txBody>
                  <a:tcPr/>
                </a:tc>
                <a:tc>
                  <a:txBody>
                    <a:bodyPr/>
                    <a:lstStyle/>
                    <a:p>
                      <a:pPr algn="ctr" fontAlgn="ctr"/>
                      <a:r>
                        <a:rPr lang="es-CO" sz="1000" b="1" i="0" u="none" strike="noStrike">
                          <a:solidFill>
                            <a:srgbClr val="AD2750"/>
                          </a:solidFill>
                          <a:effectLst/>
                          <a:latin typeface="Segoe UI" panose="020B0502040204020203" pitchFamily="34" charset="0"/>
                        </a:rPr>
                        <a:t>2022</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dirty="0">
                          <a:solidFill>
                            <a:srgbClr val="AD2750"/>
                          </a:solidFill>
                          <a:effectLst/>
                          <a:latin typeface="Segoe UI" panose="020B0502040204020203" pitchFamily="34" charset="0"/>
                        </a:rPr>
                        <a:t>2023</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1625618"/>
                  </a:ext>
                </a:extLst>
              </a:tr>
              <a:tr h="206070">
                <a:tc rowSpan="4">
                  <a:txBody>
                    <a:bodyPr/>
                    <a:lstStyle/>
                    <a:p>
                      <a:pPr algn="ctr" fontAlgn="ctr"/>
                      <a:r>
                        <a:rPr lang="es-ES" sz="1000" b="1" i="0" u="none" strike="noStrike">
                          <a:solidFill>
                            <a:srgbClr val="000000"/>
                          </a:solidFill>
                          <a:effectLst/>
                          <a:latin typeface="Segoe UI" panose="020B0502040204020203" pitchFamily="34" charset="0"/>
                        </a:rPr>
                        <a:t>Mujeres de 57 años y más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dirty="0">
                          <a:solidFill>
                            <a:srgbClr val="000000"/>
                          </a:solidFill>
                          <a:effectLst/>
                          <a:latin typeface="Segoe UI" panose="020B0502040204020203" pitchFamily="34" charset="0"/>
                        </a:rPr>
                        <a:t>TOTAL</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74</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925589040"/>
                  </a:ext>
                </a:extLst>
              </a:tr>
              <a:tr h="20607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3</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4,3</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5,4</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816235398"/>
                  </a:ext>
                </a:extLst>
              </a:tr>
              <a:tr h="20607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63</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90,0</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64</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86,5</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660918282"/>
                  </a:ext>
                </a:extLst>
              </a:tr>
              <a:tr h="20607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5,7</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6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8,1</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99759529"/>
                  </a:ext>
                </a:extLst>
              </a:tr>
            </a:tbl>
          </a:graphicData>
        </a:graphic>
      </p:graphicFrame>
      <p:sp>
        <p:nvSpPr>
          <p:cNvPr id="8" name="Rectángulo 7"/>
          <p:cNvSpPr/>
          <p:nvPr/>
        </p:nvSpPr>
        <p:spPr>
          <a:xfrm>
            <a:off x="339497" y="4423035"/>
            <a:ext cx="8419171" cy="441403"/>
          </a:xfrm>
          <a:prstGeom prst="rect">
            <a:avLst/>
          </a:prstGeom>
        </p:spPr>
        <p:txBody>
          <a:bodyPr wrap="square" tIns="0">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1"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Notas: </a:t>
            </a: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Datos expandidos con proyecciones de población elaboradas con base en los resultados del Censo Nacional de Población y Vivienda 2018.</a:t>
            </a: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 Poblaciones en miles.  </a:t>
            </a:r>
          </a:p>
          <a:p>
            <a:pPr marL="0" marR="0" lvl="0" indent="0" algn="l" defTabSz="457200" rtl="0" eaLnBrk="1" fontAlgn="auto" latinLnBrk="0" hangingPunct="1">
              <a:lnSpc>
                <a:spcPct val="107000"/>
              </a:lnSpc>
              <a:spcBef>
                <a:spcPts val="0"/>
              </a:spcBef>
              <a:spcAft>
                <a:spcPts val="0"/>
              </a:spcAft>
              <a:buClrTx/>
              <a:buSzTx/>
              <a:buFontTx/>
              <a:buNone/>
              <a:tabLst/>
              <a:defRPr/>
            </a:pPr>
            <a:endPar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1"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Fuente: </a:t>
            </a: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DANE, GEIH.</a:t>
            </a:r>
          </a:p>
        </p:txBody>
      </p:sp>
    </p:spTree>
    <p:extLst>
      <p:ext uri="{BB962C8B-B14F-4D97-AF65-F5344CB8AC3E}">
        <p14:creationId xmlns:p14="http://schemas.microsoft.com/office/powerpoint/2010/main" val="232949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C114F67B-82D0-8641-9854-DBDCE7E782ED}"/>
              </a:ext>
            </a:extLst>
          </p:cNvPr>
          <p:cNvSpPr txBox="1"/>
          <p:nvPr/>
        </p:nvSpPr>
        <p:spPr>
          <a:xfrm>
            <a:off x="5431229" y="4567499"/>
            <a:ext cx="2825667" cy="233782"/>
          </a:xfrm>
          <a:prstGeom prst="rect">
            <a:avLst/>
          </a:prstGeom>
        </p:spPr>
        <p:txBody>
          <a:bodyPr vert="horz" wrap="square" lIns="0" tIns="12065" rIns="0" bIns="0" rtlCol="0">
            <a:spAutoFit/>
          </a:bodyPr>
          <a:lstStyle/>
          <a:p>
            <a:pPr marL="12700" marR="0" lvl="0" indent="0" algn="l" defTabSz="457200" rtl="0" eaLnBrk="1" fontAlgn="auto" latinLnBrk="0" hangingPunct="1">
              <a:lnSpc>
                <a:spcPct val="90000"/>
              </a:lnSpc>
              <a:spcBef>
                <a:spcPts val="0"/>
              </a:spcBef>
              <a:spcAft>
                <a:spcPts val="0"/>
              </a:spcAft>
              <a:buClrTx/>
              <a:buSzTx/>
              <a:buFontTx/>
              <a:buNone/>
              <a:tabLst>
                <a:tab pos="1017905" algn="l"/>
              </a:tabLst>
              <a:defRPr/>
            </a:pPr>
            <a:r>
              <a:rPr kumimoji="0" lang="es-ES_tradnl" sz="1600" b="1" i="0" u="none" strike="noStrike" kern="1200" cap="none" spc="-5" normalizeH="0" baseline="0" noProof="0" dirty="0">
                <a:ln>
                  <a:noFill/>
                </a:ln>
                <a:solidFill>
                  <a:srgbClr val="EF3C6F"/>
                </a:solidFill>
                <a:effectLst/>
                <a:uLnTx/>
                <a:uFillTx/>
                <a:latin typeface="Segoe UI"/>
                <a:ea typeface="+mn-ea"/>
                <a:cs typeface="Arial"/>
              </a:rPr>
              <a:t>Enero - octubre </a:t>
            </a:r>
            <a:r>
              <a:rPr kumimoji="0" lang="es-ES_tradnl" sz="1600" b="1" i="0" u="none" strike="noStrike" kern="1200" cap="none" spc="-5" normalizeH="0" baseline="0" noProof="0" dirty="0">
                <a:ln>
                  <a:noFill/>
                </a:ln>
                <a:solidFill>
                  <a:prstClr val="black"/>
                </a:solidFill>
                <a:effectLst/>
                <a:uLnTx/>
                <a:uFillTx/>
                <a:latin typeface="Segoe UI"/>
                <a:ea typeface="+mn-ea"/>
                <a:cs typeface="Arial"/>
              </a:rPr>
              <a:t>2023</a:t>
            </a:r>
            <a:endParaRPr kumimoji="0" sz="1600" b="1" i="0" u="none" strike="noStrike" kern="1200" cap="none" spc="-5" normalizeH="0" baseline="0" noProof="0" dirty="0">
              <a:ln>
                <a:noFill/>
              </a:ln>
              <a:solidFill>
                <a:prstClr val="black"/>
              </a:solidFill>
              <a:effectLst/>
              <a:uLnTx/>
              <a:uFillTx/>
              <a:latin typeface="Segoe UI"/>
              <a:ea typeface="+mn-ea"/>
              <a:cs typeface="Arial"/>
            </a:endParaRPr>
          </a:p>
        </p:txBody>
      </p:sp>
      <p:sp>
        <p:nvSpPr>
          <p:cNvPr id="4" name="object 553">
            <a:extLst>
              <a:ext uri="{FF2B5EF4-FFF2-40B4-BE49-F238E27FC236}">
                <a16:creationId xmlns:a16="http://schemas.microsoft.com/office/drawing/2014/main" id="{ED9DF49A-C1B4-227C-EA20-909249ED9484}"/>
              </a:ext>
            </a:extLst>
          </p:cNvPr>
          <p:cNvSpPr txBox="1">
            <a:spLocks/>
          </p:cNvSpPr>
          <p:nvPr/>
        </p:nvSpPr>
        <p:spPr>
          <a:xfrm>
            <a:off x="5578488" y="1661682"/>
            <a:ext cx="3081018" cy="1401025"/>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spcBef>
                <a:spcPts val="125"/>
              </a:spcBef>
              <a:buNone/>
              <a:defRPr/>
            </a:pPr>
            <a:r>
              <a:rPr lang="es-ES" sz="3000" b="1" spc="-5" dirty="0">
                <a:solidFill>
                  <a:srgbClr val="6F2A4D"/>
                </a:solidFill>
                <a:cs typeface="Arial"/>
              </a:rPr>
              <a:t>Población fuera de la fuerza de trabajo</a:t>
            </a:r>
          </a:p>
        </p:txBody>
      </p:sp>
      <p:sp>
        <p:nvSpPr>
          <p:cNvPr id="5" name="Rectángulo 4">
            <a:extLst>
              <a:ext uri="{FF2B5EF4-FFF2-40B4-BE49-F238E27FC236}">
                <a16:creationId xmlns:a16="http://schemas.microsoft.com/office/drawing/2014/main" id="{58BABC12-3222-7F67-8CAE-DE5FA66B1764}"/>
              </a:ext>
            </a:extLst>
          </p:cNvPr>
          <p:cNvSpPr/>
          <p:nvPr/>
        </p:nvSpPr>
        <p:spPr>
          <a:xfrm>
            <a:off x="5343447" y="3317967"/>
            <a:ext cx="3800553" cy="1136468"/>
          </a:xfrm>
          <a:prstGeom prst="rect">
            <a:avLst/>
          </a:prstGeom>
          <a:noFill/>
          <a:ln w="6350">
            <a:solidFill>
              <a:srgbClr val="6B23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Segoe UI"/>
              <a:ea typeface="+mn-ea"/>
              <a:cs typeface="+mn-cs"/>
            </a:endParaRPr>
          </a:p>
        </p:txBody>
      </p:sp>
      <p:sp>
        <p:nvSpPr>
          <p:cNvPr id="6" name="CuadroTexto 5">
            <a:extLst>
              <a:ext uri="{FF2B5EF4-FFF2-40B4-BE49-F238E27FC236}">
                <a16:creationId xmlns:a16="http://schemas.microsoft.com/office/drawing/2014/main" id="{785FD3A5-125E-6477-1139-1889460658D4}"/>
              </a:ext>
            </a:extLst>
          </p:cNvPr>
          <p:cNvSpPr txBox="1"/>
          <p:nvPr/>
        </p:nvSpPr>
        <p:spPr>
          <a:xfrm>
            <a:off x="5431229" y="3716924"/>
            <a:ext cx="276485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600" b="0" i="1" u="none" strike="noStrike" kern="1200" cap="none" spc="0" normalizeH="0" baseline="0" noProof="0" dirty="0">
                <a:ln>
                  <a:noFill/>
                </a:ln>
                <a:solidFill>
                  <a:srgbClr val="EF3C6F"/>
                </a:solidFill>
                <a:effectLst/>
                <a:uLnTx/>
                <a:uFillTx/>
                <a:latin typeface="Segoe UI"/>
                <a:ea typeface="+mn-ea"/>
                <a:cs typeface="+mn-cs"/>
              </a:rPr>
              <a:t>Total nacional</a:t>
            </a:r>
          </a:p>
        </p:txBody>
      </p:sp>
      <p:pic>
        <p:nvPicPr>
          <p:cNvPr id="9" name="Imagen 8"/>
          <p:cNvPicPr>
            <a:picLocks noChangeAspect="1"/>
          </p:cNvPicPr>
          <p:nvPr/>
        </p:nvPicPr>
        <p:blipFill>
          <a:blip r:embed="rId3"/>
          <a:stretch>
            <a:fillRect/>
          </a:stretch>
        </p:blipFill>
        <p:spPr>
          <a:xfrm>
            <a:off x="6455391" y="582151"/>
            <a:ext cx="2240202" cy="529182"/>
          </a:xfrm>
          <a:prstGeom prst="rect">
            <a:avLst/>
          </a:prstGeom>
        </p:spPr>
      </p:pic>
    </p:spTree>
    <p:extLst>
      <p:ext uri="{BB962C8B-B14F-4D97-AF65-F5344CB8AC3E}">
        <p14:creationId xmlns:p14="http://schemas.microsoft.com/office/powerpoint/2010/main" val="93561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8F90F1AB-C76B-2B7C-3BE0-9D00E969F03B}"/>
              </a:ext>
            </a:extLst>
          </p:cNvPr>
          <p:cNvSpPr txBox="1"/>
          <p:nvPr/>
        </p:nvSpPr>
        <p:spPr>
          <a:xfrm>
            <a:off x="339497" y="131294"/>
            <a:ext cx="7741090" cy="654025"/>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lvl="0">
              <a:defRPr/>
            </a:pPr>
            <a:r>
              <a:rPr kumimoji="0" lang="es-ES"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Población </a:t>
            </a:r>
            <a:r>
              <a:rPr lang="es-ES" sz="1400" dirty="0">
                <a:solidFill>
                  <a:srgbClr val="B6004B"/>
                </a:solidFill>
              </a:rPr>
              <a:t>fuera de la fuerza de trabajo </a:t>
            </a:r>
            <a:r>
              <a:rPr kumimoji="0" lang="es-ES"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según sexo y cotización a fondo de pensión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6F2A4D"/>
                </a:solidFill>
                <a:effectLst/>
                <a:uLnTx/>
                <a:uFillTx/>
                <a:latin typeface="Segoe UI" panose="020B0502040204020203" pitchFamily="34" charset="0"/>
                <a:ea typeface="+mn-ea"/>
                <a:cs typeface="Segoe UI" panose="020B0502040204020203" pitchFamily="34" charset="0"/>
              </a:rPr>
              <a:t>Total nacional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(2022 – 2023)</a:t>
            </a:r>
          </a:p>
        </p:txBody>
      </p:sp>
      <p:sp>
        <p:nvSpPr>
          <p:cNvPr id="10" name="Rectángulo 9">
            <a:extLst>
              <a:ext uri="{FF2B5EF4-FFF2-40B4-BE49-F238E27FC236}">
                <a16:creationId xmlns:a16="http://schemas.microsoft.com/office/drawing/2014/main" id="{5705284A-FEC7-7B83-699D-83BB75B67341}"/>
              </a:ext>
            </a:extLst>
          </p:cNvPr>
          <p:cNvSpPr/>
          <p:nvPr/>
        </p:nvSpPr>
        <p:spPr>
          <a:xfrm>
            <a:off x="209574" y="201238"/>
            <a:ext cx="45719" cy="545021"/>
          </a:xfrm>
          <a:prstGeom prst="rect">
            <a:avLst/>
          </a:prstGeom>
          <a:solidFill>
            <a:srgbClr val="6F2A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Segoe UI"/>
              <a:ea typeface="+mn-ea"/>
              <a:cs typeface="+mn-cs"/>
            </a:endParaRPr>
          </a:p>
        </p:txBody>
      </p:sp>
      <p:pic>
        <p:nvPicPr>
          <p:cNvPr id="7" name="Imagen 6"/>
          <p:cNvPicPr>
            <a:picLocks noChangeAspect="1"/>
          </p:cNvPicPr>
          <p:nvPr/>
        </p:nvPicPr>
        <p:blipFill>
          <a:blip r:embed="rId2"/>
          <a:stretch>
            <a:fillRect/>
          </a:stretch>
        </p:blipFill>
        <p:spPr>
          <a:xfrm>
            <a:off x="6455391" y="582151"/>
            <a:ext cx="2240202" cy="529182"/>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1638298188"/>
              </p:ext>
            </p:extLst>
          </p:nvPr>
        </p:nvGraphicFramePr>
        <p:xfrm>
          <a:off x="1104892" y="1244007"/>
          <a:ext cx="6210300" cy="2853015"/>
        </p:xfrm>
        <a:graphic>
          <a:graphicData uri="http://schemas.openxmlformats.org/drawingml/2006/table">
            <a:tbl>
              <a:tblPr/>
              <a:tblGrid>
                <a:gridCol w="857250">
                  <a:extLst>
                    <a:ext uri="{9D8B030D-6E8A-4147-A177-3AD203B41FA5}">
                      <a16:colId xmlns:a16="http://schemas.microsoft.com/office/drawing/2014/main" val="252179520"/>
                    </a:ext>
                  </a:extLst>
                </a:gridCol>
                <a:gridCol w="1333500">
                  <a:extLst>
                    <a:ext uri="{9D8B030D-6E8A-4147-A177-3AD203B41FA5}">
                      <a16:colId xmlns:a16="http://schemas.microsoft.com/office/drawing/2014/main" val="2782377116"/>
                    </a:ext>
                  </a:extLst>
                </a:gridCol>
                <a:gridCol w="857250">
                  <a:extLst>
                    <a:ext uri="{9D8B030D-6E8A-4147-A177-3AD203B41FA5}">
                      <a16:colId xmlns:a16="http://schemas.microsoft.com/office/drawing/2014/main" val="2230845399"/>
                    </a:ext>
                  </a:extLst>
                </a:gridCol>
                <a:gridCol w="1152525">
                  <a:extLst>
                    <a:ext uri="{9D8B030D-6E8A-4147-A177-3AD203B41FA5}">
                      <a16:colId xmlns:a16="http://schemas.microsoft.com/office/drawing/2014/main" val="1788783737"/>
                    </a:ext>
                  </a:extLst>
                </a:gridCol>
                <a:gridCol w="933450">
                  <a:extLst>
                    <a:ext uri="{9D8B030D-6E8A-4147-A177-3AD203B41FA5}">
                      <a16:colId xmlns:a16="http://schemas.microsoft.com/office/drawing/2014/main" val="2732804380"/>
                    </a:ext>
                  </a:extLst>
                </a:gridCol>
                <a:gridCol w="1076325">
                  <a:extLst>
                    <a:ext uri="{9D8B030D-6E8A-4147-A177-3AD203B41FA5}">
                      <a16:colId xmlns:a16="http://schemas.microsoft.com/office/drawing/2014/main" val="4138166550"/>
                    </a:ext>
                  </a:extLst>
                </a:gridCol>
              </a:tblGrid>
              <a:tr h="255732">
                <a:tc rowSpan="2" gridSpan="2">
                  <a:txBody>
                    <a:bodyPr/>
                    <a:lstStyle/>
                    <a:p>
                      <a:pPr algn="ctr" fontAlgn="ctr"/>
                      <a:r>
                        <a:rPr lang="es-ES" sz="1000" b="1" i="0" u="none" strike="noStrike">
                          <a:solidFill>
                            <a:srgbClr val="F8F8F8"/>
                          </a:solidFill>
                          <a:effectLst/>
                          <a:latin typeface="Segoe UI" panose="020B0502040204020203" pitchFamily="34" charset="0"/>
                        </a:rPr>
                        <a:t>Población fuera de la fuerza de trabajo</a:t>
                      </a:r>
                    </a:p>
                  </a:txBody>
                  <a:tcPr marL="7620" marR="7620" marT="7620" marB="0" anchor="ctr">
                    <a:lnL>
                      <a:noFill/>
                    </a:lnL>
                    <a:lnR>
                      <a:noFill/>
                    </a:lnR>
                    <a:lnT>
                      <a:noFill/>
                    </a:lnT>
                    <a:lnB>
                      <a:noFill/>
                    </a:lnB>
                    <a:solidFill>
                      <a:srgbClr val="6B1940"/>
                    </a:solidFill>
                  </a:tcPr>
                </a:tc>
                <a:tc rowSpan="2" hMerge="1">
                  <a:txBody>
                    <a:bodyPr/>
                    <a:lstStyle/>
                    <a:p>
                      <a:endParaRPr lang="es-CO"/>
                    </a:p>
                  </a:txBody>
                  <a:tcPr/>
                </a:tc>
                <a:tc gridSpan="4">
                  <a:txBody>
                    <a:bodyPr/>
                    <a:lstStyle/>
                    <a:p>
                      <a:pPr algn="ctr" fontAlgn="ctr"/>
                      <a:r>
                        <a:rPr lang="es-CO" sz="1000" b="1" i="0" u="none" strike="noStrike">
                          <a:solidFill>
                            <a:srgbClr val="F8F8F8"/>
                          </a:solidFill>
                          <a:effectLst/>
                          <a:latin typeface="Segoe UI" panose="020B0502040204020203" pitchFamily="34" charset="0"/>
                        </a:rPr>
                        <a:t>Total nacional</a:t>
                      </a:r>
                    </a:p>
                  </a:txBody>
                  <a:tcPr marL="7620" marR="7620" marT="7620"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931494762"/>
                  </a:ext>
                </a:extLst>
              </a:tr>
              <a:tr h="199791">
                <a:tc gridSpan="2" vMerge="1">
                  <a:txBody>
                    <a:bodyPr/>
                    <a:lstStyle/>
                    <a:p>
                      <a:endParaRPr lang="es-CO"/>
                    </a:p>
                  </a:txBody>
                  <a:tcPr/>
                </a:tc>
                <a:tc hMerge="1" vMerge="1">
                  <a:txBody>
                    <a:bodyPr/>
                    <a:lstStyle/>
                    <a:p>
                      <a:endParaRPr lang="es-CO"/>
                    </a:p>
                  </a:txBody>
                  <a:tcPr/>
                </a:tc>
                <a:tc>
                  <a:txBody>
                    <a:bodyPr/>
                    <a:lstStyle/>
                    <a:p>
                      <a:pPr algn="ctr" fontAlgn="ctr"/>
                      <a:r>
                        <a:rPr lang="es-CO" sz="1000" b="1" i="0" u="none" strike="noStrike">
                          <a:solidFill>
                            <a:srgbClr val="AD2750"/>
                          </a:solidFill>
                          <a:effectLst/>
                          <a:latin typeface="Segoe UI" panose="020B0502040204020203" pitchFamily="34" charset="0"/>
                        </a:rPr>
                        <a:t>2022</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2023</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7037708"/>
                  </a:ext>
                </a:extLst>
              </a:tr>
              <a:tr h="199791">
                <a:tc rowSpan="4">
                  <a:txBody>
                    <a:bodyPr/>
                    <a:lstStyle/>
                    <a:p>
                      <a:pPr algn="ctr" fontAlgn="ctr"/>
                      <a:r>
                        <a:rPr lang="es-CO" sz="1000" b="1" i="0" u="none" strike="noStrike">
                          <a:solidFill>
                            <a:srgbClr val="000000"/>
                          </a:solidFill>
                          <a:effectLst/>
                          <a:latin typeface="Segoe UI" panose="020B0502040204020203" pitchFamily="34" charset="0"/>
                        </a:rPr>
                        <a:t>Total</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dirty="0">
                          <a:solidFill>
                            <a:srgbClr val="000000"/>
                          </a:solidFill>
                          <a:effectLst/>
                          <a:latin typeface="Segoe UI" panose="020B0502040204020203" pitchFamily="34" charset="0"/>
                        </a:rPr>
                        <a:t>Total</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14.164</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14.151</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404592601"/>
                  </a:ext>
                </a:extLst>
              </a:tr>
              <a:tr h="199791">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138</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1,0</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138</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093935083"/>
                  </a:ext>
                </a:extLst>
              </a:tr>
              <a:tr h="199791">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12.403</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87,6</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12.415</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87,7</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830519027"/>
                  </a:ext>
                </a:extLst>
              </a:tr>
              <a:tr h="199791">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1.623</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11,5</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1.597</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11,3</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18669171"/>
                  </a:ext>
                </a:extLst>
              </a:tr>
              <a:tr h="199791">
                <a:tc rowSpan="4">
                  <a:txBody>
                    <a:bodyPr/>
                    <a:lstStyle/>
                    <a:p>
                      <a:pPr algn="ctr" fontAlgn="ctr"/>
                      <a:r>
                        <a:rPr lang="es-CO" sz="1000" b="1" i="0" u="none" strike="noStrike">
                          <a:solidFill>
                            <a:srgbClr val="000000"/>
                          </a:solidFill>
                          <a:effectLst/>
                          <a:latin typeface="Segoe UI" panose="020B0502040204020203" pitchFamily="34" charset="0"/>
                        </a:rPr>
                        <a:t>Hombres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4.394</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4.429</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929408946"/>
                  </a:ext>
                </a:extLst>
              </a:tr>
              <a:tr h="199791">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46</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46</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1,0</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244699382"/>
                  </a:ext>
                </a:extLst>
              </a:tr>
              <a:tr h="199791">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3.561</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81,0</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3.566</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80,5</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1918877204"/>
                  </a:ext>
                </a:extLst>
              </a:tr>
              <a:tr h="199791">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786</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17,9</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817</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18,4</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36264710"/>
                  </a:ext>
                </a:extLst>
              </a:tr>
              <a:tr h="199791">
                <a:tc rowSpan="4">
                  <a:txBody>
                    <a:bodyPr/>
                    <a:lstStyle/>
                    <a:p>
                      <a:pPr algn="ctr" fontAlgn="ctr"/>
                      <a:r>
                        <a:rPr lang="es-CO" sz="1000" b="1" i="0" u="none" strike="noStrike">
                          <a:solidFill>
                            <a:srgbClr val="000000"/>
                          </a:solidFill>
                          <a:effectLst/>
                          <a:latin typeface="Segoe UI" panose="020B0502040204020203" pitchFamily="34" charset="0"/>
                        </a:rPr>
                        <a:t>Mujeres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9.770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9.722</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676885066"/>
                  </a:ext>
                </a:extLst>
              </a:tr>
              <a:tr h="199791">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92</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0,9</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92</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0,9</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253791275"/>
                  </a:ext>
                </a:extLst>
              </a:tr>
              <a:tr h="199791">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8.842</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90,5</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8.849</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91,0</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4042201665"/>
                  </a:ext>
                </a:extLst>
              </a:tr>
              <a:tr h="199791">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837</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8,6</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780</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8,0</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5442991"/>
                  </a:ext>
                </a:extLst>
              </a:tr>
            </a:tbl>
          </a:graphicData>
        </a:graphic>
      </p:graphicFrame>
      <p:sp>
        <p:nvSpPr>
          <p:cNvPr id="8" name="Rectángulo 7"/>
          <p:cNvSpPr/>
          <p:nvPr/>
        </p:nvSpPr>
        <p:spPr>
          <a:xfrm>
            <a:off x="339497" y="4423035"/>
            <a:ext cx="8419171" cy="441403"/>
          </a:xfrm>
          <a:prstGeom prst="rect">
            <a:avLst/>
          </a:prstGeom>
        </p:spPr>
        <p:txBody>
          <a:bodyPr wrap="square" tIns="0">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1"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Notas: </a:t>
            </a: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Datos expandidos con proyecciones de población elaboradas con base en los resultados del Censo Nacional de Población y Vivienda 2018.</a:t>
            </a: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 Poblaciones en miles.  </a:t>
            </a:r>
          </a:p>
          <a:p>
            <a:pPr marL="0" marR="0" lvl="0" indent="0" algn="l" defTabSz="457200" rtl="0" eaLnBrk="1" fontAlgn="auto" latinLnBrk="0" hangingPunct="1">
              <a:lnSpc>
                <a:spcPct val="107000"/>
              </a:lnSpc>
              <a:spcBef>
                <a:spcPts val="0"/>
              </a:spcBef>
              <a:spcAft>
                <a:spcPts val="0"/>
              </a:spcAft>
              <a:buClrTx/>
              <a:buSzTx/>
              <a:buFontTx/>
              <a:buNone/>
              <a:tabLst/>
              <a:defRPr/>
            </a:pPr>
            <a:endPar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1"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Fuente: </a:t>
            </a: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DANE, GEIH.</a:t>
            </a:r>
          </a:p>
        </p:txBody>
      </p:sp>
    </p:spTree>
    <p:extLst>
      <p:ext uri="{BB962C8B-B14F-4D97-AF65-F5344CB8AC3E}">
        <p14:creationId xmlns:p14="http://schemas.microsoft.com/office/powerpoint/2010/main" val="80282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8F90F1AB-C76B-2B7C-3BE0-9D00E969F03B}"/>
              </a:ext>
            </a:extLst>
          </p:cNvPr>
          <p:cNvSpPr txBox="1"/>
          <p:nvPr/>
        </p:nvSpPr>
        <p:spPr>
          <a:xfrm>
            <a:off x="339497" y="131294"/>
            <a:ext cx="7741090" cy="869469"/>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lvl="0">
              <a:defRPr/>
            </a:pPr>
            <a:r>
              <a:rPr lang="es-ES" sz="1400" dirty="0">
                <a:solidFill>
                  <a:srgbClr val="B6004B"/>
                </a:solidFill>
              </a:rPr>
              <a:t>Población fuera de la fuerza de trabajo </a:t>
            </a:r>
            <a:r>
              <a:rPr kumimoji="0" lang="es-ES"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según rangos de edad y cotización a fondo de pensión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6F2A4D"/>
                </a:solidFill>
                <a:effectLst/>
                <a:uLnTx/>
                <a:uFillTx/>
                <a:latin typeface="Segoe UI" panose="020B0502040204020203" pitchFamily="34" charset="0"/>
                <a:ea typeface="+mn-ea"/>
                <a:cs typeface="Segoe UI" panose="020B0502040204020203" pitchFamily="34" charset="0"/>
              </a:rPr>
              <a:t>Total nacional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(2022 – 2023)</a:t>
            </a:r>
          </a:p>
        </p:txBody>
      </p:sp>
      <p:sp>
        <p:nvSpPr>
          <p:cNvPr id="10" name="Rectángulo 9">
            <a:extLst>
              <a:ext uri="{FF2B5EF4-FFF2-40B4-BE49-F238E27FC236}">
                <a16:creationId xmlns:a16="http://schemas.microsoft.com/office/drawing/2014/main" id="{5705284A-FEC7-7B83-699D-83BB75B67341}"/>
              </a:ext>
            </a:extLst>
          </p:cNvPr>
          <p:cNvSpPr/>
          <p:nvPr/>
        </p:nvSpPr>
        <p:spPr>
          <a:xfrm>
            <a:off x="209574" y="201238"/>
            <a:ext cx="45719" cy="545021"/>
          </a:xfrm>
          <a:prstGeom prst="rect">
            <a:avLst/>
          </a:prstGeom>
          <a:solidFill>
            <a:srgbClr val="6F2A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Segoe UI"/>
              <a:ea typeface="+mn-ea"/>
              <a:cs typeface="+mn-cs"/>
            </a:endParaRPr>
          </a:p>
        </p:txBody>
      </p:sp>
      <p:pic>
        <p:nvPicPr>
          <p:cNvPr id="8" name="Imagen 7"/>
          <p:cNvPicPr>
            <a:picLocks noChangeAspect="1"/>
          </p:cNvPicPr>
          <p:nvPr/>
        </p:nvPicPr>
        <p:blipFill>
          <a:blip r:embed="rId2"/>
          <a:stretch>
            <a:fillRect/>
          </a:stretch>
        </p:blipFill>
        <p:spPr>
          <a:xfrm>
            <a:off x="6235506" y="4434065"/>
            <a:ext cx="2240202" cy="529182"/>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3914684336"/>
              </p:ext>
            </p:extLst>
          </p:nvPr>
        </p:nvGraphicFramePr>
        <p:xfrm>
          <a:off x="1255837" y="1011793"/>
          <a:ext cx="5908409" cy="3262320"/>
        </p:xfrm>
        <a:graphic>
          <a:graphicData uri="http://schemas.openxmlformats.org/drawingml/2006/table">
            <a:tbl>
              <a:tblPr/>
              <a:tblGrid>
                <a:gridCol w="979375">
                  <a:extLst>
                    <a:ext uri="{9D8B030D-6E8A-4147-A177-3AD203B41FA5}">
                      <a16:colId xmlns:a16="http://schemas.microsoft.com/office/drawing/2014/main" val="3709282122"/>
                    </a:ext>
                  </a:extLst>
                </a:gridCol>
                <a:gridCol w="1227874">
                  <a:extLst>
                    <a:ext uri="{9D8B030D-6E8A-4147-A177-3AD203B41FA5}">
                      <a16:colId xmlns:a16="http://schemas.microsoft.com/office/drawing/2014/main" val="2970367628"/>
                    </a:ext>
                  </a:extLst>
                </a:gridCol>
                <a:gridCol w="789347">
                  <a:extLst>
                    <a:ext uri="{9D8B030D-6E8A-4147-A177-3AD203B41FA5}">
                      <a16:colId xmlns:a16="http://schemas.microsoft.com/office/drawing/2014/main" val="3149073107"/>
                    </a:ext>
                  </a:extLst>
                </a:gridCol>
                <a:gridCol w="1061233">
                  <a:extLst>
                    <a:ext uri="{9D8B030D-6E8A-4147-A177-3AD203B41FA5}">
                      <a16:colId xmlns:a16="http://schemas.microsoft.com/office/drawing/2014/main" val="756624998"/>
                    </a:ext>
                  </a:extLst>
                </a:gridCol>
                <a:gridCol w="859511">
                  <a:extLst>
                    <a:ext uri="{9D8B030D-6E8A-4147-A177-3AD203B41FA5}">
                      <a16:colId xmlns:a16="http://schemas.microsoft.com/office/drawing/2014/main" val="1285125347"/>
                    </a:ext>
                  </a:extLst>
                </a:gridCol>
                <a:gridCol w="991069">
                  <a:extLst>
                    <a:ext uri="{9D8B030D-6E8A-4147-A177-3AD203B41FA5}">
                      <a16:colId xmlns:a16="http://schemas.microsoft.com/office/drawing/2014/main" val="1758783878"/>
                    </a:ext>
                  </a:extLst>
                </a:gridCol>
              </a:tblGrid>
              <a:tr h="181240">
                <a:tc rowSpan="2" gridSpan="2">
                  <a:txBody>
                    <a:bodyPr/>
                    <a:lstStyle/>
                    <a:p>
                      <a:pPr algn="ctr" fontAlgn="ctr"/>
                      <a:r>
                        <a:rPr lang="es-ES" sz="1000" b="1" i="0" u="none" strike="noStrike">
                          <a:solidFill>
                            <a:srgbClr val="F8F8F8"/>
                          </a:solidFill>
                          <a:effectLst/>
                          <a:latin typeface="Segoe UI" panose="020B0502040204020203" pitchFamily="34" charset="0"/>
                        </a:rPr>
                        <a:t>Población fuera de la fuerza de trabajo</a:t>
                      </a:r>
                    </a:p>
                  </a:txBody>
                  <a:tcPr marL="7250" marR="7250" marT="7250" marB="0" anchor="ctr">
                    <a:lnL>
                      <a:noFill/>
                    </a:lnL>
                    <a:lnR>
                      <a:noFill/>
                    </a:lnR>
                    <a:lnT>
                      <a:noFill/>
                    </a:lnT>
                    <a:lnB>
                      <a:noFill/>
                    </a:lnB>
                    <a:solidFill>
                      <a:srgbClr val="6B1940"/>
                    </a:solidFill>
                  </a:tcPr>
                </a:tc>
                <a:tc rowSpan="2" hMerge="1">
                  <a:txBody>
                    <a:bodyPr/>
                    <a:lstStyle/>
                    <a:p>
                      <a:endParaRPr lang="es-CO"/>
                    </a:p>
                  </a:txBody>
                  <a:tcPr/>
                </a:tc>
                <a:tc gridSpan="4">
                  <a:txBody>
                    <a:bodyPr/>
                    <a:lstStyle/>
                    <a:p>
                      <a:pPr algn="ctr" fontAlgn="ctr"/>
                      <a:r>
                        <a:rPr lang="es-CO" sz="1000" b="1" i="0" u="none" strike="noStrike">
                          <a:solidFill>
                            <a:srgbClr val="F8F8F8"/>
                          </a:solidFill>
                          <a:effectLst/>
                          <a:latin typeface="Segoe UI" panose="020B0502040204020203" pitchFamily="34" charset="0"/>
                        </a:rPr>
                        <a:t>Total nacional</a:t>
                      </a:r>
                    </a:p>
                  </a:txBody>
                  <a:tcPr marL="7250" marR="7250" marT="7250"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327299121"/>
                  </a:ext>
                </a:extLst>
              </a:tr>
              <a:tr h="181240">
                <a:tc gridSpan="2" vMerge="1">
                  <a:txBody>
                    <a:bodyPr/>
                    <a:lstStyle/>
                    <a:p>
                      <a:endParaRPr lang="es-CO"/>
                    </a:p>
                  </a:txBody>
                  <a:tcPr/>
                </a:tc>
                <a:tc hMerge="1" vMerge="1">
                  <a:txBody>
                    <a:bodyPr/>
                    <a:lstStyle/>
                    <a:p>
                      <a:endParaRPr lang="es-CO"/>
                    </a:p>
                  </a:txBody>
                  <a:tcPr/>
                </a:tc>
                <a:tc>
                  <a:txBody>
                    <a:bodyPr/>
                    <a:lstStyle/>
                    <a:p>
                      <a:pPr algn="ctr" fontAlgn="ctr"/>
                      <a:r>
                        <a:rPr lang="es-CO" sz="1000" b="1" i="0" u="none" strike="noStrike">
                          <a:solidFill>
                            <a:srgbClr val="AD2750"/>
                          </a:solidFill>
                          <a:effectLst/>
                          <a:latin typeface="Segoe UI" panose="020B0502040204020203" pitchFamily="34" charset="0"/>
                        </a:rPr>
                        <a:t>2022</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2023</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5111443"/>
                  </a:ext>
                </a:extLst>
              </a:tr>
              <a:tr h="181240">
                <a:tc rowSpan="4">
                  <a:txBody>
                    <a:bodyPr/>
                    <a:lstStyle/>
                    <a:p>
                      <a:pPr algn="ctr" fontAlgn="ctr"/>
                      <a:r>
                        <a:rPr lang="es-CO" sz="1000" b="1" i="0" u="none" strike="noStrike">
                          <a:solidFill>
                            <a:srgbClr val="000000"/>
                          </a:solidFill>
                          <a:effectLst/>
                          <a:latin typeface="Segoe UI" panose="020B0502040204020203" pitchFamily="34" charset="0"/>
                        </a:rPr>
                        <a:t>Total</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dirty="0">
                          <a:solidFill>
                            <a:srgbClr val="000000"/>
                          </a:solidFill>
                          <a:effectLst/>
                          <a:latin typeface="Segoe UI" panose="020B0502040204020203" pitchFamily="34" charset="0"/>
                        </a:rPr>
                        <a:t>Total</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14.164</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14.151</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825330590"/>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138</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138</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a:t>
                      </a:r>
                    </a:p>
                  </a:txBody>
                  <a:tcPr marL="7250" marR="7250" marT="7250" marB="0" anchor="ctr">
                    <a:lnL>
                      <a:noFill/>
                    </a:lnL>
                    <a:lnR>
                      <a:noFill/>
                    </a:lnR>
                    <a:lnT>
                      <a:noFill/>
                    </a:lnT>
                    <a:lnB>
                      <a:noFill/>
                    </a:lnB>
                    <a:solidFill>
                      <a:srgbClr val="FFFFFF"/>
                    </a:solidFill>
                  </a:tcPr>
                </a:tc>
                <a:extLst>
                  <a:ext uri="{0D108BD9-81ED-4DB2-BD59-A6C34878D82A}">
                    <a16:rowId xmlns:a16="http://schemas.microsoft.com/office/drawing/2014/main" val="3119586749"/>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12.403</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87,6</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12.415</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87,7</a:t>
                      </a:r>
                    </a:p>
                  </a:txBody>
                  <a:tcPr marL="7250" marR="7250" marT="7250" marB="0" anchor="ctr">
                    <a:lnL>
                      <a:noFill/>
                    </a:lnL>
                    <a:lnR>
                      <a:noFill/>
                    </a:lnR>
                    <a:lnT>
                      <a:noFill/>
                    </a:lnT>
                    <a:lnB>
                      <a:noFill/>
                    </a:lnB>
                    <a:solidFill>
                      <a:srgbClr val="FFFFFF"/>
                    </a:solidFill>
                  </a:tcPr>
                </a:tc>
                <a:extLst>
                  <a:ext uri="{0D108BD9-81ED-4DB2-BD59-A6C34878D82A}">
                    <a16:rowId xmlns:a16="http://schemas.microsoft.com/office/drawing/2014/main" val="3462581322"/>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1.623</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11,5</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1.597</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11,3</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87246759"/>
                  </a:ext>
                </a:extLst>
              </a:tr>
              <a:tr h="181240">
                <a:tc rowSpan="4">
                  <a:txBody>
                    <a:bodyPr/>
                    <a:lstStyle/>
                    <a:p>
                      <a:pPr algn="ctr" fontAlgn="ctr"/>
                      <a:r>
                        <a:rPr lang="es-ES" sz="1000" b="1" i="0" u="none" strike="noStrike">
                          <a:solidFill>
                            <a:srgbClr val="000000"/>
                          </a:solidFill>
                          <a:effectLst/>
                          <a:latin typeface="Segoe UI" panose="020B0502040204020203" pitchFamily="34" charset="0"/>
                        </a:rPr>
                        <a:t>De 15 a 24 años</a:t>
                      </a:r>
                    </a:p>
                  </a:txBody>
                  <a:tcPr marL="7250" marR="7250" marT="72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4.476</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4.413</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94723948"/>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0,1</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0,2</a:t>
                      </a:r>
                    </a:p>
                  </a:txBody>
                  <a:tcPr marL="7250" marR="7250" marT="7250" marB="0" anchor="ctr">
                    <a:lnL>
                      <a:noFill/>
                    </a:lnL>
                    <a:lnR>
                      <a:noFill/>
                    </a:lnR>
                    <a:lnT>
                      <a:noFill/>
                    </a:lnT>
                    <a:lnB>
                      <a:noFill/>
                    </a:lnB>
                    <a:solidFill>
                      <a:srgbClr val="FFFFFF"/>
                    </a:solidFill>
                  </a:tcPr>
                </a:tc>
                <a:extLst>
                  <a:ext uri="{0D108BD9-81ED-4DB2-BD59-A6C34878D82A}">
                    <a16:rowId xmlns:a16="http://schemas.microsoft.com/office/drawing/2014/main" val="465045462"/>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4.465</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99,8</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4.403</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99,8</a:t>
                      </a:r>
                    </a:p>
                  </a:txBody>
                  <a:tcPr marL="7250" marR="7250" marT="7250" marB="0" anchor="ctr">
                    <a:lnL>
                      <a:noFill/>
                    </a:lnL>
                    <a:lnR>
                      <a:noFill/>
                    </a:lnR>
                    <a:lnT>
                      <a:noFill/>
                    </a:lnT>
                    <a:lnB>
                      <a:noFill/>
                    </a:lnB>
                    <a:solidFill>
                      <a:srgbClr val="FFFFFF"/>
                    </a:solidFill>
                  </a:tcPr>
                </a:tc>
                <a:extLst>
                  <a:ext uri="{0D108BD9-81ED-4DB2-BD59-A6C34878D82A}">
                    <a16:rowId xmlns:a16="http://schemas.microsoft.com/office/drawing/2014/main" val="3845786866"/>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0,1</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0,1</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34710284"/>
                  </a:ext>
                </a:extLst>
              </a:tr>
              <a:tr h="181240">
                <a:tc rowSpan="4">
                  <a:txBody>
                    <a:bodyPr/>
                    <a:lstStyle/>
                    <a:p>
                      <a:pPr algn="ctr" fontAlgn="ctr"/>
                      <a:r>
                        <a:rPr lang="es-ES" sz="1000" b="1" i="0" u="none" strike="noStrike">
                          <a:solidFill>
                            <a:srgbClr val="000000"/>
                          </a:solidFill>
                          <a:effectLst/>
                          <a:latin typeface="Segoe UI" panose="020B0502040204020203" pitchFamily="34" charset="0"/>
                        </a:rPr>
                        <a:t>De 25 a 54 años</a:t>
                      </a:r>
                    </a:p>
                  </a:txBody>
                  <a:tcPr marL="7250" marR="7250" marT="72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3.867</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3.807</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508473625"/>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81</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2,1</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78</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2,0</a:t>
                      </a:r>
                    </a:p>
                  </a:txBody>
                  <a:tcPr marL="7250" marR="7250" marT="7250" marB="0" anchor="ctr">
                    <a:lnL>
                      <a:noFill/>
                    </a:lnL>
                    <a:lnR>
                      <a:noFill/>
                    </a:lnR>
                    <a:lnT>
                      <a:noFill/>
                    </a:lnT>
                    <a:lnB>
                      <a:noFill/>
                    </a:lnB>
                    <a:solidFill>
                      <a:srgbClr val="FFFFFF"/>
                    </a:solidFill>
                  </a:tcPr>
                </a:tc>
                <a:extLst>
                  <a:ext uri="{0D108BD9-81ED-4DB2-BD59-A6C34878D82A}">
                    <a16:rowId xmlns:a16="http://schemas.microsoft.com/office/drawing/2014/main" val="1889638627"/>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3.679</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95,1</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3.631</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95,4</a:t>
                      </a:r>
                    </a:p>
                  </a:txBody>
                  <a:tcPr marL="7250" marR="7250" marT="7250" marB="0" anchor="ctr">
                    <a:lnL>
                      <a:noFill/>
                    </a:lnL>
                    <a:lnR>
                      <a:noFill/>
                    </a:lnR>
                    <a:lnT>
                      <a:noFill/>
                    </a:lnT>
                    <a:lnB>
                      <a:noFill/>
                    </a:lnB>
                    <a:solidFill>
                      <a:srgbClr val="FFFFFF"/>
                    </a:solidFill>
                  </a:tcPr>
                </a:tc>
                <a:extLst>
                  <a:ext uri="{0D108BD9-81ED-4DB2-BD59-A6C34878D82A}">
                    <a16:rowId xmlns:a16="http://schemas.microsoft.com/office/drawing/2014/main" val="1798035914"/>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107</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2,8</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99</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2,6</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59114456"/>
                  </a:ext>
                </a:extLst>
              </a:tr>
              <a:tr h="181240">
                <a:tc rowSpan="4">
                  <a:txBody>
                    <a:bodyPr/>
                    <a:lstStyle/>
                    <a:p>
                      <a:pPr algn="ctr" fontAlgn="ctr"/>
                      <a:r>
                        <a:rPr lang="es-ES" sz="1000" b="1" i="0" u="none" strike="noStrike">
                          <a:solidFill>
                            <a:srgbClr val="000000"/>
                          </a:solidFill>
                          <a:effectLst/>
                          <a:latin typeface="Segoe UI" panose="020B0502040204020203" pitchFamily="34" charset="0"/>
                        </a:rPr>
                        <a:t>De 55 años y más</a:t>
                      </a:r>
                    </a:p>
                  </a:txBody>
                  <a:tcPr marL="7250" marR="7250" marT="725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a:solidFill>
                            <a:srgbClr val="000000"/>
                          </a:solidFill>
                          <a:effectLst/>
                          <a:latin typeface="Segoe UI" panose="020B0502040204020203" pitchFamily="34" charset="0"/>
                        </a:rPr>
                        <a:t>TOTAL</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5.821</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5.930</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250" marR="7250" marT="725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185622588"/>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52</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0,9</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54</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0,9</a:t>
                      </a:r>
                    </a:p>
                  </a:txBody>
                  <a:tcPr marL="7250" marR="7250" marT="7250" marB="0" anchor="ctr">
                    <a:lnL>
                      <a:noFill/>
                    </a:lnL>
                    <a:lnR>
                      <a:noFill/>
                    </a:lnR>
                    <a:lnT>
                      <a:noFill/>
                    </a:lnT>
                    <a:lnB>
                      <a:noFill/>
                    </a:lnB>
                    <a:solidFill>
                      <a:srgbClr val="FFFFFF"/>
                    </a:solidFill>
                  </a:tcPr>
                </a:tc>
                <a:extLst>
                  <a:ext uri="{0D108BD9-81ED-4DB2-BD59-A6C34878D82A}">
                    <a16:rowId xmlns:a16="http://schemas.microsoft.com/office/drawing/2014/main" val="1582855740"/>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4.258</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73,1</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4.381</a:t>
                      </a:r>
                    </a:p>
                  </a:txBody>
                  <a:tcPr marL="7250" marR="7250" marT="725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73,9</a:t>
                      </a:r>
                    </a:p>
                  </a:txBody>
                  <a:tcPr marL="7250" marR="7250" marT="7250" marB="0" anchor="ctr">
                    <a:lnL>
                      <a:noFill/>
                    </a:lnL>
                    <a:lnR>
                      <a:noFill/>
                    </a:lnR>
                    <a:lnT>
                      <a:noFill/>
                    </a:lnT>
                    <a:lnB>
                      <a:noFill/>
                    </a:lnB>
                    <a:solidFill>
                      <a:srgbClr val="FFFFFF"/>
                    </a:solidFill>
                  </a:tcPr>
                </a:tc>
                <a:extLst>
                  <a:ext uri="{0D108BD9-81ED-4DB2-BD59-A6C34878D82A}">
                    <a16:rowId xmlns:a16="http://schemas.microsoft.com/office/drawing/2014/main" val="2207587018"/>
                  </a:ext>
                </a:extLst>
              </a:tr>
              <a:tr h="181240">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1.511</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26,0</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1.495</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25,2</a:t>
                      </a:r>
                    </a:p>
                  </a:txBody>
                  <a:tcPr marL="7250" marR="7250" marT="725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25598497"/>
                  </a:ext>
                </a:extLst>
              </a:tr>
            </a:tbl>
          </a:graphicData>
        </a:graphic>
      </p:graphicFrame>
      <p:sp>
        <p:nvSpPr>
          <p:cNvPr id="9" name="Rectángulo 8"/>
          <p:cNvSpPr/>
          <p:nvPr/>
        </p:nvSpPr>
        <p:spPr>
          <a:xfrm>
            <a:off x="339497" y="4423035"/>
            <a:ext cx="8419171" cy="441403"/>
          </a:xfrm>
          <a:prstGeom prst="rect">
            <a:avLst/>
          </a:prstGeom>
        </p:spPr>
        <p:txBody>
          <a:bodyPr wrap="square" tIns="0">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1"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Notas: </a:t>
            </a: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Datos expandidos con proyecciones de población elaboradas con base en los resultados del Censo Nacional de Población y Vivienda 2018.</a:t>
            </a: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 Poblaciones en miles.  </a:t>
            </a:r>
          </a:p>
          <a:p>
            <a:pPr marL="0" marR="0" lvl="0" indent="0" algn="l" defTabSz="457200" rtl="0" eaLnBrk="1" fontAlgn="auto" latinLnBrk="0" hangingPunct="1">
              <a:lnSpc>
                <a:spcPct val="107000"/>
              </a:lnSpc>
              <a:spcBef>
                <a:spcPts val="0"/>
              </a:spcBef>
              <a:spcAft>
                <a:spcPts val="0"/>
              </a:spcAft>
              <a:buClrTx/>
              <a:buSzTx/>
              <a:buFontTx/>
              <a:buNone/>
              <a:tabLst/>
              <a:defRPr/>
            </a:pPr>
            <a:endPar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1"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Fuente: </a:t>
            </a: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DANE, GEIH.</a:t>
            </a:r>
          </a:p>
        </p:txBody>
      </p:sp>
    </p:spTree>
    <p:extLst>
      <p:ext uri="{BB962C8B-B14F-4D97-AF65-F5344CB8AC3E}">
        <p14:creationId xmlns:p14="http://schemas.microsoft.com/office/powerpoint/2010/main" val="2636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8F90F1AB-C76B-2B7C-3BE0-9D00E969F03B}"/>
              </a:ext>
            </a:extLst>
          </p:cNvPr>
          <p:cNvSpPr txBox="1"/>
          <p:nvPr/>
        </p:nvSpPr>
        <p:spPr>
          <a:xfrm>
            <a:off x="339498" y="131294"/>
            <a:ext cx="7741090" cy="654025"/>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lvl="0" defTabSz="457189">
              <a:defRPr/>
            </a:pPr>
            <a:r>
              <a:rPr lang="es-ES" sz="1400" dirty="0">
                <a:solidFill>
                  <a:srgbClr val="B6004B"/>
                </a:solidFill>
              </a:rPr>
              <a:t>Población fuera de la fuerza de trabajo </a:t>
            </a:r>
            <a:r>
              <a:rPr kumimoji="0" lang="es-ES" sz="1400" b="1" i="0" u="none" strike="noStrike" kern="1200" cap="none" spc="-5" normalizeH="0" baseline="0" noProof="0" dirty="0">
                <a:ln>
                  <a:noFill/>
                </a:ln>
                <a:solidFill>
                  <a:srgbClr val="B6004B"/>
                </a:solidFill>
                <a:effectLst/>
                <a:uLnTx/>
                <a:uFillTx/>
                <a:latin typeface="Segoe UI" panose="020B0502040204020203" pitchFamily="34" charset="0"/>
                <a:ea typeface="+mn-ea"/>
                <a:cs typeface="Segoe UI" panose="020B0502040204020203" pitchFamily="34" charset="0"/>
              </a:rPr>
              <a:t>según sexo, edad y cotización a pensión</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5" normalizeH="0" baseline="0" noProof="0" dirty="0">
                <a:ln>
                  <a:noFill/>
                </a:ln>
                <a:solidFill>
                  <a:srgbClr val="6F2A4D"/>
                </a:solidFill>
                <a:effectLst/>
                <a:uLnTx/>
                <a:uFillTx/>
                <a:latin typeface="Segoe UI" panose="020B0502040204020203" pitchFamily="34" charset="0"/>
                <a:ea typeface="+mn-ea"/>
                <a:cs typeface="Segoe UI" panose="020B0502040204020203" pitchFamily="34" charset="0"/>
              </a:rPr>
              <a:t>Total nacional</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5"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Enero - octubre (2022 – 2023)</a:t>
            </a:r>
          </a:p>
        </p:txBody>
      </p:sp>
      <p:sp>
        <p:nvSpPr>
          <p:cNvPr id="10" name="Rectángulo 9">
            <a:extLst>
              <a:ext uri="{FF2B5EF4-FFF2-40B4-BE49-F238E27FC236}">
                <a16:creationId xmlns:a16="http://schemas.microsoft.com/office/drawing/2014/main" id="{5705284A-FEC7-7B83-699D-83BB75B67341}"/>
              </a:ext>
            </a:extLst>
          </p:cNvPr>
          <p:cNvSpPr/>
          <p:nvPr/>
        </p:nvSpPr>
        <p:spPr>
          <a:xfrm>
            <a:off x="209575" y="201239"/>
            <a:ext cx="45719" cy="545021"/>
          </a:xfrm>
          <a:prstGeom prst="rect">
            <a:avLst/>
          </a:prstGeom>
          <a:solidFill>
            <a:srgbClr val="6F2A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Segoe UI"/>
              <a:ea typeface="+mn-ea"/>
              <a:cs typeface="+mn-cs"/>
            </a:endParaRPr>
          </a:p>
        </p:txBody>
      </p:sp>
      <p:pic>
        <p:nvPicPr>
          <p:cNvPr id="9" name="Imagen 8"/>
          <p:cNvPicPr>
            <a:picLocks noChangeAspect="1"/>
          </p:cNvPicPr>
          <p:nvPr/>
        </p:nvPicPr>
        <p:blipFill>
          <a:blip r:embed="rId2"/>
          <a:stretch>
            <a:fillRect/>
          </a:stretch>
        </p:blipFill>
        <p:spPr>
          <a:xfrm>
            <a:off x="6455391" y="582151"/>
            <a:ext cx="2240202" cy="529182"/>
          </a:xfrm>
          <a:prstGeom prst="rect">
            <a:avLst/>
          </a:prstGeom>
        </p:spPr>
      </p:pic>
      <p:graphicFrame>
        <p:nvGraphicFramePr>
          <p:cNvPr id="6" name="Tabla 5"/>
          <p:cNvGraphicFramePr>
            <a:graphicFrameLocks noGrp="1"/>
          </p:cNvGraphicFramePr>
          <p:nvPr>
            <p:extLst>
              <p:ext uri="{D42A27DB-BD31-4B8C-83A1-F6EECF244321}">
                <p14:modId xmlns:p14="http://schemas.microsoft.com/office/powerpoint/2010/main" val="599971164"/>
              </p:ext>
            </p:extLst>
          </p:nvPr>
        </p:nvGraphicFramePr>
        <p:xfrm>
          <a:off x="744279" y="1298170"/>
          <a:ext cx="6570913" cy="1273578"/>
        </p:xfrm>
        <a:graphic>
          <a:graphicData uri="http://schemas.openxmlformats.org/drawingml/2006/table">
            <a:tbl>
              <a:tblPr/>
              <a:tblGrid>
                <a:gridCol w="1089191">
                  <a:extLst>
                    <a:ext uri="{9D8B030D-6E8A-4147-A177-3AD203B41FA5}">
                      <a16:colId xmlns:a16="http://schemas.microsoft.com/office/drawing/2014/main" val="2714498437"/>
                    </a:ext>
                  </a:extLst>
                </a:gridCol>
                <a:gridCol w="1365554">
                  <a:extLst>
                    <a:ext uri="{9D8B030D-6E8A-4147-A177-3AD203B41FA5}">
                      <a16:colId xmlns:a16="http://schemas.microsoft.com/office/drawing/2014/main" val="2951881611"/>
                    </a:ext>
                  </a:extLst>
                </a:gridCol>
                <a:gridCol w="877856">
                  <a:extLst>
                    <a:ext uri="{9D8B030D-6E8A-4147-A177-3AD203B41FA5}">
                      <a16:colId xmlns:a16="http://schemas.microsoft.com/office/drawing/2014/main" val="2599028825"/>
                    </a:ext>
                  </a:extLst>
                </a:gridCol>
                <a:gridCol w="1180228">
                  <a:extLst>
                    <a:ext uri="{9D8B030D-6E8A-4147-A177-3AD203B41FA5}">
                      <a16:colId xmlns:a16="http://schemas.microsoft.com/office/drawing/2014/main" val="3923662776"/>
                    </a:ext>
                  </a:extLst>
                </a:gridCol>
                <a:gridCol w="955887">
                  <a:extLst>
                    <a:ext uri="{9D8B030D-6E8A-4147-A177-3AD203B41FA5}">
                      <a16:colId xmlns:a16="http://schemas.microsoft.com/office/drawing/2014/main" val="2079601554"/>
                    </a:ext>
                  </a:extLst>
                </a:gridCol>
                <a:gridCol w="1102197">
                  <a:extLst>
                    <a:ext uri="{9D8B030D-6E8A-4147-A177-3AD203B41FA5}">
                      <a16:colId xmlns:a16="http://schemas.microsoft.com/office/drawing/2014/main" val="1525602427"/>
                    </a:ext>
                  </a:extLst>
                </a:gridCol>
              </a:tblGrid>
              <a:tr h="212263">
                <a:tc rowSpan="2" gridSpan="2">
                  <a:txBody>
                    <a:bodyPr/>
                    <a:lstStyle/>
                    <a:p>
                      <a:pPr algn="ctr" fontAlgn="ctr"/>
                      <a:r>
                        <a:rPr lang="es-ES" sz="1000" b="1" i="0" u="none" strike="noStrike">
                          <a:solidFill>
                            <a:srgbClr val="F8F8F8"/>
                          </a:solidFill>
                          <a:effectLst/>
                          <a:latin typeface="Segoe UI" panose="020B0502040204020203" pitchFamily="34" charset="0"/>
                        </a:rPr>
                        <a:t>Hombres fuera de la fuerza de trabajo</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6B1940"/>
                    </a:solidFill>
                  </a:tcPr>
                </a:tc>
                <a:tc rowSpan="2" hMerge="1">
                  <a:txBody>
                    <a:bodyPr/>
                    <a:lstStyle/>
                    <a:p>
                      <a:endParaRPr lang="es-CO"/>
                    </a:p>
                  </a:txBody>
                  <a:tcPr/>
                </a:tc>
                <a:tc gridSpan="4">
                  <a:txBody>
                    <a:bodyPr/>
                    <a:lstStyle/>
                    <a:p>
                      <a:pPr algn="ctr" fontAlgn="ctr"/>
                      <a:r>
                        <a:rPr lang="es-CO" sz="1000" b="1" i="0" u="none" strike="noStrike">
                          <a:solidFill>
                            <a:srgbClr val="F8F8F8"/>
                          </a:solidFill>
                          <a:effectLst/>
                          <a:latin typeface="Segoe UI" panose="020B0502040204020203" pitchFamily="34" charset="0"/>
                        </a:rPr>
                        <a:t>Total nacional</a:t>
                      </a:r>
                    </a:p>
                  </a:txBody>
                  <a:tcPr marL="7620" marR="7620" marT="7620"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791333653"/>
                  </a:ext>
                </a:extLst>
              </a:tr>
              <a:tr h="212263">
                <a:tc gridSpan="2" vMerge="1">
                  <a:txBody>
                    <a:bodyPr/>
                    <a:lstStyle/>
                    <a:p>
                      <a:endParaRPr lang="es-CO"/>
                    </a:p>
                  </a:txBody>
                  <a:tcPr/>
                </a:tc>
                <a:tc hMerge="1" vMerge="1">
                  <a:txBody>
                    <a:bodyPr/>
                    <a:lstStyle/>
                    <a:p>
                      <a:endParaRPr lang="es-CO"/>
                    </a:p>
                  </a:txBody>
                  <a:tcPr/>
                </a:tc>
                <a:tc>
                  <a:txBody>
                    <a:bodyPr/>
                    <a:lstStyle/>
                    <a:p>
                      <a:pPr algn="ctr" fontAlgn="ctr"/>
                      <a:r>
                        <a:rPr lang="es-CO" sz="1000" b="1" i="0" u="none" strike="noStrike">
                          <a:solidFill>
                            <a:srgbClr val="AD2750"/>
                          </a:solidFill>
                          <a:effectLst/>
                          <a:latin typeface="Segoe UI" panose="020B0502040204020203" pitchFamily="34" charset="0"/>
                        </a:rPr>
                        <a:t>2022</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2023</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0457589"/>
                  </a:ext>
                </a:extLst>
              </a:tr>
              <a:tr h="212263">
                <a:tc rowSpan="4">
                  <a:txBody>
                    <a:bodyPr/>
                    <a:lstStyle/>
                    <a:p>
                      <a:pPr algn="ctr" fontAlgn="ctr"/>
                      <a:r>
                        <a:rPr lang="es-ES" sz="1000" b="1" i="0" u="none" strike="noStrike">
                          <a:solidFill>
                            <a:srgbClr val="000000"/>
                          </a:solidFill>
                          <a:effectLst/>
                          <a:latin typeface="Segoe UI" panose="020B0502040204020203" pitchFamily="34" charset="0"/>
                        </a:rPr>
                        <a:t>Hombres de 62 años y más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dirty="0">
                          <a:solidFill>
                            <a:srgbClr val="000000"/>
                          </a:solidFill>
                          <a:effectLst/>
                          <a:latin typeface="Segoe UI" panose="020B0502040204020203" pitchFamily="34" charset="0"/>
                        </a:rPr>
                        <a:t>TOTAL</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1.586</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1.639</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222671447"/>
                  </a:ext>
                </a:extLst>
              </a:tr>
              <a:tr h="212263">
                <a:tc vMerge="1">
                  <a:txBody>
                    <a:bodyPr/>
                    <a:lstStyle/>
                    <a:p>
                      <a:endParaRPr lang="es-CO"/>
                    </a:p>
                  </a:txBody>
                  <a:tcPr/>
                </a:tc>
                <a:tc>
                  <a:txBody>
                    <a:bodyPr/>
                    <a:lstStyle/>
                    <a:p>
                      <a:pPr algn="ctr" fontAlgn="b"/>
                      <a:r>
                        <a:rPr lang="es-CO" sz="1000" b="1" i="0" u="none" strike="noStrike" dirty="0">
                          <a:solidFill>
                            <a:srgbClr val="000000"/>
                          </a:solidFill>
                          <a:effectLst/>
                          <a:latin typeface="Segoe UI" panose="020B0502040204020203" pitchFamily="34" charset="0"/>
                        </a:rPr>
                        <a:t>Si</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10</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0,6</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8</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0,5</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357365076"/>
                  </a:ext>
                </a:extLst>
              </a:tr>
              <a:tr h="212263">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911</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57,4</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937</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57,2</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3758925808"/>
                  </a:ext>
                </a:extLst>
              </a:tr>
              <a:tr h="212263">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664</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41,9</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695</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42,4</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96762042"/>
                  </a:ext>
                </a:extLst>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3759596124"/>
              </p:ext>
            </p:extLst>
          </p:nvPr>
        </p:nvGraphicFramePr>
        <p:xfrm>
          <a:off x="744279" y="2807883"/>
          <a:ext cx="6570913" cy="1273578"/>
        </p:xfrm>
        <a:graphic>
          <a:graphicData uri="http://schemas.openxmlformats.org/drawingml/2006/table">
            <a:tbl>
              <a:tblPr/>
              <a:tblGrid>
                <a:gridCol w="1089191">
                  <a:extLst>
                    <a:ext uri="{9D8B030D-6E8A-4147-A177-3AD203B41FA5}">
                      <a16:colId xmlns:a16="http://schemas.microsoft.com/office/drawing/2014/main" val="3066088244"/>
                    </a:ext>
                  </a:extLst>
                </a:gridCol>
                <a:gridCol w="1365554">
                  <a:extLst>
                    <a:ext uri="{9D8B030D-6E8A-4147-A177-3AD203B41FA5}">
                      <a16:colId xmlns:a16="http://schemas.microsoft.com/office/drawing/2014/main" val="1232724682"/>
                    </a:ext>
                  </a:extLst>
                </a:gridCol>
                <a:gridCol w="877856">
                  <a:extLst>
                    <a:ext uri="{9D8B030D-6E8A-4147-A177-3AD203B41FA5}">
                      <a16:colId xmlns:a16="http://schemas.microsoft.com/office/drawing/2014/main" val="3915945642"/>
                    </a:ext>
                  </a:extLst>
                </a:gridCol>
                <a:gridCol w="1180228">
                  <a:extLst>
                    <a:ext uri="{9D8B030D-6E8A-4147-A177-3AD203B41FA5}">
                      <a16:colId xmlns:a16="http://schemas.microsoft.com/office/drawing/2014/main" val="4062917308"/>
                    </a:ext>
                  </a:extLst>
                </a:gridCol>
                <a:gridCol w="955887">
                  <a:extLst>
                    <a:ext uri="{9D8B030D-6E8A-4147-A177-3AD203B41FA5}">
                      <a16:colId xmlns:a16="http://schemas.microsoft.com/office/drawing/2014/main" val="920375079"/>
                    </a:ext>
                  </a:extLst>
                </a:gridCol>
                <a:gridCol w="1102197">
                  <a:extLst>
                    <a:ext uri="{9D8B030D-6E8A-4147-A177-3AD203B41FA5}">
                      <a16:colId xmlns:a16="http://schemas.microsoft.com/office/drawing/2014/main" val="1245992785"/>
                    </a:ext>
                  </a:extLst>
                </a:gridCol>
              </a:tblGrid>
              <a:tr h="212263">
                <a:tc rowSpan="2" gridSpan="2">
                  <a:txBody>
                    <a:bodyPr/>
                    <a:lstStyle/>
                    <a:p>
                      <a:pPr algn="ctr" fontAlgn="ctr"/>
                      <a:r>
                        <a:rPr lang="es-ES" sz="1000" b="1" i="0" u="none" strike="noStrike" dirty="0">
                          <a:solidFill>
                            <a:srgbClr val="F8F8F8"/>
                          </a:solidFill>
                          <a:effectLst/>
                          <a:latin typeface="Segoe UI" panose="020B0502040204020203" pitchFamily="34" charset="0"/>
                        </a:rPr>
                        <a:t>Mujeres fuera de la fuerza de trabajo</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6B1940"/>
                    </a:solidFill>
                  </a:tcPr>
                </a:tc>
                <a:tc rowSpan="2" hMerge="1">
                  <a:txBody>
                    <a:bodyPr/>
                    <a:lstStyle/>
                    <a:p>
                      <a:endParaRPr lang="es-CO"/>
                    </a:p>
                  </a:txBody>
                  <a:tcPr/>
                </a:tc>
                <a:tc gridSpan="4">
                  <a:txBody>
                    <a:bodyPr/>
                    <a:lstStyle/>
                    <a:p>
                      <a:pPr algn="ctr" fontAlgn="ctr"/>
                      <a:r>
                        <a:rPr lang="es-CO" sz="1000" b="1" i="0" u="none" strike="noStrike">
                          <a:solidFill>
                            <a:srgbClr val="F8F8F8"/>
                          </a:solidFill>
                          <a:effectLst/>
                          <a:latin typeface="Segoe UI" panose="020B0502040204020203" pitchFamily="34" charset="0"/>
                        </a:rPr>
                        <a:t>Total nacional</a:t>
                      </a:r>
                    </a:p>
                  </a:txBody>
                  <a:tcPr marL="7620" marR="7620" marT="7620"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321982992"/>
                  </a:ext>
                </a:extLst>
              </a:tr>
              <a:tr h="212263">
                <a:tc gridSpan="2" vMerge="1">
                  <a:txBody>
                    <a:bodyPr/>
                    <a:lstStyle/>
                    <a:p>
                      <a:endParaRPr lang="es-CO"/>
                    </a:p>
                  </a:txBody>
                  <a:tcPr/>
                </a:tc>
                <a:tc hMerge="1" vMerge="1">
                  <a:txBody>
                    <a:bodyPr/>
                    <a:lstStyle/>
                    <a:p>
                      <a:endParaRPr lang="es-CO"/>
                    </a:p>
                  </a:txBody>
                  <a:tcPr/>
                </a:tc>
                <a:tc>
                  <a:txBody>
                    <a:bodyPr/>
                    <a:lstStyle/>
                    <a:p>
                      <a:pPr algn="ctr" fontAlgn="ctr"/>
                      <a:r>
                        <a:rPr lang="es-CO" sz="1000" b="1" i="0" u="none" strike="noStrike">
                          <a:solidFill>
                            <a:srgbClr val="AD2750"/>
                          </a:solidFill>
                          <a:effectLst/>
                          <a:latin typeface="Segoe UI" panose="020B0502040204020203" pitchFamily="34" charset="0"/>
                        </a:rPr>
                        <a:t>2022</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2023</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s-CO" sz="1000" b="1" i="0" u="none" strike="noStrike">
                          <a:solidFill>
                            <a:srgbClr val="AD2750"/>
                          </a:solidFill>
                          <a:effectLst/>
                          <a:latin typeface="Segoe UI" panose="020B0502040204020203" pitchFamily="34" charset="0"/>
                        </a:rPr>
                        <a:t>Distribución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3668774"/>
                  </a:ext>
                </a:extLst>
              </a:tr>
              <a:tr h="212263">
                <a:tc rowSpan="4">
                  <a:txBody>
                    <a:bodyPr/>
                    <a:lstStyle/>
                    <a:p>
                      <a:pPr algn="ctr" fontAlgn="ctr"/>
                      <a:r>
                        <a:rPr lang="es-ES" sz="1000" b="1" i="0" u="none" strike="noStrike">
                          <a:solidFill>
                            <a:srgbClr val="000000"/>
                          </a:solidFill>
                          <a:effectLst/>
                          <a:latin typeface="Segoe UI" panose="020B0502040204020203" pitchFamily="34" charset="0"/>
                        </a:rPr>
                        <a:t>Mujeres de 57 años y más</a:t>
                      </a: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1" i="0" u="none" strike="noStrike" dirty="0">
                          <a:solidFill>
                            <a:srgbClr val="000000"/>
                          </a:solidFill>
                          <a:effectLst/>
                          <a:latin typeface="Segoe UI" panose="020B0502040204020203" pitchFamily="34" charset="0"/>
                        </a:rPr>
                        <a:t>TOTAL</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3.732</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3.822</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100,0</a:t>
                      </a: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288734211"/>
                  </a:ext>
                </a:extLst>
              </a:tr>
              <a:tr h="212263">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Si</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24</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0,6</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23</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0,6</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643120581"/>
                  </a:ext>
                </a:extLst>
              </a:tr>
              <a:tr h="212263">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No</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2.920</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78,2</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3.053</a:t>
                      </a:r>
                    </a:p>
                  </a:txBody>
                  <a:tcPr marL="7620" marR="7620" marT="7620" marB="0" anchor="ctr">
                    <a:lnL>
                      <a:noFill/>
                    </a:lnL>
                    <a:lnR>
                      <a:noFill/>
                    </a:lnR>
                    <a:lnT>
                      <a:noFill/>
                    </a:lnT>
                    <a:lnB>
                      <a:noFill/>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79,9</a:t>
                      </a:r>
                    </a:p>
                  </a:txBody>
                  <a:tcPr marL="7620" marR="7620" marT="7620" marB="0" anchor="ctr">
                    <a:lnL>
                      <a:noFill/>
                    </a:lnL>
                    <a:lnR>
                      <a:noFill/>
                    </a:lnR>
                    <a:lnT>
                      <a:noFill/>
                    </a:lnT>
                    <a:lnB>
                      <a:noFill/>
                    </a:lnB>
                    <a:solidFill>
                      <a:srgbClr val="FFFFFF"/>
                    </a:solidFill>
                  </a:tcPr>
                </a:tc>
                <a:extLst>
                  <a:ext uri="{0D108BD9-81ED-4DB2-BD59-A6C34878D82A}">
                    <a16:rowId xmlns:a16="http://schemas.microsoft.com/office/drawing/2014/main" val="2593697423"/>
                  </a:ext>
                </a:extLst>
              </a:tr>
              <a:tr h="212263">
                <a:tc vMerge="1">
                  <a:txBody>
                    <a:bodyPr/>
                    <a:lstStyle/>
                    <a:p>
                      <a:endParaRPr lang="es-CO"/>
                    </a:p>
                  </a:txBody>
                  <a:tcPr/>
                </a:tc>
                <a:tc>
                  <a:txBody>
                    <a:bodyPr/>
                    <a:lstStyle/>
                    <a:p>
                      <a:pPr algn="ctr" fontAlgn="b"/>
                      <a:r>
                        <a:rPr lang="es-CO" sz="1000" b="1" i="0" u="none" strike="noStrike">
                          <a:solidFill>
                            <a:srgbClr val="000000"/>
                          </a:solidFill>
                          <a:effectLst/>
                          <a:latin typeface="Segoe UI" panose="020B0502040204020203" pitchFamily="34" charset="0"/>
                        </a:rPr>
                        <a:t>Ya es pensionado</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787</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21,1</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a:solidFill>
                            <a:srgbClr val="404040"/>
                          </a:solidFill>
                          <a:effectLst/>
                          <a:latin typeface="Segoe UI" panose="020B0502040204020203" pitchFamily="34" charset="0"/>
                        </a:rPr>
                        <a:t>746 </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1000" b="0" i="0" u="none" strike="noStrike" dirty="0">
                          <a:solidFill>
                            <a:srgbClr val="404040"/>
                          </a:solidFill>
                          <a:effectLst/>
                          <a:latin typeface="Segoe UI" panose="020B0502040204020203" pitchFamily="34" charset="0"/>
                        </a:rPr>
                        <a:t>19,5</a:t>
                      </a: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88710142"/>
                  </a:ext>
                </a:extLst>
              </a:tr>
            </a:tbl>
          </a:graphicData>
        </a:graphic>
      </p:graphicFrame>
      <p:sp>
        <p:nvSpPr>
          <p:cNvPr id="8" name="Rectángulo 7"/>
          <p:cNvSpPr/>
          <p:nvPr/>
        </p:nvSpPr>
        <p:spPr>
          <a:xfrm>
            <a:off x="339497" y="4423035"/>
            <a:ext cx="8419171" cy="441403"/>
          </a:xfrm>
          <a:prstGeom prst="rect">
            <a:avLst/>
          </a:prstGeom>
        </p:spPr>
        <p:txBody>
          <a:bodyPr wrap="square" tIns="0">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1"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Notas: </a:t>
            </a: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Datos expandidos con proyecciones de población elaboradas con base en los resultados del Censo Nacional de Población y Vivienda 2018.</a:t>
            </a: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 Poblaciones en miles.  </a:t>
            </a:r>
          </a:p>
          <a:p>
            <a:pPr marL="0" marR="0" lvl="0" indent="0" algn="l" defTabSz="457200" rtl="0" eaLnBrk="1" fontAlgn="auto" latinLnBrk="0" hangingPunct="1">
              <a:lnSpc>
                <a:spcPct val="107000"/>
              </a:lnSpc>
              <a:spcBef>
                <a:spcPts val="0"/>
              </a:spcBef>
              <a:spcAft>
                <a:spcPts val="0"/>
              </a:spcAft>
              <a:buClrTx/>
              <a:buSzTx/>
              <a:buFontTx/>
              <a:buNone/>
              <a:tabLst/>
              <a:defRPr/>
            </a:pPr>
            <a:endPar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s-ES" sz="600" b="1"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Fuente: </a:t>
            </a:r>
            <a:r>
              <a:rPr kumimoji="0" lang="es-ES" sz="6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DANE, GEIH.</a:t>
            </a:r>
          </a:p>
        </p:txBody>
      </p:sp>
    </p:spTree>
    <p:extLst>
      <p:ext uri="{BB962C8B-B14F-4D97-AF65-F5344CB8AC3E}">
        <p14:creationId xmlns:p14="http://schemas.microsoft.com/office/powerpoint/2010/main" val="385874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18"/>
          <p:cNvSpPr txBox="1"/>
          <p:nvPr/>
        </p:nvSpPr>
        <p:spPr>
          <a:xfrm>
            <a:off x="408137" y="4521835"/>
            <a:ext cx="8491876" cy="480773"/>
          </a:xfrm>
          <a:prstGeom prst="rect">
            <a:avLst/>
          </a:prstGeom>
        </p:spPr>
        <p:txBody>
          <a:bodyPr vert="horz" wrap="square" lIns="0" tIns="6985" rIns="0" bIns="0" rtlCol="0" anchor="b">
            <a:spAutoFit/>
          </a:bodyPr>
          <a:lstStyle/>
          <a:p>
            <a:pPr marL="450850" marR="5080" indent="-438150">
              <a:lnSpc>
                <a:spcPct val="104099"/>
              </a:lnSpc>
              <a:spcBef>
                <a:spcPts val="55"/>
              </a:spcBef>
            </a:pPr>
            <a:r>
              <a:rPr lang="es-ES" sz="700" b="1" spc="15" dirty="0">
                <a:solidFill>
                  <a:srgbClr val="A84072"/>
                </a:solidFill>
                <a:latin typeface="Segoe UI" panose="020B0502040204020203" pitchFamily="34" charset="0"/>
                <a:cs typeface="Segoe UI" panose="020B0502040204020203" pitchFamily="34" charset="0"/>
              </a:rPr>
              <a:t>Notas: </a:t>
            </a:r>
            <a:r>
              <a:rPr lang="es-ES" sz="700" spc="15" dirty="0">
                <a:solidFill>
                  <a:srgbClr val="A84072"/>
                </a:solidFill>
                <a:latin typeface="Segoe UI" panose="020B0502040204020203" pitchFamily="34" charset="0"/>
                <a:cs typeface="Segoe UI" panose="020B0502040204020203" pitchFamily="34" charset="0"/>
              </a:rPr>
              <a:t>᛫ 13 ciudades y áreas metropolitanas incluye Bogotá D.C., Medellín A.M., Cali A.M., Barranquilla A.M., Bucaramanga A.M., Manizales A.M., Pereira A.M., Cúcuta A.M., Pasto, Ibagué, Montería, Cartagena y Villavicencio.</a:t>
            </a:r>
          </a:p>
          <a:p>
            <a:pPr marL="450850" marR="5080" indent="-438150">
              <a:lnSpc>
                <a:spcPct val="104099"/>
              </a:lnSpc>
              <a:spcBef>
                <a:spcPts val="55"/>
              </a:spcBef>
            </a:pPr>
            <a:r>
              <a:rPr lang="es-ES" sz="700" spc="15" dirty="0">
                <a:solidFill>
                  <a:srgbClr val="A84072"/>
                </a:solidFill>
                <a:latin typeface="Segoe UI" panose="020B0502040204020203" pitchFamily="34" charset="0"/>
                <a:cs typeface="Segoe UI" panose="020B0502040204020203" pitchFamily="34" charset="0"/>
              </a:rPr>
              <a:t>            ᛫ Datos expandidos con proyecciones de población elaboradas con base en los resultados del Censo Nacional de Población y Vivienda 2018.</a:t>
            </a:r>
          </a:p>
          <a:p>
            <a:pPr marL="12700" marR="5080">
              <a:lnSpc>
                <a:spcPct val="104099"/>
              </a:lnSpc>
              <a:spcBef>
                <a:spcPts val="55"/>
              </a:spcBef>
            </a:pPr>
            <a:r>
              <a:rPr lang="es-CO" sz="700" b="1" spc="15" dirty="0">
                <a:solidFill>
                  <a:srgbClr val="A84072"/>
                </a:solidFill>
                <a:latin typeface="Segoe UI" panose="020B0502040204020203" pitchFamily="34" charset="0"/>
                <a:cs typeface="Segoe UI" panose="020B0502040204020203" pitchFamily="34" charset="0"/>
              </a:rPr>
              <a:t>Fuente: </a:t>
            </a:r>
            <a:r>
              <a:rPr lang="es-CO" sz="700" spc="15" dirty="0">
                <a:solidFill>
                  <a:srgbClr val="A84072"/>
                </a:solidFill>
                <a:latin typeface="Segoe UI" panose="020B0502040204020203" pitchFamily="34" charset="0"/>
                <a:cs typeface="Segoe UI" panose="020B0502040204020203" pitchFamily="34" charset="0"/>
              </a:rPr>
              <a:t>DANE, GEIH.</a:t>
            </a:r>
          </a:p>
        </p:txBody>
      </p:sp>
      <p:sp>
        <p:nvSpPr>
          <p:cNvPr id="13" name="object 2">
            <a:extLst>
              <a:ext uri="{FF2B5EF4-FFF2-40B4-BE49-F238E27FC236}">
                <a16:creationId xmlns:a16="http://schemas.microsoft.com/office/drawing/2014/main" id="{391D89AD-4FEE-184B-9A21-F672582C2EB7}"/>
              </a:ext>
            </a:extLst>
          </p:cNvPr>
          <p:cNvSpPr txBox="1"/>
          <p:nvPr/>
        </p:nvSpPr>
        <p:spPr>
          <a:xfrm>
            <a:off x="408137" y="234244"/>
            <a:ext cx="7599818" cy="684803"/>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r>
              <a:rPr lang="es-ES" sz="1400" dirty="0"/>
              <a:t>Tasa global de participación – </a:t>
            </a:r>
            <a:r>
              <a:rPr lang="es-ES" sz="1400" dirty="0">
                <a:solidFill>
                  <a:srgbClr val="A84072"/>
                </a:solidFill>
              </a:rPr>
              <a:t>TGP   </a:t>
            </a:r>
            <a:r>
              <a:rPr lang="es-ES" sz="1400" dirty="0"/>
              <a:t>Tasa de ocupación – </a:t>
            </a:r>
            <a:r>
              <a:rPr lang="es-ES" sz="1400" dirty="0">
                <a:solidFill>
                  <a:srgbClr val="A84072"/>
                </a:solidFill>
              </a:rPr>
              <a:t>TO   </a:t>
            </a:r>
            <a:r>
              <a:rPr lang="es-ES" sz="1400" dirty="0"/>
              <a:t>Tasa de desocupación – </a:t>
            </a:r>
            <a:r>
              <a:rPr lang="es-ES" sz="1400" dirty="0">
                <a:solidFill>
                  <a:srgbClr val="A84072"/>
                </a:solidFill>
              </a:rPr>
              <a:t>TD   </a:t>
            </a:r>
          </a:p>
          <a:p>
            <a:r>
              <a:rPr lang="es-ES" sz="1400" dirty="0"/>
              <a:t>Tasa de subocupación </a:t>
            </a:r>
            <a:r>
              <a:rPr lang="es-ES" sz="1400" dirty="0">
                <a:solidFill>
                  <a:srgbClr val="A84072"/>
                </a:solidFill>
              </a:rPr>
              <a:t>– TS </a:t>
            </a:r>
            <a:r>
              <a:rPr lang="es-ES" sz="1400" dirty="0"/>
              <a:t>según sexo</a:t>
            </a:r>
          </a:p>
          <a:p>
            <a:r>
              <a:rPr lang="es-ES" sz="1200" b="0" dirty="0">
                <a:solidFill>
                  <a:schemeClr val="tx1"/>
                </a:solidFill>
              </a:rPr>
              <a:t>Enero – octubre (2022-2023)</a:t>
            </a:r>
          </a:p>
        </p:txBody>
      </p:sp>
      <p:graphicFrame>
        <p:nvGraphicFramePr>
          <p:cNvPr id="3" name="Tabla 2"/>
          <p:cNvGraphicFramePr>
            <a:graphicFrameLocks noGrp="1"/>
          </p:cNvGraphicFramePr>
          <p:nvPr>
            <p:extLst>
              <p:ext uri="{D42A27DB-BD31-4B8C-83A1-F6EECF244321}">
                <p14:modId xmlns:p14="http://schemas.microsoft.com/office/powerpoint/2010/main" val="2894809335"/>
              </p:ext>
            </p:extLst>
          </p:nvPr>
        </p:nvGraphicFramePr>
        <p:xfrm>
          <a:off x="554220" y="1425894"/>
          <a:ext cx="7886703" cy="2869660"/>
        </p:xfrm>
        <a:graphic>
          <a:graphicData uri="http://schemas.openxmlformats.org/drawingml/2006/table">
            <a:tbl>
              <a:tblPr/>
              <a:tblGrid>
                <a:gridCol w="624127">
                  <a:extLst>
                    <a:ext uri="{9D8B030D-6E8A-4147-A177-3AD203B41FA5}">
                      <a16:colId xmlns:a16="http://schemas.microsoft.com/office/drawing/2014/main" val="1489505826"/>
                    </a:ext>
                  </a:extLst>
                </a:gridCol>
                <a:gridCol w="907822">
                  <a:extLst>
                    <a:ext uri="{9D8B030D-6E8A-4147-A177-3AD203B41FA5}">
                      <a16:colId xmlns:a16="http://schemas.microsoft.com/office/drawing/2014/main" val="2204324121"/>
                    </a:ext>
                  </a:extLst>
                </a:gridCol>
                <a:gridCol w="907822">
                  <a:extLst>
                    <a:ext uri="{9D8B030D-6E8A-4147-A177-3AD203B41FA5}">
                      <a16:colId xmlns:a16="http://schemas.microsoft.com/office/drawing/2014/main" val="1384452830"/>
                    </a:ext>
                  </a:extLst>
                </a:gridCol>
                <a:gridCol w="907822">
                  <a:extLst>
                    <a:ext uri="{9D8B030D-6E8A-4147-A177-3AD203B41FA5}">
                      <a16:colId xmlns:a16="http://schemas.microsoft.com/office/drawing/2014/main" val="405718831"/>
                    </a:ext>
                  </a:extLst>
                </a:gridCol>
                <a:gridCol w="907822">
                  <a:extLst>
                    <a:ext uri="{9D8B030D-6E8A-4147-A177-3AD203B41FA5}">
                      <a16:colId xmlns:a16="http://schemas.microsoft.com/office/drawing/2014/main" val="248216832"/>
                    </a:ext>
                  </a:extLst>
                </a:gridCol>
                <a:gridCol w="907822">
                  <a:extLst>
                    <a:ext uri="{9D8B030D-6E8A-4147-A177-3AD203B41FA5}">
                      <a16:colId xmlns:a16="http://schemas.microsoft.com/office/drawing/2014/main" val="178872724"/>
                    </a:ext>
                  </a:extLst>
                </a:gridCol>
                <a:gridCol w="907822">
                  <a:extLst>
                    <a:ext uri="{9D8B030D-6E8A-4147-A177-3AD203B41FA5}">
                      <a16:colId xmlns:a16="http://schemas.microsoft.com/office/drawing/2014/main" val="1044952138"/>
                    </a:ext>
                  </a:extLst>
                </a:gridCol>
                <a:gridCol w="907822">
                  <a:extLst>
                    <a:ext uri="{9D8B030D-6E8A-4147-A177-3AD203B41FA5}">
                      <a16:colId xmlns:a16="http://schemas.microsoft.com/office/drawing/2014/main" val="1370608226"/>
                    </a:ext>
                  </a:extLst>
                </a:gridCol>
                <a:gridCol w="907822">
                  <a:extLst>
                    <a:ext uri="{9D8B030D-6E8A-4147-A177-3AD203B41FA5}">
                      <a16:colId xmlns:a16="http://schemas.microsoft.com/office/drawing/2014/main" val="740940292"/>
                    </a:ext>
                  </a:extLst>
                </a:gridCol>
              </a:tblGrid>
              <a:tr h="485808">
                <a:tc rowSpan="2">
                  <a:txBody>
                    <a:bodyPr/>
                    <a:lstStyle/>
                    <a:p>
                      <a:pPr algn="ctr" rtl="0" fontAlgn="ctr"/>
                      <a:r>
                        <a:rPr lang="es-CO" sz="1100" b="1" i="0" u="none" strike="noStrike" dirty="0">
                          <a:solidFill>
                            <a:schemeClr val="bg1"/>
                          </a:solidFill>
                          <a:effectLst/>
                          <a:latin typeface="Segoe UI" panose="020B0502040204020203" pitchFamily="34" charset="0"/>
                        </a:rPr>
                        <a:t>Tasas</a:t>
                      </a:r>
                    </a:p>
                  </a:txBody>
                  <a:tcPr marL="7092" marR="7092" marT="7092" marB="0" anchor="ctr">
                    <a:lnL>
                      <a:noFill/>
                    </a:lnL>
                    <a:lnR>
                      <a:noFill/>
                    </a:lnR>
                    <a:lnT>
                      <a:noFill/>
                    </a:lnT>
                    <a:lnB>
                      <a:noFill/>
                    </a:lnB>
                    <a:solidFill>
                      <a:srgbClr val="6B1940"/>
                    </a:solidFill>
                  </a:tcPr>
                </a:tc>
                <a:tc gridSpan="4">
                  <a:txBody>
                    <a:bodyPr/>
                    <a:lstStyle/>
                    <a:p>
                      <a:pPr algn="ctr" rtl="0" fontAlgn="ctr"/>
                      <a:r>
                        <a:rPr lang="es-CO" sz="1100" b="1" i="0" u="none" strike="noStrike" dirty="0">
                          <a:solidFill>
                            <a:srgbClr val="FFFFFF"/>
                          </a:solidFill>
                          <a:effectLst/>
                          <a:latin typeface="Segoe UI" panose="020B0502040204020203" pitchFamily="34" charset="0"/>
                        </a:rPr>
                        <a:t>Total nacional</a:t>
                      </a:r>
                    </a:p>
                  </a:txBody>
                  <a:tcPr marL="7092" marR="7092" marT="7092" marB="0" anchor="ctr">
                    <a:lnL>
                      <a:noFill/>
                    </a:lnL>
                    <a:lnR w="6350" cap="flat" cmpd="sng" algn="ctr">
                      <a:solidFill>
                        <a:srgbClr val="DA9896"/>
                      </a:solidFill>
                      <a:prstDash val="solid"/>
                      <a:round/>
                      <a:headEnd type="none" w="med" len="med"/>
                      <a:tailEnd type="none" w="med" len="med"/>
                    </a:lnR>
                    <a:lnT>
                      <a:noFill/>
                    </a:lnT>
                    <a:lnB>
                      <a:noFill/>
                    </a:lnB>
                    <a:solidFill>
                      <a:srgbClr val="EF3C6F"/>
                    </a:solidFill>
                  </a:tcPr>
                </a:tc>
                <a:tc hMerge="1">
                  <a:txBody>
                    <a:bodyPr/>
                    <a:lstStyle/>
                    <a:p>
                      <a:endParaRPr lang="es-CO"/>
                    </a:p>
                  </a:txBody>
                  <a:tcPr/>
                </a:tc>
                <a:tc hMerge="1">
                  <a:txBody>
                    <a:bodyPr/>
                    <a:lstStyle/>
                    <a:p>
                      <a:endParaRPr lang="es-CO"/>
                    </a:p>
                  </a:txBody>
                  <a:tcPr/>
                </a:tc>
                <a:tc hMerge="1">
                  <a:txBody>
                    <a:bodyPr/>
                    <a:lstStyle/>
                    <a:p>
                      <a:endParaRPr lang="es-CO"/>
                    </a:p>
                  </a:txBody>
                  <a:tcPr/>
                </a:tc>
                <a:tc gridSpan="4">
                  <a:txBody>
                    <a:bodyPr/>
                    <a:lstStyle/>
                    <a:p>
                      <a:pPr algn="ctr" rtl="0" fontAlgn="ctr"/>
                      <a:r>
                        <a:rPr lang="es-CO" sz="1100" b="1" i="0" u="none" strike="noStrike" dirty="0">
                          <a:solidFill>
                            <a:srgbClr val="FFFFFF"/>
                          </a:solidFill>
                          <a:effectLst/>
                          <a:latin typeface="Segoe UI" panose="020B0502040204020203" pitchFamily="34" charset="0"/>
                        </a:rPr>
                        <a:t>Total 13 ciudades y áreas metropolitanas</a:t>
                      </a:r>
                    </a:p>
                  </a:txBody>
                  <a:tcPr marL="7092" marR="7092" marT="7092" marB="0" anchor="ctr">
                    <a:lnL w="6350" cap="flat" cmpd="sng" algn="ctr">
                      <a:solidFill>
                        <a:srgbClr val="DA9896"/>
                      </a:solidFill>
                      <a:prstDash val="solid"/>
                      <a:round/>
                      <a:headEnd type="none" w="med" len="med"/>
                      <a:tailEnd type="none" w="med" len="med"/>
                    </a:lnL>
                    <a:lnR>
                      <a:noFill/>
                    </a:lnR>
                    <a:lnT>
                      <a:noFill/>
                    </a:lnT>
                    <a:lnB>
                      <a:noFill/>
                    </a:lnB>
                    <a:solidFill>
                      <a:srgbClr val="B6004B"/>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188770335"/>
                  </a:ext>
                </a:extLst>
              </a:tr>
              <a:tr h="327638">
                <a:tc vMerge="1">
                  <a:txBody>
                    <a:bodyPr/>
                    <a:lstStyle/>
                    <a:p>
                      <a:endParaRPr lang="es-CO"/>
                    </a:p>
                  </a:txBody>
                  <a:tcPr/>
                </a:tc>
                <a:tc gridSpan="2">
                  <a:txBody>
                    <a:bodyPr/>
                    <a:lstStyle/>
                    <a:p>
                      <a:pPr algn="ctr" fontAlgn="ctr"/>
                      <a:r>
                        <a:rPr lang="es-CO" sz="1100" b="1" i="0" u="none" strike="noStrike" dirty="0">
                          <a:solidFill>
                            <a:srgbClr val="FFFFFF"/>
                          </a:solidFill>
                          <a:effectLst/>
                          <a:latin typeface="Segoe UI" panose="020B0502040204020203" pitchFamily="34" charset="0"/>
                        </a:rPr>
                        <a:t>Hombres</a:t>
                      </a:r>
                    </a:p>
                  </a:txBody>
                  <a:tcPr marL="7092" marR="7092" marT="7092" marB="0" anchor="ctr">
                    <a:lnL>
                      <a:noFill/>
                    </a:lnL>
                    <a:lnR>
                      <a:noFill/>
                    </a:lnR>
                    <a:lnT>
                      <a:noFill/>
                    </a:lnT>
                    <a:lnB>
                      <a:noFill/>
                    </a:lnB>
                    <a:solidFill>
                      <a:srgbClr val="B53C6F"/>
                    </a:solidFill>
                  </a:tcPr>
                </a:tc>
                <a:tc hMerge="1">
                  <a:txBody>
                    <a:bodyPr/>
                    <a:lstStyle/>
                    <a:p>
                      <a:endParaRPr lang="es-CO"/>
                    </a:p>
                  </a:txBody>
                  <a:tcPr/>
                </a:tc>
                <a:tc gridSpan="2">
                  <a:txBody>
                    <a:bodyPr/>
                    <a:lstStyle/>
                    <a:p>
                      <a:pPr algn="ctr" rtl="0" fontAlgn="ctr"/>
                      <a:r>
                        <a:rPr lang="es-CO" sz="1100" b="1" i="0" u="none" strike="noStrike" dirty="0">
                          <a:solidFill>
                            <a:srgbClr val="FFFFFF"/>
                          </a:solidFill>
                          <a:effectLst/>
                          <a:latin typeface="Segoe UI" panose="020B0502040204020203" pitchFamily="34" charset="0"/>
                        </a:rPr>
                        <a:t>Mujeres</a:t>
                      </a:r>
                    </a:p>
                  </a:txBody>
                  <a:tcPr marL="7092" marR="7092" marT="7092" marB="0" anchor="ctr">
                    <a:lnL>
                      <a:noFill/>
                    </a:lnL>
                    <a:lnR w="6350" cap="flat" cmpd="sng" algn="ctr">
                      <a:solidFill>
                        <a:srgbClr val="DA9896"/>
                      </a:solidFill>
                      <a:prstDash val="solid"/>
                      <a:round/>
                      <a:headEnd type="none" w="med" len="med"/>
                      <a:tailEnd type="none" w="med" len="med"/>
                    </a:lnR>
                    <a:lnT>
                      <a:noFill/>
                    </a:lnT>
                    <a:lnB>
                      <a:noFill/>
                    </a:lnB>
                    <a:solidFill>
                      <a:srgbClr val="B6004B"/>
                    </a:solidFill>
                  </a:tcPr>
                </a:tc>
                <a:tc hMerge="1">
                  <a:txBody>
                    <a:bodyPr/>
                    <a:lstStyle/>
                    <a:p>
                      <a:endParaRPr lang="es-CO"/>
                    </a:p>
                  </a:txBody>
                  <a:tcPr/>
                </a:tc>
                <a:tc gridSpan="2">
                  <a:txBody>
                    <a:bodyPr/>
                    <a:lstStyle/>
                    <a:p>
                      <a:pPr algn="ctr" fontAlgn="ctr"/>
                      <a:r>
                        <a:rPr lang="es-CO" sz="1100" b="1" i="0" u="none" strike="noStrike" dirty="0">
                          <a:solidFill>
                            <a:srgbClr val="FFFFFF"/>
                          </a:solidFill>
                          <a:effectLst/>
                          <a:latin typeface="Segoe UI" panose="020B0502040204020203" pitchFamily="34" charset="0"/>
                        </a:rPr>
                        <a:t>Hombres</a:t>
                      </a:r>
                    </a:p>
                  </a:txBody>
                  <a:tcPr marL="7092" marR="7092" marT="7092" marB="0" anchor="ctr">
                    <a:lnL w="6350" cap="flat" cmpd="sng" algn="ctr">
                      <a:solidFill>
                        <a:srgbClr val="DA9896"/>
                      </a:solidFill>
                      <a:prstDash val="solid"/>
                      <a:round/>
                      <a:headEnd type="none" w="med" len="med"/>
                      <a:tailEnd type="none" w="med" len="med"/>
                    </a:lnL>
                    <a:lnR>
                      <a:noFill/>
                    </a:lnR>
                    <a:lnT>
                      <a:noFill/>
                    </a:lnT>
                    <a:lnB>
                      <a:noFill/>
                    </a:lnB>
                    <a:solidFill>
                      <a:srgbClr val="B53C6F"/>
                    </a:solidFill>
                  </a:tcPr>
                </a:tc>
                <a:tc hMerge="1">
                  <a:txBody>
                    <a:bodyPr/>
                    <a:lstStyle/>
                    <a:p>
                      <a:endParaRPr lang="es-CO"/>
                    </a:p>
                  </a:txBody>
                  <a:tcPr/>
                </a:tc>
                <a:tc gridSpan="2">
                  <a:txBody>
                    <a:bodyPr/>
                    <a:lstStyle/>
                    <a:p>
                      <a:pPr algn="ctr" rtl="0" fontAlgn="ctr"/>
                      <a:r>
                        <a:rPr lang="es-CO" sz="1100" b="1" i="0" u="none" strike="noStrike" dirty="0">
                          <a:solidFill>
                            <a:srgbClr val="FFFFFF"/>
                          </a:solidFill>
                          <a:effectLst/>
                          <a:latin typeface="Segoe UI" panose="020B0502040204020203" pitchFamily="34" charset="0"/>
                        </a:rPr>
                        <a:t>Mujeres</a:t>
                      </a:r>
                    </a:p>
                  </a:txBody>
                  <a:tcPr marL="7092" marR="7092" marT="7092" marB="0" anchor="ctr">
                    <a:lnL>
                      <a:noFill/>
                    </a:lnL>
                    <a:lnR>
                      <a:noFill/>
                    </a:lnR>
                    <a:lnT>
                      <a:noFill/>
                    </a:lnT>
                    <a:lnB>
                      <a:noFill/>
                    </a:lnB>
                    <a:solidFill>
                      <a:srgbClr val="B6004B"/>
                    </a:solidFill>
                  </a:tcPr>
                </a:tc>
                <a:tc hMerge="1">
                  <a:txBody>
                    <a:bodyPr/>
                    <a:lstStyle/>
                    <a:p>
                      <a:endParaRPr lang="es-CO"/>
                    </a:p>
                  </a:txBody>
                  <a:tcPr/>
                </a:tc>
                <a:extLst>
                  <a:ext uri="{0D108BD9-81ED-4DB2-BD59-A6C34878D82A}">
                    <a16:rowId xmlns:a16="http://schemas.microsoft.com/office/drawing/2014/main" val="3104272633"/>
                  </a:ext>
                </a:extLst>
              </a:tr>
              <a:tr h="779553">
                <a:tc>
                  <a:txBody>
                    <a:bodyPr/>
                    <a:lstStyle/>
                    <a:p>
                      <a:pPr algn="ctr" rtl="0" fontAlgn="ctr"/>
                      <a:r>
                        <a:rPr lang="es-CO" sz="1100" b="1" i="0" u="none" strike="noStrike" dirty="0">
                          <a:solidFill>
                            <a:schemeClr val="bg1"/>
                          </a:solidFill>
                          <a:effectLst/>
                          <a:latin typeface="Segoe UI" panose="020B0502040204020203" pitchFamily="34" charset="0"/>
                        </a:rPr>
                        <a:t>(%) </a:t>
                      </a:r>
                    </a:p>
                  </a:txBody>
                  <a:tcPr marL="7092" marR="7092" marT="7092" marB="0" anchor="ctr">
                    <a:lnL>
                      <a:noFill/>
                    </a:lnL>
                    <a:lnR>
                      <a:noFill/>
                    </a:lnR>
                    <a:lnT>
                      <a:noFill/>
                    </a:lnT>
                    <a:lnB>
                      <a:noFill/>
                    </a:lnB>
                    <a:solidFill>
                      <a:srgbClr val="6B1940"/>
                    </a:solidFill>
                  </a:tcPr>
                </a:tc>
                <a:tc>
                  <a:txBody>
                    <a:bodyPr/>
                    <a:lstStyle/>
                    <a:p>
                      <a:pPr algn="ctr" fontAlgn="ctr"/>
                      <a:r>
                        <a:rPr lang="es-CO" sz="900" b="1" i="0" u="none" strike="noStrike" dirty="0">
                          <a:solidFill>
                            <a:srgbClr val="AD2750"/>
                          </a:solidFill>
                          <a:effectLst/>
                          <a:latin typeface="Segoe UI" panose="020B0502040204020203" pitchFamily="34" charset="0"/>
                        </a:rPr>
                        <a:t>Enero - octubre 2022</a:t>
                      </a:r>
                    </a:p>
                  </a:txBody>
                  <a:tcPr marL="7092" marR="7092" marT="7092" marB="0" anchor="ctr">
                    <a:lnL>
                      <a:noFill/>
                    </a:lnL>
                    <a:lnR>
                      <a:noFill/>
                    </a:lnR>
                    <a:lnT>
                      <a:noFill/>
                    </a:lnT>
                    <a:lnB w="6350" cap="flat" cmpd="sng" algn="ctr">
                      <a:solidFill>
                        <a:srgbClr val="595959"/>
                      </a:solidFill>
                      <a:prstDash val="solid"/>
                      <a:round/>
                      <a:headEnd type="none" w="med" len="med"/>
                      <a:tailEnd type="none" w="med" len="med"/>
                    </a:lnB>
                    <a:solidFill>
                      <a:srgbClr val="E691AA"/>
                    </a:solidFill>
                  </a:tcPr>
                </a:tc>
                <a:tc>
                  <a:txBody>
                    <a:bodyPr/>
                    <a:lstStyle/>
                    <a:p>
                      <a:pPr algn="ctr" fontAlgn="ctr"/>
                      <a:r>
                        <a:rPr lang="es-CO" sz="900" b="1" i="0" u="none" strike="noStrike" dirty="0">
                          <a:solidFill>
                            <a:srgbClr val="AD2750"/>
                          </a:solidFill>
                          <a:effectLst/>
                          <a:latin typeface="Segoe UI" panose="020B0502040204020203" pitchFamily="34" charset="0"/>
                        </a:rPr>
                        <a:t>Enero - octubre 2023</a:t>
                      </a:r>
                    </a:p>
                  </a:txBody>
                  <a:tcPr marL="7092" marR="7092" marT="7092" marB="0" anchor="ctr">
                    <a:lnL>
                      <a:noFill/>
                    </a:lnL>
                    <a:lnR>
                      <a:noFill/>
                    </a:lnR>
                    <a:lnT>
                      <a:noFill/>
                    </a:lnT>
                    <a:lnB w="6350" cap="flat" cmpd="sng" algn="ctr">
                      <a:solidFill>
                        <a:srgbClr val="595959"/>
                      </a:solidFill>
                      <a:prstDash val="solid"/>
                      <a:round/>
                      <a:headEnd type="none" w="med" len="med"/>
                      <a:tailEnd type="none" w="med" len="med"/>
                    </a:lnB>
                    <a:solidFill>
                      <a:srgbClr val="F7D9E1"/>
                    </a:solidFill>
                  </a:tcPr>
                </a:tc>
                <a:tc>
                  <a:txBody>
                    <a:bodyPr/>
                    <a:lstStyle/>
                    <a:p>
                      <a:pPr algn="ctr" fontAlgn="ctr"/>
                      <a:r>
                        <a:rPr lang="es-CO" sz="900" b="1" i="0" u="none" strike="noStrike" dirty="0">
                          <a:solidFill>
                            <a:srgbClr val="AD2750"/>
                          </a:solidFill>
                          <a:effectLst/>
                          <a:latin typeface="Segoe UI" panose="020B0502040204020203" pitchFamily="34" charset="0"/>
                        </a:rPr>
                        <a:t>Enero - octubre 2022</a:t>
                      </a:r>
                    </a:p>
                  </a:txBody>
                  <a:tcPr marL="7092" marR="7092" marT="7092" marB="0" anchor="ctr">
                    <a:lnL>
                      <a:noFill/>
                    </a:lnL>
                    <a:lnR>
                      <a:noFill/>
                    </a:lnR>
                    <a:lnT>
                      <a:noFill/>
                    </a:lnT>
                    <a:lnB w="6350" cap="flat" cmpd="sng" algn="ctr">
                      <a:solidFill>
                        <a:srgbClr val="595959"/>
                      </a:solidFill>
                      <a:prstDash val="solid"/>
                      <a:round/>
                      <a:headEnd type="none" w="med" len="med"/>
                      <a:tailEnd type="none" w="med" len="med"/>
                    </a:lnB>
                    <a:solidFill>
                      <a:srgbClr val="E691AA"/>
                    </a:solidFill>
                  </a:tcPr>
                </a:tc>
                <a:tc>
                  <a:txBody>
                    <a:bodyPr/>
                    <a:lstStyle/>
                    <a:p>
                      <a:pPr algn="ctr" fontAlgn="ctr"/>
                      <a:r>
                        <a:rPr lang="es-CO" sz="900" b="1" i="0" u="none" strike="noStrike" dirty="0">
                          <a:solidFill>
                            <a:srgbClr val="AD2750"/>
                          </a:solidFill>
                          <a:effectLst/>
                          <a:latin typeface="Segoe UI" panose="020B0502040204020203" pitchFamily="34" charset="0"/>
                        </a:rPr>
                        <a:t>Enero - octubre 2023</a:t>
                      </a:r>
                    </a:p>
                  </a:txBody>
                  <a:tcPr marL="7092" marR="7092" marT="7092" marB="0" anchor="ctr">
                    <a:lnL>
                      <a:noFill/>
                    </a:lnL>
                    <a:lnR w="6350" cap="flat" cmpd="sng" algn="ctr">
                      <a:solidFill>
                        <a:srgbClr val="DA9896"/>
                      </a:solidFill>
                      <a:prstDash val="solid"/>
                      <a:round/>
                      <a:headEnd type="none" w="med" len="med"/>
                      <a:tailEnd type="none" w="med" len="med"/>
                    </a:lnR>
                    <a:lnT>
                      <a:noFill/>
                    </a:lnT>
                    <a:lnB w="6350" cap="flat" cmpd="sng" algn="ctr">
                      <a:solidFill>
                        <a:srgbClr val="595959"/>
                      </a:solidFill>
                      <a:prstDash val="solid"/>
                      <a:round/>
                      <a:headEnd type="none" w="med" len="med"/>
                      <a:tailEnd type="none" w="med" len="med"/>
                    </a:lnB>
                    <a:solidFill>
                      <a:srgbClr val="F7D9E1"/>
                    </a:solidFill>
                  </a:tcPr>
                </a:tc>
                <a:tc>
                  <a:txBody>
                    <a:bodyPr/>
                    <a:lstStyle/>
                    <a:p>
                      <a:pPr algn="ctr" fontAlgn="ctr"/>
                      <a:r>
                        <a:rPr lang="es-CO" sz="900" b="1" i="0" u="none" strike="noStrike" dirty="0">
                          <a:solidFill>
                            <a:srgbClr val="AD2750"/>
                          </a:solidFill>
                          <a:effectLst/>
                          <a:latin typeface="Segoe UI" panose="020B0502040204020203" pitchFamily="34" charset="0"/>
                        </a:rPr>
                        <a:t>Enero - octubre 2022</a:t>
                      </a:r>
                    </a:p>
                  </a:txBody>
                  <a:tcPr marL="7092" marR="7092" marT="7092" marB="0" anchor="ctr">
                    <a:lnL w="6350" cap="flat" cmpd="sng" algn="ctr">
                      <a:solidFill>
                        <a:srgbClr val="DA9896"/>
                      </a:solidFill>
                      <a:prstDash val="solid"/>
                      <a:round/>
                      <a:headEnd type="none" w="med" len="med"/>
                      <a:tailEnd type="none" w="med" len="med"/>
                    </a:lnL>
                    <a:lnR>
                      <a:noFill/>
                    </a:lnR>
                    <a:lnT>
                      <a:noFill/>
                    </a:lnT>
                    <a:lnB w="6350" cap="flat" cmpd="sng" algn="ctr">
                      <a:solidFill>
                        <a:srgbClr val="595959"/>
                      </a:solidFill>
                      <a:prstDash val="solid"/>
                      <a:round/>
                      <a:headEnd type="none" w="med" len="med"/>
                      <a:tailEnd type="none" w="med" len="med"/>
                    </a:lnB>
                    <a:solidFill>
                      <a:srgbClr val="E691AA"/>
                    </a:solidFill>
                  </a:tcPr>
                </a:tc>
                <a:tc>
                  <a:txBody>
                    <a:bodyPr/>
                    <a:lstStyle/>
                    <a:p>
                      <a:pPr algn="ctr" fontAlgn="ctr"/>
                      <a:r>
                        <a:rPr lang="es-CO" sz="900" b="1" i="0" u="none" strike="noStrike" dirty="0">
                          <a:solidFill>
                            <a:srgbClr val="AD2750"/>
                          </a:solidFill>
                          <a:effectLst/>
                          <a:latin typeface="Segoe UI" panose="020B0502040204020203" pitchFamily="34" charset="0"/>
                        </a:rPr>
                        <a:t>Enero - octubre 2023</a:t>
                      </a:r>
                    </a:p>
                  </a:txBody>
                  <a:tcPr marL="7092" marR="7092" marT="7092" marB="0" anchor="ctr">
                    <a:lnL>
                      <a:noFill/>
                    </a:lnL>
                    <a:lnR>
                      <a:noFill/>
                    </a:lnR>
                    <a:lnT>
                      <a:noFill/>
                    </a:lnT>
                    <a:lnB w="6350" cap="flat" cmpd="sng" algn="ctr">
                      <a:solidFill>
                        <a:srgbClr val="595959"/>
                      </a:solidFill>
                      <a:prstDash val="solid"/>
                      <a:round/>
                      <a:headEnd type="none" w="med" len="med"/>
                      <a:tailEnd type="none" w="med" len="med"/>
                    </a:lnB>
                    <a:solidFill>
                      <a:srgbClr val="F7D9E1"/>
                    </a:solidFill>
                  </a:tcPr>
                </a:tc>
                <a:tc>
                  <a:txBody>
                    <a:bodyPr/>
                    <a:lstStyle/>
                    <a:p>
                      <a:pPr algn="ctr" fontAlgn="ctr"/>
                      <a:r>
                        <a:rPr lang="es-CO" sz="900" b="1" i="0" u="none" strike="noStrike" dirty="0">
                          <a:solidFill>
                            <a:srgbClr val="AD2750"/>
                          </a:solidFill>
                          <a:effectLst/>
                          <a:latin typeface="Segoe UI" panose="020B0502040204020203" pitchFamily="34" charset="0"/>
                        </a:rPr>
                        <a:t>Enero - octubre 2022</a:t>
                      </a:r>
                    </a:p>
                  </a:txBody>
                  <a:tcPr marL="7092" marR="7092" marT="7092" marB="0" anchor="ctr">
                    <a:lnL>
                      <a:noFill/>
                    </a:lnL>
                    <a:lnR>
                      <a:noFill/>
                    </a:lnR>
                    <a:lnT>
                      <a:noFill/>
                    </a:lnT>
                    <a:lnB w="6350" cap="flat" cmpd="sng" algn="ctr">
                      <a:solidFill>
                        <a:srgbClr val="595959"/>
                      </a:solidFill>
                      <a:prstDash val="solid"/>
                      <a:round/>
                      <a:headEnd type="none" w="med" len="med"/>
                      <a:tailEnd type="none" w="med" len="med"/>
                    </a:lnB>
                    <a:solidFill>
                      <a:srgbClr val="E691AA"/>
                    </a:solidFill>
                  </a:tcPr>
                </a:tc>
                <a:tc>
                  <a:txBody>
                    <a:bodyPr/>
                    <a:lstStyle/>
                    <a:p>
                      <a:pPr algn="ctr" fontAlgn="ctr"/>
                      <a:r>
                        <a:rPr lang="es-CO" sz="900" b="1" i="0" u="none" strike="noStrike" dirty="0">
                          <a:solidFill>
                            <a:srgbClr val="AD2750"/>
                          </a:solidFill>
                          <a:effectLst/>
                          <a:latin typeface="Segoe UI" panose="020B0502040204020203" pitchFamily="34" charset="0"/>
                        </a:rPr>
                        <a:t>Enero - octubre 2023</a:t>
                      </a:r>
                    </a:p>
                  </a:txBody>
                  <a:tcPr marL="7092" marR="7092" marT="7092" marB="0" anchor="ctr">
                    <a:lnL>
                      <a:noFill/>
                    </a:lnL>
                    <a:lnR>
                      <a:noFill/>
                    </a:lnR>
                    <a:lnT>
                      <a:noFill/>
                    </a:lnT>
                    <a:lnB w="6350" cap="flat" cmpd="sng" algn="ctr">
                      <a:solidFill>
                        <a:srgbClr val="595959"/>
                      </a:solidFill>
                      <a:prstDash val="solid"/>
                      <a:round/>
                      <a:headEnd type="none" w="med" len="med"/>
                      <a:tailEnd type="none" w="med" len="med"/>
                    </a:lnB>
                    <a:solidFill>
                      <a:srgbClr val="F7D9E1"/>
                    </a:solidFill>
                  </a:tcPr>
                </a:tc>
                <a:extLst>
                  <a:ext uri="{0D108BD9-81ED-4DB2-BD59-A6C34878D82A}">
                    <a16:rowId xmlns:a16="http://schemas.microsoft.com/office/drawing/2014/main" val="1607068893"/>
                  </a:ext>
                </a:extLst>
              </a:tr>
              <a:tr h="361532">
                <a:tc>
                  <a:txBody>
                    <a:bodyPr/>
                    <a:lstStyle/>
                    <a:p>
                      <a:pPr algn="ctr" rtl="0" fontAlgn="ctr"/>
                      <a:r>
                        <a:rPr lang="es-CO" sz="1100" b="1" i="0" u="none" strike="noStrike" dirty="0">
                          <a:solidFill>
                            <a:srgbClr val="262626"/>
                          </a:solidFill>
                          <a:effectLst/>
                          <a:latin typeface="Segoe UI" panose="020B0502040204020203" pitchFamily="34" charset="0"/>
                        </a:rPr>
                        <a:t>TGP</a:t>
                      </a:r>
                    </a:p>
                  </a:txBody>
                  <a:tcPr marL="7092" marR="7092" marT="7092" marB="0" anchor="ctr">
                    <a:lnL>
                      <a:noFill/>
                    </a:lnL>
                    <a:lnR w="6350" cap="flat" cmpd="sng" algn="ctr">
                      <a:solidFill>
                        <a:srgbClr val="B53C6F"/>
                      </a:solidFill>
                      <a:prstDash val="solid"/>
                      <a:round/>
                      <a:headEnd type="none" w="med" len="med"/>
                      <a:tailEnd type="none" w="med" len="med"/>
                    </a:lnR>
                    <a:lnT>
                      <a:noFill/>
                    </a:lnT>
                    <a:lnB>
                      <a:noFill/>
                    </a:lnB>
                    <a:solidFill>
                      <a:srgbClr val="D9D9D9"/>
                    </a:solidFill>
                  </a:tcPr>
                </a:tc>
                <a:tc>
                  <a:txBody>
                    <a:bodyPr/>
                    <a:lstStyle/>
                    <a:p>
                      <a:pPr marL="0" algn="ctr" defTabSz="457200" rtl="0" eaLnBrk="1" fontAlgn="ctr" latinLnBrk="0" hangingPunct="1"/>
                      <a:r>
                        <a:rPr lang="es-CO" sz="1100" b="0" i="0" u="none" strike="noStrike" kern="1200" dirty="0">
                          <a:solidFill>
                            <a:srgbClr val="404040"/>
                          </a:solidFill>
                          <a:effectLst/>
                          <a:latin typeface="Segoe UI" panose="020B0502040204020203" pitchFamily="34" charset="0"/>
                          <a:ea typeface="+mn-ea"/>
                          <a:cs typeface="+mn-cs"/>
                        </a:rPr>
                        <a:t>76,5</a:t>
                      </a:r>
                    </a:p>
                  </a:txBody>
                  <a:tcPr marL="9525" marR="9525" marT="9525" marB="0" anchor="ctr">
                    <a:lnL w="6350" cap="flat" cmpd="sng" algn="ctr">
                      <a:solidFill>
                        <a:srgbClr val="B53C6F"/>
                      </a:solidFill>
                      <a:prstDash val="solid"/>
                      <a:round/>
                      <a:headEnd type="none" w="med" len="med"/>
                      <a:tailEnd type="none" w="med" len="med"/>
                    </a:lnL>
                    <a:lnR>
                      <a:noFill/>
                    </a:lnR>
                    <a:lnT w="6350" cap="flat" cmpd="sng" algn="ctr">
                      <a:solidFill>
                        <a:srgbClr val="595959"/>
                      </a:solidFill>
                      <a:prstDash val="solid"/>
                      <a:round/>
                      <a:headEnd type="none" w="med" len="med"/>
                      <a:tailEnd type="none" w="med" len="med"/>
                    </a:lnT>
                    <a:lnB>
                      <a:noFill/>
                    </a:lnB>
                    <a:solidFill>
                      <a:srgbClr val="D9D9D9"/>
                    </a:solidFill>
                  </a:tcPr>
                </a:tc>
                <a:tc>
                  <a:txBody>
                    <a:bodyPr/>
                    <a:lstStyle/>
                    <a:p>
                      <a:pPr marL="0" algn="ctr" defTabSz="457200" rtl="0" eaLnBrk="1" fontAlgn="ctr" latinLnBrk="0" hangingPunct="1"/>
                      <a:r>
                        <a:rPr lang="es-CO" sz="1100" b="1" i="0" u="none" strike="noStrike" kern="1200" dirty="0">
                          <a:solidFill>
                            <a:srgbClr val="404040"/>
                          </a:solidFill>
                          <a:effectLst/>
                          <a:latin typeface="Segoe UI" panose="020B0502040204020203" pitchFamily="34" charset="0"/>
                          <a:ea typeface="+mn-ea"/>
                          <a:cs typeface="+mn-cs"/>
                        </a:rPr>
                        <a:t>76,6</a:t>
                      </a:r>
                    </a:p>
                  </a:txBody>
                  <a:tcPr marL="9525" marR="9525" marT="9525" marB="0" anchor="ctr">
                    <a:lnL>
                      <a:noFill/>
                    </a:lnL>
                    <a:lnR w="6350" cap="flat" cmpd="sng" algn="ctr">
                      <a:solidFill>
                        <a:srgbClr val="DA9896"/>
                      </a:solidFill>
                      <a:prstDash val="solid"/>
                      <a:round/>
                      <a:headEnd type="none" w="med" len="med"/>
                      <a:tailEnd type="none" w="med" len="med"/>
                    </a:lnR>
                    <a:lnT w="6350" cap="flat" cmpd="sng" algn="ctr">
                      <a:solidFill>
                        <a:srgbClr val="595959"/>
                      </a:solidFill>
                      <a:prstDash val="solid"/>
                      <a:round/>
                      <a:headEnd type="none" w="med" len="med"/>
                      <a:tailEnd type="none" w="med" len="med"/>
                    </a:lnT>
                    <a:lnB>
                      <a:noFill/>
                    </a:lnB>
                    <a:solidFill>
                      <a:srgbClr val="D9D9D9"/>
                    </a:solidFill>
                  </a:tcPr>
                </a:tc>
                <a:tc>
                  <a:txBody>
                    <a:bodyPr/>
                    <a:lstStyle/>
                    <a:p>
                      <a:pPr marL="0" algn="ctr" defTabSz="457200" rtl="0" eaLnBrk="1" fontAlgn="ctr" latinLnBrk="0" hangingPunct="1"/>
                      <a:r>
                        <a:rPr lang="es-CO" sz="1100" b="0" i="0" u="none" strike="noStrike" kern="1200" dirty="0">
                          <a:solidFill>
                            <a:srgbClr val="404040"/>
                          </a:solidFill>
                          <a:effectLst/>
                          <a:latin typeface="Segoe UI" panose="020B0502040204020203" pitchFamily="34" charset="0"/>
                          <a:ea typeface="+mn-ea"/>
                          <a:cs typeface="+mn-cs"/>
                        </a:rPr>
                        <a:t>51,7</a:t>
                      </a:r>
                    </a:p>
                  </a:txBody>
                  <a:tcPr marL="9525" marR="9525" marT="9525" marB="0" anchor="ctr">
                    <a:lnL w="6350" cap="flat" cmpd="sng" algn="ctr">
                      <a:solidFill>
                        <a:srgbClr val="DA9896"/>
                      </a:solidFill>
                      <a:prstDash val="solid"/>
                      <a:round/>
                      <a:headEnd type="none" w="med" len="med"/>
                      <a:tailEnd type="none" w="med" len="med"/>
                    </a:lnL>
                    <a:lnR>
                      <a:noFill/>
                    </a:lnR>
                    <a:lnT w="6350" cap="flat" cmpd="sng" algn="ctr">
                      <a:solidFill>
                        <a:srgbClr val="595959"/>
                      </a:solidFill>
                      <a:prstDash val="solid"/>
                      <a:round/>
                      <a:headEnd type="none" w="med" len="med"/>
                      <a:tailEnd type="none" w="med" len="med"/>
                    </a:lnT>
                    <a:lnB>
                      <a:noFill/>
                    </a:lnB>
                    <a:solidFill>
                      <a:srgbClr val="D9D9D9"/>
                    </a:solidFill>
                  </a:tcPr>
                </a:tc>
                <a:tc>
                  <a:txBody>
                    <a:bodyPr/>
                    <a:lstStyle/>
                    <a:p>
                      <a:pPr marL="0" algn="ctr" defTabSz="457200" rtl="0" eaLnBrk="1" fontAlgn="ctr" latinLnBrk="0" hangingPunct="1"/>
                      <a:r>
                        <a:rPr lang="es-CO" sz="1100" b="1" i="0" u="none" strike="noStrike" kern="1200">
                          <a:solidFill>
                            <a:srgbClr val="404040"/>
                          </a:solidFill>
                          <a:effectLst/>
                          <a:latin typeface="Segoe UI" panose="020B0502040204020203" pitchFamily="34" charset="0"/>
                          <a:ea typeface="+mn-ea"/>
                          <a:cs typeface="+mn-cs"/>
                        </a:rPr>
                        <a:t>52,7</a:t>
                      </a:r>
                    </a:p>
                  </a:txBody>
                  <a:tcPr marL="9525" marR="9525" marT="9525" marB="0" anchor="ctr">
                    <a:lnL>
                      <a:noFill/>
                    </a:lnL>
                    <a:lnR w="6350" cap="flat" cmpd="sng" algn="ctr">
                      <a:solidFill>
                        <a:srgbClr val="860036"/>
                      </a:solidFill>
                      <a:prstDash val="solid"/>
                      <a:round/>
                      <a:headEnd type="none" w="med" len="med"/>
                      <a:tailEnd type="none" w="med" len="med"/>
                    </a:lnR>
                    <a:lnT w="6350" cap="flat" cmpd="sng" algn="ctr">
                      <a:solidFill>
                        <a:srgbClr val="595959"/>
                      </a:solidFill>
                      <a:prstDash val="solid"/>
                      <a:round/>
                      <a:headEnd type="none" w="med" len="med"/>
                      <a:tailEnd type="none" w="med" len="med"/>
                    </a:lnT>
                    <a:lnB>
                      <a:noFill/>
                    </a:lnB>
                    <a:solidFill>
                      <a:srgbClr val="D9D9D9"/>
                    </a:solidFill>
                  </a:tcPr>
                </a:tc>
                <a:tc>
                  <a:txBody>
                    <a:bodyPr/>
                    <a:lstStyle/>
                    <a:p>
                      <a:pPr marL="0" algn="ctr" defTabSz="457200" rtl="0" eaLnBrk="1" fontAlgn="ctr" latinLnBrk="0" hangingPunct="1"/>
                      <a:r>
                        <a:rPr lang="es-CO" sz="1100" b="0" i="0" u="none" strike="noStrike" kern="1200" dirty="0">
                          <a:solidFill>
                            <a:srgbClr val="404040"/>
                          </a:solidFill>
                          <a:effectLst/>
                          <a:latin typeface="Segoe UI" panose="020B0502040204020203" pitchFamily="34" charset="0"/>
                          <a:ea typeface="+mn-ea"/>
                          <a:cs typeface="+mn-cs"/>
                        </a:rPr>
                        <a:t>75,4</a:t>
                      </a:r>
                    </a:p>
                  </a:txBody>
                  <a:tcPr marL="9525" marR="9525" marT="9525" marB="0" anchor="ctr">
                    <a:lnL w="6350" cap="flat" cmpd="sng" algn="ctr">
                      <a:solidFill>
                        <a:srgbClr val="860036"/>
                      </a:solidFill>
                      <a:prstDash val="solid"/>
                      <a:round/>
                      <a:headEnd type="none" w="med" len="med"/>
                      <a:tailEnd type="none" w="med" len="med"/>
                    </a:lnL>
                    <a:lnR>
                      <a:noFill/>
                    </a:lnR>
                    <a:lnT w="6350" cap="flat" cmpd="sng" algn="ctr">
                      <a:solidFill>
                        <a:srgbClr val="595959"/>
                      </a:solidFill>
                      <a:prstDash val="solid"/>
                      <a:round/>
                      <a:headEnd type="none" w="med" len="med"/>
                      <a:tailEnd type="none" w="med" len="med"/>
                    </a:lnT>
                    <a:lnB>
                      <a:noFill/>
                    </a:lnB>
                    <a:solidFill>
                      <a:srgbClr val="D9D9D9"/>
                    </a:solidFill>
                  </a:tcPr>
                </a:tc>
                <a:tc>
                  <a:txBody>
                    <a:bodyPr/>
                    <a:lstStyle/>
                    <a:p>
                      <a:pPr marL="0" algn="ctr" defTabSz="457200" rtl="0" eaLnBrk="1" fontAlgn="ctr" latinLnBrk="0" hangingPunct="1"/>
                      <a:r>
                        <a:rPr lang="es-CO" sz="1100" b="1" i="0" u="none" strike="noStrike" kern="1200" dirty="0">
                          <a:solidFill>
                            <a:srgbClr val="404040"/>
                          </a:solidFill>
                          <a:effectLst/>
                          <a:latin typeface="Segoe UI" panose="020B0502040204020203" pitchFamily="34" charset="0"/>
                          <a:ea typeface="+mn-ea"/>
                          <a:cs typeface="+mn-cs"/>
                        </a:rPr>
                        <a:t>76,0</a:t>
                      </a:r>
                    </a:p>
                  </a:txBody>
                  <a:tcPr marL="9525" marR="9525" marT="9525" marB="0" anchor="ctr">
                    <a:lnL>
                      <a:noFill/>
                    </a:lnL>
                    <a:lnR w="6350" cap="flat" cmpd="sng" algn="ctr">
                      <a:solidFill>
                        <a:srgbClr val="DA9896"/>
                      </a:solidFill>
                      <a:prstDash val="solid"/>
                      <a:round/>
                      <a:headEnd type="none" w="med" len="med"/>
                      <a:tailEnd type="none" w="med" len="med"/>
                    </a:lnR>
                    <a:lnT w="6350" cap="flat" cmpd="sng" algn="ctr">
                      <a:solidFill>
                        <a:srgbClr val="595959"/>
                      </a:solidFill>
                      <a:prstDash val="solid"/>
                      <a:round/>
                      <a:headEnd type="none" w="med" len="med"/>
                      <a:tailEnd type="none" w="med" len="med"/>
                    </a:lnT>
                    <a:lnB>
                      <a:noFill/>
                    </a:lnB>
                    <a:solidFill>
                      <a:srgbClr val="D9D9D9"/>
                    </a:solidFill>
                  </a:tcPr>
                </a:tc>
                <a:tc>
                  <a:txBody>
                    <a:bodyPr/>
                    <a:lstStyle/>
                    <a:p>
                      <a:pPr marL="0" algn="ctr" defTabSz="457200" rtl="0" eaLnBrk="1" fontAlgn="ctr" latinLnBrk="0" hangingPunct="1"/>
                      <a:r>
                        <a:rPr lang="es-CO" sz="1100" b="0" i="0" u="none" strike="noStrike" kern="1200" dirty="0">
                          <a:solidFill>
                            <a:srgbClr val="404040"/>
                          </a:solidFill>
                          <a:effectLst/>
                          <a:latin typeface="Segoe UI" panose="020B0502040204020203" pitchFamily="34" charset="0"/>
                          <a:ea typeface="+mn-ea"/>
                          <a:cs typeface="+mn-cs"/>
                        </a:rPr>
                        <a:t>56,7</a:t>
                      </a:r>
                    </a:p>
                  </a:txBody>
                  <a:tcPr marL="9525" marR="9525" marT="9525" marB="0" anchor="ctr">
                    <a:lnL w="6350" cap="flat" cmpd="sng" algn="ctr">
                      <a:solidFill>
                        <a:srgbClr val="DA9896"/>
                      </a:solidFill>
                      <a:prstDash val="solid"/>
                      <a:round/>
                      <a:headEnd type="none" w="med" len="med"/>
                      <a:tailEnd type="none" w="med" len="med"/>
                    </a:lnL>
                    <a:lnR>
                      <a:noFill/>
                    </a:lnR>
                    <a:lnT w="6350" cap="flat" cmpd="sng" algn="ctr">
                      <a:solidFill>
                        <a:srgbClr val="595959"/>
                      </a:solidFill>
                      <a:prstDash val="solid"/>
                      <a:round/>
                      <a:headEnd type="none" w="med" len="med"/>
                      <a:tailEnd type="none" w="med" len="med"/>
                    </a:lnT>
                    <a:lnB>
                      <a:noFill/>
                    </a:lnB>
                    <a:solidFill>
                      <a:srgbClr val="D9D9D9"/>
                    </a:solidFill>
                  </a:tcPr>
                </a:tc>
                <a:tc>
                  <a:txBody>
                    <a:bodyPr/>
                    <a:lstStyle/>
                    <a:p>
                      <a:pPr marL="0" algn="ctr" defTabSz="457200" rtl="0" eaLnBrk="1" fontAlgn="ctr" latinLnBrk="0" hangingPunct="1"/>
                      <a:r>
                        <a:rPr lang="es-CO" sz="1100" b="1" i="0" u="none" strike="noStrike" kern="1200">
                          <a:solidFill>
                            <a:srgbClr val="404040"/>
                          </a:solidFill>
                          <a:effectLst/>
                          <a:latin typeface="Segoe UI" panose="020B0502040204020203" pitchFamily="34" charset="0"/>
                          <a:ea typeface="+mn-ea"/>
                          <a:cs typeface="+mn-cs"/>
                        </a:rPr>
                        <a:t>57,7</a:t>
                      </a:r>
                    </a:p>
                  </a:txBody>
                  <a:tcPr marL="9525" marR="9525" marT="9525" marB="0" anchor="ctr">
                    <a:lnL>
                      <a:noFill/>
                    </a:lnL>
                    <a:lnR>
                      <a:noFill/>
                    </a:lnR>
                    <a:lnT w="6350" cap="flat" cmpd="sng" algn="ctr">
                      <a:solidFill>
                        <a:srgbClr val="595959"/>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1909229724"/>
                  </a:ext>
                </a:extLst>
              </a:tr>
              <a:tr h="305043">
                <a:tc>
                  <a:txBody>
                    <a:bodyPr/>
                    <a:lstStyle/>
                    <a:p>
                      <a:pPr algn="ctr" rtl="0" fontAlgn="ctr"/>
                      <a:r>
                        <a:rPr lang="es-CO" sz="1100" b="1" i="0" u="none" strike="noStrike" dirty="0">
                          <a:solidFill>
                            <a:srgbClr val="262626"/>
                          </a:solidFill>
                          <a:effectLst/>
                          <a:latin typeface="Segoe UI" panose="020B0502040204020203" pitchFamily="34" charset="0"/>
                        </a:rPr>
                        <a:t>TO</a:t>
                      </a:r>
                    </a:p>
                  </a:txBody>
                  <a:tcPr marL="7092" marR="7092" marT="7092" marB="0" anchor="ctr">
                    <a:lnL>
                      <a:noFill/>
                    </a:lnL>
                    <a:lnR w="6350" cap="flat" cmpd="sng" algn="ctr">
                      <a:solidFill>
                        <a:srgbClr val="B53C6F"/>
                      </a:solidFill>
                      <a:prstDash val="solid"/>
                      <a:round/>
                      <a:headEnd type="none" w="med" len="med"/>
                      <a:tailEnd type="none" w="med" len="med"/>
                    </a:lnR>
                    <a:lnT>
                      <a:noFill/>
                    </a:lnT>
                    <a:lnB>
                      <a:noFill/>
                    </a:lnB>
                    <a:solidFill>
                      <a:srgbClr val="FFFFFF"/>
                    </a:solidFill>
                  </a:tcPr>
                </a:tc>
                <a:tc>
                  <a:txBody>
                    <a:bodyPr/>
                    <a:lstStyle/>
                    <a:p>
                      <a:pPr marL="0" algn="ctr" defTabSz="457200" rtl="0" eaLnBrk="1" fontAlgn="ctr" latinLnBrk="0" hangingPunct="1"/>
                      <a:r>
                        <a:rPr lang="es-CO" sz="1100" b="0" i="0" u="none" strike="noStrike" kern="1200" dirty="0">
                          <a:solidFill>
                            <a:srgbClr val="404040"/>
                          </a:solidFill>
                          <a:effectLst/>
                          <a:latin typeface="Segoe UI" panose="020B0502040204020203" pitchFamily="34" charset="0"/>
                          <a:ea typeface="+mn-ea"/>
                          <a:cs typeface="+mn-cs"/>
                        </a:rPr>
                        <a:t>69,5</a:t>
                      </a:r>
                    </a:p>
                  </a:txBody>
                  <a:tcPr marL="9525" marR="9525" marT="9525" marB="0" anchor="ctr">
                    <a:lnL w="6350" cap="flat" cmpd="sng" algn="ctr">
                      <a:solidFill>
                        <a:srgbClr val="B53C6F"/>
                      </a:solidFill>
                      <a:prstDash val="solid"/>
                      <a:round/>
                      <a:headEnd type="none" w="med" len="med"/>
                      <a:tailEnd type="none" w="med" len="med"/>
                    </a:lnL>
                    <a:lnR>
                      <a:noFill/>
                    </a:lnR>
                    <a:lnT>
                      <a:noFill/>
                    </a:lnT>
                    <a:lnB>
                      <a:noFill/>
                    </a:lnB>
                    <a:solidFill>
                      <a:srgbClr val="FFFFFF"/>
                    </a:solidFill>
                  </a:tcPr>
                </a:tc>
                <a:tc>
                  <a:txBody>
                    <a:bodyPr/>
                    <a:lstStyle/>
                    <a:p>
                      <a:pPr marL="0" algn="ctr" defTabSz="457200" rtl="0" eaLnBrk="1" fontAlgn="ctr" latinLnBrk="0" hangingPunct="1"/>
                      <a:r>
                        <a:rPr lang="es-CO" sz="1100" b="1" i="0" u="none" strike="noStrike" kern="1200" dirty="0">
                          <a:solidFill>
                            <a:srgbClr val="404040"/>
                          </a:solidFill>
                          <a:effectLst/>
                          <a:latin typeface="Segoe UI" panose="020B0502040204020203" pitchFamily="34" charset="0"/>
                          <a:ea typeface="+mn-ea"/>
                          <a:cs typeface="+mn-cs"/>
                        </a:rPr>
                        <a:t>70,3</a:t>
                      </a:r>
                    </a:p>
                  </a:txBody>
                  <a:tcPr marL="9525" marR="9525" marT="9525" marB="0" anchor="ctr">
                    <a:lnL>
                      <a:noFill/>
                    </a:lnL>
                    <a:lnR w="6350" cap="flat" cmpd="sng" algn="ctr">
                      <a:solidFill>
                        <a:srgbClr val="DA9896"/>
                      </a:solidFill>
                      <a:prstDash val="solid"/>
                      <a:round/>
                      <a:headEnd type="none" w="med" len="med"/>
                      <a:tailEnd type="none" w="med" len="med"/>
                    </a:lnR>
                    <a:lnT>
                      <a:noFill/>
                    </a:lnT>
                    <a:lnB>
                      <a:noFill/>
                    </a:lnB>
                    <a:solidFill>
                      <a:srgbClr val="FFFFFF"/>
                    </a:solidFill>
                  </a:tcPr>
                </a:tc>
                <a:tc>
                  <a:txBody>
                    <a:bodyPr/>
                    <a:lstStyle/>
                    <a:p>
                      <a:pPr marL="0" algn="ctr" defTabSz="457200" rtl="0" eaLnBrk="1" fontAlgn="ctr" latinLnBrk="0" hangingPunct="1"/>
                      <a:r>
                        <a:rPr lang="es-CO" sz="1100" b="0" i="0" u="none" strike="noStrike" kern="1200" dirty="0">
                          <a:solidFill>
                            <a:srgbClr val="404040"/>
                          </a:solidFill>
                          <a:effectLst/>
                          <a:latin typeface="Segoe UI" panose="020B0502040204020203" pitchFamily="34" charset="0"/>
                          <a:ea typeface="+mn-ea"/>
                          <a:cs typeface="+mn-cs"/>
                        </a:rPr>
                        <a:t>44,2</a:t>
                      </a:r>
                    </a:p>
                  </a:txBody>
                  <a:tcPr marL="9525" marR="9525" marT="9525" marB="0" anchor="ctr">
                    <a:lnL w="6350" cap="flat" cmpd="sng" algn="ctr">
                      <a:solidFill>
                        <a:srgbClr val="DA9896"/>
                      </a:solidFill>
                      <a:prstDash val="solid"/>
                      <a:round/>
                      <a:headEnd type="none" w="med" len="med"/>
                      <a:tailEnd type="none" w="med" len="med"/>
                    </a:lnL>
                    <a:lnR>
                      <a:noFill/>
                    </a:lnR>
                    <a:lnT>
                      <a:noFill/>
                    </a:lnT>
                    <a:lnB>
                      <a:noFill/>
                    </a:lnB>
                    <a:solidFill>
                      <a:srgbClr val="FFFFFF"/>
                    </a:solidFill>
                  </a:tcPr>
                </a:tc>
                <a:tc>
                  <a:txBody>
                    <a:bodyPr/>
                    <a:lstStyle/>
                    <a:p>
                      <a:pPr marL="0" algn="ctr" defTabSz="457200" rtl="0" eaLnBrk="1" fontAlgn="ctr" latinLnBrk="0" hangingPunct="1"/>
                      <a:r>
                        <a:rPr lang="es-CO" sz="1100" b="1" i="0" u="none" strike="noStrike" kern="1200">
                          <a:solidFill>
                            <a:srgbClr val="404040"/>
                          </a:solidFill>
                          <a:effectLst/>
                          <a:latin typeface="Segoe UI" panose="020B0502040204020203" pitchFamily="34" charset="0"/>
                          <a:ea typeface="+mn-ea"/>
                          <a:cs typeface="+mn-cs"/>
                        </a:rPr>
                        <a:t>45,8</a:t>
                      </a:r>
                    </a:p>
                  </a:txBody>
                  <a:tcPr marL="9525" marR="9525" marT="9525" marB="0" anchor="ctr">
                    <a:lnL>
                      <a:noFill/>
                    </a:lnL>
                    <a:lnR w="6350" cap="flat" cmpd="sng" algn="ctr">
                      <a:solidFill>
                        <a:srgbClr val="860036"/>
                      </a:solidFill>
                      <a:prstDash val="solid"/>
                      <a:round/>
                      <a:headEnd type="none" w="med" len="med"/>
                      <a:tailEnd type="none" w="med" len="med"/>
                    </a:lnR>
                    <a:lnT>
                      <a:noFill/>
                    </a:lnT>
                    <a:lnB>
                      <a:noFill/>
                    </a:lnB>
                    <a:solidFill>
                      <a:srgbClr val="FFFFFF"/>
                    </a:solidFill>
                  </a:tcPr>
                </a:tc>
                <a:tc>
                  <a:txBody>
                    <a:bodyPr/>
                    <a:lstStyle/>
                    <a:p>
                      <a:pPr marL="0" algn="ctr" defTabSz="457200" rtl="0" eaLnBrk="1" fontAlgn="ctr" latinLnBrk="0" hangingPunct="1"/>
                      <a:r>
                        <a:rPr lang="es-CO" sz="1100" b="0" i="0" u="none" strike="noStrike" kern="1200" dirty="0">
                          <a:solidFill>
                            <a:srgbClr val="404040"/>
                          </a:solidFill>
                          <a:effectLst/>
                          <a:latin typeface="Segoe UI" panose="020B0502040204020203" pitchFamily="34" charset="0"/>
                          <a:ea typeface="+mn-ea"/>
                          <a:cs typeface="+mn-cs"/>
                        </a:rPr>
                        <a:t>67,8</a:t>
                      </a:r>
                    </a:p>
                  </a:txBody>
                  <a:tcPr marL="9525" marR="9525" marT="9525" marB="0" anchor="ctr">
                    <a:lnL w="6350" cap="flat" cmpd="sng" algn="ctr">
                      <a:solidFill>
                        <a:srgbClr val="860036"/>
                      </a:solidFill>
                      <a:prstDash val="solid"/>
                      <a:round/>
                      <a:headEnd type="none" w="med" len="med"/>
                      <a:tailEnd type="none" w="med" len="med"/>
                    </a:lnL>
                    <a:lnR>
                      <a:noFill/>
                    </a:lnR>
                    <a:lnT>
                      <a:noFill/>
                    </a:lnT>
                    <a:lnB>
                      <a:noFill/>
                    </a:lnB>
                    <a:solidFill>
                      <a:srgbClr val="FFFFFF"/>
                    </a:solidFill>
                  </a:tcPr>
                </a:tc>
                <a:tc>
                  <a:txBody>
                    <a:bodyPr/>
                    <a:lstStyle/>
                    <a:p>
                      <a:pPr marL="0" algn="ctr" defTabSz="457200" rtl="0" eaLnBrk="1" fontAlgn="ctr" latinLnBrk="0" hangingPunct="1"/>
                      <a:r>
                        <a:rPr lang="es-CO" sz="1100" b="1" i="0" u="none" strike="noStrike" kern="1200" dirty="0">
                          <a:solidFill>
                            <a:srgbClr val="404040"/>
                          </a:solidFill>
                          <a:effectLst/>
                          <a:latin typeface="Segoe UI" panose="020B0502040204020203" pitchFamily="34" charset="0"/>
                          <a:ea typeface="+mn-ea"/>
                          <a:cs typeface="+mn-cs"/>
                        </a:rPr>
                        <a:t>69,0</a:t>
                      </a:r>
                    </a:p>
                  </a:txBody>
                  <a:tcPr marL="9525" marR="9525" marT="9525" marB="0" anchor="ctr">
                    <a:lnL>
                      <a:noFill/>
                    </a:lnL>
                    <a:lnR w="6350" cap="flat" cmpd="sng" algn="ctr">
                      <a:solidFill>
                        <a:srgbClr val="DA9896"/>
                      </a:solidFill>
                      <a:prstDash val="solid"/>
                      <a:round/>
                      <a:headEnd type="none" w="med" len="med"/>
                      <a:tailEnd type="none" w="med" len="med"/>
                    </a:lnR>
                    <a:lnT>
                      <a:noFill/>
                    </a:lnT>
                    <a:lnB>
                      <a:noFill/>
                    </a:lnB>
                    <a:solidFill>
                      <a:srgbClr val="FFFFFF"/>
                    </a:solidFill>
                  </a:tcPr>
                </a:tc>
                <a:tc>
                  <a:txBody>
                    <a:bodyPr/>
                    <a:lstStyle/>
                    <a:p>
                      <a:pPr marL="0" algn="ctr" defTabSz="457200" rtl="0" eaLnBrk="1" fontAlgn="ctr" latinLnBrk="0" hangingPunct="1"/>
                      <a:r>
                        <a:rPr lang="es-CO" sz="1100" b="0" i="0" u="none" strike="noStrike" kern="1200" dirty="0">
                          <a:solidFill>
                            <a:srgbClr val="404040"/>
                          </a:solidFill>
                          <a:effectLst/>
                          <a:latin typeface="Segoe UI" panose="020B0502040204020203" pitchFamily="34" charset="0"/>
                          <a:ea typeface="+mn-ea"/>
                          <a:cs typeface="+mn-cs"/>
                        </a:rPr>
                        <a:t>49,1</a:t>
                      </a:r>
                    </a:p>
                  </a:txBody>
                  <a:tcPr marL="9525" marR="9525" marT="9525" marB="0" anchor="ctr">
                    <a:lnL w="6350" cap="flat" cmpd="sng" algn="ctr">
                      <a:solidFill>
                        <a:srgbClr val="DA9896"/>
                      </a:solidFill>
                      <a:prstDash val="solid"/>
                      <a:round/>
                      <a:headEnd type="none" w="med" len="med"/>
                      <a:tailEnd type="none" w="med" len="med"/>
                    </a:lnL>
                    <a:lnR>
                      <a:noFill/>
                    </a:lnR>
                    <a:lnT>
                      <a:noFill/>
                    </a:lnT>
                    <a:lnB>
                      <a:noFill/>
                    </a:lnB>
                    <a:solidFill>
                      <a:srgbClr val="FFFFFF"/>
                    </a:solidFill>
                  </a:tcPr>
                </a:tc>
                <a:tc>
                  <a:txBody>
                    <a:bodyPr/>
                    <a:lstStyle/>
                    <a:p>
                      <a:pPr marL="0" algn="ctr" defTabSz="457200" rtl="0" eaLnBrk="1" fontAlgn="ctr" latinLnBrk="0" hangingPunct="1"/>
                      <a:r>
                        <a:rPr lang="es-CO" sz="1100" b="1" i="0" u="none" strike="noStrike" kern="1200">
                          <a:solidFill>
                            <a:srgbClr val="404040"/>
                          </a:solidFill>
                          <a:effectLst/>
                          <a:latin typeface="Segoe UI" panose="020B0502040204020203" pitchFamily="34" charset="0"/>
                          <a:ea typeface="+mn-ea"/>
                          <a:cs typeface="+mn-cs"/>
                        </a:rPr>
                        <a:t>50,7</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1570407888"/>
                  </a:ext>
                </a:extLst>
              </a:tr>
              <a:tr h="305043">
                <a:tc>
                  <a:txBody>
                    <a:bodyPr/>
                    <a:lstStyle/>
                    <a:p>
                      <a:pPr algn="ctr" rtl="0" fontAlgn="ctr"/>
                      <a:r>
                        <a:rPr lang="es-CO" sz="1100" b="1" i="0" u="none" strike="noStrike">
                          <a:solidFill>
                            <a:srgbClr val="262626"/>
                          </a:solidFill>
                          <a:effectLst/>
                          <a:latin typeface="Segoe UI" panose="020B0502040204020203" pitchFamily="34" charset="0"/>
                        </a:rPr>
                        <a:t>TD</a:t>
                      </a:r>
                    </a:p>
                  </a:txBody>
                  <a:tcPr marL="7092" marR="7092" marT="7092" marB="0" anchor="ctr">
                    <a:lnL>
                      <a:noFill/>
                    </a:lnL>
                    <a:lnR w="6350" cap="flat" cmpd="sng" algn="ctr">
                      <a:solidFill>
                        <a:srgbClr val="B53C6F"/>
                      </a:solidFill>
                      <a:prstDash val="solid"/>
                      <a:round/>
                      <a:headEnd type="none" w="med" len="med"/>
                      <a:tailEnd type="none" w="med" len="med"/>
                    </a:lnR>
                    <a:lnT>
                      <a:noFill/>
                    </a:lnT>
                    <a:lnB w="6350" cap="flat" cmpd="sng" algn="ctr">
                      <a:solidFill>
                        <a:srgbClr val="000000"/>
                      </a:solidFill>
                      <a:prstDash val="dash"/>
                      <a:round/>
                      <a:headEnd type="none" w="med" len="med"/>
                      <a:tailEnd type="none" w="med" len="med"/>
                    </a:lnB>
                    <a:solidFill>
                      <a:srgbClr val="D9D9D9"/>
                    </a:solidFill>
                  </a:tcPr>
                </a:tc>
                <a:tc>
                  <a:txBody>
                    <a:bodyPr/>
                    <a:lstStyle/>
                    <a:p>
                      <a:pPr marL="0" algn="ctr" defTabSz="457200" rtl="0" eaLnBrk="1" fontAlgn="ctr" latinLnBrk="0" hangingPunct="1"/>
                      <a:r>
                        <a:rPr lang="es-CO" sz="1100" b="0" i="0" u="none" strike="noStrike" kern="1200" dirty="0">
                          <a:solidFill>
                            <a:srgbClr val="404040"/>
                          </a:solidFill>
                          <a:effectLst/>
                          <a:latin typeface="Segoe UI" panose="020B0502040204020203" pitchFamily="34" charset="0"/>
                          <a:ea typeface="+mn-ea"/>
                          <a:cs typeface="+mn-cs"/>
                        </a:rPr>
                        <a:t>9,2</a:t>
                      </a:r>
                    </a:p>
                  </a:txBody>
                  <a:tcPr marL="9525" marR="9525" marT="9525" marB="0" anchor="ctr">
                    <a:lnL w="6350" cap="flat" cmpd="sng" algn="ctr">
                      <a:solidFill>
                        <a:srgbClr val="B53C6F"/>
                      </a:solidFill>
                      <a:prstDash val="solid"/>
                      <a:round/>
                      <a:headEnd type="none" w="med" len="med"/>
                      <a:tailEnd type="none" w="med" len="med"/>
                    </a:lnL>
                    <a:lnR>
                      <a:noFill/>
                    </a:lnR>
                    <a:lnT>
                      <a:noFill/>
                    </a:lnT>
                    <a:lnB w="6350" cap="flat" cmpd="sng" algn="ctr">
                      <a:solidFill>
                        <a:srgbClr val="000000"/>
                      </a:solidFill>
                      <a:prstDash val="dash"/>
                      <a:round/>
                      <a:headEnd type="none" w="med" len="med"/>
                      <a:tailEnd type="none" w="med" len="med"/>
                    </a:lnB>
                    <a:solidFill>
                      <a:srgbClr val="D9D9D9"/>
                    </a:solidFill>
                  </a:tcPr>
                </a:tc>
                <a:tc>
                  <a:txBody>
                    <a:bodyPr/>
                    <a:lstStyle/>
                    <a:p>
                      <a:pPr marL="0" algn="ctr" defTabSz="457200" rtl="0" eaLnBrk="1" fontAlgn="ctr" latinLnBrk="0" hangingPunct="1"/>
                      <a:r>
                        <a:rPr lang="es-CO" sz="1100" b="1" i="0" u="none" strike="noStrike" kern="1200" dirty="0">
                          <a:solidFill>
                            <a:srgbClr val="404040"/>
                          </a:solidFill>
                          <a:effectLst/>
                          <a:latin typeface="Segoe UI" panose="020B0502040204020203" pitchFamily="34" charset="0"/>
                          <a:ea typeface="+mn-ea"/>
                          <a:cs typeface="+mn-cs"/>
                        </a:rPr>
                        <a:t>8,2</a:t>
                      </a:r>
                    </a:p>
                  </a:txBody>
                  <a:tcPr marL="9525" marR="9525" marT="9525" marB="0" anchor="ctr">
                    <a:lnL>
                      <a:noFill/>
                    </a:lnL>
                    <a:lnR w="6350" cap="flat" cmpd="sng" algn="ctr">
                      <a:solidFill>
                        <a:srgbClr val="DA9896"/>
                      </a:solidFill>
                      <a:prstDash val="solid"/>
                      <a:round/>
                      <a:headEnd type="none" w="med" len="med"/>
                      <a:tailEnd type="none" w="med" len="med"/>
                    </a:lnR>
                    <a:lnT>
                      <a:noFill/>
                    </a:lnT>
                    <a:lnB w="6350" cap="flat" cmpd="sng" algn="ctr">
                      <a:solidFill>
                        <a:srgbClr val="000000"/>
                      </a:solidFill>
                      <a:prstDash val="dash"/>
                      <a:round/>
                      <a:headEnd type="none" w="med" len="med"/>
                      <a:tailEnd type="none" w="med" len="med"/>
                    </a:lnB>
                    <a:solidFill>
                      <a:srgbClr val="D9D9D9"/>
                    </a:solidFill>
                  </a:tcPr>
                </a:tc>
                <a:tc>
                  <a:txBody>
                    <a:bodyPr/>
                    <a:lstStyle/>
                    <a:p>
                      <a:pPr marL="0" algn="ctr" defTabSz="457200" rtl="0" eaLnBrk="1" fontAlgn="ctr" latinLnBrk="0" hangingPunct="1"/>
                      <a:r>
                        <a:rPr lang="es-CO" sz="1100" b="0" i="0" u="none" strike="noStrike" kern="1200" dirty="0">
                          <a:solidFill>
                            <a:srgbClr val="404040"/>
                          </a:solidFill>
                          <a:effectLst/>
                          <a:latin typeface="Segoe UI" panose="020B0502040204020203" pitchFamily="34" charset="0"/>
                          <a:ea typeface="+mn-ea"/>
                          <a:cs typeface="+mn-cs"/>
                        </a:rPr>
                        <a:t>14,6</a:t>
                      </a:r>
                    </a:p>
                  </a:txBody>
                  <a:tcPr marL="9525" marR="9525" marT="9525" marB="0" anchor="ctr">
                    <a:lnL w="6350" cap="flat" cmpd="sng" algn="ctr">
                      <a:solidFill>
                        <a:srgbClr val="DA9896"/>
                      </a:solidFill>
                      <a:prstDash val="solid"/>
                      <a:round/>
                      <a:headEnd type="none" w="med" len="med"/>
                      <a:tailEnd type="none" w="med" len="med"/>
                    </a:lnL>
                    <a:lnR>
                      <a:noFill/>
                    </a:lnR>
                    <a:lnT>
                      <a:noFill/>
                    </a:lnT>
                    <a:lnB w="6350" cap="flat" cmpd="sng" algn="ctr">
                      <a:solidFill>
                        <a:srgbClr val="000000"/>
                      </a:solidFill>
                      <a:prstDash val="dash"/>
                      <a:round/>
                      <a:headEnd type="none" w="med" len="med"/>
                      <a:tailEnd type="none" w="med" len="med"/>
                    </a:lnB>
                    <a:solidFill>
                      <a:srgbClr val="D9D9D9"/>
                    </a:solidFill>
                  </a:tcPr>
                </a:tc>
                <a:tc>
                  <a:txBody>
                    <a:bodyPr/>
                    <a:lstStyle/>
                    <a:p>
                      <a:pPr marL="0" algn="ctr" defTabSz="457200" rtl="0" eaLnBrk="1" fontAlgn="ctr" latinLnBrk="0" hangingPunct="1"/>
                      <a:r>
                        <a:rPr lang="es-CO" sz="1100" b="1" i="0" u="none" strike="noStrike" kern="1200" dirty="0">
                          <a:solidFill>
                            <a:srgbClr val="404040"/>
                          </a:solidFill>
                          <a:effectLst/>
                          <a:latin typeface="Segoe UI" panose="020B0502040204020203" pitchFamily="34" charset="0"/>
                          <a:ea typeface="+mn-ea"/>
                          <a:cs typeface="+mn-cs"/>
                        </a:rPr>
                        <a:t>13,0</a:t>
                      </a:r>
                    </a:p>
                  </a:txBody>
                  <a:tcPr marL="9525" marR="9525" marT="9525" marB="0" anchor="ctr">
                    <a:lnL>
                      <a:noFill/>
                    </a:lnL>
                    <a:lnR w="6350" cap="flat" cmpd="sng" algn="ctr">
                      <a:solidFill>
                        <a:srgbClr val="860036"/>
                      </a:solidFill>
                      <a:prstDash val="solid"/>
                      <a:round/>
                      <a:headEnd type="none" w="med" len="med"/>
                      <a:tailEnd type="none" w="med" len="med"/>
                    </a:lnR>
                    <a:lnT>
                      <a:noFill/>
                    </a:lnT>
                    <a:lnB w="6350" cap="flat" cmpd="sng" algn="ctr">
                      <a:solidFill>
                        <a:srgbClr val="000000"/>
                      </a:solidFill>
                      <a:prstDash val="dash"/>
                      <a:round/>
                      <a:headEnd type="none" w="med" len="med"/>
                      <a:tailEnd type="none" w="med" len="med"/>
                    </a:lnB>
                    <a:solidFill>
                      <a:srgbClr val="D9D9D9"/>
                    </a:solidFill>
                  </a:tcPr>
                </a:tc>
                <a:tc>
                  <a:txBody>
                    <a:bodyPr/>
                    <a:lstStyle/>
                    <a:p>
                      <a:pPr marL="0" algn="ctr" defTabSz="457200" rtl="0" eaLnBrk="1" fontAlgn="ctr" latinLnBrk="0" hangingPunct="1"/>
                      <a:r>
                        <a:rPr lang="es-CO" sz="1100" b="0" i="0" u="none" strike="noStrike" kern="1200" dirty="0">
                          <a:solidFill>
                            <a:srgbClr val="404040"/>
                          </a:solidFill>
                          <a:effectLst/>
                          <a:latin typeface="Segoe UI" panose="020B0502040204020203" pitchFamily="34" charset="0"/>
                          <a:ea typeface="+mn-ea"/>
                          <a:cs typeface="+mn-cs"/>
                        </a:rPr>
                        <a:t>10,0</a:t>
                      </a:r>
                    </a:p>
                  </a:txBody>
                  <a:tcPr marL="9525" marR="9525" marT="9525" marB="0" anchor="ctr">
                    <a:lnL w="6350" cap="flat" cmpd="sng" algn="ctr">
                      <a:solidFill>
                        <a:srgbClr val="860036"/>
                      </a:solidFill>
                      <a:prstDash val="solid"/>
                      <a:round/>
                      <a:headEnd type="none" w="med" len="med"/>
                      <a:tailEnd type="none" w="med" len="med"/>
                    </a:lnL>
                    <a:lnR>
                      <a:noFill/>
                    </a:lnR>
                    <a:lnT>
                      <a:noFill/>
                    </a:lnT>
                    <a:lnB w="6350" cap="flat" cmpd="sng" algn="ctr">
                      <a:solidFill>
                        <a:srgbClr val="000000"/>
                      </a:solidFill>
                      <a:prstDash val="dash"/>
                      <a:round/>
                      <a:headEnd type="none" w="med" len="med"/>
                      <a:tailEnd type="none" w="med" len="med"/>
                    </a:lnB>
                    <a:solidFill>
                      <a:srgbClr val="D9D9D9"/>
                    </a:solidFill>
                  </a:tcPr>
                </a:tc>
                <a:tc>
                  <a:txBody>
                    <a:bodyPr/>
                    <a:lstStyle/>
                    <a:p>
                      <a:pPr marL="0" algn="ctr" defTabSz="457200" rtl="0" eaLnBrk="1" fontAlgn="ctr" latinLnBrk="0" hangingPunct="1"/>
                      <a:r>
                        <a:rPr lang="es-CO" sz="1100" b="1" i="0" u="none" strike="noStrike" kern="1200" dirty="0">
                          <a:solidFill>
                            <a:srgbClr val="404040"/>
                          </a:solidFill>
                          <a:effectLst/>
                          <a:latin typeface="Segoe UI" panose="020B0502040204020203" pitchFamily="34" charset="0"/>
                          <a:ea typeface="+mn-ea"/>
                          <a:cs typeface="+mn-cs"/>
                        </a:rPr>
                        <a:t>9,3</a:t>
                      </a:r>
                    </a:p>
                  </a:txBody>
                  <a:tcPr marL="9525" marR="9525" marT="9525" marB="0" anchor="ctr">
                    <a:lnL>
                      <a:noFill/>
                    </a:lnL>
                    <a:lnR w="6350" cap="flat" cmpd="sng" algn="ctr">
                      <a:solidFill>
                        <a:srgbClr val="DA9896"/>
                      </a:solidFill>
                      <a:prstDash val="solid"/>
                      <a:round/>
                      <a:headEnd type="none" w="med" len="med"/>
                      <a:tailEnd type="none" w="med" len="med"/>
                    </a:lnR>
                    <a:lnT>
                      <a:noFill/>
                    </a:lnT>
                    <a:lnB w="6350" cap="flat" cmpd="sng" algn="ctr">
                      <a:solidFill>
                        <a:srgbClr val="000000"/>
                      </a:solidFill>
                      <a:prstDash val="dash"/>
                      <a:round/>
                      <a:headEnd type="none" w="med" len="med"/>
                      <a:tailEnd type="none" w="med" len="med"/>
                    </a:lnB>
                    <a:solidFill>
                      <a:srgbClr val="D9D9D9"/>
                    </a:solidFill>
                  </a:tcPr>
                </a:tc>
                <a:tc>
                  <a:txBody>
                    <a:bodyPr/>
                    <a:lstStyle/>
                    <a:p>
                      <a:pPr marL="0" algn="ctr" defTabSz="457200" rtl="0" eaLnBrk="1" fontAlgn="ctr" latinLnBrk="0" hangingPunct="1"/>
                      <a:r>
                        <a:rPr lang="es-CO" sz="1100" b="0" i="0" u="none" strike="noStrike" kern="1200" dirty="0">
                          <a:solidFill>
                            <a:srgbClr val="404040"/>
                          </a:solidFill>
                          <a:effectLst/>
                          <a:latin typeface="Segoe UI" panose="020B0502040204020203" pitchFamily="34" charset="0"/>
                          <a:ea typeface="+mn-ea"/>
                          <a:cs typeface="+mn-cs"/>
                        </a:rPr>
                        <a:t>13,5</a:t>
                      </a:r>
                    </a:p>
                  </a:txBody>
                  <a:tcPr marL="9525" marR="9525" marT="9525" marB="0" anchor="ctr">
                    <a:lnL w="6350" cap="flat" cmpd="sng" algn="ctr">
                      <a:solidFill>
                        <a:srgbClr val="DA9896"/>
                      </a:solidFill>
                      <a:prstDash val="solid"/>
                      <a:round/>
                      <a:headEnd type="none" w="med" len="med"/>
                      <a:tailEnd type="none" w="med" len="med"/>
                    </a:lnL>
                    <a:lnR>
                      <a:noFill/>
                    </a:lnR>
                    <a:lnT>
                      <a:noFill/>
                    </a:lnT>
                    <a:lnB w="6350" cap="flat" cmpd="sng" algn="ctr">
                      <a:solidFill>
                        <a:srgbClr val="000000"/>
                      </a:solidFill>
                      <a:prstDash val="dash"/>
                      <a:round/>
                      <a:headEnd type="none" w="med" len="med"/>
                      <a:tailEnd type="none" w="med" len="med"/>
                    </a:lnB>
                    <a:solidFill>
                      <a:srgbClr val="D9D9D9"/>
                    </a:solidFill>
                  </a:tcPr>
                </a:tc>
                <a:tc>
                  <a:txBody>
                    <a:bodyPr/>
                    <a:lstStyle/>
                    <a:p>
                      <a:pPr marL="0" algn="ctr" defTabSz="457200" rtl="0" eaLnBrk="1" fontAlgn="ctr" latinLnBrk="0" hangingPunct="1"/>
                      <a:r>
                        <a:rPr lang="es-CO" sz="1100" b="1" i="0" u="none" strike="noStrike" kern="1200" dirty="0">
                          <a:solidFill>
                            <a:srgbClr val="404040"/>
                          </a:solidFill>
                          <a:effectLst/>
                          <a:latin typeface="Segoe UI" panose="020B0502040204020203" pitchFamily="34" charset="0"/>
                          <a:ea typeface="+mn-ea"/>
                          <a:cs typeface="+mn-cs"/>
                        </a:rPr>
                        <a:t>12,0</a:t>
                      </a:r>
                    </a:p>
                  </a:txBody>
                  <a:tcPr marL="9525" marR="9525" marT="9525" marB="0" anchor="ctr">
                    <a:lnL>
                      <a:noFill/>
                    </a:lnL>
                    <a:lnR>
                      <a:noFill/>
                    </a:lnR>
                    <a:lnT>
                      <a:noFill/>
                    </a:lnT>
                    <a:lnB w="6350" cap="flat" cmpd="sng" algn="ctr">
                      <a:solidFill>
                        <a:srgbClr val="000000"/>
                      </a:solidFill>
                      <a:prstDash val="dash"/>
                      <a:round/>
                      <a:headEnd type="none" w="med" len="med"/>
                      <a:tailEnd type="none" w="med" len="med"/>
                    </a:lnB>
                    <a:solidFill>
                      <a:srgbClr val="D9D9D9"/>
                    </a:solidFill>
                  </a:tcPr>
                </a:tc>
                <a:extLst>
                  <a:ext uri="{0D108BD9-81ED-4DB2-BD59-A6C34878D82A}">
                    <a16:rowId xmlns:a16="http://schemas.microsoft.com/office/drawing/2014/main" val="1346667688"/>
                  </a:ext>
                </a:extLst>
              </a:tr>
              <a:tr h="305043">
                <a:tc>
                  <a:txBody>
                    <a:bodyPr/>
                    <a:lstStyle/>
                    <a:p>
                      <a:pPr algn="ctr" rtl="0" fontAlgn="ctr"/>
                      <a:r>
                        <a:rPr lang="es-CO" sz="1100" b="1" i="0" u="none" strike="noStrike" dirty="0">
                          <a:solidFill>
                            <a:srgbClr val="262626"/>
                          </a:solidFill>
                          <a:effectLst/>
                          <a:latin typeface="Segoe UI" panose="020B0502040204020203" pitchFamily="34" charset="0"/>
                        </a:rPr>
                        <a:t>TS</a:t>
                      </a:r>
                    </a:p>
                  </a:txBody>
                  <a:tcPr marL="7092" marR="7092" marT="7092" marB="0" anchor="ctr">
                    <a:lnL>
                      <a:noFill/>
                    </a:lnL>
                    <a:lnR w="6350" cap="flat" cmpd="sng" algn="ctr">
                      <a:solidFill>
                        <a:srgbClr val="B53C6F"/>
                      </a:solidFill>
                      <a:prstDash val="solid"/>
                      <a:round/>
                      <a:headEnd type="none" w="med" len="med"/>
                      <a:tailEnd type="none" w="med" len="med"/>
                    </a:lnR>
                    <a:lnT w="6350" cap="flat" cmpd="sng" algn="ctr">
                      <a:solidFill>
                        <a:srgbClr val="000000"/>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tc>
                  <a:txBody>
                    <a:bodyPr/>
                    <a:lstStyle/>
                    <a:p>
                      <a:pPr marL="0" algn="ctr" defTabSz="457200" rtl="0" eaLnBrk="1" fontAlgn="ctr" latinLnBrk="0" hangingPunct="1"/>
                      <a:r>
                        <a:rPr lang="es-CO" sz="1100" b="0" i="0" u="none" strike="noStrike" kern="1200" dirty="0">
                          <a:solidFill>
                            <a:srgbClr val="404040"/>
                          </a:solidFill>
                          <a:effectLst/>
                          <a:latin typeface="Segoe UI" panose="020B0502040204020203" pitchFamily="34" charset="0"/>
                          <a:ea typeface="+mn-ea"/>
                          <a:cs typeface="+mn-cs"/>
                        </a:rPr>
                        <a:t>8,1</a:t>
                      </a:r>
                    </a:p>
                  </a:txBody>
                  <a:tcPr marL="9525" marR="9525" marT="9525" marB="0" anchor="ctr">
                    <a:lnL w="6350" cap="flat" cmpd="sng" algn="ctr">
                      <a:solidFill>
                        <a:srgbClr val="B53C6F"/>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tc>
                  <a:txBody>
                    <a:bodyPr/>
                    <a:lstStyle/>
                    <a:p>
                      <a:pPr marL="0" algn="ctr" defTabSz="457200" rtl="0" eaLnBrk="1" fontAlgn="ctr" latinLnBrk="0" hangingPunct="1"/>
                      <a:r>
                        <a:rPr lang="es-CO" sz="1100" b="1" i="0" u="none" strike="noStrike" kern="1200" dirty="0">
                          <a:solidFill>
                            <a:srgbClr val="404040"/>
                          </a:solidFill>
                          <a:effectLst/>
                          <a:latin typeface="Segoe UI" panose="020B0502040204020203" pitchFamily="34" charset="0"/>
                          <a:ea typeface="+mn-ea"/>
                          <a:cs typeface="+mn-cs"/>
                        </a:rPr>
                        <a:t>8,0</a:t>
                      </a:r>
                    </a:p>
                  </a:txBody>
                  <a:tcPr marL="9525" marR="9525" marT="9525" marB="0" anchor="ctr">
                    <a:lnL>
                      <a:noFill/>
                    </a:lnL>
                    <a:lnR w="6350" cap="flat" cmpd="sng" algn="ctr">
                      <a:solidFill>
                        <a:srgbClr val="DA9896"/>
                      </a:solidFill>
                      <a:prstDash val="solid"/>
                      <a:round/>
                      <a:headEnd type="none" w="med" len="med"/>
                      <a:tailEnd type="none" w="med" len="med"/>
                    </a:lnR>
                    <a:lnT w="6350" cap="flat" cmpd="sng" algn="ctr">
                      <a:solidFill>
                        <a:srgbClr val="000000"/>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tc>
                  <a:txBody>
                    <a:bodyPr/>
                    <a:lstStyle/>
                    <a:p>
                      <a:pPr marL="0" algn="ctr" defTabSz="457200" rtl="0" eaLnBrk="1" fontAlgn="ctr" latinLnBrk="0" hangingPunct="1"/>
                      <a:r>
                        <a:rPr lang="es-CO" sz="1100" b="0" i="0" u="none" strike="noStrike" kern="1200" dirty="0">
                          <a:solidFill>
                            <a:srgbClr val="404040"/>
                          </a:solidFill>
                          <a:effectLst/>
                          <a:latin typeface="Segoe UI" panose="020B0502040204020203" pitchFamily="34" charset="0"/>
                          <a:ea typeface="+mn-ea"/>
                          <a:cs typeface="+mn-cs"/>
                        </a:rPr>
                        <a:t>8,5</a:t>
                      </a:r>
                    </a:p>
                  </a:txBody>
                  <a:tcPr marL="9525" marR="9525" marT="9525" marB="0" anchor="ctr">
                    <a:lnL w="6350" cap="flat" cmpd="sng" algn="ctr">
                      <a:solidFill>
                        <a:srgbClr val="DA9896"/>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tc>
                  <a:txBody>
                    <a:bodyPr/>
                    <a:lstStyle/>
                    <a:p>
                      <a:pPr marL="0" algn="ctr" defTabSz="457200" rtl="0" eaLnBrk="1" fontAlgn="ctr" latinLnBrk="0" hangingPunct="1"/>
                      <a:r>
                        <a:rPr lang="es-CO" sz="1100" b="1" i="0" u="none" strike="noStrike" kern="1200" dirty="0">
                          <a:solidFill>
                            <a:srgbClr val="404040"/>
                          </a:solidFill>
                          <a:effectLst/>
                          <a:latin typeface="Segoe UI" panose="020B0502040204020203" pitchFamily="34" charset="0"/>
                          <a:ea typeface="+mn-ea"/>
                          <a:cs typeface="+mn-cs"/>
                        </a:rPr>
                        <a:t>8,5</a:t>
                      </a:r>
                    </a:p>
                  </a:txBody>
                  <a:tcPr marL="9525" marR="9525" marT="9525" marB="0" anchor="ctr">
                    <a:lnL>
                      <a:noFill/>
                    </a:lnL>
                    <a:lnR w="6350" cap="flat" cmpd="sng" algn="ctr">
                      <a:solidFill>
                        <a:srgbClr val="860036"/>
                      </a:solidFill>
                      <a:prstDash val="solid"/>
                      <a:round/>
                      <a:headEnd type="none" w="med" len="med"/>
                      <a:tailEnd type="none" w="med" len="med"/>
                    </a:lnR>
                    <a:lnT w="6350" cap="flat" cmpd="sng" algn="ctr">
                      <a:solidFill>
                        <a:srgbClr val="000000"/>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tc>
                  <a:txBody>
                    <a:bodyPr/>
                    <a:lstStyle/>
                    <a:p>
                      <a:pPr marL="0" algn="ctr" defTabSz="457200" rtl="0" eaLnBrk="1" fontAlgn="ctr" latinLnBrk="0" hangingPunct="1"/>
                      <a:r>
                        <a:rPr lang="es-CO" sz="1100" b="0" i="0" u="none" strike="noStrike" kern="1200" dirty="0">
                          <a:solidFill>
                            <a:srgbClr val="404040"/>
                          </a:solidFill>
                          <a:effectLst/>
                          <a:latin typeface="Segoe UI" panose="020B0502040204020203" pitchFamily="34" charset="0"/>
                          <a:ea typeface="+mn-ea"/>
                          <a:cs typeface="+mn-cs"/>
                        </a:rPr>
                        <a:t>7,2</a:t>
                      </a:r>
                    </a:p>
                  </a:txBody>
                  <a:tcPr marL="9525" marR="9525" marT="9525" marB="0" anchor="ctr">
                    <a:lnL w="6350" cap="flat" cmpd="sng" algn="ctr">
                      <a:solidFill>
                        <a:srgbClr val="860036"/>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tc>
                  <a:txBody>
                    <a:bodyPr/>
                    <a:lstStyle/>
                    <a:p>
                      <a:pPr marL="0" algn="ctr" defTabSz="457200" rtl="0" eaLnBrk="1" fontAlgn="ctr" latinLnBrk="0" hangingPunct="1"/>
                      <a:r>
                        <a:rPr lang="es-CO" sz="1100" b="1" i="0" u="none" strike="noStrike" kern="1200" dirty="0">
                          <a:solidFill>
                            <a:srgbClr val="404040"/>
                          </a:solidFill>
                          <a:effectLst/>
                          <a:latin typeface="Segoe UI" panose="020B0502040204020203" pitchFamily="34" charset="0"/>
                          <a:ea typeface="+mn-ea"/>
                          <a:cs typeface="+mn-cs"/>
                        </a:rPr>
                        <a:t>7,4</a:t>
                      </a:r>
                    </a:p>
                  </a:txBody>
                  <a:tcPr marL="9525" marR="9525" marT="9525" marB="0" anchor="ctr">
                    <a:lnL>
                      <a:noFill/>
                    </a:lnL>
                    <a:lnR w="6350" cap="flat" cmpd="sng" algn="ctr">
                      <a:solidFill>
                        <a:srgbClr val="DA9896"/>
                      </a:solidFill>
                      <a:prstDash val="solid"/>
                      <a:round/>
                      <a:headEnd type="none" w="med" len="med"/>
                      <a:tailEnd type="none" w="med" len="med"/>
                    </a:lnR>
                    <a:lnT w="6350" cap="flat" cmpd="sng" algn="ctr">
                      <a:solidFill>
                        <a:srgbClr val="000000"/>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tc>
                  <a:txBody>
                    <a:bodyPr/>
                    <a:lstStyle/>
                    <a:p>
                      <a:pPr marL="0" algn="ctr" defTabSz="457200" rtl="0" eaLnBrk="1" fontAlgn="ctr" latinLnBrk="0" hangingPunct="1"/>
                      <a:r>
                        <a:rPr lang="es-CO" sz="1100" b="0" i="0" u="none" strike="noStrike" kern="1200" dirty="0">
                          <a:solidFill>
                            <a:srgbClr val="404040"/>
                          </a:solidFill>
                          <a:effectLst/>
                          <a:latin typeface="Segoe UI" panose="020B0502040204020203" pitchFamily="34" charset="0"/>
                          <a:ea typeface="+mn-ea"/>
                          <a:cs typeface="+mn-cs"/>
                        </a:rPr>
                        <a:t>8,0</a:t>
                      </a:r>
                    </a:p>
                  </a:txBody>
                  <a:tcPr marL="9525" marR="9525" marT="9525" marB="0" anchor="ctr">
                    <a:lnL w="6350" cap="flat" cmpd="sng" algn="ctr">
                      <a:solidFill>
                        <a:srgbClr val="DA9896"/>
                      </a:solidFill>
                      <a:prstDash val="solid"/>
                      <a:round/>
                      <a:headEnd type="none" w="med" len="med"/>
                      <a:tailEnd type="none" w="med" len="med"/>
                    </a:lnL>
                    <a:lnR>
                      <a:noFill/>
                    </a:lnR>
                    <a:lnT w="6350" cap="flat" cmpd="sng" algn="ctr">
                      <a:solidFill>
                        <a:srgbClr val="000000"/>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tc>
                  <a:txBody>
                    <a:bodyPr/>
                    <a:lstStyle/>
                    <a:p>
                      <a:pPr marL="0" algn="ctr" defTabSz="457200" rtl="0" eaLnBrk="1" fontAlgn="ctr" latinLnBrk="0" hangingPunct="1"/>
                      <a:r>
                        <a:rPr lang="es-CO" sz="1100" b="1" i="0" u="none" strike="noStrike" kern="1200" dirty="0">
                          <a:solidFill>
                            <a:srgbClr val="404040"/>
                          </a:solidFill>
                          <a:effectLst/>
                          <a:latin typeface="Segoe UI" panose="020B0502040204020203" pitchFamily="34" charset="0"/>
                          <a:ea typeface="+mn-ea"/>
                          <a:cs typeface="+mn-cs"/>
                        </a:rPr>
                        <a:t>8,3</a:t>
                      </a:r>
                    </a:p>
                  </a:txBody>
                  <a:tcPr marL="9525" marR="9525" marT="9525" marB="0" anchor="ctr">
                    <a:lnL>
                      <a:noFill/>
                    </a:lnL>
                    <a:lnR>
                      <a:noFill/>
                    </a:lnR>
                    <a:lnT w="6350" cap="flat" cmpd="sng" algn="ctr">
                      <a:solidFill>
                        <a:srgbClr val="000000"/>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01978223"/>
                  </a:ext>
                </a:extLst>
              </a:tr>
            </a:tbl>
          </a:graphicData>
        </a:graphic>
      </p:graphicFrame>
      <p:pic>
        <p:nvPicPr>
          <p:cNvPr id="5" name="Imagen 4"/>
          <p:cNvPicPr>
            <a:picLocks noChangeAspect="1"/>
          </p:cNvPicPr>
          <p:nvPr/>
        </p:nvPicPr>
        <p:blipFill>
          <a:blip r:embed="rId3"/>
          <a:stretch>
            <a:fillRect/>
          </a:stretch>
        </p:blipFill>
        <p:spPr>
          <a:xfrm>
            <a:off x="6571397" y="711805"/>
            <a:ext cx="2240202" cy="529182"/>
          </a:xfrm>
          <a:prstGeom prst="rect">
            <a:avLst/>
          </a:prstGeom>
        </p:spPr>
      </p:pic>
    </p:spTree>
    <p:extLst>
      <p:ext uri="{BB962C8B-B14F-4D97-AF65-F5344CB8AC3E}">
        <p14:creationId xmlns:p14="http://schemas.microsoft.com/office/powerpoint/2010/main" val="33364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53">
            <a:extLst>
              <a:ext uri="{FF2B5EF4-FFF2-40B4-BE49-F238E27FC236}">
                <a16:creationId xmlns:a16="http://schemas.microsoft.com/office/drawing/2014/main" id="{4B38DD41-35D6-4BB5-ADB0-1306C9E331E5}"/>
              </a:ext>
            </a:extLst>
          </p:cNvPr>
          <p:cNvSpPr txBox="1">
            <a:spLocks/>
          </p:cNvSpPr>
          <p:nvPr/>
        </p:nvSpPr>
        <p:spPr>
          <a:xfrm>
            <a:off x="4472940" y="1700782"/>
            <a:ext cx="4358107" cy="1124026"/>
          </a:xfrm>
          <a:prstGeom prst="rect">
            <a:avLst/>
          </a:prstGeom>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125"/>
              </a:spcBef>
              <a:spcAft>
                <a:spcPts val="0"/>
              </a:spcAft>
              <a:buClrTx/>
              <a:buSzTx/>
              <a:buFont typeface="Arial"/>
              <a:buNone/>
              <a:tabLst/>
              <a:defRPr/>
            </a:pPr>
            <a:r>
              <a:rPr kumimoji="0" lang="es-ES" sz="3600" b="1" i="0" u="none" strike="noStrike" kern="1200" cap="none" spc="0" normalizeH="0" baseline="0" noProof="0" dirty="0">
                <a:ln>
                  <a:noFill/>
                </a:ln>
                <a:solidFill>
                  <a:prstClr val="black">
                    <a:lumMod val="85000"/>
                    <a:lumOff val="15000"/>
                  </a:prstClr>
                </a:solidFill>
                <a:effectLst/>
                <a:uLnTx/>
                <a:uFillTx/>
                <a:latin typeface="Segoe UI"/>
                <a:ea typeface="+mn-ea"/>
                <a:cs typeface="Arial" panose="020B0604020202020204" pitchFamily="34" charset="0"/>
              </a:rPr>
              <a:t>Cuentas Nacionales de Transferencia</a:t>
            </a:r>
          </a:p>
        </p:txBody>
      </p:sp>
      <p:sp>
        <p:nvSpPr>
          <p:cNvPr id="2" name="CuadroTexto 1"/>
          <p:cNvSpPr txBox="1"/>
          <p:nvPr/>
        </p:nvSpPr>
        <p:spPr>
          <a:xfrm>
            <a:off x="5791200" y="4859867"/>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B6004B"/>
              </a:solidFill>
              <a:effectLst/>
              <a:uLnTx/>
              <a:uFillTx/>
              <a:latin typeface="Segoe UI"/>
              <a:ea typeface="+mn-ea"/>
              <a:cs typeface="+mn-cs"/>
            </a:endParaRPr>
          </a:p>
        </p:txBody>
      </p:sp>
      <p:cxnSp>
        <p:nvCxnSpPr>
          <p:cNvPr id="4" name="Conector recto 3">
            <a:extLst>
              <a:ext uri="{FF2B5EF4-FFF2-40B4-BE49-F238E27FC236}">
                <a16:creationId xmlns:a16="http://schemas.microsoft.com/office/drawing/2014/main" id="{A0FEBB41-4101-0C40-83CE-891EC589C996}"/>
              </a:ext>
            </a:extLst>
          </p:cNvPr>
          <p:cNvCxnSpPr>
            <a:cxnSpLocks/>
          </p:cNvCxnSpPr>
          <p:nvPr/>
        </p:nvCxnSpPr>
        <p:spPr>
          <a:xfrm flipH="1">
            <a:off x="6055738" y="2853903"/>
            <a:ext cx="2775309" cy="0"/>
          </a:xfrm>
          <a:prstGeom prst="line">
            <a:avLst/>
          </a:prstGeom>
          <a:ln w="3175">
            <a:solidFill>
              <a:srgbClr val="8D143D"/>
            </a:solidFill>
          </a:ln>
          <a:effectLst/>
        </p:spPr>
        <p:style>
          <a:lnRef idx="2">
            <a:schemeClr val="accent1"/>
          </a:lnRef>
          <a:fillRef idx="0">
            <a:schemeClr val="accent1"/>
          </a:fillRef>
          <a:effectRef idx="1">
            <a:schemeClr val="accent1"/>
          </a:effectRef>
          <a:fontRef idx="minor">
            <a:schemeClr val="tx1"/>
          </a:fontRef>
        </p:style>
      </p:cxnSp>
      <p:sp>
        <p:nvSpPr>
          <p:cNvPr id="5" name="object 553">
            <a:extLst>
              <a:ext uri="{FF2B5EF4-FFF2-40B4-BE49-F238E27FC236}">
                <a16:creationId xmlns:a16="http://schemas.microsoft.com/office/drawing/2014/main" id="{D4B88774-BAAC-1497-4988-0DD326BEB77B}"/>
              </a:ext>
            </a:extLst>
          </p:cNvPr>
          <p:cNvSpPr txBox="1">
            <a:spLocks/>
          </p:cNvSpPr>
          <p:nvPr/>
        </p:nvSpPr>
        <p:spPr>
          <a:xfrm>
            <a:off x="4472940" y="3178221"/>
            <a:ext cx="4358107" cy="877804"/>
          </a:xfrm>
          <a:prstGeom prst="rect">
            <a:avLst/>
          </a:prstGeom>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125"/>
              </a:spcBef>
              <a:spcAft>
                <a:spcPts val="0"/>
              </a:spcAft>
              <a:buClrTx/>
              <a:buSzTx/>
              <a:buFont typeface="Arial"/>
              <a:buNone/>
              <a:tabLst/>
              <a:defRPr/>
            </a:pPr>
            <a:r>
              <a:rPr kumimoji="0" lang="es-ES" sz="2800" b="0" i="0" u="none" strike="noStrike" kern="1200" cap="none" spc="0" normalizeH="0" baseline="0" noProof="0" dirty="0">
                <a:ln>
                  <a:noFill/>
                </a:ln>
                <a:solidFill>
                  <a:prstClr val="black">
                    <a:lumMod val="85000"/>
                    <a:lumOff val="15000"/>
                  </a:prstClr>
                </a:solidFill>
                <a:effectLst/>
                <a:uLnTx/>
                <a:uFillTx/>
                <a:latin typeface="Segoe UI"/>
                <a:ea typeface="+mn-ea"/>
                <a:cs typeface="Arial" panose="020B0604020202020204" pitchFamily="34" charset="0"/>
              </a:rPr>
              <a:t>Resultados preliminares 2021</a:t>
            </a:r>
          </a:p>
        </p:txBody>
      </p:sp>
      <p:sp>
        <p:nvSpPr>
          <p:cNvPr id="6" name="CuadroTexto 5">
            <a:extLst>
              <a:ext uri="{FF2B5EF4-FFF2-40B4-BE49-F238E27FC236}">
                <a16:creationId xmlns:a16="http://schemas.microsoft.com/office/drawing/2014/main" id="{3C83024E-8CD1-538D-7315-39B6433BCA53}"/>
              </a:ext>
            </a:extLst>
          </p:cNvPr>
          <p:cNvSpPr txBox="1"/>
          <p:nvPr/>
        </p:nvSpPr>
        <p:spPr>
          <a:xfrm>
            <a:off x="6055738" y="4409438"/>
            <a:ext cx="2866749"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125"/>
              </a:spcBef>
              <a:spcAft>
                <a:spcPts val="0"/>
              </a:spcAft>
              <a:buClrTx/>
              <a:buSzTx/>
              <a:buFontTx/>
              <a:buNone/>
              <a:tabLst/>
              <a:defRPr/>
            </a:pPr>
            <a:r>
              <a:rPr kumimoji="0" lang="es-CO" sz="1200" b="0" i="0" u="none" strike="noStrike" kern="1200" cap="none" spc="0" normalizeH="0" baseline="0" noProof="0" dirty="0">
                <a:ln>
                  <a:noFill/>
                </a:ln>
                <a:solidFill>
                  <a:srgbClr val="B6004C"/>
                </a:solidFill>
                <a:effectLst/>
                <a:uLnTx/>
                <a:uFillTx/>
                <a:latin typeface="Segoe UI"/>
                <a:ea typeface="+mn-ea"/>
                <a:cs typeface="Arial" panose="020B0604020202020204" pitchFamily="34" charset="0"/>
              </a:rPr>
              <a:t>Diciembre de 2023</a:t>
            </a:r>
          </a:p>
        </p:txBody>
      </p:sp>
      <p:pic>
        <p:nvPicPr>
          <p:cNvPr id="7" name="Imagen 6"/>
          <p:cNvPicPr>
            <a:picLocks noChangeAspect="1"/>
          </p:cNvPicPr>
          <p:nvPr/>
        </p:nvPicPr>
        <p:blipFill>
          <a:blip r:embed="rId2"/>
          <a:stretch>
            <a:fillRect/>
          </a:stretch>
        </p:blipFill>
        <p:spPr>
          <a:xfrm>
            <a:off x="6682285" y="1082778"/>
            <a:ext cx="2240202" cy="529182"/>
          </a:xfrm>
          <a:prstGeom prst="rect">
            <a:avLst/>
          </a:prstGeom>
        </p:spPr>
      </p:pic>
    </p:spTree>
    <p:extLst>
      <p:ext uri="{BB962C8B-B14F-4D97-AF65-F5344CB8AC3E}">
        <p14:creationId xmlns:p14="http://schemas.microsoft.com/office/powerpoint/2010/main" val="180368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ED3EC14-4F18-4E30-8FFB-376E9B744DD2}"/>
              </a:ext>
            </a:extLst>
          </p:cNvPr>
          <p:cNvSpPr/>
          <p:nvPr/>
        </p:nvSpPr>
        <p:spPr>
          <a:xfrm>
            <a:off x="657224" y="633158"/>
            <a:ext cx="6245225" cy="4278094"/>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solidFill>
                <a:effectLst/>
                <a:uLnTx/>
                <a:uFillTx/>
                <a:latin typeface="Segoe UI"/>
                <a:ea typeface="+mn-ea"/>
                <a:cs typeface="+mn-cs"/>
              </a:rPr>
              <a:t>• Las CNT parten del concepto de la economía generacional, en la cual prácticamente todas las actividades económicas se ven influenciadas significativamente por la estructura etaria (consumo, participación laboral, ahorro, uso de servicios de salud, educación, etc.)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solidFill>
                <a:effectLst/>
                <a:uLnTx/>
                <a:uFillTx/>
                <a:latin typeface="Segoe UI"/>
                <a:ea typeface="+mn-ea"/>
                <a:cs typeface="+mn-cs"/>
              </a:rPr>
              <a:t>• Por lo tanto, </a:t>
            </a:r>
            <a:r>
              <a:rPr kumimoji="0" lang="es-CO" sz="1600" b="1" i="0" u="none" strike="noStrike" kern="1200" cap="none" spc="0" normalizeH="0" baseline="0" noProof="0" dirty="0">
                <a:ln>
                  <a:noFill/>
                </a:ln>
                <a:solidFill>
                  <a:prstClr val="black"/>
                </a:solidFill>
                <a:effectLst/>
                <a:uLnTx/>
                <a:uFillTx/>
                <a:latin typeface="Segoe UI"/>
                <a:ea typeface="+mn-ea"/>
                <a:cs typeface="+mn-cs"/>
              </a:rPr>
              <a:t>los cambios en la estructura de edad de la población tendrán consecuencias importantes</a:t>
            </a:r>
            <a:r>
              <a:rPr kumimoji="0" lang="es-CO" sz="1600" b="0" i="0" u="none" strike="noStrike" kern="1200" cap="none" spc="0" normalizeH="0" baseline="0" noProof="0" dirty="0">
                <a:ln>
                  <a:noFill/>
                </a:ln>
                <a:solidFill>
                  <a:prstClr val="black"/>
                </a:solidFill>
                <a:effectLst/>
                <a:uLnTx/>
                <a:uFillTx/>
                <a:latin typeface="Segoe UI"/>
                <a:ea typeface="+mn-ea"/>
                <a:cs typeface="+mn-cs"/>
              </a:rPr>
              <a:t>: – en el crecimiento económico – en la sostenibilidad de los sistemas de apoyo hacia los hogares, el Estado y el mercado financiero; – en la desigualdad dentro y entre generaciones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CO" sz="16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prstClr val="black"/>
                </a:solidFill>
                <a:effectLst/>
                <a:uLnTx/>
                <a:uFillTx/>
                <a:latin typeface="Segoe UI"/>
                <a:ea typeface="+mn-ea"/>
                <a:cs typeface="+mn-cs"/>
              </a:rPr>
              <a:t>• Las CNT para Colombia surgen como una herramienta fundamental para visibilizar los impactos que tienen las transiciones demográficas en aspectos como el crecimiento económico, la sostenibilidad de sistemas de protección social y también en el gasto público en educación y salud.</a:t>
            </a:r>
            <a:endParaRPr kumimoji="0" lang="es-ES" sz="1600" b="0" i="0" u="none" strike="noStrike" kern="1200" cap="none" spc="0" normalizeH="0" baseline="0" noProof="0" dirty="0">
              <a:ln>
                <a:noFill/>
              </a:ln>
              <a:solidFill>
                <a:prstClr val="black"/>
              </a:solidFill>
              <a:effectLst/>
              <a:uLnTx/>
              <a:uFillTx/>
              <a:latin typeface="Segoe UI"/>
              <a:ea typeface="+mn-ea"/>
              <a:cs typeface="+mn-cs"/>
            </a:endParaRPr>
          </a:p>
        </p:txBody>
      </p:sp>
      <p:grpSp>
        <p:nvGrpSpPr>
          <p:cNvPr id="3" name="Grupo 2">
            <a:extLst>
              <a:ext uri="{FF2B5EF4-FFF2-40B4-BE49-F238E27FC236}">
                <a16:creationId xmlns:a16="http://schemas.microsoft.com/office/drawing/2014/main" id="{ABFD6B2A-526B-4994-A49D-9A4138FE8EB6}"/>
              </a:ext>
            </a:extLst>
          </p:cNvPr>
          <p:cNvGrpSpPr/>
          <p:nvPr/>
        </p:nvGrpSpPr>
        <p:grpSpPr>
          <a:xfrm>
            <a:off x="7080250" y="0"/>
            <a:ext cx="2063750" cy="5143500"/>
            <a:chOff x="2467" y="6733"/>
            <a:chExt cx="2528466" cy="3248146"/>
          </a:xfrm>
        </p:grpSpPr>
        <p:sp>
          <p:nvSpPr>
            <p:cNvPr id="4" name="Rectángulo 3">
              <a:extLst>
                <a:ext uri="{FF2B5EF4-FFF2-40B4-BE49-F238E27FC236}">
                  <a16:creationId xmlns:a16="http://schemas.microsoft.com/office/drawing/2014/main" id="{6551A28E-7072-4CFC-92E5-A795EC81F4D1}"/>
                </a:ext>
              </a:extLst>
            </p:cNvPr>
            <p:cNvSpPr/>
            <p:nvPr/>
          </p:nvSpPr>
          <p:spPr>
            <a:xfrm>
              <a:off x="2467" y="6733"/>
              <a:ext cx="2528466" cy="3248146"/>
            </a:xfrm>
            <a:prstGeom prst="rect">
              <a:avLst/>
            </a:prstGeom>
            <a:solidFill>
              <a:srgbClr val="D9D9D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Segoe UI"/>
                <a:ea typeface="+mn-ea"/>
                <a:cs typeface="+mn-cs"/>
              </a:endParaRPr>
            </a:p>
          </p:txBody>
        </p:sp>
        <p:sp>
          <p:nvSpPr>
            <p:cNvPr id="5" name="CuadroTexto 4">
              <a:extLst>
                <a:ext uri="{FF2B5EF4-FFF2-40B4-BE49-F238E27FC236}">
                  <a16:creationId xmlns:a16="http://schemas.microsoft.com/office/drawing/2014/main" id="{CBC57947-6335-4CBC-AFB5-A06380C575C4}"/>
                </a:ext>
              </a:extLst>
            </p:cNvPr>
            <p:cNvSpPr txBox="1"/>
            <p:nvPr/>
          </p:nvSpPr>
          <p:spPr>
            <a:xfrm>
              <a:off x="2467" y="6733"/>
              <a:ext cx="2528466" cy="32481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s-MX" sz="1400" b="0" i="0" u="none" strike="noStrike" kern="1200" cap="none" spc="0" normalizeH="0" baseline="0" noProof="0" dirty="0">
                <a:ln>
                  <a:noFill/>
                </a:ln>
                <a:solidFill>
                  <a:prstClr val="white"/>
                </a:solidFill>
                <a:effectLst/>
                <a:uLnTx/>
                <a:uFillTx/>
                <a:latin typeface="Arial" charset="0"/>
                <a:ea typeface="Arial" charset="0"/>
                <a:cs typeface="Arial" charset="0"/>
              </a:endParaRPr>
            </a:p>
          </p:txBody>
        </p:sp>
      </p:grpSp>
      <p:pic>
        <p:nvPicPr>
          <p:cNvPr id="6" name="Gráfico 5" descr="Médico con relleno sólido">
            <a:extLst>
              <a:ext uri="{FF2B5EF4-FFF2-40B4-BE49-F238E27FC236}">
                <a16:creationId xmlns:a16="http://schemas.microsoft.com/office/drawing/2014/main" id="{86268C9A-E69F-4C4B-BD2B-35143DB92E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13638" y="2176436"/>
            <a:ext cx="1196974" cy="1196974"/>
          </a:xfrm>
          <a:prstGeom prst="rect">
            <a:avLst/>
          </a:prstGeom>
        </p:spPr>
      </p:pic>
      <p:pic>
        <p:nvPicPr>
          <p:cNvPr id="8" name="Gráfico 7" descr="Birrete con relleno sólido">
            <a:extLst>
              <a:ext uri="{FF2B5EF4-FFF2-40B4-BE49-F238E27FC236}">
                <a16:creationId xmlns:a16="http://schemas.microsoft.com/office/drawing/2014/main" id="{C5D08E18-8380-48CE-952E-C238B9B78C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13638" y="3611933"/>
            <a:ext cx="1196974" cy="1196974"/>
          </a:xfrm>
          <a:prstGeom prst="rect">
            <a:avLst/>
          </a:prstGeom>
        </p:spPr>
      </p:pic>
      <p:pic>
        <p:nvPicPr>
          <p:cNvPr id="10" name="Gráfico 9" descr="Tendencia al alza con relleno sólido">
            <a:extLst>
              <a:ext uri="{FF2B5EF4-FFF2-40B4-BE49-F238E27FC236}">
                <a16:creationId xmlns:a16="http://schemas.microsoft.com/office/drawing/2014/main" id="{307B0DC0-0AF6-45EC-A91D-E5854BFA11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13638" y="740940"/>
            <a:ext cx="1196974" cy="1196974"/>
          </a:xfrm>
          <a:prstGeom prst="rect">
            <a:avLst/>
          </a:prstGeom>
        </p:spPr>
      </p:pic>
      <p:sp>
        <p:nvSpPr>
          <p:cNvPr id="7" name="object 898">
            <a:extLst>
              <a:ext uri="{FF2B5EF4-FFF2-40B4-BE49-F238E27FC236}">
                <a16:creationId xmlns:a16="http://schemas.microsoft.com/office/drawing/2014/main" id="{9894A5B1-9B28-B7AC-4AE1-18AAB50707C2}"/>
              </a:ext>
            </a:extLst>
          </p:cNvPr>
          <p:cNvSpPr txBox="1"/>
          <p:nvPr/>
        </p:nvSpPr>
        <p:spPr>
          <a:xfrm>
            <a:off x="741739" y="178931"/>
            <a:ext cx="6190092" cy="215444"/>
          </a:xfrm>
          <a:prstGeom prst="rect">
            <a:avLst/>
          </a:prstGeom>
        </p:spPr>
        <p:txBody>
          <a:bodyPr vert="horz" wrap="square" lIns="0" tIns="0" rIns="0" bIns="0" rtlCol="0">
            <a:spAutoFit/>
          </a:bodyPr>
          <a:lstStyle/>
          <a:p>
            <a:pPr marL="1270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B6004B"/>
                </a:solidFill>
                <a:effectLst/>
                <a:uLnTx/>
                <a:uFillTx/>
                <a:latin typeface="Segoe UI"/>
                <a:ea typeface="+mn-ea"/>
                <a:cs typeface="Arial"/>
              </a:rPr>
              <a:t>Importancia y usos de las CNT para Colombia</a:t>
            </a:r>
            <a:endParaRPr kumimoji="0" lang="da-DK" sz="1400" b="0" i="0" u="sng" strike="noStrike" kern="1200" cap="none" spc="0" normalizeH="0" baseline="0" noProof="0" dirty="0">
              <a:ln>
                <a:noFill/>
              </a:ln>
              <a:solidFill>
                <a:prstClr val="black">
                  <a:lumMod val="85000"/>
                  <a:lumOff val="15000"/>
                </a:prstClr>
              </a:solidFill>
              <a:effectLst/>
              <a:uLnTx/>
              <a:uFillTx/>
              <a:latin typeface="Segoe UI"/>
              <a:ea typeface="Arial" charset="0"/>
              <a:cs typeface="Arial" charset="0"/>
            </a:endParaRPr>
          </a:p>
        </p:txBody>
      </p:sp>
      <p:cxnSp>
        <p:nvCxnSpPr>
          <p:cNvPr id="9" name="Conector recto 8">
            <a:extLst>
              <a:ext uri="{FF2B5EF4-FFF2-40B4-BE49-F238E27FC236}">
                <a16:creationId xmlns:a16="http://schemas.microsoft.com/office/drawing/2014/main" id="{9BF899EE-252C-4A5B-766C-3FC22C735F5E}"/>
              </a:ext>
            </a:extLst>
          </p:cNvPr>
          <p:cNvCxnSpPr>
            <a:cxnSpLocks/>
          </p:cNvCxnSpPr>
          <p:nvPr/>
        </p:nvCxnSpPr>
        <p:spPr>
          <a:xfrm flipH="1">
            <a:off x="753985" y="528532"/>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pic>
        <p:nvPicPr>
          <p:cNvPr id="11" name="Imagen 10"/>
          <p:cNvPicPr>
            <a:picLocks noChangeAspect="1"/>
          </p:cNvPicPr>
          <p:nvPr/>
        </p:nvPicPr>
        <p:blipFill>
          <a:blip r:embed="rId8"/>
          <a:stretch>
            <a:fillRect/>
          </a:stretch>
        </p:blipFill>
        <p:spPr>
          <a:xfrm>
            <a:off x="5329281" y="4644262"/>
            <a:ext cx="1573168" cy="371615"/>
          </a:xfrm>
          <a:prstGeom prst="rect">
            <a:avLst/>
          </a:prstGeom>
        </p:spPr>
      </p:pic>
    </p:spTree>
    <p:extLst>
      <p:ext uri="{BB962C8B-B14F-4D97-AF65-F5344CB8AC3E}">
        <p14:creationId xmlns:p14="http://schemas.microsoft.com/office/powerpoint/2010/main" val="40889453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98">
            <a:extLst>
              <a:ext uri="{FF2B5EF4-FFF2-40B4-BE49-F238E27FC236}">
                <a16:creationId xmlns:a16="http://schemas.microsoft.com/office/drawing/2014/main" id="{A266DBC6-D890-8364-822D-6CFAFFF8C39D}"/>
              </a:ext>
            </a:extLst>
          </p:cNvPr>
          <p:cNvSpPr txBox="1"/>
          <p:nvPr/>
        </p:nvSpPr>
        <p:spPr>
          <a:xfrm>
            <a:off x="741739" y="178931"/>
            <a:ext cx="6190092" cy="430887"/>
          </a:xfrm>
          <a:prstGeom prst="rect">
            <a:avLst/>
          </a:prstGeom>
        </p:spPr>
        <p:txBody>
          <a:bodyPr vert="horz" wrap="square" lIns="0" tIns="0" rIns="0" bIns="0" rtlCol="0">
            <a:spAutoFit/>
          </a:bodyPr>
          <a:lstStyle/>
          <a:p>
            <a:pPr marL="1270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B6004B"/>
                </a:solidFill>
                <a:effectLst/>
                <a:uLnTx/>
                <a:uFillTx/>
                <a:latin typeface="Segoe UI"/>
                <a:ea typeface="+mn-ea"/>
                <a:cs typeface="Arial"/>
              </a:rPr>
              <a:t>Perfiles de ingreso laboral anual per cápita </a:t>
            </a:r>
          </a:p>
          <a:p>
            <a:pPr marL="1270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lumMod val="85000"/>
                    <a:lumOff val="15000"/>
                  </a:prstClr>
                </a:solidFill>
                <a:effectLst/>
                <a:uLnTx/>
                <a:uFillTx/>
                <a:latin typeface="Segoe UI"/>
                <a:ea typeface="+mn-ea"/>
                <a:cs typeface="Arial"/>
              </a:rPr>
              <a:t>2008, 2014, 2017 y </a:t>
            </a:r>
            <a:r>
              <a:rPr kumimoji="0" lang="es-ES" sz="1400" b="1" i="0" u="sng" strike="noStrike" kern="1200" cap="none" spc="0" normalizeH="0" baseline="0" noProof="0" dirty="0">
                <a:ln>
                  <a:noFill/>
                </a:ln>
                <a:solidFill>
                  <a:prstClr val="black">
                    <a:lumMod val="85000"/>
                    <a:lumOff val="15000"/>
                  </a:prstClr>
                </a:solidFill>
                <a:effectLst/>
                <a:uLnTx/>
                <a:uFillTx/>
                <a:latin typeface="Segoe UI"/>
                <a:ea typeface="+mn-ea"/>
                <a:cs typeface="Arial"/>
              </a:rPr>
              <a:t>(2021 cálculos preliminares)</a:t>
            </a:r>
            <a:endParaRPr kumimoji="0" lang="da-DK" sz="1400" b="0" i="0" u="sng" strike="noStrike" kern="1200" cap="none" spc="0" normalizeH="0" baseline="0" noProof="0" dirty="0">
              <a:ln>
                <a:noFill/>
              </a:ln>
              <a:solidFill>
                <a:prstClr val="black">
                  <a:lumMod val="85000"/>
                  <a:lumOff val="15000"/>
                </a:prstClr>
              </a:solidFill>
              <a:effectLst/>
              <a:uLnTx/>
              <a:uFillTx/>
              <a:latin typeface="Segoe UI"/>
              <a:ea typeface="Arial" charset="0"/>
              <a:cs typeface="Arial" charset="0"/>
            </a:endParaRPr>
          </a:p>
        </p:txBody>
      </p:sp>
      <p:cxnSp>
        <p:nvCxnSpPr>
          <p:cNvPr id="5" name="Conector recto 4">
            <a:extLst>
              <a:ext uri="{FF2B5EF4-FFF2-40B4-BE49-F238E27FC236}">
                <a16:creationId xmlns:a16="http://schemas.microsoft.com/office/drawing/2014/main" id="{16830616-5C8C-BBA7-5C80-946F5C87AE42}"/>
              </a:ext>
            </a:extLst>
          </p:cNvPr>
          <p:cNvCxnSpPr>
            <a:cxnSpLocks/>
          </p:cNvCxnSpPr>
          <p:nvPr/>
        </p:nvCxnSpPr>
        <p:spPr>
          <a:xfrm flipH="1">
            <a:off x="756253" y="753050"/>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pic>
        <p:nvPicPr>
          <p:cNvPr id="9" name="Imagen 8" descr="Gráfico, Gráfico de líneas, Histograma&#10;&#10;Descripción generada automáticamente">
            <a:extLst>
              <a:ext uri="{FF2B5EF4-FFF2-40B4-BE49-F238E27FC236}">
                <a16:creationId xmlns:a16="http://schemas.microsoft.com/office/drawing/2014/main" id="{E036AE0B-4FAE-7999-FCA9-99113850ED96}"/>
              </a:ext>
            </a:extLst>
          </p:cNvPr>
          <p:cNvPicPr>
            <a:picLocks noChangeAspect="1"/>
          </p:cNvPicPr>
          <p:nvPr/>
        </p:nvPicPr>
        <p:blipFill>
          <a:blip r:embed="rId2"/>
          <a:stretch>
            <a:fillRect/>
          </a:stretch>
        </p:blipFill>
        <p:spPr>
          <a:xfrm>
            <a:off x="1792741" y="753050"/>
            <a:ext cx="5876925" cy="4276725"/>
          </a:xfrm>
          <a:prstGeom prst="rect">
            <a:avLst/>
          </a:prstGeom>
        </p:spPr>
      </p:pic>
      <p:pic>
        <p:nvPicPr>
          <p:cNvPr id="6" name="Imagen 5"/>
          <p:cNvPicPr>
            <a:picLocks noChangeAspect="1"/>
          </p:cNvPicPr>
          <p:nvPr/>
        </p:nvPicPr>
        <p:blipFill>
          <a:blip r:embed="rId3"/>
          <a:stretch>
            <a:fillRect/>
          </a:stretch>
        </p:blipFill>
        <p:spPr>
          <a:xfrm>
            <a:off x="7151257" y="178931"/>
            <a:ext cx="1573168" cy="371615"/>
          </a:xfrm>
          <a:prstGeom prst="rect">
            <a:avLst/>
          </a:prstGeom>
        </p:spPr>
      </p:pic>
    </p:spTree>
    <p:extLst>
      <p:ext uri="{BB962C8B-B14F-4D97-AF65-F5344CB8AC3E}">
        <p14:creationId xmlns:p14="http://schemas.microsoft.com/office/powerpoint/2010/main" val="396404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98">
            <a:extLst>
              <a:ext uri="{FF2B5EF4-FFF2-40B4-BE49-F238E27FC236}">
                <a16:creationId xmlns:a16="http://schemas.microsoft.com/office/drawing/2014/main" id="{A266DBC6-D890-8364-822D-6CFAFFF8C39D}"/>
              </a:ext>
            </a:extLst>
          </p:cNvPr>
          <p:cNvSpPr txBox="1"/>
          <p:nvPr/>
        </p:nvSpPr>
        <p:spPr>
          <a:xfrm>
            <a:off x="741739" y="178931"/>
            <a:ext cx="6190092" cy="430887"/>
          </a:xfrm>
          <a:prstGeom prst="rect">
            <a:avLst/>
          </a:prstGeom>
        </p:spPr>
        <p:txBody>
          <a:bodyPr vert="horz" wrap="square" lIns="0" tIns="0" rIns="0" bIns="0" rtlCol="0">
            <a:spAutoFit/>
          </a:bodyPr>
          <a:lstStyle/>
          <a:p>
            <a:pPr marL="1270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B6004B"/>
                </a:solidFill>
                <a:effectLst/>
                <a:uLnTx/>
                <a:uFillTx/>
                <a:latin typeface="Segoe UI"/>
                <a:ea typeface="+mn-ea"/>
                <a:cs typeface="Arial"/>
              </a:rPr>
              <a:t>Perfiles de ingreso de autoempleados anual per cápita </a:t>
            </a:r>
          </a:p>
          <a:p>
            <a:pPr marL="1270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lumMod val="85000"/>
                    <a:lumOff val="15000"/>
                  </a:prstClr>
                </a:solidFill>
                <a:effectLst/>
                <a:uLnTx/>
                <a:uFillTx/>
                <a:latin typeface="Segoe UI"/>
                <a:ea typeface="+mn-ea"/>
                <a:cs typeface="Arial"/>
              </a:rPr>
              <a:t>2008, 2014, 2017 y </a:t>
            </a:r>
            <a:r>
              <a:rPr kumimoji="0" lang="es-ES" sz="1400" b="1" i="0" u="sng" strike="noStrike" kern="1200" cap="none" spc="0" normalizeH="0" baseline="0" noProof="0" dirty="0">
                <a:ln>
                  <a:noFill/>
                </a:ln>
                <a:solidFill>
                  <a:prstClr val="black">
                    <a:lumMod val="85000"/>
                    <a:lumOff val="15000"/>
                  </a:prstClr>
                </a:solidFill>
                <a:effectLst/>
                <a:uLnTx/>
                <a:uFillTx/>
                <a:latin typeface="Segoe UI"/>
                <a:ea typeface="+mn-ea"/>
                <a:cs typeface="Arial"/>
              </a:rPr>
              <a:t>(2021 cálculos preliminares)</a:t>
            </a:r>
            <a:endParaRPr kumimoji="0" lang="da-DK" sz="1400" b="0" i="0" u="sng" strike="noStrike" kern="1200" cap="none" spc="0" normalizeH="0" baseline="0" noProof="0" dirty="0">
              <a:ln>
                <a:noFill/>
              </a:ln>
              <a:solidFill>
                <a:prstClr val="black">
                  <a:lumMod val="85000"/>
                  <a:lumOff val="15000"/>
                </a:prstClr>
              </a:solidFill>
              <a:effectLst/>
              <a:uLnTx/>
              <a:uFillTx/>
              <a:latin typeface="Segoe UI"/>
              <a:ea typeface="Arial" charset="0"/>
              <a:cs typeface="Arial" charset="0"/>
            </a:endParaRPr>
          </a:p>
        </p:txBody>
      </p:sp>
      <p:cxnSp>
        <p:nvCxnSpPr>
          <p:cNvPr id="5" name="Conector recto 4">
            <a:extLst>
              <a:ext uri="{FF2B5EF4-FFF2-40B4-BE49-F238E27FC236}">
                <a16:creationId xmlns:a16="http://schemas.microsoft.com/office/drawing/2014/main" id="{16830616-5C8C-BBA7-5C80-946F5C87AE42}"/>
              </a:ext>
            </a:extLst>
          </p:cNvPr>
          <p:cNvCxnSpPr>
            <a:cxnSpLocks/>
          </p:cNvCxnSpPr>
          <p:nvPr/>
        </p:nvCxnSpPr>
        <p:spPr>
          <a:xfrm flipH="1">
            <a:off x="756253" y="753050"/>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pic>
        <p:nvPicPr>
          <p:cNvPr id="3" name="Imagen 2" descr="Gráfico, Histograma&#10;&#10;Descripción generada automáticamente">
            <a:extLst>
              <a:ext uri="{FF2B5EF4-FFF2-40B4-BE49-F238E27FC236}">
                <a16:creationId xmlns:a16="http://schemas.microsoft.com/office/drawing/2014/main" id="{85454219-D620-CE2A-6BD0-EEE49A15AD94}"/>
              </a:ext>
            </a:extLst>
          </p:cNvPr>
          <p:cNvPicPr>
            <a:picLocks noChangeAspect="1"/>
          </p:cNvPicPr>
          <p:nvPr/>
        </p:nvPicPr>
        <p:blipFill>
          <a:blip r:embed="rId2"/>
          <a:stretch>
            <a:fillRect/>
          </a:stretch>
        </p:blipFill>
        <p:spPr>
          <a:xfrm>
            <a:off x="1764166" y="753050"/>
            <a:ext cx="5876925" cy="4276725"/>
          </a:xfrm>
          <a:prstGeom prst="rect">
            <a:avLst/>
          </a:prstGeom>
        </p:spPr>
      </p:pic>
      <p:pic>
        <p:nvPicPr>
          <p:cNvPr id="6" name="Imagen 5"/>
          <p:cNvPicPr>
            <a:picLocks noChangeAspect="1"/>
          </p:cNvPicPr>
          <p:nvPr/>
        </p:nvPicPr>
        <p:blipFill>
          <a:blip r:embed="rId3"/>
          <a:stretch>
            <a:fillRect/>
          </a:stretch>
        </p:blipFill>
        <p:spPr>
          <a:xfrm>
            <a:off x="7280911" y="178931"/>
            <a:ext cx="1573168" cy="371615"/>
          </a:xfrm>
          <a:prstGeom prst="rect">
            <a:avLst/>
          </a:prstGeom>
        </p:spPr>
      </p:pic>
    </p:spTree>
    <p:extLst>
      <p:ext uri="{BB962C8B-B14F-4D97-AF65-F5344CB8AC3E}">
        <p14:creationId xmlns:p14="http://schemas.microsoft.com/office/powerpoint/2010/main" val="134974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98">
            <a:extLst>
              <a:ext uri="{FF2B5EF4-FFF2-40B4-BE49-F238E27FC236}">
                <a16:creationId xmlns:a16="http://schemas.microsoft.com/office/drawing/2014/main" id="{A266DBC6-D890-8364-822D-6CFAFFF8C39D}"/>
              </a:ext>
            </a:extLst>
          </p:cNvPr>
          <p:cNvSpPr txBox="1"/>
          <p:nvPr/>
        </p:nvSpPr>
        <p:spPr>
          <a:xfrm>
            <a:off x="741739" y="178931"/>
            <a:ext cx="6190092" cy="430887"/>
          </a:xfrm>
          <a:prstGeom prst="rect">
            <a:avLst/>
          </a:prstGeom>
        </p:spPr>
        <p:txBody>
          <a:bodyPr vert="horz" wrap="square" lIns="0" tIns="0" rIns="0" bIns="0" rtlCol="0">
            <a:spAutoFit/>
          </a:bodyPr>
          <a:lstStyle/>
          <a:p>
            <a:pPr marL="1270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B6004B"/>
                </a:solidFill>
                <a:effectLst/>
                <a:uLnTx/>
                <a:uFillTx/>
                <a:latin typeface="Segoe UI"/>
                <a:ea typeface="+mn-ea"/>
                <a:cs typeface="Arial"/>
              </a:rPr>
              <a:t>Perfiles de ingreso total anual per cápita </a:t>
            </a:r>
          </a:p>
          <a:p>
            <a:pPr marL="1270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lumMod val="85000"/>
                    <a:lumOff val="15000"/>
                  </a:prstClr>
                </a:solidFill>
                <a:effectLst/>
                <a:uLnTx/>
                <a:uFillTx/>
                <a:latin typeface="Segoe UI"/>
                <a:ea typeface="+mn-ea"/>
                <a:cs typeface="Arial"/>
              </a:rPr>
              <a:t>2008, 2014, 2017 y </a:t>
            </a:r>
            <a:r>
              <a:rPr kumimoji="0" lang="es-ES" sz="1400" b="1" i="0" u="sng" strike="noStrike" kern="1200" cap="none" spc="0" normalizeH="0" baseline="0" noProof="0" dirty="0">
                <a:ln>
                  <a:noFill/>
                </a:ln>
                <a:solidFill>
                  <a:prstClr val="black">
                    <a:lumMod val="85000"/>
                    <a:lumOff val="15000"/>
                  </a:prstClr>
                </a:solidFill>
                <a:effectLst/>
                <a:uLnTx/>
                <a:uFillTx/>
                <a:latin typeface="Segoe UI"/>
                <a:ea typeface="+mn-ea"/>
                <a:cs typeface="Arial"/>
              </a:rPr>
              <a:t>(2021 cálculos preliminares)</a:t>
            </a:r>
            <a:endParaRPr kumimoji="0" lang="da-DK" sz="1400" b="0" i="0" u="sng" strike="noStrike" kern="1200" cap="none" spc="0" normalizeH="0" baseline="0" noProof="0" dirty="0">
              <a:ln>
                <a:noFill/>
              </a:ln>
              <a:solidFill>
                <a:prstClr val="black">
                  <a:lumMod val="85000"/>
                  <a:lumOff val="15000"/>
                </a:prstClr>
              </a:solidFill>
              <a:effectLst/>
              <a:uLnTx/>
              <a:uFillTx/>
              <a:latin typeface="Segoe UI"/>
              <a:ea typeface="Arial" charset="0"/>
              <a:cs typeface="Arial" charset="0"/>
            </a:endParaRPr>
          </a:p>
        </p:txBody>
      </p:sp>
      <p:cxnSp>
        <p:nvCxnSpPr>
          <p:cNvPr id="5" name="Conector recto 4">
            <a:extLst>
              <a:ext uri="{FF2B5EF4-FFF2-40B4-BE49-F238E27FC236}">
                <a16:creationId xmlns:a16="http://schemas.microsoft.com/office/drawing/2014/main" id="{16830616-5C8C-BBA7-5C80-946F5C87AE42}"/>
              </a:ext>
            </a:extLst>
          </p:cNvPr>
          <p:cNvCxnSpPr>
            <a:cxnSpLocks/>
          </p:cNvCxnSpPr>
          <p:nvPr/>
        </p:nvCxnSpPr>
        <p:spPr>
          <a:xfrm flipH="1">
            <a:off x="756253" y="753050"/>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pic>
        <p:nvPicPr>
          <p:cNvPr id="6" name="Imagen 5" descr="Gráfico, Histograma&#10;&#10;Descripción generada automáticamente">
            <a:extLst>
              <a:ext uri="{FF2B5EF4-FFF2-40B4-BE49-F238E27FC236}">
                <a16:creationId xmlns:a16="http://schemas.microsoft.com/office/drawing/2014/main" id="{3737314B-E49D-EF6D-9E11-623E579F2630}"/>
              </a:ext>
            </a:extLst>
          </p:cNvPr>
          <p:cNvPicPr>
            <a:picLocks noChangeAspect="1"/>
          </p:cNvPicPr>
          <p:nvPr/>
        </p:nvPicPr>
        <p:blipFill>
          <a:blip r:embed="rId2"/>
          <a:stretch>
            <a:fillRect/>
          </a:stretch>
        </p:blipFill>
        <p:spPr>
          <a:xfrm>
            <a:off x="1796823" y="753050"/>
            <a:ext cx="5876925" cy="4276725"/>
          </a:xfrm>
          <a:prstGeom prst="rect">
            <a:avLst/>
          </a:prstGeom>
        </p:spPr>
      </p:pic>
      <p:pic>
        <p:nvPicPr>
          <p:cNvPr id="7" name="Imagen 6"/>
          <p:cNvPicPr>
            <a:picLocks noChangeAspect="1"/>
          </p:cNvPicPr>
          <p:nvPr/>
        </p:nvPicPr>
        <p:blipFill>
          <a:blip r:embed="rId3"/>
          <a:stretch>
            <a:fillRect/>
          </a:stretch>
        </p:blipFill>
        <p:spPr>
          <a:xfrm>
            <a:off x="7280911" y="178931"/>
            <a:ext cx="1573168" cy="371615"/>
          </a:xfrm>
          <a:prstGeom prst="rect">
            <a:avLst/>
          </a:prstGeom>
        </p:spPr>
      </p:pic>
    </p:spTree>
    <p:extLst>
      <p:ext uri="{BB962C8B-B14F-4D97-AF65-F5344CB8AC3E}">
        <p14:creationId xmlns:p14="http://schemas.microsoft.com/office/powerpoint/2010/main" val="181558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98">
            <a:extLst>
              <a:ext uri="{FF2B5EF4-FFF2-40B4-BE49-F238E27FC236}">
                <a16:creationId xmlns:a16="http://schemas.microsoft.com/office/drawing/2014/main" id="{A266DBC6-D890-8364-822D-6CFAFFF8C39D}"/>
              </a:ext>
            </a:extLst>
          </p:cNvPr>
          <p:cNvSpPr txBox="1"/>
          <p:nvPr/>
        </p:nvSpPr>
        <p:spPr>
          <a:xfrm>
            <a:off x="741739" y="178931"/>
            <a:ext cx="7104140" cy="430887"/>
          </a:xfrm>
          <a:prstGeom prst="rect">
            <a:avLst/>
          </a:prstGeom>
        </p:spPr>
        <p:txBody>
          <a:bodyPr vert="horz" wrap="square" lIns="0" tIns="0" rIns="0" bIns="0" rtlCol="0">
            <a:spAutoFit/>
          </a:bodyPr>
          <a:lstStyle/>
          <a:p>
            <a:pPr marL="1270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B6004B"/>
                </a:solidFill>
                <a:effectLst/>
                <a:uLnTx/>
                <a:uFillTx/>
                <a:latin typeface="Segoe UI"/>
                <a:ea typeface="+mn-ea"/>
                <a:cs typeface="Arial"/>
              </a:rPr>
              <a:t>Perfiles de déficit de ciclo de vida económico anual per cápita (Consumo – Ingreso) </a:t>
            </a:r>
          </a:p>
          <a:p>
            <a:pPr marL="1270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lumMod val="85000"/>
                    <a:lumOff val="15000"/>
                  </a:prstClr>
                </a:solidFill>
                <a:effectLst/>
                <a:uLnTx/>
                <a:uFillTx/>
                <a:latin typeface="Segoe UI"/>
                <a:ea typeface="+mn-ea"/>
                <a:cs typeface="Arial"/>
              </a:rPr>
              <a:t>2008, 2014, 2017 y </a:t>
            </a:r>
            <a:r>
              <a:rPr kumimoji="0" lang="es-ES" sz="1400" b="1" i="0" u="sng" strike="noStrike" kern="1200" cap="none" spc="0" normalizeH="0" baseline="0" noProof="0" dirty="0">
                <a:ln>
                  <a:noFill/>
                </a:ln>
                <a:solidFill>
                  <a:prstClr val="black">
                    <a:lumMod val="85000"/>
                    <a:lumOff val="15000"/>
                  </a:prstClr>
                </a:solidFill>
                <a:effectLst/>
                <a:uLnTx/>
                <a:uFillTx/>
                <a:latin typeface="Segoe UI"/>
                <a:ea typeface="+mn-ea"/>
                <a:cs typeface="Arial"/>
              </a:rPr>
              <a:t>(2021 cálculos preliminares)</a:t>
            </a:r>
            <a:endParaRPr kumimoji="0" lang="da-DK" sz="1400" b="0" i="0" u="sng" strike="noStrike" kern="1200" cap="none" spc="0" normalizeH="0" baseline="0" noProof="0" dirty="0">
              <a:ln>
                <a:noFill/>
              </a:ln>
              <a:solidFill>
                <a:prstClr val="black">
                  <a:lumMod val="85000"/>
                  <a:lumOff val="15000"/>
                </a:prstClr>
              </a:solidFill>
              <a:effectLst/>
              <a:uLnTx/>
              <a:uFillTx/>
              <a:latin typeface="Segoe UI"/>
              <a:ea typeface="Arial" charset="0"/>
              <a:cs typeface="Arial" charset="0"/>
            </a:endParaRPr>
          </a:p>
        </p:txBody>
      </p:sp>
      <p:cxnSp>
        <p:nvCxnSpPr>
          <p:cNvPr id="5" name="Conector recto 4">
            <a:extLst>
              <a:ext uri="{FF2B5EF4-FFF2-40B4-BE49-F238E27FC236}">
                <a16:creationId xmlns:a16="http://schemas.microsoft.com/office/drawing/2014/main" id="{16830616-5C8C-BBA7-5C80-946F5C87AE42}"/>
              </a:ext>
            </a:extLst>
          </p:cNvPr>
          <p:cNvCxnSpPr>
            <a:cxnSpLocks/>
          </p:cNvCxnSpPr>
          <p:nvPr/>
        </p:nvCxnSpPr>
        <p:spPr>
          <a:xfrm flipH="1">
            <a:off x="756253" y="753050"/>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pic>
        <p:nvPicPr>
          <p:cNvPr id="3" name="Imagen 2" descr="Gráfico, Histograma&#10;&#10;Descripción generada automáticamente">
            <a:extLst>
              <a:ext uri="{FF2B5EF4-FFF2-40B4-BE49-F238E27FC236}">
                <a16:creationId xmlns:a16="http://schemas.microsoft.com/office/drawing/2014/main" id="{9011C220-B13D-C28E-EEEE-FBAB5CE3FF01}"/>
              </a:ext>
            </a:extLst>
          </p:cNvPr>
          <p:cNvPicPr>
            <a:picLocks noChangeAspect="1"/>
          </p:cNvPicPr>
          <p:nvPr/>
        </p:nvPicPr>
        <p:blipFill>
          <a:blip r:embed="rId2"/>
          <a:stretch>
            <a:fillRect/>
          </a:stretch>
        </p:blipFill>
        <p:spPr>
          <a:xfrm>
            <a:off x="1764165" y="753050"/>
            <a:ext cx="5876925" cy="4276725"/>
          </a:xfrm>
          <a:prstGeom prst="rect">
            <a:avLst/>
          </a:prstGeom>
        </p:spPr>
      </p:pic>
      <p:pic>
        <p:nvPicPr>
          <p:cNvPr id="6" name="Imagen 5"/>
          <p:cNvPicPr>
            <a:picLocks noChangeAspect="1"/>
          </p:cNvPicPr>
          <p:nvPr/>
        </p:nvPicPr>
        <p:blipFill>
          <a:blip r:embed="rId3"/>
          <a:stretch>
            <a:fillRect/>
          </a:stretch>
        </p:blipFill>
        <p:spPr>
          <a:xfrm>
            <a:off x="102189" y="1018268"/>
            <a:ext cx="1573168" cy="371615"/>
          </a:xfrm>
          <a:prstGeom prst="rect">
            <a:avLst/>
          </a:prstGeom>
        </p:spPr>
      </p:pic>
    </p:spTree>
    <p:extLst>
      <p:ext uri="{BB962C8B-B14F-4D97-AF65-F5344CB8AC3E}">
        <p14:creationId xmlns:p14="http://schemas.microsoft.com/office/powerpoint/2010/main" val="46492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98">
            <a:extLst>
              <a:ext uri="{FF2B5EF4-FFF2-40B4-BE49-F238E27FC236}">
                <a16:creationId xmlns:a16="http://schemas.microsoft.com/office/drawing/2014/main" id="{A266DBC6-D890-8364-822D-6CFAFFF8C39D}"/>
              </a:ext>
            </a:extLst>
          </p:cNvPr>
          <p:cNvSpPr txBox="1"/>
          <p:nvPr/>
        </p:nvSpPr>
        <p:spPr>
          <a:xfrm>
            <a:off x="741739" y="178931"/>
            <a:ext cx="7104140" cy="430887"/>
          </a:xfrm>
          <a:prstGeom prst="rect">
            <a:avLst/>
          </a:prstGeom>
        </p:spPr>
        <p:txBody>
          <a:bodyPr vert="horz" wrap="square" lIns="0" tIns="0" rIns="0" bIns="0" rtlCol="0">
            <a:spAutoFit/>
          </a:bodyPr>
          <a:lstStyle/>
          <a:p>
            <a:pPr marL="1270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B6004B"/>
                </a:solidFill>
                <a:effectLst/>
                <a:uLnTx/>
                <a:uFillTx/>
                <a:latin typeface="Segoe UI"/>
                <a:ea typeface="+mn-ea"/>
                <a:cs typeface="Arial"/>
              </a:rPr>
              <a:t>Perfiles de salidas de transferencias públicas en pensiones anual per cápita</a:t>
            </a:r>
          </a:p>
          <a:p>
            <a:pPr marL="1270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lumMod val="85000"/>
                    <a:lumOff val="15000"/>
                  </a:prstClr>
                </a:solidFill>
                <a:effectLst/>
                <a:uLnTx/>
                <a:uFillTx/>
                <a:latin typeface="Segoe UI"/>
                <a:ea typeface="+mn-ea"/>
                <a:cs typeface="Arial"/>
              </a:rPr>
              <a:t>2008, 2014, 2017 y </a:t>
            </a:r>
            <a:r>
              <a:rPr kumimoji="0" lang="es-ES" sz="1400" b="1" i="0" u="sng" strike="noStrike" kern="1200" cap="none" spc="0" normalizeH="0" baseline="0" noProof="0" dirty="0">
                <a:ln>
                  <a:noFill/>
                </a:ln>
                <a:solidFill>
                  <a:prstClr val="black">
                    <a:lumMod val="85000"/>
                    <a:lumOff val="15000"/>
                  </a:prstClr>
                </a:solidFill>
                <a:effectLst/>
                <a:uLnTx/>
                <a:uFillTx/>
                <a:latin typeface="Segoe UI"/>
                <a:ea typeface="+mn-ea"/>
                <a:cs typeface="Arial"/>
              </a:rPr>
              <a:t>(2021 cálculos preliminares)</a:t>
            </a:r>
            <a:endParaRPr kumimoji="0" lang="da-DK" sz="1400" b="0" i="0" u="sng" strike="noStrike" kern="1200" cap="none" spc="0" normalizeH="0" baseline="0" noProof="0" dirty="0">
              <a:ln>
                <a:noFill/>
              </a:ln>
              <a:solidFill>
                <a:prstClr val="black">
                  <a:lumMod val="85000"/>
                  <a:lumOff val="15000"/>
                </a:prstClr>
              </a:solidFill>
              <a:effectLst/>
              <a:uLnTx/>
              <a:uFillTx/>
              <a:latin typeface="Segoe UI"/>
              <a:ea typeface="Arial" charset="0"/>
              <a:cs typeface="Arial" charset="0"/>
            </a:endParaRPr>
          </a:p>
        </p:txBody>
      </p:sp>
      <p:cxnSp>
        <p:nvCxnSpPr>
          <p:cNvPr id="5" name="Conector recto 4">
            <a:extLst>
              <a:ext uri="{FF2B5EF4-FFF2-40B4-BE49-F238E27FC236}">
                <a16:creationId xmlns:a16="http://schemas.microsoft.com/office/drawing/2014/main" id="{16830616-5C8C-BBA7-5C80-946F5C87AE42}"/>
              </a:ext>
            </a:extLst>
          </p:cNvPr>
          <p:cNvCxnSpPr>
            <a:cxnSpLocks/>
          </p:cNvCxnSpPr>
          <p:nvPr/>
        </p:nvCxnSpPr>
        <p:spPr>
          <a:xfrm flipH="1">
            <a:off x="756253" y="753050"/>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pic>
        <p:nvPicPr>
          <p:cNvPr id="6" name="Imagen 5" descr="Gráfico, Gráfico de líneas&#10;&#10;Descripción generada automáticamente">
            <a:extLst>
              <a:ext uri="{FF2B5EF4-FFF2-40B4-BE49-F238E27FC236}">
                <a16:creationId xmlns:a16="http://schemas.microsoft.com/office/drawing/2014/main" id="{2B65BE81-4ED1-C0C7-3CF4-EC00F80D705F}"/>
              </a:ext>
            </a:extLst>
          </p:cNvPr>
          <p:cNvPicPr>
            <a:picLocks noChangeAspect="1"/>
          </p:cNvPicPr>
          <p:nvPr/>
        </p:nvPicPr>
        <p:blipFill>
          <a:blip r:embed="rId2"/>
          <a:stretch>
            <a:fillRect/>
          </a:stretch>
        </p:blipFill>
        <p:spPr>
          <a:xfrm>
            <a:off x="1768248" y="753050"/>
            <a:ext cx="5876925" cy="4276725"/>
          </a:xfrm>
          <a:prstGeom prst="rect">
            <a:avLst/>
          </a:prstGeom>
        </p:spPr>
      </p:pic>
      <p:pic>
        <p:nvPicPr>
          <p:cNvPr id="7" name="Imagen 6"/>
          <p:cNvPicPr>
            <a:picLocks noChangeAspect="1"/>
          </p:cNvPicPr>
          <p:nvPr/>
        </p:nvPicPr>
        <p:blipFill>
          <a:blip r:embed="rId3"/>
          <a:stretch>
            <a:fillRect/>
          </a:stretch>
        </p:blipFill>
        <p:spPr>
          <a:xfrm>
            <a:off x="7280911" y="178931"/>
            <a:ext cx="1573168" cy="371615"/>
          </a:xfrm>
          <a:prstGeom prst="rect">
            <a:avLst/>
          </a:prstGeom>
        </p:spPr>
      </p:pic>
    </p:spTree>
    <p:extLst>
      <p:ext uri="{BB962C8B-B14F-4D97-AF65-F5344CB8AC3E}">
        <p14:creationId xmlns:p14="http://schemas.microsoft.com/office/powerpoint/2010/main" val="394087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98">
            <a:extLst>
              <a:ext uri="{FF2B5EF4-FFF2-40B4-BE49-F238E27FC236}">
                <a16:creationId xmlns:a16="http://schemas.microsoft.com/office/drawing/2014/main" id="{A266DBC6-D890-8364-822D-6CFAFFF8C39D}"/>
              </a:ext>
            </a:extLst>
          </p:cNvPr>
          <p:cNvSpPr txBox="1"/>
          <p:nvPr/>
        </p:nvSpPr>
        <p:spPr>
          <a:xfrm>
            <a:off x="741739" y="178931"/>
            <a:ext cx="7104140" cy="430887"/>
          </a:xfrm>
          <a:prstGeom prst="rect">
            <a:avLst/>
          </a:prstGeom>
        </p:spPr>
        <p:txBody>
          <a:bodyPr vert="horz" wrap="square" lIns="0" tIns="0" rIns="0" bIns="0" rtlCol="0">
            <a:spAutoFit/>
          </a:bodyPr>
          <a:lstStyle/>
          <a:p>
            <a:pPr marL="1270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B6004B"/>
                </a:solidFill>
                <a:effectLst/>
                <a:uLnTx/>
                <a:uFillTx/>
                <a:latin typeface="Segoe UI"/>
                <a:ea typeface="+mn-ea"/>
                <a:cs typeface="Arial"/>
              </a:rPr>
              <a:t>Perfiles de entradas de transferencias públicas en pensiones anual per cápita</a:t>
            </a:r>
          </a:p>
          <a:p>
            <a:pPr marL="1270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black">
                    <a:lumMod val="85000"/>
                    <a:lumOff val="15000"/>
                  </a:prstClr>
                </a:solidFill>
                <a:effectLst/>
                <a:uLnTx/>
                <a:uFillTx/>
                <a:latin typeface="Segoe UI"/>
                <a:ea typeface="+mn-ea"/>
                <a:cs typeface="Arial"/>
              </a:rPr>
              <a:t>2008, 2014, 2017 y </a:t>
            </a:r>
            <a:r>
              <a:rPr kumimoji="0" lang="es-ES" sz="1400" b="1" i="0" u="sng" strike="noStrike" kern="1200" cap="none" spc="0" normalizeH="0" baseline="0" noProof="0" dirty="0">
                <a:ln>
                  <a:noFill/>
                </a:ln>
                <a:solidFill>
                  <a:prstClr val="black">
                    <a:lumMod val="85000"/>
                    <a:lumOff val="15000"/>
                  </a:prstClr>
                </a:solidFill>
                <a:effectLst/>
                <a:uLnTx/>
                <a:uFillTx/>
                <a:latin typeface="Segoe UI"/>
                <a:ea typeface="+mn-ea"/>
                <a:cs typeface="Arial"/>
              </a:rPr>
              <a:t>(2021 cálculos preliminares)</a:t>
            </a:r>
            <a:endParaRPr kumimoji="0" lang="da-DK" sz="1400" b="0" i="0" u="sng" strike="noStrike" kern="1200" cap="none" spc="0" normalizeH="0" baseline="0" noProof="0" dirty="0">
              <a:ln>
                <a:noFill/>
              </a:ln>
              <a:solidFill>
                <a:prstClr val="black">
                  <a:lumMod val="85000"/>
                  <a:lumOff val="15000"/>
                </a:prstClr>
              </a:solidFill>
              <a:effectLst/>
              <a:uLnTx/>
              <a:uFillTx/>
              <a:latin typeface="Segoe UI"/>
              <a:ea typeface="Arial" charset="0"/>
              <a:cs typeface="Arial" charset="0"/>
            </a:endParaRPr>
          </a:p>
        </p:txBody>
      </p:sp>
      <p:cxnSp>
        <p:nvCxnSpPr>
          <p:cNvPr id="5" name="Conector recto 4">
            <a:extLst>
              <a:ext uri="{FF2B5EF4-FFF2-40B4-BE49-F238E27FC236}">
                <a16:creationId xmlns:a16="http://schemas.microsoft.com/office/drawing/2014/main" id="{16830616-5C8C-BBA7-5C80-946F5C87AE42}"/>
              </a:ext>
            </a:extLst>
          </p:cNvPr>
          <p:cNvCxnSpPr>
            <a:cxnSpLocks/>
          </p:cNvCxnSpPr>
          <p:nvPr/>
        </p:nvCxnSpPr>
        <p:spPr>
          <a:xfrm flipH="1">
            <a:off x="756253" y="753050"/>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pic>
        <p:nvPicPr>
          <p:cNvPr id="3" name="Imagen 2" descr="Gráfico, Gráfico de líneas&#10;&#10;Descripción generada automáticamente">
            <a:extLst>
              <a:ext uri="{FF2B5EF4-FFF2-40B4-BE49-F238E27FC236}">
                <a16:creationId xmlns:a16="http://schemas.microsoft.com/office/drawing/2014/main" id="{AB9F8405-E3F4-A0CE-B358-CC0CFB4B3221}"/>
              </a:ext>
            </a:extLst>
          </p:cNvPr>
          <p:cNvPicPr>
            <a:picLocks noChangeAspect="1"/>
          </p:cNvPicPr>
          <p:nvPr/>
        </p:nvPicPr>
        <p:blipFill>
          <a:blip r:embed="rId2"/>
          <a:stretch>
            <a:fillRect/>
          </a:stretch>
        </p:blipFill>
        <p:spPr>
          <a:xfrm>
            <a:off x="1768248" y="753050"/>
            <a:ext cx="5876925" cy="4276725"/>
          </a:xfrm>
          <a:prstGeom prst="rect">
            <a:avLst/>
          </a:prstGeom>
        </p:spPr>
      </p:pic>
      <p:pic>
        <p:nvPicPr>
          <p:cNvPr id="6" name="Imagen 5"/>
          <p:cNvPicPr>
            <a:picLocks noChangeAspect="1"/>
          </p:cNvPicPr>
          <p:nvPr/>
        </p:nvPicPr>
        <p:blipFill>
          <a:blip r:embed="rId3"/>
          <a:stretch>
            <a:fillRect/>
          </a:stretch>
        </p:blipFill>
        <p:spPr>
          <a:xfrm>
            <a:off x="7403741" y="238203"/>
            <a:ext cx="1573168" cy="371615"/>
          </a:xfrm>
          <a:prstGeom prst="rect">
            <a:avLst/>
          </a:prstGeom>
        </p:spPr>
      </p:pic>
    </p:spTree>
    <p:extLst>
      <p:ext uri="{BB962C8B-B14F-4D97-AF65-F5344CB8AC3E}">
        <p14:creationId xmlns:p14="http://schemas.microsoft.com/office/powerpoint/2010/main" val="387458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2D14CD84-7D3F-9D47-89DD-5D218B645BAF}"/>
              </a:ext>
            </a:extLst>
          </p:cNvPr>
          <p:cNvSpPr txBox="1"/>
          <p:nvPr/>
        </p:nvSpPr>
        <p:spPr>
          <a:xfrm>
            <a:off x="747460" y="290547"/>
            <a:ext cx="8741460" cy="469359"/>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r>
              <a:rPr lang="es-ES" sz="1400" dirty="0">
                <a:solidFill>
                  <a:srgbClr val="B6004B"/>
                </a:solidFill>
              </a:rPr>
              <a:t>Población ocupada, desocupada y fuera de la fuerza de trabajo</a:t>
            </a:r>
          </a:p>
          <a:p>
            <a:r>
              <a:rPr lang="es-ES" sz="1200" b="0" dirty="0">
                <a:solidFill>
                  <a:schemeClr val="tx1"/>
                </a:solidFill>
              </a:rPr>
              <a:t>Enero – octubre (2022-2023)</a:t>
            </a:r>
          </a:p>
        </p:txBody>
      </p:sp>
      <p:sp>
        <p:nvSpPr>
          <p:cNvPr id="7" name="object 18"/>
          <p:cNvSpPr txBox="1"/>
          <p:nvPr/>
        </p:nvSpPr>
        <p:spPr>
          <a:xfrm>
            <a:off x="408137" y="4312940"/>
            <a:ext cx="8713401" cy="730456"/>
          </a:xfrm>
          <a:prstGeom prst="rect">
            <a:avLst/>
          </a:prstGeom>
        </p:spPr>
        <p:txBody>
          <a:bodyPr vert="horz" wrap="square" lIns="0" tIns="6985" rIns="0" bIns="0" rtlCol="0" anchor="b">
            <a:spAutoFit/>
          </a:bodyPr>
          <a:lstStyle/>
          <a:p>
            <a:pPr marL="450850" marR="5080" indent="-438150">
              <a:lnSpc>
                <a:spcPct val="104099"/>
              </a:lnSpc>
              <a:spcBef>
                <a:spcPts val="55"/>
              </a:spcBef>
            </a:pPr>
            <a:r>
              <a:rPr lang="es-ES" sz="700" b="1" spc="15" dirty="0">
                <a:solidFill>
                  <a:srgbClr val="A84072"/>
                </a:solidFill>
                <a:latin typeface="Segoe UI" panose="020B0502040204020203" pitchFamily="34" charset="0"/>
                <a:cs typeface="Segoe UI" panose="020B0502040204020203" pitchFamily="34" charset="0"/>
              </a:rPr>
              <a:t>Notas</a:t>
            </a:r>
            <a:r>
              <a:rPr lang="es-ES" sz="700" spc="15" dirty="0">
                <a:solidFill>
                  <a:srgbClr val="A84072"/>
                </a:solidFill>
                <a:latin typeface="Segoe UI" panose="020B0502040204020203" pitchFamily="34" charset="0"/>
                <a:cs typeface="Segoe UI" panose="020B0502040204020203" pitchFamily="34" charset="0"/>
              </a:rPr>
              <a:t>:  ᛫ Datos expandidos con proyecciones de población elaboradas con base en los resultados del Censo Nacional de Población y Vivienda 2018.</a:t>
            </a:r>
          </a:p>
          <a:p>
            <a:pPr marL="450850" marR="5080" indent="-438150">
              <a:lnSpc>
                <a:spcPct val="104099"/>
              </a:lnSpc>
              <a:spcBef>
                <a:spcPts val="55"/>
              </a:spcBef>
            </a:pPr>
            <a:r>
              <a:rPr lang="es-ES" sz="700" spc="15" dirty="0">
                <a:solidFill>
                  <a:srgbClr val="A84072"/>
                </a:solidFill>
                <a:latin typeface="Segoe UI" panose="020B0502040204020203" pitchFamily="34" charset="0"/>
                <a:cs typeface="Segoe UI" panose="020B0502040204020203" pitchFamily="34" charset="0"/>
              </a:rPr>
              <a:t>            ᛫ Los resultados de la variación absoluta pueden diferir por los valores aproximados a mil.</a:t>
            </a:r>
          </a:p>
          <a:p>
            <a:pPr marL="450850" marR="5080" indent="-438150">
              <a:lnSpc>
                <a:spcPct val="104099"/>
              </a:lnSpc>
              <a:spcBef>
                <a:spcPts val="55"/>
              </a:spcBef>
            </a:pPr>
            <a:r>
              <a:rPr lang="es-ES" sz="700" spc="15" dirty="0">
                <a:solidFill>
                  <a:srgbClr val="A84072"/>
                </a:solidFill>
                <a:latin typeface="Segoe UI" panose="020B0502040204020203" pitchFamily="34" charset="0"/>
                <a:cs typeface="Segoe UI" panose="020B0502040204020203" pitchFamily="34" charset="0"/>
              </a:rPr>
              <a:t>            ᛫ Los datos de las poblaciones están en miles de personas.</a:t>
            </a:r>
          </a:p>
          <a:p>
            <a:pPr marL="450850" marR="5080" indent="-438150">
              <a:lnSpc>
                <a:spcPct val="104099"/>
              </a:lnSpc>
              <a:spcBef>
                <a:spcPts val="55"/>
              </a:spcBef>
            </a:pPr>
            <a:r>
              <a:rPr lang="es-ES" sz="700" spc="15" dirty="0">
                <a:solidFill>
                  <a:srgbClr val="A84072"/>
                </a:solidFill>
                <a:latin typeface="Segoe UI" panose="020B0502040204020203" pitchFamily="34" charset="0"/>
                <a:cs typeface="Segoe UI" panose="020B0502040204020203" pitchFamily="34" charset="0"/>
              </a:rPr>
              <a:t>            ᛫ 13 ciudades y áreas metropolitanas incluye Bogotá D.C., Medellín A.M., Cali A.M., Barranquilla A.M., Bucaramanga A.M., Manizales A.M., Pereira A.M., Cúcuta A.M., Pasto, Ibagué, Montería, Cartagena y Villavicencio.</a:t>
            </a:r>
          </a:p>
          <a:p>
            <a:pPr marL="12700" marR="5080">
              <a:lnSpc>
                <a:spcPct val="104099"/>
              </a:lnSpc>
              <a:spcBef>
                <a:spcPts val="55"/>
              </a:spcBef>
            </a:pPr>
            <a:r>
              <a:rPr lang="es-CO" sz="700" b="1" spc="15" dirty="0">
                <a:solidFill>
                  <a:srgbClr val="A84072"/>
                </a:solidFill>
                <a:latin typeface="Segoe UI" panose="020B0502040204020203" pitchFamily="34" charset="0"/>
                <a:cs typeface="Segoe UI" panose="020B0502040204020203" pitchFamily="34" charset="0"/>
              </a:rPr>
              <a:t>Fuente: </a:t>
            </a:r>
            <a:r>
              <a:rPr lang="es-CO" sz="700" spc="15" dirty="0">
                <a:solidFill>
                  <a:srgbClr val="A84072"/>
                </a:solidFill>
                <a:latin typeface="Segoe UI" panose="020B0502040204020203" pitchFamily="34" charset="0"/>
                <a:cs typeface="Segoe UI" panose="020B0502040204020203" pitchFamily="34" charset="0"/>
              </a:rPr>
              <a:t>DANE, GEIH.</a:t>
            </a:r>
          </a:p>
        </p:txBody>
      </p:sp>
      <p:graphicFrame>
        <p:nvGraphicFramePr>
          <p:cNvPr id="5" name="Tabla 4"/>
          <p:cNvGraphicFramePr>
            <a:graphicFrameLocks noGrp="1"/>
          </p:cNvGraphicFramePr>
          <p:nvPr>
            <p:extLst>
              <p:ext uri="{D42A27DB-BD31-4B8C-83A1-F6EECF244321}">
                <p14:modId xmlns:p14="http://schemas.microsoft.com/office/powerpoint/2010/main" val="88108869"/>
              </p:ext>
            </p:extLst>
          </p:nvPr>
        </p:nvGraphicFramePr>
        <p:xfrm>
          <a:off x="408137" y="1362065"/>
          <a:ext cx="4025640" cy="2805897"/>
        </p:xfrm>
        <a:graphic>
          <a:graphicData uri="http://schemas.openxmlformats.org/drawingml/2006/table">
            <a:tbl>
              <a:tblPr/>
              <a:tblGrid>
                <a:gridCol w="1116616">
                  <a:extLst>
                    <a:ext uri="{9D8B030D-6E8A-4147-A177-3AD203B41FA5}">
                      <a16:colId xmlns:a16="http://schemas.microsoft.com/office/drawing/2014/main" val="829564472"/>
                    </a:ext>
                  </a:extLst>
                </a:gridCol>
                <a:gridCol w="872723">
                  <a:extLst>
                    <a:ext uri="{9D8B030D-6E8A-4147-A177-3AD203B41FA5}">
                      <a16:colId xmlns:a16="http://schemas.microsoft.com/office/drawing/2014/main" val="1013707523"/>
                    </a:ext>
                  </a:extLst>
                </a:gridCol>
                <a:gridCol w="940308">
                  <a:extLst>
                    <a:ext uri="{9D8B030D-6E8A-4147-A177-3AD203B41FA5}">
                      <a16:colId xmlns:a16="http://schemas.microsoft.com/office/drawing/2014/main" val="609445581"/>
                    </a:ext>
                  </a:extLst>
                </a:gridCol>
                <a:gridCol w="1095993">
                  <a:extLst>
                    <a:ext uri="{9D8B030D-6E8A-4147-A177-3AD203B41FA5}">
                      <a16:colId xmlns:a16="http://schemas.microsoft.com/office/drawing/2014/main" val="1610487915"/>
                    </a:ext>
                  </a:extLst>
                </a:gridCol>
              </a:tblGrid>
              <a:tr h="439017">
                <a:tc rowSpan="2">
                  <a:txBody>
                    <a:bodyPr/>
                    <a:lstStyle/>
                    <a:p>
                      <a:pPr algn="ctr" fontAlgn="ctr"/>
                      <a:r>
                        <a:rPr lang="es-CO" sz="1200" b="1" i="0" u="none" strike="noStrike" dirty="0">
                          <a:solidFill>
                            <a:schemeClr val="bg1"/>
                          </a:solidFill>
                          <a:effectLst/>
                          <a:latin typeface="Segoe UI" panose="020B0502040204020203" pitchFamily="34" charset="0"/>
                        </a:rPr>
                        <a:t>Miles de personas</a:t>
                      </a:r>
                    </a:p>
                  </a:txBody>
                  <a:tcPr marL="9525" marR="9525" marT="9525" marB="0" anchor="ctr">
                    <a:lnL>
                      <a:noFill/>
                    </a:lnL>
                    <a:lnR>
                      <a:noFill/>
                    </a:lnR>
                    <a:lnT>
                      <a:noFill/>
                    </a:lnT>
                    <a:lnB>
                      <a:noFill/>
                    </a:lnB>
                    <a:solidFill>
                      <a:srgbClr val="6B1940"/>
                    </a:solidFill>
                  </a:tcPr>
                </a:tc>
                <a:tc gridSpan="3">
                  <a:txBody>
                    <a:bodyPr/>
                    <a:lstStyle/>
                    <a:p>
                      <a:pPr algn="ctr" fontAlgn="ctr"/>
                      <a:r>
                        <a:rPr lang="es-CO" sz="1400" b="1" i="0" u="none" strike="noStrike" dirty="0">
                          <a:solidFill>
                            <a:srgbClr val="FFFFFF"/>
                          </a:solidFill>
                          <a:effectLst/>
                          <a:latin typeface="Segoe UI" panose="020B0502040204020203" pitchFamily="34" charset="0"/>
                        </a:rPr>
                        <a:t>Total nacional</a:t>
                      </a:r>
                    </a:p>
                  </a:txBody>
                  <a:tcPr marL="9525" marR="9525" marT="9525"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72075616"/>
                  </a:ext>
                </a:extLst>
              </a:tr>
              <a:tr h="642855">
                <a:tc vMerge="1">
                  <a:txBody>
                    <a:bodyPr/>
                    <a:lstStyle/>
                    <a:p>
                      <a:endParaRPr lang="es-CO"/>
                    </a:p>
                  </a:txBody>
                  <a:tcPr/>
                </a:tc>
                <a:tc>
                  <a:txBody>
                    <a:bodyPr/>
                    <a:lstStyle/>
                    <a:p>
                      <a:pPr algn="ctr" fontAlgn="ctr"/>
                      <a:r>
                        <a:rPr lang="es-CO" sz="1200" b="1" i="0" u="none" strike="noStrike" dirty="0">
                          <a:solidFill>
                            <a:srgbClr val="AD2750"/>
                          </a:solidFill>
                          <a:effectLst/>
                          <a:latin typeface="Segoe UI" panose="020B0502040204020203" pitchFamily="34" charset="0"/>
                        </a:rPr>
                        <a:t>Enero - octubre 2022</a:t>
                      </a:r>
                    </a:p>
                  </a:txBody>
                  <a:tcPr marL="9525" marR="9525" marT="9525" marB="0" anchor="ctr">
                    <a:lnL>
                      <a:noFill/>
                    </a:lnL>
                    <a:lnR>
                      <a:noFill/>
                    </a:lnR>
                    <a:lnT>
                      <a:noFill/>
                    </a:lnT>
                    <a:lnB>
                      <a:noFill/>
                    </a:lnB>
                    <a:solidFill>
                      <a:srgbClr val="E691AA"/>
                    </a:solidFill>
                  </a:tcPr>
                </a:tc>
                <a:tc>
                  <a:txBody>
                    <a:bodyPr/>
                    <a:lstStyle/>
                    <a:p>
                      <a:pPr algn="ctr" fontAlgn="ctr"/>
                      <a:r>
                        <a:rPr lang="es-CO" sz="1200" b="1" i="0" u="none" strike="noStrike" dirty="0">
                          <a:solidFill>
                            <a:srgbClr val="AD2750"/>
                          </a:solidFill>
                          <a:effectLst/>
                          <a:latin typeface="Segoe UI" panose="020B0502040204020203" pitchFamily="34" charset="0"/>
                        </a:rPr>
                        <a:t>Enero - octubre 2023</a:t>
                      </a:r>
                    </a:p>
                  </a:txBody>
                  <a:tcPr marL="9525" marR="9525" marT="9525" marB="0" anchor="ctr">
                    <a:lnL>
                      <a:noFill/>
                    </a:lnL>
                    <a:lnR>
                      <a:noFill/>
                    </a:lnR>
                    <a:lnT>
                      <a:noFill/>
                    </a:lnT>
                    <a:lnB>
                      <a:noFill/>
                    </a:lnB>
                    <a:solidFill>
                      <a:srgbClr val="F7D9E1"/>
                    </a:solidFill>
                  </a:tcPr>
                </a:tc>
                <a:tc>
                  <a:txBody>
                    <a:bodyPr/>
                    <a:lstStyle/>
                    <a:p>
                      <a:pPr algn="ctr" fontAlgn="ctr"/>
                      <a:r>
                        <a:rPr lang="es-CO" sz="1200" b="1" i="0" u="none" strike="noStrike" dirty="0">
                          <a:solidFill>
                            <a:srgbClr val="AD2750"/>
                          </a:solidFill>
                          <a:effectLst/>
                          <a:latin typeface="Segoe UI" panose="020B0502040204020203" pitchFamily="34" charset="0"/>
                        </a:rPr>
                        <a:t>Variación</a:t>
                      </a:r>
                      <a:br>
                        <a:rPr lang="es-CO" sz="1200" b="1" i="0" u="none" strike="noStrike" dirty="0">
                          <a:solidFill>
                            <a:srgbClr val="AD2750"/>
                          </a:solidFill>
                          <a:effectLst/>
                          <a:latin typeface="Segoe UI" panose="020B0502040204020203" pitchFamily="34" charset="0"/>
                        </a:rPr>
                      </a:br>
                      <a:r>
                        <a:rPr lang="es-CO" sz="1200" b="1" i="0" u="none" strike="noStrike" dirty="0">
                          <a:solidFill>
                            <a:srgbClr val="AD2750"/>
                          </a:solidFill>
                          <a:effectLst/>
                          <a:latin typeface="Segoe UI" panose="020B0502040204020203" pitchFamily="34" charset="0"/>
                        </a:rPr>
                        <a:t>absoluta</a:t>
                      </a:r>
                    </a:p>
                  </a:txBody>
                  <a:tcPr marL="9525" marR="9525" marT="9525" marB="0" anchor="ctr">
                    <a:lnL>
                      <a:noFill/>
                    </a:lnL>
                    <a:lnR>
                      <a:noFill/>
                    </a:lnR>
                    <a:lnT>
                      <a:noFill/>
                    </a:lnT>
                    <a:lnB>
                      <a:noFill/>
                    </a:lnB>
                    <a:solidFill>
                      <a:srgbClr val="E691AA"/>
                    </a:solidFill>
                  </a:tcPr>
                </a:tc>
                <a:extLst>
                  <a:ext uri="{0D108BD9-81ED-4DB2-BD59-A6C34878D82A}">
                    <a16:rowId xmlns:a16="http://schemas.microsoft.com/office/drawing/2014/main" val="3758608631"/>
                  </a:ext>
                </a:extLst>
              </a:tr>
              <a:tr h="456936">
                <a:tc>
                  <a:txBody>
                    <a:bodyPr/>
                    <a:lstStyle/>
                    <a:p>
                      <a:pPr algn="ctr" rtl="0" fontAlgn="ctr"/>
                      <a:r>
                        <a:rPr lang="es-CO" sz="1100" b="1" i="0" u="none" strike="noStrike">
                          <a:solidFill>
                            <a:srgbClr val="000000"/>
                          </a:solidFill>
                          <a:effectLst/>
                          <a:latin typeface="Segoe UI" panose="020B0502040204020203" pitchFamily="34" charset="0"/>
                        </a:rPr>
                        <a:t>Población</a:t>
                      </a:r>
                      <a:br>
                        <a:rPr lang="es-CO" sz="1100" b="1" i="0" u="none" strike="noStrike">
                          <a:solidFill>
                            <a:srgbClr val="000000"/>
                          </a:solidFill>
                          <a:effectLst/>
                          <a:latin typeface="Segoe UI" panose="020B0502040204020203" pitchFamily="34" charset="0"/>
                        </a:rPr>
                      </a:br>
                      <a:r>
                        <a:rPr lang="es-CO" sz="1100" b="1" i="0" u="none" strike="noStrike">
                          <a:solidFill>
                            <a:srgbClr val="000000"/>
                          </a:solidFill>
                          <a:effectLst/>
                          <a:latin typeface="Segoe UI" panose="020B0502040204020203" pitchFamily="34" charset="0"/>
                        </a:rPr>
                        <a:t>ocupada</a:t>
                      </a:r>
                    </a:p>
                  </a:txBody>
                  <a:tcPr marL="9525" marR="9525" marT="9525" marB="0" anchor="ctr">
                    <a:lnL>
                      <a:noFill/>
                    </a:lnL>
                    <a:lnR>
                      <a:noFill/>
                    </a:lnR>
                    <a:lnT>
                      <a:noFill/>
                    </a:lnT>
                    <a:lnB>
                      <a:noFill/>
                    </a:lnB>
                    <a:solidFill>
                      <a:srgbClr val="D9D9D9"/>
                    </a:solidFill>
                  </a:tcPr>
                </a:tc>
                <a:tc>
                  <a:txBody>
                    <a:bodyPr/>
                    <a:lstStyle/>
                    <a:p>
                      <a:pPr marL="0" algn="ctr" defTabSz="457200" rtl="0" eaLnBrk="1" fontAlgn="ctr" latinLnBrk="0" hangingPunct="1"/>
                      <a:r>
                        <a:rPr lang="es-CO" sz="1400" b="0" i="0" u="none" strike="noStrike" kern="1200" dirty="0">
                          <a:solidFill>
                            <a:srgbClr val="000000"/>
                          </a:solidFill>
                          <a:effectLst/>
                          <a:latin typeface="Segoe UI" panose="020B0502040204020203" pitchFamily="34" charset="0"/>
                          <a:ea typeface="+mn-ea"/>
                          <a:cs typeface="+mn-cs"/>
                        </a:rPr>
                        <a:t>21.943</a:t>
                      </a:r>
                    </a:p>
                  </a:txBody>
                  <a:tcPr marL="9525" marR="9525" marT="9525" marB="0" anchor="ctr">
                    <a:lnL>
                      <a:noFill/>
                    </a:lnL>
                    <a:lnR>
                      <a:noFill/>
                    </a:lnR>
                    <a:lnT>
                      <a:noFill/>
                    </a:lnT>
                    <a:lnB>
                      <a:noFill/>
                    </a:lnB>
                    <a:solidFill>
                      <a:srgbClr val="D9D9D9"/>
                    </a:solidFill>
                  </a:tcPr>
                </a:tc>
                <a:tc>
                  <a:txBody>
                    <a:bodyPr/>
                    <a:lstStyle/>
                    <a:p>
                      <a:pPr marL="0" algn="ctr" defTabSz="457200" rtl="0" eaLnBrk="1" fontAlgn="ctr" latinLnBrk="0" hangingPunct="1"/>
                      <a:r>
                        <a:rPr lang="es-CO" sz="1400" b="1" i="0" u="none" strike="noStrike" kern="1200" dirty="0">
                          <a:solidFill>
                            <a:srgbClr val="000000"/>
                          </a:solidFill>
                          <a:effectLst/>
                          <a:latin typeface="Segoe UI" panose="020B0502040204020203" pitchFamily="34" charset="0"/>
                          <a:ea typeface="+mn-ea"/>
                          <a:cs typeface="+mn-cs"/>
                        </a:rPr>
                        <a:t>22.741</a:t>
                      </a:r>
                    </a:p>
                  </a:txBody>
                  <a:tcPr marL="9525" marR="9525" marT="9525" marB="0" anchor="ctr">
                    <a:lnL>
                      <a:noFill/>
                    </a:lnL>
                    <a:lnR>
                      <a:noFill/>
                    </a:lnR>
                    <a:lnT>
                      <a:noFill/>
                    </a:lnT>
                    <a:lnB>
                      <a:noFill/>
                    </a:lnB>
                    <a:solidFill>
                      <a:srgbClr val="D9D9D9"/>
                    </a:solidFill>
                  </a:tcPr>
                </a:tc>
                <a:tc>
                  <a:txBody>
                    <a:bodyPr/>
                    <a:lstStyle/>
                    <a:p>
                      <a:pPr marL="0" algn="ctr" defTabSz="457200" rtl="0" eaLnBrk="1" fontAlgn="ctr" latinLnBrk="0" hangingPunct="1"/>
                      <a:r>
                        <a:rPr lang="es-CO" sz="1400" b="0" i="0" u="none" strike="noStrike" kern="1200" dirty="0">
                          <a:solidFill>
                            <a:srgbClr val="000000"/>
                          </a:solidFill>
                          <a:effectLst/>
                          <a:latin typeface="Segoe UI" panose="020B0502040204020203" pitchFamily="34" charset="0"/>
                          <a:ea typeface="+mn-ea"/>
                          <a:cs typeface="+mn-cs"/>
                        </a:rPr>
                        <a:t>+798</a:t>
                      </a:r>
                    </a:p>
                  </a:txBody>
                  <a:tcPr marL="9525" marR="9525" marT="9525" marB="0" anchor="ctr">
                    <a:lnL>
                      <a:noFill/>
                    </a:lnL>
                    <a:lnR>
                      <a:noFill/>
                    </a:lnR>
                    <a:lnT>
                      <a:noFill/>
                    </a:lnT>
                    <a:lnB>
                      <a:noFill/>
                    </a:lnB>
                    <a:solidFill>
                      <a:srgbClr val="D9D9D9"/>
                    </a:solidFill>
                  </a:tcPr>
                </a:tc>
                <a:extLst>
                  <a:ext uri="{0D108BD9-81ED-4DB2-BD59-A6C34878D82A}">
                    <a16:rowId xmlns:a16="http://schemas.microsoft.com/office/drawing/2014/main" val="3065722258"/>
                  </a:ext>
                </a:extLst>
              </a:tr>
              <a:tr h="483815">
                <a:tc>
                  <a:txBody>
                    <a:bodyPr/>
                    <a:lstStyle/>
                    <a:p>
                      <a:pPr algn="ctr" rtl="0" fontAlgn="ctr"/>
                      <a:r>
                        <a:rPr lang="es-CO" sz="1100" b="1" i="0" u="none" strike="noStrike">
                          <a:solidFill>
                            <a:srgbClr val="000000"/>
                          </a:solidFill>
                          <a:effectLst/>
                          <a:latin typeface="Segoe UI" panose="020B0502040204020203" pitchFamily="34" charset="0"/>
                        </a:rPr>
                        <a:t>Población desocupada</a:t>
                      </a:r>
                    </a:p>
                  </a:txBody>
                  <a:tcPr marL="9525" marR="9525" marT="9525" marB="0" anchor="ctr">
                    <a:lnL>
                      <a:noFill/>
                    </a:lnL>
                    <a:lnR>
                      <a:noFill/>
                    </a:lnR>
                    <a:lnT>
                      <a:noFill/>
                    </a:lnT>
                    <a:lnB>
                      <a:noFill/>
                    </a:lnB>
                  </a:tcPr>
                </a:tc>
                <a:tc>
                  <a:txBody>
                    <a:bodyPr/>
                    <a:lstStyle/>
                    <a:p>
                      <a:pPr marL="0" algn="ctr" defTabSz="457200" rtl="0" eaLnBrk="1" fontAlgn="ctr" latinLnBrk="0" hangingPunct="1"/>
                      <a:r>
                        <a:rPr lang="es-CO" sz="1400" b="0" i="0" u="none" strike="noStrike" kern="1200" dirty="0">
                          <a:solidFill>
                            <a:srgbClr val="000000"/>
                          </a:solidFill>
                          <a:effectLst/>
                          <a:latin typeface="Segoe UI" panose="020B0502040204020203" pitchFamily="34" charset="0"/>
                          <a:ea typeface="+mn-ea"/>
                          <a:cs typeface="+mn-cs"/>
                        </a:rPr>
                        <a:t>2.844</a:t>
                      </a:r>
                    </a:p>
                  </a:txBody>
                  <a:tcPr marL="9525" marR="9525" marT="9525" marB="0" anchor="ctr">
                    <a:lnL>
                      <a:noFill/>
                    </a:lnL>
                    <a:lnR>
                      <a:noFill/>
                    </a:lnR>
                    <a:lnT>
                      <a:noFill/>
                    </a:lnT>
                    <a:lnB>
                      <a:noFill/>
                    </a:lnB>
                  </a:tcPr>
                </a:tc>
                <a:tc>
                  <a:txBody>
                    <a:bodyPr/>
                    <a:lstStyle/>
                    <a:p>
                      <a:pPr marL="0" algn="ctr" defTabSz="457200" rtl="0" eaLnBrk="1" fontAlgn="ctr" latinLnBrk="0" hangingPunct="1"/>
                      <a:r>
                        <a:rPr lang="es-CO" sz="1400" b="1" i="0" u="none" strike="noStrike" kern="1200" dirty="0">
                          <a:solidFill>
                            <a:srgbClr val="000000"/>
                          </a:solidFill>
                          <a:effectLst/>
                          <a:latin typeface="Segoe UI" panose="020B0502040204020203" pitchFamily="34" charset="0"/>
                          <a:ea typeface="+mn-ea"/>
                          <a:cs typeface="+mn-cs"/>
                        </a:rPr>
                        <a:t>2.608</a:t>
                      </a:r>
                    </a:p>
                  </a:txBody>
                  <a:tcPr marL="9525" marR="9525" marT="9525" marB="0" anchor="ctr">
                    <a:lnL>
                      <a:noFill/>
                    </a:lnL>
                    <a:lnR>
                      <a:noFill/>
                    </a:lnR>
                    <a:lnT>
                      <a:noFill/>
                    </a:lnT>
                    <a:lnB>
                      <a:noFill/>
                    </a:lnB>
                  </a:tcPr>
                </a:tc>
                <a:tc>
                  <a:txBody>
                    <a:bodyPr/>
                    <a:lstStyle/>
                    <a:p>
                      <a:pPr marL="0" algn="ctr" defTabSz="457200" rtl="0" eaLnBrk="1" fontAlgn="ctr" latinLnBrk="0" hangingPunct="1"/>
                      <a:r>
                        <a:rPr lang="es-CO" sz="1400" b="0" i="0" u="none" strike="noStrike" kern="1200" dirty="0">
                          <a:solidFill>
                            <a:srgbClr val="000000"/>
                          </a:solidFill>
                          <a:effectLst/>
                          <a:latin typeface="Segoe UI" panose="020B0502040204020203" pitchFamily="34" charset="0"/>
                          <a:ea typeface="+mn-ea"/>
                          <a:cs typeface="+mn-cs"/>
                        </a:rPr>
                        <a:t>-236</a:t>
                      </a:r>
                    </a:p>
                  </a:txBody>
                  <a:tcPr marL="9525" marR="9525" marT="9525" marB="0" anchor="ctr">
                    <a:lnL>
                      <a:noFill/>
                    </a:lnL>
                    <a:lnR>
                      <a:noFill/>
                    </a:lnR>
                    <a:lnT>
                      <a:noFill/>
                    </a:lnT>
                    <a:lnB>
                      <a:noFill/>
                    </a:lnB>
                  </a:tcPr>
                </a:tc>
                <a:extLst>
                  <a:ext uri="{0D108BD9-81ED-4DB2-BD59-A6C34878D82A}">
                    <a16:rowId xmlns:a16="http://schemas.microsoft.com/office/drawing/2014/main" val="1244444624"/>
                  </a:ext>
                </a:extLst>
              </a:tr>
              <a:tr h="783274">
                <a:tc>
                  <a:txBody>
                    <a:bodyPr/>
                    <a:lstStyle/>
                    <a:p>
                      <a:pPr algn="ctr" rtl="0" fontAlgn="ctr"/>
                      <a:r>
                        <a:rPr lang="es-CO" sz="1100" b="1" i="0" u="none" strike="noStrike" dirty="0">
                          <a:solidFill>
                            <a:srgbClr val="000000"/>
                          </a:solidFill>
                          <a:effectLst/>
                          <a:latin typeface="Segoe UI" panose="020B0502040204020203" pitchFamily="34" charset="0"/>
                        </a:rPr>
                        <a:t>Población</a:t>
                      </a:r>
                      <a:br>
                        <a:rPr lang="es-CO" sz="1100" b="1" i="0" u="none" strike="noStrike" dirty="0">
                          <a:solidFill>
                            <a:srgbClr val="000000"/>
                          </a:solidFill>
                          <a:effectLst/>
                          <a:latin typeface="Segoe UI" panose="020B0502040204020203" pitchFamily="34" charset="0"/>
                        </a:rPr>
                      </a:br>
                      <a:r>
                        <a:rPr lang="es-CO" sz="1100" b="1" i="0" u="none" strike="noStrike" dirty="0">
                          <a:solidFill>
                            <a:srgbClr val="000000"/>
                          </a:solidFill>
                          <a:effectLst/>
                          <a:latin typeface="Segoe UI" panose="020B0502040204020203" pitchFamily="34" charset="0"/>
                        </a:rPr>
                        <a:t>fuera de la fuerza de</a:t>
                      </a:r>
                      <a:r>
                        <a:rPr lang="es-CO" sz="1100" b="1" i="0" u="none" strike="noStrike" baseline="0" dirty="0">
                          <a:solidFill>
                            <a:srgbClr val="000000"/>
                          </a:solidFill>
                          <a:effectLst/>
                          <a:latin typeface="Segoe UI" panose="020B0502040204020203" pitchFamily="34" charset="0"/>
                        </a:rPr>
                        <a:t> trabajo</a:t>
                      </a:r>
                      <a:endParaRPr lang="es-CO" sz="1100" b="1" i="0" u="none" strike="noStrike" dirty="0">
                        <a:solidFill>
                          <a:srgbClr val="000000"/>
                        </a:solidFill>
                        <a:effectLst/>
                        <a:latin typeface="Segoe UI" panose="020B0502040204020203" pitchFamily="34" charset="0"/>
                      </a:endParaRPr>
                    </a:p>
                  </a:txBody>
                  <a:tcPr marL="9525" marR="9525" marT="9525" marB="0" anchor="ctr">
                    <a:lnL>
                      <a:noFill/>
                    </a:lnL>
                    <a:lnR>
                      <a:noFill/>
                    </a:lnR>
                    <a:lnT>
                      <a:noFill/>
                    </a:lnT>
                    <a:lnB>
                      <a:noFill/>
                    </a:lnB>
                    <a:solidFill>
                      <a:srgbClr val="D9D9D9"/>
                    </a:solidFill>
                  </a:tcPr>
                </a:tc>
                <a:tc>
                  <a:txBody>
                    <a:bodyPr/>
                    <a:lstStyle/>
                    <a:p>
                      <a:pPr marL="0" algn="ctr" defTabSz="457200" rtl="0" eaLnBrk="1" fontAlgn="ctr" latinLnBrk="0" hangingPunct="1"/>
                      <a:r>
                        <a:rPr lang="es-CO" sz="1400" b="0" i="0" u="none" strike="noStrike" kern="1200">
                          <a:solidFill>
                            <a:srgbClr val="000000"/>
                          </a:solidFill>
                          <a:effectLst/>
                          <a:latin typeface="Segoe UI" panose="020B0502040204020203" pitchFamily="34" charset="0"/>
                          <a:ea typeface="+mn-ea"/>
                          <a:cs typeface="+mn-cs"/>
                        </a:rPr>
                        <a:t>14.164</a:t>
                      </a:r>
                    </a:p>
                  </a:txBody>
                  <a:tcPr marL="9525" marR="9525" marT="9525" marB="0" anchor="ctr">
                    <a:lnL>
                      <a:noFill/>
                    </a:lnL>
                    <a:lnR>
                      <a:noFill/>
                    </a:lnR>
                    <a:lnT>
                      <a:noFill/>
                    </a:lnT>
                    <a:lnB>
                      <a:noFill/>
                    </a:lnB>
                    <a:solidFill>
                      <a:srgbClr val="D9D9D9"/>
                    </a:solidFill>
                  </a:tcPr>
                </a:tc>
                <a:tc>
                  <a:txBody>
                    <a:bodyPr/>
                    <a:lstStyle/>
                    <a:p>
                      <a:pPr marL="0" algn="ctr" defTabSz="457200" rtl="0" eaLnBrk="1" fontAlgn="ctr" latinLnBrk="0" hangingPunct="1"/>
                      <a:r>
                        <a:rPr lang="es-CO" sz="1400" b="1" i="0" u="none" strike="noStrike" kern="1200" dirty="0">
                          <a:solidFill>
                            <a:srgbClr val="000000"/>
                          </a:solidFill>
                          <a:effectLst/>
                          <a:latin typeface="Segoe UI" panose="020B0502040204020203" pitchFamily="34" charset="0"/>
                          <a:ea typeface="+mn-ea"/>
                          <a:cs typeface="+mn-cs"/>
                        </a:rPr>
                        <a:t>14.151</a:t>
                      </a:r>
                    </a:p>
                  </a:txBody>
                  <a:tcPr marL="9525" marR="9525" marT="9525" marB="0" anchor="ctr">
                    <a:lnL>
                      <a:noFill/>
                    </a:lnL>
                    <a:lnR>
                      <a:noFill/>
                    </a:lnR>
                    <a:lnT>
                      <a:noFill/>
                    </a:lnT>
                    <a:lnB>
                      <a:noFill/>
                    </a:lnB>
                    <a:solidFill>
                      <a:srgbClr val="D9D9D9"/>
                    </a:solidFill>
                  </a:tcPr>
                </a:tc>
                <a:tc>
                  <a:txBody>
                    <a:bodyPr/>
                    <a:lstStyle/>
                    <a:p>
                      <a:pPr marL="0" algn="ctr" defTabSz="457200" rtl="0" eaLnBrk="1" fontAlgn="ctr" latinLnBrk="0" hangingPunct="1"/>
                      <a:r>
                        <a:rPr lang="es-CO" sz="1400" b="0" i="0" u="none" strike="noStrike" kern="1200" dirty="0">
                          <a:solidFill>
                            <a:srgbClr val="000000"/>
                          </a:solidFill>
                          <a:effectLst/>
                          <a:latin typeface="Segoe UI" panose="020B0502040204020203" pitchFamily="34" charset="0"/>
                          <a:ea typeface="+mn-ea"/>
                          <a:cs typeface="+mn-cs"/>
                        </a:rPr>
                        <a:t>-13</a:t>
                      </a:r>
                    </a:p>
                  </a:txBody>
                  <a:tcPr marL="9525" marR="9525" marT="9525" marB="0" anchor="ctr">
                    <a:lnL>
                      <a:noFill/>
                    </a:lnL>
                    <a:lnR>
                      <a:noFill/>
                    </a:lnR>
                    <a:lnT>
                      <a:noFill/>
                    </a:lnT>
                    <a:lnB>
                      <a:noFill/>
                    </a:lnB>
                    <a:solidFill>
                      <a:srgbClr val="D9D9D9"/>
                    </a:solidFill>
                  </a:tcPr>
                </a:tc>
                <a:extLst>
                  <a:ext uri="{0D108BD9-81ED-4DB2-BD59-A6C34878D82A}">
                    <a16:rowId xmlns:a16="http://schemas.microsoft.com/office/drawing/2014/main" val="256891360"/>
                  </a:ext>
                </a:extLst>
              </a:tr>
            </a:tbl>
          </a:graphicData>
        </a:graphic>
      </p:graphicFrame>
      <p:graphicFrame>
        <p:nvGraphicFramePr>
          <p:cNvPr id="11" name="Tabla 10"/>
          <p:cNvGraphicFramePr>
            <a:graphicFrameLocks noGrp="1"/>
          </p:cNvGraphicFramePr>
          <p:nvPr>
            <p:extLst>
              <p:ext uri="{D42A27DB-BD31-4B8C-83A1-F6EECF244321}">
                <p14:modId xmlns:p14="http://schemas.microsoft.com/office/powerpoint/2010/main" val="3118147973"/>
              </p:ext>
            </p:extLst>
          </p:nvPr>
        </p:nvGraphicFramePr>
        <p:xfrm>
          <a:off x="4776068" y="1354552"/>
          <a:ext cx="3953262" cy="2813410"/>
        </p:xfrm>
        <a:graphic>
          <a:graphicData uri="http://schemas.openxmlformats.org/drawingml/2006/table">
            <a:tbl>
              <a:tblPr/>
              <a:tblGrid>
                <a:gridCol w="1116616">
                  <a:extLst>
                    <a:ext uri="{9D8B030D-6E8A-4147-A177-3AD203B41FA5}">
                      <a16:colId xmlns:a16="http://schemas.microsoft.com/office/drawing/2014/main" val="229357149"/>
                    </a:ext>
                  </a:extLst>
                </a:gridCol>
                <a:gridCol w="872723">
                  <a:extLst>
                    <a:ext uri="{9D8B030D-6E8A-4147-A177-3AD203B41FA5}">
                      <a16:colId xmlns:a16="http://schemas.microsoft.com/office/drawing/2014/main" val="2164592260"/>
                    </a:ext>
                  </a:extLst>
                </a:gridCol>
                <a:gridCol w="940308">
                  <a:extLst>
                    <a:ext uri="{9D8B030D-6E8A-4147-A177-3AD203B41FA5}">
                      <a16:colId xmlns:a16="http://schemas.microsoft.com/office/drawing/2014/main" val="1587994909"/>
                    </a:ext>
                  </a:extLst>
                </a:gridCol>
                <a:gridCol w="1023615">
                  <a:extLst>
                    <a:ext uri="{9D8B030D-6E8A-4147-A177-3AD203B41FA5}">
                      <a16:colId xmlns:a16="http://schemas.microsoft.com/office/drawing/2014/main" val="557900209"/>
                    </a:ext>
                  </a:extLst>
                </a:gridCol>
              </a:tblGrid>
              <a:tr h="465466">
                <a:tc rowSpan="2">
                  <a:txBody>
                    <a:bodyPr/>
                    <a:lstStyle/>
                    <a:p>
                      <a:pPr algn="ctr" fontAlgn="ctr"/>
                      <a:r>
                        <a:rPr lang="es-CO" sz="1200" b="1" i="0" u="none" strike="noStrike" dirty="0">
                          <a:solidFill>
                            <a:schemeClr val="bg1"/>
                          </a:solidFill>
                          <a:effectLst/>
                          <a:latin typeface="Segoe UI" panose="020B0502040204020203" pitchFamily="34" charset="0"/>
                        </a:rPr>
                        <a:t>Miles de personas</a:t>
                      </a:r>
                    </a:p>
                  </a:txBody>
                  <a:tcPr marL="9525" marR="9525" marT="9525" marB="0" anchor="ctr">
                    <a:lnL>
                      <a:noFill/>
                    </a:lnL>
                    <a:lnR>
                      <a:noFill/>
                    </a:lnR>
                    <a:lnT>
                      <a:noFill/>
                    </a:lnT>
                    <a:lnB>
                      <a:noFill/>
                    </a:lnB>
                    <a:solidFill>
                      <a:srgbClr val="6B1940"/>
                    </a:solidFill>
                  </a:tcPr>
                </a:tc>
                <a:tc gridSpan="3">
                  <a:txBody>
                    <a:bodyPr/>
                    <a:lstStyle/>
                    <a:p>
                      <a:pPr algn="ctr" fontAlgn="ctr"/>
                      <a:r>
                        <a:rPr lang="es-CO" sz="1400" b="1" i="0" u="none" strike="noStrike" dirty="0">
                          <a:solidFill>
                            <a:srgbClr val="FFFFFF"/>
                          </a:solidFill>
                          <a:effectLst/>
                          <a:latin typeface="Segoe UI" panose="020B0502040204020203" pitchFamily="34" charset="0"/>
                        </a:rPr>
                        <a:t>Total 13 ciudades y áreas metropolitanas</a:t>
                      </a:r>
                    </a:p>
                  </a:txBody>
                  <a:tcPr marL="9525" marR="9525" marT="9525" marB="0" anchor="ctr">
                    <a:lnL>
                      <a:noFill/>
                    </a:lnL>
                    <a:lnR>
                      <a:noFill/>
                    </a:lnR>
                    <a:lnT>
                      <a:noFill/>
                    </a:lnT>
                    <a:lnB>
                      <a:noFill/>
                    </a:lnB>
                    <a:solidFill>
                      <a:srgbClr val="B6004B"/>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93446839"/>
                  </a:ext>
                </a:extLst>
              </a:tr>
              <a:tr h="655452">
                <a:tc vMerge="1">
                  <a:txBody>
                    <a:bodyPr/>
                    <a:lstStyle/>
                    <a:p>
                      <a:endParaRPr lang="es-CO"/>
                    </a:p>
                  </a:txBody>
                  <a:tcPr/>
                </a:tc>
                <a:tc>
                  <a:txBody>
                    <a:bodyPr/>
                    <a:lstStyle/>
                    <a:p>
                      <a:pPr algn="ctr" fontAlgn="ctr"/>
                      <a:r>
                        <a:rPr lang="es-CO" sz="1200" b="1" i="0" u="none" strike="noStrike" dirty="0">
                          <a:solidFill>
                            <a:srgbClr val="AD2750"/>
                          </a:solidFill>
                          <a:effectLst/>
                          <a:latin typeface="Segoe UI" panose="020B0502040204020203" pitchFamily="34" charset="0"/>
                        </a:rPr>
                        <a:t>Enero - octubre 2022</a:t>
                      </a:r>
                    </a:p>
                  </a:txBody>
                  <a:tcPr marL="9525" marR="9525" marT="9525" marB="0" anchor="ctr">
                    <a:lnL>
                      <a:noFill/>
                    </a:lnL>
                    <a:lnR>
                      <a:noFill/>
                    </a:lnR>
                    <a:lnT>
                      <a:noFill/>
                    </a:lnT>
                    <a:lnB>
                      <a:noFill/>
                    </a:lnB>
                    <a:solidFill>
                      <a:srgbClr val="E691AA"/>
                    </a:solidFill>
                  </a:tcPr>
                </a:tc>
                <a:tc>
                  <a:txBody>
                    <a:bodyPr/>
                    <a:lstStyle/>
                    <a:p>
                      <a:pPr algn="ctr" fontAlgn="ctr"/>
                      <a:r>
                        <a:rPr lang="es-CO" sz="1200" b="1" i="0" u="none" strike="noStrike" dirty="0">
                          <a:solidFill>
                            <a:srgbClr val="AD2750"/>
                          </a:solidFill>
                          <a:effectLst/>
                          <a:latin typeface="Segoe UI" panose="020B0502040204020203" pitchFamily="34" charset="0"/>
                        </a:rPr>
                        <a:t>Enero - octubre 2023</a:t>
                      </a:r>
                    </a:p>
                  </a:txBody>
                  <a:tcPr marL="9525" marR="9525" marT="9525" marB="0" anchor="ctr">
                    <a:lnL>
                      <a:noFill/>
                    </a:lnL>
                    <a:lnR>
                      <a:noFill/>
                    </a:lnR>
                    <a:lnT>
                      <a:noFill/>
                    </a:lnT>
                    <a:lnB>
                      <a:noFill/>
                    </a:lnB>
                    <a:solidFill>
                      <a:srgbClr val="F7D9E1"/>
                    </a:solidFill>
                  </a:tcPr>
                </a:tc>
                <a:tc>
                  <a:txBody>
                    <a:bodyPr/>
                    <a:lstStyle/>
                    <a:p>
                      <a:pPr algn="ctr" fontAlgn="ctr"/>
                      <a:r>
                        <a:rPr lang="es-CO" sz="1200" b="1" i="0" u="none" strike="noStrike">
                          <a:solidFill>
                            <a:srgbClr val="AD2750"/>
                          </a:solidFill>
                          <a:effectLst/>
                          <a:latin typeface="Segoe UI" panose="020B0502040204020203" pitchFamily="34" charset="0"/>
                        </a:rPr>
                        <a:t>Variación</a:t>
                      </a:r>
                      <a:br>
                        <a:rPr lang="es-CO" sz="1200" b="1" i="0" u="none" strike="noStrike">
                          <a:solidFill>
                            <a:srgbClr val="AD2750"/>
                          </a:solidFill>
                          <a:effectLst/>
                          <a:latin typeface="Segoe UI" panose="020B0502040204020203" pitchFamily="34" charset="0"/>
                        </a:rPr>
                      </a:br>
                      <a:r>
                        <a:rPr lang="es-CO" sz="1200" b="1" i="0" u="none" strike="noStrike">
                          <a:solidFill>
                            <a:srgbClr val="AD2750"/>
                          </a:solidFill>
                          <a:effectLst/>
                          <a:latin typeface="Segoe UI" panose="020B0502040204020203" pitchFamily="34" charset="0"/>
                        </a:rPr>
                        <a:t>absoluta</a:t>
                      </a:r>
                    </a:p>
                  </a:txBody>
                  <a:tcPr marL="9525" marR="9525" marT="9525" marB="0" anchor="ctr">
                    <a:lnL>
                      <a:noFill/>
                    </a:lnL>
                    <a:lnR>
                      <a:noFill/>
                    </a:lnR>
                    <a:lnT>
                      <a:noFill/>
                    </a:lnT>
                    <a:lnB>
                      <a:noFill/>
                    </a:lnB>
                    <a:solidFill>
                      <a:srgbClr val="E691AA"/>
                    </a:solidFill>
                  </a:tcPr>
                </a:tc>
                <a:extLst>
                  <a:ext uri="{0D108BD9-81ED-4DB2-BD59-A6C34878D82A}">
                    <a16:rowId xmlns:a16="http://schemas.microsoft.com/office/drawing/2014/main" val="2132668436"/>
                  </a:ext>
                </a:extLst>
              </a:tr>
              <a:tr h="455967">
                <a:tc>
                  <a:txBody>
                    <a:bodyPr/>
                    <a:lstStyle/>
                    <a:p>
                      <a:pPr algn="ctr" rtl="0" fontAlgn="ctr"/>
                      <a:r>
                        <a:rPr lang="es-CO" sz="1100" b="1" i="0" u="none" strike="noStrike" dirty="0">
                          <a:solidFill>
                            <a:srgbClr val="000000"/>
                          </a:solidFill>
                          <a:effectLst/>
                          <a:latin typeface="Segoe UI" panose="020B0502040204020203" pitchFamily="34" charset="0"/>
                        </a:rPr>
                        <a:t>Población</a:t>
                      </a:r>
                      <a:br>
                        <a:rPr lang="es-CO" sz="1100" b="1" i="0" u="none" strike="noStrike" dirty="0">
                          <a:solidFill>
                            <a:srgbClr val="000000"/>
                          </a:solidFill>
                          <a:effectLst/>
                          <a:latin typeface="Segoe UI" panose="020B0502040204020203" pitchFamily="34" charset="0"/>
                        </a:rPr>
                      </a:br>
                      <a:r>
                        <a:rPr lang="es-CO" sz="1100" b="1" i="0" u="none" strike="noStrike" dirty="0">
                          <a:solidFill>
                            <a:srgbClr val="000000"/>
                          </a:solidFill>
                          <a:effectLst/>
                          <a:latin typeface="Segoe UI" panose="020B0502040204020203" pitchFamily="34" charset="0"/>
                        </a:rPr>
                        <a:t>ocupada</a:t>
                      </a:r>
                    </a:p>
                  </a:txBody>
                  <a:tcPr marL="9525" marR="9525" marT="9525" marB="0" anchor="ctr">
                    <a:lnL>
                      <a:noFill/>
                    </a:lnL>
                    <a:lnR>
                      <a:noFill/>
                    </a:lnR>
                    <a:lnT>
                      <a:noFill/>
                    </a:lnT>
                    <a:lnB>
                      <a:noFill/>
                    </a:lnB>
                    <a:solidFill>
                      <a:srgbClr val="D9D9D9"/>
                    </a:solidFill>
                  </a:tcPr>
                </a:tc>
                <a:tc>
                  <a:txBody>
                    <a:bodyPr/>
                    <a:lstStyle/>
                    <a:p>
                      <a:pPr marL="0" algn="ctr" defTabSz="457200" rtl="0" eaLnBrk="1" fontAlgn="ctr" latinLnBrk="0" hangingPunct="1"/>
                      <a:r>
                        <a:rPr lang="es-CO" sz="1400" b="0" i="0" u="none" strike="noStrike" kern="1200" dirty="0">
                          <a:solidFill>
                            <a:srgbClr val="000000"/>
                          </a:solidFill>
                          <a:effectLst/>
                          <a:latin typeface="Segoe UI" panose="020B0502040204020203" pitchFamily="34" charset="0"/>
                          <a:ea typeface="+mn-ea"/>
                          <a:cs typeface="+mn-cs"/>
                        </a:rPr>
                        <a:t>10.337</a:t>
                      </a:r>
                    </a:p>
                  </a:txBody>
                  <a:tcPr marL="9525" marR="9525" marT="9525" marB="0" anchor="ctr">
                    <a:lnL>
                      <a:noFill/>
                    </a:lnL>
                    <a:lnR>
                      <a:noFill/>
                    </a:lnR>
                    <a:lnT>
                      <a:noFill/>
                    </a:lnT>
                    <a:lnB>
                      <a:noFill/>
                    </a:lnB>
                    <a:solidFill>
                      <a:srgbClr val="D9D9D9"/>
                    </a:solidFill>
                  </a:tcPr>
                </a:tc>
                <a:tc>
                  <a:txBody>
                    <a:bodyPr/>
                    <a:lstStyle/>
                    <a:p>
                      <a:pPr marL="0" algn="ctr" defTabSz="457200" rtl="0" eaLnBrk="1" fontAlgn="ctr" latinLnBrk="0" hangingPunct="1"/>
                      <a:r>
                        <a:rPr lang="es-CO" sz="1400" b="1" i="0" u="none" strike="noStrike" kern="1200">
                          <a:solidFill>
                            <a:srgbClr val="000000"/>
                          </a:solidFill>
                          <a:effectLst/>
                          <a:latin typeface="Segoe UI" panose="020B0502040204020203" pitchFamily="34" charset="0"/>
                          <a:ea typeface="+mn-ea"/>
                          <a:cs typeface="+mn-cs"/>
                        </a:rPr>
                        <a:t>10.730</a:t>
                      </a:r>
                    </a:p>
                  </a:txBody>
                  <a:tcPr marL="9525" marR="9525" marT="9525" marB="0" anchor="ctr">
                    <a:lnL>
                      <a:noFill/>
                    </a:lnL>
                    <a:lnR>
                      <a:noFill/>
                    </a:lnR>
                    <a:lnT>
                      <a:noFill/>
                    </a:lnT>
                    <a:lnB>
                      <a:noFill/>
                    </a:lnB>
                    <a:solidFill>
                      <a:srgbClr val="D9D9D9"/>
                    </a:solidFill>
                  </a:tcPr>
                </a:tc>
                <a:tc>
                  <a:txBody>
                    <a:bodyPr/>
                    <a:lstStyle/>
                    <a:p>
                      <a:pPr marL="0" algn="ctr" defTabSz="457200" rtl="0" eaLnBrk="1" fontAlgn="ctr" latinLnBrk="0" hangingPunct="1"/>
                      <a:r>
                        <a:rPr lang="es-CO" sz="1400" b="0" i="0" u="none" strike="noStrike" kern="1200" dirty="0">
                          <a:solidFill>
                            <a:srgbClr val="000000"/>
                          </a:solidFill>
                          <a:effectLst/>
                          <a:latin typeface="Segoe UI" panose="020B0502040204020203" pitchFamily="34" charset="0"/>
                          <a:ea typeface="+mn-ea"/>
                          <a:cs typeface="+mn-cs"/>
                        </a:rPr>
                        <a:t>+393</a:t>
                      </a:r>
                    </a:p>
                  </a:txBody>
                  <a:tcPr marL="9525" marR="9525" marT="9525" marB="0" anchor="ctr">
                    <a:lnL>
                      <a:noFill/>
                    </a:lnL>
                    <a:lnR>
                      <a:noFill/>
                    </a:lnR>
                    <a:lnT>
                      <a:noFill/>
                    </a:lnT>
                    <a:lnB>
                      <a:noFill/>
                    </a:lnB>
                    <a:solidFill>
                      <a:srgbClr val="D9D9D9"/>
                    </a:solidFill>
                  </a:tcPr>
                </a:tc>
                <a:extLst>
                  <a:ext uri="{0D108BD9-81ED-4DB2-BD59-A6C34878D82A}">
                    <a16:rowId xmlns:a16="http://schemas.microsoft.com/office/drawing/2014/main" val="3215156569"/>
                  </a:ext>
                </a:extLst>
              </a:tr>
              <a:tr h="455967">
                <a:tc>
                  <a:txBody>
                    <a:bodyPr/>
                    <a:lstStyle/>
                    <a:p>
                      <a:pPr algn="ctr" rtl="0" fontAlgn="ctr"/>
                      <a:r>
                        <a:rPr lang="es-CO" sz="1100" b="1" i="0" u="none" strike="noStrike">
                          <a:solidFill>
                            <a:srgbClr val="000000"/>
                          </a:solidFill>
                          <a:effectLst/>
                          <a:latin typeface="Segoe UI" panose="020B0502040204020203" pitchFamily="34" charset="0"/>
                        </a:rPr>
                        <a:t>Población desocupada</a:t>
                      </a:r>
                    </a:p>
                  </a:txBody>
                  <a:tcPr marL="9525" marR="9525" marT="9525" marB="0" anchor="ctr">
                    <a:lnL>
                      <a:noFill/>
                    </a:lnL>
                    <a:lnR>
                      <a:noFill/>
                    </a:lnR>
                    <a:lnT>
                      <a:noFill/>
                    </a:lnT>
                    <a:lnB>
                      <a:noFill/>
                    </a:lnB>
                  </a:tcPr>
                </a:tc>
                <a:tc>
                  <a:txBody>
                    <a:bodyPr/>
                    <a:lstStyle/>
                    <a:p>
                      <a:pPr marL="0" algn="ctr" defTabSz="457200" rtl="0" eaLnBrk="1" fontAlgn="ctr" latinLnBrk="0" hangingPunct="1"/>
                      <a:r>
                        <a:rPr lang="es-CO" sz="1400" b="0" i="0" u="none" strike="noStrike" kern="1200" dirty="0">
                          <a:solidFill>
                            <a:srgbClr val="000000"/>
                          </a:solidFill>
                          <a:effectLst/>
                          <a:latin typeface="Segoe UI" panose="020B0502040204020203" pitchFamily="34" charset="0"/>
                          <a:ea typeface="+mn-ea"/>
                          <a:cs typeface="+mn-cs"/>
                        </a:rPr>
                        <a:t>1.361</a:t>
                      </a:r>
                    </a:p>
                  </a:txBody>
                  <a:tcPr marL="9525" marR="9525" marT="9525" marB="0" anchor="ctr">
                    <a:lnL>
                      <a:noFill/>
                    </a:lnL>
                    <a:lnR>
                      <a:noFill/>
                    </a:lnR>
                    <a:lnT>
                      <a:noFill/>
                    </a:lnT>
                    <a:lnB>
                      <a:noFill/>
                    </a:lnB>
                  </a:tcPr>
                </a:tc>
                <a:tc>
                  <a:txBody>
                    <a:bodyPr/>
                    <a:lstStyle/>
                    <a:p>
                      <a:pPr marL="0" algn="ctr" defTabSz="457200" rtl="0" eaLnBrk="1" fontAlgn="ctr" latinLnBrk="0" hangingPunct="1"/>
                      <a:r>
                        <a:rPr lang="es-CO" sz="1400" b="1" i="0" u="none" strike="noStrike" kern="1200" dirty="0">
                          <a:solidFill>
                            <a:srgbClr val="000000"/>
                          </a:solidFill>
                          <a:effectLst/>
                          <a:latin typeface="Segoe UI" panose="020B0502040204020203" pitchFamily="34" charset="0"/>
                          <a:ea typeface="+mn-ea"/>
                          <a:cs typeface="+mn-cs"/>
                        </a:rPr>
                        <a:t>1.265</a:t>
                      </a:r>
                    </a:p>
                  </a:txBody>
                  <a:tcPr marL="9525" marR="9525" marT="9525" marB="0" anchor="ctr">
                    <a:lnL>
                      <a:noFill/>
                    </a:lnL>
                    <a:lnR>
                      <a:noFill/>
                    </a:lnR>
                    <a:lnT>
                      <a:noFill/>
                    </a:lnT>
                    <a:lnB>
                      <a:noFill/>
                    </a:lnB>
                  </a:tcPr>
                </a:tc>
                <a:tc>
                  <a:txBody>
                    <a:bodyPr/>
                    <a:lstStyle/>
                    <a:p>
                      <a:pPr marL="0" algn="ctr" defTabSz="457200" rtl="0" eaLnBrk="1" fontAlgn="ctr" latinLnBrk="0" hangingPunct="1"/>
                      <a:r>
                        <a:rPr lang="es-CO" sz="1400" b="0" i="0" u="none" strike="noStrike" kern="1200" dirty="0">
                          <a:solidFill>
                            <a:srgbClr val="000000"/>
                          </a:solidFill>
                          <a:effectLst/>
                          <a:latin typeface="Segoe UI" panose="020B0502040204020203" pitchFamily="34" charset="0"/>
                          <a:ea typeface="+mn-ea"/>
                          <a:cs typeface="+mn-cs"/>
                        </a:rPr>
                        <a:t>-96</a:t>
                      </a:r>
                    </a:p>
                  </a:txBody>
                  <a:tcPr marL="9525" marR="9525" marT="9525" marB="0" anchor="ctr">
                    <a:lnL>
                      <a:noFill/>
                    </a:lnL>
                    <a:lnR>
                      <a:noFill/>
                    </a:lnR>
                    <a:lnT>
                      <a:noFill/>
                    </a:lnT>
                    <a:lnB>
                      <a:noFill/>
                    </a:lnB>
                  </a:tcPr>
                </a:tc>
                <a:extLst>
                  <a:ext uri="{0D108BD9-81ED-4DB2-BD59-A6C34878D82A}">
                    <a16:rowId xmlns:a16="http://schemas.microsoft.com/office/drawing/2014/main" val="3096301487"/>
                  </a:ext>
                </a:extLst>
              </a:tr>
              <a:tr h="780558">
                <a:tc>
                  <a:txBody>
                    <a:bodyPr/>
                    <a:lstStyle/>
                    <a:p>
                      <a:pPr algn="ctr" rtl="0" fontAlgn="ctr"/>
                      <a:r>
                        <a:rPr lang="es-CO" sz="1100" b="1" i="0" u="none" strike="noStrike" dirty="0">
                          <a:solidFill>
                            <a:srgbClr val="000000"/>
                          </a:solidFill>
                          <a:effectLst/>
                          <a:latin typeface="Segoe UI" panose="020B0502040204020203" pitchFamily="34" charset="0"/>
                        </a:rPr>
                        <a:t>Población</a:t>
                      </a:r>
                      <a:br>
                        <a:rPr lang="es-CO" sz="1100" b="1" i="0" u="none" strike="noStrike" dirty="0">
                          <a:solidFill>
                            <a:srgbClr val="000000"/>
                          </a:solidFill>
                          <a:effectLst/>
                          <a:latin typeface="Segoe UI" panose="020B0502040204020203" pitchFamily="34" charset="0"/>
                        </a:rPr>
                      </a:br>
                      <a:r>
                        <a:rPr lang="es-CO" sz="1100" b="1" i="0" u="none" strike="noStrike" dirty="0">
                          <a:solidFill>
                            <a:srgbClr val="000000"/>
                          </a:solidFill>
                          <a:effectLst/>
                          <a:latin typeface="Segoe UI" panose="020B0502040204020203" pitchFamily="34" charset="0"/>
                        </a:rPr>
                        <a:t>fuera de la fuerza de</a:t>
                      </a:r>
                      <a:r>
                        <a:rPr lang="es-CO" sz="1100" b="1" i="0" u="none" strike="noStrike" baseline="0" dirty="0">
                          <a:solidFill>
                            <a:srgbClr val="000000"/>
                          </a:solidFill>
                          <a:effectLst/>
                          <a:latin typeface="Segoe UI" panose="020B0502040204020203" pitchFamily="34" charset="0"/>
                        </a:rPr>
                        <a:t> trabajo</a:t>
                      </a:r>
                      <a:endParaRPr lang="es-CO" sz="1100" b="1" i="0" u="none" strike="noStrike" dirty="0">
                        <a:solidFill>
                          <a:srgbClr val="000000"/>
                        </a:solidFill>
                        <a:effectLst/>
                        <a:latin typeface="Segoe UI" panose="020B0502040204020203" pitchFamily="34" charset="0"/>
                      </a:endParaRPr>
                    </a:p>
                  </a:txBody>
                  <a:tcPr marL="9525" marR="9525" marT="9525" marB="0" anchor="ctr">
                    <a:lnL>
                      <a:noFill/>
                    </a:lnL>
                    <a:lnR>
                      <a:noFill/>
                    </a:lnR>
                    <a:lnT>
                      <a:noFill/>
                    </a:lnT>
                    <a:lnB>
                      <a:noFill/>
                    </a:lnB>
                    <a:solidFill>
                      <a:srgbClr val="D9D9D9"/>
                    </a:solidFill>
                  </a:tcPr>
                </a:tc>
                <a:tc>
                  <a:txBody>
                    <a:bodyPr/>
                    <a:lstStyle/>
                    <a:p>
                      <a:pPr marL="0" algn="ctr" defTabSz="457200" rtl="0" eaLnBrk="1" fontAlgn="ctr" latinLnBrk="0" hangingPunct="1"/>
                      <a:r>
                        <a:rPr lang="es-CO" sz="1400" b="0" i="0" u="none" strike="noStrike" kern="1200" dirty="0">
                          <a:solidFill>
                            <a:srgbClr val="000000"/>
                          </a:solidFill>
                          <a:effectLst/>
                          <a:latin typeface="Segoe UI" panose="020B0502040204020203" pitchFamily="34" charset="0"/>
                          <a:ea typeface="+mn-ea"/>
                          <a:cs typeface="+mn-cs"/>
                        </a:rPr>
                        <a:t>6.177</a:t>
                      </a:r>
                    </a:p>
                  </a:txBody>
                  <a:tcPr marL="9525" marR="9525" marT="9525" marB="0" anchor="ctr">
                    <a:lnL>
                      <a:noFill/>
                    </a:lnL>
                    <a:lnR>
                      <a:noFill/>
                    </a:lnR>
                    <a:lnT>
                      <a:noFill/>
                    </a:lnT>
                    <a:lnB>
                      <a:noFill/>
                    </a:lnB>
                    <a:solidFill>
                      <a:srgbClr val="D9D9D9"/>
                    </a:solidFill>
                  </a:tcPr>
                </a:tc>
                <a:tc>
                  <a:txBody>
                    <a:bodyPr/>
                    <a:lstStyle/>
                    <a:p>
                      <a:pPr marL="0" algn="ctr" defTabSz="457200" rtl="0" eaLnBrk="1" fontAlgn="ctr" latinLnBrk="0" hangingPunct="1"/>
                      <a:r>
                        <a:rPr lang="es-CO" sz="1400" b="1" i="0" u="none" strike="noStrike" kern="1200" dirty="0">
                          <a:solidFill>
                            <a:srgbClr val="000000"/>
                          </a:solidFill>
                          <a:effectLst/>
                          <a:latin typeface="Segoe UI" panose="020B0502040204020203" pitchFamily="34" charset="0"/>
                          <a:ea typeface="+mn-ea"/>
                          <a:cs typeface="+mn-cs"/>
                        </a:rPr>
                        <a:t>6.112</a:t>
                      </a:r>
                    </a:p>
                  </a:txBody>
                  <a:tcPr marL="9525" marR="9525" marT="9525" marB="0" anchor="ctr">
                    <a:lnL>
                      <a:noFill/>
                    </a:lnL>
                    <a:lnR>
                      <a:noFill/>
                    </a:lnR>
                    <a:lnT>
                      <a:noFill/>
                    </a:lnT>
                    <a:lnB>
                      <a:noFill/>
                    </a:lnB>
                    <a:solidFill>
                      <a:srgbClr val="D9D9D9"/>
                    </a:solidFill>
                  </a:tcPr>
                </a:tc>
                <a:tc>
                  <a:txBody>
                    <a:bodyPr/>
                    <a:lstStyle/>
                    <a:p>
                      <a:pPr marL="0" algn="ctr" defTabSz="457200" rtl="0" eaLnBrk="1" fontAlgn="ctr" latinLnBrk="0" hangingPunct="1"/>
                      <a:r>
                        <a:rPr lang="es-CO" sz="1400" b="0" i="0" u="none" strike="noStrike" kern="1200" dirty="0">
                          <a:solidFill>
                            <a:srgbClr val="000000"/>
                          </a:solidFill>
                          <a:effectLst/>
                          <a:latin typeface="Segoe UI" panose="020B0502040204020203" pitchFamily="34" charset="0"/>
                          <a:ea typeface="+mn-ea"/>
                          <a:cs typeface="+mn-cs"/>
                        </a:rPr>
                        <a:t>-65</a:t>
                      </a:r>
                    </a:p>
                  </a:txBody>
                  <a:tcPr marL="9525" marR="9525" marT="9525" marB="0" anchor="ctr">
                    <a:lnL>
                      <a:noFill/>
                    </a:lnL>
                    <a:lnR>
                      <a:noFill/>
                    </a:lnR>
                    <a:lnT>
                      <a:noFill/>
                    </a:lnT>
                    <a:lnB>
                      <a:noFill/>
                    </a:lnB>
                    <a:solidFill>
                      <a:srgbClr val="D9D9D9"/>
                    </a:solidFill>
                  </a:tcPr>
                </a:tc>
                <a:extLst>
                  <a:ext uri="{0D108BD9-81ED-4DB2-BD59-A6C34878D82A}">
                    <a16:rowId xmlns:a16="http://schemas.microsoft.com/office/drawing/2014/main" val="1157307987"/>
                  </a:ext>
                </a:extLst>
              </a:tr>
            </a:tbl>
          </a:graphicData>
        </a:graphic>
      </p:graphicFrame>
      <p:pic>
        <p:nvPicPr>
          <p:cNvPr id="6" name="Imagen 5"/>
          <p:cNvPicPr>
            <a:picLocks noChangeAspect="1"/>
          </p:cNvPicPr>
          <p:nvPr/>
        </p:nvPicPr>
        <p:blipFill>
          <a:blip r:embed="rId3"/>
          <a:stretch>
            <a:fillRect/>
          </a:stretch>
        </p:blipFill>
        <p:spPr>
          <a:xfrm>
            <a:off x="6571397" y="711805"/>
            <a:ext cx="2240202" cy="529182"/>
          </a:xfrm>
          <a:prstGeom prst="rect">
            <a:avLst/>
          </a:prstGeom>
        </p:spPr>
      </p:pic>
    </p:spTree>
    <p:extLst>
      <p:ext uri="{BB962C8B-B14F-4D97-AF65-F5344CB8AC3E}">
        <p14:creationId xmlns:p14="http://schemas.microsoft.com/office/powerpoint/2010/main" val="273228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2D14CD84-7D3F-9D47-89DD-5D218B645BAF}"/>
              </a:ext>
            </a:extLst>
          </p:cNvPr>
          <p:cNvSpPr txBox="1"/>
          <p:nvPr/>
        </p:nvSpPr>
        <p:spPr>
          <a:xfrm>
            <a:off x="739667" y="254371"/>
            <a:ext cx="8241963" cy="530915"/>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r>
              <a:rPr lang="es-ES" sz="1400" dirty="0">
                <a:solidFill>
                  <a:srgbClr val="B6004B"/>
                </a:solidFill>
              </a:rPr>
              <a:t>Población </a:t>
            </a:r>
            <a:r>
              <a:rPr lang="es-ES" dirty="0">
                <a:solidFill>
                  <a:srgbClr val="B6004B"/>
                </a:solidFill>
              </a:rPr>
              <a:t>ocupada</a:t>
            </a:r>
            <a:r>
              <a:rPr lang="es-ES" sz="1400" dirty="0">
                <a:solidFill>
                  <a:srgbClr val="B6004B"/>
                </a:solidFill>
              </a:rPr>
              <a:t> según rama de actividad</a:t>
            </a:r>
            <a:endParaRPr lang="es-ES" sz="1400" dirty="0">
              <a:solidFill>
                <a:srgbClr val="6F2A4D"/>
              </a:solidFill>
            </a:endParaRPr>
          </a:p>
          <a:p>
            <a:r>
              <a:rPr lang="es-ES" sz="1200" b="0" dirty="0">
                <a:solidFill>
                  <a:schemeClr val="tx1"/>
                </a:solidFill>
              </a:rPr>
              <a:t>Enero – octubre (2022-2023)</a:t>
            </a:r>
          </a:p>
        </p:txBody>
      </p:sp>
      <p:sp>
        <p:nvSpPr>
          <p:cNvPr id="6" name="object 18"/>
          <p:cNvSpPr txBox="1"/>
          <p:nvPr/>
        </p:nvSpPr>
        <p:spPr>
          <a:xfrm>
            <a:off x="414158" y="4270824"/>
            <a:ext cx="8491876" cy="743280"/>
          </a:xfrm>
          <a:prstGeom prst="rect">
            <a:avLst/>
          </a:prstGeom>
        </p:spPr>
        <p:txBody>
          <a:bodyPr vert="horz" wrap="square" lIns="0" tIns="6985" rIns="0" bIns="0" rtlCol="0" anchor="b">
            <a:spAutoFit/>
          </a:bodyPr>
          <a:lstStyle/>
          <a:p>
            <a:pPr marL="450850" marR="5080" indent="-438150">
              <a:lnSpc>
                <a:spcPct val="104099"/>
              </a:lnSpc>
              <a:spcBef>
                <a:spcPts val="55"/>
              </a:spcBef>
            </a:pPr>
            <a:r>
              <a:rPr lang="es-ES" sz="700" b="1" spc="15" dirty="0">
                <a:solidFill>
                  <a:srgbClr val="A84072"/>
                </a:solidFill>
                <a:latin typeface="Segoe UI" panose="020B0502040204020203" pitchFamily="34" charset="0"/>
                <a:cs typeface="Segoe UI" panose="020B0502040204020203" pitchFamily="34" charset="0"/>
              </a:rPr>
              <a:t>Suministro de electricidad, gas, agua y gestión de desechos^ </a:t>
            </a:r>
            <a:r>
              <a:rPr lang="es-ES" sz="700" spc="15" dirty="0">
                <a:solidFill>
                  <a:srgbClr val="A84072"/>
                </a:solidFill>
                <a:latin typeface="Segoe UI" panose="020B0502040204020203" pitchFamily="34" charset="0"/>
                <a:cs typeface="Segoe UI" panose="020B0502040204020203" pitchFamily="34" charset="0"/>
              </a:rPr>
              <a:t>incluye la rama de Explotación de minas y canteras.</a:t>
            </a:r>
          </a:p>
          <a:p>
            <a:pPr marL="450850" marR="5080" indent="-438150">
              <a:lnSpc>
                <a:spcPct val="104099"/>
              </a:lnSpc>
              <a:spcBef>
                <a:spcPts val="55"/>
              </a:spcBef>
            </a:pPr>
            <a:r>
              <a:rPr lang="es-ES" sz="700" b="1" spc="15" dirty="0">
                <a:solidFill>
                  <a:srgbClr val="A84072"/>
                </a:solidFill>
                <a:latin typeface="Segoe UI" panose="020B0502040204020203" pitchFamily="34" charset="0"/>
                <a:cs typeface="Segoe UI" panose="020B0502040204020203" pitchFamily="34" charset="0"/>
              </a:rPr>
              <a:t>p.p.: </a:t>
            </a:r>
            <a:r>
              <a:rPr lang="es-ES" sz="700" spc="15" dirty="0">
                <a:solidFill>
                  <a:srgbClr val="A84072"/>
                </a:solidFill>
                <a:latin typeface="Segoe UI" panose="020B0502040204020203" pitchFamily="34" charset="0"/>
                <a:cs typeface="Segoe UI" panose="020B0502040204020203" pitchFamily="34" charset="0"/>
              </a:rPr>
              <a:t>Puntos porcentuales.</a:t>
            </a:r>
          </a:p>
          <a:p>
            <a:pPr marL="450850" marR="5080" indent="-438150">
              <a:lnSpc>
                <a:spcPct val="104099"/>
              </a:lnSpc>
              <a:spcBef>
                <a:spcPts val="55"/>
              </a:spcBef>
            </a:pPr>
            <a:r>
              <a:rPr lang="es-ES" sz="700" b="1" spc="15" dirty="0">
                <a:solidFill>
                  <a:srgbClr val="A84072"/>
                </a:solidFill>
                <a:latin typeface="Segoe UI" panose="020B0502040204020203" pitchFamily="34" charset="0"/>
                <a:cs typeface="Segoe UI" panose="020B0502040204020203" pitchFamily="34" charset="0"/>
              </a:rPr>
              <a:t>Notas:</a:t>
            </a:r>
            <a:r>
              <a:rPr lang="es-ES" sz="700" spc="15" dirty="0">
                <a:solidFill>
                  <a:srgbClr val="A84072"/>
                </a:solidFill>
                <a:latin typeface="Segoe UI" panose="020B0502040204020203" pitchFamily="34" charset="0"/>
                <a:cs typeface="Segoe UI" panose="020B0502040204020203" pitchFamily="34" charset="0"/>
              </a:rPr>
              <a:t> ᛫ Por efecto de redondeo y la no inclusión de la categoría “No informa”, las sumas de las poblaciones, distribuciones, variaciones absolutas y contribuciones pueden diferir del total.</a:t>
            </a:r>
          </a:p>
          <a:p>
            <a:pPr marL="450850" marR="5080" indent="-438150">
              <a:lnSpc>
                <a:spcPct val="104099"/>
              </a:lnSpc>
              <a:spcBef>
                <a:spcPts val="55"/>
              </a:spcBef>
            </a:pPr>
            <a:r>
              <a:rPr lang="es-ES" sz="700" spc="15" dirty="0">
                <a:solidFill>
                  <a:srgbClr val="A84072"/>
                </a:solidFill>
                <a:latin typeface="Segoe UI" panose="020B0502040204020203" pitchFamily="34" charset="0"/>
                <a:cs typeface="Segoe UI" panose="020B0502040204020203" pitchFamily="34" charset="0"/>
              </a:rPr>
              <a:t>            ᛫ Datos expandidos con proyecciones de población elaboradas con base en los resultados del Censo Nacional de Población y Vivienda 2018.</a:t>
            </a:r>
          </a:p>
          <a:p>
            <a:pPr marL="450850" marR="5080" indent="-438150">
              <a:lnSpc>
                <a:spcPct val="104099"/>
              </a:lnSpc>
              <a:spcBef>
                <a:spcPts val="55"/>
              </a:spcBef>
            </a:pPr>
            <a:r>
              <a:rPr lang="es-ES" sz="700" spc="15" dirty="0">
                <a:solidFill>
                  <a:srgbClr val="A84072"/>
                </a:solidFill>
                <a:latin typeface="Segoe UI" panose="020B0502040204020203" pitchFamily="34" charset="0"/>
                <a:cs typeface="Segoe UI" panose="020B0502040204020203" pitchFamily="34" charset="0"/>
              </a:rPr>
              <a:t>            ᛫ Los datos de las poblaciones están en miles de personas. </a:t>
            </a:r>
          </a:p>
          <a:p>
            <a:pPr marL="12700" marR="5080">
              <a:lnSpc>
                <a:spcPct val="104099"/>
              </a:lnSpc>
              <a:spcBef>
                <a:spcPts val="55"/>
              </a:spcBef>
            </a:pPr>
            <a:r>
              <a:rPr lang="es-CO" sz="700" b="1" spc="15" dirty="0">
                <a:solidFill>
                  <a:srgbClr val="A84072"/>
                </a:solidFill>
                <a:latin typeface="Segoe UI" panose="020B0502040204020203" pitchFamily="34" charset="0"/>
                <a:cs typeface="Segoe UI" panose="020B0502040204020203" pitchFamily="34" charset="0"/>
              </a:rPr>
              <a:t>Fuente: </a:t>
            </a:r>
            <a:r>
              <a:rPr lang="es-CO" sz="700" spc="15" dirty="0">
                <a:solidFill>
                  <a:srgbClr val="A84072"/>
                </a:solidFill>
                <a:latin typeface="Segoe UI" panose="020B0502040204020203" pitchFamily="34" charset="0"/>
                <a:cs typeface="Segoe UI" panose="020B0502040204020203" pitchFamily="34" charset="0"/>
              </a:rPr>
              <a:t>DANE, GEIH.</a:t>
            </a:r>
          </a:p>
        </p:txBody>
      </p:sp>
      <p:graphicFrame>
        <p:nvGraphicFramePr>
          <p:cNvPr id="5" name="Tabla 4"/>
          <p:cNvGraphicFramePr>
            <a:graphicFrameLocks noGrp="1"/>
          </p:cNvGraphicFramePr>
          <p:nvPr>
            <p:extLst>
              <p:ext uri="{D42A27DB-BD31-4B8C-83A1-F6EECF244321}">
                <p14:modId xmlns:p14="http://schemas.microsoft.com/office/powerpoint/2010/main" val="1358330894"/>
              </p:ext>
            </p:extLst>
          </p:nvPr>
        </p:nvGraphicFramePr>
        <p:xfrm>
          <a:off x="640875" y="946298"/>
          <a:ext cx="7493033" cy="3324533"/>
        </p:xfrm>
        <a:graphic>
          <a:graphicData uri="http://schemas.openxmlformats.org/drawingml/2006/table">
            <a:tbl>
              <a:tblPr/>
              <a:tblGrid>
                <a:gridCol w="4048083">
                  <a:extLst>
                    <a:ext uri="{9D8B030D-6E8A-4147-A177-3AD203B41FA5}">
                      <a16:colId xmlns:a16="http://schemas.microsoft.com/office/drawing/2014/main" val="396264517"/>
                    </a:ext>
                  </a:extLst>
                </a:gridCol>
                <a:gridCol w="1222744">
                  <a:extLst>
                    <a:ext uri="{9D8B030D-6E8A-4147-A177-3AD203B41FA5}">
                      <a16:colId xmlns:a16="http://schemas.microsoft.com/office/drawing/2014/main" val="1642685286"/>
                    </a:ext>
                  </a:extLst>
                </a:gridCol>
                <a:gridCol w="1228716">
                  <a:extLst>
                    <a:ext uri="{9D8B030D-6E8A-4147-A177-3AD203B41FA5}">
                      <a16:colId xmlns:a16="http://schemas.microsoft.com/office/drawing/2014/main" val="3605901419"/>
                    </a:ext>
                  </a:extLst>
                </a:gridCol>
                <a:gridCol w="993490">
                  <a:extLst>
                    <a:ext uri="{9D8B030D-6E8A-4147-A177-3AD203B41FA5}">
                      <a16:colId xmlns:a16="http://schemas.microsoft.com/office/drawing/2014/main" val="1812401725"/>
                    </a:ext>
                  </a:extLst>
                </a:gridCol>
              </a:tblGrid>
              <a:tr h="342496">
                <a:tc rowSpan="2">
                  <a:txBody>
                    <a:bodyPr/>
                    <a:lstStyle/>
                    <a:p>
                      <a:pPr algn="ctr" fontAlgn="ctr"/>
                      <a:r>
                        <a:rPr lang="es-CO" sz="900" b="1" i="0" u="none" strike="noStrike" dirty="0">
                          <a:solidFill>
                            <a:schemeClr val="bg1"/>
                          </a:solidFill>
                          <a:effectLst/>
                          <a:latin typeface="Segoe UI" panose="020B0502040204020203" pitchFamily="34" charset="0"/>
                        </a:rPr>
                        <a:t>Rama de actividad</a:t>
                      </a:r>
                    </a:p>
                  </a:txBody>
                  <a:tcPr marL="6967" marR="6967" marT="6967" marB="0" anchor="ctr">
                    <a:lnL>
                      <a:noFill/>
                    </a:lnL>
                    <a:lnR>
                      <a:noFill/>
                    </a:lnR>
                    <a:lnT>
                      <a:noFill/>
                    </a:lnT>
                    <a:lnB>
                      <a:noFill/>
                    </a:lnB>
                    <a:solidFill>
                      <a:srgbClr val="6B1940"/>
                    </a:solidFill>
                  </a:tcPr>
                </a:tc>
                <a:tc gridSpan="3">
                  <a:txBody>
                    <a:bodyPr/>
                    <a:lstStyle/>
                    <a:p>
                      <a:pPr algn="ctr" fontAlgn="ctr"/>
                      <a:r>
                        <a:rPr lang="es-CO" sz="1200" b="1" i="0" u="none" strike="noStrike" dirty="0">
                          <a:solidFill>
                            <a:srgbClr val="FFFFFF"/>
                          </a:solidFill>
                          <a:effectLst/>
                          <a:latin typeface="Segoe UI" panose="020B0502040204020203" pitchFamily="34" charset="0"/>
                        </a:rPr>
                        <a:t>Total nacional</a:t>
                      </a:r>
                    </a:p>
                  </a:txBody>
                  <a:tcPr marL="6967" marR="6967" marT="6967"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259632430"/>
                  </a:ext>
                </a:extLst>
              </a:tr>
              <a:tr h="430882">
                <a:tc vMerge="1">
                  <a:txBody>
                    <a:bodyPr/>
                    <a:lstStyle/>
                    <a:p>
                      <a:endParaRPr lang="es-CO"/>
                    </a:p>
                  </a:txBody>
                  <a:tcPr/>
                </a:tc>
                <a:tc>
                  <a:txBody>
                    <a:bodyPr/>
                    <a:lstStyle/>
                    <a:p>
                      <a:pPr algn="ctr" fontAlgn="ctr"/>
                      <a:r>
                        <a:rPr lang="es-CO" sz="900" b="1" i="0" u="none" strike="noStrike" dirty="0">
                          <a:solidFill>
                            <a:srgbClr val="AD2750"/>
                          </a:solidFill>
                          <a:effectLst/>
                          <a:latin typeface="Segoe UI" panose="020B0502040204020203" pitchFamily="34" charset="0"/>
                        </a:rPr>
                        <a:t>Enero - octubre 2022</a:t>
                      </a:r>
                    </a:p>
                  </a:txBody>
                  <a:tcPr marL="6967" marR="6967" marT="6967" marB="0" anchor="ctr">
                    <a:lnL>
                      <a:noFill/>
                    </a:lnL>
                    <a:lnR>
                      <a:noFill/>
                    </a:lnR>
                    <a:lnT>
                      <a:noFill/>
                    </a:lnT>
                    <a:lnB>
                      <a:noFill/>
                    </a:lnB>
                    <a:solidFill>
                      <a:srgbClr val="E691AA"/>
                    </a:solidFill>
                  </a:tcPr>
                </a:tc>
                <a:tc>
                  <a:txBody>
                    <a:bodyPr/>
                    <a:lstStyle/>
                    <a:p>
                      <a:pPr algn="ctr" fontAlgn="ctr"/>
                      <a:r>
                        <a:rPr lang="es-CO" sz="900" b="1" i="0" u="none" strike="noStrike" dirty="0">
                          <a:solidFill>
                            <a:srgbClr val="AD2750"/>
                          </a:solidFill>
                          <a:effectLst/>
                          <a:latin typeface="Segoe UI" panose="020B0502040204020203" pitchFamily="34" charset="0"/>
                        </a:rPr>
                        <a:t>Enero - octubre 2023</a:t>
                      </a:r>
                    </a:p>
                  </a:txBody>
                  <a:tcPr marL="6967" marR="6967" marT="6967" marB="0" anchor="ctr">
                    <a:lnL>
                      <a:noFill/>
                    </a:lnL>
                    <a:lnR>
                      <a:noFill/>
                    </a:lnR>
                    <a:lnT>
                      <a:noFill/>
                    </a:lnT>
                    <a:lnB>
                      <a:noFill/>
                    </a:lnB>
                    <a:solidFill>
                      <a:srgbClr val="F7D9E1"/>
                    </a:solidFill>
                  </a:tcPr>
                </a:tc>
                <a:tc>
                  <a:txBody>
                    <a:bodyPr/>
                    <a:lstStyle/>
                    <a:p>
                      <a:pPr algn="ctr" fontAlgn="ctr"/>
                      <a:r>
                        <a:rPr lang="es-CO" sz="900" b="1" i="0" u="none" strike="noStrike" dirty="0">
                          <a:solidFill>
                            <a:srgbClr val="AD2750"/>
                          </a:solidFill>
                          <a:effectLst/>
                          <a:latin typeface="Segoe UI" panose="020B0502040204020203" pitchFamily="34" charset="0"/>
                        </a:rPr>
                        <a:t>Variación absoluta</a:t>
                      </a:r>
                    </a:p>
                  </a:txBody>
                  <a:tcPr marL="6967" marR="6967" marT="6967" marB="0" anchor="ctr">
                    <a:lnL>
                      <a:noFill/>
                    </a:lnL>
                    <a:lnR>
                      <a:noFill/>
                    </a:lnR>
                    <a:lnT>
                      <a:noFill/>
                    </a:lnT>
                    <a:lnB>
                      <a:noFill/>
                    </a:lnB>
                    <a:solidFill>
                      <a:srgbClr val="D692B2"/>
                    </a:solidFill>
                  </a:tcPr>
                </a:tc>
                <a:extLst>
                  <a:ext uri="{0D108BD9-81ED-4DB2-BD59-A6C34878D82A}">
                    <a16:rowId xmlns:a16="http://schemas.microsoft.com/office/drawing/2014/main" val="2034890380"/>
                  </a:ext>
                </a:extLst>
              </a:tr>
              <a:tr h="170163">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es-CO" sz="800" b="1" i="0" u="none" strike="noStrike" kern="1200" dirty="0">
                          <a:solidFill>
                            <a:srgbClr val="000000"/>
                          </a:solidFill>
                          <a:effectLst/>
                          <a:latin typeface="Segoe UI" panose="020B0502040204020203" pitchFamily="34" charset="0"/>
                          <a:ea typeface="+mn-ea"/>
                          <a:cs typeface="+mn-cs"/>
                        </a:rPr>
                        <a:t>Población ocupada</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21.943</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marL="0" algn="ctr" defTabSz="457200" rtl="0" eaLnBrk="1" fontAlgn="b" latinLnBrk="0" hangingPunct="1"/>
                      <a:r>
                        <a:rPr lang="es-CO" sz="900" b="0" i="0" u="none" strike="noStrike" kern="1200">
                          <a:solidFill>
                            <a:srgbClr val="000000"/>
                          </a:solidFill>
                          <a:effectLst/>
                          <a:latin typeface="Segoe UI" panose="020B0502040204020203" pitchFamily="34" charset="0"/>
                          <a:ea typeface="+mn-ea"/>
                          <a:cs typeface="+mn-cs"/>
                        </a:rPr>
                        <a:t>22.741</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+798</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3528750555"/>
                  </a:ext>
                </a:extLst>
              </a:tr>
              <a:tr h="170163">
                <a:tc>
                  <a:txBody>
                    <a:bodyPr/>
                    <a:lstStyle/>
                    <a:p>
                      <a:pPr marL="0" algn="l" defTabSz="457200" rtl="0" eaLnBrk="1" fontAlgn="t" latinLnBrk="0" hangingPunct="1"/>
                      <a:r>
                        <a:rPr lang="es-MX" sz="800" b="0" i="0" u="none" strike="noStrike" kern="1200" dirty="0">
                          <a:solidFill>
                            <a:srgbClr val="000000"/>
                          </a:solidFill>
                          <a:effectLst/>
                          <a:latin typeface="Segoe UI" panose="020B0502040204020203" pitchFamily="34" charset="0"/>
                          <a:ea typeface="+mn-ea"/>
                          <a:cs typeface="+mn-cs"/>
                        </a:rPr>
                        <a:t>Alojamiento y servicios de comida</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1.478</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marL="0" algn="ctr" defTabSz="457200" rtl="0" eaLnBrk="1" fontAlgn="b" latinLnBrk="0" hangingPunct="1"/>
                      <a:r>
                        <a:rPr lang="es-CO" sz="900" b="0" i="0" u="none" strike="noStrike" kern="1200">
                          <a:solidFill>
                            <a:srgbClr val="000000"/>
                          </a:solidFill>
                          <a:effectLst/>
                          <a:latin typeface="Segoe UI" panose="020B0502040204020203" pitchFamily="34" charset="0"/>
                          <a:ea typeface="+mn-ea"/>
                          <a:cs typeface="+mn-cs"/>
                        </a:rPr>
                        <a:t>1.645</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+167</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solidFill>
                      <a:srgbClr val="FFFFFF"/>
                    </a:solidFill>
                  </a:tcPr>
                </a:tc>
                <a:extLst>
                  <a:ext uri="{0D108BD9-81ED-4DB2-BD59-A6C34878D82A}">
                    <a16:rowId xmlns:a16="http://schemas.microsoft.com/office/drawing/2014/main" val="4149896301"/>
                  </a:ext>
                </a:extLst>
              </a:tr>
              <a:tr h="186616">
                <a:tc>
                  <a:txBody>
                    <a:bodyPr/>
                    <a:lstStyle/>
                    <a:p>
                      <a:pPr marL="0" algn="l" defTabSz="457200" rtl="0" eaLnBrk="1" fontAlgn="t" latinLnBrk="0" hangingPunct="1"/>
                      <a:r>
                        <a:rPr lang="es-CO" sz="800" b="0" i="0" u="none" strike="noStrike" kern="1200" dirty="0">
                          <a:solidFill>
                            <a:srgbClr val="000000"/>
                          </a:solidFill>
                          <a:effectLst/>
                          <a:latin typeface="Segoe UI" panose="020B0502040204020203" pitchFamily="34" charset="0"/>
                          <a:ea typeface="+mn-ea"/>
                          <a:cs typeface="+mn-cs"/>
                        </a:rPr>
                        <a:t>Transporte y almacenamiento</a:t>
                      </a:r>
                    </a:p>
                  </a:txBody>
                  <a:tcPr marL="9525" marR="9525" marT="9525" marB="0" anchor="ctr">
                    <a:lnL>
                      <a:noFill/>
                    </a:lnL>
                    <a:lnR>
                      <a:noFill/>
                    </a:lnR>
                    <a:lnT>
                      <a:noFill/>
                    </a:lnT>
                    <a:lnB>
                      <a:noFill/>
                    </a:lnB>
                    <a:solidFill>
                      <a:srgbClr val="D9D9D9"/>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1.609</a:t>
                      </a:r>
                    </a:p>
                  </a:txBody>
                  <a:tcPr marL="9525" marR="9525" marT="9525" marB="0" anchor="ctr">
                    <a:lnL>
                      <a:noFill/>
                    </a:lnL>
                    <a:lnR>
                      <a:noFill/>
                    </a:lnR>
                    <a:lnT>
                      <a:noFill/>
                    </a:lnT>
                    <a:lnB>
                      <a:noFill/>
                    </a:lnB>
                    <a:solidFill>
                      <a:srgbClr val="D9D9D9"/>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1.707</a:t>
                      </a:r>
                    </a:p>
                  </a:txBody>
                  <a:tcPr marL="9525" marR="9525" marT="9525" marB="0" anchor="ctr">
                    <a:lnL>
                      <a:noFill/>
                    </a:lnL>
                    <a:lnR>
                      <a:noFill/>
                    </a:lnR>
                    <a:lnT>
                      <a:noFill/>
                    </a:lnT>
                    <a:lnB>
                      <a:noFill/>
                    </a:lnB>
                    <a:solidFill>
                      <a:srgbClr val="D9D9D9"/>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+98</a:t>
                      </a:r>
                    </a:p>
                  </a:txBody>
                  <a:tcPr marL="9525" marR="9525" marT="9525" marB="0" anchor="ctr">
                    <a:lnL>
                      <a:noFill/>
                    </a:lnL>
                    <a:lnR>
                      <a:noFill/>
                    </a:lnR>
                    <a:lnT>
                      <a:noFill/>
                    </a:lnT>
                    <a:lnB>
                      <a:noFill/>
                    </a:lnB>
                    <a:solidFill>
                      <a:srgbClr val="D9D9D9"/>
                    </a:solidFill>
                  </a:tcPr>
                </a:tc>
                <a:extLst>
                  <a:ext uri="{0D108BD9-81ED-4DB2-BD59-A6C34878D82A}">
                    <a16:rowId xmlns:a16="http://schemas.microsoft.com/office/drawing/2014/main" val="3598581125"/>
                  </a:ext>
                </a:extLst>
              </a:tr>
              <a:tr h="170163">
                <a:tc>
                  <a:txBody>
                    <a:bodyPr/>
                    <a:lstStyle/>
                    <a:p>
                      <a:pPr marL="0" algn="l" defTabSz="457200" rtl="0" eaLnBrk="1" fontAlgn="t" latinLnBrk="0" hangingPunct="1"/>
                      <a:r>
                        <a:rPr lang="es-MX" sz="800" b="0" i="0" u="none" strike="noStrike" kern="1200" dirty="0">
                          <a:solidFill>
                            <a:srgbClr val="000000"/>
                          </a:solidFill>
                          <a:effectLst/>
                          <a:latin typeface="Segoe UI" panose="020B0502040204020203" pitchFamily="34" charset="0"/>
                          <a:ea typeface="+mn-ea"/>
                          <a:cs typeface="+mn-cs"/>
                        </a:rPr>
                        <a:t>Actividades artísticas, entretenimiento, recreación y otras actividades de servicios</a:t>
                      </a:r>
                    </a:p>
                  </a:txBody>
                  <a:tcPr marL="9525" marR="9525" marT="9525" marB="0" anchor="ctr">
                    <a:lnL>
                      <a:noFill/>
                    </a:lnL>
                    <a:lnR>
                      <a:noFill/>
                    </a:lnR>
                    <a:lnT>
                      <a:noFill/>
                    </a:lnT>
                    <a:lnB>
                      <a:noFill/>
                    </a:lnB>
                    <a:solidFill>
                      <a:srgbClr val="FFFFFF"/>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1.821</a:t>
                      </a:r>
                    </a:p>
                  </a:txBody>
                  <a:tcPr marL="9525" marR="9525" marT="9525" marB="0" anchor="ctr">
                    <a:lnL>
                      <a:noFill/>
                    </a:lnL>
                    <a:lnR>
                      <a:noFill/>
                    </a:lnR>
                    <a:lnT>
                      <a:noFill/>
                    </a:lnT>
                    <a:lnB>
                      <a:noFill/>
                    </a:lnB>
                    <a:solidFill>
                      <a:srgbClr val="FFFFFF"/>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1.910</a:t>
                      </a:r>
                    </a:p>
                  </a:txBody>
                  <a:tcPr marL="9525" marR="9525" marT="9525" marB="0" anchor="ctr">
                    <a:lnL>
                      <a:noFill/>
                    </a:lnL>
                    <a:lnR>
                      <a:noFill/>
                    </a:lnR>
                    <a:lnT>
                      <a:noFill/>
                    </a:lnT>
                    <a:lnB>
                      <a:noFill/>
                    </a:lnB>
                    <a:solidFill>
                      <a:srgbClr val="FFFFFF"/>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+89</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2206546813"/>
                  </a:ext>
                </a:extLst>
              </a:tr>
              <a:tr h="170163">
                <a:tc>
                  <a:txBody>
                    <a:bodyPr/>
                    <a:lstStyle/>
                    <a:p>
                      <a:pPr marL="0" algn="l" defTabSz="457200" rtl="0" eaLnBrk="1" fontAlgn="t" latinLnBrk="0" hangingPunct="1"/>
                      <a:r>
                        <a:rPr lang="es-MX" sz="800" b="0" i="0" u="none" strike="noStrike" kern="1200" dirty="0">
                          <a:solidFill>
                            <a:srgbClr val="000000"/>
                          </a:solidFill>
                          <a:effectLst/>
                          <a:latin typeface="Segoe UI" panose="020B0502040204020203" pitchFamily="34" charset="0"/>
                          <a:ea typeface="+mn-ea"/>
                          <a:cs typeface="+mn-cs"/>
                        </a:rPr>
                        <a:t>Actividades profesionales, científicas, técnicas y servicios administrativos</a:t>
                      </a:r>
                    </a:p>
                  </a:txBody>
                  <a:tcPr marL="9525" marR="9525" marT="9525" marB="0" anchor="ctr">
                    <a:lnL>
                      <a:noFill/>
                    </a:lnL>
                    <a:lnR>
                      <a:noFill/>
                    </a:lnR>
                    <a:lnT>
                      <a:noFill/>
                    </a:lnT>
                    <a:lnB>
                      <a:noFill/>
                    </a:lnB>
                    <a:solidFill>
                      <a:srgbClr val="D9D9D9"/>
                    </a:solidFill>
                  </a:tcPr>
                </a:tc>
                <a:tc>
                  <a:txBody>
                    <a:bodyPr/>
                    <a:lstStyle/>
                    <a:p>
                      <a:pPr marL="0" algn="ctr" defTabSz="457200" rtl="0" eaLnBrk="1" fontAlgn="b" latinLnBrk="0" hangingPunct="1"/>
                      <a:r>
                        <a:rPr lang="es-CO" sz="900" b="0" i="0" u="none" strike="noStrike" kern="1200">
                          <a:solidFill>
                            <a:srgbClr val="000000"/>
                          </a:solidFill>
                          <a:effectLst/>
                          <a:latin typeface="Segoe UI" panose="020B0502040204020203" pitchFamily="34" charset="0"/>
                          <a:ea typeface="+mn-ea"/>
                          <a:cs typeface="+mn-cs"/>
                        </a:rPr>
                        <a:t>1.710</a:t>
                      </a:r>
                    </a:p>
                  </a:txBody>
                  <a:tcPr marL="9525" marR="9525" marT="9525" marB="0" anchor="ctr">
                    <a:lnL>
                      <a:noFill/>
                    </a:lnL>
                    <a:lnR>
                      <a:noFill/>
                    </a:lnR>
                    <a:lnT>
                      <a:noFill/>
                    </a:lnT>
                    <a:lnB>
                      <a:noFill/>
                    </a:lnB>
                    <a:solidFill>
                      <a:srgbClr val="D9D9D9"/>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1.796</a:t>
                      </a:r>
                    </a:p>
                  </a:txBody>
                  <a:tcPr marL="9525" marR="9525" marT="9525" marB="0" anchor="ctr">
                    <a:lnL>
                      <a:noFill/>
                    </a:lnL>
                    <a:lnR>
                      <a:noFill/>
                    </a:lnR>
                    <a:lnT>
                      <a:noFill/>
                    </a:lnT>
                    <a:lnB>
                      <a:noFill/>
                    </a:lnB>
                    <a:solidFill>
                      <a:srgbClr val="D9D9D9"/>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+86</a:t>
                      </a:r>
                    </a:p>
                  </a:txBody>
                  <a:tcPr marL="9525" marR="9525" marT="9525" marB="0" anchor="ctr">
                    <a:lnL>
                      <a:noFill/>
                    </a:lnL>
                    <a:lnR>
                      <a:noFill/>
                    </a:lnR>
                    <a:lnT>
                      <a:noFill/>
                    </a:lnT>
                    <a:lnB>
                      <a:noFill/>
                    </a:lnB>
                    <a:solidFill>
                      <a:srgbClr val="D9D9D9"/>
                    </a:solidFill>
                  </a:tcPr>
                </a:tc>
                <a:extLst>
                  <a:ext uri="{0D108BD9-81ED-4DB2-BD59-A6C34878D82A}">
                    <a16:rowId xmlns:a16="http://schemas.microsoft.com/office/drawing/2014/main" val="3989316235"/>
                  </a:ext>
                </a:extLst>
              </a:tr>
              <a:tr h="170163">
                <a:tc>
                  <a:txBody>
                    <a:bodyPr/>
                    <a:lstStyle/>
                    <a:p>
                      <a:pPr marL="0" algn="l" defTabSz="457200" rtl="0" eaLnBrk="1" fontAlgn="t" latinLnBrk="0" hangingPunct="1"/>
                      <a:r>
                        <a:rPr lang="es-MX" sz="800" b="0" i="0" u="none" strike="noStrike" kern="1200" dirty="0">
                          <a:solidFill>
                            <a:srgbClr val="000000"/>
                          </a:solidFill>
                          <a:effectLst/>
                          <a:latin typeface="Segoe UI" panose="020B0502040204020203" pitchFamily="34" charset="0"/>
                          <a:ea typeface="+mn-ea"/>
                          <a:cs typeface="+mn-cs"/>
                        </a:rPr>
                        <a:t>Administración pública y defensa, educación y atención de la salud humana</a:t>
                      </a:r>
                    </a:p>
                  </a:txBody>
                  <a:tcPr marL="9525" marR="9525" marT="9525" marB="0" anchor="ctr">
                    <a:lnL>
                      <a:noFill/>
                    </a:lnL>
                    <a:lnR>
                      <a:noFill/>
                    </a:lnR>
                    <a:lnT>
                      <a:noFill/>
                    </a:lnT>
                    <a:lnB>
                      <a:noFill/>
                    </a:lnB>
                    <a:solidFill>
                      <a:srgbClr val="FFFFFF"/>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2.655</a:t>
                      </a:r>
                    </a:p>
                  </a:txBody>
                  <a:tcPr marL="9525" marR="9525" marT="9525" marB="0" anchor="ctr">
                    <a:lnL>
                      <a:noFill/>
                    </a:lnL>
                    <a:lnR>
                      <a:noFill/>
                    </a:lnR>
                    <a:lnT>
                      <a:noFill/>
                    </a:lnT>
                    <a:lnB>
                      <a:noFill/>
                    </a:lnB>
                    <a:solidFill>
                      <a:srgbClr val="FFFFFF"/>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2.740</a:t>
                      </a:r>
                    </a:p>
                  </a:txBody>
                  <a:tcPr marL="9525" marR="9525" marT="9525" marB="0" anchor="ctr">
                    <a:lnL>
                      <a:noFill/>
                    </a:lnL>
                    <a:lnR>
                      <a:noFill/>
                    </a:lnR>
                    <a:lnT>
                      <a:noFill/>
                    </a:lnT>
                    <a:lnB>
                      <a:noFill/>
                    </a:lnB>
                    <a:solidFill>
                      <a:srgbClr val="FFFFFF"/>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+85</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2575545128"/>
                  </a:ext>
                </a:extLst>
              </a:tr>
              <a:tr h="170163">
                <a:tc>
                  <a:txBody>
                    <a:bodyPr/>
                    <a:lstStyle/>
                    <a:p>
                      <a:pPr marL="0" algn="l" defTabSz="457200" rtl="0" eaLnBrk="1" fontAlgn="t" latinLnBrk="0" hangingPunct="1"/>
                      <a:r>
                        <a:rPr lang="es-CO" sz="800" b="0" i="0" u="none" strike="noStrike" kern="1200" dirty="0">
                          <a:solidFill>
                            <a:srgbClr val="000000"/>
                          </a:solidFill>
                          <a:effectLst/>
                          <a:latin typeface="Segoe UI" panose="020B0502040204020203" pitchFamily="34" charset="0"/>
                          <a:ea typeface="+mn-ea"/>
                          <a:cs typeface="+mn-cs"/>
                        </a:rPr>
                        <a:t>Industria manufacturera</a:t>
                      </a:r>
                    </a:p>
                  </a:txBody>
                  <a:tcPr marL="9525" marR="9525" marT="9525" marB="0" anchor="ctr">
                    <a:lnL>
                      <a:noFill/>
                    </a:lnL>
                    <a:lnR>
                      <a:noFill/>
                    </a:lnR>
                    <a:lnT>
                      <a:noFill/>
                    </a:lnT>
                    <a:lnB>
                      <a:noFill/>
                    </a:lnB>
                    <a:solidFill>
                      <a:srgbClr val="D9D9D9"/>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2.321</a:t>
                      </a:r>
                    </a:p>
                  </a:txBody>
                  <a:tcPr marL="9525" marR="9525" marT="9525" marB="0" anchor="ctr">
                    <a:lnL>
                      <a:noFill/>
                    </a:lnL>
                    <a:lnR>
                      <a:noFill/>
                    </a:lnR>
                    <a:lnT>
                      <a:noFill/>
                    </a:lnT>
                    <a:lnB>
                      <a:noFill/>
                    </a:lnB>
                    <a:solidFill>
                      <a:srgbClr val="D9D9D9"/>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2.405</a:t>
                      </a:r>
                    </a:p>
                  </a:txBody>
                  <a:tcPr marL="9525" marR="9525" marT="9525" marB="0" anchor="ctr">
                    <a:lnL>
                      <a:noFill/>
                    </a:lnL>
                    <a:lnR>
                      <a:noFill/>
                    </a:lnR>
                    <a:lnT>
                      <a:noFill/>
                    </a:lnT>
                    <a:lnB>
                      <a:noFill/>
                    </a:lnB>
                    <a:solidFill>
                      <a:srgbClr val="D9D9D9"/>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+84</a:t>
                      </a:r>
                    </a:p>
                  </a:txBody>
                  <a:tcPr marL="9525" marR="9525" marT="9525" marB="0" anchor="ctr">
                    <a:lnL>
                      <a:noFill/>
                    </a:lnL>
                    <a:lnR>
                      <a:noFill/>
                    </a:lnR>
                    <a:lnT>
                      <a:noFill/>
                    </a:lnT>
                    <a:lnB>
                      <a:noFill/>
                    </a:lnB>
                    <a:solidFill>
                      <a:srgbClr val="D9D9D9"/>
                    </a:solidFill>
                  </a:tcPr>
                </a:tc>
                <a:extLst>
                  <a:ext uri="{0D108BD9-81ED-4DB2-BD59-A6C34878D82A}">
                    <a16:rowId xmlns:a16="http://schemas.microsoft.com/office/drawing/2014/main" val="2301916253"/>
                  </a:ext>
                </a:extLst>
              </a:tr>
              <a:tr h="170163">
                <a:tc>
                  <a:txBody>
                    <a:bodyPr/>
                    <a:lstStyle/>
                    <a:p>
                      <a:pPr marL="0" algn="l" defTabSz="457200" rtl="0" eaLnBrk="1" fontAlgn="t" latinLnBrk="0" hangingPunct="1"/>
                      <a:r>
                        <a:rPr lang="es-CO" sz="800" b="0" i="0" u="none" strike="noStrike" kern="1200" dirty="0">
                          <a:solidFill>
                            <a:srgbClr val="000000"/>
                          </a:solidFill>
                          <a:effectLst/>
                          <a:latin typeface="Segoe UI" panose="020B0502040204020203" pitchFamily="34" charset="0"/>
                          <a:ea typeface="+mn-ea"/>
                          <a:cs typeface="+mn-cs"/>
                        </a:rPr>
                        <a:t>Actividades Inmobiliarias</a:t>
                      </a:r>
                    </a:p>
                  </a:txBody>
                  <a:tcPr marL="9525" marR="9525" marT="9525" marB="0" anchor="ctr">
                    <a:lnL>
                      <a:noFill/>
                    </a:lnL>
                    <a:lnR>
                      <a:noFill/>
                    </a:lnR>
                    <a:lnT>
                      <a:noFill/>
                    </a:lnT>
                    <a:lnB>
                      <a:noFill/>
                    </a:lnB>
                    <a:solidFill>
                      <a:srgbClr val="FFFFFF"/>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214</a:t>
                      </a:r>
                    </a:p>
                  </a:txBody>
                  <a:tcPr marL="9525" marR="9525" marT="9525" marB="0" anchor="ctr">
                    <a:lnL>
                      <a:noFill/>
                    </a:lnL>
                    <a:lnR>
                      <a:noFill/>
                    </a:lnR>
                    <a:lnT>
                      <a:noFill/>
                    </a:lnT>
                    <a:lnB>
                      <a:noFill/>
                    </a:lnB>
                    <a:solidFill>
                      <a:srgbClr val="FFFFFF"/>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279</a:t>
                      </a:r>
                    </a:p>
                  </a:txBody>
                  <a:tcPr marL="9525" marR="9525" marT="9525" marB="0" anchor="ctr">
                    <a:lnL>
                      <a:noFill/>
                    </a:lnL>
                    <a:lnR>
                      <a:noFill/>
                    </a:lnR>
                    <a:lnT>
                      <a:noFill/>
                    </a:lnT>
                    <a:lnB>
                      <a:noFill/>
                    </a:lnB>
                    <a:solidFill>
                      <a:srgbClr val="FFFFFF"/>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+65</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3647833206"/>
                  </a:ext>
                </a:extLst>
              </a:tr>
              <a:tr h="170163">
                <a:tc>
                  <a:txBody>
                    <a:bodyPr/>
                    <a:lstStyle/>
                    <a:p>
                      <a:pPr marL="0" algn="l" defTabSz="457200" rtl="0" eaLnBrk="1" fontAlgn="t" latinLnBrk="0" hangingPunct="1"/>
                      <a:r>
                        <a:rPr lang="es-MX" sz="800" b="0" i="0" u="none" strike="noStrike" kern="1200" dirty="0">
                          <a:solidFill>
                            <a:srgbClr val="000000"/>
                          </a:solidFill>
                          <a:effectLst/>
                          <a:latin typeface="Segoe UI" panose="020B0502040204020203" pitchFamily="34" charset="0"/>
                          <a:ea typeface="+mn-ea"/>
                          <a:cs typeface="+mn-cs"/>
                        </a:rPr>
                        <a:t>Agricultura, pesca, ganadería, caza y silvicultura</a:t>
                      </a:r>
                    </a:p>
                  </a:txBody>
                  <a:tcPr marL="9525" marR="9525" marT="9525" marB="0" anchor="ctr">
                    <a:lnL>
                      <a:noFill/>
                    </a:lnL>
                    <a:lnR>
                      <a:noFill/>
                    </a:lnR>
                    <a:lnT>
                      <a:noFill/>
                    </a:lnT>
                    <a:lnB>
                      <a:noFill/>
                    </a:lnB>
                    <a:solidFill>
                      <a:srgbClr val="D9D9D9"/>
                    </a:solidFill>
                  </a:tcPr>
                </a:tc>
                <a:tc>
                  <a:txBody>
                    <a:bodyPr/>
                    <a:lstStyle/>
                    <a:p>
                      <a:pPr marL="0" algn="ctr" defTabSz="457200" rtl="0" eaLnBrk="1" fontAlgn="b" latinLnBrk="0" hangingPunct="1"/>
                      <a:r>
                        <a:rPr lang="es-CO" sz="900" b="0" i="0" u="none" strike="noStrike" kern="1200">
                          <a:solidFill>
                            <a:srgbClr val="000000"/>
                          </a:solidFill>
                          <a:effectLst/>
                          <a:latin typeface="Segoe UI" panose="020B0502040204020203" pitchFamily="34" charset="0"/>
                          <a:ea typeface="+mn-ea"/>
                          <a:cs typeface="+mn-cs"/>
                        </a:rPr>
                        <a:t>3.239</a:t>
                      </a:r>
                    </a:p>
                  </a:txBody>
                  <a:tcPr marL="9525" marR="9525" marT="9525" marB="0" anchor="ctr">
                    <a:lnL>
                      <a:noFill/>
                    </a:lnL>
                    <a:lnR>
                      <a:noFill/>
                    </a:lnR>
                    <a:lnT>
                      <a:noFill/>
                    </a:lnT>
                    <a:lnB>
                      <a:noFill/>
                    </a:lnB>
                    <a:solidFill>
                      <a:srgbClr val="D9D9D9"/>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3.292</a:t>
                      </a:r>
                    </a:p>
                  </a:txBody>
                  <a:tcPr marL="9525" marR="9525" marT="9525" marB="0" anchor="ctr">
                    <a:lnL>
                      <a:noFill/>
                    </a:lnL>
                    <a:lnR>
                      <a:noFill/>
                    </a:lnR>
                    <a:lnT>
                      <a:noFill/>
                    </a:lnT>
                    <a:lnB>
                      <a:noFill/>
                    </a:lnB>
                    <a:solidFill>
                      <a:srgbClr val="D9D9D9"/>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+53</a:t>
                      </a:r>
                    </a:p>
                  </a:txBody>
                  <a:tcPr marL="9525" marR="9525" marT="9525" marB="0" anchor="ctr">
                    <a:lnL>
                      <a:noFill/>
                    </a:lnL>
                    <a:lnR>
                      <a:noFill/>
                    </a:lnR>
                    <a:lnT>
                      <a:noFill/>
                    </a:lnT>
                    <a:lnB>
                      <a:noFill/>
                    </a:lnB>
                    <a:solidFill>
                      <a:srgbClr val="D9D9D9"/>
                    </a:solidFill>
                  </a:tcPr>
                </a:tc>
                <a:extLst>
                  <a:ext uri="{0D108BD9-81ED-4DB2-BD59-A6C34878D82A}">
                    <a16:rowId xmlns:a16="http://schemas.microsoft.com/office/drawing/2014/main" val="2143795592"/>
                  </a:ext>
                </a:extLst>
              </a:tr>
              <a:tr h="152420">
                <a:tc>
                  <a:txBody>
                    <a:bodyPr/>
                    <a:lstStyle/>
                    <a:p>
                      <a:pPr marL="0" algn="l" defTabSz="457200" rtl="0" eaLnBrk="1" fontAlgn="t" latinLnBrk="0" hangingPunct="1"/>
                      <a:r>
                        <a:rPr lang="es-MX" sz="800" b="0" i="0" u="none" strike="noStrike" kern="1200" dirty="0">
                          <a:solidFill>
                            <a:srgbClr val="000000"/>
                          </a:solidFill>
                          <a:effectLst/>
                          <a:latin typeface="Segoe UI" panose="020B0502040204020203" pitchFamily="34" charset="0"/>
                          <a:ea typeface="+mn-ea"/>
                          <a:cs typeface="+mn-cs"/>
                        </a:rPr>
                        <a:t>Comercio y reparación de vehículos</a:t>
                      </a:r>
                    </a:p>
                  </a:txBody>
                  <a:tcPr marL="9525" marR="9525" marT="9525" marB="0" anchor="ctr">
                    <a:lnL>
                      <a:noFill/>
                    </a:lnL>
                    <a:lnR>
                      <a:noFill/>
                    </a:lnR>
                    <a:lnT>
                      <a:noFill/>
                    </a:lnT>
                    <a:lnB>
                      <a:noFill/>
                    </a:lnB>
                    <a:solidFill>
                      <a:srgbClr val="FFFFFF"/>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3.970</a:t>
                      </a:r>
                    </a:p>
                  </a:txBody>
                  <a:tcPr marL="9525" marR="9525" marT="9525" marB="0" anchor="ctr">
                    <a:lnL>
                      <a:noFill/>
                    </a:lnL>
                    <a:lnR>
                      <a:noFill/>
                    </a:lnR>
                    <a:lnT>
                      <a:noFill/>
                    </a:lnT>
                    <a:lnB>
                      <a:noFill/>
                    </a:lnB>
                    <a:solidFill>
                      <a:srgbClr val="FFFFFF"/>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4.013</a:t>
                      </a:r>
                    </a:p>
                  </a:txBody>
                  <a:tcPr marL="9525" marR="9525" marT="9525" marB="0" anchor="ctr">
                    <a:lnL>
                      <a:noFill/>
                    </a:lnL>
                    <a:lnR>
                      <a:noFill/>
                    </a:lnR>
                    <a:lnT>
                      <a:noFill/>
                    </a:lnT>
                    <a:lnB>
                      <a:noFill/>
                    </a:lnB>
                    <a:solidFill>
                      <a:srgbClr val="FFFFFF"/>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+43</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4048145755"/>
                  </a:ext>
                </a:extLst>
              </a:tr>
              <a:tr h="170163">
                <a:tc>
                  <a:txBody>
                    <a:bodyPr/>
                    <a:lstStyle/>
                    <a:p>
                      <a:pPr marL="0" algn="l" defTabSz="457200" rtl="0" eaLnBrk="1" fontAlgn="t" latinLnBrk="0" hangingPunct="1"/>
                      <a:r>
                        <a:rPr lang="es-CO" sz="800" b="0" i="0" u="none" strike="noStrike" kern="1200" dirty="0">
                          <a:solidFill>
                            <a:srgbClr val="000000"/>
                          </a:solidFill>
                          <a:effectLst/>
                          <a:latin typeface="Segoe UI" panose="020B0502040204020203" pitchFamily="34" charset="0"/>
                          <a:ea typeface="+mn-ea"/>
                          <a:cs typeface="+mn-cs"/>
                        </a:rPr>
                        <a:t>Información y telecomunicaciones</a:t>
                      </a:r>
                    </a:p>
                  </a:txBody>
                  <a:tcPr marL="9525" marR="9525" marT="9525" marB="0" anchor="ctr">
                    <a:lnL>
                      <a:noFill/>
                    </a:lnL>
                    <a:lnR>
                      <a:noFill/>
                    </a:lnR>
                    <a:lnT>
                      <a:noFill/>
                    </a:lnT>
                    <a:lnB>
                      <a:noFill/>
                    </a:lnB>
                    <a:solidFill>
                      <a:srgbClr val="D9D9D9"/>
                    </a:solidFill>
                  </a:tcPr>
                </a:tc>
                <a:tc>
                  <a:txBody>
                    <a:bodyPr/>
                    <a:lstStyle/>
                    <a:p>
                      <a:pPr marL="0" algn="ctr" defTabSz="457200" rtl="0" eaLnBrk="1" fontAlgn="b" latinLnBrk="0" hangingPunct="1"/>
                      <a:r>
                        <a:rPr lang="es-CO" sz="900" b="0" i="0" u="none" strike="noStrike" kern="1200">
                          <a:solidFill>
                            <a:srgbClr val="000000"/>
                          </a:solidFill>
                          <a:effectLst/>
                          <a:latin typeface="Segoe UI" panose="020B0502040204020203" pitchFamily="34" charset="0"/>
                          <a:ea typeface="+mn-ea"/>
                          <a:cs typeface="+mn-cs"/>
                        </a:rPr>
                        <a:t>379</a:t>
                      </a:r>
                    </a:p>
                  </a:txBody>
                  <a:tcPr marL="9525" marR="9525" marT="9525" marB="0" anchor="ctr">
                    <a:lnL>
                      <a:noFill/>
                    </a:lnL>
                    <a:lnR>
                      <a:noFill/>
                    </a:lnR>
                    <a:lnT>
                      <a:noFill/>
                    </a:lnT>
                    <a:lnB>
                      <a:noFill/>
                    </a:lnB>
                    <a:solidFill>
                      <a:srgbClr val="D9D9D9"/>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405</a:t>
                      </a:r>
                    </a:p>
                  </a:txBody>
                  <a:tcPr marL="9525" marR="9525" marT="9525" marB="0" anchor="ctr">
                    <a:lnL>
                      <a:noFill/>
                    </a:lnL>
                    <a:lnR>
                      <a:noFill/>
                    </a:lnR>
                    <a:lnT>
                      <a:noFill/>
                    </a:lnT>
                    <a:lnB>
                      <a:noFill/>
                    </a:lnB>
                    <a:solidFill>
                      <a:srgbClr val="D9D9D9"/>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+26</a:t>
                      </a:r>
                    </a:p>
                  </a:txBody>
                  <a:tcPr marL="9525" marR="9525" marT="9525" marB="0" anchor="ctr">
                    <a:lnL>
                      <a:noFill/>
                    </a:lnL>
                    <a:lnR>
                      <a:noFill/>
                    </a:lnR>
                    <a:lnT>
                      <a:noFill/>
                    </a:lnT>
                    <a:lnB>
                      <a:noFill/>
                    </a:lnB>
                    <a:solidFill>
                      <a:srgbClr val="D9D9D9"/>
                    </a:solidFill>
                  </a:tcPr>
                </a:tc>
                <a:extLst>
                  <a:ext uri="{0D108BD9-81ED-4DB2-BD59-A6C34878D82A}">
                    <a16:rowId xmlns:a16="http://schemas.microsoft.com/office/drawing/2014/main" val="3113249837"/>
                  </a:ext>
                </a:extLst>
              </a:tr>
              <a:tr h="170163">
                <a:tc>
                  <a:txBody>
                    <a:bodyPr/>
                    <a:lstStyle/>
                    <a:p>
                      <a:pPr marL="0" algn="l" defTabSz="457200" rtl="0" eaLnBrk="1" fontAlgn="t" latinLnBrk="0" hangingPunct="1"/>
                      <a:r>
                        <a:rPr lang="es-CO" sz="800" b="0" i="0" u="none" strike="noStrike" kern="1200" dirty="0">
                          <a:solidFill>
                            <a:srgbClr val="000000"/>
                          </a:solidFill>
                          <a:effectLst/>
                          <a:latin typeface="Segoe UI" panose="020B0502040204020203" pitchFamily="34" charset="0"/>
                          <a:ea typeface="+mn-ea"/>
                          <a:cs typeface="+mn-cs"/>
                        </a:rPr>
                        <a:t>Construcción</a:t>
                      </a:r>
                    </a:p>
                  </a:txBody>
                  <a:tcPr marL="9525" marR="9525" marT="9525" marB="0" anchor="ctr">
                    <a:lnL>
                      <a:noFill/>
                    </a:lnL>
                    <a:lnR>
                      <a:noFill/>
                    </a:lnR>
                    <a:lnT>
                      <a:noFill/>
                    </a:lnT>
                    <a:lnB>
                      <a:noFill/>
                    </a:lnB>
                    <a:solidFill>
                      <a:srgbClr val="FFFFFF"/>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1.536</a:t>
                      </a:r>
                    </a:p>
                  </a:txBody>
                  <a:tcPr marL="9525" marR="9525" marT="9525" marB="0" anchor="ctr">
                    <a:lnL>
                      <a:noFill/>
                    </a:lnL>
                    <a:lnR>
                      <a:noFill/>
                    </a:lnR>
                    <a:lnT>
                      <a:noFill/>
                    </a:lnT>
                    <a:lnB>
                      <a:noFill/>
                    </a:lnB>
                    <a:solidFill>
                      <a:srgbClr val="FFFFFF"/>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1.555</a:t>
                      </a:r>
                    </a:p>
                  </a:txBody>
                  <a:tcPr marL="9525" marR="9525" marT="9525" marB="0" anchor="ctr">
                    <a:lnL>
                      <a:noFill/>
                    </a:lnL>
                    <a:lnR>
                      <a:noFill/>
                    </a:lnR>
                    <a:lnT>
                      <a:noFill/>
                    </a:lnT>
                    <a:lnB>
                      <a:noFill/>
                    </a:lnB>
                    <a:solidFill>
                      <a:srgbClr val="FFFFFF"/>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+19</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154702708"/>
                  </a:ext>
                </a:extLst>
              </a:tr>
              <a:tr h="170163">
                <a:tc>
                  <a:txBody>
                    <a:bodyPr/>
                    <a:lstStyle/>
                    <a:p>
                      <a:pPr marL="0" algn="l" defTabSz="457200" rtl="0" eaLnBrk="1" fontAlgn="t" latinLnBrk="0" hangingPunct="1"/>
                      <a:r>
                        <a:rPr lang="es-MX" sz="800" b="0" i="0" u="none" strike="noStrike" kern="1200" dirty="0">
                          <a:solidFill>
                            <a:srgbClr val="000000"/>
                          </a:solidFill>
                          <a:effectLst/>
                          <a:latin typeface="Segoe UI" panose="020B0502040204020203" pitchFamily="34" charset="0"/>
                          <a:ea typeface="+mn-ea"/>
                          <a:cs typeface="+mn-cs"/>
                        </a:rPr>
                        <a:t>Suministro de Electricidad Gas y Agua</a:t>
                      </a:r>
                    </a:p>
                  </a:txBody>
                  <a:tcPr marL="9525" marR="9525" marT="9525" marB="0" anchor="ctr">
                    <a:lnL>
                      <a:noFill/>
                    </a:lnL>
                    <a:lnR>
                      <a:noFill/>
                    </a:lnR>
                    <a:lnT>
                      <a:noFill/>
                    </a:lnT>
                    <a:lnB>
                      <a:noFill/>
                    </a:lnB>
                    <a:solidFill>
                      <a:srgbClr val="D9D9D9"/>
                    </a:solidFill>
                  </a:tcPr>
                </a:tc>
                <a:tc>
                  <a:txBody>
                    <a:bodyPr/>
                    <a:lstStyle/>
                    <a:p>
                      <a:pPr marL="0" algn="ctr" defTabSz="457200" rtl="0" eaLnBrk="1" fontAlgn="b" latinLnBrk="0" hangingPunct="1"/>
                      <a:r>
                        <a:rPr lang="es-CO" sz="900" b="0" i="0" u="none" strike="noStrike" kern="1200">
                          <a:solidFill>
                            <a:srgbClr val="000000"/>
                          </a:solidFill>
                          <a:effectLst/>
                          <a:latin typeface="Segoe UI" panose="020B0502040204020203" pitchFamily="34" charset="0"/>
                          <a:ea typeface="+mn-ea"/>
                          <a:cs typeface="+mn-cs"/>
                        </a:rPr>
                        <a:t>312</a:t>
                      </a:r>
                    </a:p>
                  </a:txBody>
                  <a:tcPr marL="9525" marR="9525" marT="9525" marB="0" anchor="ctr">
                    <a:lnL>
                      <a:noFill/>
                    </a:lnL>
                    <a:lnR>
                      <a:noFill/>
                    </a:lnR>
                    <a:lnT>
                      <a:noFill/>
                    </a:lnT>
                    <a:lnB>
                      <a:noFill/>
                    </a:lnB>
                    <a:solidFill>
                      <a:srgbClr val="D9D9D9"/>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314</a:t>
                      </a:r>
                    </a:p>
                  </a:txBody>
                  <a:tcPr marL="9525" marR="9525" marT="9525" marB="0" anchor="ctr">
                    <a:lnL>
                      <a:noFill/>
                    </a:lnL>
                    <a:lnR>
                      <a:noFill/>
                    </a:lnR>
                    <a:lnT>
                      <a:noFill/>
                    </a:lnT>
                    <a:lnB>
                      <a:noFill/>
                    </a:lnB>
                    <a:solidFill>
                      <a:srgbClr val="D9D9D9"/>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2</a:t>
                      </a:r>
                    </a:p>
                  </a:txBody>
                  <a:tcPr marL="9525" marR="9525" marT="9525" marB="0" anchor="ctr">
                    <a:lnL>
                      <a:noFill/>
                    </a:lnL>
                    <a:lnR>
                      <a:noFill/>
                    </a:lnR>
                    <a:lnT>
                      <a:noFill/>
                    </a:lnT>
                    <a:lnB>
                      <a:noFill/>
                    </a:lnB>
                    <a:solidFill>
                      <a:srgbClr val="D9D9D9"/>
                    </a:solidFill>
                  </a:tcPr>
                </a:tc>
                <a:extLst>
                  <a:ext uri="{0D108BD9-81ED-4DB2-BD59-A6C34878D82A}">
                    <a16:rowId xmlns:a16="http://schemas.microsoft.com/office/drawing/2014/main" val="2757348696"/>
                  </a:ext>
                </a:extLst>
              </a:tr>
              <a:tr h="170163">
                <a:tc>
                  <a:txBody>
                    <a:bodyPr/>
                    <a:lstStyle/>
                    <a:p>
                      <a:pPr marL="0" algn="l" defTabSz="457200" rtl="0" eaLnBrk="1" fontAlgn="t" latinLnBrk="0" hangingPunct="1"/>
                      <a:r>
                        <a:rPr lang="es-MX" sz="800" b="0" i="0" u="none" strike="noStrike" kern="1200" dirty="0">
                          <a:solidFill>
                            <a:srgbClr val="000000"/>
                          </a:solidFill>
                          <a:effectLst/>
                          <a:latin typeface="Segoe UI" panose="020B0502040204020203" pitchFamily="34" charset="0"/>
                          <a:ea typeface="+mn-ea"/>
                          <a:cs typeface="+mn-cs"/>
                        </a:rPr>
                        <a:t>Explotación de Minas y Canteras</a:t>
                      </a:r>
                    </a:p>
                  </a:txBody>
                  <a:tcPr marL="9525" marR="9525" marT="9525" marB="0" anchor="ctr">
                    <a:lnL>
                      <a:noFill/>
                    </a:lnL>
                    <a:lnR>
                      <a:noFill/>
                    </a:lnR>
                    <a:lnT>
                      <a:noFill/>
                    </a:lnT>
                    <a:lnB>
                      <a:noFill/>
                    </a:lnB>
                    <a:no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271</a:t>
                      </a:r>
                    </a:p>
                  </a:txBody>
                  <a:tcPr marL="9525" marR="9525" marT="9525" marB="0" anchor="ctr">
                    <a:lnL>
                      <a:noFill/>
                    </a:lnL>
                    <a:lnR>
                      <a:noFill/>
                    </a:lnR>
                    <a:lnT>
                      <a:noFill/>
                    </a:lnT>
                    <a:lnB>
                      <a:noFill/>
                    </a:lnB>
                    <a:no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265</a:t>
                      </a:r>
                    </a:p>
                  </a:txBody>
                  <a:tcPr marL="9525" marR="9525" marT="9525" marB="0" anchor="ctr">
                    <a:lnL>
                      <a:noFill/>
                    </a:lnL>
                    <a:lnR>
                      <a:noFill/>
                    </a:lnR>
                    <a:lnT>
                      <a:noFill/>
                    </a:lnT>
                    <a:lnB>
                      <a:noFill/>
                    </a:lnB>
                    <a:no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-6</a:t>
                      </a:r>
                    </a:p>
                  </a:txBody>
                  <a:tcPr marL="9525" marR="9525" marT="9525" marB="0" anchor="ctr">
                    <a:lnL>
                      <a:noFill/>
                    </a:lnL>
                    <a:lnR>
                      <a:noFill/>
                    </a:lnR>
                    <a:lnT>
                      <a:noFill/>
                    </a:lnT>
                    <a:lnB>
                      <a:noFill/>
                    </a:lnB>
                    <a:noFill/>
                  </a:tcPr>
                </a:tc>
                <a:extLst>
                  <a:ext uri="{0D108BD9-81ED-4DB2-BD59-A6C34878D82A}">
                    <a16:rowId xmlns:a16="http://schemas.microsoft.com/office/drawing/2014/main" val="3074367208"/>
                  </a:ext>
                </a:extLst>
              </a:tr>
              <a:tr h="170163">
                <a:tc>
                  <a:txBody>
                    <a:bodyPr/>
                    <a:lstStyle/>
                    <a:p>
                      <a:pPr marL="0" algn="l" defTabSz="457200" rtl="0" eaLnBrk="1" fontAlgn="t" latinLnBrk="0" hangingPunct="1"/>
                      <a:r>
                        <a:rPr lang="es-MX" sz="800" b="0" i="0" u="none" strike="noStrike" kern="1200" dirty="0">
                          <a:solidFill>
                            <a:srgbClr val="000000"/>
                          </a:solidFill>
                          <a:effectLst/>
                          <a:latin typeface="Segoe UI" panose="020B0502040204020203" pitchFamily="34" charset="0"/>
                          <a:ea typeface="+mn-ea"/>
                          <a:cs typeface="+mn-cs"/>
                        </a:rPr>
                        <a:t>Actividades financieras y de seguros</a:t>
                      </a:r>
                    </a:p>
                  </a:txBody>
                  <a:tcPr marL="9525" marR="9525" marT="9525" marB="0" anchor="ctr">
                    <a:lnL>
                      <a:noFill/>
                    </a:lnL>
                    <a:lnR>
                      <a:noFill/>
                    </a:lnR>
                    <a:lnT>
                      <a:noFill/>
                    </a:lnT>
                    <a:lnB>
                      <a:noFill/>
                    </a:lnB>
                    <a:solidFill>
                      <a:srgbClr val="D9D9D9"/>
                    </a:solidFill>
                  </a:tcPr>
                </a:tc>
                <a:tc>
                  <a:txBody>
                    <a:bodyPr/>
                    <a:lstStyle/>
                    <a:p>
                      <a:pPr algn="ctr" fontAlgn="b"/>
                      <a:r>
                        <a:rPr lang="es-CO" sz="900" b="0" i="0" u="none" strike="noStrike" kern="1200" dirty="0">
                          <a:solidFill>
                            <a:srgbClr val="000000"/>
                          </a:solidFill>
                          <a:effectLst/>
                          <a:latin typeface="Segoe UI" panose="020B0502040204020203" pitchFamily="34" charset="0"/>
                          <a:ea typeface="+mn-ea"/>
                          <a:cs typeface="+mn-cs"/>
                        </a:rPr>
                        <a:t>420</a:t>
                      </a:r>
                    </a:p>
                  </a:txBody>
                  <a:tcPr marL="9525" marR="9525" marT="9525" marB="0" anchor="ctr">
                    <a:lnL>
                      <a:noFill/>
                    </a:lnL>
                    <a:lnR>
                      <a:noFill/>
                    </a:lnR>
                    <a:lnT>
                      <a:noFill/>
                    </a:lnT>
                    <a:lnB>
                      <a:noFill/>
                    </a:lnB>
                    <a:solidFill>
                      <a:srgbClr val="D9D9D9"/>
                    </a:solidFill>
                  </a:tcPr>
                </a:tc>
                <a:tc>
                  <a:txBody>
                    <a:bodyPr/>
                    <a:lstStyle/>
                    <a:p>
                      <a:pPr algn="ctr" fontAlgn="b"/>
                      <a:r>
                        <a:rPr lang="es-CO" sz="900" b="0" i="0" u="none" strike="noStrike" kern="1200" dirty="0">
                          <a:solidFill>
                            <a:srgbClr val="000000"/>
                          </a:solidFill>
                          <a:effectLst/>
                          <a:latin typeface="Segoe UI" panose="020B0502040204020203" pitchFamily="34" charset="0"/>
                          <a:ea typeface="+mn-ea"/>
                          <a:cs typeface="+mn-cs"/>
                        </a:rPr>
                        <a:t>414</a:t>
                      </a:r>
                    </a:p>
                  </a:txBody>
                  <a:tcPr marL="9525" marR="9525" marT="9525" marB="0" anchor="ctr">
                    <a:lnL>
                      <a:noFill/>
                    </a:lnL>
                    <a:lnR>
                      <a:noFill/>
                    </a:lnR>
                    <a:lnT>
                      <a:noFill/>
                    </a:lnT>
                    <a:lnB>
                      <a:noFill/>
                    </a:lnB>
                    <a:solidFill>
                      <a:srgbClr val="D9D9D9"/>
                    </a:solidFill>
                  </a:tcPr>
                </a:tc>
                <a:tc>
                  <a:txBody>
                    <a:bodyPr/>
                    <a:lstStyle/>
                    <a:p>
                      <a:pPr algn="ctr" fontAlgn="b"/>
                      <a:r>
                        <a:rPr lang="es-CO" sz="900" b="0" i="0" u="none" strike="noStrike" kern="1200" dirty="0">
                          <a:solidFill>
                            <a:srgbClr val="000000"/>
                          </a:solidFill>
                          <a:effectLst/>
                          <a:latin typeface="Segoe UI" panose="020B0502040204020203" pitchFamily="34" charset="0"/>
                          <a:ea typeface="+mn-ea"/>
                          <a:cs typeface="+mn-cs"/>
                        </a:rPr>
                        <a:t>-6</a:t>
                      </a:r>
                    </a:p>
                  </a:txBody>
                  <a:tcPr marL="9525" marR="9525" marT="9525" marB="0" anchor="ctr">
                    <a:lnL>
                      <a:noFill/>
                    </a:lnL>
                    <a:lnR>
                      <a:noFill/>
                    </a:lnR>
                    <a:lnT>
                      <a:noFill/>
                    </a:lnT>
                    <a:lnB>
                      <a:noFill/>
                    </a:lnB>
                    <a:solidFill>
                      <a:srgbClr val="D9D9D9"/>
                    </a:solidFill>
                  </a:tcPr>
                </a:tc>
                <a:extLst>
                  <a:ext uri="{0D108BD9-81ED-4DB2-BD59-A6C34878D82A}">
                    <a16:rowId xmlns:a16="http://schemas.microsoft.com/office/drawing/2014/main" val="3793577941"/>
                  </a:ext>
                </a:extLst>
              </a:tr>
            </a:tbl>
          </a:graphicData>
        </a:graphic>
      </p:graphicFrame>
      <p:pic>
        <p:nvPicPr>
          <p:cNvPr id="7" name="Imagen 6"/>
          <p:cNvPicPr>
            <a:picLocks noChangeAspect="1"/>
          </p:cNvPicPr>
          <p:nvPr/>
        </p:nvPicPr>
        <p:blipFill>
          <a:blip r:embed="rId3"/>
          <a:stretch>
            <a:fillRect/>
          </a:stretch>
        </p:blipFill>
        <p:spPr>
          <a:xfrm>
            <a:off x="6202907" y="286880"/>
            <a:ext cx="2240202" cy="529182"/>
          </a:xfrm>
          <a:prstGeom prst="rect">
            <a:avLst/>
          </a:prstGeom>
        </p:spPr>
      </p:pic>
    </p:spTree>
    <p:extLst>
      <p:ext uri="{BB962C8B-B14F-4D97-AF65-F5344CB8AC3E}">
        <p14:creationId xmlns:p14="http://schemas.microsoft.com/office/powerpoint/2010/main" val="428096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2D14CD84-7D3F-9D47-89DD-5D218B645BAF}"/>
              </a:ext>
            </a:extLst>
          </p:cNvPr>
          <p:cNvSpPr txBox="1"/>
          <p:nvPr/>
        </p:nvSpPr>
        <p:spPr>
          <a:xfrm>
            <a:off x="739667" y="254371"/>
            <a:ext cx="8241963" cy="530915"/>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r>
              <a:rPr lang="es-ES" sz="1400" dirty="0">
                <a:solidFill>
                  <a:srgbClr val="B6004B"/>
                </a:solidFill>
              </a:rPr>
              <a:t>Población </a:t>
            </a:r>
            <a:r>
              <a:rPr lang="es-ES" dirty="0">
                <a:solidFill>
                  <a:srgbClr val="B6004B"/>
                </a:solidFill>
              </a:rPr>
              <a:t>ocupada</a:t>
            </a:r>
            <a:r>
              <a:rPr lang="es-ES" sz="1400" dirty="0">
                <a:solidFill>
                  <a:srgbClr val="B6004B"/>
                </a:solidFill>
              </a:rPr>
              <a:t> según rama de actividad</a:t>
            </a:r>
          </a:p>
          <a:p>
            <a:r>
              <a:rPr lang="es-ES" sz="1200" b="0" dirty="0">
                <a:solidFill>
                  <a:schemeClr val="tx1"/>
                </a:solidFill>
              </a:rPr>
              <a:t>Enero – octubre (2022-2023)</a:t>
            </a:r>
          </a:p>
        </p:txBody>
      </p:sp>
      <p:sp>
        <p:nvSpPr>
          <p:cNvPr id="6" name="object 18"/>
          <p:cNvSpPr txBox="1"/>
          <p:nvPr/>
        </p:nvSpPr>
        <p:spPr>
          <a:xfrm>
            <a:off x="408137" y="4111601"/>
            <a:ext cx="8491876" cy="980140"/>
          </a:xfrm>
          <a:prstGeom prst="rect">
            <a:avLst/>
          </a:prstGeom>
        </p:spPr>
        <p:txBody>
          <a:bodyPr vert="horz" wrap="square" lIns="0" tIns="6985" rIns="0" bIns="0" rtlCol="0" anchor="b">
            <a:spAutoFit/>
          </a:bodyPr>
          <a:lstStyle/>
          <a:p>
            <a:pPr marL="450850" marR="5080" indent="-438150">
              <a:lnSpc>
                <a:spcPct val="104099"/>
              </a:lnSpc>
              <a:spcBef>
                <a:spcPts val="55"/>
              </a:spcBef>
            </a:pPr>
            <a:r>
              <a:rPr lang="es-ES" sz="700" b="1" spc="15" dirty="0">
                <a:solidFill>
                  <a:srgbClr val="A84072"/>
                </a:solidFill>
                <a:latin typeface="Segoe UI" panose="020B0502040204020203" pitchFamily="34" charset="0"/>
                <a:cs typeface="Segoe UI" panose="020B0502040204020203" pitchFamily="34" charset="0"/>
              </a:rPr>
              <a:t>Otras ramas^: </a:t>
            </a:r>
            <a:r>
              <a:rPr lang="es-ES" sz="700" spc="15" dirty="0">
                <a:solidFill>
                  <a:srgbClr val="A84072"/>
                </a:solidFill>
                <a:latin typeface="Segoe UI" panose="020B0502040204020203" pitchFamily="34" charset="0"/>
                <a:cs typeface="Segoe UI" panose="020B0502040204020203" pitchFamily="34" charset="0"/>
              </a:rPr>
              <a:t>Agricultura, pesca, ganadería, caza y silvicultura; Explotación de minas y canteras; Suministro de electricidad, gas, agua y gestión de desechos.</a:t>
            </a:r>
          </a:p>
          <a:p>
            <a:pPr marL="450850" marR="5080" indent="-438150">
              <a:lnSpc>
                <a:spcPct val="104099"/>
              </a:lnSpc>
              <a:spcBef>
                <a:spcPts val="55"/>
              </a:spcBef>
            </a:pPr>
            <a:r>
              <a:rPr lang="es-ES" sz="700" b="1" spc="15" dirty="0">
                <a:solidFill>
                  <a:srgbClr val="A84072"/>
                </a:solidFill>
                <a:latin typeface="Segoe UI" panose="020B0502040204020203" pitchFamily="34" charset="0"/>
                <a:cs typeface="Segoe UI" panose="020B0502040204020203" pitchFamily="34" charset="0"/>
              </a:rPr>
              <a:t>p.p.:</a:t>
            </a:r>
            <a:r>
              <a:rPr lang="es-ES" sz="700" spc="15" dirty="0">
                <a:solidFill>
                  <a:srgbClr val="A84072"/>
                </a:solidFill>
                <a:latin typeface="Segoe UI" panose="020B0502040204020203" pitchFamily="34" charset="0"/>
                <a:cs typeface="Segoe UI" panose="020B0502040204020203" pitchFamily="34" charset="0"/>
              </a:rPr>
              <a:t> Puntos porcentuales.</a:t>
            </a:r>
          </a:p>
          <a:p>
            <a:pPr marL="450850" marR="5080" indent="-438150">
              <a:lnSpc>
                <a:spcPct val="104099"/>
              </a:lnSpc>
              <a:spcBef>
                <a:spcPts val="55"/>
              </a:spcBef>
            </a:pPr>
            <a:r>
              <a:rPr lang="es-ES" sz="700" b="1" spc="15" dirty="0">
                <a:solidFill>
                  <a:srgbClr val="A84072"/>
                </a:solidFill>
                <a:latin typeface="Segoe UI" panose="020B0502040204020203" pitchFamily="34" charset="0"/>
                <a:cs typeface="Segoe UI" panose="020B0502040204020203" pitchFamily="34" charset="0"/>
              </a:rPr>
              <a:t>Notas:</a:t>
            </a:r>
            <a:r>
              <a:rPr lang="es-ES" sz="700" spc="15" dirty="0">
                <a:solidFill>
                  <a:srgbClr val="A84072"/>
                </a:solidFill>
                <a:latin typeface="Segoe UI" panose="020B0502040204020203" pitchFamily="34" charset="0"/>
                <a:cs typeface="Segoe UI" panose="020B0502040204020203" pitchFamily="34" charset="0"/>
              </a:rPr>
              <a:t> ᛫ 13 ciudades y áreas metropolitanas incluye Bogotá D.C., Medellín A.M., Cali A.M., Barranquilla A.M., Bucaramanga A.M., Manizales A.M., Pereira A.M., Cúcuta A.M., Pasto, Ibagué, Montería, Cartagena y Villavicencio.</a:t>
            </a:r>
          </a:p>
          <a:p>
            <a:pPr marL="450850" marR="5080" indent="-438150">
              <a:lnSpc>
                <a:spcPct val="104099"/>
              </a:lnSpc>
              <a:spcBef>
                <a:spcPts val="55"/>
              </a:spcBef>
            </a:pPr>
            <a:r>
              <a:rPr lang="es-ES" sz="700" spc="15" dirty="0">
                <a:solidFill>
                  <a:srgbClr val="A84072"/>
                </a:solidFill>
                <a:latin typeface="Segoe UI" panose="020B0502040204020203" pitchFamily="34" charset="0"/>
                <a:cs typeface="Segoe UI" panose="020B0502040204020203" pitchFamily="34" charset="0"/>
              </a:rPr>
              <a:t>            ᛫ Por efecto de redondeo y la no inclusión de la categoría “No informa”, las sumas de las poblaciones, distribuciones, variaciones absolutas y contribuciones pueden diferir del total.</a:t>
            </a:r>
          </a:p>
          <a:p>
            <a:pPr marL="450850" marR="5080" indent="-438150">
              <a:lnSpc>
                <a:spcPct val="104099"/>
              </a:lnSpc>
              <a:spcBef>
                <a:spcPts val="55"/>
              </a:spcBef>
            </a:pPr>
            <a:r>
              <a:rPr lang="es-ES" sz="700" spc="15" dirty="0">
                <a:solidFill>
                  <a:srgbClr val="A84072"/>
                </a:solidFill>
                <a:latin typeface="Segoe UI" panose="020B0502040204020203" pitchFamily="34" charset="0"/>
                <a:cs typeface="Segoe UI" panose="020B0502040204020203" pitchFamily="34" charset="0"/>
              </a:rPr>
              <a:t>            ᛫ Datos expandidos con proyecciones de población elaboradas con base en los resultados del Censo Nacional de Población y Vivienda 2018.</a:t>
            </a:r>
          </a:p>
          <a:p>
            <a:pPr marL="450850" marR="5080" indent="-438150">
              <a:lnSpc>
                <a:spcPct val="104099"/>
              </a:lnSpc>
              <a:spcBef>
                <a:spcPts val="55"/>
              </a:spcBef>
            </a:pPr>
            <a:r>
              <a:rPr lang="es-ES" sz="700" spc="15" dirty="0">
                <a:solidFill>
                  <a:srgbClr val="A84072"/>
                </a:solidFill>
                <a:latin typeface="Segoe UI" panose="020B0502040204020203" pitchFamily="34" charset="0"/>
                <a:cs typeface="Segoe UI" panose="020B0502040204020203" pitchFamily="34" charset="0"/>
              </a:rPr>
              <a:t>            ᛫ Los datos de las poblaciones están en miles de personas. </a:t>
            </a:r>
          </a:p>
          <a:p>
            <a:pPr marL="12700" marR="5080">
              <a:lnSpc>
                <a:spcPct val="104099"/>
              </a:lnSpc>
              <a:spcBef>
                <a:spcPts val="55"/>
              </a:spcBef>
            </a:pPr>
            <a:r>
              <a:rPr lang="es-CO" sz="700" b="1" spc="15" dirty="0">
                <a:solidFill>
                  <a:srgbClr val="A84072"/>
                </a:solidFill>
                <a:latin typeface="Segoe UI" panose="020B0502040204020203" pitchFamily="34" charset="0"/>
                <a:cs typeface="Segoe UI" panose="020B0502040204020203" pitchFamily="34" charset="0"/>
              </a:rPr>
              <a:t>Fuente: </a:t>
            </a:r>
            <a:r>
              <a:rPr lang="es-CO" sz="700" spc="15" dirty="0">
                <a:solidFill>
                  <a:srgbClr val="A84072"/>
                </a:solidFill>
                <a:latin typeface="Segoe UI" panose="020B0502040204020203" pitchFamily="34" charset="0"/>
                <a:cs typeface="Segoe UI" panose="020B0502040204020203" pitchFamily="34" charset="0"/>
              </a:rPr>
              <a:t>DANE, GEIH.</a:t>
            </a:r>
          </a:p>
        </p:txBody>
      </p:sp>
      <p:graphicFrame>
        <p:nvGraphicFramePr>
          <p:cNvPr id="5" name="Tabla 4"/>
          <p:cNvGraphicFramePr>
            <a:graphicFrameLocks noGrp="1"/>
          </p:cNvGraphicFramePr>
          <p:nvPr>
            <p:extLst>
              <p:ext uri="{D42A27DB-BD31-4B8C-83A1-F6EECF244321}">
                <p14:modId xmlns:p14="http://schemas.microsoft.com/office/powerpoint/2010/main" val="2598668132"/>
              </p:ext>
            </p:extLst>
          </p:nvPr>
        </p:nvGraphicFramePr>
        <p:xfrm>
          <a:off x="687916" y="967343"/>
          <a:ext cx="7828763" cy="3113487"/>
        </p:xfrm>
        <a:graphic>
          <a:graphicData uri="http://schemas.openxmlformats.org/drawingml/2006/table">
            <a:tbl>
              <a:tblPr/>
              <a:tblGrid>
                <a:gridCol w="3845152">
                  <a:extLst>
                    <a:ext uri="{9D8B030D-6E8A-4147-A177-3AD203B41FA5}">
                      <a16:colId xmlns:a16="http://schemas.microsoft.com/office/drawing/2014/main" val="4001408169"/>
                    </a:ext>
                  </a:extLst>
                </a:gridCol>
                <a:gridCol w="1665713">
                  <a:extLst>
                    <a:ext uri="{9D8B030D-6E8A-4147-A177-3AD203B41FA5}">
                      <a16:colId xmlns:a16="http://schemas.microsoft.com/office/drawing/2014/main" val="4217406450"/>
                    </a:ext>
                  </a:extLst>
                </a:gridCol>
                <a:gridCol w="1329070">
                  <a:extLst>
                    <a:ext uri="{9D8B030D-6E8A-4147-A177-3AD203B41FA5}">
                      <a16:colId xmlns:a16="http://schemas.microsoft.com/office/drawing/2014/main" val="386204656"/>
                    </a:ext>
                  </a:extLst>
                </a:gridCol>
                <a:gridCol w="988828">
                  <a:extLst>
                    <a:ext uri="{9D8B030D-6E8A-4147-A177-3AD203B41FA5}">
                      <a16:colId xmlns:a16="http://schemas.microsoft.com/office/drawing/2014/main" val="3549142101"/>
                    </a:ext>
                  </a:extLst>
                </a:gridCol>
              </a:tblGrid>
              <a:tr h="276105">
                <a:tc rowSpan="2">
                  <a:txBody>
                    <a:bodyPr/>
                    <a:lstStyle/>
                    <a:p>
                      <a:pPr algn="ctr" fontAlgn="ctr"/>
                      <a:r>
                        <a:rPr lang="es-CO" sz="900" b="1" i="0" u="none" strike="noStrike" dirty="0">
                          <a:solidFill>
                            <a:schemeClr val="bg1"/>
                          </a:solidFill>
                          <a:effectLst/>
                          <a:latin typeface="Segoe UI" panose="020B0502040204020203" pitchFamily="34" charset="0"/>
                        </a:rPr>
                        <a:t>Rama de actividad</a:t>
                      </a:r>
                    </a:p>
                  </a:txBody>
                  <a:tcPr marL="7092" marR="7092" marT="7092" marB="0" anchor="ctr">
                    <a:lnL>
                      <a:noFill/>
                    </a:lnL>
                    <a:lnR>
                      <a:noFill/>
                    </a:lnR>
                    <a:lnT>
                      <a:noFill/>
                    </a:lnT>
                    <a:lnB>
                      <a:noFill/>
                    </a:lnB>
                    <a:solidFill>
                      <a:srgbClr val="6B1940"/>
                    </a:solidFill>
                  </a:tcPr>
                </a:tc>
                <a:tc gridSpan="3">
                  <a:txBody>
                    <a:bodyPr/>
                    <a:lstStyle/>
                    <a:p>
                      <a:pPr algn="ctr" fontAlgn="ctr"/>
                      <a:r>
                        <a:rPr lang="es-CO" sz="900" b="1" i="0" u="none" strike="noStrike" dirty="0">
                          <a:solidFill>
                            <a:srgbClr val="FFFFFF"/>
                          </a:solidFill>
                          <a:effectLst/>
                          <a:latin typeface="Segoe UI" panose="020B0502040204020203" pitchFamily="34" charset="0"/>
                        </a:rPr>
                        <a:t>13 ciudades y A.M.</a:t>
                      </a:r>
                    </a:p>
                  </a:txBody>
                  <a:tcPr marL="7092" marR="7092" marT="7092"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014057539"/>
                  </a:ext>
                </a:extLst>
              </a:tr>
              <a:tr h="408297">
                <a:tc vMerge="1">
                  <a:txBody>
                    <a:bodyPr/>
                    <a:lstStyle/>
                    <a:p>
                      <a:endParaRPr lang="es-CO"/>
                    </a:p>
                  </a:txBody>
                  <a:tcPr/>
                </a:tc>
                <a:tc>
                  <a:txBody>
                    <a:bodyPr/>
                    <a:lstStyle/>
                    <a:p>
                      <a:pPr algn="ctr" fontAlgn="ctr"/>
                      <a:r>
                        <a:rPr lang="es-CO" sz="900" b="1" i="0" u="none" strike="noStrike" dirty="0">
                          <a:solidFill>
                            <a:srgbClr val="AD2750"/>
                          </a:solidFill>
                          <a:effectLst/>
                          <a:latin typeface="Segoe UI" panose="020B0502040204020203" pitchFamily="34" charset="0"/>
                        </a:rPr>
                        <a:t>Enero - octubre 2022</a:t>
                      </a:r>
                    </a:p>
                  </a:txBody>
                  <a:tcPr marL="7092" marR="7092" marT="7092" marB="0" anchor="ctr">
                    <a:lnL>
                      <a:noFill/>
                    </a:lnL>
                    <a:lnR>
                      <a:noFill/>
                    </a:lnR>
                    <a:lnT>
                      <a:noFill/>
                    </a:lnT>
                    <a:lnB>
                      <a:noFill/>
                    </a:lnB>
                    <a:solidFill>
                      <a:srgbClr val="E691AA"/>
                    </a:solidFill>
                  </a:tcPr>
                </a:tc>
                <a:tc>
                  <a:txBody>
                    <a:bodyPr/>
                    <a:lstStyle/>
                    <a:p>
                      <a:pPr algn="ctr" fontAlgn="ctr"/>
                      <a:r>
                        <a:rPr lang="es-CO" sz="900" b="1" i="0" u="none" strike="noStrike" dirty="0">
                          <a:solidFill>
                            <a:srgbClr val="AD2750"/>
                          </a:solidFill>
                          <a:effectLst/>
                          <a:latin typeface="Segoe UI" panose="020B0502040204020203" pitchFamily="34" charset="0"/>
                        </a:rPr>
                        <a:t>Enero - octubre 2023</a:t>
                      </a:r>
                    </a:p>
                  </a:txBody>
                  <a:tcPr marL="7092" marR="7092" marT="7092" marB="0" anchor="ctr">
                    <a:lnL>
                      <a:noFill/>
                    </a:lnL>
                    <a:lnR>
                      <a:noFill/>
                    </a:lnR>
                    <a:lnT>
                      <a:noFill/>
                    </a:lnT>
                    <a:lnB>
                      <a:noFill/>
                    </a:lnB>
                    <a:solidFill>
                      <a:srgbClr val="F7D9E1"/>
                    </a:solidFill>
                  </a:tcPr>
                </a:tc>
                <a:tc>
                  <a:txBody>
                    <a:bodyPr/>
                    <a:lstStyle/>
                    <a:p>
                      <a:pPr algn="ctr" fontAlgn="ctr"/>
                      <a:r>
                        <a:rPr lang="es-CO" sz="900" b="1" i="0" u="none" strike="noStrike">
                          <a:solidFill>
                            <a:srgbClr val="AD2750"/>
                          </a:solidFill>
                          <a:effectLst/>
                          <a:latin typeface="Segoe UI" panose="020B0502040204020203" pitchFamily="34" charset="0"/>
                        </a:rPr>
                        <a:t>Variación absoluta</a:t>
                      </a:r>
                    </a:p>
                  </a:txBody>
                  <a:tcPr marL="7092" marR="7092" marT="7092" marB="0" anchor="ctr">
                    <a:lnL>
                      <a:noFill/>
                    </a:lnL>
                    <a:lnR>
                      <a:noFill/>
                    </a:lnR>
                    <a:lnT>
                      <a:noFill/>
                    </a:lnT>
                    <a:lnB>
                      <a:noFill/>
                    </a:lnB>
                    <a:solidFill>
                      <a:srgbClr val="F7D9E1"/>
                    </a:solidFill>
                  </a:tcPr>
                </a:tc>
                <a:extLst>
                  <a:ext uri="{0D108BD9-81ED-4DB2-BD59-A6C34878D82A}">
                    <a16:rowId xmlns:a16="http://schemas.microsoft.com/office/drawing/2014/main" val="2575062520"/>
                  </a:ext>
                </a:extLst>
              </a:tr>
              <a:tr h="161939">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es-CO" sz="800" b="1" i="0" u="none" strike="noStrike" kern="1200" dirty="0">
                          <a:solidFill>
                            <a:srgbClr val="000000"/>
                          </a:solidFill>
                          <a:effectLst/>
                          <a:latin typeface="Segoe UI" panose="020B0502040204020203" pitchFamily="34" charset="0"/>
                          <a:ea typeface="+mn-ea"/>
                          <a:cs typeface="+mn-cs"/>
                        </a:rPr>
                        <a:t>Población ocupada</a:t>
                      </a:r>
                    </a:p>
                  </a:txBody>
                  <a:tcPr marL="9525" marR="9525" marT="9525" marB="0">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10.337</a:t>
                      </a:r>
                    </a:p>
                  </a:txBody>
                  <a:tcPr marL="9525" marR="9525" marT="9525" marB="0" anchor="b">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marL="0" algn="ctr" defTabSz="457200" rtl="0" eaLnBrk="1" fontAlgn="b" latinLnBrk="0" hangingPunct="1"/>
                      <a:r>
                        <a:rPr lang="es-CO" sz="900" b="0" i="0" u="none" strike="noStrike" kern="1200">
                          <a:solidFill>
                            <a:srgbClr val="000000"/>
                          </a:solidFill>
                          <a:effectLst/>
                          <a:latin typeface="Segoe UI" panose="020B0502040204020203" pitchFamily="34" charset="0"/>
                          <a:ea typeface="+mn-ea"/>
                          <a:cs typeface="+mn-cs"/>
                        </a:rPr>
                        <a:t>10.730</a:t>
                      </a:r>
                    </a:p>
                  </a:txBody>
                  <a:tcPr marL="9525" marR="9525" marT="9525" marB="0" anchor="b">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+393</a:t>
                      </a:r>
                    </a:p>
                  </a:txBody>
                  <a:tcPr marL="9525" marR="9525" marT="9525" marB="0" anchor="b">
                    <a:lnL>
                      <a:noFill/>
                    </a:lnL>
                    <a:lnR>
                      <a:noFill/>
                    </a:lnR>
                    <a:lnT>
                      <a:noFill/>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42141770"/>
                  </a:ext>
                </a:extLst>
              </a:tr>
              <a:tr h="161939">
                <a:tc>
                  <a:txBody>
                    <a:bodyPr/>
                    <a:lstStyle/>
                    <a:p>
                      <a:pPr marL="0" algn="l" defTabSz="457200" rtl="0" eaLnBrk="1" fontAlgn="t" latinLnBrk="0" hangingPunct="1"/>
                      <a:r>
                        <a:rPr lang="es-MX" sz="800" b="0" i="0" u="none" strike="noStrike" kern="1200" dirty="0">
                          <a:solidFill>
                            <a:srgbClr val="000000"/>
                          </a:solidFill>
                          <a:effectLst/>
                          <a:latin typeface="Segoe UI" panose="020B0502040204020203" pitchFamily="34" charset="0"/>
                          <a:ea typeface="+mn-ea"/>
                          <a:cs typeface="+mn-cs"/>
                        </a:rPr>
                        <a:t>Alojamiento y servicios de comida</a:t>
                      </a:r>
                    </a:p>
                  </a:txBody>
                  <a:tcPr marL="9525" marR="9525" marT="9525" marB="0">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669</a:t>
                      </a:r>
                    </a:p>
                  </a:txBody>
                  <a:tcPr marL="9525" marR="9525" marT="9525" marB="0" anchor="b">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747</a:t>
                      </a:r>
                    </a:p>
                  </a:txBody>
                  <a:tcPr marL="9525" marR="9525" marT="9525" marB="0" anchor="b">
                    <a:lnL>
                      <a:noFill/>
                    </a:lnL>
                    <a:lnR>
                      <a:noFill/>
                    </a:lnR>
                    <a:lnT w="6350" cap="flat" cmpd="sng" algn="ctr">
                      <a:solidFill>
                        <a:srgbClr val="000000"/>
                      </a:solidFill>
                      <a:prstDash val="dot"/>
                      <a:round/>
                      <a:headEnd type="none" w="med" len="med"/>
                      <a:tailEnd type="none" w="med" len="med"/>
                    </a:lnT>
                    <a:lnB>
                      <a:noFill/>
                    </a:lnB>
                    <a:solidFill>
                      <a:srgbClr val="FFFFFF"/>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+78</a:t>
                      </a:r>
                    </a:p>
                  </a:txBody>
                  <a:tcPr marL="9525" marR="9525" marT="9525" marB="0" anchor="b">
                    <a:lnL>
                      <a:noFill/>
                    </a:lnL>
                    <a:lnR>
                      <a:noFill/>
                    </a:lnR>
                    <a:lnT w="6350" cap="flat" cmpd="sng" algn="ctr">
                      <a:solidFill>
                        <a:srgbClr val="000000"/>
                      </a:solidFill>
                      <a:prstDash val="dot"/>
                      <a:round/>
                      <a:headEnd type="none" w="med" len="med"/>
                      <a:tailEnd type="none" w="med" len="med"/>
                    </a:lnT>
                    <a:lnB>
                      <a:noFill/>
                    </a:lnB>
                    <a:solidFill>
                      <a:srgbClr val="FFFFFF"/>
                    </a:solidFill>
                  </a:tcPr>
                </a:tc>
                <a:extLst>
                  <a:ext uri="{0D108BD9-81ED-4DB2-BD59-A6C34878D82A}">
                    <a16:rowId xmlns:a16="http://schemas.microsoft.com/office/drawing/2014/main" val="4166855921"/>
                  </a:ext>
                </a:extLst>
              </a:tr>
              <a:tr h="161939">
                <a:tc>
                  <a:txBody>
                    <a:bodyPr/>
                    <a:lstStyle/>
                    <a:p>
                      <a:pPr marL="0" algn="l" defTabSz="457200" rtl="0" eaLnBrk="1" fontAlgn="t" latinLnBrk="0" hangingPunct="1"/>
                      <a:r>
                        <a:rPr lang="es-MX" sz="800" b="0" i="0" u="none" strike="noStrike" kern="1200" dirty="0">
                          <a:solidFill>
                            <a:srgbClr val="000000"/>
                          </a:solidFill>
                          <a:effectLst/>
                          <a:latin typeface="Segoe UI" panose="020B0502040204020203" pitchFamily="34" charset="0"/>
                          <a:ea typeface="+mn-ea"/>
                          <a:cs typeface="+mn-cs"/>
                        </a:rPr>
                        <a:t>Administración pública y defensa, educación y atención de la salud humana</a:t>
                      </a:r>
                    </a:p>
                  </a:txBody>
                  <a:tcPr marL="9525" marR="9525" marT="9525" marB="0">
                    <a:lnL>
                      <a:noFill/>
                    </a:lnL>
                    <a:lnR>
                      <a:noFill/>
                    </a:lnR>
                    <a:lnT>
                      <a:noFill/>
                    </a:lnT>
                    <a:lnB>
                      <a:noFill/>
                    </a:lnB>
                    <a:solidFill>
                      <a:srgbClr val="D9D9D9"/>
                    </a:solidFill>
                  </a:tcPr>
                </a:tc>
                <a:tc>
                  <a:txBody>
                    <a:bodyPr/>
                    <a:lstStyle/>
                    <a:p>
                      <a:pPr marL="0" algn="ctr" defTabSz="457200" rtl="0" eaLnBrk="1" fontAlgn="b" latinLnBrk="0" hangingPunct="1"/>
                      <a:r>
                        <a:rPr lang="es-CO" sz="900" b="0" i="0" u="none" strike="noStrike" kern="1200">
                          <a:solidFill>
                            <a:srgbClr val="000000"/>
                          </a:solidFill>
                          <a:effectLst/>
                          <a:latin typeface="Segoe UI" panose="020B0502040204020203" pitchFamily="34" charset="0"/>
                          <a:ea typeface="+mn-ea"/>
                          <a:cs typeface="+mn-cs"/>
                        </a:rPr>
                        <a:t>1.530</a:t>
                      </a:r>
                    </a:p>
                  </a:txBody>
                  <a:tcPr marL="9525" marR="9525" marT="9525" marB="0" anchor="b">
                    <a:lnL>
                      <a:noFill/>
                    </a:lnL>
                    <a:lnR>
                      <a:noFill/>
                    </a:lnR>
                    <a:lnT>
                      <a:noFill/>
                    </a:lnT>
                    <a:lnB>
                      <a:noFill/>
                    </a:lnB>
                    <a:solidFill>
                      <a:srgbClr val="D9D9D9"/>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1.595</a:t>
                      </a:r>
                    </a:p>
                  </a:txBody>
                  <a:tcPr marL="9525" marR="9525" marT="9525" marB="0" anchor="b">
                    <a:lnL>
                      <a:noFill/>
                    </a:lnL>
                    <a:lnR>
                      <a:noFill/>
                    </a:lnR>
                    <a:lnT>
                      <a:noFill/>
                    </a:lnT>
                    <a:lnB>
                      <a:noFill/>
                    </a:lnB>
                    <a:solidFill>
                      <a:srgbClr val="D9D9D9"/>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+65</a:t>
                      </a:r>
                    </a:p>
                  </a:txBody>
                  <a:tcPr marL="9525" marR="9525" marT="9525" marB="0" anchor="b">
                    <a:lnL>
                      <a:noFill/>
                    </a:lnL>
                    <a:lnR>
                      <a:noFill/>
                    </a:lnR>
                    <a:lnT>
                      <a:noFill/>
                    </a:lnT>
                    <a:lnB>
                      <a:noFill/>
                    </a:lnB>
                    <a:solidFill>
                      <a:srgbClr val="D9D9D9"/>
                    </a:solidFill>
                  </a:tcPr>
                </a:tc>
                <a:extLst>
                  <a:ext uri="{0D108BD9-81ED-4DB2-BD59-A6C34878D82A}">
                    <a16:rowId xmlns:a16="http://schemas.microsoft.com/office/drawing/2014/main" val="1036108290"/>
                  </a:ext>
                </a:extLst>
              </a:tr>
              <a:tr h="161939">
                <a:tc>
                  <a:txBody>
                    <a:bodyPr/>
                    <a:lstStyle/>
                    <a:p>
                      <a:pPr marL="0" algn="l" defTabSz="457200" rtl="0" eaLnBrk="1" fontAlgn="t" latinLnBrk="0" hangingPunct="1"/>
                      <a:r>
                        <a:rPr lang="es-MX" sz="800" b="0" i="0" u="none" strike="noStrike" kern="1200" dirty="0">
                          <a:solidFill>
                            <a:srgbClr val="000000"/>
                          </a:solidFill>
                          <a:effectLst/>
                          <a:latin typeface="Segoe UI" panose="020B0502040204020203" pitchFamily="34" charset="0"/>
                          <a:ea typeface="+mn-ea"/>
                          <a:cs typeface="+mn-cs"/>
                        </a:rPr>
                        <a:t>Comercio y reparación de vehículos</a:t>
                      </a:r>
                    </a:p>
                  </a:txBody>
                  <a:tcPr marL="9525" marR="9525" marT="9525" marB="0">
                    <a:lnL>
                      <a:noFill/>
                    </a:lnL>
                    <a:lnR>
                      <a:noFill/>
                    </a:lnR>
                    <a:lnT>
                      <a:noFill/>
                    </a:lnT>
                    <a:lnB>
                      <a:noFill/>
                    </a:lnB>
                    <a:solidFill>
                      <a:srgbClr val="FFFFFF"/>
                    </a:solidFill>
                  </a:tcPr>
                </a:tc>
                <a:tc>
                  <a:txBody>
                    <a:bodyPr/>
                    <a:lstStyle/>
                    <a:p>
                      <a:pPr marL="0" algn="ctr" defTabSz="457200" rtl="0" eaLnBrk="1" fontAlgn="b" latinLnBrk="0" hangingPunct="1"/>
                      <a:r>
                        <a:rPr lang="es-CO" sz="900" b="0" i="0" u="none" strike="noStrike" kern="1200">
                          <a:solidFill>
                            <a:srgbClr val="000000"/>
                          </a:solidFill>
                          <a:effectLst/>
                          <a:latin typeface="Segoe UI" panose="020B0502040204020203" pitchFamily="34" charset="0"/>
                          <a:ea typeface="+mn-ea"/>
                          <a:cs typeface="+mn-cs"/>
                        </a:rPr>
                        <a:t>2.111</a:t>
                      </a:r>
                    </a:p>
                  </a:txBody>
                  <a:tcPr marL="9525" marR="9525" marT="9525" marB="0" anchor="b">
                    <a:lnL>
                      <a:noFill/>
                    </a:lnL>
                    <a:lnR>
                      <a:noFill/>
                    </a:lnR>
                    <a:lnT>
                      <a:noFill/>
                    </a:lnT>
                    <a:lnB>
                      <a:noFill/>
                    </a:lnB>
                    <a:solidFill>
                      <a:srgbClr val="FFFFFF"/>
                    </a:solidFill>
                  </a:tcPr>
                </a:tc>
                <a:tc>
                  <a:txBody>
                    <a:bodyPr/>
                    <a:lstStyle/>
                    <a:p>
                      <a:pPr marL="0" algn="ctr" defTabSz="457200" rtl="0" eaLnBrk="1" fontAlgn="b" latinLnBrk="0" hangingPunct="1"/>
                      <a:r>
                        <a:rPr lang="es-CO" sz="900" b="0" i="0" u="none" strike="noStrike" kern="1200">
                          <a:solidFill>
                            <a:srgbClr val="000000"/>
                          </a:solidFill>
                          <a:effectLst/>
                          <a:latin typeface="Segoe UI" panose="020B0502040204020203" pitchFamily="34" charset="0"/>
                          <a:ea typeface="+mn-ea"/>
                          <a:cs typeface="+mn-cs"/>
                        </a:rPr>
                        <a:t>2.167</a:t>
                      </a:r>
                    </a:p>
                  </a:txBody>
                  <a:tcPr marL="9525" marR="9525" marT="9525" marB="0" anchor="b">
                    <a:lnL>
                      <a:noFill/>
                    </a:lnL>
                    <a:lnR>
                      <a:noFill/>
                    </a:lnR>
                    <a:lnT>
                      <a:noFill/>
                    </a:lnT>
                    <a:lnB>
                      <a:noFill/>
                    </a:lnB>
                    <a:solidFill>
                      <a:srgbClr val="FFFFFF"/>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+56</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9491959"/>
                  </a:ext>
                </a:extLst>
              </a:tr>
              <a:tr h="161939">
                <a:tc>
                  <a:txBody>
                    <a:bodyPr/>
                    <a:lstStyle/>
                    <a:p>
                      <a:pPr marL="0" algn="l" defTabSz="457200" rtl="0" eaLnBrk="1" fontAlgn="t" latinLnBrk="0" hangingPunct="1"/>
                      <a:r>
                        <a:rPr lang="es-MX" sz="800" b="0" i="0" u="none" strike="noStrike" kern="1200" dirty="0">
                          <a:solidFill>
                            <a:srgbClr val="000000"/>
                          </a:solidFill>
                          <a:effectLst/>
                          <a:latin typeface="Segoe UI" panose="020B0502040204020203" pitchFamily="34" charset="0"/>
                          <a:ea typeface="+mn-ea"/>
                          <a:cs typeface="+mn-cs"/>
                        </a:rPr>
                        <a:t>Actividades artísticas, entretenimiento, recreación y otras actividades de servicios</a:t>
                      </a:r>
                    </a:p>
                  </a:txBody>
                  <a:tcPr marL="9525" marR="9525" marT="9525" marB="0">
                    <a:lnL>
                      <a:noFill/>
                    </a:lnL>
                    <a:lnR>
                      <a:noFill/>
                    </a:lnR>
                    <a:lnT>
                      <a:noFill/>
                    </a:lnT>
                    <a:lnB>
                      <a:noFill/>
                    </a:lnB>
                    <a:solidFill>
                      <a:srgbClr val="D9D9D9"/>
                    </a:solidFill>
                  </a:tcPr>
                </a:tc>
                <a:tc>
                  <a:txBody>
                    <a:bodyPr/>
                    <a:lstStyle/>
                    <a:p>
                      <a:pPr marL="0" algn="ctr" defTabSz="457200" rtl="0" eaLnBrk="1" fontAlgn="b" latinLnBrk="0" hangingPunct="1"/>
                      <a:r>
                        <a:rPr lang="es-CO" sz="900" b="0" i="0" u="none" strike="noStrike" kern="1200">
                          <a:solidFill>
                            <a:srgbClr val="000000"/>
                          </a:solidFill>
                          <a:effectLst/>
                          <a:latin typeface="Segoe UI" panose="020B0502040204020203" pitchFamily="34" charset="0"/>
                          <a:ea typeface="+mn-ea"/>
                          <a:cs typeface="+mn-cs"/>
                        </a:rPr>
                        <a:t>928</a:t>
                      </a:r>
                    </a:p>
                  </a:txBody>
                  <a:tcPr marL="9525" marR="9525" marT="9525" marB="0" anchor="b">
                    <a:lnL>
                      <a:noFill/>
                    </a:lnL>
                    <a:lnR>
                      <a:noFill/>
                    </a:lnR>
                    <a:lnT>
                      <a:noFill/>
                    </a:lnT>
                    <a:lnB>
                      <a:noFill/>
                    </a:lnB>
                    <a:solidFill>
                      <a:srgbClr val="D9D9D9"/>
                    </a:solidFill>
                  </a:tcPr>
                </a:tc>
                <a:tc>
                  <a:txBody>
                    <a:bodyPr/>
                    <a:lstStyle/>
                    <a:p>
                      <a:pPr marL="0" algn="ctr" defTabSz="457200" rtl="0" eaLnBrk="1" fontAlgn="b" latinLnBrk="0" hangingPunct="1"/>
                      <a:r>
                        <a:rPr lang="es-CO" sz="900" b="0" i="0" u="none" strike="noStrike" kern="1200">
                          <a:solidFill>
                            <a:srgbClr val="000000"/>
                          </a:solidFill>
                          <a:effectLst/>
                          <a:latin typeface="Segoe UI" panose="020B0502040204020203" pitchFamily="34" charset="0"/>
                          <a:ea typeface="+mn-ea"/>
                          <a:cs typeface="+mn-cs"/>
                        </a:rPr>
                        <a:t>983</a:t>
                      </a:r>
                    </a:p>
                  </a:txBody>
                  <a:tcPr marL="9525" marR="9525" marT="9525" marB="0" anchor="b">
                    <a:lnL>
                      <a:noFill/>
                    </a:lnL>
                    <a:lnR>
                      <a:noFill/>
                    </a:lnR>
                    <a:lnT>
                      <a:noFill/>
                    </a:lnT>
                    <a:lnB>
                      <a:noFill/>
                    </a:lnB>
                    <a:solidFill>
                      <a:srgbClr val="D9D9D9"/>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+55</a:t>
                      </a:r>
                    </a:p>
                  </a:txBody>
                  <a:tcPr marL="9525" marR="9525" marT="9525" marB="0" anchor="b">
                    <a:lnL>
                      <a:noFill/>
                    </a:lnL>
                    <a:lnR>
                      <a:noFill/>
                    </a:lnR>
                    <a:lnT>
                      <a:noFill/>
                    </a:lnT>
                    <a:lnB>
                      <a:noFill/>
                    </a:lnB>
                    <a:solidFill>
                      <a:srgbClr val="D9D9D9"/>
                    </a:solidFill>
                  </a:tcPr>
                </a:tc>
                <a:extLst>
                  <a:ext uri="{0D108BD9-81ED-4DB2-BD59-A6C34878D82A}">
                    <a16:rowId xmlns:a16="http://schemas.microsoft.com/office/drawing/2014/main" val="3386194383"/>
                  </a:ext>
                </a:extLst>
              </a:tr>
              <a:tr h="161939">
                <a:tc>
                  <a:txBody>
                    <a:bodyPr/>
                    <a:lstStyle/>
                    <a:p>
                      <a:pPr marL="0" algn="l" defTabSz="457200" rtl="0" eaLnBrk="1" fontAlgn="t" latinLnBrk="0" hangingPunct="1"/>
                      <a:r>
                        <a:rPr lang="es-CO" sz="800" b="0" i="0" u="none" strike="noStrike" kern="1200" dirty="0">
                          <a:solidFill>
                            <a:srgbClr val="000000"/>
                          </a:solidFill>
                          <a:effectLst/>
                          <a:latin typeface="Segoe UI" panose="020B0502040204020203" pitchFamily="34" charset="0"/>
                          <a:ea typeface="+mn-ea"/>
                          <a:cs typeface="+mn-cs"/>
                        </a:rPr>
                        <a:t>Transporte y almacenamiento</a:t>
                      </a:r>
                    </a:p>
                  </a:txBody>
                  <a:tcPr marL="9525" marR="9525" marT="9525" marB="0">
                    <a:lnL>
                      <a:noFill/>
                    </a:lnL>
                    <a:lnR>
                      <a:noFill/>
                    </a:lnR>
                    <a:lnT>
                      <a:noFill/>
                    </a:lnT>
                    <a:lnB>
                      <a:noFill/>
                    </a:lnB>
                    <a:solidFill>
                      <a:srgbClr val="FFFFFF"/>
                    </a:solidFill>
                  </a:tcPr>
                </a:tc>
                <a:tc>
                  <a:txBody>
                    <a:bodyPr/>
                    <a:lstStyle/>
                    <a:p>
                      <a:pPr marL="0" algn="ctr" defTabSz="457200" rtl="0" eaLnBrk="1" fontAlgn="b" latinLnBrk="0" hangingPunct="1"/>
                      <a:r>
                        <a:rPr lang="es-CO" sz="900" b="0" i="0" u="none" strike="noStrike" kern="1200">
                          <a:solidFill>
                            <a:srgbClr val="000000"/>
                          </a:solidFill>
                          <a:effectLst/>
                          <a:latin typeface="Segoe UI" panose="020B0502040204020203" pitchFamily="34" charset="0"/>
                          <a:ea typeface="+mn-ea"/>
                          <a:cs typeface="+mn-cs"/>
                        </a:rPr>
                        <a:t>851</a:t>
                      </a:r>
                    </a:p>
                  </a:txBody>
                  <a:tcPr marL="9525" marR="9525" marT="9525" marB="0" anchor="b">
                    <a:lnL>
                      <a:noFill/>
                    </a:lnL>
                    <a:lnR>
                      <a:noFill/>
                    </a:lnR>
                    <a:lnT>
                      <a:noFill/>
                    </a:lnT>
                    <a:lnB>
                      <a:noFill/>
                    </a:lnB>
                    <a:solidFill>
                      <a:srgbClr val="FFFFFF"/>
                    </a:solidFill>
                  </a:tcPr>
                </a:tc>
                <a:tc>
                  <a:txBody>
                    <a:bodyPr/>
                    <a:lstStyle/>
                    <a:p>
                      <a:pPr marL="0" algn="ctr" defTabSz="457200" rtl="0" eaLnBrk="1" fontAlgn="b" latinLnBrk="0" hangingPunct="1"/>
                      <a:r>
                        <a:rPr lang="es-CO" sz="900" b="0" i="0" u="none" strike="noStrike" kern="1200">
                          <a:solidFill>
                            <a:srgbClr val="000000"/>
                          </a:solidFill>
                          <a:effectLst/>
                          <a:latin typeface="Segoe UI" panose="020B0502040204020203" pitchFamily="34" charset="0"/>
                          <a:ea typeface="+mn-ea"/>
                          <a:cs typeface="+mn-cs"/>
                        </a:rPr>
                        <a:t>903</a:t>
                      </a:r>
                    </a:p>
                  </a:txBody>
                  <a:tcPr marL="9525" marR="9525" marT="9525" marB="0" anchor="b">
                    <a:lnL>
                      <a:noFill/>
                    </a:lnL>
                    <a:lnR>
                      <a:noFill/>
                    </a:lnR>
                    <a:lnT>
                      <a:noFill/>
                    </a:lnT>
                    <a:lnB>
                      <a:noFill/>
                    </a:lnB>
                    <a:solidFill>
                      <a:srgbClr val="FFFFFF"/>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+52</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2900511504"/>
                  </a:ext>
                </a:extLst>
              </a:tr>
              <a:tr h="161939">
                <a:tc>
                  <a:txBody>
                    <a:bodyPr/>
                    <a:lstStyle/>
                    <a:p>
                      <a:pPr marL="0" algn="l" defTabSz="457200" rtl="0" eaLnBrk="1" fontAlgn="t" latinLnBrk="0" hangingPunct="1"/>
                      <a:r>
                        <a:rPr lang="es-CO" sz="800" b="0" i="0" u="none" strike="noStrike" kern="1200" dirty="0">
                          <a:solidFill>
                            <a:srgbClr val="000000"/>
                          </a:solidFill>
                          <a:effectLst/>
                          <a:latin typeface="Segoe UI" panose="020B0502040204020203" pitchFamily="34" charset="0"/>
                          <a:ea typeface="+mn-ea"/>
                          <a:cs typeface="+mn-cs"/>
                        </a:rPr>
                        <a:t>Actividades Inmobiliarias</a:t>
                      </a:r>
                    </a:p>
                  </a:txBody>
                  <a:tcPr marL="9525" marR="9525" marT="9525" marB="0">
                    <a:lnL>
                      <a:noFill/>
                    </a:lnL>
                    <a:lnR>
                      <a:noFill/>
                    </a:lnR>
                    <a:lnT>
                      <a:noFill/>
                    </a:lnT>
                    <a:lnB>
                      <a:noFill/>
                    </a:lnB>
                    <a:solidFill>
                      <a:srgbClr val="D9D9D9"/>
                    </a:solidFill>
                  </a:tcPr>
                </a:tc>
                <a:tc>
                  <a:txBody>
                    <a:bodyPr/>
                    <a:lstStyle/>
                    <a:p>
                      <a:pPr marL="0" algn="ctr" defTabSz="457200" rtl="0" eaLnBrk="1" fontAlgn="b" latinLnBrk="0" hangingPunct="1"/>
                      <a:r>
                        <a:rPr lang="es-CO" sz="900" b="0" i="0" u="none" strike="noStrike" kern="1200">
                          <a:solidFill>
                            <a:srgbClr val="000000"/>
                          </a:solidFill>
                          <a:effectLst/>
                          <a:latin typeface="Segoe UI" panose="020B0502040204020203" pitchFamily="34" charset="0"/>
                          <a:ea typeface="+mn-ea"/>
                          <a:cs typeface="+mn-cs"/>
                        </a:rPr>
                        <a:t>160</a:t>
                      </a:r>
                    </a:p>
                  </a:txBody>
                  <a:tcPr marL="9525" marR="9525" marT="9525" marB="0" anchor="b">
                    <a:lnL>
                      <a:noFill/>
                    </a:lnL>
                    <a:lnR>
                      <a:noFill/>
                    </a:lnR>
                    <a:lnT>
                      <a:noFill/>
                    </a:lnT>
                    <a:lnB>
                      <a:noFill/>
                    </a:lnB>
                    <a:solidFill>
                      <a:srgbClr val="D9D9D9"/>
                    </a:solidFill>
                  </a:tcPr>
                </a:tc>
                <a:tc>
                  <a:txBody>
                    <a:bodyPr/>
                    <a:lstStyle/>
                    <a:p>
                      <a:pPr marL="0" algn="ctr" defTabSz="457200" rtl="0" eaLnBrk="1" fontAlgn="b" latinLnBrk="0" hangingPunct="1"/>
                      <a:r>
                        <a:rPr lang="es-CO" sz="900" b="0" i="0" u="none" strike="noStrike" kern="1200">
                          <a:solidFill>
                            <a:srgbClr val="000000"/>
                          </a:solidFill>
                          <a:effectLst/>
                          <a:latin typeface="Segoe UI" panose="020B0502040204020203" pitchFamily="34" charset="0"/>
                          <a:ea typeface="+mn-ea"/>
                          <a:cs typeface="+mn-cs"/>
                        </a:rPr>
                        <a:t>200</a:t>
                      </a:r>
                    </a:p>
                  </a:txBody>
                  <a:tcPr marL="9525" marR="9525" marT="9525" marB="0" anchor="b">
                    <a:lnL>
                      <a:noFill/>
                    </a:lnL>
                    <a:lnR>
                      <a:noFill/>
                    </a:lnR>
                    <a:lnT>
                      <a:noFill/>
                    </a:lnT>
                    <a:lnB>
                      <a:noFill/>
                    </a:lnB>
                    <a:solidFill>
                      <a:srgbClr val="D9D9D9"/>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+40</a:t>
                      </a:r>
                    </a:p>
                  </a:txBody>
                  <a:tcPr marL="9525" marR="9525" marT="9525" marB="0" anchor="b">
                    <a:lnL>
                      <a:noFill/>
                    </a:lnL>
                    <a:lnR>
                      <a:noFill/>
                    </a:lnR>
                    <a:lnT>
                      <a:noFill/>
                    </a:lnT>
                    <a:lnB>
                      <a:noFill/>
                    </a:lnB>
                    <a:solidFill>
                      <a:srgbClr val="D9D9D9"/>
                    </a:solidFill>
                  </a:tcPr>
                </a:tc>
                <a:extLst>
                  <a:ext uri="{0D108BD9-81ED-4DB2-BD59-A6C34878D82A}">
                    <a16:rowId xmlns:a16="http://schemas.microsoft.com/office/drawing/2014/main" val="947595767"/>
                  </a:ext>
                </a:extLst>
              </a:tr>
              <a:tr h="161939">
                <a:tc>
                  <a:txBody>
                    <a:bodyPr/>
                    <a:lstStyle/>
                    <a:p>
                      <a:pPr marL="0" algn="l" defTabSz="457200" rtl="0" eaLnBrk="1" fontAlgn="t" latinLnBrk="0" hangingPunct="1"/>
                      <a:r>
                        <a:rPr lang="es-CO" sz="800" b="0" i="0" u="none" strike="noStrike" kern="1200" dirty="0">
                          <a:solidFill>
                            <a:srgbClr val="000000"/>
                          </a:solidFill>
                          <a:effectLst/>
                          <a:latin typeface="Segoe UI" panose="020B0502040204020203" pitchFamily="34" charset="0"/>
                          <a:ea typeface="+mn-ea"/>
                          <a:cs typeface="+mn-cs"/>
                        </a:rPr>
                        <a:t>Industria manufacturera</a:t>
                      </a:r>
                    </a:p>
                  </a:txBody>
                  <a:tcPr marL="9525" marR="9525" marT="9525" marB="0">
                    <a:lnL>
                      <a:noFill/>
                    </a:lnL>
                    <a:lnR>
                      <a:noFill/>
                    </a:lnR>
                    <a:lnT>
                      <a:noFill/>
                    </a:lnT>
                    <a:lnB>
                      <a:noFill/>
                    </a:lnB>
                    <a:solidFill>
                      <a:srgbClr val="FFFFFF"/>
                    </a:solidFill>
                  </a:tcPr>
                </a:tc>
                <a:tc>
                  <a:txBody>
                    <a:bodyPr/>
                    <a:lstStyle/>
                    <a:p>
                      <a:pPr marL="0" algn="ctr" defTabSz="457200" rtl="0" eaLnBrk="1" fontAlgn="b" latinLnBrk="0" hangingPunct="1"/>
                      <a:r>
                        <a:rPr lang="es-CO" sz="900" b="0" i="0" u="none" strike="noStrike" kern="1200">
                          <a:solidFill>
                            <a:srgbClr val="000000"/>
                          </a:solidFill>
                          <a:effectLst/>
                          <a:latin typeface="Segoe UI" panose="020B0502040204020203" pitchFamily="34" charset="0"/>
                          <a:ea typeface="+mn-ea"/>
                          <a:cs typeface="+mn-cs"/>
                        </a:rPr>
                        <a:t>1.333</a:t>
                      </a:r>
                    </a:p>
                  </a:txBody>
                  <a:tcPr marL="9525" marR="9525" marT="9525" marB="0" anchor="b">
                    <a:lnL>
                      <a:noFill/>
                    </a:lnL>
                    <a:lnR>
                      <a:noFill/>
                    </a:lnR>
                    <a:lnT>
                      <a:noFill/>
                    </a:lnT>
                    <a:lnB>
                      <a:noFill/>
                    </a:lnB>
                    <a:solidFill>
                      <a:srgbClr val="FFFFFF"/>
                    </a:solidFill>
                  </a:tcPr>
                </a:tc>
                <a:tc>
                  <a:txBody>
                    <a:bodyPr/>
                    <a:lstStyle/>
                    <a:p>
                      <a:pPr marL="0" algn="ctr" defTabSz="457200" rtl="0" eaLnBrk="1" fontAlgn="b" latinLnBrk="0" hangingPunct="1"/>
                      <a:r>
                        <a:rPr lang="es-CO" sz="900" b="0" i="0" u="none" strike="noStrike" kern="1200">
                          <a:solidFill>
                            <a:srgbClr val="000000"/>
                          </a:solidFill>
                          <a:effectLst/>
                          <a:latin typeface="Segoe UI" panose="020B0502040204020203" pitchFamily="34" charset="0"/>
                          <a:ea typeface="+mn-ea"/>
                          <a:cs typeface="+mn-cs"/>
                        </a:rPr>
                        <a:t>1.366</a:t>
                      </a:r>
                    </a:p>
                  </a:txBody>
                  <a:tcPr marL="9525" marR="9525" marT="9525" marB="0" anchor="b">
                    <a:lnL>
                      <a:noFill/>
                    </a:lnL>
                    <a:lnR>
                      <a:noFill/>
                    </a:lnR>
                    <a:lnT>
                      <a:noFill/>
                    </a:lnT>
                    <a:lnB>
                      <a:noFill/>
                    </a:lnB>
                    <a:solidFill>
                      <a:srgbClr val="FFFFFF"/>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+33</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1070631791"/>
                  </a:ext>
                </a:extLst>
              </a:tr>
              <a:tr h="161939">
                <a:tc>
                  <a:txBody>
                    <a:bodyPr/>
                    <a:lstStyle/>
                    <a:p>
                      <a:pPr marL="0" algn="l" defTabSz="457200" rtl="0" eaLnBrk="1" fontAlgn="t" latinLnBrk="0" hangingPunct="1"/>
                      <a:r>
                        <a:rPr lang="es-CO" sz="800" b="0" i="0" u="none" strike="noStrike" kern="1200" dirty="0">
                          <a:solidFill>
                            <a:srgbClr val="000000"/>
                          </a:solidFill>
                          <a:effectLst/>
                          <a:latin typeface="Segoe UI" panose="020B0502040204020203" pitchFamily="34" charset="0"/>
                          <a:ea typeface="+mn-ea"/>
                          <a:cs typeface="+mn-cs"/>
                        </a:rPr>
                        <a:t>Información y telecomunicaciones</a:t>
                      </a:r>
                    </a:p>
                  </a:txBody>
                  <a:tcPr marL="9525" marR="9525" marT="9525" marB="0">
                    <a:lnL>
                      <a:noFill/>
                    </a:lnL>
                    <a:lnR>
                      <a:noFill/>
                    </a:lnR>
                    <a:lnT>
                      <a:noFill/>
                    </a:lnT>
                    <a:lnB>
                      <a:noFill/>
                    </a:lnB>
                    <a:solidFill>
                      <a:srgbClr val="D9D9D9"/>
                    </a:solidFill>
                  </a:tcPr>
                </a:tc>
                <a:tc>
                  <a:txBody>
                    <a:bodyPr/>
                    <a:lstStyle/>
                    <a:p>
                      <a:pPr marL="0" algn="ctr" defTabSz="457200" rtl="0" eaLnBrk="1" fontAlgn="b" latinLnBrk="0" hangingPunct="1"/>
                      <a:r>
                        <a:rPr lang="es-CO" sz="900" b="0" i="0" u="none" strike="noStrike" kern="1200">
                          <a:solidFill>
                            <a:srgbClr val="000000"/>
                          </a:solidFill>
                          <a:effectLst/>
                          <a:latin typeface="Segoe UI" panose="020B0502040204020203" pitchFamily="34" charset="0"/>
                          <a:ea typeface="+mn-ea"/>
                          <a:cs typeface="+mn-cs"/>
                        </a:rPr>
                        <a:t>288</a:t>
                      </a:r>
                    </a:p>
                  </a:txBody>
                  <a:tcPr marL="9525" marR="9525" marT="9525" marB="0" anchor="b">
                    <a:lnL>
                      <a:noFill/>
                    </a:lnL>
                    <a:lnR>
                      <a:noFill/>
                    </a:lnR>
                    <a:lnT>
                      <a:noFill/>
                    </a:lnT>
                    <a:lnB>
                      <a:noFill/>
                    </a:lnB>
                    <a:solidFill>
                      <a:srgbClr val="D9D9D9"/>
                    </a:solidFill>
                  </a:tcPr>
                </a:tc>
                <a:tc>
                  <a:txBody>
                    <a:bodyPr/>
                    <a:lstStyle/>
                    <a:p>
                      <a:pPr marL="0" algn="ctr" defTabSz="457200" rtl="0" eaLnBrk="1" fontAlgn="b" latinLnBrk="0" hangingPunct="1"/>
                      <a:r>
                        <a:rPr lang="es-CO" sz="900" b="0" i="0" u="none" strike="noStrike" kern="1200">
                          <a:solidFill>
                            <a:srgbClr val="000000"/>
                          </a:solidFill>
                          <a:effectLst/>
                          <a:latin typeface="Segoe UI" panose="020B0502040204020203" pitchFamily="34" charset="0"/>
                          <a:ea typeface="+mn-ea"/>
                          <a:cs typeface="+mn-cs"/>
                        </a:rPr>
                        <a:t>300</a:t>
                      </a:r>
                    </a:p>
                  </a:txBody>
                  <a:tcPr marL="9525" marR="9525" marT="9525" marB="0" anchor="b">
                    <a:lnL>
                      <a:noFill/>
                    </a:lnL>
                    <a:lnR>
                      <a:noFill/>
                    </a:lnR>
                    <a:lnT>
                      <a:noFill/>
                    </a:lnT>
                    <a:lnB>
                      <a:noFill/>
                    </a:lnB>
                    <a:solidFill>
                      <a:srgbClr val="D9D9D9"/>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+12</a:t>
                      </a:r>
                    </a:p>
                  </a:txBody>
                  <a:tcPr marL="9525" marR="9525" marT="9525" marB="0" anchor="b">
                    <a:lnL>
                      <a:noFill/>
                    </a:lnL>
                    <a:lnR>
                      <a:noFill/>
                    </a:lnR>
                    <a:lnT>
                      <a:noFill/>
                    </a:lnT>
                    <a:lnB>
                      <a:noFill/>
                    </a:lnB>
                    <a:solidFill>
                      <a:srgbClr val="D9D9D9"/>
                    </a:solidFill>
                  </a:tcPr>
                </a:tc>
                <a:extLst>
                  <a:ext uri="{0D108BD9-81ED-4DB2-BD59-A6C34878D82A}">
                    <a16:rowId xmlns:a16="http://schemas.microsoft.com/office/drawing/2014/main" val="3523707532"/>
                  </a:ext>
                </a:extLst>
              </a:tr>
              <a:tr h="161939">
                <a:tc>
                  <a:txBody>
                    <a:bodyPr/>
                    <a:lstStyle/>
                    <a:p>
                      <a:pPr marL="0" algn="l" defTabSz="457200" rtl="0" eaLnBrk="1" fontAlgn="t" latinLnBrk="0" hangingPunct="1"/>
                      <a:r>
                        <a:rPr lang="es-MX" sz="800" b="0" i="0" u="none" strike="noStrike" kern="1200" dirty="0">
                          <a:solidFill>
                            <a:srgbClr val="000000"/>
                          </a:solidFill>
                          <a:effectLst/>
                          <a:latin typeface="Segoe UI" panose="020B0502040204020203" pitchFamily="34" charset="0"/>
                          <a:ea typeface="+mn-ea"/>
                          <a:cs typeface="+mn-cs"/>
                        </a:rPr>
                        <a:t>Explotación de Minas y Canteras</a:t>
                      </a:r>
                    </a:p>
                  </a:txBody>
                  <a:tcPr marL="9525" marR="9525" marT="9525" marB="0">
                    <a:lnL>
                      <a:noFill/>
                    </a:lnL>
                    <a:lnR>
                      <a:noFill/>
                    </a:lnR>
                    <a:lnT>
                      <a:noFill/>
                    </a:lnT>
                    <a:lnB>
                      <a:noFill/>
                    </a:lnB>
                    <a:solidFill>
                      <a:srgbClr val="FFFFFF"/>
                    </a:solidFill>
                  </a:tcPr>
                </a:tc>
                <a:tc>
                  <a:txBody>
                    <a:bodyPr/>
                    <a:lstStyle/>
                    <a:p>
                      <a:pPr marL="0" algn="ctr" defTabSz="457200" rtl="0" eaLnBrk="1" fontAlgn="b" latinLnBrk="0" hangingPunct="1"/>
                      <a:r>
                        <a:rPr lang="es-CO" sz="900" b="0" i="0" u="none" strike="noStrike" kern="1200">
                          <a:solidFill>
                            <a:srgbClr val="000000"/>
                          </a:solidFill>
                          <a:effectLst/>
                          <a:latin typeface="Segoe UI" panose="020B0502040204020203" pitchFamily="34" charset="0"/>
                          <a:ea typeface="+mn-ea"/>
                          <a:cs typeface="+mn-cs"/>
                        </a:rPr>
                        <a:t>32</a:t>
                      </a:r>
                    </a:p>
                  </a:txBody>
                  <a:tcPr marL="9525" marR="9525" marT="9525" marB="0" anchor="b">
                    <a:lnL>
                      <a:noFill/>
                    </a:lnL>
                    <a:lnR>
                      <a:noFill/>
                    </a:lnR>
                    <a:lnT>
                      <a:noFill/>
                    </a:lnT>
                    <a:lnB>
                      <a:noFill/>
                    </a:lnB>
                    <a:solidFill>
                      <a:srgbClr val="FFFFFF"/>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37</a:t>
                      </a:r>
                    </a:p>
                  </a:txBody>
                  <a:tcPr marL="9525" marR="9525" marT="9525" marB="0" anchor="b">
                    <a:lnL>
                      <a:noFill/>
                    </a:lnL>
                    <a:lnR>
                      <a:noFill/>
                    </a:lnR>
                    <a:lnT>
                      <a:noFill/>
                    </a:lnT>
                    <a:lnB>
                      <a:noFill/>
                    </a:lnB>
                    <a:solidFill>
                      <a:srgbClr val="FFFFFF"/>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+5</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1794561602"/>
                  </a:ext>
                </a:extLst>
              </a:tr>
              <a:tr h="161939">
                <a:tc>
                  <a:txBody>
                    <a:bodyPr/>
                    <a:lstStyle/>
                    <a:p>
                      <a:pPr marL="0" algn="l" defTabSz="457200" rtl="0" eaLnBrk="1" fontAlgn="t" latinLnBrk="0" hangingPunct="1"/>
                      <a:r>
                        <a:rPr lang="es-MX" sz="800" b="0" i="0" u="none" strike="noStrike" kern="1200" dirty="0">
                          <a:solidFill>
                            <a:srgbClr val="000000"/>
                          </a:solidFill>
                          <a:effectLst/>
                          <a:latin typeface="Segoe UI" panose="020B0502040204020203" pitchFamily="34" charset="0"/>
                          <a:ea typeface="+mn-ea"/>
                          <a:cs typeface="+mn-cs"/>
                        </a:rPr>
                        <a:t>Actividades profesionales, científicas, técnicas y servicios administrativos</a:t>
                      </a:r>
                    </a:p>
                  </a:txBody>
                  <a:tcPr marL="9525" marR="9525" marT="9525" marB="0">
                    <a:lnL>
                      <a:noFill/>
                    </a:lnL>
                    <a:lnR>
                      <a:noFill/>
                    </a:lnR>
                    <a:lnT>
                      <a:noFill/>
                    </a:lnT>
                    <a:lnB>
                      <a:noFill/>
                    </a:lnB>
                    <a:solidFill>
                      <a:srgbClr val="D9D9D9"/>
                    </a:solidFill>
                  </a:tcPr>
                </a:tc>
                <a:tc>
                  <a:txBody>
                    <a:bodyPr/>
                    <a:lstStyle/>
                    <a:p>
                      <a:pPr marL="0" algn="ctr" defTabSz="457200" rtl="0" eaLnBrk="1" fontAlgn="b" latinLnBrk="0" hangingPunct="1"/>
                      <a:r>
                        <a:rPr lang="es-CO" sz="900" b="0" i="0" u="none" strike="noStrike" kern="1200">
                          <a:solidFill>
                            <a:srgbClr val="000000"/>
                          </a:solidFill>
                          <a:effectLst/>
                          <a:latin typeface="Segoe UI" panose="020B0502040204020203" pitchFamily="34" charset="0"/>
                          <a:ea typeface="+mn-ea"/>
                          <a:cs typeface="+mn-cs"/>
                        </a:rPr>
                        <a:t>1.184</a:t>
                      </a:r>
                    </a:p>
                  </a:txBody>
                  <a:tcPr marL="9525" marR="9525" marT="9525" marB="0" anchor="b">
                    <a:lnL>
                      <a:noFill/>
                    </a:lnL>
                    <a:lnR>
                      <a:noFill/>
                    </a:lnR>
                    <a:lnT>
                      <a:noFill/>
                    </a:lnT>
                    <a:lnB>
                      <a:noFill/>
                    </a:lnB>
                    <a:solidFill>
                      <a:srgbClr val="D9D9D9"/>
                    </a:solidFill>
                  </a:tcPr>
                </a:tc>
                <a:tc>
                  <a:txBody>
                    <a:bodyPr/>
                    <a:lstStyle/>
                    <a:p>
                      <a:pPr marL="0" algn="ctr" defTabSz="457200" rtl="0" eaLnBrk="1" fontAlgn="b" latinLnBrk="0" hangingPunct="1"/>
                      <a:r>
                        <a:rPr lang="es-CO" sz="900" b="0" i="0" u="none" strike="noStrike" kern="1200">
                          <a:solidFill>
                            <a:srgbClr val="000000"/>
                          </a:solidFill>
                          <a:effectLst/>
                          <a:latin typeface="Segoe UI" panose="020B0502040204020203" pitchFamily="34" charset="0"/>
                          <a:ea typeface="+mn-ea"/>
                          <a:cs typeface="+mn-cs"/>
                        </a:rPr>
                        <a:t>1.189</a:t>
                      </a:r>
                    </a:p>
                  </a:txBody>
                  <a:tcPr marL="9525" marR="9525" marT="9525" marB="0" anchor="b">
                    <a:lnL>
                      <a:noFill/>
                    </a:lnL>
                    <a:lnR>
                      <a:noFill/>
                    </a:lnR>
                    <a:lnT>
                      <a:noFill/>
                    </a:lnT>
                    <a:lnB>
                      <a:noFill/>
                    </a:lnB>
                    <a:solidFill>
                      <a:srgbClr val="D9D9D9"/>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+5</a:t>
                      </a:r>
                    </a:p>
                  </a:txBody>
                  <a:tcPr marL="9525" marR="9525" marT="9525" marB="0" anchor="b">
                    <a:lnL>
                      <a:noFill/>
                    </a:lnL>
                    <a:lnR>
                      <a:noFill/>
                    </a:lnR>
                    <a:lnT>
                      <a:noFill/>
                    </a:lnT>
                    <a:lnB>
                      <a:noFill/>
                    </a:lnB>
                    <a:solidFill>
                      <a:srgbClr val="D9D9D9"/>
                    </a:solidFill>
                  </a:tcPr>
                </a:tc>
                <a:extLst>
                  <a:ext uri="{0D108BD9-81ED-4DB2-BD59-A6C34878D82A}">
                    <a16:rowId xmlns:a16="http://schemas.microsoft.com/office/drawing/2014/main" val="411472309"/>
                  </a:ext>
                </a:extLst>
              </a:tr>
              <a:tr h="161939">
                <a:tc>
                  <a:txBody>
                    <a:bodyPr/>
                    <a:lstStyle/>
                    <a:p>
                      <a:pPr marL="0" algn="l" defTabSz="457200" rtl="0" eaLnBrk="1" fontAlgn="t" latinLnBrk="0" hangingPunct="1"/>
                      <a:r>
                        <a:rPr lang="es-MX" sz="800" b="0" i="0" u="none" strike="noStrike" kern="1200" dirty="0">
                          <a:solidFill>
                            <a:srgbClr val="000000"/>
                          </a:solidFill>
                          <a:effectLst/>
                          <a:latin typeface="Segoe UI" panose="020B0502040204020203" pitchFamily="34" charset="0"/>
                          <a:ea typeface="+mn-ea"/>
                          <a:cs typeface="+mn-cs"/>
                        </a:rPr>
                        <a:t>Actividades financieras y de seguros</a:t>
                      </a:r>
                    </a:p>
                  </a:txBody>
                  <a:tcPr marL="9525" marR="9525" marT="9525" marB="0">
                    <a:lnL>
                      <a:noFill/>
                    </a:lnL>
                    <a:lnR>
                      <a:noFill/>
                    </a:lnR>
                    <a:lnT>
                      <a:noFill/>
                    </a:lnT>
                    <a:lnB>
                      <a:noFill/>
                    </a:lnB>
                    <a:solidFill>
                      <a:srgbClr val="FFFFFF"/>
                    </a:solidFill>
                  </a:tcPr>
                </a:tc>
                <a:tc>
                  <a:txBody>
                    <a:bodyPr/>
                    <a:lstStyle/>
                    <a:p>
                      <a:pPr marL="0" algn="ctr" defTabSz="457200" rtl="0" eaLnBrk="1" fontAlgn="b" latinLnBrk="0" hangingPunct="1"/>
                      <a:r>
                        <a:rPr lang="es-CO" sz="900" b="0" i="0" u="none" strike="noStrike" kern="1200">
                          <a:solidFill>
                            <a:srgbClr val="000000"/>
                          </a:solidFill>
                          <a:effectLst/>
                          <a:latin typeface="Segoe UI" panose="020B0502040204020203" pitchFamily="34" charset="0"/>
                          <a:ea typeface="+mn-ea"/>
                          <a:cs typeface="+mn-cs"/>
                        </a:rPr>
                        <a:t>301</a:t>
                      </a:r>
                    </a:p>
                  </a:txBody>
                  <a:tcPr marL="9525" marR="9525" marT="9525" marB="0" anchor="b">
                    <a:lnL>
                      <a:noFill/>
                    </a:lnL>
                    <a:lnR>
                      <a:noFill/>
                    </a:lnR>
                    <a:lnT>
                      <a:noFill/>
                    </a:lnT>
                    <a:lnB>
                      <a:noFill/>
                    </a:lnB>
                    <a:solidFill>
                      <a:srgbClr val="FFFFFF"/>
                    </a:solidFill>
                  </a:tcPr>
                </a:tc>
                <a:tc>
                  <a:txBody>
                    <a:bodyPr/>
                    <a:lstStyle/>
                    <a:p>
                      <a:pPr marL="0" algn="ctr" defTabSz="457200" rtl="0" eaLnBrk="1" fontAlgn="b" latinLnBrk="0" hangingPunct="1"/>
                      <a:r>
                        <a:rPr lang="es-CO" sz="900" b="0" i="0" u="none" strike="noStrike" kern="1200">
                          <a:solidFill>
                            <a:srgbClr val="000000"/>
                          </a:solidFill>
                          <a:effectLst/>
                          <a:latin typeface="Segoe UI" panose="020B0502040204020203" pitchFamily="34" charset="0"/>
                          <a:ea typeface="+mn-ea"/>
                          <a:cs typeface="+mn-cs"/>
                        </a:rPr>
                        <a:t>302</a:t>
                      </a:r>
                    </a:p>
                  </a:txBody>
                  <a:tcPr marL="9525" marR="9525" marT="9525" marB="0" anchor="b">
                    <a:lnL>
                      <a:noFill/>
                    </a:lnL>
                    <a:lnR>
                      <a:noFill/>
                    </a:lnR>
                    <a:lnT>
                      <a:noFill/>
                    </a:lnT>
                    <a:lnB>
                      <a:noFill/>
                    </a:lnB>
                    <a:solidFill>
                      <a:srgbClr val="FFFFFF"/>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+1</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2454535002"/>
                  </a:ext>
                </a:extLst>
              </a:tr>
              <a:tr h="161939">
                <a:tc>
                  <a:txBody>
                    <a:bodyPr/>
                    <a:lstStyle/>
                    <a:p>
                      <a:pPr marL="0" algn="l" defTabSz="457200" rtl="0" eaLnBrk="1" fontAlgn="t" latinLnBrk="0" hangingPunct="1"/>
                      <a:r>
                        <a:rPr lang="es-MX" sz="800" b="0" i="0" u="none" strike="noStrike" kern="1200" dirty="0">
                          <a:solidFill>
                            <a:srgbClr val="000000"/>
                          </a:solidFill>
                          <a:effectLst/>
                          <a:latin typeface="Segoe UI" panose="020B0502040204020203" pitchFamily="34" charset="0"/>
                          <a:ea typeface="+mn-ea"/>
                          <a:cs typeface="+mn-cs"/>
                        </a:rPr>
                        <a:t>Agricultura, pesca, ganadería, caza y silvicultura</a:t>
                      </a:r>
                    </a:p>
                  </a:txBody>
                  <a:tcPr marL="9525" marR="9525" marT="9525" marB="0">
                    <a:lnL>
                      <a:noFill/>
                    </a:lnL>
                    <a:lnR>
                      <a:noFill/>
                    </a:lnR>
                    <a:lnT>
                      <a:noFill/>
                    </a:lnT>
                    <a:lnB>
                      <a:noFill/>
                    </a:lnB>
                    <a:solidFill>
                      <a:schemeClr val="bg1">
                        <a:lumMod val="85000"/>
                      </a:schemeClr>
                    </a:solidFill>
                  </a:tcPr>
                </a:tc>
                <a:tc>
                  <a:txBody>
                    <a:bodyPr/>
                    <a:lstStyle/>
                    <a:p>
                      <a:pPr marL="0" algn="ctr" defTabSz="457200" rtl="0" eaLnBrk="1" fontAlgn="b" latinLnBrk="0" hangingPunct="1"/>
                      <a:r>
                        <a:rPr lang="es-CO" sz="900" b="0" i="0" u="none" strike="noStrike" kern="1200">
                          <a:solidFill>
                            <a:srgbClr val="000000"/>
                          </a:solidFill>
                          <a:effectLst/>
                          <a:latin typeface="Segoe UI" panose="020B0502040204020203" pitchFamily="34" charset="0"/>
                          <a:ea typeface="+mn-ea"/>
                          <a:cs typeface="+mn-cs"/>
                        </a:rPr>
                        <a:t>77</a:t>
                      </a:r>
                    </a:p>
                  </a:txBody>
                  <a:tcPr marL="9525" marR="9525" marT="9525" marB="0" anchor="b">
                    <a:lnL>
                      <a:noFill/>
                    </a:lnL>
                    <a:lnR>
                      <a:noFill/>
                    </a:lnR>
                    <a:lnT>
                      <a:noFill/>
                    </a:lnT>
                    <a:lnB>
                      <a:noFill/>
                    </a:lnB>
                    <a:solidFill>
                      <a:schemeClr val="bg1">
                        <a:lumMod val="85000"/>
                      </a:schemeClr>
                    </a:solidFill>
                  </a:tcPr>
                </a:tc>
                <a:tc>
                  <a:txBody>
                    <a:bodyPr/>
                    <a:lstStyle/>
                    <a:p>
                      <a:pPr marL="0" algn="ctr" defTabSz="457200" rtl="0" eaLnBrk="1" fontAlgn="b" latinLnBrk="0" hangingPunct="1"/>
                      <a:r>
                        <a:rPr lang="es-CO" sz="900" b="0" i="0" u="none" strike="noStrike" kern="1200">
                          <a:solidFill>
                            <a:srgbClr val="000000"/>
                          </a:solidFill>
                          <a:effectLst/>
                          <a:latin typeface="Segoe UI" panose="020B0502040204020203" pitchFamily="34" charset="0"/>
                          <a:ea typeface="+mn-ea"/>
                          <a:cs typeface="+mn-cs"/>
                        </a:rPr>
                        <a:t>77</a:t>
                      </a:r>
                    </a:p>
                  </a:txBody>
                  <a:tcPr marL="9525" marR="9525" marT="9525" marB="0" anchor="b">
                    <a:lnL>
                      <a:noFill/>
                    </a:lnL>
                    <a:lnR>
                      <a:noFill/>
                    </a:lnR>
                    <a:lnT>
                      <a:noFill/>
                    </a:lnT>
                    <a:lnB>
                      <a:noFill/>
                    </a:lnB>
                    <a:solidFill>
                      <a:schemeClr val="bg1">
                        <a:lumMod val="85000"/>
                      </a:schemeClr>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0</a:t>
                      </a:r>
                    </a:p>
                  </a:txBody>
                  <a:tcPr marL="9525" marR="9525" marT="9525" marB="0" anchor="b">
                    <a:lnL>
                      <a:noFill/>
                    </a:lnL>
                    <a:lnR>
                      <a:noFill/>
                    </a:lnR>
                    <a:lnT>
                      <a:noFill/>
                    </a:lnT>
                    <a:lnB>
                      <a:noFill/>
                    </a:lnB>
                    <a:solidFill>
                      <a:schemeClr val="bg1">
                        <a:lumMod val="85000"/>
                      </a:schemeClr>
                    </a:solidFill>
                  </a:tcPr>
                </a:tc>
                <a:extLst>
                  <a:ext uri="{0D108BD9-81ED-4DB2-BD59-A6C34878D82A}">
                    <a16:rowId xmlns:a16="http://schemas.microsoft.com/office/drawing/2014/main" val="632616173"/>
                  </a:ext>
                </a:extLst>
              </a:tr>
              <a:tr h="161939">
                <a:tc>
                  <a:txBody>
                    <a:bodyPr/>
                    <a:lstStyle/>
                    <a:p>
                      <a:pPr marL="0" algn="l" defTabSz="457200" rtl="0" eaLnBrk="1" fontAlgn="t" latinLnBrk="0" hangingPunct="1"/>
                      <a:r>
                        <a:rPr lang="es-MX" sz="800" b="0" i="0" u="none" strike="noStrike" kern="1200" dirty="0">
                          <a:solidFill>
                            <a:srgbClr val="000000"/>
                          </a:solidFill>
                          <a:effectLst/>
                          <a:latin typeface="Segoe UI" panose="020B0502040204020203" pitchFamily="34" charset="0"/>
                          <a:ea typeface="+mn-ea"/>
                          <a:cs typeface="+mn-cs"/>
                        </a:rPr>
                        <a:t>Suministro de Electricidad Gas y Agua</a:t>
                      </a:r>
                    </a:p>
                  </a:txBody>
                  <a:tcPr marL="9525" marR="9525" marT="9525" marB="0">
                    <a:lnL>
                      <a:noFill/>
                    </a:lnL>
                    <a:lnR>
                      <a:noFill/>
                    </a:lnR>
                    <a:lnT>
                      <a:noFill/>
                    </a:lnT>
                    <a:lnB>
                      <a:noFill/>
                    </a:lnB>
                    <a:solidFill>
                      <a:srgbClr val="FFFFFF"/>
                    </a:solidFill>
                  </a:tcPr>
                </a:tc>
                <a:tc>
                  <a:txBody>
                    <a:bodyPr/>
                    <a:lstStyle/>
                    <a:p>
                      <a:pPr marL="0" algn="ctr" defTabSz="457200" rtl="0" eaLnBrk="1" fontAlgn="b" latinLnBrk="0" hangingPunct="1"/>
                      <a:r>
                        <a:rPr lang="es-CO" sz="900" b="0" i="0" u="none" strike="noStrike" kern="1200">
                          <a:solidFill>
                            <a:srgbClr val="000000"/>
                          </a:solidFill>
                          <a:effectLst/>
                          <a:latin typeface="Segoe UI" panose="020B0502040204020203" pitchFamily="34" charset="0"/>
                          <a:ea typeface="+mn-ea"/>
                          <a:cs typeface="+mn-cs"/>
                        </a:rPr>
                        <a:t>172</a:t>
                      </a:r>
                    </a:p>
                  </a:txBody>
                  <a:tcPr marL="9525" marR="9525" marT="9525" marB="0" anchor="b">
                    <a:lnL>
                      <a:noFill/>
                    </a:lnL>
                    <a:lnR>
                      <a:noFill/>
                    </a:lnR>
                    <a:lnT>
                      <a:noFill/>
                    </a:lnT>
                    <a:lnB>
                      <a:noFill/>
                    </a:lnB>
                    <a:solidFill>
                      <a:srgbClr val="FFFFFF"/>
                    </a:solidFill>
                  </a:tcPr>
                </a:tc>
                <a:tc>
                  <a:txBody>
                    <a:bodyPr/>
                    <a:lstStyle/>
                    <a:p>
                      <a:pPr marL="0" algn="ctr" defTabSz="457200" rtl="0" eaLnBrk="1" fontAlgn="b" latinLnBrk="0" hangingPunct="1"/>
                      <a:r>
                        <a:rPr lang="es-CO" sz="900" b="0" i="0" u="none" strike="noStrike" kern="1200">
                          <a:solidFill>
                            <a:srgbClr val="000000"/>
                          </a:solidFill>
                          <a:effectLst/>
                          <a:latin typeface="Segoe UI" panose="020B0502040204020203" pitchFamily="34" charset="0"/>
                          <a:ea typeface="+mn-ea"/>
                          <a:cs typeface="+mn-cs"/>
                        </a:rPr>
                        <a:t>169</a:t>
                      </a:r>
                    </a:p>
                  </a:txBody>
                  <a:tcPr marL="9525" marR="9525" marT="9525" marB="0" anchor="b">
                    <a:lnL>
                      <a:noFill/>
                    </a:lnL>
                    <a:lnR>
                      <a:noFill/>
                    </a:lnR>
                    <a:lnT>
                      <a:noFill/>
                    </a:lnT>
                    <a:lnB>
                      <a:noFill/>
                    </a:lnB>
                    <a:solidFill>
                      <a:srgbClr val="FFFFFF"/>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-3</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2315701944"/>
                  </a:ext>
                </a:extLst>
              </a:tr>
              <a:tr h="161939">
                <a:tc>
                  <a:txBody>
                    <a:bodyPr/>
                    <a:lstStyle/>
                    <a:p>
                      <a:pPr marL="0" algn="l" defTabSz="457200" rtl="0" eaLnBrk="1" fontAlgn="t" latinLnBrk="0" hangingPunct="1"/>
                      <a:r>
                        <a:rPr lang="es-CO" sz="800" b="0" i="0" u="none" strike="noStrike" kern="1200" dirty="0">
                          <a:solidFill>
                            <a:srgbClr val="000000"/>
                          </a:solidFill>
                          <a:effectLst/>
                          <a:latin typeface="Segoe UI" panose="020B0502040204020203" pitchFamily="34" charset="0"/>
                          <a:ea typeface="+mn-ea"/>
                          <a:cs typeface="+mn-cs"/>
                        </a:rPr>
                        <a:t>Construcción</a:t>
                      </a:r>
                    </a:p>
                  </a:txBody>
                  <a:tcPr marL="9525" marR="9525" marT="9525" marB="0">
                    <a:lnL>
                      <a:noFill/>
                    </a:lnL>
                    <a:lnR>
                      <a:noFill/>
                    </a:lnR>
                    <a:lnT>
                      <a:noFill/>
                    </a:lnT>
                    <a:lnB>
                      <a:noFill/>
                    </a:lnB>
                    <a:solidFill>
                      <a:schemeClr val="bg1">
                        <a:lumMod val="85000"/>
                      </a:schemeClr>
                    </a:solidFill>
                  </a:tcPr>
                </a:tc>
                <a:tc>
                  <a:txBody>
                    <a:bodyPr/>
                    <a:lstStyle/>
                    <a:p>
                      <a:pPr marL="0" algn="ctr" defTabSz="457200" rtl="0" eaLnBrk="1" fontAlgn="b" latinLnBrk="0" hangingPunct="1"/>
                      <a:r>
                        <a:rPr lang="es-CO" sz="900" b="0" i="0" u="none" strike="noStrike" kern="1200">
                          <a:solidFill>
                            <a:srgbClr val="000000"/>
                          </a:solidFill>
                          <a:effectLst/>
                          <a:latin typeface="Segoe UI" panose="020B0502040204020203" pitchFamily="34" charset="0"/>
                          <a:ea typeface="+mn-ea"/>
                          <a:cs typeface="+mn-cs"/>
                        </a:rPr>
                        <a:t>696</a:t>
                      </a:r>
                    </a:p>
                  </a:txBody>
                  <a:tcPr marL="9525" marR="9525" marT="9525" marB="0" anchor="b">
                    <a:lnL>
                      <a:noFill/>
                    </a:lnL>
                    <a:lnR>
                      <a:noFill/>
                    </a:lnR>
                    <a:lnT>
                      <a:noFill/>
                    </a:lnT>
                    <a:lnB>
                      <a:noFill/>
                    </a:lnB>
                    <a:solidFill>
                      <a:schemeClr val="bg1">
                        <a:lumMod val="85000"/>
                      </a:schemeClr>
                    </a:solidFill>
                  </a:tcPr>
                </a:tc>
                <a:tc>
                  <a:txBody>
                    <a:bodyPr/>
                    <a:lstStyle/>
                    <a:p>
                      <a:pPr marL="0" algn="ctr" defTabSz="457200" rtl="0" eaLnBrk="1" fontAlgn="b" latinLnBrk="0" hangingPunct="1"/>
                      <a:r>
                        <a:rPr lang="es-CO" sz="900" b="0" i="0" u="none" strike="noStrike" kern="1200">
                          <a:solidFill>
                            <a:srgbClr val="000000"/>
                          </a:solidFill>
                          <a:effectLst/>
                          <a:latin typeface="Segoe UI" panose="020B0502040204020203" pitchFamily="34" charset="0"/>
                          <a:ea typeface="+mn-ea"/>
                          <a:cs typeface="+mn-cs"/>
                        </a:rPr>
                        <a:t>693</a:t>
                      </a:r>
                    </a:p>
                  </a:txBody>
                  <a:tcPr marL="9525" marR="9525" marT="9525" marB="0" anchor="b">
                    <a:lnL>
                      <a:noFill/>
                    </a:lnL>
                    <a:lnR>
                      <a:noFill/>
                    </a:lnR>
                    <a:lnT>
                      <a:noFill/>
                    </a:lnT>
                    <a:lnB>
                      <a:noFill/>
                    </a:lnB>
                    <a:solidFill>
                      <a:schemeClr val="bg1">
                        <a:lumMod val="85000"/>
                      </a:schemeClr>
                    </a:solidFill>
                  </a:tcPr>
                </a:tc>
                <a:tc>
                  <a:txBody>
                    <a:bodyPr/>
                    <a:lstStyle/>
                    <a:p>
                      <a:pPr marL="0" algn="ctr" defTabSz="457200" rtl="0" eaLnBrk="1" fontAlgn="b" latinLnBrk="0" hangingPunct="1"/>
                      <a:r>
                        <a:rPr lang="es-CO" sz="900" b="0" i="0" u="none" strike="noStrike" kern="1200" dirty="0">
                          <a:solidFill>
                            <a:srgbClr val="000000"/>
                          </a:solidFill>
                          <a:effectLst/>
                          <a:latin typeface="Segoe UI" panose="020B0502040204020203" pitchFamily="34" charset="0"/>
                          <a:ea typeface="+mn-ea"/>
                          <a:cs typeface="+mn-cs"/>
                        </a:rPr>
                        <a:t>-3</a:t>
                      </a:r>
                    </a:p>
                  </a:txBody>
                  <a:tcPr marL="9525" marR="9525" marT="9525" marB="0" anchor="b">
                    <a:lnL>
                      <a:noFill/>
                    </a:lnL>
                    <a:lnR>
                      <a:noFill/>
                    </a:lnR>
                    <a:lnT>
                      <a:noFill/>
                    </a:lnT>
                    <a:lnB>
                      <a:noFill/>
                    </a:lnB>
                    <a:solidFill>
                      <a:schemeClr val="bg1">
                        <a:lumMod val="85000"/>
                      </a:schemeClr>
                    </a:solidFill>
                  </a:tcPr>
                </a:tc>
                <a:extLst>
                  <a:ext uri="{0D108BD9-81ED-4DB2-BD59-A6C34878D82A}">
                    <a16:rowId xmlns:a16="http://schemas.microsoft.com/office/drawing/2014/main" val="2026818529"/>
                  </a:ext>
                </a:extLst>
              </a:tr>
            </a:tbl>
          </a:graphicData>
        </a:graphic>
      </p:graphicFrame>
      <p:pic>
        <p:nvPicPr>
          <p:cNvPr id="7" name="Imagen 6"/>
          <p:cNvPicPr>
            <a:picLocks noChangeAspect="1"/>
          </p:cNvPicPr>
          <p:nvPr/>
        </p:nvPicPr>
        <p:blipFill>
          <a:blip r:embed="rId3"/>
          <a:stretch>
            <a:fillRect/>
          </a:stretch>
        </p:blipFill>
        <p:spPr>
          <a:xfrm>
            <a:off x="6250675" y="286880"/>
            <a:ext cx="2240202" cy="529182"/>
          </a:xfrm>
          <a:prstGeom prst="rect">
            <a:avLst/>
          </a:prstGeom>
        </p:spPr>
      </p:pic>
    </p:spTree>
    <p:extLst>
      <p:ext uri="{BB962C8B-B14F-4D97-AF65-F5344CB8AC3E}">
        <p14:creationId xmlns:p14="http://schemas.microsoft.com/office/powerpoint/2010/main" val="302831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2D14CD84-7D3F-9D47-89DD-5D218B645BAF}"/>
              </a:ext>
            </a:extLst>
          </p:cNvPr>
          <p:cNvSpPr txBox="1"/>
          <p:nvPr/>
        </p:nvSpPr>
        <p:spPr>
          <a:xfrm>
            <a:off x="739667" y="254371"/>
            <a:ext cx="8241963" cy="530915"/>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r>
              <a:rPr lang="es-ES" sz="1400" dirty="0">
                <a:solidFill>
                  <a:srgbClr val="B6004B"/>
                </a:solidFill>
              </a:rPr>
              <a:t>Población </a:t>
            </a:r>
            <a:r>
              <a:rPr lang="es-ES" dirty="0">
                <a:solidFill>
                  <a:srgbClr val="B6004B"/>
                </a:solidFill>
              </a:rPr>
              <a:t>ocupada</a:t>
            </a:r>
            <a:r>
              <a:rPr lang="es-ES" sz="1400" dirty="0">
                <a:solidFill>
                  <a:srgbClr val="B6004B"/>
                </a:solidFill>
              </a:rPr>
              <a:t> según posición ocupacional</a:t>
            </a:r>
          </a:p>
          <a:p>
            <a:r>
              <a:rPr lang="es-ES" sz="1200" b="0" dirty="0">
                <a:solidFill>
                  <a:schemeClr val="tx1"/>
                </a:solidFill>
              </a:rPr>
              <a:t>Enero – octubre (2022-2023)</a:t>
            </a:r>
            <a:endParaRPr lang="es-ES" sz="1400" b="0" dirty="0">
              <a:solidFill>
                <a:schemeClr val="tx1"/>
              </a:solidFill>
            </a:endParaRPr>
          </a:p>
        </p:txBody>
      </p:sp>
      <p:sp>
        <p:nvSpPr>
          <p:cNvPr id="6" name="object 18"/>
          <p:cNvSpPr txBox="1"/>
          <p:nvPr/>
        </p:nvSpPr>
        <p:spPr>
          <a:xfrm>
            <a:off x="408137" y="4315339"/>
            <a:ext cx="8713401" cy="618439"/>
          </a:xfrm>
          <a:prstGeom prst="rect">
            <a:avLst/>
          </a:prstGeom>
        </p:spPr>
        <p:txBody>
          <a:bodyPr vert="horz" wrap="square" lIns="0" tIns="6985" rIns="0" bIns="0" rtlCol="0" anchor="b">
            <a:spAutoFit/>
          </a:bodyPr>
          <a:lstStyle/>
          <a:p>
            <a:pPr marL="450850" marR="5080" indent="-438150">
              <a:lnSpc>
                <a:spcPct val="104099"/>
              </a:lnSpc>
              <a:spcBef>
                <a:spcPts val="55"/>
              </a:spcBef>
            </a:pPr>
            <a:r>
              <a:rPr lang="es-ES" sz="700" b="1" spc="15" dirty="0">
                <a:solidFill>
                  <a:srgbClr val="A84072"/>
                </a:solidFill>
                <a:latin typeface="Segoe UI" panose="020B0502040204020203" pitchFamily="34" charset="0"/>
                <a:cs typeface="Segoe UI" panose="020B0502040204020203" pitchFamily="34" charset="0"/>
              </a:rPr>
              <a:t>p.p.:</a:t>
            </a:r>
            <a:r>
              <a:rPr lang="es-ES" sz="700" spc="15" dirty="0">
                <a:solidFill>
                  <a:srgbClr val="A84072"/>
                </a:solidFill>
                <a:latin typeface="Segoe UI" panose="020B0502040204020203" pitchFamily="34" charset="0"/>
                <a:cs typeface="Segoe UI" panose="020B0502040204020203" pitchFamily="34" charset="0"/>
              </a:rPr>
              <a:t> Puntos porcentuales.</a:t>
            </a:r>
          </a:p>
          <a:p>
            <a:pPr marL="450850" marR="5080" indent="-438150">
              <a:lnSpc>
                <a:spcPct val="104099"/>
              </a:lnSpc>
              <a:spcBef>
                <a:spcPts val="55"/>
              </a:spcBef>
            </a:pPr>
            <a:r>
              <a:rPr lang="es-ES" sz="700" b="1" spc="15" dirty="0">
                <a:solidFill>
                  <a:srgbClr val="A84072"/>
                </a:solidFill>
                <a:latin typeface="Segoe UI" panose="020B0502040204020203" pitchFamily="34" charset="0"/>
                <a:cs typeface="Segoe UI" panose="020B0502040204020203" pitchFamily="34" charset="0"/>
              </a:rPr>
              <a:t>Notas:</a:t>
            </a:r>
            <a:r>
              <a:rPr lang="es-ES" sz="700" spc="15" dirty="0">
                <a:solidFill>
                  <a:srgbClr val="A84072"/>
                </a:solidFill>
                <a:latin typeface="Segoe UI" panose="020B0502040204020203" pitchFamily="34" charset="0"/>
                <a:cs typeface="Segoe UI" panose="020B0502040204020203" pitchFamily="34" charset="0"/>
              </a:rPr>
              <a:t> ᛫ Por efecto de redondeo y la no inclusión de la categoría “Otro”, la sumas de las distribuciones, variaciones absolutas y contribuciones pueden diferir del total.</a:t>
            </a:r>
          </a:p>
          <a:p>
            <a:pPr marL="450850" marR="5080" indent="-438150">
              <a:lnSpc>
                <a:spcPct val="104099"/>
              </a:lnSpc>
              <a:spcBef>
                <a:spcPts val="55"/>
              </a:spcBef>
            </a:pPr>
            <a:r>
              <a:rPr lang="es-ES" sz="700" spc="15" dirty="0">
                <a:solidFill>
                  <a:srgbClr val="A84072"/>
                </a:solidFill>
                <a:latin typeface="Segoe UI" panose="020B0502040204020203" pitchFamily="34" charset="0"/>
                <a:cs typeface="Segoe UI" panose="020B0502040204020203" pitchFamily="34" charset="0"/>
              </a:rPr>
              <a:t>            ᛫ Datos expandidos con proyecciones de población elaboradas con base en los resultados del Censo Nacional de Población y Vivienda 2018.</a:t>
            </a:r>
          </a:p>
          <a:p>
            <a:pPr marL="450850" marR="5080" indent="-438150">
              <a:lnSpc>
                <a:spcPct val="104099"/>
              </a:lnSpc>
              <a:spcBef>
                <a:spcPts val="55"/>
              </a:spcBef>
            </a:pPr>
            <a:r>
              <a:rPr lang="es-ES" sz="700" spc="15" dirty="0">
                <a:solidFill>
                  <a:srgbClr val="A84072"/>
                </a:solidFill>
                <a:latin typeface="Segoe UI" panose="020B0502040204020203" pitchFamily="34" charset="0"/>
                <a:cs typeface="Segoe UI" panose="020B0502040204020203" pitchFamily="34" charset="0"/>
              </a:rPr>
              <a:t>            ᛫ Los datos de las poblaciones están en miles de personas. </a:t>
            </a:r>
          </a:p>
          <a:p>
            <a:pPr marL="12700" marR="5080">
              <a:lnSpc>
                <a:spcPct val="104099"/>
              </a:lnSpc>
              <a:spcBef>
                <a:spcPts val="55"/>
              </a:spcBef>
            </a:pPr>
            <a:r>
              <a:rPr lang="es-CO" sz="700" b="1" spc="15" dirty="0">
                <a:solidFill>
                  <a:srgbClr val="A84072"/>
                </a:solidFill>
                <a:latin typeface="Segoe UI" panose="020B0502040204020203" pitchFamily="34" charset="0"/>
                <a:cs typeface="Segoe UI" panose="020B0502040204020203" pitchFamily="34" charset="0"/>
              </a:rPr>
              <a:t>Fuente: </a:t>
            </a:r>
            <a:r>
              <a:rPr lang="es-CO" sz="700" spc="15" dirty="0">
                <a:solidFill>
                  <a:srgbClr val="A84072"/>
                </a:solidFill>
                <a:latin typeface="Segoe UI" panose="020B0502040204020203" pitchFamily="34" charset="0"/>
                <a:cs typeface="Segoe UI" panose="020B0502040204020203" pitchFamily="34" charset="0"/>
              </a:rPr>
              <a:t>DANE, GEIH.</a:t>
            </a:r>
          </a:p>
        </p:txBody>
      </p:sp>
      <p:graphicFrame>
        <p:nvGraphicFramePr>
          <p:cNvPr id="4" name="Tabla 3"/>
          <p:cNvGraphicFramePr>
            <a:graphicFrameLocks noGrp="1"/>
          </p:cNvGraphicFramePr>
          <p:nvPr>
            <p:extLst>
              <p:ext uri="{D42A27DB-BD31-4B8C-83A1-F6EECF244321}">
                <p14:modId xmlns:p14="http://schemas.microsoft.com/office/powerpoint/2010/main" val="1776903691"/>
              </p:ext>
            </p:extLst>
          </p:nvPr>
        </p:nvGraphicFramePr>
        <p:xfrm>
          <a:off x="1052623" y="1258651"/>
          <a:ext cx="6330531" cy="2827142"/>
        </p:xfrm>
        <a:graphic>
          <a:graphicData uri="http://schemas.openxmlformats.org/drawingml/2006/table">
            <a:tbl>
              <a:tblPr/>
              <a:tblGrid>
                <a:gridCol w="2736728">
                  <a:extLst>
                    <a:ext uri="{9D8B030D-6E8A-4147-A177-3AD203B41FA5}">
                      <a16:colId xmlns:a16="http://schemas.microsoft.com/office/drawing/2014/main" val="213387646"/>
                    </a:ext>
                  </a:extLst>
                </a:gridCol>
                <a:gridCol w="1217351">
                  <a:extLst>
                    <a:ext uri="{9D8B030D-6E8A-4147-A177-3AD203B41FA5}">
                      <a16:colId xmlns:a16="http://schemas.microsoft.com/office/drawing/2014/main" val="2185309300"/>
                    </a:ext>
                  </a:extLst>
                </a:gridCol>
                <a:gridCol w="1188226">
                  <a:extLst>
                    <a:ext uri="{9D8B030D-6E8A-4147-A177-3AD203B41FA5}">
                      <a16:colId xmlns:a16="http://schemas.microsoft.com/office/drawing/2014/main" val="1191476072"/>
                    </a:ext>
                  </a:extLst>
                </a:gridCol>
                <a:gridCol w="1188226">
                  <a:extLst>
                    <a:ext uri="{9D8B030D-6E8A-4147-A177-3AD203B41FA5}">
                      <a16:colId xmlns:a16="http://schemas.microsoft.com/office/drawing/2014/main" val="1032586032"/>
                    </a:ext>
                  </a:extLst>
                </a:gridCol>
              </a:tblGrid>
              <a:tr h="393465">
                <a:tc rowSpan="2">
                  <a:txBody>
                    <a:bodyPr/>
                    <a:lstStyle/>
                    <a:p>
                      <a:pPr algn="ctr" fontAlgn="ctr"/>
                      <a:r>
                        <a:rPr lang="es-CO" sz="1100" b="1" i="0" u="none" strike="noStrike" dirty="0">
                          <a:solidFill>
                            <a:schemeClr val="bg1"/>
                          </a:solidFill>
                          <a:effectLst/>
                          <a:latin typeface="Segoe UI" panose="020B0502040204020203" pitchFamily="34" charset="0"/>
                        </a:rPr>
                        <a:t>Posición ocupacional</a:t>
                      </a:r>
                    </a:p>
                  </a:txBody>
                  <a:tcPr marL="8724" marR="8724" marT="8724" marB="0" anchor="ctr">
                    <a:lnL>
                      <a:noFill/>
                    </a:lnL>
                    <a:lnR>
                      <a:noFill/>
                    </a:lnR>
                    <a:lnT>
                      <a:noFill/>
                    </a:lnT>
                    <a:lnB>
                      <a:noFill/>
                    </a:lnB>
                    <a:solidFill>
                      <a:srgbClr val="6B1940"/>
                    </a:solidFill>
                  </a:tcPr>
                </a:tc>
                <a:tc gridSpan="3">
                  <a:txBody>
                    <a:bodyPr/>
                    <a:lstStyle/>
                    <a:p>
                      <a:pPr algn="ctr" fontAlgn="ctr"/>
                      <a:r>
                        <a:rPr lang="es-CO" sz="1100" b="1" i="0" u="none" strike="noStrike" dirty="0">
                          <a:solidFill>
                            <a:srgbClr val="FFFFFF"/>
                          </a:solidFill>
                          <a:effectLst/>
                          <a:latin typeface="Segoe UI" panose="020B0502040204020203" pitchFamily="34" charset="0"/>
                        </a:rPr>
                        <a:t>Total nacional</a:t>
                      </a:r>
                    </a:p>
                  </a:txBody>
                  <a:tcPr marL="8724" marR="8724" marT="8724"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783871400"/>
                  </a:ext>
                </a:extLst>
              </a:tr>
              <a:tr h="506989">
                <a:tc vMerge="1">
                  <a:txBody>
                    <a:bodyPr/>
                    <a:lstStyle/>
                    <a:p>
                      <a:endParaRPr lang="es-CO"/>
                    </a:p>
                  </a:txBody>
                  <a:tcPr/>
                </a:tc>
                <a:tc>
                  <a:txBody>
                    <a:bodyPr/>
                    <a:lstStyle/>
                    <a:p>
                      <a:pPr algn="ctr" fontAlgn="ctr"/>
                      <a:r>
                        <a:rPr lang="es-CO" sz="1100" b="1" i="0" u="none" strike="noStrike" dirty="0">
                          <a:solidFill>
                            <a:srgbClr val="AD2750"/>
                          </a:solidFill>
                          <a:effectLst/>
                          <a:latin typeface="Segoe UI" panose="020B0502040204020203" pitchFamily="34" charset="0"/>
                        </a:rPr>
                        <a:t>Enero - octubre 2022</a:t>
                      </a:r>
                    </a:p>
                  </a:txBody>
                  <a:tcPr marL="8724" marR="8724" marT="8724" marB="0" anchor="ctr">
                    <a:lnL>
                      <a:noFill/>
                    </a:lnL>
                    <a:lnR>
                      <a:noFill/>
                    </a:lnR>
                    <a:lnT>
                      <a:noFill/>
                    </a:lnT>
                    <a:lnB>
                      <a:noFill/>
                    </a:lnB>
                    <a:solidFill>
                      <a:srgbClr val="E691AA"/>
                    </a:solidFill>
                  </a:tcPr>
                </a:tc>
                <a:tc>
                  <a:txBody>
                    <a:bodyPr/>
                    <a:lstStyle/>
                    <a:p>
                      <a:pPr algn="ctr" fontAlgn="ctr"/>
                      <a:r>
                        <a:rPr lang="es-CO" sz="1100" b="1" i="0" u="none" strike="noStrike" dirty="0">
                          <a:solidFill>
                            <a:srgbClr val="AD2750"/>
                          </a:solidFill>
                          <a:effectLst/>
                          <a:latin typeface="Segoe UI" panose="020B0502040204020203" pitchFamily="34" charset="0"/>
                        </a:rPr>
                        <a:t>Enero - octubre 2023</a:t>
                      </a:r>
                    </a:p>
                  </a:txBody>
                  <a:tcPr marL="8724" marR="8724" marT="8724" marB="0" anchor="ctr">
                    <a:lnL>
                      <a:noFill/>
                    </a:lnL>
                    <a:lnR>
                      <a:noFill/>
                    </a:lnR>
                    <a:lnT>
                      <a:noFill/>
                    </a:lnT>
                    <a:lnB>
                      <a:noFill/>
                    </a:lnB>
                    <a:solidFill>
                      <a:srgbClr val="F7D9E1"/>
                    </a:solidFill>
                  </a:tcPr>
                </a:tc>
                <a:tc>
                  <a:txBody>
                    <a:bodyPr/>
                    <a:lstStyle/>
                    <a:p>
                      <a:pPr algn="ctr" fontAlgn="ctr"/>
                      <a:r>
                        <a:rPr lang="es-CO" sz="1100" b="1" i="0" u="none" strike="noStrike">
                          <a:solidFill>
                            <a:srgbClr val="AD2750"/>
                          </a:solidFill>
                          <a:effectLst/>
                          <a:latin typeface="Segoe UI" panose="020B0502040204020203" pitchFamily="34" charset="0"/>
                        </a:rPr>
                        <a:t>Variación absoluta</a:t>
                      </a:r>
                    </a:p>
                  </a:txBody>
                  <a:tcPr marL="8724" marR="8724" marT="8724" marB="0" anchor="ctr">
                    <a:lnL>
                      <a:noFill/>
                    </a:lnL>
                    <a:lnR>
                      <a:noFill/>
                    </a:lnR>
                    <a:lnT>
                      <a:noFill/>
                    </a:lnT>
                    <a:lnB>
                      <a:noFill/>
                    </a:lnB>
                    <a:solidFill>
                      <a:srgbClr val="F7D9E1"/>
                    </a:solidFill>
                  </a:tcPr>
                </a:tc>
                <a:extLst>
                  <a:ext uri="{0D108BD9-81ED-4DB2-BD59-A6C34878D82A}">
                    <a16:rowId xmlns:a16="http://schemas.microsoft.com/office/drawing/2014/main" val="1590520322"/>
                  </a:ext>
                </a:extLst>
              </a:tr>
              <a:tr h="240836">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s-CO" sz="1200" b="1" i="0" u="none" strike="noStrike" dirty="0">
                          <a:solidFill>
                            <a:srgbClr val="000000"/>
                          </a:solidFill>
                          <a:effectLst/>
                          <a:latin typeface="Segoe UI" panose="020B0502040204020203" pitchFamily="34" charset="0"/>
                        </a:rPr>
                        <a:t>Población ocupada</a:t>
                      </a:r>
                    </a:p>
                  </a:txBody>
                  <a:tcPr marL="9525" marR="9525" marT="9525" marB="0">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marL="0" algn="ctr" defTabSz="457200" rtl="0" eaLnBrk="1" fontAlgn="b" latinLnBrk="0" hangingPunct="1"/>
                      <a:r>
                        <a:rPr lang="es-CO" sz="1200" b="0" i="0" u="none" strike="noStrike" kern="1200">
                          <a:solidFill>
                            <a:srgbClr val="000000"/>
                          </a:solidFill>
                          <a:effectLst/>
                          <a:latin typeface="Segoe UI" panose="020B0502040204020203" pitchFamily="34" charset="0"/>
                          <a:ea typeface="+mn-ea"/>
                          <a:cs typeface="+mn-cs"/>
                        </a:rPr>
                        <a:t>21.943</a:t>
                      </a:r>
                    </a:p>
                  </a:txBody>
                  <a:tcPr marL="9525" marR="9525" marT="9525" marB="0" anchor="b">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marL="0" algn="ctr" defTabSz="457200" rtl="0" eaLnBrk="1" fontAlgn="b" latinLnBrk="0" hangingPunct="1"/>
                      <a:r>
                        <a:rPr lang="es-CO" sz="1200" b="0" i="0" u="none" strike="noStrike" kern="1200">
                          <a:solidFill>
                            <a:srgbClr val="000000"/>
                          </a:solidFill>
                          <a:effectLst/>
                          <a:latin typeface="Segoe UI" panose="020B0502040204020203" pitchFamily="34" charset="0"/>
                          <a:ea typeface="+mn-ea"/>
                          <a:cs typeface="+mn-cs"/>
                        </a:rPr>
                        <a:t>22.741</a:t>
                      </a:r>
                    </a:p>
                  </a:txBody>
                  <a:tcPr marL="9525" marR="9525" marT="9525" marB="0" anchor="b">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marL="0" algn="ctr"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+798</a:t>
                      </a:r>
                    </a:p>
                  </a:txBody>
                  <a:tcPr marL="9525" marR="9525" marT="9525" marB="0" anchor="b">
                    <a:lnL>
                      <a:noFill/>
                    </a:lnL>
                    <a:lnR>
                      <a:noFill/>
                    </a:lnR>
                    <a:lnT>
                      <a:noFill/>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153120084"/>
                  </a:ext>
                </a:extLst>
              </a:tr>
              <a:tr h="240836">
                <a:tc>
                  <a:txBody>
                    <a:bodyPr/>
                    <a:lstStyle/>
                    <a:p>
                      <a:pPr marL="0" algn="l"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Empleado particular</a:t>
                      </a:r>
                    </a:p>
                  </a:txBody>
                  <a:tcPr marL="9525" marR="9525" marT="9525" marB="0">
                    <a:lnL>
                      <a:noFill/>
                    </a:lnL>
                    <a:lnR>
                      <a:noFill/>
                    </a:lnR>
                    <a:lnT w="6350" cap="flat" cmpd="sng" algn="ctr">
                      <a:solidFill>
                        <a:srgbClr val="000000"/>
                      </a:solidFill>
                      <a:prstDash val="dot"/>
                      <a:round/>
                      <a:headEnd type="none" w="med" len="med"/>
                      <a:tailEnd type="none" w="med" len="med"/>
                    </a:lnT>
                    <a:lnB>
                      <a:noFill/>
                    </a:lnB>
                    <a:solidFill>
                      <a:srgbClr val="D9D9D9"/>
                    </a:solidFill>
                  </a:tcPr>
                </a:tc>
                <a:tc>
                  <a:txBody>
                    <a:bodyPr/>
                    <a:lstStyle/>
                    <a:p>
                      <a:pPr marL="0" algn="ctr" defTabSz="457200" rtl="0" eaLnBrk="1" fontAlgn="b" latinLnBrk="0" hangingPunct="1"/>
                      <a:r>
                        <a:rPr lang="es-CO" sz="1200" b="0" i="0" u="none" strike="noStrike" kern="1200">
                          <a:solidFill>
                            <a:srgbClr val="000000"/>
                          </a:solidFill>
                          <a:effectLst/>
                          <a:latin typeface="Segoe UI" panose="020B0502040204020203" pitchFamily="34" charset="0"/>
                          <a:ea typeface="+mn-ea"/>
                          <a:cs typeface="+mn-cs"/>
                        </a:rPr>
                        <a:t>9.327</a:t>
                      </a:r>
                    </a:p>
                  </a:txBody>
                  <a:tcPr marL="9525" marR="9525" marT="9525" marB="0" anchor="b">
                    <a:lnL>
                      <a:noFill/>
                    </a:lnL>
                    <a:lnR>
                      <a:noFill/>
                    </a:lnR>
                    <a:lnT w="6350" cap="flat" cmpd="sng" algn="ctr">
                      <a:solidFill>
                        <a:srgbClr val="000000"/>
                      </a:solidFill>
                      <a:prstDash val="dot"/>
                      <a:round/>
                      <a:headEnd type="none" w="med" len="med"/>
                      <a:tailEnd type="none" w="med" len="med"/>
                    </a:lnT>
                    <a:lnB>
                      <a:noFill/>
                    </a:lnB>
                    <a:solidFill>
                      <a:srgbClr val="D9D9D9"/>
                    </a:solidFill>
                  </a:tcPr>
                </a:tc>
                <a:tc>
                  <a:txBody>
                    <a:bodyPr/>
                    <a:lstStyle/>
                    <a:p>
                      <a:pPr marL="0" algn="ctr" defTabSz="457200" rtl="0" eaLnBrk="1" fontAlgn="b" latinLnBrk="0" hangingPunct="1"/>
                      <a:r>
                        <a:rPr lang="es-CO" sz="1200" b="0" i="0" u="none" strike="noStrike" kern="1200">
                          <a:solidFill>
                            <a:srgbClr val="000000"/>
                          </a:solidFill>
                          <a:effectLst/>
                          <a:latin typeface="Segoe UI" panose="020B0502040204020203" pitchFamily="34" charset="0"/>
                          <a:ea typeface="+mn-ea"/>
                          <a:cs typeface="+mn-cs"/>
                        </a:rPr>
                        <a:t>9.875</a:t>
                      </a:r>
                    </a:p>
                  </a:txBody>
                  <a:tcPr marL="9525" marR="9525" marT="9525" marB="0" anchor="b">
                    <a:lnL>
                      <a:noFill/>
                    </a:lnL>
                    <a:lnR>
                      <a:noFill/>
                    </a:lnR>
                    <a:lnT w="6350" cap="flat" cmpd="sng" algn="ctr">
                      <a:solidFill>
                        <a:srgbClr val="000000"/>
                      </a:solidFill>
                      <a:prstDash val="dot"/>
                      <a:round/>
                      <a:headEnd type="none" w="med" len="med"/>
                      <a:tailEnd type="none" w="med" len="med"/>
                    </a:lnT>
                    <a:lnB>
                      <a:noFill/>
                    </a:lnB>
                    <a:solidFill>
                      <a:srgbClr val="D9D9D9"/>
                    </a:solidFill>
                  </a:tcPr>
                </a:tc>
                <a:tc>
                  <a:txBody>
                    <a:bodyPr/>
                    <a:lstStyle/>
                    <a:p>
                      <a:pPr marL="0" algn="ctr"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+548</a:t>
                      </a:r>
                    </a:p>
                  </a:txBody>
                  <a:tcPr marL="9525" marR="9525" marT="9525" marB="0" anchor="b">
                    <a:lnL>
                      <a:noFill/>
                    </a:lnL>
                    <a:lnR>
                      <a:noFill/>
                    </a:lnR>
                    <a:lnT w="6350" cap="flat" cmpd="sng" algn="ctr">
                      <a:solidFill>
                        <a:srgbClr val="000000"/>
                      </a:solidFill>
                      <a:prstDash val="dot"/>
                      <a:round/>
                      <a:headEnd type="none" w="med" len="med"/>
                      <a:tailEnd type="none" w="med" len="med"/>
                    </a:lnT>
                    <a:lnB>
                      <a:noFill/>
                    </a:lnB>
                    <a:solidFill>
                      <a:srgbClr val="D9D9D9"/>
                    </a:solidFill>
                  </a:tcPr>
                </a:tc>
                <a:extLst>
                  <a:ext uri="{0D108BD9-81ED-4DB2-BD59-A6C34878D82A}">
                    <a16:rowId xmlns:a16="http://schemas.microsoft.com/office/drawing/2014/main" val="3288227718"/>
                  </a:ext>
                </a:extLst>
              </a:tr>
              <a:tr h="240836">
                <a:tc>
                  <a:txBody>
                    <a:bodyPr/>
                    <a:lstStyle/>
                    <a:p>
                      <a:pPr marL="0" algn="l"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Cuenta propia</a:t>
                      </a:r>
                    </a:p>
                  </a:txBody>
                  <a:tcPr marL="9525" marR="9525" marT="9525" marB="0">
                    <a:lnL>
                      <a:noFill/>
                    </a:lnL>
                    <a:lnR>
                      <a:noFill/>
                    </a:lnR>
                    <a:lnT>
                      <a:noFill/>
                    </a:lnT>
                    <a:lnB>
                      <a:noFill/>
                    </a:lnB>
                    <a:solidFill>
                      <a:srgbClr val="FFFFFF"/>
                    </a:solidFill>
                  </a:tcPr>
                </a:tc>
                <a:tc>
                  <a:txBody>
                    <a:bodyPr/>
                    <a:lstStyle/>
                    <a:p>
                      <a:pPr marL="0" algn="ctr"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9.285</a:t>
                      </a:r>
                    </a:p>
                  </a:txBody>
                  <a:tcPr marL="9525" marR="9525" marT="9525" marB="0" anchor="b">
                    <a:lnL>
                      <a:noFill/>
                    </a:lnL>
                    <a:lnR>
                      <a:noFill/>
                    </a:lnR>
                    <a:lnT>
                      <a:noFill/>
                    </a:lnT>
                    <a:lnB>
                      <a:noFill/>
                    </a:lnB>
                    <a:solidFill>
                      <a:srgbClr val="FFFFFF"/>
                    </a:solidFill>
                  </a:tcPr>
                </a:tc>
                <a:tc>
                  <a:txBody>
                    <a:bodyPr/>
                    <a:lstStyle/>
                    <a:p>
                      <a:pPr marL="0" algn="ctr" defTabSz="457200" rtl="0" eaLnBrk="1" fontAlgn="b" latinLnBrk="0" hangingPunct="1"/>
                      <a:r>
                        <a:rPr lang="es-CO" sz="1200" b="0" i="0" u="none" strike="noStrike" kern="1200">
                          <a:solidFill>
                            <a:srgbClr val="000000"/>
                          </a:solidFill>
                          <a:effectLst/>
                          <a:latin typeface="Segoe UI" panose="020B0502040204020203" pitchFamily="34" charset="0"/>
                          <a:ea typeface="+mn-ea"/>
                          <a:cs typeface="+mn-cs"/>
                        </a:rPr>
                        <a:t>9.492</a:t>
                      </a:r>
                    </a:p>
                  </a:txBody>
                  <a:tcPr marL="9525" marR="9525" marT="9525" marB="0" anchor="b">
                    <a:lnL>
                      <a:noFill/>
                    </a:lnL>
                    <a:lnR>
                      <a:noFill/>
                    </a:lnR>
                    <a:lnT>
                      <a:noFill/>
                    </a:lnT>
                    <a:lnB>
                      <a:noFill/>
                    </a:lnB>
                    <a:solidFill>
                      <a:srgbClr val="FFFFFF"/>
                    </a:solidFill>
                  </a:tcPr>
                </a:tc>
                <a:tc>
                  <a:txBody>
                    <a:bodyPr/>
                    <a:lstStyle/>
                    <a:p>
                      <a:pPr marL="0" algn="ctr"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+207</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3807802059"/>
                  </a:ext>
                </a:extLst>
              </a:tr>
              <a:tr h="240836">
                <a:tc>
                  <a:txBody>
                    <a:bodyPr/>
                    <a:lstStyle/>
                    <a:p>
                      <a:pPr marL="0" algn="l"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Empleado doméstico</a:t>
                      </a:r>
                    </a:p>
                  </a:txBody>
                  <a:tcPr marL="9525" marR="9525" marT="9525" marB="0">
                    <a:lnL>
                      <a:noFill/>
                    </a:lnL>
                    <a:lnR>
                      <a:noFill/>
                    </a:lnR>
                    <a:lnT>
                      <a:noFill/>
                    </a:lnT>
                    <a:lnB>
                      <a:noFill/>
                    </a:lnB>
                    <a:solidFill>
                      <a:srgbClr val="D9D9D9"/>
                    </a:solidFill>
                  </a:tcPr>
                </a:tc>
                <a:tc>
                  <a:txBody>
                    <a:bodyPr/>
                    <a:lstStyle/>
                    <a:p>
                      <a:pPr marL="0" algn="ctr"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638</a:t>
                      </a:r>
                    </a:p>
                  </a:txBody>
                  <a:tcPr marL="9525" marR="9525" marT="9525" marB="0" anchor="b">
                    <a:lnL>
                      <a:noFill/>
                    </a:lnL>
                    <a:lnR>
                      <a:noFill/>
                    </a:lnR>
                    <a:lnT>
                      <a:noFill/>
                    </a:lnT>
                    <a:lnB>
                      <a:noFill/>
                    </a:lnB>
                    <a:solidFill>
                      <a:srgbClr val="D9D9D9"/>
                    </a:solidFill>
                  </a:tcPr>
                </a:tc>
                <a:tc>
                  <a:txBody>
                    <a:bodyPr/>
                    <a:lstStyle/>
                    <a:p>
                      <a:pPr marL="0" algn="ctr"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662</a:t>
                      </a:r>
                    </a:p>
                  </a:txBody>
                  <a:tcPr marL="9525" marR="9525" marT="9525" marB="0" anchor="b">
                    <a:lnL>
                      <a:noFill/>
                    </a:lnL>
                    <a:lnR>
                      <a:noFill/>
                    </a:lnR>
                    <a:lnT>
                      <a:noFill/>
                    </a:lnT>
                    <a:lnB>
                      <a:noFill/>
                    </a:lnB>
                    <a:solidFill>
                      <a:srgbClr val="D9D9D9"/>
                    </a:solidFill>
                  </a:tcPr>
                </a:tc>
                <a:tc>
                  <a:txBody>
                    <a:bodyPr/>
                    <a:lstStyle/>
                    <a:p>
                      <a:pPr marL="0" algn="ctr"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+24</a:t>
                      </a:r>
                    </a:p>
                  </a:txBody>
                  <a:tcPr marL="9525" marR="9525" marT="9525" marB="0" anchor="b">
                    <a:lnL>
                      <a:noFill/>
                    </a:lnL>
                    <a:lnR>
                      <a:noFill/>
                    </a:lnR>
                    <a:lnT>
                      <a:noFill/>
                    </a:lnT>
                    <a:lnB>
                      <a:noFill/>
                    </a:lnB>
                    <a:solidFill>
                      <a:srgbClr val="D9D9D9"/>
                    </a:solidFill>
                  </a:tcPr>
                </a:tc>
                <a:extLst>
                  <a:ext uri="{0D108BD9-81ED-4DB2-BD59-A6C34878D82A}">
                    <a16:rowId xmlns:a16="http://schemas.microsoft.com/office/drawing/2014/main" val="3218743356"/>
                  </a:ext>
                </a:extLst>
              </a:tr>
              <a:tr h="240836">
                <a:tc>
                  <a:txBody>
                    <a:bodyPr/>
                    <a:lstStyle/>
                    <a:p>
                      <a:pPr marL="0" algn="l"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Trabajador sin remuneración</a:t>
                      </a:r>
                    </a:p>
                  </a:txBody>
                  <a:tcPr marL="9525" marR="9525" marT="9525" marB="0">
                    <a:lnL>
                      <a:noFill/>
                    </a:lnL>
                    <a:lnR>
                      <a:noFill/>
                    </a:lnR>
                    <a:lnT>
                      <a:noFill/>
                    </a:lnT>
                    <a:lnB>
                      <a:noFill/>
                    </a:lnB>
                    <a:solidFill>
                      <a:srgbClr val="FFFFFF"/>
                    </a:solidFill>
                  </a:tcPr>
                </a:tc>
                <a:tc>
                  <a:txBody>
                    <a:bodyPr/>
                    <a:lstStyle/>
                    <a:p>
                      <a:pPr marL="0" algn="ctr"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436</a:t>
                      </a:r>
                    </a:p>
                  </a:txBody>
                  <a:tcPr marL="9525" marR="9525" marT="9525" marB="0" anchor="b">
                    <a:lnL>
                      <a:noFill/>
                    </a:lnL>
                    <a:lnR>
                      <a:noFill/>
                    </a:lnR>
                    <a:lnT>
                      <a:noFill/>
                    </a:lnT>
                    <a:lnB>
                      <a:noFill/>
                    </a:lnB>
                    <a:solidFill>
                      <a:srgbClr val="FFFFFF"/>
                    </a:solidFill>
                  </a:tcPr>
                </a:tc>
                <a:tc>
                  <a:txBody>
                    <a:bodyPr/>
                    <a:lstStyle/>
                    <a:p>
                      <a:pPr marL="0" algn="ctr"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460</a:t>
                      </a:r>
                    </a:p>
                  </a:txBody>
                  <a:tcPr marL="9525" marR="9525" marT="9525" marB="0" anchor="b">
                    <a:lnL>
                      <a:noFill/>
                    </a:lnL>
                    <a:lnR>
                      <a:noFill/>
                    </a:lnR>
                    <a:lnT>
                      <a:noFill/>
                    </a:lnT>
                    <a:lnB>
                      <a:noFill/>
                    </a:lnB>
                    <a:solidFill>
                      <a:srgbClr val="FFFFFF"/>
                    </a:solidFill>
                  </a:tcPr>
                </a:tc>
                <a:tc>
                  <a:txBody>
                    <a:bodyPr/>
                    <a:lstStyle/>
                    <a:p>
                      <a:pPr marL="0" algn="ctr"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+24</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988030460"/>
                  </a:ext>
                </a:extLst>
              </a:tr>
              <a:tr h="240836">
                <a:tc>
                  <a:txBody>
                    <a:bodyPr/>
                    <a:lstStyle/>
                    <a:p>
                      <a:pPr marL="0" algn="l"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Patrón o empleador</a:t>
                      </a:r>
                    </a:p>
                  </a:txBody>
                  <a:tcPr marL="9525" marR="9525" marT="9525" marB="0">
                    <a:lnL>
                      <a:noFill/>
                    </a:lnL>
                    <a:lnR>
                      <a:noFill/>
                    </a:lnR>
                    <a:lnT>
                      <a:noFill/>
                    </a:lnT>
                    <a:lnB>
                      <a:noFill/>
                    </a:lnB>
                    <a:solidFill>
                      <a:srgbClr val="D9D9D9"/>
                    </a:solidFill>
                  </a:tcPr>
                </a:tc>
                <a:tc>
                  <a:txBody>
                    <a:bodyPr/>
                    <a:lstStyle/>
                    <a:p>
                      <a:pPr marL="0" algn="ctr" defTabSz="457200" rtl="0" eaLnBrk="1" fontAlgn="b" latinLnBrk="0" hangingPunct="1"/>
                      <a:r>
                        <a:rPr lang="es-CO" sz="1200" b="0" i="0" u="none" strike="noStrike" kern="1200">
                          <a:solidFill>
                            <a:srgbClr val="000000"/>
                          </a:solidFill>
                          <a:effectLst/>
                          <a:latin typeface="Segoe UI" panose="020B0502040204020203" pitchFamily="34" charset="0"/>
                          <a:ea typeface="+mn-ea"/>
                          <a:cs typeface="+mn-cs"/>
                        </a:rPr>
                        <a:t>624</a:t>
                      </a:r>
                    </a:p>
                  </a:txBody>
                  <a:tcPr marL="9525" marR="9525" marT="9525" marB="0" anchor="b">
                    <a:lnL>
                      <a:noFill/>
                    </a:lnL>
                    <a:lnR>
                      <a:noFill/>
                    </a:lnR>
                    <a:lnT>
                      <a:noFill/>
                    </a:lnT>
                    <a:lnB>
                      <a:noFill/>
                    </a:lnB>
                    <a:solidFill>
                      <a:srgbClr val="D9D9D9"/>
                    </a:solidFill>
                  </a:tcPr>
                </a:tc>
                <a:tc>
                  <a:txBody>
                    <a:bodyPr/>
                    <a:lstStyle/>
                    <a:p>
                      <a:pPr marL="0" algn="ctr"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638</a:t>
                      </a:r>
                    </a:p>
                  </a:txBody>
                  <a:tcPr marL="9525" marR="9525" marT="9525" marB="0" anchor="b">
                    <a:lnL>
                      <a:noFill/>
                    </a:lnL>
                    <a:lnR>
                      <a:noFill/>
                    </a:lnR>
                    <a:lnT>
                      <a:noFill/>
                    </a:lnT>
                    <a:lnB>
                      <a:noFill/>
                    </a:lnB>
                    <a:solidFill>
                      <a:srgbClr val="D9D9D9"/>
                    </a:solidFill>
                  </a:tcPr>
                </a:tc>
                <a:tc>
                  <a:txBody>
                    <a:bodyPr/>
                    <a:lstStyle/>
                    <a:p>
                      <a:pPr marL="0" algn="ctr"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+14</a:t>
                      </a:r>
                    </a:p>
                  </a:txBody>
                  <a:tcPr marL="9525" marR="9525" marT="9525" marB="0" anchor="b">
                    <a:lnL>
                      <a:noFill/>
                    </a:lnL>
                    <a:lnR>
                      <a:noFill/>
                    </a:lnR>
                    <a:lnT>
                      <a:noFill/>
                    </a:lnT>
                    <a:lnB>
                      <a:noFill/>
                    </a:lnB>
                    <a:solidFill>
                      <a:srgbClr val="D9D9D9"/>
                    </a:solidFill>
                  </a:tcPr>
                </a:tc>
                <a:extLst>
                  <a:ext uri="{0D108BD9-81ED-4DB2-BD59-A6C34878D82A}">
                    <a16:rowId xmlns:a16="http://schemas.microsoft.com/office/drawing/2014/main" val="727852565"/>
                  </a:ext>
                </a:extLst>
              </a:tr>
              <a:tr h="240836">
                <a:tc>
                  <a:txBody>
                    <a:bodyPr/>
                    <a:lstStyle/>
                    <a:p>
                      <a:pPr marL="0" algn="l"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Empleado del gobierno</a:t>
                      </a:r>
                    </a:p>
                  </a:txBody>
                  <a:tcPr marL="9525" marR="9525" marT="9525" marB="0">
                    <a:lnL>
                      <a:noFill/>
                    </a:lnL>
                    <a:lnR>
                      <a:noFill/>
                    </a:lnR>
                    <a:lnT>
                      <a:noFill/>
                    </a:lnT>
                    <a:lnB>
                      <a:noFill/>
                    </a:lnB>
                    <a:solidFill>
                      <a:srgbClr val="FFFFFF"/>
                    </a:solidFill>
                  </a:tcPr>
                </a:tc>
                <a:tc>
                  <a:txBody>
                    <a:bodyPr/>
                    <a:lstStyle/>
                    <a:p>
                      <a:pPr marL="0" algn="ctr" defTabSz="457200" rtl="0" eaLnBrk="1" fontAlgn="b" latinLnBrk="0" hangingPunct="1"/>
                      <a:r>
                        <a:rPr lang="es-CO" sz="1200" b="0" i="0" u="none" strike="noStrike" kern="1200">
                          <a:solidFill>
                            <a:srgbClr val="000000"/>
                          </a:solidFill>
                          <a:effectLst/>
                          <a:latin typeface="Segoe UI" panose="020B0502040204020203" pitchFamily="34" charset="0"/>
                          <a:ea typeface="+mn-ea"/>
                          <a:cs typeface="+mn-cs"/>
                        </a:rPr>
                        <a:t>928</a:t>
                      </a:r>
                    </a:p>
                  </a:txBody>
                  <a:tcPr marL="9525" marR="9525" marT="9525" marB="0" anchor="b">
                    <a:lnL>
                      <a:noFill/>
                    </a:lnL>
                    <a:lnR>
                      <a:noFill/>
                    </a:lnR>
                    <a:lnT>
                      <a:noFill/>
                    </a:lnT>
                    <a:lnB>
                      <a:noFill/>
                    </a:lnB>
                    <a:solidFill>
                      <a:srgbClr val="FFFFFF"/>
                    </a:solidFill>
                  </a:tcPr>
                </a:tc>
                <a:tc>
                  <a:txBody>
                    <a:bodyPr/>
                    <a:lstStyle/>
                    <a:p>
                      <a:pPr marL="0" algn="ctr"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924</a:t>
                      </a:r>
                    </a:p>
                  </a:txBody>
                  <a:tcPr marL="9525" marR="9525" marT="9525" marB="0" anchor="b">
                    <a:lnL>
                      <a:noFill/>
                    </a:lnL>
                    <a:lnR>
                      <a:noFill/>
                    </a:lnR>
                    <a:lnT>
                      <a:noFill/>
                    </a:lnT>
                    <a:lnB>
                      <a:noFill/>
                    </a:lnB>
                    <a:solidFill>
                      <a:srgbClr val="FFFFFF"/>
                    </a:solidFill>
                  </a:tcPr>
                </a:tc>
                <a:tc>
                  <a:txBody>
                    <a:bodyPr/>
                    <a:lstStyle/>
                    <a:p>
                      <a:pPr marL="0" algn="ctr"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-4</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2153693170"/>
                  </a:ext>
                </a:extLst>
              </a:tr>
              <a:tr h="240836">
                <a:tc>
                  <a:txBody>
                    <a:bodyPr/>
                    <a:lstStyle/>
                    <a:p>
                      <a:pPr marL="0" algn="l"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Jornalero o peón</a:t>
                      </a:r>
                    </a:p>
                  </a:txBody>
                  <a:tcPr marL="9525" marR="9525" marT="9525" marB="0">
                    <a:lnL>
                      <a:noFill/>
                    </a:lnL>
                    <a:lnR>
                      <a:noFill/>
                    </a:lnR>
                    <a:lnT>
                      <a:noFill/>
                    </a:lnT>
                    <a:lnB>
                      <a:noFill/>
                    </a:lnB>
                    <a:solidFill>
                      <a:srgbClr val="D9D9D9"/>
                    </a:solidFill>
                  </a:tcPr>
                </a:tc>
                <a:tc>
                  <a:txBody>
                    <a:bodyPr/>
                    <a:lstStyle/>
                    <a:p>
                      <a:pPr marL="0" algn="ctr" defTabSz="457200" rtl="0" eaLnBrk="1" fontAlgn="b" latinLnBrk="0" hangingPunct="1"/>
                      <a:r>
                        <a:rPr lang="es-CO" sz="1200" b="0" i="0" u="none" strike="noStrike" kern="1200">
                          <a:solidFill>
                            <a:srgbClr val="000000"/>
                          </a:solidFill>
                          <a:effectLst/>
                          <a:latin typeface="Segoe UI" panose="020B0502040204020203" pitchFamily="34" charset="0"/>
                          <a:ea typeface="+mn-ea"/>
                          <a:cs typeface="+mn-cs"/>
                        </a:rPr>
                        <a:t>684</a:t>
                      </a:r>
                    </a:p>
                  </a:txBody>
                  <a:tcPr marL="9525" marR="9525" marT="9525" marB="0" anchor="ctr">
                    <a:lnL>
                      <a:noFill/>
                    </a:lnL>
                    <a:lnR>
                      <a:noFill/>
                    </a:lnR>
                    <a:lnT>
                      <a:noFill/>
                    </a:lnT>
                    <a:lnB>
                      <a:noFill/>
                    </a:lnB>
                    <a:solidFill>
                      <a:srgbClr val="D9D9D9"/>
                    </a:solidFill>
                  </a:tcPr>
                </a:tc>
                <a:tc>
                  <a:txBody>
                    <a:bodyPr/>
                    <a:lstStyle/>
                    <a:p>
                      <a:pPr marL="0" algn="ctr"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668</a:t>
                      </a:r>
                    </a:p>
                  </a:txBody>
                  <a:tcPr marL="9525" marR="9525" marT="9525" marB="0" anchor="ctr">
                    <a:lnL>
                      <a:noFill/>
                    </a:lnL>
                    <a:lnR>
                      <a:noFill/>
                    </a:lnR>
                    <a:lnT>
                      <a:noFill/>
                    </a:lnT>
                    <a:lnB>
                      <a:noFill/>
                    </a:lnB>
                    <a:solidFill>
                      <a:srgbClr val="D9D9D9"/>
                    </a:solidFill>
                  </a:tcPr>
                </a:tc>
                <a:tc>
                  <a:txBody>
                    <a:bodyPr/>
                    <a:lstStyle/>
                    <a:p>
                      <a:pPr marL="0" algn="ctr"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-16</a:t>
                      </a:r>
                    </a:p>
                  </a:txBody>
                  <a:tcPr marL="9525" marR="9525" marT="9525" marB="0" anchor="ctr">
                    <a:lnL>
                      <a:noFill/>
                    </a:lnL>
                    <a:lnR>
                      <a:noFill/>
                    </a:lnR>
                    <a:lnT>
                      <a:noFill/>
                    </a:lnT>
                    <a:lnB>
                      <a:noFill/>
                    </a:lnB>
                    <a:solidFill>
                      <a:srgbClr val="D9D9D9"/>
                    </a:solidFill>
                  </a:tcPr>
                </a:tc>
                <a:extLst>
                  <a:ext uri="{0D108BD9-81ED-4DB2-BD59-A6C34878D82A}">
                    <a16:rowId xmlns:a16="http://schemas.microsoft.com/office/drawing/2014/main" val="503942333"/>
                  </a:ext>
                </a:extLst>
              </a:tr>
            </a:tbl>
          </a:graphicData>
        </a:graphic>
      </p:graphicFrame>
      <p:pic>
        <p:nvPicPr>
          <p:cNvPr id="5" name="Imagen 4"/>
          <p:cNvPicPr>
            <a:picLocks noChangeAspect="1"/>
          </p:cNvPicPr>
          <p:nvPr/>
        </p:nvPicPr>
        <p:blipFill>
          <a:blip r:embed="rId3"/>
          <a:stretch>
            <a:fillRect/>
          </a:stretch>
        </p:blipFill>
        <p:spPr>
          <a:xfrm>
            <a:off x="6741428" y="634137"/>
            <a:ext cx="2240202" cy="529182"/>
          </a:xfrm>
          <a:prstGeom prst="rect">
            <a:avLst/>
          </a:prstGeom>
        </p:spPr>
      </p:pic>
    </p:spTree>
    <p:extLst>
      <p:ext uri="{BB962C8B-B14F-4D97-AF65-F5344CB8AC3E}">
        <p14:creationId xmlns:p14="http://schemas.microsoft.com/office/powerpoint/2010/main" val="332245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2D14CD84-7D3F-9D47-89DD-5D218B645BAF}"/>
              </a:ext>
            </a:extLst>
          </p:cNvPr>
          <p:cNvSpPr txBox="1"/>
          <p:nvPr/>
        </p:nvSpPr>
        <p:spPr>
          <a:xfrm>
            <a:off x="739667" y="254371"/>
            <a:ext cx="8241963" cy="530915"/>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r>
              <a:rPr lang="es-ES" sz="1400" dirty="0">
                <a:solidFill>
                  <a:srgbClr val="B6004B"/>
                </a:solidFill>
              </a:rPr>
              <a:t>Población </a:t>
            </a:r>
            <a:r>
              <a:rPr lang="es-ES" dirty="0">
                <a:solidFill>
                  <a:srgbClr val="B6004B"/>
                </a:solidFill>
              </a:rPr>
              <a:t>ocupada</a:t>
            </a:r>
            <a:r>
              <a:rPr lang="es-ES" sz="1400" dirty="0">
                <a:solidFill>
                  <a:srgbClr val="B6004B"/>
                </a:solidFill>
              </a:rPr>
              <a:t> según posición ocupacional</a:t>
            </a:r>
          </a:p>
          <a:p>
            <a:r>
              <a:rPr lang="es-ES" sz="1200" b="0" dirty="0">
                <a:solidFill>
                  <a:schemeClr val="tx1"/>
                </a:solidFill>
              </a:rPr>
              <a:t>Enero – octubre (2022-2023)</a:t>
            </a:r>
          </a:p>
        </p:txBody>
      </p:sp>
      <p:sp>
        <p:nvSpPr>
          <p:cNvPr id="12" name="object 18">
            <a:extLst>
              <a:ext uri="{FF2B5EF4-FFF2-40B4-BE49-F238E27FC236}">
                <a16:creationId xmlns:a16="http://schemas.microsoft.com/office/drawing/2014/main" id="{7AE6D76C-88E4-FF4E-BCF8-D319311AD903}"/>
              </a:ext>
            </a:extLst>
          </p:cNvPr>
          <p:cNvSpPr txBox="1"/>
          <p:nvPr/>
        </p:nvSpPr>
        <p:spPr>
          <a:xfrm>
            <a:off x="326061" y="4274291"/>
            <a:ext cx="8491876" cy="730456"/>
          </a:xfrm>
          <a:prstGeom prst="rect">
            <a:avLst/>
          </a:prstGeom>
        </p:spPr>
        <p:txBody>
          <a:bodyPr vert="horz" wrap="square" lIns="0" tIns="6985" rIns="0" bIns="0" rtlCol="0" anchor="b">
            <a:spAutoFit/>
          </a:bodyPr>
          <a:lstStyle/>
          <a:p>
            <a:pPr marL="450850" marR="5080" indent="-438150">
              <a:lnSpc>
                <a:spcPct val="104099"/>
              </a:lnSpc>
              <a:spcBef>
                <a:spcPts val="55"/>
              </a:spcBef>
            </a:pPr>
            <a:r>
              <a:rPr lang="es-ES" sz="700" b="1" spc="15" dirty="0">
                <a:solidFill>
                  <a:srgbClr val="A84072"/>
                </a:solidFill>
                <a:latin typeface="Segoe UI" panose="020B0502040204020203" pitchFamily="34" charset="0"/>
                <a:cs typeface="Segoe UI" panose="020B0502040204020203" pitchFamily="34" charset="0"/>
              </a:rPr>
              <a:t>Notas</a:t>
            </a:r>
            <a:r>
              <a:rPr lang="es-ES" sz="700" spc="15" dirty="0">
                <a:solidFill>
                  <a:srgbClr val="A84072"/>
                </a:solidFill>
                <a:latin typeface="Segoe UI" panose="020B0502040204020203" pitchFamily="34" charset="0"/>
                <a:cs typeface="Segoe UI" panose="020B0502040204020203" pitchFamily="34" charset="0"/>
              </a:rPr>
              <a:t>: ᛫ </a:t>
            </a:r>
            <a:r>
              <a:rPr lang="es-CO" sz="700" spc="15" dirty="0">
                <a:solidFill>
                  <a:srgbClr val="A84072"/>
                </a:solidFill>
                <a:latin typeface="Segoe UI" panose="020B0502040204020203" pitchFamily="34" charset="0"/>
                <a:cs typeface="Segoe UI" panose="020B0502040204020203" pitchFamily="34" charset="0"/>
              </a:rPr>
              <a:t>Empleado particular ^ incluye la posición ocupacional Jornalero peón y Obrero, empleado particular.</a:t>
            </a:r>
          </a:p>
          <a:p>
            <a:pPr marL="450850" marR="5080" indent="-438150">
              <a:lnSpc>
                <a:spcPct val="104099"/>
              </a:lnSpc>
              <a:spcBef>
                <a:spcPts val="55"/>
              </a:spcBef>
            </a:pPr>
            <a:r>
              <a:rPr lang="es-ES" sz="700" spc="15" dirty="0">
                <a:solidFill>
                  <a:srgbClr val="A84072"/>
                </a:solidFill>
                <a:latin typeface="Segoe UI" panose="020B0502040204020203" pitchFamily="34" charset="0"/>
                <a:cs typeface="Segoe UI" panose="020B0502040204020203" pitchFamily="34" charset="0"/>
              </a:rPr>
              <a:t>            ᛫ </a:t>
            </a:r>
            <a:r>
              <a:rPr lang="es-CO" sz="700" spc="15" dirty="0">
                <a:solidFill>
                  <a:srgbClr val="A84072"/>
                </a:solidFill>
                <a:latin typeface="Segoe UI" panose="020B0502040204020203" pitchFamily="34" charset="0"/>
                <a:cs typeface="Segoe UI" panose="020B0502040204020203" pitchFamily="34" charset="0"/>
              </a:rPr>
              <a:t>Por efecto de redondeo y la no inclusión de la categoría “Otro”, la sumas de las distribuciones, variaciones absolutas y contribuciones pueden diferir del total".</a:t>
            </a:r>
          </a:p>
          <a:p>
            <a:pPr marL="450850" marR="5080" indent="-438150">
              <a:lnSpc>
                <a:spcPct val="104099"/>
              </a:lnSpc>
              <a:spcBef>
                <a:spcPts val="55"/>
              </a:spcBef>
            </a:pPr>
            <a:r>
              <a:rPr lang="es-ES" sz="700" spc="15" dirty="0">
                <a:solidFill>
                  <a:srgbClr val="A84072"/>
                </a:solidFill>
                <a:latin typeface="Segoe UI" panose="020B0502040204020203" pitchFamily="34" charset="0"/>
                <a:cs typeface="Segoe UI" panose="020B0502040204020203" pitchFamily="34" charset="0"/>
              </a:rPr>
              <a:t>            ᛫ 13 ciudades y áreas metropolitanas incluye Bogotá D.C., Medellín A.M., Cali A.M., Barranquilla A.M., Bucaramanga A.M., Manizales A.M., Pereira A.M., Cúcuta A.M., Pasto, Ibagué, Montería, Cartagena y Villavicencio.</a:t>
            </a:r>
          </a:p>
          <a:p>
            <a:pPr marL="450850" marR="5080" indent="-438150">
              <a:lnSpc>
                <a:spcPct val="104099"/>
              </a:lnSpc>
              <a:spcBef>
                <a:spcPts val="55"/>
              </a:spcBef>
            </a:pPr>
            <a:r>
              <a:rPr lang="es-ES" sz="700" spc="15" dirty="0">
                <a:solidFill>
                  <a:srgbClr val="A84072"/>
                </a:solidFill>
                <a:latin typeface="Segoe UI" panose="020B0502040204020203" pitchFamily="34" charset="0"/>
                <a:cs typeface="Segoe UI" panose="020B0502040204020203" pitchFamily="34" charset="0"/>
              </a:rPr>
              <a:t>            ᛫ Los datos de las poblaciones están en miles de personas. ᛫ Datos expandidos con proyecciones de población elaboradas con base en los resultados del Censo Nacional de Población y Vivienda 2018.</a:t>
            </a:r>
          </a:p>
          <a:p>
            <a:pPr marL="12700" marR="5080">
              <a:lnSpc>
                <a:spcPct val="104099"/>
              </a:lnSpc>
              <a:spcBef>
                <a:spcPts val="55"/>
              </a:spcBef>
            </a:pPr>
            <a:r>
              <a:rPr lang="es-CO" sz="700" b="1" spc="15" dirty="0">
                <a:solidFill>
                  <a:srgbClr val="A84072"/>
                </a:solidFill>
                <a:latin typeface="Segoe UI" panose="020B0502040204020203" pitchFamily="34" charset="0"/>
                <a:cs typeface="Segoe UI" panose="020B0502040204020203" pitchFamily="34" charset="0"/>
              </a:rPr>
              <a:t>Fuente: </a:t>
            </a:r>
            <a:r>
              <a:rPr lang="es-CO" sz="700" spc="15" dirty="0">
                <a:solidFill>
                  <a:srgbClr val="A84072"/>
                </a:solidFill>
                <a:latin typeface="Segoe UI" panose="020B0502040204020203" pitchFamily="34" charset="0"/>
                <a:cs typeface="Segoe UI" panose="020B0502040204020203" pitchFamily="34" charset="0"/>
              </a:rPr>
              <a:t>DANE, GEIH.</a:t>
            </a:r>
          </a:p>
        </p:txBody>
      </p:sp>
      <p:graphicFrame>
        <p:nvGraphicFramePr>
          <p:cNvPr id="5" name="Tabla 4"/>
          <p:cNvGraphicFramePr>
            <a:graphicFrameLocks noGrp="1"/>
          </p:cNvGraphicFramePr>
          <p:nvPr>
            <p:extLst>
              <p:ext uri="{D42A27DB-BD31-4B8C-83A1-F6EECF244321}">
                <p14:modId xmlns:p14="http://schemas.microsoft.com/office/powerpoint/2010/main" val="556133374"/>
              </p:ext>
            </p:extLst>
          </p:nvPr>
        </p:nvGraphicFramePr>
        <p:xfrm>
          <a:off x="975083" y="1215043"/>
          <a:ext cx="6329483" cy="2794657"/>
        </p:xfrm>
        <a:graphic>
          <a:graphicData uri="http://schemas.openxmlformats.org/drawingml/2006/table">
            <a:tbl>
              <a:tblPr/>
              <a:tblGrid>
                <a:gridCol w="2534675">
                  <a:extLst>
                    <a:ext uri="{9D8B030D-6E8A-4147-A177-3AD203B41FA5}">
                      <a16:colId xmlns:a16="http://schemas.microsoft.com/office/drawing/2014/main" val="398739376"/>
                    </a:ext>
                  </a:extLst>
                </a:gridCol>
                <a:gridCol w="1238533">
                  <a:extLst>
                    <a:ext uri="{9D8B030D-6E8A-4147-A177-3AD203B41FA5}">
                      <a16:colId xmlns:a16="http://schemas.microsoft.com/office/drawing/2014/main" val="3408299756"/>
                    </a:ext>
                  </a:extLst>
                </a:gridCol>
                <a:gridCol w="1238533">
                  <a:extLst>
                    <a:ext uri="{9D8B030D-6E8A-4147-A177-3AD203B41FA5}">
                      <a16:colId xmlns:a16="http://schemas.microsoft.com/office/drawing/2014/main" val="2030343264"/>
                    </a:ext>
                  </a:extLst>
                </a:gridCol>
                <a:gridCol w="1317742">
                  <a:extLst>
                    <a:ext uri="{9D8B030D-6E8A-4147-A177-3AD203B41FA5}">
                      <a16:colId xmlns:a16="http://schemas.microsoft.com/office/drawing/2014/main" val="2566357757"/>
                    </a:ext>
                  </a:extLst>
                </a:gridCol>
              </a:tblGrid>
              <a:tr h="335964">
                <a:tc rowSpan="2">
                  <a:txBody>
                    <a:bodyPr/>
                    <a:lstStyle/>
                    <a:p>
                      <a:pPr algn="ctr" fontAlgn="ctr"/>
                      <a:r>
                        <a:rPr lang="es-CO" sz="1200" b="1" i="0" u="none" strike="noStrike" dirty="0">
                          <a:solidFill>
                            <a:schemeClr val="bg1"/>
                          </a:solidFill>
                          <a:effectLst/>
                          <a:latin typeface="Segoe UI" panose="020B0502040204020203" pitchFamily="34" charset="0"/>
                        </a:rPr>
                        <a:t>Posición ocupacional</a:t>
                      </a:r>
                    </a:p>
                  </a:txBody>
                  <a:tcPr marL="9525" marR="9525" marT="9525" marB="0" anchor="ctr">
                    <a:lnL>
                      <a:noFill/>
                    </a:lnL>
                    <a:lnR>
                      <a:noFill/>
                    </a:lnR>
                    <a:lnT>
                      <a:noFill/>
                    </a:lnT>
                    <a:lnB>
                      <a:noFill/>
                    </a:lnB>
                    <a:solidFill>
                      <a:srgbClr val="6B1940"/>
                    </a:solidFill>
                  </a:tcPr>
                </a:tc>
                <a:tc gridSpan="3">
                  <a:txBody>
                    <a:bodyPr/>
                    <a:lstStyle/>
                    <a:p>
                      <a:pPr algn="ctr" fontAlgn="ctr"/>
                      <a:r>
                        <a:rPr lang="es-CO" sz="1200" b="1" i="0" u="none" strike="noStrike" dirty="0">
                          <a:solidFill>
                            <a:srgbClr val="FFFFFF"/>
                          </a:solidFill>
                          <a:effectLst/>
                          <a:latin typeface="Segoe UI" panose="020B0502040204020203" pitchFamily="34" charset="0"/>
                        </a:rPr>
                        <a:t>13 ciudades y A.M.</a:t>
                      </a:r>
                    </a:p>
                  </a:txBody>
                  <a:tcPr marL="9525" marR="9525" marT="9525" marB="0" anchor="ctr">
                    <a:lnL>
                      <a:noFill/>
                    </a:lnL>
                    <a:lnR>
                      <a:noFill/>
                    </a:lnR>
                    <a:lnT>
                      <a:noFill/>
                    </a:lnT>
                    <a:lnB>
                      <a:noFill/>
                    </a:lnB>
                    <a:solidFill>
                      <a:srgbClr val="EF3C6F"/>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363151277"/>
                  </a:ext>
                </a:extLst>
              </a:tr>
              <a:tr h="510362">
                <a:tc vMerge="1">
                  <a:txBody>
                    <a:bodyPr/>
                    <a:lstStyle/>
                    <a:p>
                      <a:endParaRPr lang="es-CO"/>
                    </a:p>
                  </a:txBody>
                  <a:tcPr/>
                </a:tc>
                <a:tc>
                  <a:txBody>
                    <a:bodyPr/>
                    <a:lstStyle/>
                    <a:p>
                      <a:pPr algn="ctr" fontAlgn="ctr"/>
                      <a:r>
                        <a:rPr lang="es-CO" sz="1200" b="1" i="0" u="none" strike="noStrike" dirty="0">
                          <a:solidFill>
                            <a:srgbClr val="AD2750"/>
                          </a:solidFill>
                          <a:effectLst/>
                          <a:latin typeface="Segoe UI" panose="020B0502040204020203" pitchFamily="34" charset="0"/>
                        </a:rPr>
                        <a:t>Enero - octubre 2022</a:t>
                      </a:r>
                    </a:p>
                  </a:txBody>
                  <a:tcPr marL="9525" marR="9525" marT="9525" marB="0" anchor="ctr">
                    <a:lnL>
                      <a:noFill/>
                    </a:lnL>
                    <a:lnR>
                      <a:noFill/>
                    </a:lnR>
                    <a:lnT>
                      <a:noFill/>
                    </a:lnT>
                    <a:lnB>
                      <a:noFill/>
                    </a:lnB>
                    <a:solidFill>
                      <a:srgbClr val="E691AA"/>
                    </a:solidFill>
                  </a:tcPr>
                </a:tc>
                <a:tc>
                  <a:txBody>
                    <a:bodyPr/>
                    <a:lstStyle/>
                    <a:p>
                      <a:pPr algn="ctr" fontAlgn="ctr"/>
                      <a:r>
                        <a:rPr lang="es-CO" sz="1200" b="1" i="0" u="none" strike="noStrike" dirty="0">
                          <a:solidFill>
                            <a:srgbClr val="AD2750"/>
                          </a:solidFill>
                          <a:effectLst/>
                          <a:latin typeface="Segoe UI" panose="020B0502040204020203" pitchFamily="34" charset="0"/>
                        </a:rPr>
                        <a:t>Enero - octubre 2023</a:t>
                      </a:r>
                    </a:p>
                  </a:txBody>
                  <a:tcPr marL="9525" marR="9525" marT="9525" marB="0" anchor="ctr">
                    <a:lnL>
                      <a:noFill/>
                    </a:lnL>
                    <a:lnR>
                      <a:noFill/>
                    </a:lnR>
                    <a:lnT>
                      <a:noFill/>
                    </a:lnT>
                    <a:lnB>
                      <a:noFill/>
                    </a:lnB>
                    <a:solidFill>
                      <a:srgbClr val="F7D9E1"/>
                    </a:solidFill>
                  </a:tcPr>
                </a:tc>
                <a:tc>
                  <a:txBody>
                    <a:bodyPr/>
                    <a:lstStyle/>
                    <a:p>
                      <a:pPr algn="ctr" fontAlgn="ctr"/>
                      <a:r>
                        <a:rPr lang="es-CO" sz="1200" b="1" i="0" u="none" strike="noStrike">
                          <a:solidFill>
                            <a:srgbClr val="AD2750"/>
                          </a:solidFill>
                          <a:effectLst/>
                          <a:latin typeface="Segoe UI" panose="020B0502040204020203" pitchFamily="34" charset="0"/>
                        </a:rPr>
                        <a:t>Variación absoluta</a:t>
                      </a:r>
                    </a:p>
                  </a:txBody>
                  <a:tcPr marL="9525" marR="9525" marT="9525" marB="0" anchor="ctr">
                    <a:lnL>
                      <a:noFill/>
                    </a:lnL>
                    <a:lnR>
                      <a:noFill/>
                    </a:lnR>
                    <a:lnT>
                      <a:noFill/>
                    </a:lnT>
                    <a:lnB>
                      <a:noFill/>
                    </a:lnB>
                    <a:solidFill>
                      <a:srgbClr val="F7D9E1"/>
                    </a:solidFill>
                  </a:tcPr>
                </a:tc>
                <a:extLst>
                  <a:ext uri="{0D108BD9-81ED-4DB2-BD59-A6C34878D82A}">
                    <a16:rowId xmlns:a16="http://schemas.microsoft.com/office/drawing/2014/main" val="2961559265"/>
                  </a:ext>
                </a:extLst>
              </a:tr>
              <a:tr h="278333">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s-CO" sz="1200" b="1" i="0" u="none" strike="noStrike" dirty="0">
                          <a:solidFill>
                            <a:srgbClr val="000000"/>
                          </a:solidFill>
                          <a:effectLst/>
                          <a:latin typeface="Segoe UI" panose="020B0502040204020203" pitchFamily="34" charset="0"/>
                        </a:rPr>
                        <a:t>Población ocupada</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marL="0" algn="ctr"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10.337</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marL="0" algn="ctr" defTabSz="457200" rtl="0" eaLnBrk="1" fontAlgn="b" latinLnBrk="0" hangingPunct="1"/>
                      <a:r>
                        <a:rPr lang="es-CO" sz="1200" b="0" i="0" u="none" strike="noStrike" kern="1200">
                          <a:solidFill>
                            <a:srgbClr val="000000"/>
                          </a:solidFill>
                          <a:effectLst/>
                          <a:latin typeface="Segoe UI" panose="020B0502040204020203" pitchFamily="34" charset="0"/>
                          <a:ea typeface="+mn-ea"/>
                          <a:cs typeface="+mn-cs"/>
                        </a:rPr>
                        <a:t>10.730</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tc>
                  <a:txBody>
                    <a:bodyPr/>
                    <a:lstStyle/>
                    <a:p>
                      <a:pPr marL="0" algn="ctr"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+393</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617291398"/>
                  </a:ext>
                </a:extLst>
              </a:tr>
              <a:tr h="278333">
                <a:tc>
                  <a:txBody>
                    <a:bodyPr/>
                    <a:lstStyle/>
                    <a:p>
                      <a:pPr marL="0" algn="l"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Empleado particular^</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solidFill>
                      <a:srgbClr val="D9D9D9"/>
                    </a:solidFill>
                  </a:tcPr>
                </a:tc>
                <a:tc>
                  <a:txBody>
                    <a:bodyPr/>
                    <a:lstStyle/>
                    <a:p>
                      <a:pPr marL="0" algn="ctr" defTabSz="457200" rtl="0" eaLnBrk="1" fontAlgn="b" latinLnBrk="0" hangingPunct="1"/>
                      <a:r>
                        <a:rPr lang="es-CO" sz="1200" b="0" i="0" u="none" strike="noStrike" kern="1200">
                          <a:solidFill>
                            <a:srgbClr val="000000"/>
                          </a:solidFill>
                          <a:effectLst/>
                          <a:latin typeface="Segoe UI" panose="020B0502040204020203" pitchFamily="34" charset="0"/>
                          <a:ea typeface="+mn-ea"/>
                          <a:cs typeface="+mn-cs"/>
                        </a:rPr>
                        <a:t>5.507</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solidFill>
                      <a:srgbClr val="D9D9D9"/>
                    </a:solidFill>
                  </a:tcPr>
                </a:tc>
                <a:tc>
                  <a:txBody>
                    <a:bodyPr/>
                    <a:lstStyle/>
                    <a:p>
                      <a:pPr marL="0" algn="ctr"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5.858</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solidFill>
                      <a:srgbClr val="D9D9D9"/>
                    </a:solidFill>
                  </a:tcPr>
                </a:tc>
                <a:tc>
                  <a:txBody>
                    <a:bodyPr/>
                    <a:lstStyle/>
                    <a:p>
                      <a:pPr marL="0" algn="ctr"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+351</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solidFill>
                      <a:srgbClr val="D9D9D9"/>
                    </a:solidFill>
                  </a:tcPr>
                </a:tc>
                <a:extLst>
                  <a:ext uri="{0D108BD9-81ED-4DB2-BD59-A6C34878D82A}">
                    <a16:rowId xmlns:a16="http://schemas.microsoft.com/office/drawing/2014/main" val="190912485"/>
                  </a:ext>
                </a:extLst>
              </a:tr>
              <a:tr h="278333">
                <a:tc>
                  <a:txBody>
                    <a:bodyPr/>
                    <a:lstStyle/>
                    <a:p>
                      <a:pPr marL="0" algn="l"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Cuenta propia</a:t>
                      </a:r>
                    </a:p>
                  </a:txBody>
                  <a:tcPr marL="9525" marR="9525" marT="9525" marB="0" anchor="ctr">
                    <a:lnL>
                      <a:noFill/>
                    </a:lnL>
                    <a:lnR>
                      <a:noFill/>
                    </a:lnR>
                    <a:lnT>
                      <a:noFill/>
                    </a:lnT>
                    <a:lnB>
                      <a:noFill/>
                    </a:lnB>
                    <a:solidFill>
                      <a:srgbClr val="FFFFFF"/>
                    </a:solidFill>
                  </a:tcPr>
                </a:tc>
                <a:tc>
                  <a:txBody>
                    <a:bodyPr/>
                    <a:lstStyle/>
                    <a:p>
                      <a:pPr marL="0" algn="ctr" defTabSz="457200" rtl="0" eaLnBrk="1" fontAlgn="b" latinLnBrk="0" hangingPunct="1"/>
                      <a:r>
                        <a:rPr lang="es-CO" sz="1200" b="0" i="0" u="none" strike="noStrike" kern="1200">
                          <a:solidFill>
                            <a:srgbClr val="000000"/>
                          </a:solidFill>
                          <a:effectLst/>
                          <a:latin typeface="Segoe UI" panose="020B0502040204020203" pitchFamily="34" charset="0"/>
                          <a:ea typeface="+mn-ea"/>
                          <a:cs typeface="+mn-cs"/>
                        </a:rPr>
                        <a:t>3.650</a:t>
                      </a:r>
                    </a:p>
                  </a:txBody>
                  <a:tcPr marL="9525" marR="9525" marT="9525" marB="0" anchor="ctr">
                    <a:lnL>
                      <a:noFill/>
                    </a:lnL>
                    <a:lnR>
                      <a:noFill/>
                    </a:lnR>
                    <a:lnT>
                      <a:noFill/>
                    </a:lnT>
                    <a:lnB>
                      <a:noFill/>
                    </a:lnB>
                    <a:solidFill>
                      <a:srgbClr val="FFFFFF"/>
                    </a:solidFill>
                  </a:tcPr>
                </a:tc>
                <a:tc>
                  <a:txBody>
                    <a:bodyPr/>
                    <a:lstStyle/>
                    <a:p>
                      <a:pPr marL="0" algn="ctr"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3.679</a:t>
                      </a:r>
                    </a:p>
                  </a:txBody>
                  <a:tcPr marL="9525" marR="9525" marT="9525" marB="0" anchor="ctr">
                    <a:lnL>
                      <a:noFill/>
                    </a:lnL>
                    <a:lnR>
                      <a:noFill/>
                    </a:lnR>
                    <a:lnT>
                      <a:noFill/>
                    </a:lnT>
                    <a:lnB>
                      <a:noFill/>
                    </a:lnB>
                    <a:solidFill>
                      <a:srgbClr val="FFFFFF"/>
                    </a:solidFill>
                  </a:tcPr>
                </a:tc>
                <a:tc>
                  <a:txBody>
                    <a:bodyPr/>
                    <a:lstStyle/>
                    <a:p>
                      <a:pPr marL="0" algn="ctr"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+29</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3233015113"/>
                  </a:ext>
                </a:extLst>
              </a:tr>
              <a:tr h="278333">
                <a:tc>
                  <a:txBody>
                    <a:bodyPr/>
                    <a:lstStyle/>
                    <a:p>
                      <a:pPr marL="0" algn="l"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Empleado doméstico</a:t>
                      </a:r>
                    </a:p>
                  </a:txBody>
                  <a:tcPr marL="9525" marR="9525" marT="9525" marB="0" anchor="ctr">
                    <a:lnL>
                      <a:noFill/>
                    </a:lnL>
                    <a:lnR>
                      <a:noFill/>
                    </a:lnR>
                    <a:lnT>
                      <a:noFill/>
                    </a:lnT>
                    <a:lnB>
                      <a:noFill/>
                    </a:lnB>
                    <a:solidFill>
                      <a:srgbClr val="D9D9D9"/>
                    </a:solidFill>
                  </a:tcPr>
                </a:tc>
                <a:tc>
                  <a:txBody>
                    <a:bodyPr/>
                    <a:lstStyle/>
                    <a:p>
                      <a:pPr marL="0" algn="ctr"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292</a:t>
                      </a:r>
                    </a:p>
                  </a:txBody>
                  <a:tcPr marL="9525" marR="9525" marT="9525" marB="0" anchor="ctr">
                    <a:lnL>
                      <a:noFill/>
                    </a:lnL>
                    <a:lnR>
                      <a:noFill/>
                    </a:lnR>
                    <a:lnT>
                      <a:noFill/>
                    </a:lnT>
                    <a:lnB>
                      <a:noFill/>
                    </a:lnB>
                    <a:solidFill>
                      <a:srgbClr val="D9D9D9"/>
                    </a:solidFill>
                  </a:tcPr>
                </a:tc>
                <a:tc>
                  <a:txBody>
                    <a:bodyPr/>
                    <a:lstStyle/>
                    <a:p>
                      <a:pPr marL="0" algn="ctr"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316</a:t>
                      </a:r>
                    </a:p>
                  </a:txBody>
                  <a:tcPr marL="9525" marR="9525" marT="9525" marB="0" anchor="ctr">
                    <a:lnL>
                      <a:noFill/>
                    </a:lnL>
                    <a:lnR>
                      <a:noFill/>
                    </a:lnR>
                    <a:lnT>
                      <a:noFill/>
                    </a:lnT>
                    <a:lnB>
                      <a:noFill/>
                    </a:lnB>
                    <a:solidFill>
                      <a:srgbClr val="D9D9D9"/>
                    </a:solidFill>
                  </a:tcPr>
                </a:tc>
                <a:tc>
                  <a:txBody>
                    <a:bodyPr/>
                    <a:lstStyle/>
                    <a:p>
                      <a:pPr marL="0" algn="ctr"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+24</a:t>
                      </a:r>
                    </a:p>
                  </a:txBody>
                  <a:tcPr marL="9525" marR="9525" marT="9525" marB="0" anchor="ctr">
                    <a:lnL>
                      <a:noFill/>
                    </a:lnL>
                    <a:lnR>
                      <a:noFill/>
                    </a:lnR>
                    <a:lnT>
                      <a:noFill/>
                    </a:lnT>
                    <a:lnB>
                      <a:noFill/>
                    </a:lnB>
                    <a:solidFill>
                      <a:srgbClr val="D9D9D9"/>
                    </a:solidFill>
                  </a:tcPr>
                </a:tc>
                <a:extLst>
                  <a:ext uri="{0D108BD9-81ED-4DB2-BD59-A6C34878D82A}">
                    <a16:rowId xmlns:a16="http://schemas.microsoft.com/office/drawing/2014/main" val="1438101669"/>
                  </a:ext>
                </a:extLst>
              </a:tr>
              <a:tr h="278333">
                <a:tc>
                  <a:txBody>
                    <a:bodyPr/>
                    <a:lstStyle/>
                    <a:p>
                      <a:pPr marL="0" algn="l"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Trabajador sin remuneración</a:t>
                      </a:r>
                    </a:p>
                  </a:txBody>
                  <a:tcPr marL="9525" marR="9525" marT="9525" marB="0" anchor="ctr">
                    <a:lnL>
                      <a:noFill/>
                    </a:lnL>
                    <a:lnR>
                      <a:noFill/>
                    </a:lnR>
                    <a:lnT>
                      <a:noFill/>
                    </a:lnT>
                    <a:lnB>
                      <a:noFill/>
                    </a:lnB>
                    <a:solidFill>
                      <a:srgbClr val="FFFFFF"/>
                    </a:solidFill>
                  </a:tcPr>
                </a:tc>
                <a:tc>
                  <a:txBody>
                    <a:bodyPr/>
                    <a:lstStyle/>
                    <a:p>
                      <a:pPr marL="0" algn="ctr" defTabSz="457200" rtl="0" eaLnBrk="1" fontAlgn="b" latinLnBrk="0" hangingPunct="1"/>
                      <a:r>
                        <a:rPr lang="es-CO" sz="1200" b="0" i="0" u="none" strike="noStrike" kern="1200">
                          <a:solidFill>
                            <a:srgbClr val="000000"/>
                          </a:solidFill>
                          <a:effectLst/>
                          <a:latin typeface="Segoe UI" panose="020B0502040204020203" pitchFamily="34" charset="0"/>
                          <a:ea typeface="+mn-ea"/>
                          <a:cs typeface="+mn-cs"/>
                        </a:rPr>
                        <a:t>93</a:t>
                      </a:r>
                    </a:p>
                  </a:txBody>
                  <a:tcPr marL="9525" marR="9525" marT="9525" marB="0" anchor="ctr">
                    <a:lnL>
                      <a:noFill/>
                    </a:lnL>
                    <a:lnR>
                      <a:noFill/>
                    </a:lnR>
                    <a:lnT>
                      <a:noFill/>
                    </a:lnT>
                    <a:lnB>
                      <a:noFill/>
                    </a:lnB>
                    <a:solidFill>
                      <a:srgbClr val="FFFFFF"/>
                    </a:solidFill>
                  </a:tcPr>
                </a:tc>
                <a:tc>
                  <a:txBody>
                    <a:bodyPr/>
                    <a:lstStyle/>
                    <a:p>
                      <a:pPr marL="0" algn="ctr"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102</a:t>
                      </a:r>
                    </a:p>
                  </a:txBody>
                  <a:tcPr marL="9525" marR="9525" marT="9525" marB="0" anchor="ctr">
                    <a:lnL>
                      <a:noFill/>
                    </a:lnL>
                    <a:lnR>
                      <a:noFill/>
                    </a:lnR>
                    <a:lnT>
                      <a:noFill/>
                    </a:lnT>
                    <a:lnB>
                      <a:noFill/>
                    </a:lnB>
                    <a:solidFill>
                      <a:srgbClr val="FFFFFF"/>
                    </a:solidFill>
                  </a:tcPr>
                </a:tc>
                <a:tc>
                  <a:txBody>
                    <a:bodyPr/>
                    <a:lstStyle/>
                    <a:p>
                      <a:pPr marL="0" algn="ctr"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+9</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1168062214"/>
                  </a:ext>
                </a:extLst>
              </a:tr>
              <a:tr h="278333">
                <a:tc>
                  <a:txBody>
                    <a:bodyPr/>
                    <a:lstStyle/>
                    <a:p>
                      <a:pPr marL="0" algn="l"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Patrón o empleador</a:t>
                      </a:r>
                    </a:p>
                  </a:txBody>
                  <a:tcPr marL="9525" marR="9525" marT="9525" marB="0" anchor="ctr">
                    <a:lnL>
                      <a:noFill/>
                    </a:lnL>
                    <a:lnR>
                      <a:noFill/>
                    </a:lnR>
                    <a:lnT>
                      <a:noFill/>
                    </a:lnT>
                    <a:lnB>
                      <a:noFill/>
                    </a:lnB>
                    <a:solidFill>
                      <a:srgbClr val="D9D9D9"/>
                    </a:solidFill>
                  </a:tcPr>
                </a:tc>
                <a:tc>
                  <a:txBody>
                    <a:bodyPr/>
                    <a:lstStyle/>
                    <a:p>
                      <a:pPr marL="0" algn="ctr" defTabSz="457200" rtl="0" eaLnBrk="1" fontAlgn="b" latinLnBrk="0" hangingPunct="1"/>
                      <a:r>
                        <a:rPr lang="es-CO" sz="1200" b="0" i="0" u="none" strike="noStrike" kern="1200">
                          <a:solidFill>
                            <a:srgbClr val="000000"/>
                          </a:solidFill>
                          <a:effectLst/>
                          <a:latin typeface="Segoe UI" panose="020B0502040204020203" pitchFamily="34" charset="0"/>
                          <a:ea typeface="+mn-ea"/>
                          <a:cs typeface="+mn-cs"/>
                        </a:rPr>
                        <a:t>301</a:t>
                      </a:r>
                    </a:p>
                  </a:txBody>
                  <a:tcPr marL="9525" marR="9525" marT="9525" marB="0" anchor="ctr">
                    <a:lnL>
                      <a:noFill/>
                    </a:lnL>
                    <a:lnR>
                      <a:noFill/>
                    </a:lnR>
                    <a:lnT>
                      <a:noFill/>
                    </a:lnT>
                    <a:lnB>
                      <a:noFill/>
                    </a:lnB>
                    <a:solidFill>
                      <a:srgbClr val="D9D9D9"/>
                    </a:solidFill>
                  </a:tcPr>
                </a:tc>
                <a:tc>
                  <a:txBody>
                    <a:bodyPr/>
                    <a:lstStyle/>
                    <a:p>
                      <a:pPr marL="0" algn="ctr" defTabSz="457200" rtl="0" eaLnBrk="1" fontAlgn="b" latinLnBrk="0" hangingPunct="1"/>
                      <a:r>
                        <a:rPr lang="es-CO" sz="1200" b="0" i="0" u="none" strike="noStrike" kern="1200">
                          <a:solidFill>
                            <a:srgbClr val="000000"/>
                          </a:solidFill>
                          <a:effectLst/>
                          <a:latin typeface="Segoe UI" panose="020B0502040204020203" pitchFamily="34" charset="0"/>
                          <a:ea typeface="+mn-ea"/>
                          <a:cs typeface="+mn-cs"/>
                        </a:rPr>
                        <a:t>304</a:t>
                      </a:r>
                    </a:p>
                  </a:txBody>
                  <a:tcPr marL="9525" marR="9525" marT="9525" marB="0" anchor="ctr">
                    <a:lnL>
                      <a:noFill/>
                    </a:lnL>
                    <a:lnR>
                      <a:noFill/>
                    </a:lnR>
                    <a:lnT>
                      <a:noFill/>
                    </a:lnT>
                    <a:lnB>
                      <a:noFill/>
                    </a:lnB>
                    <a:solidFill>
                      <a:srgbClr val="D9D9D9"/>
                    </a:solidFill>
                  </a:tcPr>
                </a:tc>
                <a:tc>
                  <a:txBody>
                    <a:bodyPr/>
                    <a:lstStyle/>
                    <a:p>
                      <a:pPr marL="0" algn="ctr"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+3</a:t>
                      </a:r>
                    </a:p>
                  </a:txBody>
                  <a:tcPr marL="9525" marR="9525" marT="9525" marB="0" anchor="ctr">
                    <a:lnL>
                      <a:noFill/>
                    </a:lnL>
                    <a:lnR>
                      <a:noFill/>
                    </a:lnR>
                    <a:lnT>
                      <a:noFill/>
                    </a:lnT>
                    <a:lnB>
                      <a:noFill/>
                    </a:lnB>
                    <a:solidFill>
                      <a:srgbClr val="D9D9D9"/>
                    </a:solidFill>
                  </a:tcPr>
                </a:tc>
                <a:extLst>
                  <a:ext uri="{0D108BD9-81ED-4DB2-BD59-A6C34878D82A}">
                    <a16:rowId xmlns:a16="http://schemas.microsoft.com/office/drawing/2014/main" val="315076083"/>
                  </a:ext>
                </a:extLst>
              </a:tr>
              <a:tr h="278333">
                <a:tc>
                  <a:txBody>
                    <a:bodyPr/>
                    <a:lstStyle/>
                    <a:p>
                      <a:pPr marL="0" algn="l"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Empleado del gobierno</a:t>
                      </a:r>
                    </a:p>
                  </a:txBody>
                  <a:tcPr marL="9525" marR="9525" marT="9525" marB="0" anchor="ctr">
                    <a:lnL>
                      <a:noFill/>
                    </a:lnL>
                    <a:lnR>
                      <a:noFill/>
                    </a:lnR>
                    <a:lnT>
                      <a:noFill/>
                    </a:lnT>
                    <a:lnB>
                      <a:noFill/>
                    </a:lnB>
                    <a:solidFill>
                      <a:srgbClr val="FFFFFF"/>
                    </a:solidFill>
                  </a:tcPr>
                </a:tc>
                <a:tc>
                  <a:txBody>
                    <a:bodyPr/>
                    <a:lstStyle/>
                    <a:p>
                      <a:pPr marL="0" algn="ctr" defTabSz="457200" rtl="0" eaLnBrk="1" fontAlgn="b" latinLnBrk="0" hangingPunct="1"/>
                      <a:r>
                        <a:rPr lang="es-CO" sz="1200" b="0" i="0" u="none" strike="noStrike" kern="1200">
                          <a:solidFill>
                            <a:srgbClr val="000000"/>
                          </a:solidFill>
                          <a:effectLst/>
                          <a:latin typeface="Segoe UI" panose="020B0502040204020203" pitchFamily="34" charset="0"/>
                          <a:ea typeface="+mn-ea"/>
                          <a:cs typeface="+mn-cs"/>
                        </a:rPr>
                        <a:t>489</a:t>
                      </a:r>
                    </a:p>
                  </a:txBody>
                  <a:tcPr marL="9525" marR="9525" marT="9525" marB="0" anchor="ctr">
                    <a:lnL>
                      <a:noFill/>
                    </a:lnL>
                    <a:lnR>
                      <a:noFill/>
                    </a:lnR>
                    <a:lnT>
                      <a:noFill/>
                    </a:lnT>
                    <a:lnB>
                      <a:noFill/>
                    </a:lnB>
                    <a:solidFill>
                      <a:srgbClr val="FFFFFF"/>
                    </a:solidFill>
                  </a:tcPr>
                </a:tc>
                <a:tc>
                  <a:txBody>
                    <a:bodyPr/>
                    <a:lstStyle/>
                    <a:p>
                      <a:pPr marL="0" algn="ctr" defTabSz="457200" rtl="0" eaLnBrk="1" fontAlgn="b" latinLnBrk="0" hangingPunct="1"/>
                      <a:r>
                        <a:rPr lang="es-CO" sz="1200" b="0" i="0" u="none" strike="noStrike" kern="1200">
                          <a:solidFill>
                            <a:srgbClr val="000000"/>
                          </a:solidFill>
                          <a:effectLst/>
                          <a:latin typeface="Segoe UI" panose="020B0502040204020203" pitchFamily="34" charset="0"/>
                          <a:ea typeface="+mn-ea"/>
                          <a:cs typeface="+mn-cs"/>
                        </a:rPr>
                        <a:t>467</a:t>
                      </a:r>
                    </a:p>
                  </a:txBody>
                  <a:tcPr marL="9525" marR="9525" marT="9525" marB="0" anchor="ctr">
                    <a:lnL>
                      <a:noFill/>
                    </a:lnL>
                    <a:lnR>
                      <a:noFill/>
                    </a:lnR>
                    <a:lnT>
                      <a:noFill/>
                    </a:lnT>
                    <a:lnB>
                      <a:noFill/>
                    </a:lnB>
                    <a:solidFill>
                      <a:srgbClr val="FFFFFF"/>
                    </a:solidFill>
                  </a:tcPr>
                </a:tc>
                <a:tc>
                  <a:txBody>
                    <a:bodyPr/>
                    <a:lstStyle/>
                    <a:p>
                      <a:pPr marL="0" algn="ctr" defTabSz="457200" rtl="0" eaLnBrk="1" fontAlgn="b" latinLnBrk="0" hangingPunct="1"/>
                      <a:r>
                        <a:rPr lang="es-CO" sz="1200" b="0" i="0" u="none" strike="noStrike" kern="1200" dirty="0">
                          <a:solidFill>
                            <a:srgbClr val="000000"/>
                          </a:solidFill>
                          <a:effectLst/>
                          <a:latin typeface="Segoe UI" panose="020B0502040204020203" pitchFamily="34" charset="0"/>
                          <a:ea typeface="+mn-ea"/>
                          <a:cs typeface="+mn-cs"/>
                        </a:rPr>
                        <a:t>-22</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1156859946"/>
                  </a:ext>
                </a:extLst>
              </a:tr>
            </a:tbl>
          </a:graphicData>
        </a:graphic>
      </p:graphicFrame>
      <p:pic>
        <p:nvPicPr>
          <p:cNvPr id="6" name="Imagen 5"/>
          <p:cNvPicPr>
            <a:picLocks noChangeAspect="1"/>
          </p:cNvPicPr>
          <p:nvPr/>
        </p:nvPicPr>
        <p:blipFill>
          <a:blip r:embed="rId4"/>
          <a:stretch>
            <a:fillRect/>
          </a:stretch>
        </p:blipFill>
        <p:spPr>
          <a:xfrm>
            <a:off x="6577735" y="520695"/>
            <a:ext cx="2240202" cy="529182"/>
          </a:xfrm>
          <a:prstGeom prst="rect">
            <a:avLst/>
          </a:prstGeom>
        </p:spPr>
      </p:pic>
    </p:spTree>
    <p:extLst>
      <p:ext uri="{BB962C8B-B14F-4D97-AF65-F5344CB8AC3E}">
        <p14:creationId xmlns:p14="http://schemas.microsoft.com/office/powerpoint/2010/main" val="22313081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48873|-8341960|-3468525|-2064878|-9539986|Markido&quot;,&quot;Id&quot;:&quot;6245e20532323505c0772813&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heme/theme1.xml><?xml version="1.0" encoding="utf-8"?>
<a:theme xmlns:a="http://schemas.openxmlformats.org/drawingml/2006/main" name="9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6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6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7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0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8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4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12ae8c1a-628e-4358-b6c7-76504a3ed5f5">
      <UserInfo>
        <DisplayName>Ricardo Valencia Ramirez</DisplayName>
        <AccountId>17</AccountId>
        <AccountType/>
      </UserInfo>
      <UserInfo>
        <DisplayName>Luis Eduardo Gonzalez Lozano</DisplayName>
        <AccountId>7</AccountId>
        <AccountType/>
      </UserInfo>
      <UserInfo>
        <DisplayName>Ella Nancy Cardenas Rincon</DisplayName>
        <AccountId>42</AccountId>
        <AccountType/>
      </UserInfo>
      <UserInfo>
        <DisplayName>Juliana Paola Forero Larrotta</DisplayName>
        <AccountId>43</AccountId>
        <AccountType/>
      </UserInfo>
      <UserInfo>
        <DisplayName>Julieth Carolina Villamil Monroy</DisplayName>
        <AccountId>47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130CDF0AED5E24687116040571C2670" ma:contentTypeVersion="4" ma:contentTypeDescription="Create a new document." ma:contentTypeScope="" ma:versionID="fe09db369ff6b630482e6bc2957ee565">
  <xsd:schema xmlns:xsd="http://www.w3.org/2001/XMLSchema" xmlns:xs="http://www.w3.org/2001/XMLSchema" xmlns:p="http://schemas.microsoft.com/office/2006/metadata/properties" xmlns:ns2="56e6d1e7-6899-430c-9877-67183cfe1730" xmlns:ns3="12ae8c1a-628e-4358-b6c7-76504a3ed5f5" targetNamespace="http://schemas.microsoft.com/office/2006/metadata/properties" ma:root="true" ma:fieldsID="236f391cbd2ab4ee499347a7bbb2b12c" ns2:_="" ns3:_="">
    <xsd:import namespace="56e6d1e7-6899-430c-9877-67183cfe1730"/>
    <xsd:import namespace="12ae8c1a-628e-4358-b6c7-76504a3ed5f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e6d1e7-6899-430c-9877-67183cfe17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ae8c1a-628e-4358-b6c7-76504a3ed5f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186183-7A83-4EA4-925C-BBE59EB647CD}">
  <ds:schemaRefs>
    <ds:schemaRef ds:uri="http://schemas.microsoft.com/sharepoint/v3/contenttype/forms"/>
  </ds:schemaRefs>
</ds:datastoreItem>
</file>

<file path=customXml/itemProps2.xml><?xml version="1.0" encoding="utf-8"?>
<ds:datastoreItem xmlns:ds="http://schemas.openxmlformats.org/officeDocument/2006/customXml" ds:itemID="{C6091BFB-87A1-4A0B-B0D6-1191748E723C}">
  <ds:schemaRefs>
    <ds:schemaRef ds:uri="http://schemas.microsoft.com/office/2006/metadata/properties"/>
    <ds:schemaRef ds:uri="http://www.w3.org/2000/xmlns/"/>
    <ds:schemaRef ds:uri="12ae8c1a-628e-4358-b6c7-76504a3ed5f5"/>
    <ds:schemaRef ds:uri="http://schemas.microsoft.com/office/infopath/2007/PartnerControls"/>
  </ds:schemaRefs>
</ds:datastoreItem>
</file>

<file path=customXml/itemProps3.xml><?xml version="1.0" encoding="utf-8"?>
<ds:datastoreItem xmlns:ds="http://schemas.openxmlformats.org/officeDocument/2006/customXml" ds:itemID="{7469980A-14EF-4E49-A65C-F46FD1754862}">
  <ds:schemaRefs>
    <ds:schemaRef ds:uri="http://schemas.microsoft.com/office/2006/metadata/contentType"/>
    <ds:schemaRef ds:uri="http://schemas.microsoft.com/office/2006/metadata/properties/metaAttributes"/>
    <ds:schemaRef ds:uri="http://www.w3.org/2000/xmlns/"/>
    <ds:schemaRef ds:uri="http://www.w3.org/2001/XMLSchema"/>
    <ds:schemaRef ds:uri="56e6d1e7-6899-430c-9877-67183cfe1730"/>
    <ds:schemaRef ds:uri="12ae8c1a-628e-4358-b6c7-76504a3ed5f5"/>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46879</TotalTime>
  <Words>6667</Words>
  <Application>Microsoft Office PowerPoint</Application>
  <PresentationFormat>Presentación en pantalla (16:9)</PresentationFormat>
  <Paragraphs>2648</Paragraphs>
  <Slides>47</Slides>
  <Notes>20</Notes>
  <HiddenSlides>0</HiddenSlides>
  <MMClips>0</MMClips>
  <ScaleCrop>false</ScaleCrop>
  <HeadingPairs>
    <vt:vector size="6" baseType="variant">
      <vt:variant>
        <vt:lpstr>Fuentes usadas</vt:lpstr>
      </vt:variant>
      <vt:variant>
        <vt:i4>3</vt:i4>
      </vt:variant>
      <vt:variant>
        <vt:lpstr>Tema</vt:lpstr>
      </vt:variant>
      <vt:variant>
        <vt:i4>13</vt:i4>
      </vt:variant>
      <vt:variant>
        <vt:lpstr>Títulos de diapositiva</vt:lpstr>
      </vt:variant>
      <vt:variant>
        <vt:i4>47</vt:i4>
      </vt:variant>
    </vt:vector>
  </HeadingPairs>
  <TitlesOfParts>
    <vt:vector size="63" baseType="lpstr">
      <vt:lpstr>Arial</vt:lpstr>
      <vt:lpstr>Calibri</vt:lpstr>
      <vt:lpstr>Segoe UI</vt:lpstr>
      <vt:lpstr>9_Tema de Office</vt:lpstr>
      <vt:lpstr>10_Tema de Office</vt:lpstr>
      <vt:lpstr>8_Tema de Office</vt:lpstr>
      <vt:lpstr>4_Tema de Office</vt:lpstr>
      <vt:lpstr>11_Tema de Office</vt:lpstr>
      <vt:lpstr>12_Tema de Office</vt:lpstr>
      <vt:lpstr>13_Tema de Office</vt:lpstr>
      <vt:lpstr>5_Tema de Office</vt:lpstr>
      <vt:lpstr>14_Tema de Office</vt:lpstr>
      <vt:lpstr>6_Tema de Office</vt:lpstr>
      <vt:lpstr>15_Tema de Office</vt:lpstr>
      <vt:lpstr>16_Tema de Office</vt:lpstr>
      <vt:lpstr>7_Tema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DANE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Mercado</dc:title>
  <dc:creator>GEIH - Mercado Laboral</dc:creator>
  <cp:lastModifiedBy>CUT 2023</cp:lastModifiedBy>
  <cp:revision>1869</cp:revision>
  <cp:lastPrinted>2020-03-03T16:51:54Z</cp:lastPrinted>
  <dcterms:created xsi:type="dcterms:W3CDTF">2018-06-21T20:42:53Z</dcterms:created>
  <dcterms:modified xsi:type="dcterms:W3CDTF">2023-12-05T17:26:42Z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0x0101005130CDF0AED5E24687116040571C2670</vt:lpwstr>
  </property>
</Properties>
</file>