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704" r:id="rId5"/>
  </p:sldMasterIdLst>
  <p:notesMasterIdLst>
    <p:notesMasterId r:id="rId29"/>
  </p:notesMasterIdLst>
  <p:sldIdLst>
    <p:sldId id="256" r:id="rId6"/>
    <p:sldId id="257" r:id="rId7"/>
    <p:sldId id="262" r:id="rId8"/>
    <p:sldId id="8107" r:id="rId9"/>
    <p:sldId id="7980" r:id="rId10"/>
    <p:sldId id="8082" r:id="rId11"/>
    <p:sldId id="8106" r:id="rId12"/>
    <p:sldId id="8053" r:id="rId13"/>
    <p:sldId id="8100" r:id="rId14"/>
    <p:sldId id="8108" r:id="rId15"/>
    <p:sldId id="7952" r:id="rId16"/>
    <p:sldId id="7982" r:id="rId17"/>
    <p:sldId id="8048" r:id="rId18"/>
    <p:sldId id="8047" r:id="rId19"/>
    <p:sldId id="8046" r:id="rId20"/>
    <p:sldId id="8087" r:id="rId21"/>
    <p:sldId id="8088" r:id="rId22"/>
    <p:sldId id="8079" r:id="rId23"/>
    <p:sldId id="8101" r:id="rId24"/>
    <p:sldId id="8102" r:id="rId25"/>
    <p:sldId id="8103" r:id="rId26"/>
    <p:sldId id="8104" r:id="rId27"/>
    <p:sldId id="8105" r:id="rId28"/>
  </p:sldIdLst>
  <p:sldSz cx="12192000" cy="6858000"/>
  <p:notesSz cx="6985000" cy="9283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B99225-F862-6F7F-0F7D-7A3D2A7091D9}" name="Valeria Rivera Cañón" initials="VRC" userId="S::vrivera@minhacienda.gov.co::4dc87c30-ddb2-4fbf-96cd-d21468e6cd66" providerId="AD"/>
  <p188:author id="{FEDF926C-5805-D310-A337-924FFDCEB1E7}" name="Juan Camilo Forero Buitrago" initials="JCFB" userId="S::jcforero@minhacienda.gov.co::1cd7223a-0e5c-4b88-9f18-0e44e52dd083" providerId="AD"/>
  <p188:author id="{32627E90-DABB-2F45-79F8-71063DF3CA7D}" name="Daniel Felipe Diaz Casas" initials="DFDC" userId="S::dfdiaz@minhacienda.gov.co::dc83ea08-7535-44d6-be57-d44e6fb074dc" providerId="AD"/>
  <p188:author id="{B8A729AF-FD99-FC39-67E9-1EC066AFF7D6}" name="Maria Fernanda Valdes Valencia" initials="" userId="S::mvaldes@minhacienda.gov.co::d3292d25-70c6-4fbd-b05c-2502c02febca" providerId="AD"/>
  <p188:author id="{F2559CDC-F155-5E0D-2E73-E214F28846B5}" name="Maria Camila Gomez Fernandez" initials="MCGF" userId="S::mgomezf@minhacienda.gov.co::a36867d7-d237-41e6-8bc6-e39298437565" providerId="AD"/>
  <p188:author id="{5DA611EB-00B4-87AF-CBD4-7918BF7B7762}" name="Daniel Felipe Diaz Casas" initials="DFDC" userId="Daniel Felipe Diaz Casas" providerId="None"/>
  <p188:author id="{ABF61BF9-CE5C-87BA-AB4B-82121D4D5EED}" name="Sara Maria Ramirez Arias" initials="SMRA" userId="S::smramire@minhacienda.gov.co::3de2a388-0544-4afc-bef0-eaefb62ca4f5" providerId="AD"/>
  <p188:author id="{98486FFA-9894-75E5-BC68-D443C3C652B2}" name="Cristhian Fabian Osorio Quintero" initials="CFOQ" userId="S::cosorio@minhacienda.gov.co::15977828-1ce8-4d42-9893-d3ba9d54e3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E"/>
    <a:srgbClr val="F0F0F0"/>
    <a:srgbClr val="B58D47"/>
    <a:srgbClr val="002060"/>
    <a:srgbClr val="385723"/>
    <a:srgbClr val="D0B686"/>
    <a:srgbClr val="D9C49F"/>
    <a:srgbClr val="CAE8AA"/>
    <a:srgbClr val="DFD599"/>
    <a:srgbClr val="188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1004E-F1A4-4F3C-A01F-30D65B9614C5}" v="4" dt="2023-11-30T23:32:08.841"/>
    <p1510:client id="{659F33CB-45E7-474D-842E-10CD387F40F7}" v="5" dt="2023-12-01T16:19:30.976"/>
    <p1510:client id="{B78697C6-F46A-4C6A-BBA7-C9A715DD6D8D}" v="5" dt="2023-12-01T22:07:55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vrivera_minhacienda_gov_co/Documents/1.%20Anexos/PIB/Enfoque%20de%20la%20producci&#243;n/anex-ProduccionConstantes-IIItrim2023%20(version%20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fiscal_minhacienda_gov_co/Documents/Monitor%20Fiscal/GNC/2023/Escenarios%20Fiscales/MGMP/2023-07-13%20Gra&#769;ficas%20MGM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https://minhaciendagovco-my.sharepoint.com/personal/subfiscal_minhacienda_gov_co/Documents/Monitor%20Fiscal/GNC/2023/Escenarios%20Fiscales/MGMP/2023-07-13%20Gra&#769;ficas%20MGMP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minhaciendagovco-my.sharepoint.com/personal/subfiscal_minhacienda_gov_co/Documents/Monitor%20Fiscal/GNC/2023/Escenarios%20Fiscales/MGMP/2023-07-13%20Gra&#769;ficas%20MGMP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minhaciendagovco-my.sharepoint.com/personal/subfiscal_minhacienda_gov_co/Documents/Monitor%20Fiscal/GNC/2023/Escenarios%20Fiscales/MGMP/2023-07-13%20Gra&#769;ficas%20MGMP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fiscal_minhacienda_gov_co/Documents/Monitor%20Fiscal/Gobierno%20General/Calificadoras/WEO/Bases%20de%20datos/D&#233;ficit%20y%20Deud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fiscal_minhacienda_gov_co/Documents/Monitor%20Fiscal/Gobierno%20General/Calificadoras/WEO/Bases%20de%20datos/D&#233;ficit%20y%20Deud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macro_minhacienda_gov_co/Documents/Monitor%20Macro/3%20-%20Sector%20Monetario/1%20-%20Precios/6-%20Ejercicios/Inventario%20Desindexaci&#243;n_VF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macro_minhacienda_gov_co/Documents/Monitor%20Macro/3%20-%20Sector%20Monetario/1%20-%20Precios/6-%20Ejercicios/Inventario%20Desindexaci&#243;n_VF%20(revisi&#243;n%20cruzada)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macro_minhacienda_gov_co/Documents/Monitor%20Macro/3%20-%20Sector%20Monetario/1%20-%20Precios/6-%20Ejercicios/Inventario%20Desindexaci&#243;n_VF%20(revisi&#243;n%20cruzada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minhaciendagovco-my.sharepoint.com/personal/submacro_minhacienda_gov_co/Documents/Monitor%20Macro/1%20-%20Sector%20Real/15%20-%20Otros/SBC/OCDE-WEO%20-%202023%20vs%20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vrivera_minhacienda_gov_co/Documents/3.%20PIB%20y%20seguimiento%20PIB/Gr&#225;ficos%20presentacione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vrivera_minhacienda_gov_co/Documents/3.%20PIB%20y%20seguimiento%20PIB/Gr&#225;ficos%20presen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inhaciendagovco-my.sharepoint.com/personal/submacro_minhacienda_gov_co/Documents/Monitor%20Macro/2%20-%20Sector%20Externo/15.%20Presentaciones/IPC%20por%20nivel%20de%20ingres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año'!$B$3:$B$20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'PIB año'!$G$3:$G$20</c:f>
              <c:numCache>
                <c:formatCode>0.0</c:formatCode>
                <c:ptCount val="18"/>
                <c:pt idx="0">
                  <c:v>6.4683121115725495</c:v>
                </c:pt>
                <c:pt idx="1">
                  <c:v>6.8037140602244639</c:v>
                </c:pt>
                <c:pt idx="2">
                  <c:v>4.3020417524956889</c:v>
                </c:pt>
                <c:pt idx="3">
                  <c:v>0.47565898066168621</c:v>
                </c:pt>
                <c:pt idx="4">
                  <c:v>4.1575074715547222</c:v>
                </c:pt>
                <c:pt idx="5">
                  <c:v>7.1346091431972791</c:v>
                </c:pt>
                <c:pt idx="6">
                  <c:v>4.3061853610579792</c:v>
                </c:pt>
                <c:pt idx="7">
                  <c:v>4.7100605292027531</c:v>
                </c:pt>
                <c:pt idx="8">
                  <c:v>4.7456536190289889</c:v>
                </c:pt>
                <c:pt idx="9">
                  <c:v>3.2616281688665483</c:v>
                </c:pt>
                <c:pt idx="10">
                  <c:v>2.0122073338991742</c:v>
                </c:pt>
                <c:pt idx="11">
                  <c:v>1.3784125848441686</c:v>
                </c:pt>
                <c:pt idx="12">
                  <c:v>2.4739133119152434</c:v>
                </c:pt>
                <c:pt idx="13">
                  <c:v>3.2872946321541585</c:v>
                </c:pt>
                <c:pt idx="14">
                  <c:v>-8.5241887100137586</c:v>
                </c:pt>
                <c:pt idx="15">
                  <c:v>10.994412311416646</c:v>
                </c:pt>
                <c:pt idx="16">
                  <c:v>9.1282584830266078</c:v>
                </c:pt>
                <c:pt idx="17">
                  <c:v>1.033441530703616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D-4959-871B-EF49C611D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124240031"/>
        <c:axId val="951410959"/>
      </c:barChart>
      <c:catAx>
        <c:axId val="212424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951410959"/>
        <c:crosses val="autoZero"/>
        <c:auto val="1"/>
        <c:lblAlgn val="ctr"/>
        <c:lblOffset val="100"/>
        <c:noMultiLvlLbl val="0"/>
      </c:catAx>
      <c:valAx>
        <c:axId val="951410959"/>
        <c:scaling>
          <c:orientation val="minMax"/>
          <c:min val="-13"/>
        </c:scaling>
        <c:delete val="1"/>
        <c:axPos val="l"/>
        <c:numFmt formatCode="0.0" sourceLinked="1"/>
        <c:majorTickMark val="out"/>
        <c:minorTickMark val="none"/>
        <c:tickLblPos val="nextTo"/>
        <c:crossAx val="212424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18794505082662E-3"/>
          <c:y val="2.9850433728725156E-2"/>
          <c:w val="0.97414483151110232"/>
          <c:h val="0.8359072893701292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'MGMP 2023'!$S$43</c:f>
              <c:strCache>
                <c:ptCount val="1"/>
                <c:pt idx="0">
                  <c:v>Gasto primario</c:v>
                </c:pt>
              </c:strCache>
            </c:strRef>
          </c:tx>
          <c:spPr>
            <a:solidFill>
              <a:srgbClr val="E199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'MGMP 2023'!$T$2:$AI$2</c:f>
              <c:numCache>
                <c:formatCode>General</c:formatCod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numCache>
              <c:extLst/>
            </c:numRef>
          </c:cat>
          <c:val>
            <c:numRef>
              <c:f>'MGMP 2023'!$T$43:$AI$43</c:f>
              <c:numCache>
                <c:formatCode>#,##0.0</c:formatCode>
                <c:ptCount val="14"/>
                <c:pt idx="0">
                  <c:v>19.445493589196541</c:v>
                </c:pt>
                <c:pt idx="1">
                  <c:v>16.028522896079409</c:v>
                </c:pt>
                <c:pt idx="2">
                  <c:v>17.609014192741387</c:v>
                </c:pt>
                <c:pt idx="3">
                  <c:v>19.705792531039592</c:v>
                </c:pt>
                <c:pt idx="4">
                  <c:v>19.72102406388041</c:v>
                </c:pt>
                <c:pt idx="5">
                  <c:v>19.675920166847721</c:v>
                </c:pt>
                <c:pt idx="6">
                  <c:v>19.284856076772975</c:v>
                </c:pt>
                <c:pt idx="7">
                  <c:v>19.198567578986438</c:v>
                </c:pt>
                <c:pt idx="8">
                  <c:v>19.201285670830408</c:v>
                </c:pt>
                <c:pt idx="9">
                  <c:v>19.158771770906007</c:v>
                </c:pt>
                <c:pt idx="10">
                  <c:v>19.058428926321838</c:v>
                </c:pt>
                <c:pt idx="11">
                  <c:v>19.020968588924887</c:v>
                </c:pt>
                <c:pt idx="12">
                  <c:v>19.100405306241363</c:v>
                </c:pt>
                <c:pt idx="13">
                  <c:v>19.054112443330627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F13-40FF-9310-6BC1C5B93D81}"/>
            </c:ext>
          </c:extLst>
        </c:ser>
        <c:ser>
          <c:idx val="0"/>
          <c:order val="1"/>
          <c:tx>
            <c:strRef>
              <c:f>'MGMP 2023'!$S$42</c:f>
              <c:strCache>
                <c:ptCount val="1"/>
                <c:pt idx="0">
                  <c:v>Intereses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'MGMP 2023'!$T$2:$AI$2</c:f>
              <c:numCache>
                <c:formatCode>General</c:formatCod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numCache>
              <c:extLst/>
            </c:numRef>
          </c:cat>
          <c:val>
            <c:numRef>
              <c:f>'MGMP 2023'!$T$42:$AI$42</c:f>
              <c:numCache>
                <c:formatCode>#,##0.0</c:formatCode>
                <c:ptCount val="14"/>
                <c:pt idx="0">
                  <c:v>3.3270170953933613</c:v>
                </c:pt>
                <c:pt idx="1">
                  <c:v>4.3188893729372406</c:v>
                </c:pt>
                <c:pt idx="2">
                  <c:v>4.3354932155790209</c:v>
                </c:pt>
                <c:pt idx="3">
                  <c:v>4.5329787408806101</c:v>
                </c:pt>
                <c:pt idx="4">
                  <c:v>3.8918505974228945</c:v>
                </c:pt>
                <c:pt idx="5">
                  <c:v>3.3740258670393422</c:v>
                </c:pt>
                <c:pt idx="6">
                  <c:v>3.1847463695436153</c:v>
                </c:pt>
                <c:pt idx="7">
                  <c:v>3.2265876975986956</c:v>
                </c:pt>
                <c:pt idx="8">
                  <c:v>3.1860362028522902</c:v>
                </c:pt>
                <c:pt idx="9">
                  <c:v>3.1783586036198046</c:v>
                </c:pt>
                <c:pt idx="10">
                  <c:v>3.2252636617275154</c:v>
                </c:pt>
                <c:pt idx="11">
                  <c:v>3.2375754308365146</c:v>
                </c:pt>
                <c:pt idx="12">
                  <c:v>3.1548158960447656</c:v>
                </c:pt>
                <c:pt idx="13">
                  <c:v>3.1880711608846175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F13-40FF-9310-6BC1C5B93D81}"/>
            </c:ext>
          </c:extLst>
        </c:ser>
        <c:ser>
          <c:idx val="5"/>
          <c:order val="2"/>
          <c:tx>
            <c:strRef>
              <c:f>'MGMP 2023'!$S$44</c:f>
              <c:strCache>
                <c:ptCount val="1"/>
                <c:pt idx="0">
                  <c:v>FEPC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13-40FF-9310-6BC1C5B93D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13-40FF-9310-6BC1C5B93D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13-40FF-9310-6BC1C5B93D8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13-40FF-9310-6BC1C5B93D8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13-40FF-9310-6BC1C5B93D8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13-40FF-9310-6BC1C5B93D8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13-40FF-9310-6BC1C5B93D8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13-40FF-9310-6BC1C5B93D8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13-40FF-9310-6BC1C5B93D8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13-40FF-9310-6BC1C5B93D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'MGMP 2023'!$T$2:$AI$2</c:f>
              <c:numCache>
                <c:formatCode>General</c:formatCod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numCache>
              <c:extLst/>
            </c:numRef>
          </c:cat>
          <c:val>
            <c:numRef>
              <c:f>'MGMP 2023'!$T$44:$AI$44</c:f>
              <c:numCache>
                <c:formatCode>#,##0.0</c:formatCode>
                <c:ptCount val="14"/>
                <c:pt idx="0">
                  <c:v>0.30560680739166762</c:v>
                </c:pt>
                <c:pt idx="1">
                  <c:v>1.248697906290638</c:v>
                </c:pt>
                <c:pt idx="2">
                  <c:v>1.6403701867300156</c:v>
                </c:pt>
                <c:pt idx="3">
                  <c:v>0.90952231028464059</c:v>
                </c:pt>
                <c:pt idx="4">
                  <c:v>0.10220790821692256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6F13-40FF-9310-6BC1C5B93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45140880"/>
        <c:axId val="1645144624"/>
      </c:barChart>
      <c:lineChart>
        <c:grouping val="standard"/>
        <c:varyColors val="0"/>
        <c:ser>
          <c:idx val="3"/>
          <c:order val="3"/>
          <c:tx>
            <c:strRef>
              <c:f>'MGMP 2023'!$S$45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1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2"/>
              <c:pt idx="0">
                <c:v>2023</c:v>
              </c:pt>
              <c:pt idx="1">
                <c:v>2024</c:v>
              </c:pt>
              <c:pt idx="2">
                <c:v>2025</c:v>
              </c:pt>
              <c:pt idx="3">
                <c:v>2026</c:v>
              </c:pt>
              <c:pt idx="4">
                <c:v>2027</c:v>
              </c:pt>
              <c:pt idx="5">
                <c:v>2028</c:v>
              </c:pt>
              <c:pt idx="6">
                <c:v>2029</c:v>
              </c:pt>
              <c:pt idx="7">
                <c:v>2030</c:v>
              </c:pt>
              <c:pt idx="8">
                <c:v>2031</c:v>
              </c:pt>
              <c:pt idx="9">
                <c:v>2032</c:v>
              </c:pt>
              <c:pt idx="10">
                <c:v>2033</c:v>
              </c:pt>
              <c:pt idx="11">
                <c:v>2034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'MGMP 2023'!$T$45:$AI$45</c:f>
              <c:numCache>
                <c:formatCode>#,##0.0</c:formatCode>
                <c:ptCount val="14"/>
                <c:pt idx="0">
                  <c:v>23.078117491981573</c:v>
                </c:pt>
                <c:pt idx="1">
                  <c:v>21.596110175307288</c:v>
                </c:pt>
                <c:pt idx="2">
                  <c:v>23.584877595050425</c:v>
                </c:pt>
                <c:pt idx="3">
                  <c:v>25.14829358220484</c:v>
                </c:pt>
                <c:pt idx="4">
                  <c:v>23.715082569520227</c:v>
                </c:pt>
                <c:pt idx="5">
                  <c:v>23.049946033887064</c:v>
                </c:pt>
                <c:pt idx="6">
                  <c:v>22.469602446316589</c:v>
                </c:pt>
                <c:pt idx="7">
                  <c:v>22.425155276585134</c:v>
                </c:pt>
                <c:pt idx="8">
                  <c:v>22.387321873682698</c:v>
                </c:pt>
                <c:pt idx="9">
                  <c:v>22.337130374525813</c:v>
                </c:pt>
                <c:pt idx="10">
                  <c:v>22.283692588049355</c:v>
                </c:pt>
                <c:pt idx="11">
                  <c:v>22.258544019761402</c:v>
                </c:pt>
                <c:pt idx="12">
                  <c:v>22.25522120228613</c:v>
                </c:pt>
                <c:pt idx="13">
                  <c:v>22.242183604215246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6F13-40FF-9310-6BC1C5B93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5140880"/>
        <c:axId val="1645144624"/>
      </c:lineChart>
      <c:catAx>
        <c:axId val="164514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1645144624"/>
        <c:crosses val="autoZero"/>
        <c:auto val="1"/>
        <c:lblAlgn val="ctr"/>
        <c:lblOffset val="100"/>
        <c:noMultiLvlLbl val="0"/>
      </c:catAx>
      <c:valAx>
        <c:axId val="1645144624"/>
        <c:scaling>
          <c:orientation val="minMax"/>
          <c:max val="26"/>
          <c:min val="8"/>
        </c:scaling>
        <c:delete val="1"/>
        <c:axPos val="l"/>
        <c:numFmt formatCode="#,##0.0" sourceLinked="1"/>
        <c:majorTickMark val="out"/>
        <c:minorTickMark val="none"/>
        <c:tickLblPos val="nextTo"/>
        <c:crossAx val="164514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06750841750844"/>
          <c:y val="0.94533771578389669"/>
          <c:w val="0.71378501683501683"/>
          <c:h val="5.4662275059121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 Nova Cond" panose="020B0506020202020204" pitchFamily="34" charset="0"/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518518518518518E-2"/>
          <c:y val="3.6609014675052412E-2"/>
          <c:w val="0.95296296296296301"/>
          <c:h val="0.822962788259958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'MGMP 2023'!$A$4</c:f>
              <c:strCache>
                <c:ptCount val="1"/>
                <c:pt idx="0">
                  <c:v>Tributarios no petroleros</c:v>
                </c:pt>
              </c:strCache>
            </c:strRef>
          </c:tx>
          <c:spPr>
            <a:solidFill>
              <a:srgbClr val="E199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'MGMP 2023'!$B$2:$Q$2</c:f>
              <c:numCache>
                <c:formatCode>General</c:formatCod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numCache>
              <c:extLst/>
            </c:numRef>
          </c:cat>
          <c:val>
            <c:numRef>
              <c:f>'MGMP 2023'!$B$4:$Q$4</c:f>
              <c:numCache>
                <c:formatCode>#,##0.0</c:formatCode>
                <c:ptCount val="14"/>
                <c:pt idx="0">
                  <c:v>13.247473361063918</c:v>
                </c:pt>
                <c:pt idx="1">
                  <c:v>13.907625931917636</c:v>
                </c:pt>
                <c:pt idx="2">
                  <c:v>15.8243968834645</c:v>
                </c:pt>
                <c:pt idx="3">
                  <c:v>18.053026318458642</c:v>
                </c:pt>
                <c:pt idx="4">
                  <c:v>18.285631040514179</c:v>
                </c:pt>
                <c:pt idx="5">
                  <c:v>17.946324734923223</c:v>
                </c:pt>
                <c:pt idx="6">
                  <c:v>17.670620169760134</c:v>
                </c:pt>
                <c:pt idx="7">
                  <c:v>17.606287759463523</c:v>
                </c:pt>
                <c:pt idx="8">
                  <c:v>17.594140436225882</c:v>
                </c:pt>
                <c:pt idx="9">
                  <c:v>17.582266420824137</c:v>
                </c:pt>
                <c:pt idx="10">
                  <c:v>17.572901986553283</c:v>
                </c:pt>
                <c:pt idx="11">
                  <c:v>17.565818361463808</c:v>
                </c:pt>
                <c:pt idx="12">
                  <c:v>17.552289756073019</c:v>
                </c:pt>
                <c:pt idx="13">
                  <c:v>17.536108950733343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C24-4252-8D2C-7971345A85AE}"/>
            </c:ext>
          </c:extLst>
        </c:ser>
        <c:ser>
          <c:idx val="0"/>
          <c:order val="1"/>
          <c:tx>
            <c:strRef>
              <c:f>'MGMP 2023'!$A$3</c:f>
              <c:strCache>
                <c:ptCount val="1"/>
                <c:pt idx="0">
                  <c:v>Petroleros*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'MGMP 2023'!$B$2:$Q$2</c:f>
              <c:numCache>
                <c:formatCode>General</c:formatCod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numCache>
              <c:extLst/>
            </c:numRef>
          </c:cat>
          <c:val>
            <c:numRef>
              <c:f>'MGMP 2023'!$B$3:$Q$3</c:f>
              <c:numCache>
                <c:formatCode>#,##0.0</c:formatCode>
                <c:ptCount val="14"/>
                <c:pt idx="0">
                  <c:v>0.40744544325457382</c:v>
                </c:pt>
                <c:pt idx="1">
                  <c:v>1.7023181526697404</c:v>
                </c:pt>
                <c:pt idx="2">
                  <c:v>2.7678625937884309</c:v>
                </c:pt>
                <c:pt idx="3">
                  <c:v>1.4827741554315321</c:v>
                </c:pt>
                <c:pt idx="4">
                  <c:v>0.90881165495994165</c:v>
                </c:pt>
                <c:pt idx="5">
                  <c:v>0.86460966301796027</c:v>
                </c:pt>
                <c:pt idx="6">
                  <c:v>0.80473718442280295</c:v>
                </c:pt>
                <c:pt idx="7">
                  <c:v>0.83522235302276382</c:v>
                </c:pt>
                <c:pt idx="8">
                  <c:v>0.94280104832664091</c:v>
                </c:pt>
                <c:pt idx="9">
                  <c:v>0.97105409744477877</c:v>
                </c:pt>
                <c:pt idx="10">
                  <c:v>0.88971351981587599</c:v>
                </c:pt>
                <c:pt idx="11">
                  <c:v>0.81489303473779462</c:v>
                </c:pt>
                <c:pt idx="12">
                  <c:v>0.94336056767177168</c:v>
                </c:pt>
                <c:pt idx="13">
                  <c:v>1.0389083232795531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C24-4252-8D2C-7971345A85AE}"/>
            </c:ext>
          </c:extLst>
        </c:ser>
        <c:ser>
          <c:idx val="2"/>
          <c:order val="2"/>
          <c:tx>
            <c:strRef>
              <c:f>'MGMP 2023'!$A$5</c:f>
              <c:strCache>
                <c:ptCount val="1"/>
                <c:pt idx="0">
                  <c:v>Resto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'MGMP 2023'!$B$2:$Q$2</c:f>
              <c:numCache>
                <c:formatCode>General</c:formatCod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numCache>
              <c:extLst/>
            </c:numRef>
          </c:cat>
          <c:val>
            <c:numRef>
              <c:f>'MGMP 2023'!$B$5:$Q$5</c:f>
              <c:numCache>
                <c:formatCode>#,##0.0</c:formatCode>
                <c:ptCount val="14"/>
                <c:pt idx="0">
                  <c:v>2.4494462107864159</c:v>
                </c:pt>
                <c:pt idx="1">
                  <c:v>0.68128321175473161</c:v>
                </c:pt>
                <c:pt idx="2">
                  <c:v>0.66114845424436197</c:v>
                </c:pt>
                <c:pt idx="3">
                  <c:v>1.2450463867518096</c:v>
                </c:pt>
                <c:pt idx="4">
                  <c:v>1.0545487931184745</c:v>
                </c:pt>
                <c:pt idx="5">
                  <c:v>1.072109078447447</c:v>
                </c:pt>
                <c:pt idx="6">
                  <c:v>1.0707464907381876</c:v>
                </c:pt>
                <c:pt idx="7">
                  <c:v>1.0555546162517011</c:v>
                </c:pt>
                <c:pt idx="8">
                  <c:v>1.0650246036394364</c:v>
                </c:pt>
                <c:pt idx="9">
                  <c:v>1.0726918262865901</c:v>
                </c:pt>
                <c:pt idx="10">
                  <c:v>1.0599277306944046</c:v>
                </c:pt>
                <c:pt idx="11">
                  <c:v>1.0446402097587608</c:v>
                </c:pt>
                <c:pt idx="12">
                  <c:v>1.0550152520716161</c:v>
                </c:pt>
                <c:pt idx="13">
                  <c:v>1.0268269506849883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C24-4252-8D2C-7971345A8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45140880"/>
        <c:axId val="1645144624"/>
      </c:barChart>
      <c:lineChart>
        <c:grouping val="standard"/>
        <c:varyColors val="0"/>
        <c:ser>
          <c:idx val="3"/>
          <c:order val="3"/>
          <c:tx>
            <c:strRef>
              <c:f>'MGMP 2023'!$A$6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'MGMP 2023'!$B$2:$Q$2</c:f>
              <c:numCache>
                <c:formatCode>General</c:formatCod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numCache>
              <c:extLst/>
            </c:numRef>
          </c:cat>
          <c:val>
            <c:numRef>
              <c:f>'MGMP 2023'!$B$6:$Q$6</c:f>
              <c:numCache>
                <c:formatCode>#,##0.0</c:formatCode>
                <c:ptCount val="14"/>
                <c:pt idx="0">
                  <c:v>16.104365015104907</c:v>
                </c:pt>
                <c:pt idx="1">
                  <c:v>16.291227296342107</c:v>
                </c:pt>
                <c:pt idx="2">
                  <c:v>19.253407931497293</c:v>
                </c:pt>
                <c:pt idx="3">
                  <c:v>20.780846860641983</c:v>
                </c:pt>
                <c:pt idx="4">
                  <c:v>20.248991488592594</c:v>
                </c:pt>
                <c:pt idx="5">
                  <c:v>19.883043476388629</c:v>
                </c:pt>
                <c:pt idx="6">
                  <c:v>19.546103844921124</c:v>
                </c:pt>
                <c:pt idx="7">
                  <c:v>19.497064728737989</c:v>
                </c:pt>
                <c:pt idx="8">
                  <c:v>19.601966088191958</c:v>
                </c:pt>
                <c:pt idx="9">
                  <c:v>19.626012344555505</c:v>
                </c:pt>
                <c:pt idx="10">
                  <c:v>19.522543237063562</c:v>
                </c:pt>
                <c:pt idx="11">
                  <c:v>19.425351605960365</c:v>
                </c:pt>
                <c:pt idx="12">
                  <c:v>19.550665575816407</c:v>
                </c:pt>
                <c:pt idx="13">
                  <c:v>19.601844224697885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4C24-4252-8D2C-7971345A8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5140880"/>
        <c:axId val="1645144624"/>
      </c:lineChart>
      <c:catAx>
        <c:axId val="164514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1645144624"/>
        <c:crosses val="autoZero"/>
        <c:auto val="1"/>
        <c:lblAlgn val="ctr"/>
        <c:lblOffset val="100"/>
        <c:noMultiLvlLbl val="0"/>
      </c:catAx>
      <c:valAx>
        <c:axId val="1645144624"/>
        <c:scaling>
          <c:orientation val="minMax"/>
          <c:min val="7.5"/>
        </c:scaling>
        <c:delete val="1"/>
        <c:axPos val="l"/>
        <c:numFmt formatCode="#,##0.0" sourceLinked="1"/>
        <c:majorTickMark val="out"/>
        <c:minorTickMark val="none"/>
        <c:tickLblPos val="nextTo"/>
        <c:crossAx val="1645140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237676767676769"/>
          <c:y val="0.93881367924528303"/>
          <c:w val="0.69524646464646467"/>
          <c:h val="6.1186320754716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 Nova Cond" panose="020B0506020202020204" pitchFamily="34" charset="0"/>
        </a:defRPr>
      </a:pPr>
      <a:endParaRPr lang="es-C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83399770706416E-2"/>
          <c:y val="5.3959279391155343E-2"/>
          <c:w val="0.97492132620766292"/>
          <c:h val="0.87953379629629624"/>
        </c:manualLayout>
      </c:layout>
      <c:lineChart>
        <c:grouping val="standard"/>
        <c:varyColors val="0"/>
        <c:ser>
          <c:idx val="1"/>
          <c:order val="0"/>
          <c:tx>
            <c:strRef>
              <c:f>'MGMP 2023'!$DL$40</c:f>
              <c:strCache>
                <c:ptCount val="1"/>
                <c:pt idx="0">
                  <c:v>Balance primario</c:v>
                </c:pt>
              </c:strCache>
            </c:strRef>
          </c:tx>
          <c:spPr>
            <a:ln w="28575">
              <a:solidFill>
                <a:srgbClr val="003389"/>
              </a:solidFill>
            </a:ln>
          </c:spPr>
          <c:marker>
            <c:symbol val="circle"/>
            <c:size val="7"/>
            <c:spPr>
              <a:solidFill>
                <a:srgbClr val="003389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2.4682145855782274E-2"/>
                  <c:y val="3.6616034090325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8E-4D4A-A467-2DE2BEF36D96}"/>
                </c:ext>
              </c:extLst>
            </c:dLbl>
            <c:dLbl>
              <c:idx val="2"/>
              <c:layout>
                <c:manualLayout>
                  <c:x val="-4.6763897754076293E-2"/>
                  <c:y val="-1.941019909628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8E-4D4A-A467-2DE2BEF36D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3389"/>
                    </a:solidFill>
                    <a:latin typeface="Century Gothic" panose="020B0502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'MGMP 2023'!$DM$39:$EB$39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'MGMP 2023'!$DM$40:$EB$40</c:f>
              <c:numCache>
                <c:formatCode>#,##0.0</c:formatCode>
                <c:ptCount val="16"/>
                <c:pt idx="0">
                  <c:v>0.44825910526369445</c:v>
                </c:pt>
                <c:pt idx="1">
                  <c:v>-4.9538733668873229</c:v>
                </c:pt>
                <c:pt idx="2">
                  <c:v>-3.6451390479718779</c:v>
                </c:pt>
                <c:pt idx="3">
                  <c:v>-0.98560976958081603</c:v>
                </c:pt>
                <c:pt idx="4">
                  <c:v>4.0235520258873553E-3</c:v>
                </c:pt>
                <c:pt idx="5">
                  <c:v>0.16553201931774886</c:v>
                </c:pt>
                <c:pt idx="6">
                  <c:v>0.42575951649526317</c:v>
                </c:pt>
                <c:pt idx="7">
                  <c:v>0.2071233095409076</c:v>
                </c:pt>
                <c:pt idx="8">
                  <c:v>0.26124776814814687</c:v>
                </c:pt>
                <c:pt idx="9">
                  <c:v>0.29849714975155028</c:v>
                </c:pt>
                <c:pt idx="10">
                  <c:v>0.40068041736154891</c:v>
                </c:pt>
                <c:pt idx="11">
                  <c:v>0.46724057364949867</c:v>
                </c:pt>
                <c:pt idx="12">
                  <c:v>0.4641143107417256</c:v>
                </c:pt>
                <c:pt idx="13">
                  <c:v>0.40438301703547996</c:v>
                </c:pt>
                <c:pt idx="14">
                  <c:v>0.45026026957504239</c:v>
                </c:pt>
                <c:pt idx="15">
                  <c:v>0.54773178136725575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8E-4D4A-A467-2DE2BEF36D96}"/>
            </c:ext>
          </c:extLst>
        </c:ser>
        <c:ser>
          <c:idx val="0"/>
          <c:order val="1"/>
          <c:tx>
            <c:strRef>
              <c:f>'MGMP 2023'!$DL$41</c:f>
              <c:strCache>
                <c:ptCount val="1"/>
                <c:pt idx="0">
                  <c:v>Balance fiscal</c:v>
                </c:pt>
              </c:strCache>
            </c:strRef>
          </c:tx>
          <c:spPr>
            <a:ln w="28575">
              <a:solidFill>
                <a:srgbClr val="B48B3F"/>
              </a:solidFill>
            </a:ln>
          </c:spPr>
          <c:marker>
            <c:symbol val="circle"/>
            <c:size val="7"/>
            <c:spPr>
              <a:solidFill>
                <a:srgbClr val="B48B3F"/>
              </a:solidFill>
              <a:ln>
                <a:solidFill>
                  <a:srgbClr val="B48B3F"/>
                </a:solidFill>
              </a:ln>
            </c:spPr>
          </c:marker>
          <c:dLbls>
            <c:dLbl>
              <c:idx val="1"/>
              <c:layout>
                <c:manualLayout>
                  <c:x val="-2.4682145855782274E-2"/>
                  <c:y val="4.5462281435581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8E-4D4A-A467-2DE2BEF36D96}"/>
                </c:ext>
              </c:extLst>
            </c:dLbl>
            <c:dLbl>
              <c:idx val="2"/>
              <c:layout>
                <c:manualLayout>
                  <c:x val="-3.5141923070763664E-2"/>
                  <c:y val="-4.00514429018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8E-4D4A-A467-2DE2BEF36D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B48B3F"/>
                    </a:solidFill>
                    <a:latin typeface="Century Gothic" panose="020B0502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'MGMP 2023'!$DM$39:$EB$39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'MGMP 2023'!$DM$41:$EB$41</c:f>
              <c:numCache>
                <c:formatCode>#,##0.0</c:formatCode>
                <c:ptCount val="16"/>
                <c:pt idx="0">
                  <c:v>-2.4572516375339455</c:v>
                </c:pt>
                <c:pt idx="1">
                  <c:v>-7.7939411188605039</c:v>
                </c:pt>
                <c:pt idx="2">
                  <c:v>-6.9721561433652397</c:v>
                </c:pt>
                <c:pt idx="3">
                  <c:v>-5.3044991425180568</c:v>
                </c:pt>
                <c:pt idx="4">
                  <c:v>-4.3314696635531327</c:v>
                </c:pt>
                <c:pt idx="5">
                  <c:v>-4.3674467215628612</c:v>
                </c:pt>
                <c:pt idx="6">
                  <c:v>-3.4660910809276317</c:v>
                </c:pt>
                <c:pt idx="7">
                  <c:v>-3.1669025574984349</c:v>
                </c:pt>
                <c:pt idx="8">
                  <c:v>-2.9234986013954685</c:v>
                </c:pt>
                <c:pt idx="9">
                  <c:v>-2.9280905478471455</c:v>
                </c:pt>
                <c:pt idx="10">
                  <c:v>-2.7853557854907414</c:v>
                </c:pt>
                <c:pt idx="11">
                  <c:v>-2.7111180299703057</c:v>
                </c:pt>
                <c:pt idx="12">
                  <c:v>-2.7611493509857903</c:v>
                </c:pt>
                <c:pt idx="13">
                  <c:v>-2.8331924138010343</c:v>
                </c:pt>
                <c:pt idx="14">
                  <c:v>-2.7045556264697233</c:v>
                </c:pt>
                <c:pt idx="15">
                  <c:v>-2.6403393795173611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8E-4D4A-A467-2DE2BEF36D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1291248"/>
        <c:axId val="1841299152"/>
      </c:lineChart>
      <c:catAx>
        <c:axId val="18412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s-CO"/>
          </a:p>
        </c:txPr>
        <c:crossAx val="1841299152"/>
        <c:crosses val="autoZero"/>
        <c:auto val="1"/>
        <c:lblAlgn val="ctr"/>
        <c:lblOffset val="100"/>
        <c:noMultiLvlLbl val="0"/>
      </c:catAx>
      <c:valAx>
        <c:axId val="18412991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41291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9290462962962961"/>
          <c:y val="0.73904768518518515"/>
          <c:w val="0.4457962962962963"/>
          <c:h val="5.988333333333333E-2"/>
        </c:manualLayout>
      </c:layout>
      <c:overlay val="0"/>
      <c:txPr>
        <a:bodyPr/>
        <a:lstStyle/>
        <a:p>
          <a:pPr>
            <a:defRPr sz="1600">
              <a:latin typeface="Century Gothic" panose="020B0502020202020204" pitchFamily="34" charset="0"/>
            </a:defRPr>
          </a:pPr>
          <a:endParaRPr lang="es-C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 Nova Cond" panose="020B0506020202020204" pitchFamily="34" charset="0"/>
        </a:defRPr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29884504296049E-2"/>
          <c:y val="4.3022944365671584E-2"/>
          <c:w val="0.97094016773992509"/>
          <c:h val="0.77981363636363643"/>
        </c:manualLayout>
      </c:layout>
      <c:lineChart>
        <c:grouping val="standard"/>
        <c:varyColors val="0"/>
        <c:ser>
          <c:idx val="1"/>
          <c:order val="0"/>
          <c:tx>
            <c:strRef>
              <c:f>'MGMP 2023'!$CP$3</c:f>
              <c:strCache>
                <c:ptCount val="1"/>
                <c:pt idx="0">
                  <c:v>Actual</c:v>
                </c:pt>
              </c:strCache>
            </c:strRef>
          </c:tx>
          <c:spPr>
            <a:ln w="25400">
              <a:solidFill>
                <a:srgbClr val="B48B3F"/>
              </a:solidFill>
            </a:ln>
          </c:spPr>
          <c:marker>
            <c:symbol val="circle"/>
            <c:size val="7"/>
            <c:spPr>
              <a:solidFill>
                <a:srgbClr val="806B34"/>
              </a:solidFill>
              <a:ln>
                <a:solidFill>
                  <a:srgbClr val="806B34"/>
                </a:solidFill>
              </a:ln>
            </c:spPr>
          </c:marker>
          <c:dLbls>
            <c:dLbl>
              <c:idx val="0"/>
              <c:layout>
                <c:manualLayout>
                  <c:x val="8.5813606548663934E-4"/>
                  <c:y val="4.771355762670110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B-4074-BD90-51BBEBCA4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B48B3F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'MGMP 2023'!$CQ$2:$DF$2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'MGMP 2023'!$CQ$3:$DF$3</c:f>
              <c:numCache>
                <c:formatCode>#,##0.0</c:formatCode>
                <c:ptCount val="16"/>
                <c:pt idx="0">
                  <c:v>48.389276423088219</c:v>
                </c:pt>
                <c:pt idx="1">
                  <c:v>60.701422536015059</c:v>
                </c:pt>
                <c:pt idx="2">
                  <c:v>60.055094550312759</c:v>
                </c:pt>
                <c:pt idx="3">
                  <c:v>57.943457330808343</c:v>
                </c:pt>
                <c:pt idx="4">
                  <c:v>55.795517735257405</c:v>
                </c:pt>
                <c:pt idx="5">
                  <c:v>56.851128101648932</c:v>
                </c:pt>
                <c:pt idx="6">
                  <c:v>56.734293254977374</c:v>
                </c:pt>
                <c:pt idx="7">
                  <c:v>56.602300441912256</c:v>
                </c:pt>
                <c:pt idx="8">
                  <c:v>56.386316043448872</c:v>
                </c:pt>
                <c:pt idx="9">
                  <c:v>56.216378261137457</c:v>
                </c:pt>
                <c:pt idx="10">
                  <c:v>55.938843863109646</c:v>
                </c:pt>
                <c:pt idx="11">
                  <c:v>55.603448224440541</c:v>
                </c:pt>
                <c:pt idx="12">
                  <c:v>55.337155997515467</c:v>
                </c:pt>
                <c:pt idx="13">
                  <c:v>55.158128750436539</c:v>
                </c:pt>
                <c:pt idx="14">
                  <c:v>54.91544095241133</c:v>
                </c:pt>
                <c:pt idx="15">
                  <c:v>54.687189782533707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1B-4074-BD90-51BBEBCA4FBE}"/>
            </c:ext>
          </c:extLst>
        </c:ser>
        <c:ser>
          <c:idx val="3"/>
          <c:order val="1"/>
          <c:tx>
            <c:strRef>
              <c:f>'MGMP 2023'!$CP$4</c:f>
              <c:strCache>
                <c:ptCount val="1"/>
                <c:pt idx="0">
                  <c:v>Límite</c:v>
                </c:pt>
              </c:strCache>
            </c:strRef>
          </c:tx>
          <c:spPr>
            <a:ln w="25400">
              <a:solidFill>
                <a:srgbClr val="003389"/>
              </a:solidFill>
              <a:prstDash val="sysDash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0.66402921867298237"/>
                  <c:y val="2.5906220214765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B-4074-BD90-51BBEBCA4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'MGMP 2023'!$CQ$2:$DF$2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'MGMP 2023'!$CQ$4:$DF$4</c:f>
              <c:numCache>
                <c:formatCode>General</c:formatCode>
                <c:ptCount val="16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71</c:v>
                </c:pt>
                <c:pt idx="7">
                  <c:v>71</c:v>
                </c:pt>
                <c:pt idx="8">
                  <c:v>71</c:v>
                </c:pt>
                <c:pt idx="9">
                  <c:v>71</c:v>
                </c:pt>
                <c:pt idx="10">
                  <c:v>71</c:v>
                </c:pt>
                <c:pt idx="11">
                  <c:v>71</c:v>
                </c:pt>
                <c:pt idx="12">
                  <c:v>71</c:v>
                </c:pt>
                <c:pt idx="13">
                  <c:v>71</c:v>
                </c:pt>
                <c:pt idx="14">
                  <c:v>71</c:v>
                </c:pt>
                <c:pt idx="15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1B-4074-BD90-51BBEBCA4FBE}"/>
            </c:ext>
          </c:extLst>
        </c:ser>
        <c:ser>
          <c:idx val="0"/>
          <c:order val="2"/>
          <c:tx>
            <c:strRef>
              <c:f>'MGMP 2023'!$CP$5</c:f>
              <c:strCache>
                <c:ptCount val="1"/>
                <c:pt idx="0">
                  <c:v>Ancla</c:v>
                </c:pt>
              </c:strCache>
            </c:strRef>
          </c:tx>
          <c:spPr>
            <a:ln w="25400">
              <a:solidFill>
                <a:srgbClr val="B28940"/>
              </a:solidFill>
              <a:prstDash val="sysDash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0.67142849211960065"/>
                  <c:y val="6.12419294667358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B48B3F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95149151310803E-2"/>
                      <c:h val="5.14604214209628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1B-4074-BD90-51BBEBCA4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'MGMP 2023'!$CQ$2:$DF$2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'MGMP 2023'!$CQ$5:$DF$5</c:f>
              <c:numCache>
                <c:formatCode>General</c:formatCode>
                <c:ptCount val="16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  <c:pt idx="12">
                  <c:v>55</c:v>
                </c:pt>
                <c:pt idx="13">
                  <c:v>55</c:v>
                </c:pt>
                <c:pt idx="14">
                  <c:v>55</c:v>
                </c:pt>
                <c:pt idx="15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1B-4074-BD90-51BBEBCA4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1291248"/>
        <c:axId val="1841299152"/>
      </c:lineChart>
      <c:catAx>
        <c:axId val="18412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841299152"/>
        <c:crosses val="autoZero"/>
        <c:auto val="1"/>
        <c:lblAlgn val="ctr"/>
        <c:lblOffset val="100"/>
        <c:noMultiLvlLbl val="0"/>
      </c:catAx>
      <c:valAx>
        <c:axId val="1841299152"/>
        <c:scaling>
          <c:orientation val="minMax"/>
          <c:max val="75"/>
          <c:min val="45"/>
        </c:scaling>
        <c:delete val="1"/>
        <c:axPos val="l"/>
        <c:numFmt formatCode="#,##0.0" sourceLinked="1"/>
        <c:majorTickMark val="out"/>
        <c:minorTickMark val="none"/>
        <c:tickLblPos val="nextTo"/>
        <c:crossAx val="1841291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92819214967043"/>
          <c:y val="0.9103131505289549"/>
          <c:w val="0.35485195901478805"/>
          <c:h val="7.225744826704404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s-C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Hoja1!$A$43:$A$56</c:f>
              <c:strCache>
                <c:ptCount val="14"/>
                <c:pt idx="0">
                  <c:v>Brasil</c:v>
                </c:pt>
                <c:pt idx="1">
                  <c:v>Bolivia</c:v>
                </c:pt>
                <c:pt idx="2">
                  <c:v>México</c:v>
                </c:pt>
                <c:pt idx="3">
                  <c:v>Argentina</c:v>
                </c:pt>
                <c:pt idx="4">
                  <c:v>LAC</c:v>
                </c:pt>
                <c:pt idx="5">
                  <c:v>Costa Rica</c:v>
                </c:pt>
                <c:pt idx="6">
                  <c:v>El Salvador</c:v>
                </c:pt>
                <c:pt idx="7">
                  <c:v>Paraguay</c:v>
                </c:pt>
                <c:pt idx="8">
                  <c:v>Colombia</c:v>
                </c:pt>
                <c:pt idx="9">
                  <c:v>República Dominicana</c:v>
                </c:pt>
                <c:pt idx="10">
                  <c:v>Uruguay</c:v>
                </c:pt>
                <c:pt idx="11">
                  <c:v>Perú</c:v>
                </c:pt>
                <c:pt idx="12">
                  <c:v>Chile</c:v>
                </c:pt>
                <c:pt idx="13">
                  <c:v>Guatemala</c:v>
                </c:pt>
              </c:strCache>
            </c:strRef>
          </c:cat>
          <c:val>
            <c:numRef>
              <c:f>Hoja1!$B$43:$B$56</c:f>
              <c:numCache>
                <c:formatCode>0.0</c:formatCode>
                <c:ptCount val="14"/>
                <c:pt idx="0">
                  <c:v>-4.5750000000000002</c:v>
                </c:pt>
                <c:pt idx="1">
                  <c:v>-7.3040000000000003</c:v>
                </c:pt>
                <c:pt idx="2">
                  <c:v>-4.43</c:v>
                </c:pt>
                <c:pt idx="3">
                  <c:v>-3.8769999999999998</c:v>
                </c:pt>
                <c:pt idx="4">
                  <c:v>-3.402076923076923</c:v>
                </c:pt>
                <c:pt idx="5">
                  <c:v>-2.7629999999999999</c:v>
                </c:pt>
                <c:pt idx="6">
                  <c:v>-2.5070000000000001</c:v>
                </c:pt>
                <c:pt idx="7">
                  <c:v>-4.4880000000000004</c:v>
                </c:pt>
                <c:pt idx="8">
                  <c:v>-6.5</c:v>
                </c:pt>
                <c:pt idx="9">
                  <c:v>-3.34</c:v>
                </c:pt>
                <c:pt idx="10">
                  <c:v>-2.5459999999999998</c:v>
                </c:pt>
                <c:pt idx="11">
                  <c:v>-1.3240000000000001</c:v>
                </c:pt>
                <c:pt idx="12">
                  <c:v>1.3340000000000001</c:v>
                </c:pt>
                <c:pt idx="13">
                  <c:v>-1.732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9-4869-82B3-AB2A6BD5E0D0}"/>
            </c:ext>
          </c:extLst>
        </c:ser>
        <c:ser>
          <c:idx val="1"/>
          <c:order val="1"/>
          <c:tx>
            <c:strRef>
              <c:f>Hoja1!$C$42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Hoja1!$A$43:$A$56</c:f>
              <c:strCache>
                <c:ptCount val="14"/>
                <c:pt idx="0">
                  <c:v>Brasil</c:v>
                </c:pt>
                <c:pt idx="1">
                  <c:v>Bolivia</c:v>
                </c:pt>
                <c:pt idx="2">
                  <c:v>México</c:v>
                </c:pt>
                <c:pt idx="3">
                  <c:v>Argentina</c:v>
                </c:pt>
                <c:pt idx="4">
                  <c:v>LAC</c:v>
                </c:pt>
                <c:pt idx="5">
                  <c:v>Costa Rica</c:v>
                </c:pt>
                <c:pt idx="6">
                  <c:v>El Salvador</c:v>
                </c:pt>
                <c:pt idx="7">
                  <c:v>Paraguay</c:v>
                </c:pt>
                <c:pt idx="8">
                  <c:v>Colombia</c:v>
                </c:pt>
                <c:pt idx="9">
                  <c:v>República Dominicana</c:v>
                </c:pt>
                <c:pt idx="10">
                  <c:v>Uruguay</c:v>
                </c:pt>
                <c:pt idx="11">
                  <c:v>Perú</c:v>
                </c:pt>
                <c:pt idx="12">
                  <c:v>Chile</c:v>
                </c:pt>
                <c:pt idx="13">
                  <c:v>Guatemala</c:v>
                </c:pt>
              </c:strCache>
            </c:strRef>
          </c:cat>
          <c:val>
            <c:numRef>
              <c:f>Hoja1!$C$43:$C$56</c:f>
              <c:numCache>
                <c:formatCode>0.0</c:formatCode>
                <c:ptCount val="14"/>
                <c:pt idx="0">
                  <c:v>-8.7989999999999995</c:v>
                </c:pt>
                <c:pt idx="1">
                  <c:v>-5.5709999999999997</c:v>
                </c:pt>
                <c:pt idx="2">
                  <c:v>-4.1120000000000001</c:v>
                </c:pt>
                <c:pt idx="3">
                  <c:v>-3.7519999999999998</c:v>
                </c:pt>
                <c:pt idx="4">
                  <c:v>-3.6412307692307704</c:v>
                </c:pt>
                <c:pt idx="5">
                  <c:v>-3.641</c:v>
                </c:pt>
                <c:pt idx="6">
                  <c:v>-3.403</c:v>
                </c:pt>
                <c:pt idx="7">
                  <c:v>-3.3159999999999998</c:v>
                </c:pt>
                <c:pt idx="8">
                  <c:v>-3.3</c:v>
                </c:pt>
                <c:pt idx="9">
                  <c:v>-3.0230000000000001</c:v>
                </c:pt>
                <c:pt idx="10">
                  <c:v>-2.1850000000000001</c:v>
                </c:pt>
                <c:pt idx="11">
                  <c:v>-2.0030000000000001</c:v>
                </c:pt>
                <c:pt idx="12">
                  <c:v>-1.8440000000000001</c:v>
                </c:pt>
                <c:pt idx="13">
                  <c:v>-1.67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9-4869-82B3-AB2A6BD5E0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2045872"/>
        <c:axId val="903688784"/>
      </c:barChart>
      <c:catAx>
        <c:axId val="5520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903688784"/>
        <c:crosses val="autoZero"/>
        <c:auto val="1"/>
        <c:lblAlgn val="ctr"/>
        <c:lblOffset val="100"/>
        <c:noMultiLvlLbl val="0"/>
      </c:catAx>
      <c:valAx>
        <c:axId val="9036887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5204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711044689514646E-2"/>
          <c:w val="0.97520360731601863"/>
          <c:h val="0.72261627246648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Hoja1!$G$42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Hoja1!$F$43:$F$56</c:f>
              <c:strCache>
                <c:ptCount val="14"/>
                <c:pt idx="0">
                  <c:v>Guatemala</c:v>
                </c:pt>
                <c:pt idx="1">
                  <c:v>Perú</c:v>
                </c:pt>
                <c:pt idx="2">
                  <c:v>Chile</c:v>
                </c:pt>
                <c:pt idx="3">
                  <c:v>Paraguay</c:v>
                </c:pt>
                <c:pt idx="4">
                  <c:v>Colombia</c:v>
                </c:pt>
                <c:pt idx="5">
                  <c:v>México</c:v>
                </c:pt>
                <c:pt idx="6">
                  <c:v>República Dominicana</c:v>
                </c:pt>
                <c:pt idx="7">
                  <c:v>LAC</c:v>
                </c:pt>
                <c:pt idx="8">
                  <c:v>Uruguay</c:v>
                </c:pt>
                <c:pt idx="9">
                  <c:v>Costa Rica</c:v>
                </c:pt>
                <c:pt idx="10">
                  <c:v>El Salvador</c:v>
                </c:pt>
                <c:pt idx="11">
                  <c:v>Argentina</c:v>
                </c:pt>
                <c:pt idx="12">
                  <c:v>Bolivia</c:v>
                </c:pt>
                <c:pt idx="13">
                  <c:v>Brasil</c:v>
                </c:pt>
              </c:strCache>
            </c:strRef>
          </c:cat>
          <c:val>
            <c:numRef>
              <c:f>Hoja1!$G$43:$G$56</c:f>
              <c:numCache>
                <c:formatCode>0.0</c:formatCode>
                <c:ptCount val="14"/>
                <c:pt idx="0">
                  <c:v>30.126999999999999</c:v>
                </c:pt>
                <c:pt idx="1">
                  <c:v>33.372999999999998</c:v>
                </c:pt>
                <c:pt idx="2">
                  <c:v>37.976999999999997</c:v>
                </c:pt>
                <c:pt idx="3">
                  <c:v>40.869999999999997</c:v>
                </c:pt>
                <c:pt idx="4">
                  <c:v>57.3</c:v>
                </c:pt>
                <c:pt idx="5">
                  <c:v>56.029000000000003</c:v>
                </c:pt>
                <c:pt idx="6">
                  <c:v>58.918999999999997</c:v>
                </c:pt>
                <c:pt idx="7">
                  <c:v>59.685615384615375</c:v>
                </c:pt>
                <c:pt idx="8">
                  <c:v>61</c:v>
                </c:pt>
                <c:pt idx="9">
                  <c:v>63.768000000000001</c:v>
                </c:pt>
                <c:pt idx="10">
                  <c:v>77.236000000000004</c:v>
                </c:pt>
                <c:pt idx="11">
                  <c:v>84.465999999999994</c:v>
                </c:pt>
                <c:pt idx="12">
                  <c:v>82.616</c:v>
                </c:pt>
                <c:pt idx="13">
                  <c:v>85.906000000000006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4-426D-BDBF-FF91282739BB}"/>
            </c:ext>
          </c:extLst>
        </c:ser>
        <c:ser>
          <c:idx val="1"/>
          <c:order val="1"/>
          <c:tx>
            <c:strRef>
              <c:f>Hoja1!$H$42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Hoja1!$F$43:$F$56</c:f>
              <c:strCache>
                <c:ptCount val="14"/>
                <c:pt idx="0">
                  <c:v>Guatemala</c:v>
                </c:pt>
                <c:pt idx="1">
                  <c:v>Perú</c:v>
                </c:pt>
                <c:pt idx="2">
                  <c:v>Chile</c:v>
                </c:pt>
                <c:pt idx="3">
                  <c:v>Paraguay</c:v>
                </c:pt>
                <c:pt idx="4">
                  <c:v>Colombia</c:v>
                </c:pt>
                <c:pt idx="5">
                  <c:v>México</c:v>
                </c:pt>
                <c:pt idx="6">
                  <c:v>República Dominicana</c:v>
                </c:pt>
                <c:pt idx="7">
                  <c:v>LAC</c:v>
                </c:pt>
                <c:pt idx="8">
                  <c:v>Uruguay</c:v>
                </c:pt>
                <c:pt idx="9">
                  <c:v>Costa Rica</c:v>
                </c:pt>
                <c:pt idx="10">
                  <c:v>El Salvador</c:v>
                </c:pt>
                <c:pt idx="11">
                  <c:v>Argentina</c:v>
                </c:pt>
                <c:pt idx="12">
                  <c:v>Bolivia</c:v>
                </c:pt>
                <c:pt idx="13">
                  <c:v>Brasil</c:v>
                </c:pt>
              </c:strCache>
            </c:strRef>
          </c:cat>
          <c:val>
            <c:numRef>
              <c:f>Hoja1!$H$43:$H$56</c:f>
              <c:numCache>
                <c:formatCode>0.0</c:formatCode>
                <c:ptCount val="14"/>
                <c:pt idx="0">
                  <c:v>28.632999999999999</c:v>
                </c:pt>
                <c:pt idx="1">
                  <c:v>32.994999999999997</c:v>
                </c:pt>
                <c:pt idx="2">
                  <c:v>36.624000000000002</c:v>
                </c:pt>
                <c:pt idx="3">
                  <c:v>40.433999999999997</c:v>
                </c:pt>
                <c:pt idx="4">
                  <c:v>54</c:v>
                </c:pt>
                <c:pt idx="5">
                  <c:v>55.591999999999999</c:v>
                </c:pt>
                <c:pt idx="6">
                  <c:v>58.302</c:v>
                </c:pt>
                <c:pt idx="7">
                  <c:v>58.728692307692313</c:v>
                </c:pt>
                <c:pt idx="8">
                  <c:v>62.311999999999998</c:v>
                </c:pt>
                <c:pt idx="9">
                  <c:v>63.53</c:v>
                </c:pt>
                <c:pt idx="10">
                  <c:v>76.102999999999994</c:v>
                </c:pt>
                <c:pt idx="11">
                  <c:v>76.266000000000005</c:v>
                </c:pt>
                <c:pt idx="12">
                  <c:v>82.305000000000007</c:v>
                </c:pt>
                <c:pt idx="13">
                  <c:v>88.403000000000006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4-426D-BDBF-FF91282739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2045872"/>
        <c:axId val="903688784"/>
      </c:barChart>
      <c:catAx>
        <c:axId val="5520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903688784"/>
        <c:crosses val="autoZero"/>
        <c:auto val="1"/>
        <c:lblAlgn val="ctr"/>
        <c:lblOffset val="100"/>
        <c:noMultiLvlLbl val="0"/>
      </c:catAx>
      <c:valAx>
        <c:axId val="9036887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5204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O" b="1"/>
              <a:t>Cantidad de actividades que podrían desindexarse del salario mínimo por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Total!$B$3:$B$19</c:f>
              <c:strCache>
                <c:ptCount val="17"/>
                <c:pt idx="0">
                  <c:v>Transporte</c:v>
                </c:pt>
                <c:pt idx="1">
                  <c:v>Laboral y pensional</c:v>
                </c:pt>
                <c:pt idx="2">
                  <c:v>Hacienda</c:v>
                </c:pt>
                <c:pt idx="3">
                  <c:v>Justicia</c:v>
                </c:pt>
                <c:pt idx="4">
                  <c:v>TIC</c:v>
                </c:pt>
                <c:pt idx="5">
                  <c:v>Agricultura</c:v>
                </c:pt>
                <c:pt idx="6">
                  <c:v>CIT</c:v>
                </c:pt>
                <c:pt idx="7">
                  <c:v>Vivienda</c:v>
                </c:pt>
                <c:pt idx="8">
                  <c:v>Educación</c:v>
                </c:pt>
                <c:pt idx="9">
                  <c:v>Minas y Energía </c:v>
                </c:pt>
                <c:pt idx="10">
                  <c:v>Salud</c:v>
                </c:pt>
                <c:pt idx="11">
                  <c:v>Servicios Público</c:v>
                </c:pt>
                <c:pt idx="12">
                  <c:v>Deporte</c:v>
                </c:pt>
                <c:pt idx="13">
                  <c:v>Defensa</c:v>
                </c:pt>
                <c:pt idx="14">
                  <c:v>Interior</c:v>
                </c:pt>
                <c:pt idx="15">
                  <c:v>Relaciones Exteriores</c:v>
                </c:pt>
                <c:pt idx="16">
                  <c:v>Cultura</c:v>
                </c:pt>
              </c:strCache>
            </c:strRef>
          </c:cat>
          <c:val>
            <c:numRef>
              <c:f>Total!$C$3:$C$19</c:f>
              <c:numCache>
                <c:formatCode>General</c:formatCode>
                <c:ptCount val="17"/>
                <c:pt idx="0">
                  <c:v>42</c:v>
                </c:pt>
                <c:pt idx="1">
                  <c:v>22</c:v>
                </c:pt>
                <c:pt idx="2">
                  <c:v>22</c:v>
                </c:pt>
                <c:pt idx="3">
                  <c:v>19</c:v>
                </c:pt>
                <c:pt idx="4">
                  <c:v>19</c:v>
                </c:pt>
                <c:pt idx="5">
                  <c:v>16</c:v>
                </c:pt>
                <c:pt idx="6">
                  <c:v>15</c:v>
                </c:pt>
                <c:pt idx="7">
                  <c:v>12</c:v>
                </c:pt>
                <c:pt idx="8">
                  <c:v>11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8-40C8-A9E8-7E11FC5509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549360304"/>
        <c:axId val="549354480"/>
      </c:barChart>
      <c:catAx>
        <c:axId val="54936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549354480"/>
        <c:crosses val="autoZero"/>
        <c:auto val="1"/>
        <c:lblAlgn val="ctr"/>
        <c:lblOffset val="100"/>
        <c:noMultiLvlLbl val="0"/>
      </c:catAx>
      <c:valAx>
        <c:axId val="549354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936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O" b="1"/>
              <a:t>Cantidad de actividades que podrían desindexarse del salario mínimo y pueden</a:t>
            </a:r>
            <a:r>
              <a:rPr lang="es-CO" b="1" baseline="0"/>
              <a:t> afectar el IPC</a:t>
            </a:r>
            <a:endParaRPr lang="es-CO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Total!$B$3:$B$19</c:f>
              <c:strCache>
                <c:ptCount val="17"/>
                <c:pt idx="0">
                  <c:v>Transporte</c:v>
                </c:pt>
                <c:pt idx="1">
                  <c:v>Laboral y pensional</c:v>
                </c:pt>
                <c:pt idx="2">
                  <c:v>Hacienda</c:v>
                </c:pt>
                <c:pt idx="3">
                  <c:v>Justicia</c:v>
                </c:pt>
                <c:pt idx="4">
                  <c:v>TIC</c:v>
                </c:pt>
                <c:pt idx="5">
                  <c:v>Agricultura</c:v>
                </c:pt>
                <c:pt idx="6">
                  <c:v>CIT</c:v>
                </c:pt>
                <c:pt idx="7">
                  <c:v>Vivienda</c:v>
                </c:pt>
                <c:pt idx="8">
                  <c:v>Educación</c:v>
                </c:pt>
                <c:pt idx="9">
                  <c:v>Minas y Energía </c:v>
                </c:pt>
                <c:pt idx="10">
                  <c:v>Salud</c:v>
                </c:pt>
                <c:pt idx="11">
                  <c:v>Servicios Público</c:v>
                </c:pt>
                <c:pt idx="12">
                  <c:v>Deporte</c:v>
                </c:pt>
                <c:pt idx="13">
                  <c:v>Defensa</c:v>
                </c:pt>
                <c:pt idx="14">
                  <c:v>Interior</c:v>
                </c:pt>
                <c:pt idx="15">
                  <c:v>Relaciones Exteriores</c:v>
                </c:pt>
                <c:pt idx="16">
                  <c:v>Cultura</c:v>
                </c:pt>
              </c:strCache>
            </c:strRef>
          </c:cat>
          <c:val>
            <c:numRef>
              <c:f>Total!$D$3:$D$19</c:f>
              <c:numCache>
                <c:formatCode>General</c:formatCode>
                <c:ptCount val="17"/>
                <c:pt idx="0">
                  <c:v>23</c:v>
                </c:pt>
                <c:pt idx="1">
                  <c:v>4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E-455B-B6F0-2B77C2CE20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549360304"/>
        <c:axId val="549354480"/>
      </c:barChart>
      <c:catAx>
        <c:axId val="54936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549354480"/>
        <c:crosses val="autoZero"/>
        <c:auto val="1"/>
        <c:lblAlgn val="ctr"/>
        <c:lblOffset val="100"/>
        <c:noMultiLvlLbl val="0"/>
      </c:catAx>
      <c:valAx>
        <c:axId val="549354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936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O" b="1"/>
              <a:t>Medidas que</a:t>
            </a:r>
            <a:r>
              <a:rPr lang="es-CO" b="1" baseline="0"/>
              <a:t> podrían afectar el IPC como % de medidas totales</a:t>
            </a:r>
            <a:endParaRPr lang="es-CO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Total!$B$3:$B$19</c:f>
              <c:strCache>
                <c:ptCount val="17"/>
                <c:pt idx="0">
                  <c:v>Transporte</c:v>
                </c:pt>
                <c:pt idx="1">
                  <c:v>Laboral y pensional</c:v>
                </c:pt>
                <c:pt idx="2">
                  <c:v>Hacienda</c:v>
                </c:pt>
                <c:pt idx="3">
                  <c:v>Justicia</c:v>
                </c:pt>
                <c:pt idx="4">
                  <c:v>TIC</c:v>
                </c:pt>
                <c:pt idx="5">
                  <c:v>Agricultura</c:v>
                </c:pt>
                <c:pt idx="6">
                  <c:v>CIT</c:v>
                </c:pt>
                <c:pt idx="7">
                  <c:v>Vivienda</c:v>
                </c:pt>
                <c:pt idx="8">
                  <c:v>Educación</c:v>
                </c:pt>
                <c:pt idx="9">
                  <c:v>Minas y Energía </c:v>
                </c:pt>
                <c:pt idx="10">
                  <c:v>Salud</c:v>
                </c:pt>
                <c:pt idx="11">
                  <c:v>Servicios Público</c:v>
                </c:pt>
                <c:pt idx="12">
                  <c:v>Deporte</c:v>
                </c:pt>
                <c:pt idx="13">
                  <c:v>Defensa</c:v>
                </c:pt>
                <c:pt idx="14">
                  <c:v>Interior</c:v>
                </c:pt>
                <c:pt idx="15">
                  <c:v>Relaciones Exteriores</c:v>
                </c:pt>
                <c:pt idx="16">
                  <c:v>Cultura</c:v>
                </c:pt>
              </c:strCache>
            </c:strRef>
          </c:cat>
          <c:val>
            <c:numRef>
              <c:f>Total!$E$3:$E$19</c:f>
              <c:numCache>
                <c:formatCode>0</c:formatCode>
                <c:ptCount val="17"/>
                <c:pt idx="0">
                  <c:v>54.761904761904766</c:v>
                </c:pt>
                <c:pt idx="1">
                  <c:v>18.181818181818183</c:v>
                </c:pt>
                <c:pt idx="2">
                  <c:v>40.909090909090914</c:v>
                </c:pt>
                <c:pt idx="3">
                  <c:v>0</c:v>
                </c:pt>
                <c:pt idx="4">
                  <c:v>0</c:v>
                </c:pt>
                <c:pt idx="5">
                  <c:v>18.75</c:v>
                </c:pt>
                <c:pt idx="6">
                  <c:v>6.666666666666667</c:v>
                </c:pt>
                <c:pt idx="7">
                  <c:v>16.666666666666664</c:v>
                </c:pt>
                <c:pt idx="8">
                  <c:v>18.181818181818183</c:v>
                </c:pt>
                <c:pt idx="9">
                  <c:v>0</c:v>
                </c:pt>
                <c:pt idx="10">
                  <c:v>75</c:v>
                </c:pt>
                <c:pt idx="11">
                  <c:v>75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8-4560-A3CF-E31B673F6E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549360304"/>
        <c:axId val="549354480"/>
      </c:barChart>
      <c:catAx>
        <c:axId val="54936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549354480"/>
        <c:crosses val="autoZero"/>
        <c:auto val="1"/>
        <c:lblAlgn val="ctr"/>
        <c:lblOffset val="100"/>
        <c:noMultiLvlLbl val="0"/>
      </c:catAx>
      <c:valAx>
        <c:axId val="54935448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4936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O" b="1"/>
              <a:t>Actividades</a:t>
            </a:r>
            <a:r>
              <a:rPr lang="es-CO" b="1" baseline="0"/>
              <a:t>  con una contrapartida en el IPC y con mayores efectos inflacionarios</a:t>
            </a:r>
            <a:endParaRPr lang="es-CO" b="1"/>
          </a:p>
        </c:rich>
      </c:tx>
      <c:layout>
        <c:manualLayout>
          <c:xMode val="edge"/>
          <c:yMode val="edge"/>
          <c:x val="0.15257837492002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1699427206915834"/>
          <c:y val="0.18137876571293396"/>
          <c:w val="0.85247812353590158"/>
          <c:h val="0.6412985754641972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Transporte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5C-4E73-8C5D-D61A015FDE52}"/>
                </c:ext>
              </c:extLst>
            </c:dLbl>
            <c:dLbl>
              <c:idx val="1"/>
              <c:layout>
                <c:manualLayout>
                  <c:x val="-5.7204198340385353E-3"/>
                  <c:y val="6.40118655483480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Laboral y pensional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5C-4E73-8C5D-D61A015FDE52}"/>
                </c:ext>
              </c:extLst>
            </c:dLbl>
            <c:dLbl>
              <c:idx val="2"/>
              <c:layout>
                <c:manualLayout>
                  <c:x val="-7.2399232245681386E-2"/>
                  <c:y val="-3.60927803089451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Hacienda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5C-4E73-8C5D-D61A015FDE5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Agricultura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5C-4E73-8C5D-D61A015FDE52}"/>
                </c:ext>
              </c:extLst>
            </c:dLbl>
            <c:dLbl>
              <c:idx val="4"/>
              <c:layout>
                <c:manualLayout>
                  <c:x val="-6.3154946114056032E-2"/>
                  <c:y val="3.15599862149718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CIT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E5C-4E73-8C5D-D61A015FDE52}"/>
                </c:ext>
              </c:extLst>
            </c:dLbl>
            <c:dLbl>
              <c:idx val="5"/>
              <c:layout>
                <c:manualLayout>
                  <c:x val="-0.10020153259479832"/>
                  <c:y val="-2.4707461303745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Vivienda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5C-4E73-8C5D-D61A015FDE52}"/>
                </c:ext>
              </c:extLst>
            </c:dLbl>
            <c:dLbl>
              <c:idx val="6"/>
              <c:layout>
                <c:manualLayout>
                  <c:x val="-8.2463262149812852E-2"/>
                  <c:y val="-3.22995139242745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Educación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E5C-4E73-8C5D-D61A015FDE52}"/>
                </c:ext>
              </c:extLst>
            </c:dLbl>
            <c:dLbl>
              <c:idx val="7"/>
              <c:layout>
                <c:manualLayout>
                  <c:x val="-3.7187117445252167E-2"/>
                  <c:y val="3.40865306785645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Salud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E5C-4E73-8C5D-D61A015FDE52}"/>
                </c:ext>
              </c:extLst>
            </c:dLbl>
            <c:dLbl>
              <c:idx val="8"/>
              <c:layout>
                <c:manualLayout>
                  <c:x val="-6.1571478229328815E-3"/>
                  <c:y val="-1.01814853953271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SS.PP.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E5C-4E73-8C5D-D61A015FD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Sectores!$R$5:$R$13</c:f>
              <c:numCache>
                <c:formatCode>0.0</c:formatCode>
                <c:ptCount val="9"/>
                <c:pt idx="0">
                  <c:v>54.761904761904766</c:v>
                </c:pt>
                <c:pt idx="1">
                  <c:v>18.181818181818183</c:v>
                </c:pt>
                <c:pt idx="2">
                  <c:v>40.909090909090914</c:v>
                </c:pt>
                <c:pt idx="3">
                  <c:v>18.75</c:v>
                </c:pt>
                <c:pt idx="4">
                  <c:v>6.666666666666667</c:v>
                </c:pt>
                <c:pt idx="5">
                  <c:v>16.666666666666664</c:v>
                </c:pt>
                <c:pt idx="6">
                  <c:v>18.181818181818183</c:v>
                </c:pt>
                <c:pt idx="7">
                  <c:v>75</c:v>
                </c:pt>
                <c:pt idx="8">
                  <c:v>75</c:v>
                </c:pt>
              </c:numCache>
            </c:numRef>
          </c:xVal>
          <c:yVal>
            <c:numRef>
              <c:f>Sectores!$Q$5:$Q$13</c:f>
              <c:numCache>
                <c:formatCode>0.00</c:formatCode>
                <c:ptCount val="9"/>
                <c:pt idx="0">
                  <c:v>0.33</c:v>
                </c:pt>
                <c:pt idx="1">
                  <c:v>0.22</c:v>
                </c:pt>
                <c:pt idx="2">
                  <c:v>0.15</c:v>
                </c:pt>
                <c:pt idx="3">
                  <c:v>3.5399999999999996</c:v>
                </c:pt>
                <c:pt idx="4">
                  <c:v>0.05</c:v>
                </c:pt>
                <c:pt idx="5">
                  <c:v>0.15</c:v>
                </c:pt>
                <c:pt idx="6">
                  <c:v>1.3800000000000001</c:v>
                </c:pt>
                <c:pt idx="7">
                  <c:v>0.19</c:v>
                </c:pt>
                <c:pt idx="8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E5C-4E73-8C5D-D61A015FDE5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624032223"/>
        <c:axId val="624020575"/>
      </c:scatterChart>
      <c:valAx>
        <c:axId val="624032223"/>
        <c:scaling>
          <c:orientation val="minMax"/>
          <c:min val="-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CO"/>
                  <a:t>Actividades con</a:t>
                </a:r>
                <a:r>
                  <a:rPr lang="es-CO" baseline="0"/>
                  <a:t> contrapartida en el IPC como % de las actividades totales (%)</a:t>
                </a:r>
                <a:endParaRPr lang="es-CO"/>
              </a:p>
            </c:rich>
          </c:tx>
          <c:layout>
            <c:manualLayout>
              <c:xMode val="edge"/>
              <c:yMode val="edge"/>
              <c:x val="0.15980555555555556"/>
              <c:y val="0.92937481773111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624020575"/>
        <c:crosses val="autoZero"/>
        <c:crossBetween val="midCat"/>
      </c:valAx>
      <c:valAx>
        <c:axId val="624020575"/>
        <c:scaling>
          <c:orientation val="minMax"/>
          <c:min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CO"/>
                  <a:t>Peso sobre el IPC</a:t>
                </a:r>
                <a:r>
                  <a:rPr lang="es-CO" baseline="0"/>
                  <a:t> (%)</a:t>
                </a:r>
                <a:endParaRPr lang="es-CO"/>
              </a:p>
            </c:rich>
          </c:tx>
          <c:layout>
            <c:manualLayout>
              <c:xMode val="edge"/>
              <c:yMode val="edge"/>
              <c:x val="0"/>
              <c:y val="0.301869650607048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0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6240322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517493050538208E-2"/>
          <c:y val="7.375605757088928E-2"/>
          <c:w val="0.9543094496365524"/>
          <c:h val="0.697509848931352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58D4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4-405D-92DC-6127E2F262C6}"/>
              </c:ext>
            </c:extLst>
          </c:dPt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214-405D-92DC-6127E2F262C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B58D47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'[OCDE-WEO - 2023 vs 2019.xlsx]WEO'!$O$5:$S$5</c:f>
              <c:strCache>
                <c:ptCount val="5"/>
                <c:pt idx="0">
                  <c:v>Emergentes</c:v>
                </c:pt>
                <c:pt idx="1">
                  <c:v>Colombia</c:v>
                </c:pt>
                <c:pt idx="2">
                  <c:v>Mundo</c:v>
                </c:pt>
                <c:pt idx="3">
                  <c:v>LATAM</c:v>
                </c:pt>
                <c:pt idx="4">
                  <c:v>OCDE</c:v>
                </c:pt>
              </c:strCache>
            </c:strRef>
          </c:cat>
          <c:val>
            <c:numRef>
              <c:f>'[OCDE-WEO - 2023 vs 2019.xlsx]WEO'!$O$8:$S$8</c:f>
              <c:numCache>
                <c:formatCode>General</c:formatCode>
                <c:ptCount val="5"/>
                <c:pt idx="0">
                  <c:v>13.553919882624015</c:v>
                </c:pt>
                <c:pt idx="1">
                  <c:v>12.463329818281849</c:v>
                </c:pt>
                <c:pt idx="2">
                  <c:v>10.116554041812492</c:v>
                </c:pt>
                <c:pt idx="3">
                  <c:v>5.614670763820385</c:v>
                </c:pt>
                <c:pt idx="4">
                  <c:v>5.4748316665005348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14-405D-92DC-6127E2F26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26188192"/>
        <c:axId val="1126189856"/>
      </c:barChart>
      <c:catAx>
        <c:axId val="11261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1126189856"/>
        <c:crosses val="autoZero"/>
        <c:auto val="1"/>
        <c:lblAlgn val="ctr"/>
        <c:lblOffset val="100"/>
        <c:noMultiLvlLbl val="0"/>
      </c:catAx>
      <c:valAx>
        <c:axId val="1126189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18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2026-2034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1.8</c:v>
                </c:pt>
                <c:pt idx="1">
                  <c:v>1.5</c:v>
                </c:pt>
                <c:pt idx="2">
                  <c:v>3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8-494D-B209-21767F822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66497567"/>
        <c:axId val="866502847"/>
      </c:barChart>
      <c:catAx>
        <c:axId val="86649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866502847"/>
        <c:crosses val="autoZero"/>
        <c:auto val="1"/>
        <c:lblAlgn val="ctr"/>
        <c:lblOffset val="100"/>
        <c:noMultiLvlLbl val="0"/>
      </c:catAx>
      <c:valAx>
        <c:axId val="8665028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6497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2060"/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56722937960678E-4"/>
          <c:y val="0"/>
          <c:w val="0.99842286554124082"/>
          <c:h val="0.737757802578980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22-4BBC-AC3F-A3DA41D30064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122-4BBC-AC3F-A3DA41D30064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22-4BBC-AC3F-A3DA41D30064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22-4BBC-AC3F-A3DA41D30064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122-4BBC-AC3F-A3DA41D300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'[Gráficos presentaciones.xlsx]Total_nacional_IML_Sexo'!$FV$12:$GE$13</c:f>
              <c:multiLvlStrCache>
                <c:ptCount val="10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2023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</c:lvl>
                <c:lvl>
                  <c:pt idx="0">
                    <c:v>Hombres</c:v>
                  </c:pt>
                  <c:pt idx="5">
                    <c:v>Mujeres</c:v>
                  </c:pt>
                </c:lvl>
              </c:multiLvlStrCache>
            </c:multiLvlStrRef>
          </c:cat>
          <c:val>
            <c:numRef>
              <c:f>'[Gráficos presentaciones.xlsx]Total_nacional_IML_Sexo'!$FV$14:$GE$14</c:f>
              <c:numCache>
                <c:formatCode>#,##0.0</c:formatCode>
                <c:ptCount val="10"/>
                <c:pt idx="0">
                  <c:v>8.7768666570515901</c:v>
                </c:pt>
                <c:pt idx="1">
                  <c:v>13.942627902293953</c:v>
                </c:pt>
                <c:pt idx="2" formatCode="0.0">
                  <c:v>11.737095292288933</c:v>
                </c:pt>
                <c:pt idx="3" formatCode="0.0">
                  <c:v>9.1545658784990316</c:v>
                </c:pt>
                <c:pt idx="4" formatCode="0.0">
                  <c:v>8.2424256557442188</c:v>
                </c:pt>
                <c:pt idx="5">
                  <c:v>14.223294072108375</c:v>
                </c:pt>
                <c:pt idx="6">
                  <c:v>21.515548361113268</c:v>
                </c:pt>
                <c:pt idx="7" formatCode="0.0">
                  <c:v>18.023741919642251</c:v>
                </c:pt>
                <c:pt idx="8" formatCode="0.0">
                  <c:v>14.644241797603746</c:v>
                </c:pt>
                <c:pt idx="9" formatCode="0.0">
                  <c:v>13.032216057307149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22-4BBC-AC3F-A3DA41D30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4031024"/>
        <c:axId val="1114895424"/>
      </c:barChart>
      <c:catAx>
        <c:axId val="51403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1114895424"/>
        <c:crosses val="autoZero"/>
        <c:auto val="1"/>
        <c:lblAlgn val="ctr"/>
        <c:lblOffset val="100"/>
        <c:noMultiLvlLbl val="0"/>
      </c:catAx>
      <c:valAx>
        <c:axId val="1114895424"/>
        <c:scaling>
          <c:orientation val="minMax"/>
          <c:max val="23"/>
          <c:min val="4"/>
        </c:scaling>
        <c:delete val="1"/>
        <c:axPos val="l"/>
        <c:numFmt formatCode="#,##0.0" sourceLinked="1"/>
        <c:majorTickMark val="none"/>
        <c:minorTickMark val="none"/>
        <c:tickLblPos val="nextTo"/>
        <c:crossAx val="51403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20297462817141E-2"/>
          <c:y val="5.0925925925925923E-2"/>
          <c:w val="0.86250940507436569"/>
          <c:h val="0.68797827354913965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presentaciones.xlsx]Tnal mensual'!$A$30</c:f>
              <c:strCache>
                <c:ptCount val="1"/>
                <c:pt idx="0">
                  <c:v>Ocupados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22222222222222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D9-427C-BEAA-C32EAC90BB2E}"/>
                </c:ext>
              </c:extLst>
            </c:dLbl>
            <c:dLbl>
              <c:idx val="46"/>
              <c:layout>
                <c:manualLayout>
                  <c:x val="-4.2998466809745416E-2"/>
                  <c:y val="5.0537718430024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D9-427C-BEAA-C32EAC90B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'[Gráficos presentaciones.xlsx]Tnal mensual'!$HU$11:$JO$11</c:f>
              <c:numCache>
                <c:formatCode>mmm\-yy</c:formatCode>
                <c:ptCount val="4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  <c:pt idx="37">
                  <c:v>44927</c:v>
                </c:pt>
                <c:pt idx="38">
                  <c:v>44958</c:v>
                </c:pt>
                <c:pt idx="39">
                  <c:v>44986</c:v>
                </c:pt>
                <c:pt idx="40">
                  <c:v>45017</c:v>
                </c:pt>
                <c:pt idx="41">
                  <c:v>45047</c:v>
                </c:pt>
                <c:pt idx="42">
                  <c:v>45078</c:v>
                </c:pt>
                <c:pt idx="43">
                  <c:v>45108</c:v>
                </c:pt>
                <c:pt idx="44">
                  <c:v>45139</c:v>
                </c:pt>
                <c:pt idx="45">
                  <c:v>45170</c:v>
                </c:pt>
                <c:pt idx="46">
                  <c:v>45200</c:v>
                </c:pt>
              </c:numCache>
            </c:numRef>
          </c:cat>
          <c:val>
            <c:numRef>
              <c:f>'[Gráficos presentaciones.xlsx]Tnal mensual'!$HU$55:$JO$55</c:f>
              <c:numCache>
                <c:formatCode>#,##0</c:formatCode>
                <c:ptCount val="47"/>
                <c:pt idx="0">
                  <c:v>21730.478999999999</c:v>
                </c:pt>
                <c:pt idx="1">
                  <c:v>20700.828000000001</c:v>
                </c:pt>
                <c:pt idx="2">
                  <c:v>21018.995999999999</c:v>
                </c:pt>
                <c:pt idx="3">
                  <c:v>19695.645</c:v>
                </c:pt>
                <c:pt idx="4">
                  <c:v>15987.843000000001</c:v>
                </c:pt>
                <c:pt idx="5">
                  <c:v>16673.352999999999</c:v>
                </c:pt>
                <c:pt idx="6">
                  <c:v>17705.471000000001</c:v>
                </c:pt>
                <c:pt idx="7">
                  <c:v>17373.66</c:v>
                </c:pt>
                <c:pt idx="8">
                  <c:v>18833.32</c:v>
                </c:pt>
                <c:pt idx="9">
                  <c:v>19371.524000000001</c:v>
                </c:pt>
                <c:pt idx="10">
                  <c:v>20384.008999999998</c:v>
                </c:pt>
                <c:pt idx="11">
                  <c:v>20371.98</c:v>
                </c:pt>
                <c:pt idx="12">
                  <c:v>20472.885999999999</c:v>
                </c:pt>
                <c:pt idx="13">
                  <c:v>19105.577000000001</c:v>
                </c:pt>
                <c:pt idx="14">
                  <c:v>20161.7</c:v>
                </c:pt>
                <c:pt idx="15">
                  <c:v>20094.353999999999</c:v>
                </c:pt>
                <c:pt idx="16">
                  <c:v>19756.418000000001</c:v>
                </c:pt>
                <c:pt idx="17">
                  <c:v>19988.542000000001</c:v>
                </c:pt>
                <c:pt idx="18">
                  <c:v>20072.811000000002</c:v>
                </c:pt>
                <c:pt idx="19">
                  <c:v>20416.898000000001</c:v>
                </c:pt>
                <c:pt idx="20">
                  <c:v>20576.643</c:v>
                </c:pt>
                <c:pt idx="21">
                  <c:v>20681.079000000002</c:v>
                </c:pt>
                <c:pt idx="22">
                  <c:v>21084.485000000001</c:v>
                </c:pt>
                <c:pt idx="23">
                  <c:v>21267.080999999998</c:v>
                </c:pt>
                <c:pt idx="24">
                  <c:v>21495.309000000001</c:v>
                </c:pt>
                <c:pt idx="25">
                  <c:v>20695.785</c:v>
                </c:pt>
                <c:pt idx="26">
                  <c:v>21680.919000000002</c:v>
                </c:pt>
                <c:pt idx="27">
                  <c:v>21679.829000000002</c:v>
                </c:pt>
                <c:pt idx="28">
                  <c:v>21957.395</c:v>
                </c:pt>
                <c:pt idx="29">
                  <c:v>22184.761999999999</c:v>
                </c:pt>
                <c:pt idx="30">
                  <c:v>22022.596000000001</c:v>
                </c:pt>
                <c:pt idx="31">
                  <c:v>22055.062000000002</c:v>
                </c:pt>
                <c:pt idx="32">
                  <c:v>22160.003000000001</c:v>
                </c:pt>
                <c:pt idx="33">
                  <c:v>22389.333999999999</c:v>
                </c:pt>
                <c:pt idx="34">
                  <c:v>22606.05</c:v>
                </c:pt>
                <c:pt idx="35">
                  <c:v>22486.276000000002</c:v>
                </c:pt>
                <c:pt idx="36">
                  <c:v>22468.15</c:v>
                </c:pt>
                <c:pt idx="37">
                  <c:v>21491.565999999999</c:v>
                </c:pt>
                <c:pt idx="38">
                  <c:v>22232.69</c:v>
                </c:pt>
                <c:pt idx="39">
                  <c:v>22793.699000000001</c:v>
                </c:pt>
                <c:pt idx="40">
                  <c:v>22741.956999999999</c:v>
                </c:pt>
                <c:pt idx="41">
                  <c:v>22567.452000000001</c:v>
                </c:pt>
                <c:pt idx="42">
                  <c:v>23052.256000000001</c:v>
                </c:pt>
                <c:pt idx="43">
                  <c:v>23181.793000000001</c:v>
                </c:pt>
                <c:pt idx="44">
                  <c:v>23161.076000000001</c:v>
                </c:pt>
                <c:pt idx="45">
                  <c:v>23106.591</c:v>
                </c:pt>
                <c:pt idx="46">
                  <c:v>23081.780999999999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1D9-427C-BEAA-C32EAC90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927232"/>
        <c:axId val="996927648"/>
      </c:lineChart>
      <c:lineChart>
        <c:grouping val="standard"/>
        <c:varyColors val="0"/>
        <c:ser>
          <c:idx val="1"/>
          <c:order val="1"/>
          <c:tx>
            <c:strRef>
              <c:f>'[Gráficos presentaciones.xlsx]Tnal mensual'!$A$16</c:f>
              <c:strCache>
                <c:ptCount val="1"/>
                <c:pt idx="0">
                  <c:v>Tasa de desempleo (eje derecho)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D9-427C-BEAA-C32EAC90BB2E}"/>
                </c:ext>
              </c:extLst>
            </c:dLbl>
            <c:dLbl>
              <c:idx val="34"/>
              <c:layout>
                <c:manualLayout>
                  <c:x val="-2.7126232027536331E-2"/>
                  <c:y val="-6.524707190920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D9-427C-BEAA-C32EAC90BB2E}"/>
                </c:ext>
              </c:extLst>
            </c:dLbl>
            <c:dLbl>
              <c:idx val="46"/>
              <c:layout>
                <c:manualLayout>
                  <c:x val="-2.1821665315694874E-2"/>
                  <c:y val="2.9809916527417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352262601861321E-2"/>
                      <c:h val="0.12117620691028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1D9-427C-BEAA-C32EAC90B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'[Gráficos presentaciones.xlsx]Tnal mensual'!$HU$11:$JO$11</c:f>
              <c:numCache>
                <c:formatCode>mmm\-yy</c:formatCode>
                <c:ptCount val="4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  <c:pt idx="37">
                  <c:v>44927</c:v>
                </c:pt>
                <c:pt idx="38">
                  <c:v>44958</c:v>
                </c:pt>
                <c:pt idx="39">
                  <c:v>44986</c:v>
                </c:pt>
                <c:pt idx="40">
                  <c:v>45017</c:v>
                </c:pt>
                <c:pt idx="41">
                  <c:v>45047</c:v>
                </c:pt>
                <c:pt idx="42">
                  <c:v>45078</c:v>
                </c:pt>
                <c:pt idx="43">
                  <c:v>45108</c:v>
                </c:pt>
                <c:pt idx="44">
                  <c:v>45139</c:v>
                </c:pt>
                <c:pt idx="45">
                  <c:v>45170</c:v>
                </c:pt>
                <c:pt idx="46">
                  <c:v>45200</c:v>
                </c:pt>
              </c:numCache>
            </c:numRef>
          </c:cat>
          <c:val>
            <c:numRef>
              <c:f>'[Gráficos presentaciones.xlsx]Tnal mensual'!$HU$54:$JO$54</c:f>
              <c:numCache>
                <c:formatCode>0.0</c:formatCode>
                <c:ptCount val="47"/>
                <c:pt idx="0">
                  <c:v>9.9497</c:v>
                </c:pt>
                <c:pt idx="1">
                  <c:v>13.458500000000001</c:v>
                </c:pt>
                <c:pt idx="2">
                  <c:v>12.8131</c:v>
                </c:pt>
                <c:pt idx="3">
                  <c:v>13.1828</c:v>
                </c:pt>
                <c:pt idx="4">
                  <c:v>20.485299999999999</c:v>
                </c:pt>
                <c:pt idx="5">
                  <c:v>21.972000000000001</c:v>
                </c:pt>
                <c:pt idx="6">
                  <c:v>20.359100000000002</c:v>
                </c:pt>
                <c:pt idx="7">
                  <c:v>20.9147</c:v>
                </c:pt>
                <c:pt idx="8">
                  <c:v>17.442699999999999</c:v>
                </c:pt>
                <c:pt idx="9">
                  <c:v>16.2928</c:v>
                </c:pt>
                <c:pt idx="10">
                  <c:v>15.2814</c:v>
                </c:pt>
                <c:pt idx="11">
                  <c:v>13.912800000000001</c:v>
                </c:pt>
                <c:pt idx="12">
                  <c:v>13.914199999999999</c:v>
                </c:pt>
                <c:pt idx="13">
                  <c:v>17.563300000000002</c:v>
                </c:pt>
                <c:pt idx="14">
                  <c:v>15.5852</c:v>
                </c:pt>
                <c:pt idx="15">
                  <c:v>14.7255</c:v>
                </c:pt>
                <c:pt idx="16">
                  <c:v>15.488</c:v>
                </c:pt>
                <c:pt idx="17">
                  <c:v>15.2042</c:v>
                </c:pt>
                <c:pt idx="18">
                  <c:v>14.646599999999999</c:v>
                </c:pt>
                <c:pt idx="19">
                  <c:v>13.0585</c:v>
                </c:pt>
                <c:pt idx="20">
                  <c:v>12.8614</c:v>
                </c:pt>
                <c:pt idx="21">
                  <c:v>11.9613</c:v>
                </c:pt>
                <c:pt idx="22">
                  <c:v>11.995200000000001</c:v>
                </c:pt>
                <c:pt idx="23">
                  <c:v>11.533099999999999</c:v>
                </c:pt>
                <c:pt idx="24">
                  <c:v>11.096500000000001</c:v>
                </c:pt>
                <c:pt idx="25">
                  <c:v>14.6473</c:v>
                </c:pt>
                <c:pt idx="26">
                  <c:v>12.905200000000001</c:v>
                </c:pt>
                <c:pt idx="27">
                  <c:v>12.1212</c:v>
                </c:pt>
                <c:pt idx="28">
                  <c:v>11.1685</c:v>
                </c:pt>
                <c:pt idx="29">
                  <c:v>10.648300000000001</c:v>
                </c:pt>
                <c:pt idx="30">
                  <c:v>11.261200000000001</c:v>
                </c:pt>
                <c:pt idx="31">
                  <c:v>10.988899999999999</c:v>
                </c:pt>
                <c:pt idx="32">
                  <c:v>10.6313</c:v>
                </c:pt>
                <c:pt idx="33">
                  <c:v>10.7484</c:v>
                </c:pt>
                <c:pt idx="34">
                  <c:v>9.7210000000000001</c:v>
                </c:pt>
                <c:pt idx="35">
                  <c:v>9.5007999999999999</c:v>
                </c:pt>
                <c:pt idx="36">
                  <c:v>10.2727</c:v>
                </c:pt>
                <c:pt idx="37">
                  <c:v>13.7044</c:v>
                </c:pt>
                <c:pt idx="38">
                  <c:v>11.3531</c:v>
                </c:pt>
                <c:pt idx="39">
                  <c:v>10.032500000000001</c:v>
                </c:pt>
                <c:pt idx="40">
                  <c:v>10.7247</c:v>
                </c:pt>
                <c:pt idx="41">
                  <c:v>10.475099999999999</c:v>
                </c:pt>
                <c:pt idx="42">
                  <c:v>9.3423096210000001</c:v>
                </c:pt>
                <c:pt idx="43">
                  <c:v>9.5728505639999995</c:v>
                </c:pt>
                <c:pt idx="44">
                  <c:v>9.2773719989999996</c:v>
                </c:pt>
                <c:pt idx="45">
                  <c:v>9.2526741799999996</c:v>
                </c:pt>
                <c:pt idx="46">
                  <c:v>9.2309123839999998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81D9-427C-BEAA-C32EAC90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981024"/>
        <c:axId val="1037089312"/>
      </c:lineChart>
      <c:dateAx>
        <c:axId val="996927232"/>
        <c:scaling>
          <c:orientation val="minMax"/>
          <c:min val="43862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996927648"/>
        <c:crosses val="autoZero"/>
        <c:auto val="1"/>
        <c:lblOffset val="100"/>
        <c:baseTimeUnit val="months"/>
        <c:majorUnit val="2"/>
        <c:majorTimeUnit val="months"/>
      </c:dateAx>
      <c:valAx>
        <c:axId val="996927648"/>
        <c:scaling>
          <c:orientation val="minMax"/>
          <c:min val="1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996927232"/>
        <c:crosses val="autoZero"/>
        <c:crossBetween val="between"/>
      </c:valAx>
      <c:valAx>
        <c:axId val="1037089312"/>
        <c:scaling>
          <c:orientation val="minMax"/>
          <c:min val="7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2048981024"/>
        <c:crosses val="max"/>
        <c:crossBetween val="between"/>
      </c:valAx>
      <c:dateAx>
        <c:axId val="20489810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3708931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899979153045441"/>
          <c:w val="0.99293205021272024"/>
          <c:h val="8.1000208469545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Inflación anual por nivel de ingreso (%)</a:t>
            </a:r>
            <a:endParaRPr lang="es-CO" sz="140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5246542316428466E-2"/>
          <c:y val="0.11038790672466769"/>
          <c:w val="0.85398476907175802"/>
          <c:h val="0.63716005428556322"/>
        </c:manualLayout>
      </c:layout>
      <c:lineChart>
        <c:grouping val="standard"/>
        <c:varyColors val="0"/>
        <c:ser>
          <c:idx val="0"/>
          <c:order val="0"/>
          <c:tx>
            <c:strRef>
              <c:f>'[IPC por nivel de ingreso.xlsx]Hoja1'!$B$1</c:f>
              <c:strCache>
                <c:ptCount val="1"/>
                <c:pt idx="0">
                  <c:v>Pobres 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7"/>
              <c:layout>
                <c:manualLayout>
                  <c:x val="2.6147687634702635E-3"/>
                  <c:y val="4.14755986743894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rgbClr val="4472C4">
                          <a:lumMod val="75000"/>
                        </a:srgb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58-47D4-A92C-C50A42DC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'[IPC por nivel de ingreso.xlsx]Hoja1'!$A$3:$A$60</c:f>
              <c:numCache>
                <c:formatCode>[$-409]mmm\-yy;@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'[IPC por nivel de ingreso.xlsx]Hoja1'!$C$3:$C$60</c:f>
              <c:numCache>
                <c:formatCode>0.0</c:formatCode>
                <c:ptCount val="58"/>
                <c:pt idx="0">
                  <c:v>3</c:v>
                </c:pt>
                <c:pt idx="1">
                  <c:v>2.85</c:v>
                </c:pt>
                <c:pt idx="2">
                  <c:v>3.12</c:v>
                </c:pt>
                <c:pt idx="3">
                  <c:v>3.23</c:v>
                </c:pt>
                <c:pt idx="4">
                  <c:v>3.51</c:v>
                </c:pt>
                <c:pt idx="5">
                  <c:v>3.69</c:v>
                </c:pt>
                <c:pt idx="6">
                  <c:v>4.13</c:v>
                </c:pt>
                <c:pt idx="7">
                  <c:v>4.08</c:v>
                </c:pt>
                <c:pt idx="8">
                  <c:v>4.04</c:v>
                </c:pt>
                <c:pt idx="9">
                  <c:v>4.09</c:v>
                </c:pt>
                <c:pt idx="10">
                  <c:v>4.03</c:v>
                </c:pt>
                <c:pt idx="11">
                  <c:v>3.9</c:v>
                </c:pt>
                <c:pt idx="12">
                  <c:v>3.77</c:v>
                </c:pt>
                <c:pt idx="13">
                  <c:v>3.98</c:v>
                </c:pt>
                <c:pt idx="14">
                  <c:v>4.3</c:v>
                </c:pt>
                <c:pt idx="15">
                  <c:v>4.29</c:v>
                </c:pt>
                <c:pt idx="16">
                  <c:v>3.63</c:v>
                </c:pt>
                <c:pt idx="17">
                  <c:v>3.04</c:v>
                </c:pt>
                <c:pt idx="18">
                  <c:v>2.6</c:v>
                </c:pt>
                <c:pt idx="19">
                  <c:v>2.41</c:v>
                </c:pt>
                <c:pt idx="20">
                  <c:v>2.4900000000000002</c:v>
                </c:pt>
                <c:pt idx="21">
                  <c:v>2.21</c:v>
                </c:pt>
                <c:pt idx="22">
                  <c:v>2.0099999999999998</c:v>
                </c:pt>
                <c:pt idx="23">
                  <c:v>2.27</c:v>
                </c:pt>
                <c:pt idx="24">
                  <c:v>2.2999999999999998</c:v>
                </c:pt>
                <c:pt idx="25">
                  <c:v>2.15</c:v>
                </c:pt>
                <c:pt idx="26">
                  <c:v>1.94</c:v>
                </c:pt>
                <c:pt idx="27">
                  <c:v>2.09</c:v>
                </c:pt>
                <c:pt idx="28">
                  <c:v>3.84</c:v>
                </c:pt>
                <c:pt idx="29">
                  <c:v>3.97</c:v>
                </c:pt>
                <c:pt idx="30">
                  <c:v>4.4800000000000004</c:v>
                </c:pt>
                <c:pt idx="31">
                  <c:v>5.09</c:v>
                </c:pt>
                <c:pt idx="32">
                  <c:v>5.24</c:v>
                </c:pt>
                <c:pt idx="33">
                  <c:v>5.53</c:v>
                </c:pt>
                <c:pt idx="34">
                  <c:v>6.34</c:v>
                </c:pt>
                <c:pt idx="35">
                  <c:v>6.85</c:v>
                </c:pt>
                <c:pt idx="36">
                  <c:v>8.2899999999999991</c:v>
                </c:pt>
                <c:pt idx="37">
                  <c:v>9.7100000000000009</c:v>
                </c:pt>
                <c:pt idx="38">
                  <c:v>10.46</c:v>
                </c:pt>
                <c:pt idx="39">
                  <c:v>11.26</c:v>
                </c:pt>
                <c:pt idx="40">
                  <c:v>10.68</c:v>
                </c:pt>
                <c:pt idx="41">
                  <c:v>11.3</c:v>
                </c:pt>
                <c:pt idx="42">
                  <c:v>11.88</c:v>
                </c:pt>
                <c:pt idx="43">
                  <c:v>12.7</c:v>
                </c:pt>
                <c:pt idx="44">
                  <c:v>13.39</c:v>
                </c:pt>
                <c:pt idx="45">
                  <c:v>14.1</c:v>
                </c:pt>
                <c:pt idx="46">
                  <c:v>14.34</c:v>
                </c:pt>
                <c:pt idx="47">
                  <c:v>14.92</c:v>
                </c:pt>
                <c:pt idx="48">
                  <c:v>14.76</c:v>
                </c:pt>
                <c:pt idx="49">
                  <c:v>14.34</c:v>
                </c:pt>
                <c:pt idx="50">
                  <c:v>13.87</c:v>
                </c:pt>
                <c:pt idx="51">
                  <c:v>12.98</c:v>
                </c:pt>
                <c:pt idx="52">
                  <c:v>12.18</c:v>
                </c:pt>
                <c:pt idx="53">
                  <c:v>11.84</c:v>
                </c:pt>
                <c:pt idx="54">
                  <c:v>11.33</c:v>
                </c:pt>
                <c:pt idx="55">
                  <c:v>10.79</c:v>
                </c:pt>
                <c:pt idx="56">
                  <c:v>10.3</c:v>
                </c:pt>
                <c:pt idx="57">
                  <c:v>9.7799999999999994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58-47D4-A92C-C50A42DCF3B3}"/>
            </c:ext>
          </c:extLst>
        </c:ser>
        <c:ser>
          <c:idx val="1"/>
          <c:order val="1"/>
          <c:tx>
            <c:strRef>
              <c:f>'[IPC por nivel de ingreso.xlsx]Hoja1'!$D$1</c:f>
              <c:strCache>
                <c:ptCount val="1"/>
                <c:pt idx="0">
                  <c:v>Vulnerables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7"/>
              <c:layout>
                <c:manualLayout>
                  <c:x val="-5.6593056476633805E-4"/>
                  <c:y val="1.4114055741902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58-47D4-A92C-C50A42DC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'[IPC por nivel de ingreso.xlsx]Hoja1'!$A$3:$A$60</c:f>
              <c:numCache>
                <c:formatCode>[$-409]mmm\-yy;@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'[IPC por nivel de ingreso.xlsx]Hoja1'!$E$3:$E$60</c:f>
              <c:numCache>
                <c:formatCode>0.0</c:formatCode>
                <c:ptCount val="58"/>
                <c:pt idx="0">
                  <c:v>3.05</c:v>
                </c:pt>
                <c:pt idx="1">
                  <c:v>2.93</c:v>
                </c:pt>
                <c:pt idx="2">
                  <c:v>3.2</c:v>
                </c:pt>
                <c:pt idx="3">
                  <c:v>3.3</c:v>
                </c:pt>
                <c:pt idx="4">
                  <c:v>3.55</c:v>
                </c:pt>
                <c:pt idx="5">
                  <c:v>3.72</c:v>
                </c:pt>
                <c:pt idx="6">
                  <c:v>4.17</c:v>
                </c:pt>
                <c:pt idx="7">
                  <c:v>4.12</c:v>
                </c:pt>
                <c:pt idx="8">
                  <c:v>4.0999999999999996</c:v>
                </c:pt>
                <c:pt idx="9">
                  <c:v>4.1500000000000004</c:v>
                </c:pt>
                <c:pt idx="10">
                  <c:v>4.07</c:v>
                </c:pt>
                <c:pt idx="11">
                  <c:v>3.95</c:v>
                </c:pt>
                <c:pt idx="12">
                  <c:v>3.76</c:v>
                </c:pt>
                <c:pt idx="13">
                  <c:v>3.91</c:v>
                </c:pt>
                <c:pt idx="14">
                  <c:v>4.1900000000000004</c:v>
                </c:pt>
                <c:pt idx="15">
                  <c:v>4</c:v>
                </c:pt>
                <c:pt idx="16">
                  <c:v>3.32</c:v>
                </c:pt>
                <c:pt idx="17">
                  <c:v>2.63</c:v>
                </c:pt>
                <c:pt idx="18">
                  <c:v>2.27</c:v>
                </c:pt>
                <c:pt idx="19">
                  <c:v>2.16</c:v>
                </c:pt>
                <c:pt idx="20">
                  <c:v>2.27</c:v>
                </c:pt>
                <c:pt idx="21">
                  <c:v>2.0099999999999998</c:v>
                </c:pt>
                <c:pt idx="22">
                  <c:v>1.82</c:v>
                </c:pt>
                <c:pt idx="23">
                  <c:v>2.08</c:v>
                </c:pt>
                <c:pt idx="24">
                  <c:v>2.15</c:v>
                </c:pt>
                <c:pt idx="25">
                  <c:v>2.11</c:v>
                </c:pt>
                <c:pt idx="26">
                  <c:v>1.94</c:v>
                </c:pt>
                <c:pt idx="27">
                  <c:v>2.2799999999999998</c:v>
                </c:pt>
                <c:pt idx="28">
                  <c:v>4.07</c:v>
                </c:pt>
                <c:pt idx="29">
                  <c:v>4.28</c:v>
                </c:pt>
                <c:pt idx="30">
                  <c:v>4.68</c:v>
                </c:pt>
                <c:pt idx="31">
                  <c:v>5.24</c:v>
                </c:pt>
                <c:pt idx="32">
                  <c:v>5.4</c:v>
                </c:pt>
                <c:pt idx="33">
                  <c:v>5.6</c:v>
                </c:pt>
                <c:pt idx="34">
                  <c:v>6.38</c:v>
                </c:pt>
                <c:pt idx="35">
                  <c:v>6.85</c:v>
                </c:pt>
                <c:pt idx="36">
                  <c:v>8.31</c:v>
                </c:pt>
                <c:pt idx="37">
                  <c:v>9.66</c:v>
                </c:pt>
                <c:pt idx="38">
                  <c:v>10.35</c:v>
                </c:pt>
                <c:pt idx="39">
                  <c:v>11.07</c:v>
                </c:pt>
                <c:pt idx="40">
                  <c:v>10.47</c:v>
                </c:pt>
                <c:pt idx="41">
                  <c:v>11.14</c:v>
                </c:pt>
                <c:pt idx="42">
                  <c:v>11.74</c:v>
                </c:pt>
                <c:pt idx="43">
                  <c:v>12.53</c:v>
                </c:pt>
                <c:pt idx="44">
                  <c:v>13.16</c:v>
                </c:pt>
                <c:pt idx="45">
                  <c:v>13.92</c:v>
                </c:pt>
                <c:pt idx="46">
                  <c:v>14.17</c:v>
                </c:pt>
                <c:pt idx="47">
                  <c:v>14.8</c:v>
                </c:pt>
                <c:pt idx="48">
                  <c:v>14.68</c:v>
                </c:pt>
                <c:pt idx="49">
                  <c:v>14.31</c:v>
                </c:pt>
                <c:pt idx="50">
                  <c:v>13.99</c:v>
                </c:pt>
                <c:pt idx="51">
                  <c:v>13.16</c:v>
                </c:pt>
                <c:pt idx="52">
                  <c:v>12.43</c:v>
                </c:pt>
                <c:pt idx="53">
                  <c:v>12.13</c:v>
                </c:pt>
                <c:pt idx="54">
                  <c:v>11.68</c:v>
                </c:pt>
                <c:pt idx="55">
                  <c:v>11.2</c:v>
                </c:pt>
                <c:pt idx="56">
                  <c:v>10.75</c:v>
                </c:pt>
                <c:pt idx="57">
                  <c:v>10.24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58-47D4-A92C-C50A42DCF3B3}"/>
            </c:ext>
          </c:extLst>
        </c:ser>
        <c:ser>
          <c:idx val="2"/>
          <c:order val="2"/>
          <c:tx>
            <c:strRef>
              <c:f>'[IPC por nivel de ingreso.xlsx]Hoja1'!$F$1</c:f>
              <c:strCache>
                <c:ptCount val="1"/>
                <c:pt idx="0">
                  <c:v>Clase Media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57"/>
              <c:layout>
                <c:manualLayout>
                  <c:x val="-5.6593056476633805E-4"/>
                  <c:y val="-1.6287658627527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58-47D4-A92C-C50A42DC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rgbClr val="FFC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'[IPC por nivel de ingreso.xlsx]Hoja1'!$A$3:$A$60</c:f>
              <c:numCache>
                <c:formatCode>[$-409]mmm\-yy;@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'[IPC por nivel de ingreso.xlsx]Hoja1'!$G$3:$G$60</c:f>
              <c:numCache>
                <c:formatCode>0.0</c:formatCode>
                <c:ptCount val="58"/>
                <c:pt idx="0">
                  <c:v>3.23</c:v>
                </c:pt>
                <c:pt idx="1">
                  <c:v>3.11</c:v>
                </c:pt>
                <c:pt idx="2">
                  <c:v>3.32</c:v>
                </c:pt>
                <c:pt idx="3">
                  <c:v>3.33</c:v>
                </c:pt>
                <c:pt idx="4">
                  <c:v>3.37</c:v>
                </c:pt>
                <c:pt idx="5">
                  <c:v>3.49</c:v>
                </c:pt>
                <c:pt idx="6">
                  <c:v>3.84</c:v>
                </c:pt>
                <c:pt idx="7">
                  <c:v>3.82</c:v>
                </c:pt>
                <c:pt idx="8">
                  <c:v>3.9</c:v>
                </c:pt>
                <c:pt idx="9">
                  <c:v>3.92</c:v>
                </c:pt>
                <c:pt idx="10">
                  <c:v>3.88</c:v>
                </c:pt>
                <c:pt idx="11">
                  <c:v>3.84</c:v>
                </c:pt>
                <c:pt idx="12">
                  <c:v>3.65</c:v>
                </c:pt>
                <c:pt idx="13">
                  <c:v>3.72</c:v>
                </c:pt>
                <c:pt idx="14">
                  <c:v>3.86</c:v>
                </c:pt>
                <c:pt idx="15">
                  <c:v>3.49</c:v>
                </c:pt>
                <c:pt idx="16">
                  <c:v>2.82</c:v>
                </c:pt>
                <c:pt idx="17">
                  <c:v>2.14</c:v>
                </c:pt>
                <c:pt idx="18">
                  <c:v>1.93</c:v>
                </c:pt>
                <c:pt idx="19">
                  <c:v>1.85</c:v>
                </c:pt>
                <c:pt idx="20">
                  <c:v>1.97</c:v>
                </c:pt>
                <c:pt idx="21">
                  <c:v>1.75</c:v>
                </c:pt>
                <c:pt idx="22">
                  <c:v>1.5</c:v>
                </c:pt>
                <c:pt idx="23">
                  <c:v>1.65</c:v>
                </c:pt>
                <c:pt idx="24">
                  <c:v>1.68</c:v>
                </c:pt>
                <c:pt idx="25">
                  <c:v>1.66</c:v>
                </c:pt>
                <c:pt idx="26">
                  <c:v>1.59</c:v>
                </c:pt>
                <c:pt idx="27">
                  <c:v>2.0699999999999998</c:v>
                </c:pt>
                <c:pt idx="28">
                  <c:v>3.52</c:v>
                </c:pt>
                <c:pt idx="29">
                  <c:v>3.86</c:v>
                </c:pt>
                <c:pt idx="30">
                  <c:v>4.18</c:v>
                </c:pt>
                <c:pt idx="31">
                  <c:v>4.6500000000000004</c:v>
                </c:pt>
                <c:pt idx="32">
                  <c:v>4.67</c:v>
                </c:pt>
                <c:pt idx="33">
                  <c:v>4.7300000000000004</c:v>
                </c:pt>
                <c:pt idx="34">
                  <c:v>5.42</c:v>
                </c:pt>
                <c:pt idx="35">
                  <c:v>5.78</c:v>
                </c:pt>
                <c:pt idx="36">
                  <c:v>7.13</c:v>
                </c:pt>
                <c:pt idx="37">
                  <c:v>8.2100000000000009</c:v>
                </c:pt>
                <c:pt idx="38">
                  <c:v>8.75</c:v>
                </c:pt>
                <c:pt idx="39">
                  <c:v>9.43</c:v>
                </c:pt>
                <c:pt idx="40">
                  <c:v>9.1999999999999993</c:v>
                </c:pt>
                <c:pt idx="41">
                  <c:v>9.82</c:v>
                </c:pt>
                <c:pt idx="42">
                  <c:v>10.35</c:v>
                </c:pt>
                <c:pt idx="43">
                  <c:v>10.98</c:v>
                </c:pt>
                <c:pt idx="44">
                  <c:v>11.6</c:v>
                </c:pt>
                <c:pt idx="45">
                  <c:v>12.4</c:v>
                </c:pt>
                <c:pt idx="46">
                  <c:v>12.69</c:v>
                </c:pt>
                <c:pt idx="47">
                  <c:v>13.28</c:v>
                </c:pt>
                <c:pt idx="48">
                  <c:v>13.35</c:v>
                </c:pt>
                <c:pt idx="49">
                  <c:v>13.34</c:v>
                </c:pt>
                <c:pt idx="50">
                  <c:v>13.38</c:v>
                </c:pt>
                <c:pt idx="51">
                  <c:v>12.83</c:v>
                </c:pt>
                <c:pt idx="52">
                  <c:v>12.34</c:v>
                </c:pt>
                <c:pt idx="53">
                  <c:v>12.11</c:v>
                </c:pt>
                <c:pt idx="54">
                  <c:v>11.76</c:v>
                </c:pt>
                <c:pt idx="55">
                  <c:v>11.41</c:v>
                </c:pt>
                <c:pt idx="56">
                  <c:v>10.97</c:v>
                </c:pt>
                <c:pt idx="57">
                  <c:v>10.46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58-47D4-A92C-C50A42DCF3B3}"/>
            </c:ext>
          </c:extLst>
        </c:ser>
        <c:ser>
          <c:idx val="3"/>
          <c:order val="3"/>
          <c:tx>
            <c:strRef>
              <c:f>'[IPC por nivel de ingreso.xlsx]Hoja1'!$H$1</c:f>
              <c:strCache>
                <c:ptCount val="1"/>
                <c:pt idx="0">
                  <c:v>Ingresos altos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57"/>
              <c:layout>
                <c:manualLayout>
                  <c:x val="-2.9671993842066445E-4"/>
                  <c:y val="-9.22919445511031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rgbClr val="70AD47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58-47D4-A92C-C50A42DC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'[IPC por nivel de ingreso.xlsx]Hoja1'!$A$3:$A$60</c:f>
              <c:numCache>
                <c:formatCode>[$-409]mmm\-yy;@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'[IPC por nivel de ingreso.xlsx]Hoja1'!$I$3:$I$60</c:f>
              <c:numCache>
                <c:formatCode>0.0</c:formatCode>
                <c:ptCount val="58"/>
                <c:pt idx="0">
                  <c:v>3.22</c:v>
                </c:pt>
                <c:pt idx="1">
                  <c:v>2.81</c:v>
                </c:pt>
                <c:pt idx="2">
                  <c:v>2.95</c:v>
                </c:pt>
                <c:pt idx="3">
                  <c:v>3.08</c:v>
                </c:pt>
                <c:pt idx="4">
                  <c:v>2.92</c:v>
                </c:pt>
                <c:pt idx="5">
                  <c:v>3.02</c:v>
                </c:pt>
                <c:pt idx="6">
                  <c:v>3.31</c:v>
                </c:pt>
                <c:pt idx="7">
                  <c:v>3.19</c:v>
                </c:pt>
                <c:pt idx="8">
                  <c:v>3.29</c:v>
                </c:pt>
                <c:pt idx="9">
                  <c:v>3.37</c:v>
                </c:pt>
                <c:pt idx="10">
                  <c:v>3.53</c:v>
                </c:pt>
                <c:pt idx="11">
                  <c:v>3.63</c:v>
                </c:pt>
                <c:pt idx="12">
                  <c:v>3.45</c:v>
                </c:pt>
                <c:pt idx="13">
                  <c:v>3.58</c:v>
                </c:pt>
                <c:pt idx="14">
                  <c:v>3.6</c:v>
                </c:pt>
                <c:pt idx="15">
                  <c:v>3.16</c:v>
                </c:pt>
                <c:pt idx="16">
                  <c:v>2.57</c:v>
                </c:pt>
                <c:pt idx="17">
                  <c:v>1.97</c:v>
                </c:pt>
                <c:pt idx="18">
                  <c:v>1.83</c:v>
                </c:pt>
                <c:pt idx="19">
                  <c:v>1.73</c:v>
                </c:pt>
                <c:pt idx="20">
                  <c:v>1.73</c:v>
                </c:pt>
                <c:pt idx="21">
                  <c:v>1.54</c:v>
                </c:pt>
                <c:pt idx="22">
                  <c:v>1.22</c:v>
                </c:pt>
                <c:pt idx="23">
                  <c:v>1.17</c:v>
                </c:pt>
                <c:pt idx="24">
                  <c:v>1.01</c:v>
                </c:pt>
                <c:pt idx="25">
                  <c:v>0.95</c:v>
                </c:pt>
                <c:pt idx="26">
                  <c:v>1</c:v>
                </c:pt>
                <c:pt idx="27">
                  <c:v>1.45</c:v>
                </c:pt>
                <c:pt idx="28">
                  <c:v>2.27</c:v>
                </c:pt>
                <c:pt idx="29">
                  <c:v>2.7</c:v>
                </c:pt>
                <c:pt idx="30">
                  <c:v>3.01</c:v>
                </c:pt>
                <c:pt idx="31">
                  <c:v>3.41</c:v>
                </c:pt>
                <c:pt idx="32">
                  <c:v>3.54</c:v>
                </c:pt>
                <c:pt idx="33">
                  <c:v>3.55</c:v>
                </c:pt>
                <c:pt idx="34">
                  <c:v>4.1100000000000003</c:v>
                </c:pt>
                <c:pt idx="35">
                  <c:v>4.3899999999999997</c:v>
                </c:pt>
                <c:pt idx="36">
                  <c:v>5.56</c:v>
                </c:pt>
                <c:pt idx="37">
                  <c:v>6.36</c:v>
                </c:pt>
                <c:pt idx="38">
                  <c:v>6.72</c:v>
                </c:pt>
                <c:pt idx="39">
                  <c:v>7.46</c:v>
                </c:pt>
                <c:pt idx="40">
                  <c:v>7.73</c:v>
                </c:pt>
                <c:pt idx="41">
                  <c:v>8.26</c:v>
                </c:pt>
                <c:pt idx="42">
                  <c:v>8.75</c:v>
                </c:pt>
                <c:pt idx="43">
                  <c:v>9.2799999999999994</c:v>
                </c:pt>
                <c:pt idx="44">
                  <c:v>9.8000000000000007</c:v>
                </c:pt>
                <c:pt idx="45">
                  <c:v>10.57</c:v>
                </c:pt>
                <c:pt idx="46">
                  <c:v>10.97</c:v>
                </c:pt>
                <c:pt idx="47">
                  <c:v>11.52</c:v>
                </c:pt>
                <c:pt idx="48">
                  <c:v>11.98</c:v>
                </c:pt>
                <c:pt idx="49">
                  <c:v>12.38</c:v>
                </c:pt>
                <c:pt idx="50">
                  <c:v>12.81</c:v>
                </c:pt>
                <c:pt idx="51">
                  <c:v>12.58</c:v>
                </c:pt>
                <c:pt idx="52">
                  <c:v>12.39</c:v>
                </c:pt>
                <c:pt idx="53">
                  <c:v>12.21</c:v>
                </c:pt>
                <c:pt idx="54">
                  <c:v>11.95</c:v>
                </c:pt>
                <c:pt idx="55">
                  <c:v>11.69</c:v>
                </c:pt>
                <c:pt idx="56">
                  <c:v>11.29</c:v>
                </c:pt>
                <c:pt idx="57">
                  <c:v>10.76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F58-47D4-A92C-C50A42DCF3B3}"/>
            </c:ext>
          </c:extLst>
        </c:ser>
        <c:ser>
          <c:idx val="4"/>
          <c:order val="4"/>
          <c:tx>
            <c:strRef>
              <c:f>'[IPC por nivel de ingreso.xlsx]Hoja1'!$K$2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7"/>
              <c:layout>
                <c:manualLayout>
                  <c:x val="-5.6593056476633805E-4"/>
                  <c:y val="-5.58098873077869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58-47D4-A92C-C50A42DC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'[IPC por nivel de ingreso.xlsx]Hoja1'!$A$3:$A$60</c:f>
              <c:numCache>
                <c:formatCode>[$-409]mmm\-yy;@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'[IPC por nivel de ingreso.xlsx]Hoja1'!$K$3:$K$60</c:f>
              <c:numCache>
                <c:formatCode>0.0</c:formatCode>
                <c:ptCount val="58"/>
                <c:pt idx="0">
                  <c:v>3.15</c:v>
                </c:pt>
                <c:pt idx="1">
                  <c:v>3.01</c:v>
                </c:pt>
                <c:pt idx="2">
                  <c:v>3.21</c:v>
                </c:pt>
                <c:pt idx="3">
                  <c:v>3.25</c:v>
                </c:pt>
                <c:pt idx="4">
                  <c:v>3.31</c:v>
                </c:pt>
                <c:pt idx="5">
                  <c:v>3.43</c:v>
                </c:pt>
                <c:pt idx="6">
                  <c:v>3.79</c:v>
                </c:pt>
                <c:pt idx="7">
                  <c:v>3.75</c:v>
                </c:pt>
                <c:pt idx="8">
                  <c:v>3.82</c:v>
                </c:pt>
                <c:pt idx="9">
                  <c:v>3.86</c:v>
                </c:pt>
                <c:pt idx="10">
                  <c:v>3.84</c:v>
                </c:pt>
                <c:pt idx="11">
                  <c:v>3.8</c:v>
                </c:pt>
                <c:pt idx="12">
                  <c:v>3.62</c:v>
                </c:pt>
                <c:pt idx="13">
                  <c:v>3.72</c:v>
                </c:pt>
                <c:pt idx="14">
                  <c:v>3.86</c:v>
                </c:pt>
                <c:pt idx="15">
                  <c:v>3.51</c:v>
                </c:pt>
                <c:pt idx="16">
                  <c:v>2.85</c:v>
                </c:pt>
                <c:pt idx="17">
                  <c:v>2.19</c:v>
                </c:pt>
                <c:pt idx="18">
                  <c:v>1.97</c:v>
                </c:pt>
                <c:pt idx="19">
                  <c:v>1.88</c:v>
                </c:pt>
                <c:pt idx="20">
                  <c:v>1.97</c:v>
                </c:pt>
                <c:pt idx="21">
                  <c:v>1.75</c:v>
                </c:pt>
                <c:pt idx="22">
                  <c:v>1.49</c:v>
                </c:pt>
                <c:pt idx="23">
                  <c:v>1.61</c:v>
                </c:pt>
                <c:pt idx="24">
                  <c:v>1.6</c:v>
                </c:pt>
                <c:pt idx="25">
                  <c:v>1.56</c:v>
                </c:pt>
                <c:pt idx="26">
                  <c:v>1.51</c:v>
                </c:pt>
                <c:pt idx="27">
                  <c:v>1.95</c:v>
                </c:pt>
                <c:pt idx="28">
                  <c:v>3.3</c:v>
                </c:pt>
                <c:pt idx="29">
                  <c:v>3.63</c:v>
                </c:pt>
                <c:pt idx="30">
                  <c:v>3.97</c:v>
                </c:pt>
                <c:pt idx="31">
                  <c:v>4.4400000000000004</c:v>
                </c:pt>
                <c:pt idx="32">
                  <c:v>4.51</c:v>
                </c:pt>
                <c:pt idx="33">
                  <c:v>4.58</c:v>
                </c:pt>
                <c:pt idx="34">
                  <c:v>5.26</c:v>
                </c:pt>
                <c:pt idx="35">
                  <c:v>5.62</c:v>
                </c:pt>
                <c:pt idx="36">
                  <c:v>6.94</c:v>
                </c:pt>
                <c:pt idx="37">
                  <c:v>8.01</c:v>
                </c:pt>
                <c:pt idx="38">
                  <c:v>8.5299999999999994</c:v>
                </c:pt>
                <c:pt idx="39">
                  <c:v>9.23</c:v>
                </c:pt>
                <c:pt idx="40">
                  <c:v>9.07</c:v>
                </c:pt>
                <c:pt idx="41" formatCode="0.00">
                  <c:v>9.67</c:v>
                </c:pt>
                <c:pt idx="42">
                  <c:v>10.210000000000001</c:v>
                </c:pt>
                <c:pt idx="43">
                  <c:v>10.84</c:v>
                </c:pt>
                <c:pt idx="44">
                  <c:v>11.44</c:v>
                </c:pt>
                <c:pt idx="45">
                  <c:v>12.22</c:v>
                </c:pt>
                <c:pt idx="46">
                  <c:v>12.53</c:v>
                </c:pt>
                <c:pt idx="47">
                  <c:v>13.12</c:v>
                </c:pt>
                <c:pt idx="48">
                  <c:v>13.25</c:v>
                </c:pt>
                <c:pt idx="49">
                  <c:v>13.28</c:v>
                </c:pt>
                <c:pt idx="50">
                  <c:v>13.34</c:v>
                </c:pt>
                <c:pt idx="51">
                  <c:v>12.82</c:v>
                </c:pt>
                <c:pt idx="52">
                  <c:v>12.36</c:v>
                </c:pt>
                <c:pt idx="53">
                  <c:v>12.13</c:v>
                </c:pt>
                <c:pt idx="54">
                  <c:v>11.78</c:v>
                </c:pt>
                <c:pt idx="55">
                  <c:v>11.43</c:v>
                </c:pt>
                <c:pt idx="56">
                  <c:v>10.99</c:v>
                </c:pt>
                <c:pt idx="57">
                  <c:v>10.48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F58-47D4-A92C-C50A42DC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8429647"/>
        <c:axId val="803918655"/>
      </c:lineChart>
      <c:dateAx>
        <c:axId val="1118429647"/>
        <c:scaling>
          <c:orientation val="minMax"/>
          <c:min val="43466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803918655"/>
        <c:crosses val="autoZero"/>
        <c:auto val="1"/>
        <c:lblOffset val="100"/>
        <c:baseTimeUnit val="months"/>
        <c:majorUnit val="3"/>
        <c:majorTimeUnit val="months"/>
      </c:dateAx>
      <c:valAx>
        <c:axId val="803918655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111842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35852903729002E-3"/>
          <c:y val="0.87258226554100493"/>
          <c:w val="0.99453360556594683"/>
          <c:h val="0.12642565697869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O" b="1"/>
              <a:t>Inflación anual básica y según división</a:t>
            </a:r>
            <a:r>
              <a:rPr lang="es-CO" b="1" baseline="0"/>
              <a:t> de gasto</a:t>
            </a:r>
            <a:r>
              <a:rPr lang="es-CO" baseline="0"/>
              <a:t> (%)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762961858683332E-2"/>
          <c:y val="9.8735073287919681E-2"/>
          <c:w val="0.90399320566856856"/>
          <c:h val="0.64580878751049864"/>
        </c:manualLayout>
      </c:layout>
      <c:lineChart>
        <c:grouping val="standar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Alimentos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Hoja1!$B$3:$B$60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Hoja1!$C$3:$C$60</c:f>
              <c:numCache>
                <c:formatCode>0.00</c:formatCode>
                <c:ptCount val="58"/>
                <c:pt idx="0">
                  <c:v>2.0713987478833777</c:v>
                </c:pt>
                <c:pt idx="1">
                  <c:v>2.2902542912493962</c:v>
                </c:pt>
                <c:pt idx="2">
                  <c:v>3.2383066685505142</c:v>
                </c:pt>
                <c:pt idx="3">
                  <c:v>3.4463158014266098</c:v>
                </c:pt>
                <c:pt idx="4">
                  <c:v>4.0319675187809194</c:v>
                </c:pt>
                <c:pt idx="5">
                  <c:v>4.9596667090008282</c:v>
                </c:pt>
                <c:pt idx="6">
                  <c:v>6.5734302757235712</c:v>
                </c:pt>
                <c:pt idx="7">
                  <c:v>6.4216524782192907</c:v>
                </c:pt>
                <c:pt idx="8">
                  <c:v>6.4866680398346421</c:v>
                </c:pt>
                <c:pt idx="9">
                  <c:v>6.8693457490192111</c:v>
                </c:pt>
                <c:pt idx="10">
                  <c:v>6.4237948566240028</c:v>
                </c:pt>
                <c:pt idx="11">
                  <c:v>5.8006940005899992</c:v>
                </c:pt>
                <c:pt idx="12">
                  <c:v>5.1340900248712806</c:v>
                </c:pt>
                <c:pt idx="13">
                  <c:v>5.8703904640027584</c:v>
                </c:pt>
                <c:pt idx="14">
                  <c:v>7.1935799527047175</c:v>
                </c:pt>
                <c:pt idx="15">
                  <c:v>8.2264233063620278</c:v>
                </c:pt>
                <c:pt idx="16">
                  <c:v>7.5726339793013588</c:v>
                </c:pt>
                <c:pt idx="17">
                  <c:v>6.5475426173874478</c:v>
                </c:pt>
                <c:pt idx="18">
                  <c:v>5.0034617102274508</c:v>
                </c:pt>
                <c:pt idx="19">
                  <c:v>4.6618938410231934</c:v>
                </c:pt>
                <c:pt idx="20">
                  <c:v>4.1342187125361241</c:v>
                </c:pt>
                <c:pt idx="21">
                  <c:v>3.5425739890472876</c:v>
                </c:pt>
                <c:pt idx="22">
                  <c:v>4.0915469377500644</c:v>
                </c:pt>
                <c:pt idx="23">
                  <c:v>4.7969810486911317</c:v>
                </c:pt>
                <c:pt idx="24">
                  <c:v>5.5116597187980894</c:v>
                </c:pt>
                <c:pt idx="25">
                  <c:v>5.0185291053184695</c:v>
                </c:pt>
                <c:pt idx="26">
                  <c:v>3.9204410028581647</c:v>
                </c:pt>
                <c:pt idx="27">
                  <c:v>3.976451384478521</c:v>
                </c:pt>
                <c:pt idx="28">
                  <c:v>9.5176384932151734</c:v>
                </c:pt>
                <c:pt idx="29">
                  <c:v>8.5154629041287571</c:v>
                </c:pt>
                <c:pt idx="30">
                  <c:v>9.811055915353629</c:v>
                </c:pt>
                <c:pt idx="31">
                  <c:v>11.495245252429848</c:v>
                </c:pt>
                <c:pt idx="32">
                  <c:v>12.397433814419445</c:v>
                </c:pt>
                <c:pt idx="33">
                  <c:v>13.759500083835674</c:v>
                </c:pt>
                <c:pt idx="34">
                  <c:v>15.337048405312922</c:v>
                </c:pt>
                <c:pt idx="35">
                  <c:v>17.234430406997937</c:v>
                </c:pt>
                <c:pt idx="36">
                  <c:v>19.944362170166009</c:v>
                </c:pt>
                <c:pt idx="37">
                  <c:v>23.297008364946709</c:v>
                </c:pt>
                <c:pt idx="38">
                  <c:v>25.365270992103532</c:v>
                </c:pt>
                <c:pt idx="39">
                  <c:v>26.169083131249042</c:v>
                </c:pt>
                <c:pt idx="40">
                  <c:v>21.599160035594057</c:v>
                </c:pt>
                <c:pt idx="41">
                  <c:v>23.649364237928371</c:v>
                </c:pt>
                <c:pt idx="42">
                  <c:v>24.614158754420508</c:v>
                </c:pt>
                <c:pt idx="43">
                  <c:v>25.565463228630065</c:v>
                </c:pt>
                <c:pt idx="44">
                  <c:v>26.624459912389732</c:v>
                </c:pt>
                <c:pt idx="45">
                  <c:v>27.021976977805974</c:v>
                </c:pt>
                <c:pt idx="46">
                  <c:v>27.081855997309347</c:v>
                </c:pt>
                <c:pt idx="47">
                  <c:v>27.809853447431809</c:v>
                </c:pt>
                <c:pt idx="48">
                  <c:v>26.177036725435599</c:v>
                </c:pt>
                <c:pt idx="49">
                  <c:v>24.139944924386381</c:v>
                </c:pt>
                <c:pt idx="50">
                  <c:v>21.810170584297005</c:v>
                </c:pt>
                <c:pt idx="51">
                  <c:v>18.471604865214214</c:v>
                </c:pt>
                <c:pt idx="52">
                  <c:v>15.660632538065936</c:v>
                </c:pt>
                <c:pt idx="53">
                  <c:v>14.311331828865855</c:v>
                </c:pt>
                <c:pt idx="54">
                  <c:v>13.242013925913188</c:v>
                </c:pt>
                <c:pt idx="55">
                  <c:v>12.443429335554892</c:v>
                </c:pt>
                <c:pt idx="56">
                  <c:v>11.474264773228249</c:v>
                </c:pt>
                <c:pt idx="57">
                  <c:v>10.3646793147773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38-4BA8-9950-53A7302397D5}"/>
            </c:ext>
          </c:extLst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Bienes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Hoja1!$B$3:$B$60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Hoja1!$D$3:$D$60</c:f>
              <c:numCache>
                <c:formatCode>0.00</c:formatCode>
                <c:ptCount val="58"/>
                <c:pt idx="0">
                  <c:v>1.2962658399808205</c:v>
                </c:pt>
                <c:pt idx="1">
                  <c:v>0.96213819102880216</c:v>
                </c:pt>
                <c:pt idx="2">
                  <c:v>1.0876718538943608</c:v>
                </c:pt>
                <c:pt idx="3">
                  <c:v>1.2650624638855879</c:v>
                </c:pt>
                <c:pt idx="4">
                  <c:v>1.4040202873251342</c:v>
                </c:pt>
                <c:pt idx="5">
                  <c:v>1.6035764014307379</c:v>
                </c:pt>
                <c:pt idx="6">
                  <c:v>1.6374933711634687</c:v>
                </c:pt>
                <c:pt idx="7">
                  <c:v>1.6887458080414883</c:v>
                </c:pt>
                <c:pt idx="8">
                  <c:v>1.8253047486290741</c:v>
                </c:pt>
                <c:pt idx="9">
                  <c:v>1.9143669311469109</c:v>
                </c:pt>
                <c:pt idx="10">
                  <c:v>2.0185425930975494</c:v>
                </c:pt>
                <c:pt idx="11">
                  <c:v>2.1830345860440019</c:v>
                </c:pt>
                <c:pt idx="12">
                  <c:v>2.4676503105098648</c:v>
                </c:pt>
                <c:pt idx="13">
                  <c:v>2.4655615991341944</c:v>
                </c:pt>
                <c:pt idx="14">
                  <c:v>2.4082044543733185</c:v>
                </c:pt>
                <c:pt idx="15">
                  <c:v>2.0962272991966269</c:v>
                </c:pt>
                <c:pt idx="16">
                  <c:v>1.4185590105369164</c:v>
                </c:pt>
                <c:pt idx="17">
                  <c:v>0.73460006524378196</c:v>
                </c:pt>
                <c:pt idx="18">
                  <c:v>0.90549923773382623</c:v>
                </c:pt>
                <c:pt idx="19">
                  <c:v>0.98966725425740887</c:v>
                </c:pt>
                <c:pt idx="20">
                  <c:v>1.1542773798033512</c:v>
                </c:pt>
                <c:pt idx="21">
                  <c:v>1.031219518044133</c:v>
                </c:pt>
                <c:pt idx="22">
                  <c:v>1.5297909865657277E-2</c:v>
                </c:pt>
                <c:pt idx="23">
                  <c:v>0.62903019213112255</c:v>
                </c:pt>
                <c:pt idx="24">
                  <c:v>0.42024562382813391</c:v>
                </c:pt>
                <c:pt idx="25">
                  <c:v>1.0736898253847287</c:v>
                </c:pt>
                <c:pt idx="26">
                  <c:v>1.0523529650918915</c:v>
                </c:pt>
                <c:pt idx="27">
                  <c:v>1.2098347770308389</c:v>
                </c:pt>
                <c:pt idx="28">
                  <c:v>1.770749890090384</c:v>
                </c:pt>
                <c:pt idx="29">
                  <c:v>2.5692981220321154</c:v>
                </c:pt>
                <c:pt idx="30">
                  <c:v>2.6638065267786093</c:v>
                </c:pt>
                <c:pt idx="31">
                  <c:v>2.7346581817049631</c:v>
                </c:pt>
                <c:pt idx="32">
                  <c:v>2.9744610943212004</c:v>
                </c:pt>
                <c:pt idx="33">
                  <c:v>2.628702461997646</c:v>
                </c:pt>
                <c:pt idx="34">
                  <c:v>3.7873001741026613</c:v>
                </c:pt>
                <c:pt idx="35">
                  <c:v>3.3132485138142806</c:v>
                </c:pt>
                <c:pt idx="36">
                  <c:v>5.2912485690154583</c:v>
                </c:pt>
                <c:pt idx="37">
                  <c:v>5.9820160015147543</c:v>
                </c:pt>
                <c:pt idx="38">
                  <c:v>6.4148645393914041</c:v>
                </c:pt>
                <c:pt idx="39">
                  <c:v>7.8196132194376</c:v>
                </c:pt>
                <c:pt idx="40">
                  <c:v>8.5076371046242887</c:v>
                </c:pt>
                <c:pt idx="41">
                  <c:v>8.2969756929237963</c:v>
                </c:pt>
                <c:pt idx="42">
                  <c:v>9.5209612152827354</c:v>
                </c:pt>
                <c:pt idx="43">
                  <c:v>10.598615274748893</c:v>
                </c:pt>
                <c:pt idx="44">
                  <c:v>11.568801144254598</c:v>
                </c:pt>
                <c:pt idx="45">
                  <c:v>13.000214987327269</c:v>
                </c:pt>
                <c:pt idx="46">
                  <c:v>13.925157868163183</c:v>
                </c:pt>
                <c:pt idx="47">
                  <c:v>15.035490948478349</c:v>
                </c:pt>
                <c:pt idx="48">
                  <c:v>14.37658444060558</c:v>
                </c:pt>
                <c:pt idx="49">
                  <c:v>14.376888855788058</c:v>
                </c:pt>
                <c:pt idx="50">
                  <c:v>15.08080811909392</c:v>
                </c:pt>
                <c:pt idx="51">
                  <c:v>14.324753283148265</c:v>
                </c:pt>
                <c:pt idx="52">
                  <c:v>14.045503291809029</c:v>
                </c:pt>
                <c:pt idx="53">
                  <c:v>14.259194723841921</c:v>
                </c:pt>
                <c:pt idx="54">
                  <c:v>12.841721398854911</c:v>
                </c:pt>
                <c:pt idx="55">
                  <c:v>11.831641184528841</c:v>
                </c:pt>
                <c:pt idx="56">
                  <c:v>10.437166120391517</c:v>
                </c:pt>
                <c:pt idx="57">
                  <c:v>9.5045392069139254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38-4BA8-9950-53A7302397D5}"/>
            </c:ext>
          </c:extLst>
        </c:ser>
        <c:ser>
          <c:idx val="2"/>
          <c:order val="2"/>
          <c:tx>
            <c:strRef>
              <c:f>Hoja1!$E$2</c:f>
              <c:strCache>
                <c:ptCount val="1"/>
                <c:pt idx="0">
                  <c:v>Servicios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Hoja1!$B$3:$B$60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Hoja1!$E$3:$E$60</c:f>
              <c:numCache>
                <c:formatCode>0.00</c:formatCode>
                <c:ptCount val="58"/>
                <c:pt idx="0">
                  <c:v>3.1658407835613995</c:v>
                </c:pt>
                <c:pt idx="1">
                  <c:v>3.2068896831578901</c:v>
                </c:pt>
                <c:pt idx="2">
                  <c:v>3.0070626874143094</c:v>
                </c:pt>
                <c:pt idx="3">
                  <c:v>3.280613251792091</c:v>
                </c:pt>
                <c:pt idx="4">
                  <c:v>3.194277526882225</c:v>
                </c:pt>
                <c:pt idx="5">
                  <c:v>3.1024043217892281</c:v>
                </c:pt>
                <c:pt idx="6">
                  <c:v>3.256358987281935</c:v>
                </c:pt>
                <c:pt idx="7">
                  <c:v>3.3593553376140681</c:v>
                </c:pt>
                <c:pt idx="8">
                  <c:v>3.3735091882939314</c:v>
                </c:pt>
                <c:pt idx="9">
                  <c:v>3.3556803941782261</c:v>
                </c:pt>
                <c:pt idx="10">
                  <c:v>3.389933914312806</c:v>
                </c:pt>
                <c:pt idx="11">
                  <c:v>3.4546026817969993</c:v>
                </c:pt>
                <c:pt idx="12">
                  <c:v>3.2652686620554552</c:v>
                </c:pt>
                <c:pt idx="13">
                  <c:v>3.2045833905871399</c:v>
                </c:pt>
                <c:pt idx="14">
                  <c:v>3.2181173662093929</c:v>
                </c:pt>
                <c:pt idx="15">
                  <c:v>2.6642952100094091</c:v>
                </c:pt>
                <c:pt idx="16">
                  <c:v>2.2587524123572895</c:v>
                </c:pt>
                <c:pt idx="17">
                  <c:v>1.9961269994677542</c:v>
                </c:pt>
                <c:pt idx="18">
                  <c:v>1.9444135268626372</c:v>
                </c:pt>
                <c:pt idx="19">
                  <c:v>1.7921507063133806</c:v>
                </c:pt>
                <c:pt idx="20">
                  <c:v>1.8635950476433298</c:v>
                </c:pt>
                <c:pt idx="21">
                  <c:v>1.7465852642594502</c:v>
                </c:pt>
                <c:pt idx="22">
                  <c:v>1.5516644659831071</c:v>
                </c:pt>
                <c:pt idx="23">
                  <c:v>1.2938380850333318</c:v>
                </c:pt>
                <c:pt idx="24">
                  <c:v>1.0402573155307651</c:v>
                </c:pt>
                <c:pt idx="25">
                  <c:v>0.91555198226837031</c:v>
                </c:pt>
                <c:pt idx="26">
                  <c:v>0.89267870856323517</c:v>
                </c:pt>
                <c:pt idx="27">
                  <c:v>1.251712544747773</c:v>
                </c:pt>
                <c:pt idx="28">
                  <c:v>1.4798937960821639</c:v>
                </c:pt>
                <c:pt idx="29">
                  <c:v>1.6115226263631199</c:v>
                </c:pt>
                <c:pt idx="30">
                  <c:v>1.8208668266438424</c:v>
                </c:pt>
                <c:pt idx="31">
                  <c:v>2.1587978727294339</c:v>
                </c:pt>
                <c:pt idx="32">
                  <c:v>2.0118193991347884</c:v>
                </c:pt>
                <c:pt idx="33">
                  <c:v>1.7876472204984679</c:v>
                </c:pt>
                <c:pt idx="34">
                  <c:v>2.068641987078188</c:v>
                </c:pt>
                <c:pt idx="35">
                  <c:v>2.1816208854719381</c:v>
                </c:pt>
                <c:pt idx="36">
                  <c:v>2.7840014264105819</c:v>
                </c:pt>
                <c:pt idx="37">
                  <c:v>3.3936124311146809</c:v>
                </c:pt>
                <c:pt idx="38">
                  <c:v>3.7883371057702924</c:v>
                </c:pt>
                <c:pt idx="39">
                  <c:v>4.2845608097700207</c:v>
                </c:pt>
                <c:pt idx="40">
                  <c:v>4.8716886158619319</c:v>
                </c:pt>
                <c:pt idx="41">
                  <c:v>5.2083987448499949</c:v>
                </c:pt>
                <c:pt idx="42">
                  <c:v>5.2612274533760575</c:v>
                </c:pt>
                <c:pt idx="43">
                  <c:v>5.4851935489075823</c:v>
                </c:pt>
                <c:pt idx="44">
                  <c:v>5.9302538249707446</c:v>
                </c:pt>
                <c:pt idx="45">
                  <c:v>6.6182265853038755</c:v>
                </c:pt>
                <c:pt idx="46">
                  <c:v>6.8706556034621888</c:v>
                </c:pt>
                <c:pt idx="47">
                  <c:v>7.4065610931832753</c:v>
                </c:pt>
                <c:pt idx="48">
                  <c:v>8.0015687003602469</c:v>
                </c:pt>
                <c:pt idx="49">
                  <c:v>8.3551104397714422</c:v>
                </c:pt>
                <c:pt idx="50">
                  <c:v>8.7329691476338898</c:v>
                </c:pt>
                <c:pt idx="51">
                  <c:v>8.974606633697924</c:v>
                </c:pt>
                <c:pt idx="52">
                  <c:v>9.0574234402659943</c:v>
                </c:pt>
                <c:pt idx="53">
                  <c:v>9.0426687594116082</c:v>
                </c:pt>
                <c:pt idx="54">
                  <c:v>9.1882127948395063</c:v>
                </c:pt>
                <c:pt idx="55">
                  <c:v>9.1630224692339795</c:v>
                </c:pt>
                <c:pt idx="56">
                  <c:v>9.1355825168633213</c:v>
                </c:pt>
                <c:pt idx="57">
                  <c:v>9.0711274312499093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38-4BA8-9950-53A7302397D5}"/>
            </c:ext>
          </c:extLst>
        </c:ser>
        <c:ser>
          <c:idx val="3"/>
          <c:order val="3"/>
          <c:tx>
            <c:strRef>
              <c:f>Hoja1!$F$2</c:f>
              <c:strCache>
                <c:ptCount val="1"/>
                <c:pt idx="0">
                  <c:v>Regulados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Hoja1!$B$3:$B$60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Hoja1!$F$3:$F$60</c:f>
              <c:numCache>
                <c:formatCode>0.00</c:formatCode>
                <c:ptCount val="58"/>
                <c:pt idx="0">
                  <c:v>6.5027449610129544</c:v>
                </c:pt>
                <c:pt idx="1">
                  <c:v>5.709381727536587</c:v>
                </c:pt>
                <c:pt idx="2">
                  <c:v>6.3291930361082231</c:v>
                </c:pt>
                <c:pt idx="3">
                  <c:v>5.6330332407116668</c:v>
                </c:pt>
                <c:pt idx="4">
                  <c:v>5.5032604715486562</c:v>
                </c:pt>
                <c:pt idx="5">
                  <c:v>5.2375721019818977</c:v>
                </c:pt>
                <c:pt idx="6">
                  <c:v>5.2257255494798729</c:v>
                </c:pt>
                <c:pt idx="7">
                  <c:v>4.8144093093609976</c:v>
                </c:pt>
                <c:pt idx="8">
                  <c:v>5.0306450420307263</c:v>
                </c:pt>
                <c:pt idx="9">
                  <c:v>4.8451959154847764</c:v>
                </c:pt>
                <c:pt idx="10">
                  <c:v>4.9056568868179831</c:v>
                </c:pt>
                <c:pt idx="11">
                  <c:v>4.8141528288039979</c:v>
                </c:pt>
                <c:pt idx="12">
                  <c:v>4.5506651167893706</c:v>
                </c:pt>
                <c:pt idx="13">
                  <c:v>4.6410920057334648</c:v>
                </c:pt>
                <c:pt idx="14">
                  <c:v>4.2723917818544583</c:v>
                </c:pt>
                <c:pt idx="15">
                  <c:v>3.2229702122667616</c:v>
                </c:pt>
                <c:pt idx="16">
                  <c:v>1.895424069757961</c:v>
                </c:pt>
                <c:pt idx="17">
                  <c:v>0.43997980235092909</c:v>
                </c:pt>
                <c:pt idx="18">
                  <c:v>0.4807471823629792</c:v>
                </c:pt>
                <c:pt idx="19">
                  <c:v>0.59000391311606515</c:v>
                </c:pt>
                <c:pt idx="20">
                  <c:v>1.1936210952625816</c:v>
                </c:pt>
                <c:pt idx="21">
                  <c:v>0.91722619770131397</c:v>
                </c:pt>
                <c:pt idx="22">
                  <c:v>0.58185958688140071</c:v>
                </c:pt>
                <c:pt idx="23">
                  <c:v>0.73415847185909777</c:v>
                </c:pt>
                <c:pt idx="24">
                  <c:v>0.94472146787763567</c:v>
                </c:pt>
                <c:pt idx="25">
                  <c:v>0.83209598018911601</c:v>
                </c:pt>
                <c:pt idx="26">
                  <c:v>1.5177175395366229</c:v>
                </c:pt>
                <c:pt idx="27">
                  <c:v>2.7916419282242702</c:v>
                </c:pt>
                <c:pt idx="28">
                  <c:v>4.2148975781501514</c:v>
                </c:pt>
                <c:pt idx="29">
                  <c:v>5.9271512223806475</c:v>
                </c:pt>
                <c:pt idx="30">
                  <c:v>6.0214529560754375</c:v>
                </c:pt>
                <c:pt idx="31">
                  <c:v>6.2013923289061825</c:v>
                </c:pt>
                <c:pt idx="32">
                  <c:v>5.9359464951535319</c:v>
                </c:pt>
                <c:pt idx="33">
                  <c:v>6.1353621267006231</c:v>
                </c:pt>
                <c:pt idx="34">
                  <c:v>6.5612369070437975</c:v>
                </c:pt>
                <c:pt idx="35">
                  <c:v>7.0989719802400071</c:v>
                </c:pt>
                <c:pt idx="36">
                  <c:v>8.3138011610526661</c:v>
                </c:pt>
                <c:pt idx="37">
                  <c:v>8.9072691318046857</c:v>
                </c:pt>
                <c:pt idx="38">
                  <c:v>8.3192959499333075</c:v>
                </c:pt>
                <c:pt idx="39">
                  <c:v>8.5000200455493271</c:v>
                </c:pt>
                <c:pt idx="40">
                  <c:v>8.8540216700487235</c:v>
                </c:pt>
                <c:pt idx="41">
                  <c:v>9.7963916951478627</c:v>
                </c:pt>
                <c:pt idx="42">
                  <c:v>10.488026216499179</c:v>
                </c:pt>
                <c:pt idx="43">
                  <c:v>11.350351274493995</c:v>
                </c:pt>
                <c:pt idx="44">
                  <c:v>11.458732128579282</c:v>
                </c:pt>
                <c:pt idx="45">
                  <c:v>12.036693020862815</c:v>
                </c:pt>
                <c:pt idx="46">
                  <c:v>11.946680440332756</c:v>
                </c:pt>
                <c:pt idx="47">
                  <c:v>11.769182476566428</c:v>
                </c:pt>
                <c:pt idx="48">
                  <c:v>12.813343057875484</c:v>
                </c:pt>
                <c:pt idx="49">
                  <c:v>13.849319397633497</c:v>
                </c:pt>
                <c:pt idx="50">
                  <c:v>14.721553490637952</c:v>
                </c:pt>
                <c:pt idx="51">
                  <c:v>15.281496688532185</c:v>
                </c:pt>
                <c:pt idx="52">
                  <c:v>15.690434911953815</c:v>
                </c:pt>
                <c:pt idx="53">
                  <c:v>15.642904338974596</c:v>
                </c:pt>
                <c:pt idx="54">
                  <c:v>15.848971499946462</c:v>
                </c:pt>
                <c:pt idx="55">
                  <c:v>15.740709632370336</c:v>
                </c:pt>
                <c:pt idx="56">
                  <c:v>15.814961522539193</c:v>
                </c:pt>
                <c:pt idx="57">
                  <c:v>15.217808821007434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38-4BA8-9950-53A7302397D5}"/>
            </c:ext>
          </c:extLst>
        </c:ser>
        <c:ser>
          <c:idx val="4"/>
          <c:order val="4"/>
          <c:tx>
            <c:strRef>
              <c:f>Hoja1!$G$2</c:f>
              <c:strCache>
                <c:ptCount val="1"/>
                <c:pt idx="0">
                  <c:v>Básica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Hoja1!$B$3:$B$60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Hoja1!$G$3:$G$60</c:f>
              <c:numCache>
                <c:formatCode>0.00</c:formatCode>
                <c:ptCount val="58"/>
                <c:pt idx="0">
                  <c:v>2.5770575173836292</c:v>
                </c:pt>
                <c:pt idx="1">
                  <c:v>2.5087520820552491</c:v>
                </c:pt>
                <c:pt idx="2">
                  <c:v>2.4137968217371095</c:v>
                </c:pt>
                <c:pt idx="3">
                  <c:v>2.6614164909001023</c:v>
                </c:pt>
                <c:pt idx="4">
                  <c:v>2.6468535573322391</c:v>
                </c:pt>
                <c:pt idx="5">
                  <c:v>2.6547219414458905</c:v>
                </c:pt>
                <c:pt idx="6">
                  <c:v>2.7743342495153622</c:v>
                </c:pt>
                <c:pt idx="7">
                  <c:v>2.8638465849646058</c:v>
                </c:pt>
                <c:pt idx="8">
                  <c:v>2.9170135584651624</c:v>
                </c:pt>
                <c:pt idx="9">
                  <c:v>2.9331471159387701</c:v>
                </c:pt>
                <c:pt idx="10">
                  <c:v>2.9924758256028587</c:v>
                </c:pt>
                <c:pt idx="11">
                  <c:v>3.1014984811930049</c:v>
                </c:pt>
                <c:pt idx="12">
                  <c:v>3.0445341936128516</c:v>
                </c:pt>
                <c:pt idx="13">
                  <c:v>3.0004937442348547</c:v>
                </c:pt>
                <c:pt idx="14">
                  <c:v>2.9943598735149726</c:v>
                </c:pt>
                <c:pt idx="15">
                  <c:v>2.5074799883317418</c:v>
                </c:pt>
                <c:pt idx="16">
                  <c:v>2.0267301073337385</c:v>
                </c:pt>
                <c:pt idx="17">
                  <c:v>1.6479387947868438</c:v>
                </c:pt>
                <c:pt idx="18">
                  <c:v>1.6578744550001876</c:v>
                </c:pt>
                <c:pt idx="19">
                  <c:v>1.5709303799155094</c:v>
                </c:pt>
                <c:pt idx="20">
                  <c:v>1.6680230176822488</c:v>
                </c:pt>
                <c:pt idx="21">
                  <c:v>1.5493137794054215</c:v>
                </c:pt>
                <c:pt idx="22">
                  <c:v>1.1281201015536038</c:v>
                </c:pt>
                <c:pt idx="23">
                  <c:v>1.1108708829590004</c:v>
                </c:pt>
                <c:pt idx="24">
                  <c:v>0.86963465342248925</c:v>
                </c:pt>
                <c:pt idx="25">
                  <c:v>0.9589968178293089</c:v>
                </c:pt>
                <c:pt idx="26">
                  <c:v>0.93654142011422181</c:v>
                </c:pt>
                <c:pt idx="27">
                  <c:v>1.2401985608005575</c:v>
                </c:pt>
                <c:pt idx="28">
                  <c:v>1.5597359244557913</c:v>
                </c:pt>
                <c:pt idx="29">
                  <c:v>1.8734985251674385</c:v>
                </c:pt>
                <c:pt idx="30">
                  <c:v>2.0516342225131643</c:v>
                </c:pt>
                <c:pt idx="31">
                  <c:v>2.316636610700173</c:v>
                </c:pt>
                <c:pt idx="32">
                  <c:v>2.2758963567636901</c:v>
                </c:pt>
                <c:pt idx="33">
                  <c:v>2.0183959382873375</c:v>
                </c:pt>
                <c:pt idx="34">
                  <c:v>2.5372266531987981</c:v>
                </c:pt>
                <c:pt idx="35">
                  <c:v>2.4915811752361829</c:v>
                </c:pt>
                <c:pt idx="36">
                  <c:v>3.4709034740843983</c:v>
                </c:pt>
                <c:pt idx="37">
                  <c:v>4.1055262627609928</c:v>
                </c:pt>
                <c:pt idx="38">
                  <c:v>4.5106752102741119</c:v>
                </c:pt>
                <c:pt idx="39">
                  <c:v>5.2562059447385687</c:v>
                </c:pt>
                <c:pt idx="40">
                  <c:v>5.8718568833353126</c:v>
                </c:pt>
                <c:pt idx="41">
                  <c:v>6.0589729459904307</c:v>
                </c:pt>
                <c:pt idx="42">
                  <c:v>6.4343889365808575</c:v>
                </c:pt>
                <c:pt idx="43">
                  <c:v>6.8924679607178296</c:v>
                </c:pt>
                <c:pt idx="44">
                  <c:v>7.4876148521328663</c:v>
                </c:pt>
                <c:pt idx="45">
                  <c:v>8.3796393235609106</c:v>
                </c:pt>
                <c:pt idx="46">
                  <c:v>8.8174836164224413</c:v>
                </c:pt>
                <c:pt idx="47">
                  <c:v>9.5129277050520464</c:v>
                </c:pt>
                <c:pt idx="48">
                  <c:v>9.7788368658372207</c:v>
                </c:pt>
                <c:pt idx="49">
                  <c:v>10.041192097518378</c:v>
                </c:pt>
                <c:pt idx="50">
                  <c:v>10.510536757521896</c:v>
                </c:pt>
                <c:pt idx="51">
                  <c:v>10.480962447894836</c:v>
                </c:pt>
                <c:pt idx="52">
                  <c:v>10.463692827868465</c:v>
                </c:pt>
                <c:pt idx="53">
                  <c:v>10.509580772077918</c:v>
                </c:pt>
                <c:pt idx="54">
                  <c:v>10.223595127196516</c:v>
                </c:pt>
                <c:pt idx="55">
                  <c:v>9.9229222013191585</c:v>
                </c:pt>
                <c:pt idx="56">
                  <c:v>9.5087282520718404</c:v>
                </c:pt>
                <c:pt idx="57">
                  <c:v>9.1958478031790598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38-4BA8-9950-53A7302397D5}"/>
            </c:ext>
          </c:extLst>
        </c:ser>
        <c:ser>
          <c:idx val="5"/>
          <c:order val="5"/>
          <c:tx>
            <c:strRef>
              <c:f>Hoja1!$H$2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Hoja1!$B$3:$B$60</c:f>
              <c:numCache>
                <c:formatCode>mmm\-yy</c:formatCode>
                <c:ptCount val="5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</c:numCache>
            </c:numRef>
          </c:cat>
          <c:val>
            <c:numRef>
              <c:f>Hoja1!$H$3:$H$60</c:f>
              <c:numCache>
                <c:formatCode>0.00</c:formatCode>
                <c:ptCount val="58"/>
                <c:pt idx="0">
                  <c:v>3.147749410437807</c:v>
                </c:pt>
                <c:pt idx="1">
                  <c:v>3.0136428425982569</c:v>
                </c:pt>
                <c:pt idx="2">
                  <c:v>3.2199085830370762</c:v>
                </c:pt>
                <c:pt idx="3">
                  <c:v>3.2453745829542089</c:v>
                </c:pt>
                <c:pt idx="4">
                  <c:v>3.3077853973376379</c:v>
                </c:pt>
                <c:pt idx="5">
                  <c:v>3.4236229986909588</c:v>
                </c:pt>
                <c:pt idx="6">
                  <c:v>3.7910869126839994</c:v>
                </c:pt>
                <c:pt idx="7">
                  <c:v>3.7562940584088662</c:v>
                </c:pt>
                <c:pt idx="8">
                  <c:v>3.8101940283502627</c:v>
                </c:pt>
                <c:pt idx="9">
                  <c:v>3.8558088161462027</c:v>
                </c:pt>
                <c:pt idx="10">
                  <c:v>3.8515546639919798</c:v>
                </c:pt>
                <c:pt idx="11">
                  <c:v>3.7999999999999972</c:v>
                </c:pt>
                <c:pt idx="12">
                  <c:v>3.6182902584493046</c:v>
                </c:pt>
                <c:pt idx="13">
                  <c:v>3.7161494366475498</c:v>
                </c:pt>
                <c:pt idx="14">
                  <c:v>3.847667781932687</c:v>
                </c:pt>
                <c:pt idx="15">
                  <c:v>3.5056795926361128</c:v>
                </c:pt>
                <c:pt idx="16">
                  <c:v>2.8504490433424459</c:v>
                </c:pt>
                <c:pt idx="17">
                  <c:v>2.2003699737123994</c:v>
                </c:pt>
                <c:pt idx="18">
                  <c:v>1.9720225374004288</c:v>
                </c:pt>
                <c:pt idx="19">
                  <c:v>1.8732408036494155</c:v>
                </c:pt>
                <c:pt idx="20">
                  <c:v>1.965911291884564</c:v>
                </c:pt>
                <c:pt idx="21">
                  <c:v>1.7403074543169263</c:v>
                </c:pt>
                <c:pt idx="22">
                  <c:v>1.4873478848754027</c:v>
                </c:pt>
                <c:pt idx="23">
                  <c:v>1.6184971098265961</c:v>
                </c:pt>
                <c:pt idx="24">
                  <c:v>1.602072141212588</c:v>
                </c:pt>
                <c:pt idx="25">
                  <c:v>1.5627977892128841</c:v>
                </c:pt>
                <c:pt idx="26">
                  <c:v>1.5066805647683157</c:v>
                </c:pt>
                <c:pt idx="27">
                  <c:v>1.9489120151371826</c:v>
                </c:pt>
                <c:pt idx="28">
                  <c:v>3.3029612756264273</c:v>
                </c:pt>
                <c:pt idx="29">
                  <c:v>3.6296084595598765</c:v>
                </c:pt>
                <c:pt idx="30">
                  <c:v>3.9725635895970295</c:v>
                </c:pt>
                <c:pt idx="31">
                  <c:v>4.4397865853658649</c:v>
                </c:pt>
                <c:pt idx="32">
                  <c:v>4.5113496058505076</c:v>
                </c:pt>
                <c:pt idx="33">
                  <c:v>4.5899458329373735</c:v>
                </c:pt>
                <c:pt idx="34">
                  <c:v>5.2531404644080659</c:v>
                </c:pt>
                <c:pt idx="35">
                  <c:v>5.6219188471748129</c:v>
                </c:pt>
                <c:pt idx="36">
                  <c:v>6.9398545935228109</c:v>
                </c:pt>
                <c:pt idx="37">
                  <c:v>8.0033777444173406</c:v>
                </c:pt>
                <c:pt idx="38">
                  <c:v>8.5324869305451827</c:v>
                </c:pt>
                <c:pt idx="39">
                  <c:v>9.233481811432803</c:v>
                </c:pt>
                <c:pt idx="40">
                  <c:v>9.0591694230062476</c:v>
                </c:pt>
                <c:pt idx="41">
                  <c:v>9.680088251516823</c:v>
                </c:pt>
                <c:pt idx="42">
                  <c:v>10.197910940076961</c:v>
                </c:pt>
                <c:pt idx="43">
                  <c:v>10.837438423645315</c:v>
                </c:pt>
                <c:pt idx="44">
                  <c:v>11.441294074881851</c:v>
                </c:pt>
                <c:pt idx="45">
                  <c:v>12.220606941668184</c:v>
                </c:pt>
                <c:pt idx="46">
                  <c:v>12.531645569620252</c:v>
                </c:pt>
                <c:pt idx="47">
                  <c:v>13.122699937169019</c:v>
                </c:pt>
                <c:pt idx="48">
                  <c:v>13.25269291894756</c:v>
                </c:pt>
                <c:pt idx="49">
                  <c:v>13.282946746590223</c:v>
                </c:pt>
                <c:pt idx="50">
                  <c:v>13.340787889213834</c:v>
                </c:pt>
                <c:pt idx="51">
                  <c:v>12.819641491801899</c:v>
                </c:pt>
                <c:pt idx="52">
                  <c:v>12.367312552653742</c:v>
                </c:pt>
                <c:pt idx="53">
                  <c:v>12.128069734305589</c:v>
                </c:pt>
                <c:pt idx="54">
                  <c:v>11.790138854244612</c:v>
                </c:pt>
                <c:pt idx="55">
                  <c:v>11.432098765432087</c:v>
                </c:pt>
                <c:pt idx="56">
                  <c:v>10.992416211367544</c:v>
                </c:pt>
                <c:pt idx="57">
                  <c:v>10.476884462796521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38-4BA8-9950-53A730239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9925775"/>
        <c:axId val="1414517327"/>
      </c:lineChart>
      <c:dateAx>
        <c:axId val="173992577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1414517327"/>
        <c:crosses val="autoZero"/>
        <c:auto val="1"/>
        <c:lblOffset val="100"/>
        <c:baseTimeUnit val="months"/>
      </c:dateAx>
      <c:valAx>
        <c:axId val="1414517327"/>
        <c:scaling>
          <c:orientation val="minMax"/>
          <c:max val="30"/>
          <c:min val="-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173992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879883294695563"/>
          <c:w val="1"/>
          <c:h val="6.2574859667151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O" sz="2000" b="1"/>
              <a:t>Balance de cuenta corriente</a:t>
            </a:r>
            <a:r>
              <a:rPr lang="es-CO" sz="2000" b="1" baseline="0"/>
              <a:t> </a:t>
            </a:r>
            <a:r>
              <a:rPr lang="es-CO" sz="2000" baseline="0"/>
              <a:t>(% del PIB)</a:t>
            </a:r>
            <a:endParaRPr lang="es-CO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33-4742-8608-4E0FA7E66E4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33-4742-8608-4E0FA7E66E4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33-4742-8608-4E0FA7E66E46}"/>
              </c:ext>
            </c:extLst>
          </c:dPt>
          <c:dLbls>
            <c:dLbl>
              <c:idx val="1"/>
              <c:layout>
                <c:manualLayout>
                  <c:x val="-4.1713587138905095E-17"/>
                  <c:y val="1.542168440615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33-4742-8608-4E0FA7E66E4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633-4742-8608-4E0FA7E66E46}"/>
                </c:ext>
              </c:extLst>
            </c:dLbl>
            <c:dLbl>
              <c:idx val="5"/>
              <c:layout>
                <c:manualLayout>
                  <c:x val="0"/>
                  <c:y val="1.9277105507696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33-4742-8608-4E0FA7E66E4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633-4742-8608-4E0FA7E66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DCC!$P$4:$P$10</c:f>
              <c:strCache>
                <c:ptCount val="7"/>
                <c:pt idx="0">
                  <c:v>2022-1Q</c:v>
                </c:pt>
                <c:pt idx="1">
                  <c:v>2022-2Q</c:v>
                </c:pt>
                <c:pt idx="2">
                  <c:v>2022-3Q</c:v>
                </c:pt>
                <c:pt idx="3">
                  <c:v>2022-4Q</c:v>
                </c:pt>
                <c:pt idx="4">
                  <c:v>2023-1Q</c:v>
                </c:pt>
                <c:pt idx="5">
                  <c:v>2023-2Q</c:v>
                </c:pt>
                <c:pt idx="6">
                  <c:v>2023-3Q</c:v>
                </c:pt>
              </c:strCache>
            </c:strRef>
          </c:cat>
          <c:val>
            <c:numRef>
              <c:f>DCC!$Q$4:$Q$10</c:f>
              <c:numCache>
                <c:formatCode>0.0</c:formatCode>
                <c:ptCount val="7"/>
                <c:pt idx="0">
                  <c:v>-6.4</c:v>
                </c:pt>
                <c:pt idx="1">
                  <c:v>-5.4249781536413115</c:v>
                </c:pt>
                <c:pt idx="2">
                  <c:v>-7.1</c:v>
                </c:pt>
                <c:pt idx="3">
                  <c:v>-5.8</c:v>
                </c:pt>
                <c:pt idx="4">
                  <c:v>-3.8</c:v>
                </c:pt>
                <c:pt idx="5">
                  <c:v>-2.7</c:v>
                </c:pt>
                <c:pt idx="6" formatCode="General">
                  <c:v>-1.7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33-4742-8608-4E0FA7E66E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910375936"/>
        <c:axId val="189009814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B58D47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633-4742-8608-4E0FA7E66E46}"/>
              </c:ext>
            </c:extLst>
          </c:dPt>
          <c:dLbls>
            <c:dLbl>
              <c:idx val="1"/>
              <c:layout>
                <c:manualLayout>
                  <c:x val="-7.2810011376564274E-2"/>
                  <c:y val="4.62650532184721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2022: -6,2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633-4742-8608-4E0FA7E66E46}"/>
                </c:ext>
              </c:extLst>
            </c:dLbl>
            <c:dLbl>
              <c:idx val="5"/>
              <c:layout>
                <c:manualLayout>
                  <c:x val="3.4474403739151033E-2"/>
                  <c:y val="4.79851361774470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2023: -2,7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633-4742-8608-4E0FA7E66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B58D47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DCC!$P$4:$P$10</c:f>
              <c:strCache>
                <c:ptCount val="7"/>
                <c:pt idx="0">
                  <c:v>2022-1Q</c:v>
                </c:pt>
                <c:pt idx="1">
                  <c:v>2022-2Q</c:v>
                </c:pt>
                <c:pt idx="2">
                  <c:v>2022-3Q</c:v>
                </c:pt>
                <c:pt idx="3">
                  <c:v>2022-4Q</c:v>
                </c:pt>
                <c:pt idx="4">
                  <c:v>2023-1Q</c:v>
                </c:pt>
                <c:pt idx="5">
                  <c:v>2023-2Q</c:v>
                </c:pt>
                <c:pt idx="6">
                  <c:v>2023-3Q</c:v>
                </c:pt>
              </c:strCache>
            </c:strRef>
          </c:cat>
          <c:val>
            <c:numRef>
              <c:f>DCC!$R$4:$R$10</c:f>
              <c:numCache>
                <c:formatCode>0.0</c:formatCode>
                <c:ptCount val="7"/>
                <c:pt idx="0">
                  <c:v>-6.1812445384103283</c:v>
                </c:pt>
                <c:pt idx="1">
                  <c:v>-6.1812445384103283</c:v>
                </c:pt>
                <c:pt idx="2">
                  <c:v>-6.1812445384103283</c:v>
                </c:pt>
                <c:pt idx="3">
                  <c:v>-6.1812445384103283</c:v>
                </c:pt>
                <c:pt idx="4">
                  <c:v>-2.7333333333333329</c:v>
                </c:pt>
                <c:pt idx="5">
                  <c:v>-2.7333333333333329</c:v>
                </c:pt>
                <c:pt idx="6">
                  <c:v>-2.7333333333333329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633-4742-8608-4E0FA7E66E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10375936"/>
        <c:axId val="1890098144"/>
      </c:lineChart>
      <c:catAx>
        <c:axId val="19103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1890098144"/>
        <c:crosses val="autoZero"/>
        <c:auto val="1"/>
        <c:lblAlgn val="ctr"/>
        <c:lblOffset val="100"/>
        <c:noMultiLvlLbl val="0"/>
      </c:catAx>
      <c:valAx>
        <c:axId val="18900981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103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371478460389555E-2"/>
          <c:y val="5.4894172266392108E-2"/>
          <c:w val="0.9106707746034266"/>
          <c:h val="0.79994380178806779"/>
        </c:manualLayout>
      </c:layout>
      <c:lineChart>
        <c:grouping val="standard"/>
        <c:varyColors val="0"/>
        <c:ser>
          <c:idx val="5"/>
          <c:order val="0"/>
          <c:tx>
            <c:strRef>
              <c:f>'[2023-04-05 Capítulo 3.xlsx]G. 3.3'!$B$10</c:f>
              <c:strCache>
                <c:ptCount val="1"/>
                <c:pt idx="0">
                  <c:v>Cuenta Corriente (eje derecho)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77-42EB-AA7E-F3F28A668C12}"/>
              </c:ext>
            </c:extLst>
          </c:dPt>
          <c:dPt>
            <c:idx val="5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C77-42EB-AA7E-F3F28A668C12}"/>
              </c:ext>
            </c:extLst>
          </c:dPt>
          <c:dPt>
            <c:idx val="6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07-4C1F-8DC8-D1B5622EA70F}"/>
              </c:ext>
            </c:extLst>
          </c:dPt>
          <c:dPt>
            <c:idx val="7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507-4C1F-8DC8-D1B5622EA70F}"/>
              </c:ext>
            </c:extLst>
          </c:dPt>
          <c:dPt>
            <c:idx val="8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77-42EB-AA7E-F3F28A668C12}"/>
              </c:ext>
            </c:extLst>
          </c:dPt>
          <c:dPt>
            <c:idx val="9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BC77-42EB-AA7E-F3F28A668C12}"/>
              </c:ext>
            </c:extLst>
          </c:dPt>
          <c:dPt>
            <c:idx val="10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77-42EB-AA7E-F3F28A668C12}"/>
              </c:ext>
            </c:extLst>
          </c:dPt>
          <c:dPt>
            <c:idx val="11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BC77-42EB-AA7E-F3F28A668C12}"/>
              </c:ext>
            </c:extLst>
          </c:dPt>
          <c:dPt>
            <c:idx val="12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77-42EB-AA7E-F3F28A668C12}"/>
              </c:ext>
            </c:extLst>
          </c:dPt>
          <c:dPt>
            <c:idx val="13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BC77-42EB-AA7E-F3F28A668C12}"/>
              </c:ext>
            </c:extLst>
          </c:dPt>
          <c:dPt>
            <c:idx val="14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77-42EB-AA7E-F3F28A668C12}"/>
              </c:ext>
            </c:extLst>
          </c:dPt>
          <c:dPt>
            <c:idx val="15"/>
            <c:marker>
              <c:symbol val="diamond"/>
              <c:size val="7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BC77-42EB-AA7E-F3F28A668C12}"/>
              </c:ext>
            </c:extLst>
          </c:dPt>
          <c:dLbls>
            <c:dLbl>
              <c:idx val="1"/>
              <c:layout>
                <c:manualLayout>
                  <c:x val="-3.9208368357823417E-2"/>
                  <c:y val="-3.4121279096466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77-42EB-AA7E-F3F28A668C12}"/>
                </c:ext>
              </c:extLst>
            </c:dLbl>
            <c:dLbl>
              <c:idx val="4"/>
              <c:layout>
                <c:manualLayout>
                  <c:x val="-3.0044879449613478E-2"/>
                  <c:y val="4.9101352846135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77-42EB-AA7E-F3F28A668C12}"/>
                </c:ext>
              </c:extLst>
            </c:dLbl>
            <c:dLbl>
              <c:idx val="6"/>
              <c:layout>
                <c:manualLayout>
                  <c:x val="-3.3325631638921861E-2"/>
                  <c:y val="3.8944703300744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07-4C1F-8DC8-D1B5622EA70F}"/>
                </c:ext>
              </c:extLst>
            </c:dLbl>
            <c:dLbl>
              <c:idx val="7"/>
              <c:layout>
                <c:manualLayout>
                  <c:x val="-3.1739506371258858E-2"/>
                  <c:y val="4.1082628456283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07-4C1F-8DC8-D1B5622EA70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'[2023-04-05 Capítulo 3.xlsx]G. 3.3'!$J$2:$Y$2</c:f>
              <c:numCache>
                <c:formatCode>General</c:formatCod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</c:numCache>
            </c:numRef>
          </c:cat>
          <c:val>
            <c:numRef>
              <c:f>'[2023-04-05 Capítulo 3.xlsx]G. 3.3'!$J$10:$Y$10</c:f>
              <c:numCache>
                <c:formatCode>0.0</c:formatCode>
                <c:ptCount val="16"/>
                <c:pt idx="0">
                  <c:v>-4.6438590556814425</c:v>
                </c:pt>
                <c:pt idx="1">
                  <c:v>-3.5</c:v>
                </c:pt>
                <c:pt idx="2">
                  <c:v>-5.6496895195308863</c:v>
                </c:pt>
                <c:pt idx="3">
                  <c:v>-6.2406120217012413</c:v>
                </c:pt>
                <c:pt idx="4">
                  <c:v>-3.9517788901649986</c:v>
                </c:pt>
                <c:pt idx="5">
                  <c:v>-3.5484424246388038</c:v>
                </c:pt>
                <c:pt idx="6">
                  <c:v>-3.3396017538091223</c:v>
                </c:pt>
                <c:pt idx="7">
                  <c:v>-2.9882323088603617</c:v>
                </c:pt>
                <c:pt idx="8">
                  <c:v>-2.7758350162693484</c:v>
                </c:pt>
                <c:pt idx="9">
                  <c:v>-2.7114940561987648</c:v>
                </c:pt>
                <c:pt idx="10">
                  <c:v>-2.5638765617378865</c:v>
                </c:pt>
                <c:pt idx="11">
                  <c:v>-2.4616796034124628</c:v>
                </c:pt>
                <c:pt idx="12">
                  <c:v>-2.491692009486604</c:v>
                </c:pt>
                <c:pt idx="13">
                  <c:v>-2.4911846084207601</c:v>
                </c:pt>
                <c:pt idx="14">
                  <c:v>-2.3636768254236902</c:v>
                </c:pt>
                <c:pt idx="15">
                  <c:v>-2.4860922445850164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507-4C1F-8DC8-D1B5622EA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231168"/>
        <c:axId val="1196231584"/>
      </c:lineChart>
      <c:catAx>
        <c:axId val="119623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96231584"/>
        <c:crosses val="autoZero"/>
        <c:auto val="1"/>
        <c:lblAlgn val="ctr"/>
        <c:lblOffset val="100"/>
        <c:noMultiLvlLbl val="0"/>
      </c:catAx>
      <c:valAx>
        <c:axId val="1196231584"/>
        <c:scaling>
          <c:orientation val="minMax"/>
          <c:max val="-2"/>
        </c:scaling>
        <c:delete val="1"/>
        <c:axPos val="l"/>
        <c:numFmt formatCode="0" sourceLinked="0"/>
        <c:majorTickMark val="none"/>
        <c:minorTickMark val="none"/>
        <c:tickLblPos val="nextTo"/>
        <c:crossAx val="119623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0.15943</cdr:x>
      <cdr:y>0.30537</cdr:y>
    </cdr:from>
    <cdr:to>
      <cdr:x>0.46053</cdr:x>
      <cdr:y>0.56178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97725665-C9C6-CC32-F5F9-748EB818F5DC}"/>
            </a:ext>
          </a:extLst>
        </cdr:cNvPr>
        <cdr:cNvCxnSpPr/>
      </cdr:nvCxnSpPr>
      <cdr:spPr>
        <a:xfrm xmlns:a="http://schemas.openxmlformats.org/drawingml/2006/main">
          <a:off x="822277" y="855345"/>
          <a:ext cx="1552892" cy="71822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0.68782</cdr:x>
      <cdr:y>0.07446</cdr:y>
    </cdr:from>
    <cdr:to>
      <cdr:x>0.97093</cdr:x>
      <cdr:y>0.34058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6C929FB8-10DF-F912-2F13-77BDB564ED01}"/>
            </a:ext>
          </a:extLst>
        </cdr:cNvPr>
        <cdr:cNvCxnSpPr/>
      </cdr:nvCxnSpPr>
      <cdr:spPr>
        <a:xfrm xmlns:a="http://schemas.openxmlformats.org/drawingml/2006/main">
          <a:off x="3547407" y="208551"/>
          <a:ext cx="1460146" cy="74542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0.24608</cdr:x>
      <cdr:y>0.2488</cdr:y>
    </cdr:from>
    <cdr:to>
      <cdr:x>0.57063</cdr:x>
      <cdr:y>0.39074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BF862C83-48D9-ECD3-E09B-912D571B9E14}"/>
            </a:ext>
          </a:extLst>
        </cdr:cNvPr>
        <cdr:cNvSpPr txBox="1"/>
      </cdr:nvSpPr>
      <cdr:spPr>
        <a:xfrm xmlns:a="http://schemas.openxmlformats.org/drawingml/2006/main">
          <a:off x="1269136" y="696892"/>
          <a:ext cx="1673880" cy="397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>
              <a:solidFill>
                <a:srgbClr val="C00000"/>
              </a:solidFill>
              <a:latin typeface="Century Gothic" panose="020B0502020202020204" pitchFamily="34" charset="0"/>
              <a:ea typeface="Verdana" panose="020B0604030504040204" pitchFamily="34" charset="0"/>
            </a:rPr>
            <a:t>-5,7pp</a:t>
          </a:r>
        </a:p>
      </cdr:txBody>
    </cdr:sp>
  </cdr:relSizeAnchor>
  <cdr:relSizeAnchor xmlns:cdr="http://schemas.openxmlformats.org/drawingml/2006/chartDrawing">
    <cdr:from>
      <cdr:x>0.77455</cdr:x>
      <cdr:y>0.06262</cdr:y>
    </cdr:from>
    <cdr:to>
      <cdr:x>1</cdr:x>
      <cdr:y>0.20456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C05C501B-1FE7-55AA-67CC-F8B06E96AB86}"/>
            </a:ext>
          </a:extLst>
        </cdr:cNvPr>
        <cdr:cNvSpPr txBox="1"/>
      </cdr:nvSpPr>
      <cdr:spPr>
        <a:xfrm xmlns:a="http://schemas.openxmlformats.org/drawingml/2006/main">
          <a:off x="3994687" y="175399"/>
          <a:ext cx="1162767" cy="397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>
              <a:solidFill>
                <a:srgbClr val="C00000"/>
              </a:solidFill>
              <a:latin typeface="Century Gothic" panose="020B0502020202020204" pitchFamily="34" charset="0"/>
              <a:ea typeface="Verdana" panose="020B0604030504040204" pitchFamily="34" charset="0"/>
            </a:rPr>
            <a:t>-8,5pp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0.3793</cdr:x>
      <cdr:y>0.18234</cdr:y>
    </cdr:from>
    <cdr:to>
      <cdr:x>0.54174</cdr:x>
      <cdr:y>0.25917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9A5FCC9-ECB5-25FB-4844-06F949CBBF4A}"/>
            </a:ext>
          </a:extLst>
        </cdr:cNvPr>
        <cdr:cNvSpPr txBox="1"/>
      </cdr:nvSpPr>
      <cdr:spPr>
        <a:xfrm xmlns:a="http://schemas.openxmlformats.org/drawingml/2006/main">
          <a:off x="1502041" y="787718"/>
          <a:ext cx="643248" cy="331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400" b="1" dirty="0">
              <a:solidFill>
                <a:srgbClr val="4B77C5"/>
              </a:solidFill>
              <a:latin typeface="Century Gothic" panose="020B0502020202020204" pitchFamily="34" charset="0"/>
            </a:rPr>
            <a:t>Total: 204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0.43705</cdr:x>
      <cdr:y>0.18234</cdr:y>
    </cdr:from>
    <cdr:to>
      <cdr:x>0.59949</cdr:x>
      <cdr:y>0.25917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9C2AF68-0D42-7670-CF58-6DFBA9662704}"/>
            </a:ext>
          </a:extLst>
        </cdr:cNvPr>
        <cdr:cNvSpPr txBox="1"/>
      </cdr:nvSpPr>
      <cdr:spPr>
        <a:xfrm xmlns:a="http://schemas.openxmlformats.org/drawingml/2006/main">
          <a:off x="1730725" y="787718"/>
          <a:ext cx="643248" cy="331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>
              <a:solidFill>
                <a:srgbClr val="4B77C5"/>
              </a:solidFill>
              <a:latin typeface="Century Gothic" panose="020B0502020202020204" pitchFamily="34" charset="0"/>
            </a:rPr>
            <a:t>Total: 50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0.54319</cdr:x>
      <cdr:y>0.49075</cdr:y>
    </cdr:from>
    <cdr:to>
      <cdr:x>0.98912</cdr:x>
      <cdr:y>0.82029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ED55CF12-C109-8032-D272-2628B80229EA}"/>
            </a:ext>
          </a:extLst>
        </cdr:cNvPr>
        <cdr:cNvSpPr/>
      </cdr:nvSpPr>
      <cdr:spPr>
        <a:xfrm xmlns:a="http://schemas.openxmlformats.org/drawingml/2006/main">
          <a:off x="2695576" y="1643063"/>
          <a:ext cx="2212975" cy="110331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b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CO" sz="1100" b="1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rPr>
            <a:t>Grupo 2</a:t>
          </a:r>
          <a:endParaRPr lang="es-CO">
            <a:solidFill>
              <a:schemeClr val="tx2">
                <a:lumMod val="50000"/>
              </a:schemeClr>
            </a:solidFill>
            <a:effectLst/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0.12092</cdr:x>
      <cdr:y>0.1522</cdr:y>
    </cdr:from>
    <cdr:to>
      <cdr:x>0.54511</cdr:x>
      <cdr:y>0.49929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9195DE1C-1C60-4120-9B91-553DC4E54C9C}"/>
            </a:ext>
          </a:extLst>
        </cdr:cNvPr>
        <cdr:cNvSpPr/>
      </cdr:nvSpPr>
      <cdr:spPr>
        <a:xfrm xmlns:a="http://schemas.openxmlformats.org/drawingml/2006/main">
          <a:off x="600076" y="509588"/>
          <a:ext cx="2105025" cy="11620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O" sz="1100" b="1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+mn-ea"/>
              <a:cs typeface="+mn-cs"/>
            </a:rPr>
            <a:t>Grupo 1</a:t>
          </a:r>
          <a:endParaRPr lang="es-CO">
            <a:solidFill>
              <a:schemeClr val="accent6">
                <a:lumMod val="50000"/>
              </a:schemeClr>
            </a:solidFill>
            <a:effectLst/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60EDF2E-F1EA-48BB-BEC3-BCDA389EF3EF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C94F7D6-70D0-4DDD-8109-8E0207D7A7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15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>
                <a:latin typeface="Century Gothic" panose="020B0502020202020204" pitchFamily="34" charset="0"/>
                <a:ea typeface="Verdana" panose="020B0604030504040204" pitchFamily="34" charset="0"/>
              </a:rPr>
              <a:t>En 2023, la economía colombiana registraría un crecimiento económico de 1,8%, </a:t>
            </a:r>
            <a:r>
              <a:rPr lang="es-CO" sz="1200">
                <a:latin typeface="Century Gothic" panose="020B0502020202020204" pitchFamily="34" charset="0"/>
                <a:ea typeface="Verdana" panose="020B0604030504040204" pitchFamily="34" charset="0"/>
              </a:rPr>
              <a:t>en un contexto de desaceleración del consumo privado compensado por el dinamismo que continuarían presentando </a:t>
            </a:r>
            <a:r>
              <a:rPr lang="es-CO" sz="1200">
                <a:highlight>
                  <a:srgbClr val="FFFF00"/>
                </a:highlight>
                <a:latin typeface="Century Gothic" panose="020B0502020202020204" pitchFamily="34" charset="0"/>
                <a:ea typeface="Verdana" panose="020B0604030504040204" pitchFamily="34" charset="0"/>
              </a:rPr>
              <a:t>las actividades terciarias</a:t>
            </a:r>
            <a:r>
              <a:rPr lang="es-CO" sz="120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4F7D6-70D0-4DDD-8109-8E0207D7A71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76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4F7D6-70D0-4DDD-8109-8E0207D7A71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01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4F7D6-70D0-4DDD-8109-8E0207D7A71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8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23C2F-301D-4B5A-8040-581D572340C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274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4F7D6-70D0-4DDD-8109-8E0207D7A71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92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35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5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51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8"/>
            <a:ext cx="12191998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0"/>
            <a:ext cx="12191733" cy="6858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67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8"/>
            <a:ext cx="12191998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-149"/>
            <a:ext cx="12191998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"/>
            <a:ext cx="12191732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5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-149"/>
            <a:ext cx="12191998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2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" y="0"/>
            <a:ext cx="12191732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2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219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87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1123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1300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965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392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7502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1742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3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808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62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4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29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10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16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4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5AEC-80F0-435B-84C6-1525E592E88E}" type="datetimeFigureOut">
              <a:rPr lang="es-CO" smtClean="0"/>
              <a:t>05/12/2023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FC0F-1200-44F1-AAB1-F3368970EA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6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05/12/2023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702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67500-A075-967A-3FDD-7633C70AC65C}"/>
              </a:ext>
            </a:extLst>
          </p:cNvPr>
          <p:cNvSpPr txBox="1"/>
          <p:nvPr/>
        </p:nvSpPr>
        <p:spPr>
          <a:xfrm>
            <a:off x="384184" y="264537"/>
            <a:ext cx="1142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El desbalance externo se ha corregido significativamente en la primera mitad del año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DEBBAB-4844-1AE9-E3DE-8B62CA79AAED}"/>
              </a:ext>
            </a:extLst>
          </p:cNvPr>
          <p:cNvSpPr txBox="1"/>
          <p:nvPr/>
        </p:nvSpPr>
        <p:spPr>
          <a:xfrm>
            <a:off x="5142855" y="6639446"/>
            <a:ext cx="1906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www.minhacienda.gov.co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DEC019-B822-3CAA-ABC1-3A876F3541FE}"/>
              </a:ext>
            </a:extLst>
          </p:cNvPr>
          <p:cNvSpPr txBox="1"/>
          <p:nvPr/>
        </p:nvSpPr>
        <p:spPr>
          <a:xfrm>
            <a:off x="101618" y="6438781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Fuente: </a:t>
            </a:r>
            <a:r>
              <a:rPr lang="es-ES" sz="1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Banco de la República.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448678-659D-A309-8851-8CEC1573A1D6}"/>
              </a:ext>
            </a:extLst>
          </p:cNvPr>
          <p:cNvSpPr txBox="1"/>
          <p:nvPr/>
        </p:nvSpPr>
        <p:spPr>
          <a:xfrm>
            <a:off x="496569" y="5670791"/>
            <a:ext cx="11198861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B58D47"/>
            </a:solidFill>
            <a:prstDash val="sysDash"/>
          </a:ln>
        </p:spPr>
        <p:txBody>
          <a:bodyPr wrap="square" lIns="91440" tIns="45720" rIns="91440" bIns="45720" anchor="ctr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b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La corrección del déficit de cuenta corriente en lo corrido del año ha obedecido, principalmente, a un menor déficit comercial de bienes y un menor déficit de renta factorial.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7007309-458E-A839-6273-FA5DDEC0C180}"/>
              </a:ext>
            </a:extLst>
          </p:cNvPr>
          <p:cNvGraphicFramePr>
            <a:graphicFrameLocks/>
          </p:cNvGraphicFramePr>
          <p:nvPr/>
        </p:nvGraphicFramePr>
        <p:xfrm>
          <a:off x="2130056" y="1137883"/>
          <a:ext cx="7654024" cy="43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90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67500-A075-967A-3FDD-7633C70AC65C}"/>
              </a:ext>
            </a:extLst>
          </p:cNvPr>
          <p:cNvSpPr txBox="1"/>
          <p:nvPr/>
        </p:nvSpPr>
        <p:spPr>
          <a:xfrm>
            <a:off x="674345" y="187259"/>
            <a:ext cx="1101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Hacia el mediano plazo, se espera una corrección en el déficit de cuenta corriente en el marco del proceso de reindustrialización y transición energética</a:t>
            </a:r>
            <a:endParaRPr lang="es-CO" sz="2400" b="1">
              <a:solidFill>
                <a:srgbClr val="00206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DEBBAB-4844-1AE9-E3DE-8B62CA79AAED}"/>
              </a:ext>
            </a:extLst>
          </p:cNvPr>
          <p:cNvSpPr txBox="1"/>
          <p:nvPr/>
        </p:nvSpPr>
        <p:spPr>
          <a:xfrm>
            <a:off x="5142855" y="6639446"/>
            <a:ext cx="1906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www.minhacienda.gov.co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70A5B93-0381-4616-812D-C6ED144B3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355422"/>
              </p:ext>
            </p:extLst>
          </p:nvPr>
        </p:nvGraphicFramePr>
        <p:xfrm>
          <a:off x="85344" y="1907848"/>
          <a:ext cx="5543740" cy="346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546B4E41-50CA-1731-A508-784818588BF2}"/>
              </a:ext>
            </a:extLst>
          </p:cNvPr>
          <p:cNvSpPr txBox="1"/>
          <p:nvPr/>
        </p:nvSpPr>
        <p:spPr>
          <a:xfrm>
            <a:off x="1058118" y="1566824"/>
            <a:ext cx="359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Balance de cuenta corriente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(% del PIB)</a:t>
            </a:r>
          </a:p>
        </p:txBody>
      </p:sp>
      <p:sp>
        <p:nvSpPr>
          <p:cNvPr id="5" name="16 CuadroTexto">
            <a:extLst>
              <a:ext uri="{FF2B5EF4-FFF2-40B4-BE49-F238E27FC236}">
                <a16:creationId xmlns:a16="http://schemas.microsoft.com/office/drawing/2014/main" id="{67E184B8-EC38-04D1-369A-A5C12FE64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11902"/>
            <a:ext cx="8970079" cy="28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Banco de la República. Proyecciones del Ministerio de Hacienda y Crédito Público.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2C112FC-70EB-71BD-E541-D86449C1D0E5}"/>
              </a:ext>
            </a:extLst>
          </p:cNvPr>
          <p:cNvGrpSpPr/>
          <p:nvPr/>
        </p:nvGrpSpPr>
        <p:grpSpPr>
          <a:xfrm>
            <a:off x="5946914" y="1994748"/>
            <a:ext cx="5622339" cy="3416320"/>
            <a:chOff x="5951278" y="4033231"/>
            <a:chExt cx="6549157" cy="341632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A7B4DB5-E644-9D2A-8086-A2DA67753CE1}"/>
                </a:ext>
              </a:extLst>
            </p:cNvPr>
            <p:cNvSpPr txBox="1"/>
            <p:nvPr/>
          </p:nvSpPr>
          <p:spPr>
            <a:xfrm>
              <a:off x="6668826" y="4033231"/>
              <a:ext cx="583160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Las políticas de reindustrialización y transición energética impulsarían la </a:t>
              </a:r>
              <a:r>
                <a:rPr kumimoji="0" lang="es-CO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corrección del desbalance externo y la diversificación de la canasta exportadora (agroindustria y servicios de turismo).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El déficit externo estaría </a:t>
              </a:r>
              <a:r>
                <a:rPr kumimoji="0" lang="es-CO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financiado, principalmente, con flujos de IED.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La corrección del déficit permitiría la </a:t>
              </a:r>
              <a:r>
                <a:rPr kumimoji="0" lang="es-CO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Verdana" panose="020B0604030504040204" pitchFamily="34" charset="0"/>
                </a:rPr>
                <a:t>estabilización de los pasivos externos netos en el mediano plazo.</a:t>
              </a:r>
            </a:p>
          </p:txBody>
        </p:sp>
        <p:pic>
          <p:nvPicPr>
            <p:cNvPr id="3076" name="Picture 4" descr="Export ">
              <a:extLst>
                <a:ext uri="{FF2B5EF4-FFF2-40B4-BE49-F238E27FC236}">
                  <a16:creationId xmlns:a16="http://schemas.microsoft.com/office/drawing/2014/main" id="{6F9C9BA2-EFE3-E7A3-19EB-6B2A6CA3A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278" y="4531790"/>
              <a:ext cx="557207" cy="47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nvestment ">
              <a:extLst>
                <a:ext uri="{FF2B5EF4-FFF2-40B4-BE49-F238E27FC236}">
                  <a16:creationId xmlns:a16="http://schemas.microsoft.com/office/drawing/2014/main" id="{4DFDF9D1-D630-DCF0-C93F-41446DA12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279" y="5780509"/>
              <a:ext cx="543884" cy="460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Debt ">
              <a:extLst>
                <a:ext uri="{FF2B5EF4-FFF2-40B4-BE49-F238E27FC236}">
                  <a16:creationId xmlns:a16="http://schemas.microsoft.com/office/drawing/2014/main" id="{9D5E4FCF-46D5-F939-4391-BF5813259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406" y="6699177"/>
              <a:ext cx="543884" cy="54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519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4980151" y="6639446"/>
            <a:ext cx="22317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www.minhacienda.gov.co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6E1017-7A7C-CE02-6B99-86EB9418D0A9}"/>
              </a:ext>
            </a:extLst>
          </p:cNvPr>
          <p:cNvSpPr txBox="1"/>
          <p:nvPr/>
        </p:nvSpPr>
        <p:spPr>
          <a:xfrm>
            <a:off x="5633037" y="1497015"/>
            <a:ext cx="10935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800" b="1" spc="-150">
                <a:solidFill>
                  <a:srgbClr val="B58D47"/>
                </a:solidFill>
                <a:latin typeface="Century Gothic" panose="020B0502020202020204" pitchFamily="34" charset="0"/>
              </a:rPr>
              <a:t>3</a:t>
            </a:r>
            <a:r>
              <a:rPr kumimoji="0" lang="es-CO" sz="8800" b="1" i="0" u="none" strike="noStrike" kern="1200" cap="none" spc="-150" normalizeH="0" baseline="0" noProof="0">
                <a:ln>
                  <a:noFill/>
                </a:ln>
                <a:solidFill>
                  <a:srgbClr val="B58D4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EECAAA1-D770-88E1-3F14-DF3C285D0BEC}"/>
              </a:ext>
            </a:extLst>
          </p:cNvPr>
          <p:cNvSpPr txBox="1"/>
          <p:nvPr/>
        </p:nvSpPr>
        <p:spPr>
          <a:xfrm>
            <a:off x="2766180" y="2943565"/>
            <a:ext cx="66596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-160" normalizeH="0" baseline="0" noProof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Estrategia</a:t>
            </a:r>
            <a:r>
              <a:rPr kumimoji="0" lang="en-US" sz="5000" b="1" i="0" u="none" strike="noStrike" kern="1200" cap="none" spc="-16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 fiscal</a:t>
            </a:r>
          </a:p>
        </p:txBody>
      </p:sp>
    </p:spTree>
    <p:extLst>
      <p:ext uri="{BB962C8B-B14F-4D97-AF65-F5344CB8AC3E}">
        <p14:creationId xmlns:p14="http://schemas.microsoft.com/office/powerpoint/2010/main" val="200168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67500-A075-967A-3FDD-7633C70AC65C}"/>
              </a:ext>
            </a:extLst>
          </p:cNvPr>
          <p:cNvSpPr txBox="1"/>
          <p:nvPr/>
        </p:nvSpPr>
        <p:spPr>
          <a:xfrm>
            <a:off x="12700" y="43164"/>
            <a:ext cx="12118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/>
              </a:rPr>
              <a:t>Los ingresos del GNC se estabilizarían alrededor del 19,5% del PIB, lo cual permite mantener un nivel de gasto primario alrededor de 19,1% del PIB, consistente con la estrategia de gasto social con responsabilidad fiscal</a:t>
            </a:r>
            <a:endParaRPr lang="es-CO" sz="24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16 CuadroTexto">
            <a:extLst>
              <a:ext uri="{FF2B5EF4-FFF2-40B4-BE49-F238E27FC236}">
                <a16:creationId xmlns:a16="http://schemas.microsoft.com/office/drawing/2014/main" id="{E87DD08B-CDF8-344B-1DBC-CCB6C1BF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42" y="6358791"/>
            <a:ext cx="8970079" cy="27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*Incluye ingresos petroleros de la Reforma Tributaria para la Igualdad y la Justicia Social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Ministerio de Hacienda y Crédito Público.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47FFB8-BEC3-480F-0EF2-0F0DE08FEE8C}"/>
              </a:ext>
            </a:extLst>
          </p:cNvPr>
          <p:cNvSpPr txBox="1"/>
          <p:nvPr/>
        </p:nvSpPr>
        <p:spPr>
          <a:xfrm>
            <a:off x="1325572" y="1544453"/>
            <a:ext cx="3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400" b="1">
                <a:latin typeface="Century Gothic" panose="020B0502020202020204" pitchFamily="34" charset="0"/>
                <a:cs typeface="Arial" panose="020B0604020202020204" pitchFamily="34" charset="0"/>
              </a:rPr>
              <a:t>Ingresos del GNC</a:t>
            </a:r>
          </a:p>
          <a:p>
            <a:pPr algn="ctr">
              <a:defRPr/>
            </a:pPr>
            <a:r>
              <a:rPr lang="es-CO" sz="1400">
                <a:latin typeface="Century Gothic" panose="020B0502020202020204" pitchFamily="34" charset="0"/>
                <a:cs typeface="Arial" panose="020B0604020202020204" pitchFamily="34" charset="0"/>
              </a:rPr>
              <a:t>(% del PIB)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9C6373-F0BF-C8E7-AD79-3981A6A64C87}"/>
              </a:ext>
            </a:extLst>
          </p:cNvPr>
          <p:cNvSpPr txBox="1"/>
          <p:nvPr/>
        </p:nvSpPr>
        <p:spPr>
          <a:xfrm>
            <a:off x="7313980" y="1544453"/>
            <a:ext cx="35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Gastos del GNC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(% del PIB)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044AF19-09BD-4E9B-B474-F6F177D70247}"/>
              </a:ext>
            </a:extLst>
          </p:cNvPr>
          <p:cNvGraphicFramePr>
            <a:graphicFrameLocks/>
          </p:cNvGraphicFramePr>
          <p:nvPr/>
        </p:nvGraphicFramePr>
        <p:xfrm>
          <a:off x="6096000" y="2191174"/>
          <a:ext cx="5940000" cy="381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ABCBBAE-DC4D-4FB0-BC50-9A8AE07B505F}"/>
              </a:ext>
            </a:extLst>
          </p:cNvPr>
          <p:cNvGraphicFramePr>
            <a:graphicFrameLocks/>
          </p:cNvGraphicFramePr>
          <p:nvPr/>
        </p:nvGraphicFramePr>
        <p:xfrm>
          <a:off x="52536" y="2191608"/>
          <a:ext cx="594000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53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CuadroTexto">
            <a:extLst>
              <a:ext uri="{FF2B5EF4-FFF2-40B4-BE49-F238E27FC236}">
                <a16:creationId xmlns:a16="http://schemas.microsoft.com/office/drawing/2014/main" id="{B89B03E5-CD2A-A99F-08FC-7828835FA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4" y="6205601"/>
            <a:ext cx="11194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Ministerio de Hacienda y Crédito Público. </a:t>
            </a:r>
            <a:endParaRPr lang="es-ES" sz="90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807691-189E-15D4-E5AC-E78F6D481DD5}"/>
              </a:ext>
            </a:extLst>
          </p:cNvPr>
          <p:cNvSpPr txBox="1"/>
          <p:nvPr/>
        </p:nvSpPr>
        <p:spPr>
          <a:xfrm>
            <a:off x="1573861" y="1415569"/>
            <a:ext cx="904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Balance primario y total del GNC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(% del PIB)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864A07-2845-7095-4AC7-8BEC6EE06E0A}"/>
              </a:ext>
            </a:extLst>
          </p:cNvPr>
          <p:cNvSpPr txBox="1"/>
          <p:nvPr/>
        </p:nvSpPr>
        <p:spPr>
          <a:xfrm>
            <a:off x="0" y="123428"/>
            <a:ext cx="1211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/>
              </a:rPr>
              <a:t>El Gobierno obtendría por primera vez superávits primarios durante todo el periodo de Gobierno, convergiendo a déficits fiscales cercanos a 2,8% del PIB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E1B81F5-4E46-448E-97B7-772C61096206}"/>
              </a:ext>
            </a:extLst>
          </p:cNvPr>
          <p:cNvGraphicFramePr>
            <a:graphicFrameLocks/>
          </p:cNvGraphicFramePr>
          <p:nvPr/>
        </p:nvGraphicFramePr>
        <p:xfrm>
          <a:off x="632211" y="1882655"/>
          <a:ext cx="10927575" cy="430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9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7F06CC-3164-AFC8-D3E4-8B0223D7A99B}"/>
              </a:ext>
            </a:extLst>
          </p:cNvPr>
          <p:cNvSpPr txBox="1"/>
          <p:nvPr/>
        </p:nvSpPr>
        <p:spPr>
          <a:xfrm>
            <a:off x="1376494" y="1483396"/>
            <a:ext cx="904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>
                <a:latin typeface="Century Gothic" panose="020B0502020202020204" pitchFamily="34" charset="0"/>
              </a:rPr>
              <a:t>Deuda neta</a:t>
            </a:r>
            <a:r>
              <a:rPr kumimoji="0" lang="es-CO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del GNC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(% del PIB)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FD58DF-8CEE-534F-C18C-2162BB92E4C3}"/>
              </a:ext>
            </a:extLst>
          </p:cNvPr>
          <p:cNvSpPr txBox="1"/>
          <p:nvPr/>
        </p:nvSpPr>
        <p:spPr>
          <a:xfrm>
            <a:off x="0" y="123428"/>
            <a:ext cx="1211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/>
              </a:rPr>
              <a:t>La deuda neta convergería al ancla de 55% del PIB, en medio de una acumulación continua de superávits primarios</a:t>
            </a:r>
            <a:endParaRPr lang="es-CO" sz="2400" b="1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30EFBD06-CEF6-4B42-8015-EFB191344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4" y="6205601"/>
            <a:ext cx="11194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Ministerio de Hacienda y Crédito Público. </a:t>
            </a:r>
            <a:endParaRPr lang="es-ES" sz="90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33F4F9-24F6-2F48-1AF2-7ED247D85ED9}"/>
              </a:ext>
            </a:extLst>
          </p:cNvPr>
          <p:cNvGraphicFramePr>
            <a:graphicFrameLocks/>
          </p:cNvGraphicFramePr>
          <p:nvPr/>
        </p:nvGraphicFramePr>
        <p:xfrm>
          <a:off x="602116" y="1658537"/>
          <a:ext cx="10987768" cy="437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85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7F06CC-3164-AFC8-D3E4-8B0223D7A99B}"/>
              </a:ext>
            </a:extLst>
          </p:cNvPr>
          <p:cNvSpPr txBox="1"/>
          <p:nvPr/>
        </p:nvSpPr>
        <p:spPr>
          <a:xfrm>
            <a:off x="1573861" y="1415569"/>
            <a:ext cx="904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>
                <a:solidFill>
                  <a:prstClr val="black"/>
                </a:solidFill>
                <a:latin typeface="Century Gothic" panose="020B0502020202020204" pitchFamily="34" charset="0"/>
              </a:rPr>
              <a:t>Balance fiscal de Gobierno General 2022-2023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(% del PIB)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FD58DF-8CEE-534F-C18C-2162BB92E4C3}"/>
              </a:ext>
            </a:extLst>
          </p:cNvPr>
          <p:cNvSpPr txBox="1"/>
          <p:nvPr/>
        </p:nvSpPr>
        <p:spPr>
          <a:xfrm>
            <a:off x="50800" y="123428"/>
            <a:ext cx="1211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Respecto al promedio de países pares de Latinoamérica, Colombia tendría un mejor resultado fiscal en 2023. </a:t>
            </a: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30EFBD06-CEF6-4B42-8015-EFB191344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4" y="6205601"/>
            <a:ext cx="11194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World</a:t>
            </a: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Economic</a:t>
            </a: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Outlook Abril 2023, FMI. Para los datos de Colombia se utiliza el MFMP 2023</a:t>
            </a: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s-ES" sz="90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84F29C3-1A39-2636-6F53-0E0B8B3C6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608606"/>
              </p:ext>
            </p:extLst>
          </p:nvPr>
        </p:nvGraphicFramePr>
        <p:xfrm>
          <a:off x="539496" y="2113597"/>
          <a:ext cx="11329416" cy="392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3C1D507-D087-5A3A-355F-8C0D98886A2D}"/>
              </a:ext>
            </a:extLst>
          </p:cNvPr>
          <p:cNvSpPr/>
          <p:nvPr/>
        </p:nvSpPr>
        <p:spPr>
          <a:xfrm>
            <a:off x="7138700" y="2254436"/>
            <a:ext cx="532102" cy="3323174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922D597-D1C1-1E80-1FE9-6404C12BAE6C}"/>
              </a:ext>
            </a:extLst>
          </p:cNvPr>
          <p:cNvSpPr/>
          <p:nvPr/>
        </p:nvSpPr>
        <p:spPr>
          <a:xfrm>
            <a:off x="3976398" y="2227881"/>
            <a:ext cx="532102" cy="3323174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760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7F06CC-3164-AFC8-D3E4-8B0223D7A99B}"/>
              </a:ext>
            </a:extLst>
          </p:cNvPr>
          <p:cNvSpPr txBox="1"/>
          <p:nvPr/>
        </p:nvSpPr>
        <p:spPr>
          <a:xfrm>
            <a:off x="1573861" y="1415569"/>
            <a:ext cx="904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>
                <a:solidFill>
                  <a:prstClr val="black"/>
                </a:solidFill>
                <a:latin typeface="Century Gothic" panose="020B0502020202020204" pitchFamily="34" charset="0"/>
              </a:rPr>
              <a:t>Deuda consolidada de Gobierno General 2022-2023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(% del PIB)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FD58DF-8CEE-534F-C18C-2162BB92E4C3}"/>
              </a:ext>
            </a:extLst>
          </p:cNvPr>
          <p:cNvSpPr txBox="1"/>
          <p:nvPr/>
        </p:nvSpPr>
        <p:spPr>
          <a:xfrm>
            <a:off x="50800" y="123428"/>
            <a:ext cx="1211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Respecto al promedio de países pares de Latinoamérica, Colombia tendría una menor deuda en 2023. </a:t>
            </a: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30EFBD06-CEF6-4B42-8015-EFB191344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4" y="6205601"/>
            <a:ext cx="11194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World</a:t>
            </a: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Economic</a:t>
            </a: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Outlook Abril 2023, FMI. Para los datos de Colombia se utiliza el MFMP 2023</a:t>
            </a: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s-ES" sz="90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3C1D507-D087-5A3A-355F-8C0D98886A2D}"/>
              </a:ext>
            </a:extLst>
          </p:cNvPr>
          <p:cNvSpPr/>
          <p:nvPr/>
        </p:nvSpPr>
        <p:spPr>
          <a:xfrm>
            <a:off x="7138700" y="2254436"/>
            <a:ext cx="532102" cy="3323174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922D597-D1C1-1E80-1FE9-6404C12BAE6C}"/>
              </a:ext>
            </a:extLst>
          </p:cNvPr>
          <p:cNvSpPr/>
          <p:nvPr/>
        </p:nvSpPr>
        <p:spPr>
          <a:xfrm>
            <a:off x="3976398" y="2227881"/>
            <a:ext cx="532102" cy="3323174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2206FD7-262A-4012-B0C2-CEE499215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43816"/>
              </p:ext>
            </p:extLst>
          </p:nvPr>
        </p:nvGraphicFramePr>
        <p:xfrm>
          <a:off x="658761" y="2116137"/>
          <a:ext cx="11267768" cy="355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F84CABD-BB6C-9196-16A9-26EBAB3EE1CD}"/>
              </a:ext>
            </a:extLst>
          </p:cNvPr>
          <p:cNvSpPr/>
          <p:nvPr/>
        </p:nvSpPr>
        <p:spPr>
          <a:xfrm>
            <a:off x="6292645" y="2087386"/>
            <a:ext cx="532102" cy="3323174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B508507-BBF8-8017-9A78-3B65A29883D1}"/>
              </a:ext>
            </a:extLst>
          </p:cNvPr>
          <p:cNvSpPr/>
          <p:nvPr/>
        </p:nvSpPr>
        <p:spPr>
          <a:xfrm>
            <a:off x="3874728" y="2087386"/>
            <a:ext cx="633772" cy="3323174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536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CD37E0B-83B0-9D1F-4D38-DEA58D391386}"/>
              </a:ext>
            </a:extLst>
          </p:cNvPr>
          <p:cNvSpPr txBox="1"/>
          <p:nvPr/>
        </p:nvSpPr>
        <p:spPr>
          <a:xfrm>
            <a:off x="674763" y="1674955"/>
            <a:ext cx="6948737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Coyuntura económica y perspectivas de Colombia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993EB3-E09A-AD85-D8D1-03C5F8B8C529}"/>
              </a:ext>
            </a:extLst>
          </p:cNvPr>
          <p:cNvSpPr txBox="1"/>
          <p:nvPr/>
        </p:nvSpPr>
        <p:spPr>
          <a:xfrm>
            <a:off x="674763" y="5112787"/>
            <a:ext cx="7669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María Fernanda Valdés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Viceministra Técnica de Hacienda y Crédito Público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Diciembre 2023</a:t>
            </a:r>
          </a:p>
        </p:txBody>
      </p:sp>
    </p:spTree>
    <p:extLst>
      <p:ext uri="{BB962C8B-B14F-4D97-AF65-F5344CB8AC3E}">
        <p14:creationId xmlns:p14="http://schemas.microsoft.com/office/powerpoint/2010/main" val="393263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4705C89-84BF-F473-D04D-61390888E998}"/>
              </a:ext>
            </a:extLst>
          </p:cNvPr>
          <p:cNvSpPr txBox="1"/>
          <p:nvPr/>
        </p:nvSpPr>
        <p:spPr>
          <a:xfrm>
            <a:off x="50800" y="151661"/>
            <a:ext cx="1211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Desindexación de actividades al salario mínimo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16ECEE-A7FD-C389-D38B-52ED31F12F54}"/>
              </a:ext>
            </a:extLst>
          </p:cNvPr>
          <p:cNvSpPr txBox="1"/>
          <p:nvPr/>
        </p:nvSpPr>
        <p:spPr>
          <a:xfrm>
            <a:off x="623255" y="808926"/>
            <a:ext cx="1094548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>
                <a:latin typeface="Century Gothic" panose="020B0502020202020204" pitchFamily="34" charset="0"/>
              </a:rPr>
              <a:t>Con el fin de determinar los posibles </a:t>
            </a:r>
            <a:r>
              <a:rPr lang="es-CO" sz="1400" b="1">
                <a:latin typeface="Century Gothic" panose="020B0502020202020204" pitchFamily="34" charset="0"/>
              </a:rPr>
              <a:t>efectos inflacionarios de la desindexación de algunas actividades al salario mínimo</a:t>
            </a:r>
            <a:r>
              <a:rPr lang="es-CO" sz="1400">
                <a:latin typeface="Century Gothic" panose="020B0502020202020204" pitchFamily="34" charset="0"/>
              </a:rPr>
              <a:t>, se siguió la siguiente metodología: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140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>
                <a:latin typeface="Century Gothic" panose="020B0502020202020204" pitchFamily="34" charset="0"/>
              </a:rPr>
              <a:t>La </a:t>
            </a:r>
            <a:r>
              <a:rPr lang="es-CO" sz="1400" b="1">
                <a:latin typeface="Century Gothic" panose="020B0502020202020204" pitchFamily="34" charset="0"/>
              </a:rPr>
              <a:t>canasta de consumo con la cual se construye el IPC está compuesta por distintas divisiones de gasto</a:t>
            </a:r>
            <a:r>
              <a:rPr lang="es-CO" sz="1400">
                <a:latin typeface="Century Gothic" panose="020B0502020202020204" pitchFamily="34" charset="0"/>
              </a:rPr>
              <a:t>, las cuales pueden desagregarse hasta los artículos que componen cada una de estas divisiones, de la siguiente forma: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5B4BEB-4D98-280A-A06B-ECB1528F3E4D}"/>
              </a:ext>
            </a:extLst>
          </p:cNvPr>
          <p:cNvSpPr txBox="1"/>
          <p:nvPr/>
        </p:nvSpPr>
        <p:spPr>
          <a:xfrm>
            <a:off x="494877" y="4251018"/>
            <a:ext cx="110738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 línea con lo anterior, se tomó cada una de las posibles actividades que podían desindexarse del salario mínimo, y </a:t>
            </a:r>
            <a:r>
              <a:rPr lang="es-CO" sz="14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 buscó la contrapartida de estas actividades dentro de la canasta de consumo </a:t>
            </a:r>
            <a:r>
              <a:rPr lang="es-CO" sz="14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del Índice de Precios al Consumidor (IPC).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s-CO" sz="140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>
                <a:latin typeface="Century Gothic" panose="020B0502020202020204" pitchFamily="34" charset="0"/>
              </a:rPr>
              <a:t>Existe un alto </a:t>
            </a:r>
            <a:r>
              <a:rPr lang="es-CO" sz="1400" b="1">
                <a:latin typeface="Century Gothic" panose="020B0502020202020204" pitchFamily="34" charset="0"/>
              </a:rPr>
              <a:t>grado de dificultad</a:t>
            </a:r>
            <a:r>
              <a:rPr lang="es-CO" sz="1400">
                <a:latin typeface="Century Gothic" panose="020B0502020202020204" pitchFamily="34" charset="0"/>
              </a:rPr>
              <a:t> </a:t>
            </a:r>
            <a:r>
              <a:rPr lang="es-CO" sz="1400" b="1">
                <a:latin typeface="Century Gothic" panose="020B0502020202020204" pitchFamily="34" charset="0"/>
              </a:rPr>
              <a:t>para asociar estas actividades a la canasta de precios</a:t>
            </a:r>
            <a:r>
              <a:rPr lang="es-CO" sz="1400">
                <a:latin typeface="Century Gothic" panose="020B0502020202020204" pitchFamily="34" charset="0"/>
              </a:rPr>
              <a:t> del consumidor, dada la </a:t>
            </a:r>
            <a:r>
              <a:rPr lang="es-CO" sz="1400" b="1">
                <a:latin typeface="Century Gothic" panose="020B0502020202020204" pitchFamily="34" charset="0"/>
              </a:rPr>
              <a:t>especificidad</a:t>
            </a:r>
            <a:r>
              <a:rPr lang="es-CO" sz="1400">
                <a:latin typeface="Century Gothic" panose="020B0502020202020204" pitchFamily="34" charset="0"/>
              </a:rPr>
              <a:t> de las mismas y la </a:t>
            </a:r>
            <a:r>
              <a:rPr lang="es-CO" sz="1400" b="1">
                <a:latin typeface="Century Gothic" panose="020B0502020202020204" pitchFamily="34" charset="0"/>
              </a:rPr>
              <a:t>ausencia de una subpartida exacta </a:t>
            </a:r>
            <a:r>
              <a:rPr lang="es-CO" sz="1400">
                <a:latin typeface="Century Gothic" panose="020B0502020202020204" pitchFamily="34" charset="0"/>
              </a:rPr>
              <a:t>dentro de las subclases del IPC.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s-CO" sz="140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>
                <a:latin typeface="Century Gothic" panose="020B0502020202020204" pitchFamily="34" charset="0"/>
              </a:rPr>
              <a:t>No obstante, se encontraron algunas actividades que, </a:t>
            </a:r>
            <a:r>
              <a:rPr lang="es-CO" sz="1400" b="1">
                <a:latin typeface="Century Gothic" panose="020B0502020202020204" pitchFamily="34" charset="0"/>
              </a:rPr>
              <a:t>si bien no entran directamente en la canasta de consumo </a:t>
            </a:r>
            <a:r>
              <a:rPr lang="es-CO" sz="1400">
                <a:latin typeface="Century Gothic" panose="020B0502020202020204" pitchFamily="34" charset="0"/>
              </a:rPr>
              <a:t>de los hogares, podrían tener un </a:t>
            </a:r>
            <a:r>
              <a:rPr lang="es-CO" sz="1400" b="1">
                <a:latin typeface="Century Gothic" panose="020B0502020202020204" pitchFamily="34" charset="0"/>
              </a:rPr>
              <a:t>efecto indirecto sobre los precios </a:t>
            </a:r>
            <a:r>
              <a:rPr lang="es-CO" sz="1400">
                <a:latin typeface="Century Gothic" panose="020B0502020202020204" pitchFamily="34" charset="0"/>
              </a:rPr>
              <a:t>de algunas subclases del IPC.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2D3F6C9-A9FE-AE97-1012-2B20AC587BE0}"/>
              </a:ext>
            </a:extLst>
          </p:cNvPr>
          <p:cNvGrpSpPr/>
          <p:nvPr/>
        </p:nvGrpSpPr>
        <p:grpSpPr>
          <a:xfrm>
            <a:off x="1589072" y="2424988"/>
            <a:ext cx="1696997" cy="1683415"/>
            <a:chOff x="1854071" y="2976616"/>
            <a:chExt cx="1696997" cy="1683415"/>
          </a:xfrm>
        </p:grpSpPr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7208378A-7C0D-929F-4E25-ABAA155E84A7}"/>
                </a:ext>
              </a:extLst>
            </p:cNvPr>
            <p:cNvCxnSpPr/>
            <p:nvPr/>
          </p:nvCxnSpPr>
          <p:spPr>
            <a:xfrm>
              <a:off x="3284738" y="3133817"/>
              <a:ext cx="26633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97319FC0-85B1-67E5-AF1F-67DCA7E84262}"/>
                </a:ext>
              </a:extLst>
            </p:cNvPr>
            <p:cNvCxnSpPr/>
            <p:nvPr/>
          </p:nvCxnSpPr>
          <p:spPr>
            <a:xfrm>
              <a:off x="3284738" y="3321727"/>
              <a:ext cx="26633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CB2EDDDC-568E-B207-5D69-070F8DCFCF51}"/>
                </a:ext>
              </a:extLst>
            </p:cNvPr>
            <p:cNvCxnSpPr/>
            <p:nvPr/>
          </p:nvCxnSpPr>
          <p:spPr>
            <a:xfrm>
              <a:off x="3284738" y="3518517"/>
              <a:ext cx="26633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8B8D38DF-1EC1-8321-4A73-84286E036F96}"/>
                </a:ext>
              </a:extLst>
            </p:cNvPr>
            <p:cNvCxnSpPr/>
            <p:nvPr/>
          </p:nvCxnSpPr>
          <p:spPr>
            <a:xfrm>
              <a:off x="3284738" y="3714406"/>
              <a:ext cx="26633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brir llave 12">
              <a:extLst>
                <a:ext uri="{FF2B5EF4-FFF2-40B4-BE49-F238E27FC236}">
                  <a16:creationId xmlns:a16="http://schemas.microsoft.com/office/drawing/2014/main" id="{E0D938FC-25D9-C12D-D850-4AF9C3A415B2}"/>
                </a:ext>
              </a:extLst>
            </p:cNvPr>
            <p:cNvSpPr/>
            <p:nvPr/>
          </p:nvSpPr>
          <p:spPr>
            <a:xfrm>
              <a:off x="3298697" y="3835146"/>
              <a:ext cx="252371" cy="824885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1B94CD7-4214-B906-1859-AF7D7A3BFBC5}"/>
                </a:ext>
              </a:extLst>
            </p:cNvPr>
            <p:cNvSpPr txBox="1"/>
            <p:nvPr/>
          </p:nvSpPr>
          <p:spPr>
            <a:xfrm>
              <a:off x="1854071" y="2976616"/>
              <a:ext cx="1444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>
                  <a:latin typeface="Century Gothic" panose="020B0502020202020204" pitchFamily="34" charset="0"/>
                </a:rPr>
                <a:t>División de gasto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501D56C-AD94-D41F-4946-949569AFE5E5}"/>
                </a:ext>
              </a:extLst>
            </p:cNvPr>
            <p:cNvSpPr txBox="1"/>
            <p:nvPr/>
          </p:nvSpPr>
          <p:spPr>
            <a:xfrm>
              <a:off x="2620774" y="3170342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sz="1200">
                  <a:latin typeface="Century Gothic" panose="020B0502020202020204" pitchFamily="34" charset="0"/>
                </a:rPr>
                <a:t>Grupo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212C8C6-8CB4-DB9A-6AB8-847DE2E22F6B}"/>
                </a:ext>
              </a:extLst>
            </p:cNvPr>
            <p:cNvSpPr txBox="1"/>
            <p:nvPr/>
          </p:nvSpPr>
          <p:spPr>
            <a:xfrm>
              <a:off x="2675003" y="3369672"/>
              <a:ext cx="604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sz="1200">
                  <a:latin typeface="Century Gothic" panose="020B0502020202020204" pitchFamily="34" charset="0"/>
                </a:rPr>
                <a:t>Clase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DFA8A5D-D9BD-C1B3-C6CE-21320C42AAC6}"/>
                </a:ext>
              </a:extLst>
            </p:cNvPr>
            <p:cNvSpPr txBox="1"/>
            <p:nvPr/>
          </p:nvSpPr>
          <p:spPr>
            <a:xfrm>
              <a:off x="2445578" y="3575907"/>
              <a:ext cx="853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sz="1200">
                  <a:latin typeface="Century Gothic" panose="020B0502020202020204" pitchFamily="34" charset="0"/>
                </a:rPr>
                <a:t>Subclase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E0AAB4B-1AF0-8C6D-B798-D64B9EF915CD}"/>
                </a:ext>
              </a:extLst>
            </p:cNvPr>
            <p:cNvSpPr txBox="1"/>
            <p:nvPr/>
          </p:nvSpPr>
          <p:spPr>
            <a:xfrm>
              <a:off x="2487256" y="4079513"/>
              <a:ext cx="811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sz="1200">
                  <a:latin typeface="Century Gothic" panose="020B0502020202020204" pitchFamily="34" charset="0"/>
                </a:rPr>
                <a:t>Artículos</a:t>
              </a:r>
            </a:p>
          </p:txBody>
        </p:sp>
      </p:grp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32AA9A6A-5911-0DC9-F307-A34A4F899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66733"/>
              </p:ext>
            </p:extLst>
          </p:nvPr>
        </p:nvGraphicFramePr>
        <p:xfrm>
          <a:off x="3382094" y="2109536"/>
          <a:ext cx="5803900" cy="2019300"/>
        </p:xfrm>
        <a:graphic>
          <a:graphicData uri="http://schemas.openxmlformats.org/drawingml/2006/table">
            <a:tbl>
              <a:tblPr/>
              <a:tblGrid>
                <a:gridCol w="4633605">
                  <a:extLst>
                    <a:ext uri="{9D8B030D-6E8A-4147-A177-3AD203B41FA5}">
                      <a16:colId xmlns:a16="http://schemas.microsoft.com/office/drawing/2014/main" val="703805040"/>
                    </a:ext>
                  </a:extLst>
                </a:gridCol>
                <a:gridCol w="1170295">
                  <a:extLst>
                    <a:ext uri="{9D8B030D-6E8A-4147-A177-3AD203B41FA5}">
                      <a16:colId xmlns:a16="http://schemas.microsoft.com/office/drawing/2014/main" val="299473456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Divisiones de gasto del IPC según artículos que la componen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Ponderación en el IPC*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28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Alimentos y bebidas no alcohólicas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6859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Alimentos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7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Carnes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079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Carne de res y derivados</a:t>
                      </a:r>
                    </a:p>
                  </a:txBody>
                  <a:tcPr marL="5143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33073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Carne De Res Sin Hueso</a:t>
                      </a:r>
                    </a:p>
                  </a:txBody>
                  <a:tcPr marL="6858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4123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Carne De Res Con Hueso</a:t>
                      </a:r>
                    </a:p>
                  </a:txBody>
                  <a:tcPr marL="6858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69249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Carne Molida De Res</a:t>
                      </a:r>
                    </a:p>
                  </a:txBody>
                  <a:tcPr marL="6858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5069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Vísceras - Hígado</a:t>
                      </a:r>
                    </a:p>
                  </a:txBody>
                  <a:tcPr marL="6858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41965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28FD003-F84F-60EB-7C09-D48E3BF62A03}"/>
              </a:ext>
            </a:extLst>
          </p:cNvPr>
          <p:cNvSpPr txBox="1"/>
          <p:nvPr/>
        </p:nvSpPr>
        <p:spPr>
          <a:xfrm>
            <a:off x="50800" y="6404839"/>
            <a:ext cx="116556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>
                <a:latin typeface="Century Gothic" panose="020B0502020202020204" pitchFamily="34" charset="0"/>
              </a:rPr>
              <a:t>*Para los artículos, las ponderaciones se estiman asumiendo que todos los artículos tienen el mismo peso dentro de la subclase a la que pertenecen. </a:t>
            </a:r>
            <a:endParaRPr lang="es-CO" sz="1000"/>
          </a:p>
        </p:txBody>
      </p:sp>
    </p:spTree>
    <p:extLst>
      <p:ext uri="{BB962C8B-B14F-4D97-AF65-F5344CB8AC3E}">
        <p14:creationId xmlns:p14="http://schemas.microsoft.com/office/powerpoint/2010/main" val="198771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CD37E0B-83B0-9D1F-4D38-DEA58D391386}"/>
              </a:ext>
            </a:extLst>
          </p:cNvPr>
          <p:cNvSpPr txBox="1"/>
          <p:nvPr/>
        </p:nvSpPr>
        <p:spPr>
          <a:xfrm>
            <a:off x="674763" y="1674955"/>
            <a:ext cx="6948737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Coyuntura económica y perspectivas de Colombia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993EB3-E09A-AD85-D8D1-03C5F8B8C529}"/>
              </a:ext>
            </a:extLst>
          </p:cNvPr>
          <p:cNvSpPr txBox="1"/>
          <p:nvPr/>
        </p:nvSpPr>
        <p:spPr>
          <a:xfrm>
            <a:off x="674763" y="5112787"/>
            <a:ext cx="7669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María Fernanda Valdés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Viceministra Técnica de Hacienda y Crédito Público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Diciembre 2023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4705C89-84BF-F473-D04D-61390888E998}"/>
              </a:ext>
            </a:extLst>
          </p:cNvPr>
          <p:cNvSpPr txBox="1"/>
          <p:nvPr/>
        </p:nvSpPr>
        <p:spPr>
          <a:xfrm>
            <a:off x="50800" y="151661"/>
            <a:ext cx="1211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Desindexación de actividades al salario mínimo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78A998-474B-A856-E93B-970D91A6B423}"/>
              </a:ext>
            </a:extLst>
          </p:cNvPr>
          <p:cNvSpPr txBox="1"/>
          <p:nvPr/>
        </p:nvSpPr>
        <p:spPr>
          <a:xfrm>
            <a:off x="573593" y="720876"/>
            <a:ext cx="1094548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>
                <a:latin typeface="Century Gothic" panose="020B0502020202020204" pitchFamily="34" charset="0"/>
              </a:rPr>
              <a:t>Dentro de las actividades que podrían </a:t>
            </a:r>
            <a:r>
              <a:rPr lang="es-CO" sz="1400" err="1">
                <a:latin typeface="Century Gothic" panose="020B0502020202020204" pitchFamily="34" charset="0"/>
              </a:rPr>
              <a:t>desindexarse</a:t>
            </a:r>
            <a:r>
              <a:rPr lang="es-CO" sz="1400">
                <a:latin typeface="Century Gothic" panose="020B0502020202020204" pitchFamily="34" charset="0"/>
              </a:rPr>
              <a:t> del salario mínimo, se encontraron dos posibles formas de contrapartida dentro del IPC: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F47371-0532-DFA0-9DEE-8A59CE4E8580}"/>
              </a:ext>
            </a:extLst>
          </p:cNvPr>
          <p:cNvSpPr txBox="1"/>
          <p:nvPr/>
        </p:nvSpPr>
        <p:spPr>
          <a:xfrm>
            <a:off x="485551" y="1398100"/>
            <a:ext cx="1077903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algn="just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>
                <a:solidFill>
                  <a:schemeClr val="tx2"/>
                </a:solidFill>
              </a:rPr>
              <a:t>Forma 1. Una actividad afecta una o más subclases del IPC 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91672C7-D482-CD17-3DC7-07C9585B2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7654"/>
              </p:ext>
            </p:extLst>
          </p:nvPr>
        </p:nvGraphicFramePr>
        <p:xfrm>
          <a:off x="605003" y="1764772"/>
          <a:ext cx="4908673" cy="1628775"/>
        </p:xfrm>
        <a:graphic>
          <a:graphicData uri="http://schemas.openxmlformats.org/drawingml/2006/table">
            <a:tbl>
              <a:tblPr/>
              <a:tblGrid>
                <a:gridCol w="456925">
                  <a:extLst>
                    <a:ext uri="{9D8B030D-6E8A-4147-A177-3AD203B41FA5}">
                      <a16:colId xmlns:a16="http://schemas.microsoft.com/office/drawing/2014/main" val="722725903"/>
                    </a:ext>
                  </a:extLst>
                </a:gridCol>
                <a:gridCol w="4451748">
                  <a:extLst>
                    <a:ext uri="{9D8B030D-6E8A-4147-A177-3AD203B41FA5}">
                      <a16:colId xmlns:a16="http://schemas.microsoft.com/office/drawing/2014/main" val="173605887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Sector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568515"/>
                  </a:ext>
                </a:extLst>
              </a:tr>
              <a:tr h="5143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Agricultura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Tarifas servicios del ICA. ICA fijará y actualizará anualmente las tarifas de los servicios que preste. Las tarifas se fijarán en salarios mínimos legales diarios vigentes.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9016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Cuota De Fomento Ganadero, Lechero, Porcícola. Las  cuotas de fomento se determinan como  porcentaje de un salario diario mínimo legal vigente.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225421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Derechos notariales y de registro de predios. Se establece el valor de los derechos notariales de propiedad de la población en condición de desplazamiento.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540388"/>
                  </a:ext>
                </a:extLst>
              </a:tr>
            </a:tbl>
          </a:graphicData>
        </a:graphic>
      </p:graphicFrame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F95482D-E682-87FA-DD75-CD79969D3AD6}"/>
              </a:ext>
            </a:extLst>
          </p:cNvPr>
          <p:cNvSpPr/>
          <p:nvPr/>
        </p:nvSpPr>
        <p:spPr>
          <a:xfrm>
            <a:off x="5620209" y="2085401"/>
            <a:ext cx="319596" cy="14204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3F7570A2-3574-1F5A-9222-3A680712331C}"/>
              </a:ext>
            </a:extLst>
          </p:cNvPr>
          <p:cNvSpPr/>
          <p:nvPr/>
        </p:nvSpPr>
        <p:spPr>
          <a:xfrm>
            <a:off x="5620209" y="2576190"/>
            <a:ext cx="319596" cy="14204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D91065CF-53D2-2FBD-77F6-723FD5F830B3}"/>
              </a:ext>
            </a:extLst>
          </p:cNvPr>
          <p:cNvSpPr/>
          <p:nvPr/>
        </p:nvSpPr>
        <p:spPr>
          <a:xfrm>
            <a:off x="5612811" y="3057064"/>
            <a:ext cx="319596" cy="14204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5F7F7812-EC2E-0B4D-A86C-C16631684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85645"/>
              </p:ext>
            </p:extLst>
          </p:nvPr>
        </p:nvGraphicFramePr>
        <p:xfrm>
          <a:off x="6046338" y="1764772"/>
          <a:ext cx="1968500" cy="1628773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3062828122"/>
                    </a:ext>
                  </a:extLst>
                </a:gridCol>
              </a:tblGrid>
              <a:tr h="193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Subclase IPC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53683"/>
                  </a:ext>
                </a:extLst>
              </a:tr>
              <a:tr h="4969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De Veterinaria Y De Otro Tipo Para Animales Domésticos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472218"/>
                  </a:ext>
                </a:extLst>
              </a:tr>
              <a:tr h="1840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Carne de res y sus derivados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272429"/>
                  </a:ext>
                </a:extLst>
              </a:tr>
              <a:tr h="1840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Carne de cerdo y sus derivados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059784"/>
                  </a:ext>
                </a:extLst>
              </a:tr>
              <a:tr h="184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583756"/>
                  </a:ext>
                </a:extLst>
              </a:tr>
              <a:tr h="386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Otros pagos por servicios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485640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2EAE824F-1695-590F-63A1-C3558F200D11}"/>
              </a:ext>
            </a:extLst>
          </p:cNvPr>
          <p:cNvSpPr txBox="1"/>
          <p:nvPr/>
        </p:nvSpPr>
        <p:spPr>
          <a:xfrm>
            <a:off x="8285611" y="1823885"/>
            <a:ext cx="3420862" cy="1569660"/>
          </a:xfrm>
          <a:prstGeom prst="rect">
            <a:avLst/>
          </a:prstGeom>
          <a:noFill/>
          <a:ln>
            <a:solidFill>
              <a:srgbClr val="083C6B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>
                <a:latin typeface="Century Gothic" panose="020B0502020202020204" pitchFamily="34" charset="0"/>
              </a:rPr>
              <a:t>En este caso, cada actividad afecta indirectamente una o más de una subclase del IPC.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>
                <a:latin typeface="Century Gothic" panose="020B0502020202020204" pitchFamily="34" charset="0"/>
              </a:rPr>
              <a:t>No obstante, estas actividades no son las únicas dentro de estas subclases, por lo que los efectos en sus precios no se transmiten completamente a los precios del total de la subclase.   </a:t>
            </a:r>
            <a:endParaRPr lang="es-CO" sz="120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6DF20A4-EA8A-174A-BE4B-86224901F6C3}"/>
              </a:ext>
            </a:extLst>
          </p:cNvPr>
          <p:cNvSpPr txBox="1"/>
          <p:nvPr/>
        </p:nvSpPr>
        <p:spPr>
          <a:xfrm>
            <a:off x="458551" y="3501097"/>
            <a:ext cx="1077903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algn="just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>
                <a:solidFill>
                  <a:schemeClr val="tx2"/>
                </a:solidFill>
              </a:rPr>
              <a:t>Forma 2. Distintas actividades afectan una sola subclase del IPC</a:t>
            </a:r>
            <a:endParaRPr kumimoji="0" lang="es-CO" sz="1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9ED90480-D2BE-25FF-06C2-F40626AFEB73}"/>
              </a:ext>
            </a:extLst>
          </p:cNvPr>
          <p:cNvSpPr/>
          <p:nvPr/>
        </p:nvSpPr>
        <p:spPr>
          <a:xfrm>
            <a:off x="5602483" y="4227805"/>
            <a:ext cx="319596" cy="14204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A1E7A91D-1E97-BB62-10CA-16D125E0310C}"/>
              </a:ext>
            </a:extLst>
          </p:cNvPr>
          <p:cNvSpPr/>
          <p:nvPr/>
        </p:nvSpPr>
        <p:spPr>
          <a:xfrm>
            <a:off x="5602483" y="4655603"/>
            <a:ext cx="319596" cy="14204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31A75F3C-ACC7-93C6-3304-AE597268B3F8}"/>
              </a:ext>
            </a:extLst>
          </p:cNvPr>
          <p:cNvSpPr/>
          <p:nvPr/>
        </p:nvSpPr>
        <p:spPr>
          <a:xfrm>
            <a:off x="5603934" y="4993294"/>
            <a:ext cx="319596" cy="14204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62FBD562-6C02-3713-C664-B35400AD0D59}"/>
              </a:ext>
            </a:extLst>
          </p:cNvPr>
          <p:cNvSpPr/>
          <p:nvPr/>
        </p:nvSpPr>
        <p:spPr>
          <a:xfrm>
            <a:off x="5602483" y="5338830"/>
            <a:ext cx="319596" cy="14204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B2A15D7B-43DE-5187-E278-A56202358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81656"/>
              </p:ext>
            </p:extLst>
          </p:nvPr>
        </p:nvGraphicFramePr>
        <p:xfrm>
          <a:off x="578399" y="3897532"/>
          <a:ext cx="4926428" cy="1695450"/>
        </p:xfrm>
        <a:graphic>
          <a:graphicData uri="http://schemas.openxmlformats.org/drawingml/2006/table">
            <a:tbl>
              <a:tblPr/>
              <a:tblGrid>
                <a:gridCol w="452083">
                  <a:extLst>
                    <a:ext uri="{9D8B030D-6E8A-4147-A177-3AD203B41FA5}">
                      <a16:colId xmlns:a16="http://schemas.microsoft.com/office/drawing/2014/main" val="3203315464"/>
                    </a:ext>
                  </a:extLst>
                </a:gridCol>
                <a:gridCol w="4474345">
                  <a:extLst>
                    <a:ext uri="{9D8B030D-6E8A-4147-A177-3AD203B41FA5}">
                      <a16:colId xmlns:a16="http://schemas.microsoft.com/office/drawing/2014/main" val="360784941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Sector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089105"/>
                  </a:ext>
                </a:extLst>
              </a:tr>
              <a:tr h="3429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Seguro de accidentes personales para empresas de servicio público de transporte terrestre automotor individual de pasajeros en vehículos de taxi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16953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para obtener habilitación en la modalidad del Servicio Público de Transporte Terrestre Automotor de pasajeros por Carretera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17691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Requisitos para obtener habilitación en la modalidad de Transporte Público Terrestre Automotor Mixto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89604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Sanciones a empresas que prestan el servicio público de transporte terrestre automotor mixto en motocarro y propietarios de equipos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99700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87678C7B-3D05-31CF-56C8-49F9A64C4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198185"/>
              </p:ext>
            </p:extLst>
          </p:nvPr>
        </p:nvGraphicFramePr>
        <p:xfrm>
          <a:off x="6019734" y="3897531"/>
          <a:ext cx="1977377" cy="1695451"/>
        </p:xfrm>
        <a:graphic>
          <a:graphicData uri="http://schemas.openxmlformats.org/drawingml/2006/table">
            <a:tbl>
              <a:tblPr/>
              <a:tblGrid>
                <a:gridCol w="1977377">
                  <a:extLst>
                    <a:ext uri="{9D8B030D-6E8A-4147-A177-3AD203B41FA5}">
                      <a16:colId xmlns:a16="http://schemas.microsoft.com/office/drawing/2014/main" val="4009144373"/>
                    </a:ext>
                  </a:extLst>
                </a:gridCol>
              </a:tblGrid>
              <a:tr h="2144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Subclase IPC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71501"/>
                  </a:ext>
                </a:extLst>
              </a:tr>
              <a:tr h="3676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Transporte intermunicipal,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interveredal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 internacional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202599"/>
                  </a:ext>
                </a:extLst>
              </a:tr>
              <a:tr h="3676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Transporte intermunicipal, interveredal e internacional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347859"/>
                  </a:ext>
                </a:extLst>
              </a:tr>
              <a:tr h="3676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Transporte intermunicipal,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interveredal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 internacional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221397"/>
                  </a:ext>
                </a:extLst>
              </a:tr>
              <a:tr h="3779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Transporte intermunicipal, </a:t>
                      </a:r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interveredal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e internacional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629212"/>
                  </a:ext>
                </a:extLst>
              </a:tr>
            </a:tbl>
          </a:graphicData>
        </a:graphic>
      </p:graphicFrame>
      <p:sp>
        <p:nvSpPr>
          <p:cNvPr id="34" name="CuadroTexto 33">
            <a:extLst>
              <a:ext uri="{FF2B5EF4-FFF2-40B4-BE49-F238E27FC236}">
                <a16:creationId xmlns:a16="http://schemas.microsoft.com/office/drawing/2014/main" id="{63E7DF48-FF46-7A7C-8891-FB1C76F034D2}"/>
              </a:ext>
            </a:extLst>
          </p:cNvPr>
          <p:cNvSpPr txBox="1"/>
          <p:nvPr/>
        </p:nvSpPr>
        <p:spPr>
          <a:xfrm>
            <a:off x="8285611" y="3974816"/>
            <a:ext cx="3420862" cy="1569660"/>
          </a:xfrm>
          <a:prstGeom prst="rect">
            <a:avLst/>
          </a:prstGeom>
          <a:noFill/>
          <a:ln>
            <a:solidFill>
              <a:srgbClr val="083C6B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>
                <a:latin typeface="Century Gothic" panose="020B0502020202020204" pitchFamily="34" charset="0"/>
              </a:rPr>
              <a:t>En este caso, varias actividades afectan indirectamente una sola subclase del IPC.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>
                <a:latin typeface="Century Gothic" panose="020B0502020202020204" pitchFamily="34" charset="0"/>
              </a:rPr>
              <a:t>No obstante, estas actividades no son las únicas dentro de esta subclase, por lo que los efectos en sus precios no se transmiten completamente a los precios del total de la subclase.   </a:t>
            </a:r>
            <a:endParaRPr lang="es-CO" sz="120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3D7EFB2-4EFA-9891-C237-3CF8FE7F1F62}"/>
              </a:ext>
            </a:extLst>
          </p:cNvPr>
          <p:cNvSpPr txBox="1"/>
          <p:nvPr/>
        </p:nvSpPr>
        <p:spPr>
          <a:xfrm>
            <a:off x="689370" y="5728147"/>
            <a:ext cx="10945489" cy="52322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latin typeface="Century Gothic" panose="020B0502020202020204" pitchFamily="34" charset="0"/>
              </a:rPr>
              <a:t>En ambos casos, los efectos sobre las subclases del IPC no son directos, y no puede asumirse que cambios en los precios de estas actividades se transmitan completamente a cambios en los precios de estas subclases y, por ende, del IPC.</a:t>
            </a:r>
          </a:p>
        </p:txBody>
      </p:sp>
    </p:spTree>
    <p:extLst>
      <p:ext uri="{BB962C8B-B14F-4D97-AF65-F5344CB8AC3E}">
        <p14:creationId xmlns:p14="http://schemas.microsoft.com/office/powerpoint/2010/main" val="292636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4705C89-84BF-F473-D04D-61390888E998}"/>
              </a:ext>
            </a:extLst>
          </p:cNvPr>
          <p:cNvSpPr txBox="1"/>
          <p:nvPr/>
        </p:nvSpPr>
        <p:spPr>
          <a:xfrm>
            <a:off x="50800" y="151661"/>
            <a:ext cx="1211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Inventario de actividades que podrían </a:t>
            </a:r>
            <a:r>
              <a:rPr lang="es-CO" sz="2400" b="1" spc="-2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desindexarse</a:t>
            </a: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del salario mínimo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1DB23D-0A73-F5DB-4187-555943A4D64F}"/>
              </a:ext>
            </a:extLst>
          </p:cNvPr>
          <p:cNvSpPr txBox="1"/>
          <p:nvPr/>
        </p:nvSpPr>
        <p:spPr>
          <a:xfrm>
            <a:off x="558907" y="979851"/>
            <a:ext cx="11074186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>
                <a:latin typeface="Century Gothic" panose="020B0502020202020204" pitchFamily="34" charset="0"/>
              </a:rPr>
              <a:t>Con base en la equivalencia realizada entra las actividades que podrían desindexarse del salario mínimo y las subclases del IPC, se encontró que, </a:t>
            </a:r>
            <a:r>
              <a:rPr lang="es-CO" sz="1400" b="1">
                <a:latin typeface="Century Gothic" panose="020B0502020202020204" pitchFamily="34" charset="0"/>
              </a:rPr>
              <a:t>del total de 204 actividades </a:t>
            </a:r>
            <a:r>
              <a:rPr lang="es-CO" sz="1400">
                <a:latin typeface="Century Gothic" panose="020B0502020202020204" pitchFamily="34" charset="0"/>
              </a:rPr>
              <a:t>de todos los sectores económicos que podrían desindexarse del salario mínimo, </a:t>
            </a:r>
            <a:r>
              <a:rPr lang="es-CO" sz="1400" b="1">
                <a:latin typeface="Century Gothic" panose="020B0502020202020204" pitchFamily="34" charset="0"/>
              </a:rPr>
              <a:t>50 pueden tener algún efecto sobre el nivel del IPC</a:t>
            </a:r>
            <a:r>
              <a:rPr lang="es-CO" sz="140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D389C34-A6B5-0A60-A0D8-09D2B5417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459167"/>
              </p:ext>
            </p:extLst>
          </p:nvPr>
        </p:nvGraphicFramePr>
        <p:xfrm>
          <a:off x="205251" y="1852173"/>
          <a:ext cx="39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857021-23DF-912A-C6A0-56EC0333F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366222"/>
              </p:ext>
            </p:extLst>
          </p:nvPr>
        </p:nvGraphicFramePr>
        <p:xfrm>
          <a:off x="4150114" y="1852173"/>
          <a:ext cx="39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3FA1F27-05B6-FCF3-02BE-E43AADF10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270930"/>
              </p:ext>
            </p:extLst>
          </p:nvPr>
        </p:nvGraphicFramePr>
        <p:xfrm>
          <a:off x="8094977" y="1852173"/>
          <a:ext cx="39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896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4705C89-84BF-F473-D04D-61390888E998}"/>
              </a:ext>
            </a:extLst>
          </p:cNvPr>
          <p:cNvSpPr txBox="1"/>
          <p:nvPr/>
        </p:nvSpPr>
        <p:spPr>
          <a:xfrm>
            <a:off x="36945" y="244533"/>
            <a:ext cx="1211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Inventario de actividades que podrían </a:t>
            </a:r>
            <a:r>
              <a:rPr lang="es-CO" sz="2400" b="1" spc="-2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desindexarse</a:t>
            </a: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 del salario mínimo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6BA31D-D7E1-BAD8-A120-A2ACA8B9B757}"/>
              </a:ext>
            </a:extLst>
          </p:cNvPr>
          <p:cNvSpPr txBox="1"/>
          <p:nvPr/>
        </p:nvSpPr>
        <p:spPr>
          <a:xfrm>
            <a:off x="906184" y="903756"/>
            <a:ext cx="10515599" cy="1169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>
                <a:latin typeface="Century Gothic" panose="020B0502020202020204" pitchFamily="34" charset="0"/>
              </a:rPr>
              <a:t>Las contrapartidas de las subclases del IPC asociadas a las actividades identificadas anteriormente tienen un </a:t>
            </a:r>
            <a:r>
              <a:rPr lang="es-CO" sz="1400" b="1">
                <a:latin typeface="Century Gothic" panose="020B0502020202020204" pitchFamily="34" charset="0"/>
              </a:rPr>
              <a:t>peso de 6,14% dentro del IPC total</a:t>
            </a:r>
            <a:r>
              <a:rPr lang="es-CO" sz="1400">
                <a:latin typeface="Century Gothic" panose="020B0502020202020204" pitchFamily="34" charset="0"/>
              </a:rPr>
              <a:t>. 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>
                <a:latin typeface="Century Gothic" panose="020B0502020202020204" pitchFamily="34" charset="0"/>
              </a:rPr>
              <a:t>Dado que los efectos sobre las subclases del IPC </a:t>
            </a:r>
            <a:r>
              <a:rPr lang="es-ES" sz="1400">
                <a:latin typeface="Century Gothic" panose="020B0502020202020204" pitchFamily="34" charset="0"/>
              </a:rPr>
              <a:t>no son directos, y que no puede asumirse que cambios en los precios de estas actividades se transmitan completamente a cambios en los precios de estas subclases, los efectos inflacionarios de estas medidas podrían ser menores al peso de estas subclases en el IPC (6,14%).</a:t>
            </a:r>
            <a:endParaRPr lang="es-CO" sz="140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B909F70-38D9-8350-86BA-A71588507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04146"/>
              </p:ext>
            </p:extLst>
          </p:nvPr>
        </p:nvGraphicFramePr>
        <p:xfrm>
          <a:off x="906184" y="2270865"/>
          <a:ext cx="10515599" cy="3947994"/>
        </p:xfrm>
        <a:graphic>
          <a:graphicData uri="http://schemas.openxmlformats.org/drawingml/2006/table">
            <a:tbl>
              <a:tblPr/>
              <a:tblGrid>
                <a:gridCol w="2131716">
                  <a:extLst>
                    <a:ext uri="{9D8B030D-6E8A-4147-A177-3AD203B41FA5}">
                      <a16:colId xmlns:a16="http://schemas.microsoft.com/office/drawing/2014/main" val="2862424303"/>
                    </a:ext>
                  </a:extLst>
                </a:gridCol>
                <a:gridCol w="1546794">
                  <a:extLst>
                    <a:ext uri="{9D8B030D-6E8A-4147-A177-3AD203B41FA5}">
                      <a16:colId xmlns:a16="http://schemas.microsoft.com/office/drawing/2014/main" val="2921501716"/>
                    </a:ext>
                  </a:extLst>
                </a:gridCol>
                <a:gridCol w="5413432">
                  <a:extLst>
                    <a:ext uri="{9D8B030D-6E8A-4147-A177-3AD203B41FA5}">
                      <a16:colId xmlns:a16="http://schemas.microsoft.com/office/drawing/2014/main" val="4227585843"/>
                    </a:ext>
                  </a:extLst>
                </a:gridCol>
                <a:gridCol w="744070">
                  <a:extLst>
                    <a:ext uri="{9D8B030D-6E8A-4147-A177-3AD203B41FA5}">
                      <a16:colId xmlns:a16="http://schemas.microsoft.com/office/drawing/2014/main" val="2713262785"/>
                    </a:ext>
                  </a:extLst>
                </a:gridCol>
                <a:gridCol w="679587">
                  <a:extLst>
                    <a:ext uri="{9D8B030D-6E8A-4147-A177-3AD203B41FA5}">
                      <a16:colId xmlns:a16="http://schemas.microsoft.com/office/drawing/2014/main" val="2504197486"/>
                    </a:ext>
                  </a:extLst>
                </a:gridCol>
              </a:tblGrid>
              <a:tr h="1950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Sector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División IPC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Subclase IPC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Peso IPC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33786"/>
                  </a:ext>
                </a:extLst>
              </a:tr>
              <a:tr h="20436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Agricultura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De Veterinaria Y De Otro Tipo Para Animales Domésticos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553872"/>
                  </a:ext>
                </a:extLst>
              </a:tr>
              <a:tr h="2043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Alimentos (sin CFH)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244906"/>
                  </a:ext>
                </a:extLst>
              </a:tr>
              <a:tr h="2043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Alimentos (sin CFH)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592557"/>
                  </a:ext>
                </a:extLst>
              </a:tr>
              <a:tr h="2043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Alimentos (sin CFH)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29702"/>
                  </a:ext>
                </a:extLst>
              </a:tr>
              <a:tr h="2136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Otros pagos por servicios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773941"/>
                  </a:ext>
                </a:extLst>
              </a:tr>
              <a:tr h="2136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Comercio, Industria y 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Otros pagos por servicios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63982"/>
                  </a:ext>
                </a:extLst>
              </a:tr>
              <a:tr h="2043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Laboral y pensional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Otros pagos por servicios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01838"/>
                  </a:ext>
                </a:extLst>
              </a:tr>
              <a:tr h="2043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de protección social dentro y fuera del hogar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37242"/>
                  </a:ext>
                </a:extLst>
              </a:tr>
              <a:tr h="2136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Seguros Médicos, De Accidentes Y Medicina Prepagada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99336"/>
                  </a:ext>
                </a:extLst>
              </a:tr>
              <a:tr h="2043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Educación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Inscripciones y matrículas en carreras técnicas, tecnológicas y universitarias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807442"/>
                  </a:ext>
                </a:extLst>
              </a:tr>
              <a:tr h="2136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Otros pagos por servicios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616309"/>
                  </a:ext>
                </a:extLst>
              </a:tr>
              <a:tr h="2136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Hacienda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auxiliares y  financieros prestados a cambio de una comisión explicita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754478"/>
                  </a:ext>
                </a:extLst>
              </a:tr>
              <a:tr h="2043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Salud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Regulados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Cuotas moderadoras a EPS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126980"/>
                  </a:ext>
                </a:extLst>
              </a:tr>
              <a:tr h="2136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Seguros Médicos, De Accidentes Y Medicina Prepagada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15998"/>
                  </a:ext>
                </a:extLst>
              </a:tr>
              <a:tr h="2136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Transporte intermunicipal, interveredal e internacional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672308"/>
                  </a:ext>
                </a:extLst>
              </a:tr>
              <a:tr h="2136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Vivienda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SAR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auxiliares y  financieros prestados a cambio de una comisión explicita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09318"/>
                  </a:ext>
                </a:extLst>
              </a:tr>
              <a:tr h="2136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Servicios Públicos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Regulados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Recogida De Basuras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015764"/>
                  </a:ext>
                </a:extLst>
              </a:tr>
              <a:tr h="1950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7995"/>
                  </a:ext>
                </a:extLst>
              </a:tr>
            </a:tbl>
          </a:graphicData>
        </a:graphic>
      </p:graphicFrame>
      <p:sp>
        <p:nvSpPr>
          <p:cNvPr id="10" name="16 CuadroTexto">
            <a:extLst>
              <a:ext uri="{FF2B5EF4-FFF2-40B4-BE49-F238E27FC236}">
                <a16:creationId xmlns:a16="http://schemas.microsoft.com/office/drawing/2014/main" id="{8E8D965E-CBC2-A89C-1513-9938D894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5" y="6422890"/>
            <a:ext cx="11194357" cy="25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DGPM-MHCP.</a:t>
            </a:r>
            <a:endParaRPr lang="es-ES" sz="90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75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4705C89-84BF-F473-D04D-61390888E998}"/>
              </a:ext>
            </a:extLst>
          </p:cNvPr>
          <p:cNvSpPr txBox="1"/>
          <p:nvPr/>
        </p:nvSpPr>
        <p:spPr>
          <a:xfrm>
            <a:off x="36945" y="244533"/>
            <a:ext cx="1211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Potenciales actividades con efectos inflacionarios</a:t>
            </a:r>
          </a:p>
        </p:txBody>
      </p:sp>
      <p:sp>
        <p:nvSpPr>
          <p:cNvPr id="10" name="16 CuadroTexto">
            <a:extLst>
              <a:ext uri="{FF2B5EF4-FFF2-40B4-BE49-F238E27FC236}">
                <a16:creationId xmlns:a16="http://schemas.microsoft.com/office/drawing/2014/main" id="{8E8D965E-CBC2-A89C-1513-9938D894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5" y="6422890"/>
            <a:ext cx="11194357" cy="25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DGPM-MHCP.</a:t>
            </a:r>
            <a:endParaRPr lang="es-ES" sz="90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605E25-D3E3-0476-DA68-FEB2A2DBE719}"/>
              </a:ext>
            </a:extLst>
          </p:cNvPr>
          <p:cNvSpPr txBox="1"/>
          <p:nvPr/>
        </p:nvSpPr>
        <p:spPr>
          <a:xfrm>
            <a:off x="6252868" y="1203397"/>
            <a:ext cx="5389519" cy="44012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>
                <a:latin typeface="Century Gothic" panose="020B0502020202020204" pitchFamily="34" charset="0"/>
              </a:rPr>
              <a:t>Se identificaron </a:t>
            </a:r>
            <a:r>
              <a:rPr lang="es-CO" sz="1400" b="1">
                <a:latin typeface="Century Gothic" panose="020B0502020202020204" pitchFamily="34" charset="0"/>
              </a:rPr>
              <a:t>algunas actividades en las cuales la negociación de la desindexación al salario mínimo tiene un mayor potencial para reducir la inflación</a:t>
            </a:r>
            <a:r>
              <a:rPr lang="es-CO" sz="1400">
                <a:latin typeface="Century Gothic" panose="020B0502020202020204" pitchFamily="34" charset="0"/>
              </a:rPr>
              <a:t>, en las cuales podrían estar enfocados los esfuerzos de las negociaciones.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1400">
              <a:latin typeface="Century Gothic" panose="020B0502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O" sz="1400">
                <a:latin typeface="Century Gothic" panose="020B0502020202020204" pitchFamily="34" charset="0"/>
              </a:rPr>
              <a:t>El </a:t>
            </a:r>
            <a:r>
              <a:rPr lang="es-CO" sz="1400" b="1">
                <a:latin typeface="Century Gothic" panose="020B0502020202020204" pitchFamily="34" charset="0"/>
              </a:rPr>
              <a:t>primer grupo </a:t>
            </a:r>
            <a:r>
              <a:rPr lang="es-CO" sz="1400">
                <a:latin typeface="Century Gothic" panose="020B0502020202020204" pitchFamily="34" charset="0"/>
              </a:rPr>
              <a:t>corresponde a las actividades en las cuales, si bien la cantidad de medidas asociadas a las subclases del IPC como porcentaje de las medidas totales es bajo, los </a:t>
            </a:r>
            <a:r>
              <a:rPr lang="es-CO" sz="1400" b="1">
                <a:latin typeface="Century Gothic" panose="020B0502020202020204" pitchFamily="34" charset="0"/>
              </a:rPr>
              <a:t>efectos inflacionarios podrían ser elevados</a:t>
            </a:r>
            <a:r>
              <a:rPr lang="es-CO" sz="1400">
                <a:latin typeface="Century Gothic" panose="020B0502020202020204" pitchFamily="34" charset="0"/>
              </a:rPr>
              <a:t>, dada la participación de estas actividades sobre el IPC total.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s-CO" sz="1400">
              <a:latin typeface="Century Gothic" panose="020B0502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CO" sz="1400">
                <a:latin typeface="Century Gothic" panose="020B0502020202020204" pitchFamily="34" charset="0"/>
              </a:rPr>
              <a:t>El </a:t>
            </a:r>
            <a:r>
              <a:rPr lang="es-CO" sz="1400" b="1">
                <a:latin typeface="Century Gothic" panose="020B0502020202020204" pitchFamily="34" charset="0"/>
              </a:rPr>
              <a:t>segundo grupo </a:t>
            </a:r>
            <a:r>
              <a:rPr lang="es-CO" sz="1400">
                <a:latin typeface="Century Gothic" panose="020B0502020202020204" pitchFamily="34" charset="0"/>
              </a:rPr>
              <a:t>abarca las actividades que, si bien no tienen un efecto inflacionario elevado, el </a:t>
            </a:r>
            <a:r>
              <a:rPr lang="es-CO" sz="1400" b="1">
                <a:latin typeface="Century Gothic" panose="020B0502020202020204" pitchFamily="34" charset="0"/>
              </a:rPr>
              <a:t>número de medidas </a:t>
            </a:r>
            <a:r>
              <a:rPr lang="es-CO" sz="1400">
                <a:latin typeface="Century Gothic" panose="020B0502020202020204" pitchFamily="34" charset="0"/>
              </a:rPr>
              <a:t>con contrapartida en el IPC total como porcentaje del número de medidas totales es elevado, por lo que el resultado de las negociaciones podría abarcar un gran número de medidas. 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00D3570-5F96-AADA-8C01-31504F2D7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240148"/>
              </p:ext>
            </p:extLst>
          </p:nvPr>
        </p:nvGraphicFramePr>
        <p:xfrm>
          <a:off x="272768" y="1203397"/>
          <a:ext cx="5743984" cy="445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43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4980151" y="6639446"/>
            <a:ext cx="22317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www.minhacienda.gov.co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6E1017-7A7C-CE02-6B99-86EB9418D0A9}"/>
              </a:ext>
            </a:extLst>
          </p:cNvPr>
          <p:cNvSpPr txBox="1"/>
          <p:nvPr/>
        </p:nvSpPr>
        <p:spPr>
          <a:xfrm>
            <a:off x="5450157" y="1497015"/>
            <a:ext cx="10935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00" b="1" i="0" u="none" strike="noStrike" kern="1200" cap="none" spc="-150" normalizeH="0" baseline="0" noProof="0">
                <a:ln>
                  <a:noFill/>
                </a:ln>
                <a:solidFill>
                  <a:srgbClr val="B58D4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EECAAA1-D770-88E1-3F14-DF3C285D0BEC}"/>
              </a:ext>
            </a:extLst>
          </p:cNvPr>
          <p:cNvSpPr txBox="1"/>
          <p:nvPr/>
        </p:nvSpPr>
        <p:spPr>
          <a:xfrm>
            <a:off x="2766180" y="2943565"/>
            <a:ext cx="66596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-160" normalizeH="0" baseline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Contexto macroeconómico y perspectivas</a:t>
            </a:r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67500-A075-967A-3FDD-7633C70AC65C}"/>
              </a:ext>
            </a:extLst>
          </p:cNvPr>
          <p:cNvSpPr txBox="1"/>
          <p:nvPr/>
        </p:nvSpPr>
        <p:spPr>
          <a:xfrm>
            <a:off x="73891" y="266518"/>
            <a:ext cx="121181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CO" sz="2400" b="1" spc="-20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En lo corrido de 2023, la economía colombiana ha presentado un crecimiento anual de 1,0%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39D5B3-516D-3EE9-C6C3-9D69EA909594}"/>
              </a:ext>
            </a:extLst>
          </p:cNvPr>
          <p:cNvSpPr txBox="1"/>
          <p:nvPr/>
        </p:nvSpPr>
        <p:spPr>
          <a:xfrm>
            <a:off x="1974849" y="1409043"/>
            <a:ext cx="7540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Crecimiento año corrido de la economía al tercer trimestre 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(%)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D7B4C3-857A-E758-DD57-05DA91770E28}"/>
              </a:ext>
            </a:extLst>
          </p:cNvPr>
          <p:cNvSpPr txBox="1"/>
          <p:nvPr/>
        </p:nvSpPr>
        <p:spPr>
          <a:xfrm>
            <a:off x="38099" y="6441485"/>
            <a:ext cx="12115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Fuente: </a:t>
            </a:r>
            <a:r>
              <a:rPr kumimoji="0" lang="es-C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DANE.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5F4869C-9264-4BEA-A14F-B93575564DD9}"/>
              </a:ext>
            </a:extLst>
          </p:cNvPr>
          <p:cNvGraphicFramePr>
            <a:graphicFrameLocks/>
          </p:cNvGraphicFramePr>
          <p:nvPr/>
        </p:nvGraphicFramePr>
        <p:xfrm>
          <a:off x="1674979" y="1882544"/>
          <a:ext cx="8407702" cy="381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919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39CDB7-385B-E047-077B-38CB2A8B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9" y="182304"/>
            <a:ext cx="12057104" cy="119290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CO" altLang="en-US" sz="2400" b="1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/>
              </a:rPr>
              <a:t>A pesar de la desaceleración esperada en 2023, la actividad económica de Colombia, en comparación con los niveles previos a la pandemia, superaría a los grupos de países más relevantes</a:t>
            </a:r>
            <a:endParaRPr lang="en-US" altLang="en-US" sz="2400" b="1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5AC2B5-42AF-CF51-4F8F-9E88DB3EC28D}"/>
              </a:ext>
            </a:extLst>
          </p:cNvPr>
          <p:cNvSpPr txBox="1"/>
          <p:nvPr/>
        </p:nvSpPr>
        <p:spPr>
          <a:xfrm>
            <a:off x="3175508" y="1586115"/>
            <a:ext cx="596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Crecimiento del PIB por grupos de países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(2023 vs 2019, %)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612542-CEED-7E53-76CB-3D4BCBC949BE}"/>
              </a:ext>
            </a:extLst>
          </p:cNvPr>
          <p:cNvSpPr txBox="1"/>
          <p:nvPr/>
        </p:nvSpPr>
        <p:spPr>
          <a:xfrm>
            <a:off x="-146773" y="6478317"/>
            <a:ext cx="7758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O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Fuente:</a:t>
            </a:r>
            <a:r>
              <a:rPr lang="es-CO" sz="1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WEO - FMI, y OCDE. *Cálculos del Ministerio de Hacienda.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A6B5720-7B1B-8283-3696-6165C0E532CB}"/>
              </a:ext>
            </a:extLst>
          </p:cNvPr>
          <p:cNvGraphicFramePr>
            <a:graphicFrameLocks/>
          </p:cNvGraphicFramePr>
          <p:nvPr/>
        </p:nvGraphicFramePr>
        <p:xfrm>
          <a:off x="2611675" y="1992542"/>
          <a:ext cx="7088769" cy="386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5102BAA-EAEC-F420-8DBB-18086DA45000}"/>
              </a:ext>
            </a:extLst>
          </p:cNvPr>
          <p:cNvSpPr txBox="1"/>
          <p:nvPr/>
        </p:nvSpPr>
        <p:spPr>
          <a:xfrm>
            <a:off x="2221859" y="5571541"/>
            <a:ext cx="7868401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B58D47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>
                <a:latin typeface="Century Gothic" panose="020B0502020202020204" pitchFamily="34" charset="0"/>
                <a:ea typeface="Verdana" panose="020B0604030504040204" pitchFamily="34" charset="0"/>
              </a:rPr>
              <a:t>En 2023, la economía colombiana registraría un crecimiento económico de 1,8%, </a:t>
            </a:r>
            <a:r>
              <a:rPr lang="es-CO" sz="1400">
                <a:latin typeface="Century Gothic" panose="020B0502020202020204" pitchFamily="34" charset="0"/>
                <a:ea typeface="Verdana" panose="020B0604030504040204" pitchFamily="34" charset="0"/>
              </a:rPr>
              <a:t>5,5pp por debajo del crecimiento observado en 2022 (7,3%).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3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39CDB7-385B-E047-077B-38CB2A8B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9" y="182304"/>
            <a:ext cx="12057104" cy="119290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CO" altLang="en-US" sz="2400" b="1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/>
              </a:rPr>
              <a:t>Si bien la economía colombiana en 2023 y 2024 se caracterizaría por un proceso de ajuste macroeconómico, </a:t>
            </a:r>
            <a:r>
              <a:rPr lang="es-ES" altLang="en-US" sz="2400" b="1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/>
              </a:rPr>
              <a:t>a partir de 2024 esta mostraría una recuperación gradual</a:t>
            </a:r>
            <a:endParaRPr lang="en-US" altLang="en-US" sz="2400" b="1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612542-CEED-7E53-76CB-3D4BCBC949BE}"/>
              </a:ext>
            </a:extLst>
          </p:cNvPr>
          <p:cNvSpPr txBox="1"/>
          <p:nvPr/>
        </p:nvSpPr>
        <p:spPr>
          <a:xfrm>
            <a:off x="-88900" y="6478317"/>
            <a:ext cx="7758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O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Fuente:</a:t>
            </a:r>
            <a:r>
              <a:rPr lang="es-CO" sz="1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Cálculos del Ministerio de Hacienda.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48EB192-18E8-19A8-5EC9-911A2436378C}"/>
              </a:ext>
            </a:extLst>
          </p:cNvPr>
          <p:cNvGraphicFramePr/>
          <p:nvPr/>
        </p:nvGraphicFramePr>
        <p:xfrm>
          <a:off x="2459724" y="1696367"/>
          <a:ext cx="7053974" cy="346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5FD2A58-B26B-3CA0-0867-E8BE14C0B845}"/>
              </a:ext>
            </a:extLst>
          </p:cNvPr>
          <p:cNvSpPr txBox="1"/>
          <p:nvPr/>
        </p:nvSpPr>
        <p:spPr>
          <a:xfrm>
            <a:off x="3115448" y="1404127"/>
            <a:ext cx="5961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Century Gothic" panose="020B0502020202020204" pitchFamily="34" charset="0"/>
                <a:ea typeface="Verdana" panose="020B0604030504040204" pitchFamily="34" charset="0"/>
              </a:rPr>
              <a:t>Crecimiento real de mediano plazo </a:t>
            </a:r>
            <a:r>
              <a:rPr lang="en-US" sz="1600">
                <a:latin typeface="Century Gothic" panose="020B0502020202020204" pitchFamily="34" charset="0"/>
                <a:ea typeface="Verdana" panose="020B0604030504040204" pitchFamily="34" charset="0"/>
              </a:rPr>
              <a:t>(%)</a:t>
            </a:r>
            <a:endParaRPr lang="es-CO" sz="160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89C794-5FB4-B4A1-7EE7-0ED7B11157AF}"/>
              </a:ext>
            </a:extLst>
          </p:cNvPr>
          <p:cNvSpPr txBox="1"/>
          <p:nvPr/>
        </p:nvSpPr>
        <p:spPr>
          <a:xfrm>
            <a:off x="1748524" y="5293598"/>
            <a:ext cx="8694950" cy="8172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B58D47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A partir de 2025, el crecimiento económico se ubicaría de forma sostenida por encima del 3%,</a:t>
            </a:r>
            <a:r>
              <a:rPr lang="es-CO" sz="140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impulsada por las políticas de reindustrialización y de transición energética, y una mayor inversión pública (especialmente en infraestructura).</a:t>
            </a:r>
          </a:p>
        </p:txBody>
      </p:sp>
    </p:spTree>
    <p:extLst>
      <p:ext uri="{BB962C8B-B14F-4D97-AF65-F5344CB8AC3E}">
        <p14:creationId xmlns:p14="http://schemas.microsoft.com/office/powerpoint/2010/main" val="16642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96133C3-55F0-872B-B1E8-FD7AAA34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"/>
            <a:ext cx="11963401" cy="1060626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El mercado laboral ha mostrado un desempeño favorable en lo corrido del año, consistente con una recuperación del empleo femenino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96C996-7410-9984-E920-65A4FF2E64DC}"/>
              </a:ext>
            </a:extLst>
          </p:cNvPr>
          <p:cNvSpPr txBox="1"/>
          <p:nvPr/>
        </p:nvSpPr>
        <p:spPr>
          <a:xfrm>
            <a:off x="206813" y="5451197"/>
            <a:ext cx="5494436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B58D47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12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En lo corrido de 2023*, la población ocupada ha registrado un crecimiento de 3,6%, 1,7pp superior al observado en la misma ventana de tiempo entre 2002-2019 (1,9%).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E20164A-CECF-80F7-3AAB-40AE0F3AF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256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0613821-6183-6D89-C3EC-646D59CD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4F2C3FE-03B1-D136-AF59-070D3B077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595BE2-43E4-D604-0E2F-3B195A6E3914}"/>
              </a:ext>
            </a:extLst>
          </p:cNvPr>
          <p:cNvSpPr txBox="1"/>
          <p:nvPr/>
        </p:nvSpPr>
        <p:spPr>
          <a:xfrm>
            <a:off x="1072671" y="978045"/>
            <a:ext cx="386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latin typeface="Century Gothic" panose="020B0502020202020204" pitchFamily="34" charset="0"/>
                <a:ea typeface="Verdana" panose="020B0604030504040204" pitchFamily="34" charset="0"/>
              </a:rPr>
              <a:t>Tasa de desempleo – Serie original</a:t>
            </a:r>
          </a:p>
          <a:p>
            <a:pPr algn="ctr"/>
            <a:r>
              <a:rPr lang="es-ES" sz="1600">
                <a:latin typeface="Century Gothic" panose="020B0502020202020204" pitchFamily="34" charset="0"/>
                <a:ea typeface="Verdana" panose="020B0604030504040204" pitchFamily="34" charset="0"/>
              </a:rPr>
              <a:t>(Total nacional, miles y %)</a:t>
            </a:r>
            <a:endParaRPr lang="es-CO" sz="160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FD850F-3C99-E2F1-F414-94C80447387C}"/>
              </a:ext>
            </a:extLst>
          </p:cNvPr>
          <p:cNvSpPr txBox="1"/>
          <p:nvPr/>
        </p:nvSpPr>
        <p:spPr>
          <a:xfrm>
            <a:off x="217715" y="4810699"/>
            <a:ext cx="5494435" cy="510778"/>
          </a:xfrm>
          <a:prstGeom prst="roundRect">
            <a:avLst/>
          </a:prstGeom>
          <a:solidFill>
            <a:srgbClr val="D9C49F"/>
          </a:solidFill>
          <a:ln w="28575">
            <a:solidFill>
              <a:srgbClr val="B58D47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En octubre de 2023, la tasa de desempleo se ubicó en 9,</a:t>
            </a:r>
            <a:r>
              <a:rPr lang="es-ES" sz="1200" b="1">
                <a:latin typeface="Century Gothic" panose="020B0502020202020204" pitchFamily="34" charset="0"/>
                <a:ea typeface="Verdana" panose="020B0604030504040204" pitchFamily="34" charset="0"/>
              </a:rPr>
              <a:t>2</a:t>
            </a: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%, 0,5pp por debajo de la observada en </a:t>
            </a:r>
            <a:r>
              <a:rPr lang="es-ES" sz="1200" b="1">
                <a:latin typeface="Century Gothic" panose="020B0502020202020204" pitchFamily="34" charset="0"/>
                <a:ea typeface="Verdana" panose="020B0604030504040204" pitchFamily="34" charset="0"/>
              </a:rPr>
              <a:t>octubre</a:t>
            </a: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 de 2022 (9,</a:t>
            </a:r>
            <a:r>
              <a:rPr lang="es-ES" sz="1200" b="1">
                <a:latin typeface="Century Gothic" panose="020B0502020202020204" pitchFamily="34" charset="0"/>
                <a:ea typeface="Verdana" panose="020B0604030504040204" pitchFamily="34" charset="0"/>
              </a:rPr>
              <a:t>7</a:t>
            </a:r>
            <a:r>
              <a:rPr kumimoji="0" lang="es-ES" sz="12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%)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CD10D3A-0935-FD4B-5FF8-BE3E8925619A}"/>
              </a:ext>
            </a:extLst>
          </p:cNvPr>
          <p:cNvSpPr txBox="1"/>
          <p:nvPr/>
        </p:nvSpPr>
        <p:spPr>
          <a:xfrm>
            <a:off x="6805652" y="978045"/>
            <a:ext cx="454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latin typeface="Century Gothic" panose="020B0502020202020204" pitchFamily="34" charset="0"/>
                <a:ea typeface="Verdana" panose="020B0604030504040204" pitchFamily="34" charset="0"/>
              </a:rPr>
              <a:t>Tasa de desempleo por sexo</a:t>
            </a:r>
          </a:p>
          <a:p>
            <a:pPr algn="ctr"/>
            <a:r>
              <a:rPr lang="es-ES" sz="1600">
                <a:latin typeface="Century Gothic" panose="020B0502020202020204" pitchFamily="34" charset="0"/>
                <a:ea typeface="Verdana" panose="020B0604030504040204" pitchFamily="34" charset="0"/>
              </a:rPr>
              <a:t>(Datos año corrido enero-octubre, %)</a:t>
            </a:r>
            <a:endParaRPr lang="es-CO" sz="160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A2C71E-8344-D5D0-1E19-5EBB505A1705}"/>
              </a:ext>
            </a:extLst>
          </p:cNvPr>
          <p:cNvSpPr txBox="1"/>
          <p:nvPr/>
        </p:nvSpPr>
        <p:spPr>
          <a:xfrm>
            <a:off x="-38100" y="6361761"/>
            <a:ext cx="1234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Fuente: </a:t>
            </a:r>
            <a:r>
              <a:rPr lang="es-CO"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DANE. Cálculos Ministerio de Hacienda y Crédito Público. *Datos entre enero y octubre de 2023. **La brecha de género hace referencia a la tasa de desempleo de mujeres-la tasa de desempleo de hombres.</a:t>
            </a:r>
          </a:p>
          <a:p>
            <a:r>
              <a:rPr lang="es-CO"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2EEC44C-E7BE-643D-EE4B-FCEC7BCA7675}"/>
              </a:ext>
            </a:extLst>
          </p:cNvPr>
          <p:cNvSpPr txBox="1"/>
          <p:nvPr/>
        </p:nvSpPr>
        <p:spPr>
          <a:xfrm>
            <a:off x="6117786" y="4478748"/>
            <a:ext cx="5867401" cy="919401"/>
          </a:xfrm>
          <a:prstGeom prst="roundRect">
            <a:avLst/>
          </a:prstGeom>
          <a:solidFill>
            <a:srgbClr val="D9C49F"/>
          </a:solidFill>
          <a:ln w="28575">
            <a:solidFill>
              <a:srgbClr val="B58D47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s-ES"/>
            </a:defPPr>
            <a:lvl1pPr lvl="0" algn="ctr">
              <a:defRPr kumimoji="0" sz="1200" b="1" i="0" u="none" strike="noStrike" cap="none" spc="0" normalizeH="0" baseline="0">
                <a:ln>
                  <a:noFill/>
                </a:ln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 spc="-20"/>
              <a:t>Si bien en lo corrido de 2023* la tasa de desempleo de las mujeres continúa por encima de la de hombres, se ha registrado una recuperación significativa del empleo femenino. </a:t>
            </a:r>
            <a:r>
              <a:rPr lang="es-CO" b="0" spc="-20"/>
              <a:t>Mientras la brecha de género** entre enero y octubre de 2023 fue de 4,8pp, entre enero-octubre de 2022 fue 0,7pp superior (5,5pp).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94A020-5F3F-8130-29F3-C2E9A325B35E}"/>
              </a:ext>
            </a:extLst>
          </p:cNvPr>
          <p:cNvSpPr txBox="1"/>
          <p:nvPr/>
        </p:nvSpPr>
        <p:spPr>
          <a:xfrm>
            <a:off x="6073008" y="5624566"/>
            <a:ext cx="5971370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B58D47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s-CO" sz="1200" spc="-30">
                <a:latin typeface="Century Gothic" panose="020B0502020202020204" pitchFamily="34" charset="0"/>
                <a:ea typeface="Verdana" panose="020B0604030504040204" pitchFamily="34" charset="0"/>
              </a:rPr>
              <a:t>Tanto la tasa de desempleo de las mujeres como de los hombres se encuentran por debajo de sus niveles previos a la pandemia (enero-septiembre 2019)</a:t>
            </a:r>
            <a:endParaRPr kumimoji="0" lang="es-CO" sz="1200" i="0" u="none" strike="noStrike" kern="1200" cap="none" spc="-30" normalizeH="0" baseline="0" noProof="0">
              <a:ln>
                <a:noFill/>
              </a:ln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40156E1-E032-49E9-8416-9889833473FC}"/>
              </a:ext>
            </a:extLst>
          </p:cNvPr>
          <p:cNvGraphicFramePr>
            <a:graphicFrameLocks/>
          </p:cNvGraphicFramePr>
          <p:nvPr/>
        </p:nvGraphicFramePr>
        <p:xfrm>
          <a:off x="6498427" y="1677718"/>
          <a:ext cx="5157455" cy="280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2B370E5-817C-4CF1-B936-18860CD87025}"/>
              </a:ext>
            </a:extLst>
          </p:cNvPr>
          <p:cNvGraphicFramePr>
            <a:graphicFrameLocks/>
          </p:cNvGraphicFramePr>
          <p:nvPr/>
        </p:nvGraphicFramePr>
        <p:xfrm>
          <a:off x="195143" y="1566663"/>
          <a:ext cx="5618178" cy="311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053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BE420E9-5E1D-D148-607A-DC8F33961355}"/>
              </a:ext>
            </a:extLst>
          </p:cNvPr>
          <p:cNvSpPr txBox="1"/>
          <p:nvPr/>
        </p:nvSpPr>
        <p:spPr>
          <a:xfrm>
            <a:off x="80595" y="139960"/>
            <a:ext cx="11910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Tanto el Banco de la República como el Gobierno han respondido al contexto inflacionario. En octubre, la inflación continuó descendiendo, tendencia que se espera continúe en los próximos meses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3D72A4-A72A-D600-593A-F5F2973F6B75}"/>
              </a:ext>
            </a:extLst>
          </p:cNvPr>
          <p:cNvSpPr txBox="1"/>
          <p:nvPr/>
        </p:nvSpPr>
        <p:spPr>
          <a:xfrm>
            <a:off x="101618" y="6438781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Fuente: </a:t>
            </a:r>
            <a:r>
              <a:rPr lang="es-ES" sz="1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Banco de la República y  DANE.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3BAC6B-8614-FC68-14BA-69A5566DF747}"/>
              </a:ext>
            </a:extLst>
          </p:cNvPr>
          <p:cNvSpPr txBox="1"/>
          <p:nvPr/>
        </p:nvSpPr>
        <p:spPr>
          <a:xfrm>
            <a:off x="589655" y="5662315"/>
            <a:ext cx="11210925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B58D47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La inflación de alimentos ha registrado una caída sostenida en lo corrido del año. </a:t>
            </a:r>
            <a:r>
              <a:rPr kumimoji="0" lang="es-ES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Entre diciembre de 2022 y octubre de 2023, se ha reducido en 17,45pp (desde 27,81% </a:t>
            </a:r>
            <a:r>
              <a:rPr lang="es-ES" sz="140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hasta 10,36%). 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00CF3EE-D00F-020E-37D8-081D3A7C7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228024"/>
              </p:ext>
            </p:extLst>
          </p:nvPr>
        </p:nvGraphicFramePr>
        <p:xfrm>
          <a:off x="2808612" y="1312545"/>
          <a:ext cx="6993756" cy="423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106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C1F03FA-1E6E-2D42-B2C6-DA8EF7C09DD7}"/>
              </a:ext>
            </a:extLst>
          </p:cNvPr>
          <p:cNvSpPr txBox="1"/>
          <p:nvPr/>
        </p:nvSpPr>
        <p:spPr>
          <a:xfrm>
            <a:off x="80595" y="139960"/>
            <a:ext cx="11910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>
                <a:solidFill>
                  <a:srgbClr val="002060"/>
                </a:solidFill>
                <a:latin typeface="Century Gothic" panose="020B0502020202020204" pitchFamily="34" charset="0"/>
                <a:cs typeface="Arial"/>
              </a:rPr>
              <a:t>La inflación básica (sin alimentos ni regulados) ha mostrado una corrección sostenida durante los últimos meses 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4479B35-0BB6-D611-98DD-EED51E6C3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585551"/>
              </p:ext>
            </p:extLst>
          </p:nvPr>
        </p:nvGraphicFramePr>
        <p:xfrm>
          <a:off x="2036635" y="1073165"/>
          <a:ext cx="7701725" cy="430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6BDFEF6-68A9-6E3C-581C-4D20B4A40EBB}"/>
              </a:ext>
            </a:extLst>
          </p:cNvPr>
          <p:cNvSpPr txBox="1"/>
          <p:nvPr/>
        </p:nvSpPr>
        <p:spPr>
          <a:xfrm>
            <a:off x="589655" y="5662315"/>
            <a:ext cx="11210925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B58D47"/>
            </a:solidFill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Los impactos de la medida de desindexación de algunos bienes y servicios del salario mínimo se encuentran concentrados, principalmente, en la división de servicios del IPC y, en menor medida, en los componentes de alimentos y regulados. </a:t>
            </a:r>
          </a:p>
        </p:txBody>
      </p:sp>
    </p:spTree>
    <p:extLst>
      <p:ext uri="{BB962C8B-B14F-4D97-AF65-F5344CB8AC3E}">
        <p14:creationId xmlns:p14="http://schemas.microsoft.com/office/powerpoint/2010/main" val="1709348399"/>
      </p:ext>
    </p:extLst>
  </p:cSld>
  <p:clrMapOvr>
    <a:masterClrMapping/>
  </p:clrMapOvr>
</p:sld>
</file>

<file path=ppt/theme/theme1.xml><?xml version="1.0" encoding="utf-8"?>
<a:theme xmlns:a="http://schemas.openxmlformats.org/drawingml/2006/main" name="3_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oleta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2D8900B50A864D9FE502380658D5BD" ma:contentTypeVersion="15" ma:contentTypeDescription="Crear nuevo documento." ma:contentTypeScope="" ma:versionID="568a221edd0a0a312a10397f7f4bae37">
  <xsd:schema xmlns:xsd="http://www.w3.org/2001/XMLSchema" xmlns:xs="http://www.w3.org/2001/XMLSchema" xmlns:p="http://schemas.microsoft.com/office/2006/metadata/properties" xmlns:ns3="0ffaa0af-f147-422d-83a6-cdedf00cf32a" xmlns:ns4="dd34a4f1-de1e-4e01-a809-b1cb663731da" targetNamespace="http://schemas.microsoft.com/office/2006/metadata/properties" ma:root="true" ma:fieldsID="ab9cea0203eb5710c0546e9d343ce327" ns3:_="" ns4:_="">
    <xsd:import namespace="0ffaa0af-f147-422d-83a6-cdedf00cf32a"/>
    <xsd:import namespace="dd34a4f1-de1e-4e01-a809-b1cb663731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aa0af-f147-422d-83a6-cdedf00cf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4a4f1-de1e-4e01-a809-b1cb663731d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faa0af-f147-422d-83a6-cdedf00cf3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EBF248-4225-44B4-AEF0-803B7B91CFF8}">
  <ds:schemaRefs>
    <ds:schemaRef ds:uri="0ffaa0af-f147-422d-83a6-cdedf00cf32a"/>
    <ds:schemaRef ds:uri="dd34a4f1-de1e-4e01-a809-b1cb663731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4F851D-5AD3-42D8-8C6F-00DAE5CFA38A}">
  <ds:schemaRefs>
    <ds:schemaRef ds:uri="0ffaa0af-f147-422d-83a6-cdedf00cf32a"/>
    <ds:schemaRef ds:uri="dd34a4f1-de1e-4e01-a809-b1cb663731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70F37E-EEA2-4765-895F-6E8B5E25A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2410</Words>
  <Application>Microsoft Office PowerPoint</Application>
  <PresentationFormat>Panorámica</PresentationFormat>
  <Paragraphs>270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Helvetica</vt:lpstr>
      <vt:lpstr>Verdana</vt:lpstr>
      <vt:lpstr>3_Tema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A pesar de la desaceleración esperada en 2023, la actividad económica de Colombia, en comparación con los niveles previos a la pandemia, superaría a los grupos de países más relevantes</vt:lpstr>
      <vt:lpstr>Si bien la economía colombiana en 2023 y 2024 se caracterizaría por un proceso de ajuste macroeconómico, a partir de 2024 esta mostraría una recuperación gradual</vt:lpstr>
      <vt:lpstr>El mercado laboral ha mostrado un desempeño favorable en lo corrido del año, consistente con una recuperación del empleo femenino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Camila Gomez Fernandez</dc:creator>
  <cp:lastModifiedBy>CUT 2023</cp:lastModifiedBy>
  <cp:revision>2</cp:revision>
  <cp:lastPrinted>2022-06-24T20:06:40Z</cp:lastPrinted>
  <dcterms:created xsi:type="dcterms:W3CDTF">2022-02-14T21:41:09Z</dcterms:created>
  <dcterms:modified xsi:type="dcterms:W3CDTF">2023-12-05T17:28:34Z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0x010100B32D8900B50A864D9FE502380658D5BD</vt:lpwstr>
  </property>
</Properties>
</file>