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4"/>
    <p:sldMasterId id="2147483700" r:id="rId5"/>
    <p:sldMasterId id="2147483688" r:id="rId6"/>
    <p:sldMasterId id="2147483694" r:id="rId7"/>
    <p:sldMasterId id="2147483697" r:id="rId8"/>
  </p:sldMasterIdLst>
  <p:notesMasterIdLst>
    <p:notesMasterId r:id="rId29"/>
  </p:notesMasterIdLst>
  <p:sldIdLst>
    <p:sldId id="601" r:id="rId9"/>
    <p:sldId id="887" r:id="rId10"/>
    <p:sldId id="861" r:id="rId11"/>
    <p:sldId id="967" r:id="rId12"/>
    <p:sldId id="725" r:id="rId13"/>
    <p:sldId id="638" r:id="rId14"/>
    <p:sldId id="726" r:id="rId15"/>
    <p:sldId id="964" r:id="rId16"/>
    <p:sldId id="318" r:id="rId17"/>
    <p:sldId id="898" r:id="rId18"/>
    <p:sldId id="639" r:id="rId19"/>
    <p:sldId id="913" r:id="rId20"/>
    <p:sldId id="850" r:id="rId21"/>
    <p:sldId id="881" r:id="rId22"/>
    <p:sldId id="965" r:id="rId23"/>
    <p:sldId id="864" r:id="rId24"/>
    <p:sldId id="866" r:id="rId25"/>
    <p:sldId id="871" r:id="rId26"/>
    <p:sldId id="966" r:id="rId27"/>
    <p:sldId id="867" r:id="rId28"/>
  </p:sldIdLst>
  <p:sldSz cx="9144000" cy="5143500" type="screen16x9"/>
  <p:notesSz cx="6858000" cy="9926638"/>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43"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636C38B-C05B-2AE9-552B-3BA34ABB7B33}" name="Diana Nayibe Rucinque Gonzalez" initials="DG" userId="S::dnrucinqueg@dane.gov.co::021d7eea-f6f5-42cc-82b1-6617e4004deb" providerId="AD"/>
  <p188:author id="{F27345EF-9F88-F125-51E9-9D63D9705CEB}" name="Nicolas Eduardo Romero Alejo" initials="NR" userId="S::NERomeroA@DANE.GOV.CO::b7659333-f82e-4813-a6d8-fc4352195ca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aula Tatiana Castillo Santana" initials="PTCS" lastIdx="3" clrIdx="0">
    <p:extLst>
      <p:ext uri="{19B8F6BF-5375-455C-9EA6-DF929625EA0E}">
        <p15:presenceInfo xmlns:p15="http://schemas.microsoft.com/office/powerpoint/2012/main" userId="Paula Tatiana Castillo Santana" providerId="None"/>
      </p:ext>
    </p:extLst>
  </p:cmAuthor>
  <p:cmAuthor id="2" name="BEYANET GAITAN CARO" initials="BGC" lastIdx="1" clrIdx="1">
    <p:extLst>
      <p:ext uri="{19B8F6BF-5375-455C-9EA6-DF929625EA0E}">
        <p15:presenceInfo xmlns:p15="http://schemas.microsoft.com/office/powerpoint/2012/main" userId="10d21b51e94c59d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B6004A"/>
    <a:srgbClr val="B6004B"/>
    <a:srgbClr val="8D143D"/>
    <a:srgbClr val="FF99CC"/>
    <a:srgbClr val="A6A6A6"/>
    <a:srgbClr val="D9D9D9"/>
    <a:srgbClr val="2D2D2D"/>
    <a:srgbClr val="595959"/>
    <a:srgbClr val="C0504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Estilo oscuro 1 - Énfasis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26"/>
      </p:cViewPr>
      <p:guideLst>
        <p:guide orient="horz" pos="1643"/>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commentAuthors" Target="commentAuthors.xml"/><Relationship Id="rId35" Type="http://schemas.microsoft.com/office/2018/10/relationships/authors" Target="authors.xml"/><Relationship Id="rId8" Type="http://schemas.openxmlformats.org/officeDocument/2006/relationships/slideMaster" Target="slideMasters/slideMaster5.xml"/></Relationships>
</file>

<file path=ppt/charts/_rels/chart1.xml.rels><?xml version="1.0" encoding="UTF-8" standalone="yes"?>
<Relationships xmlns="http://schemas.openxmlformats.org/package/2006/relationships"><Relationship Id="rId3" Type="http://schemas.openxmlformats.org/officeDocument/2006/relationships/oleObject" Target="https://danegovco.sharepoint.com/sites/DANE_Productividad_0365/Shared%20Documents/04.%20Base%202015/04.%20Presentaciones/Marzo%202023/02.%20Pre-Comit&#233;%20Cuentas%20Nacionales/insumos%20pptdir.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danegovco.sharepoint.com/sites/DANE_Productividad_0365/Shared%20Documents/04.%20Base%202015/02.%20PTF%20enfoque%20Valor%20Agregado/2023/04.%20Resultados%20Mesa%20de%20negociaci&#243;n/03.%20Presentaciones/insumos%20ptf%202022%20-%20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danegovco.sharepoint.com/sites/DANE_Productividad_0365/Shared%20Documents/04.%20Base%202015/02.%20PTF%20enfoque%20Valor%20Agregado/2023/04.%20Resultados%20Mesa%20de%20negociaci&#243;n/03.%20Presentaciones/insumos%20ptf%202022%20-%20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danegovco.sharepoint.com/sites/DANE_Productividad_0365/Shared%20Documents/04.%20Base%202015/02.%20PTF%20enfoque%20Valor%20Agregado/2023/04.%20Resultados%20Mesa%20de%20negociaci&#243;n/03.%20Presentaciones/insumos%20ptf%202022%20-%20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danegovco.sharepoint.com/sites/DANE_Productividad_0365/Shared%20Documents/04.%20Base%202015/02.%20PTF%20enfoque%20Valor%20Agregado/2023/04.%20Resultados%20Mesa%20de%20negociaci&#243;n/03.%20Presentaciones/insumos%20ptf%202022%20-%20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danegovco.sharepoint.com/sites/DANE_Productividad_0365/Shared%20Documents/04.%20Base%202015/02.%20PTF%20enfoque%20Valor%20Agregado/2023/04.%20Resultados%20Mesa%20de%20negociaci&#243;n/03.%20Presentaciones/insumos%20ptf%202022%20-%202.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'[insumos pptdir.xlsx]PFT VA vs PTF PN'!$B$1</c:f>
              <c:strCache>
                <c:ptCount val="1"/>
                <c:pt idx="0">
                  <c:v>PTF VA</c:v>
                </c:pt>
              </c:strCache>
            </c:strRef>
          </c:tx>
          <c:spPr>
            <a:ln w="28575" cap="rnd">
              <a:solidFill>
                <a:srgbClr val="B6004B"/>
              </a:solidFill>
              <a:round/>
            </a:ln>
            <a:effectLst/>
          </c:spPr>
          <c:marker>
            <c:symbol val="none"/>
          </c:marker>
          <c:dLbls>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146-4741-B2B7-10404BF2D8E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'[insumos pptdir.xlsx]PFT VA vs PTF PN'!$A$2:$A$18</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extLst/>
            </c:numRef>
          </c:cat>
          <c:val>
            <c:numRef>
              <c:f>'[insumos pptdir.xlsx]PFT VA vs PTF PN'!$B$2:$B$18</c:f>
              <c:numCache>
                <c:formatCode>0.00</c:formatCode>
                <c:ptCount val="12"/>
                <c:pt idx="0">
                  <c:v>-1.711495183152189</c:v>
                </c:pt>
                <c:pt idx="1">
                  <c:v>0.4595198968268418</c:v>
                </c:pt>
                <c:pt idx="2">
                  <c:v>-0.44571458351476478</c:v>
                </c:pt>
                <c:pt idx="3">
                  <c:v>0.46309376850822981</c:v>
                </c:pt>
                <c:pt idx="4">
                  <c:v>-1.412282996036772</c:v>
                </c:pt>
                <c:pt idx="5">
                  <c:v>0.76798457291419608</c:v>
                </c:pt>
                <c:pt idx="6">
                  <c:v>-1.1587528101937949</c:v>
                </c:pt>
                <c:pt idx="7">
                  <c:v>0.208493430203992</c:v>
                </c:pt>
                <c:pt idx="8">
                  <c:v>0.26362050047556967</c:v>
                </c:pt>
                <c:pt idx="9">
                  <c:v>0.26548754663166368</c:v>
                </c:pt>
                <c:pt idx="10">
                  <c:v>-1.5620743012987981</c:v>
                </c:pt>
                <c:pt idx="11">
                  <c:v>1.4776955563808201</c:v>
                </c:pt>
              </c:numCache>
              <c:extLst/>
            </c:numRef>
          </c:val>
          <c:smooth val="1"/>
          <c:extLst>
            <c:ext xmlns:c16="http://schemas.microsoft.com/office/drawing/2014/chart" uri="{C3380CC4-5D6E-409C-BE32-E72D297353CC}">
              <c16:uniqueId val="{00000000-5146-4741-B2B7-10404BF2D8E8}"/>
            </c:ext>
          </c:extLst>
        </c:ser>
        <c:ser>
          <c:idx val="1"/>
          <c:order val="1"/>
          <c:tx>
            <c:strRef>
              <c:f>'[insumos pptdir.xlsx]PFT VA vs PTF PN'!$C$1</c:f>
              <c:strCache>
                <c:ptCount val="1"/>
                <c:pt idx="0">
                  <c:v>PTF PN</c:v>
                </c:pt>
              </c:strCache>
            </c:strRef>
          </c:tx>
          <c:spPr>
            <a:ln w="28575" cap="rnd">
              <a:solidFill>
                <a:srgbClr val="7F7F7F"/>
              </a:solidFill>
              <a:round/>
            </a:ln>
            <a:effectLst/>
          </c:spPr>
          <c:marker>
            <c:symbol val="none"/>
          </c:marker>
          <c:dLbls>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146-4741-B2B7-10404BF2D8E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'[insumos pptdir.xlsx]PFT VA vs PTF PN'!$A$2:$A$18</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extLst/>
            </c:numRef>
          </c:cat>
          <c:val>
            <c:numRef>
              <c:f>'[insumos pptdir.xlsx]PFT VA vs PTF PN'!$C$2:$C$18</c:f>
              <c:numCache>
                <c:formatCode>0.00</c:formatCode>
                <c:ptCount val="12"/>
                <c:pt idx="0">
                  <c:v>-0.9295845531449638</c:v>
                </c:pt>
                <c:pt idx="1">
                  <c:v>0.27524865123868458</c:v>
                </c:pt>
                <c:pt idx="2">
                  <c:v>-0.15797496934636451</c:v>
                </c:pt>
                <c:pt idx="3">
                  <c:v>0.30661456082544802</c:v>
                </c:pt>
                <c:pt idx="4">
                  <c:v>-0.70062319124633698</c:v>
                </c:pt>
                <c:pt idx="5">
                  <c:v>0.38627216104988682</c:v>
                </c:pt>
                <c:pt idx="6">
                  <c:v>-0.57924832908675672</c:v>
                </c:pt>
                <c:pt idx="7">
                  <c:v>0.11890133628322901</c:v>
                </c:pt>
                <c:pt idx="8">
                  <c:v>0.1551641099456004</c:v>
                </c:pt>
                <c:pt idx="9">
                  <c:v>0.14456134066725629</c:v>
                </c:pt>
                <c:pt idx="10">
                  <c:v>-0.80933865764709223</c:v>
                </c:pt>
                <c:pt idx="11">
                  <c:v>0.71155767294572503</c:v>
                </c:pt>
              </c:numCache>
              <c:extLst/>
            </c:numRef>
          </c:val>
          <c:smooth val="1"/>
          <c:extLst>
            <c:ext xmlns:c16="http://schemas.microsoft.com/office/drawing/2014/chart" uri="{C3380CC4-5D6E-409C-BE32-E72D297353CC}">
              <c16:uniqueId val="{00000001-5146-4741-B2B7-10404BF2D8E8}"/>
            </c:ext>
          </c:extLst>
        </c:ser>
        <c:dLbls>
          <c:showLegendKey val="0"/>
          <c:showVal val="0"/>
          <c:showCatName val="0"/>
          <c:showSerName val="0"/>
          <c:showPercent val="0"/>
          <c:showBubbleSize val="0"/>
        </c:dLbls>
        <c:smooth val="0"/>
        <c:axId val="1136531168"/>
        <c:axId val="1136540320"/>
      </c:lineChart>
      <c:catAx>
        <c:axId val="11365311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136540320"/>
        <c:crosses val="autoZero"/>
        <c:auto val="1"/>
        <c:lblAlgn val="ctr"/>
        <c:lblOffset val="100"/>
        <c:noMultiLvlLbl val="0"/>
      </c:catAx>
      <c:valAx>
        <c:axId val="1136540320"/>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1365311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'[insumos ptf 2022 - 2.xlsx]PTF 2023 COL'!$D$1</c:f>
              <c:strCache>
                <c:ptCount val="1"/>
                <c:pt idx="0">
                  <c:v>PTF</c:v>
                </c:pt>
              </c:strCache>
            </c:strRef>
          </c:tx>
          <c:spPr>
            <a:solidFill>
              <a:srgbClr val="FF99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'[insumos ptf 2022 - 2.xlsx]PTF 2023 COL'!$D$12</c:f>
              <c:numCache>
                <c:formatCode>0.00</c:formatCode>
                <c:ptCount val="1"/>
                <c:pt idx="0">
                  <c:v>-1.004532945547248</c:v>
                </c:pt>
              </c:numCache>
            </c:numRef>
          </c:val>
          <c:extLst>
            <c:ext xmlns:c16="http://schemas.microsoft.com/office/drawing/2014/chart" uri="{C3380CC4-5D6E-409C-BE32-E72D297353CC}">
              <c16:uniqueId val="{00000000-270C-493B-9EDB-EC05A8E64DA2}"/>
            </c:ext>
          </c:extLst>
        </c:ser>
        <c:ser>
          <c:idx val="1"/>
          <c:order val="1"/>
          <c:tx>
            <c:strRef>
              <c:f>'[insumos ptf 2022 - 2.xlsx]PTF 2023 COL'!$C$1</c:f>
              <c:strCache>
                <c:ptCount val="1"/>
                <c:pt idx="0">
                  <c:v>Valor Agregado</c:v>
                </c:pt>
              </c:strCache>
            </c:strRef>
          </c:tx>
          <c:spPr>
            <a:solidFill>
              <a:srgbClr val="B6004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'[insumos ptf 2022 - 2.xlsx]PTF 2023 COL'!$C$12</c:f>
              <c:numCache>
                <c:formatCode>0.00</c:formatCode>
                <c:ptCount val="1"/>
                <c:pt idx="0">
                  <c:v>0.88873361419174124</c:v>
                </c:pt>
              </c:numCache>
            </c:numRef>
          </c:val>
          <c:extLst>
            <c:ext xmlns:c16="http://schemas.microsoft.com/office/drawing/2014/chart" uri="{C3380CC4-5D6E-409C-BE32-E72D297353CC}">
              <c16:uniqueId val="{00000001-270C-493B-9EDB-EC05A8E64DA2}"/>
            </c:ext>
          </c:extLst>
        </c:ser>
        <c:ser>
          <c:idx val="2"/>
          <c:order val="2"/>
          <c:tx>
            <c:strRef>
              <c:f>'[insumos ptf 2022 - 2.xlsx]PTF 2023 COL'!$I$1</c:f>
              <c:strCache>
                <c:ptCount val="1"/>
                <c:pt idx="0">
                  <c:v>Servicios laborales</c:v>
                </c:pt>
              </c:strCache>
            </c:strRef>
          </c:tx>
          <c:spPr>
            <a:solidFill>
              <a:srgbClr val="A6A6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'[insumos ptf 2022 - 2.xlsx]PTF 2023 COL'!$I$12</c:f>
              <c:numCache>
                <c:formatCode>0.00</c:formatCode>
                <c:ptCount val="1"/>
                <c:pt idx="0">
                  <c:v>0.90551808081721108</c:v>
                </c:pt>
              </c:numCache>
            </c:numRef>
          </c:val>
          <c:extLst>
            <c:ext xmlns:c16="http://schemas.microsoft.com/office/drawing/2014/chart" uri="{C3380CC4-5D6E-409C-BE32-E72D297353CC}">
              <c16:uniqueId val="{00000002-270C-493B-9EDB-EC05A8E64DA2}"/>
            </c:ext>
          </c:extLst>
        </c:ser>
        <c:ser>
          <c:idx val="3"/>
          <c:order val="3"/>
          <c:tx>
            <c:strRef>
              <c:f>'[insumos ptf 2022 - 2.xlsx]PTF 2023 COL'!$J$1</c:f>
              <c:strCache>
                <c:ptCount val="1"/>
                <c:pt idx="0">
                  <c:v>Servicios de capital</c:v>
                </c:pt>
              </c:strCache>
            </c:strRef>
          </c:tx>
          <c:spPr>
            <a:solidFill>
              <a:srgbClr val="5959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'[insumos ptf 2022 - 2.xlsx]PTF 2023 COL'!$J$12</c:f>
              <c:numCache>
                <c:formatCode>0.00</c:formatCode>
                <c:ptCount val="1"/>
                <c:pt idx="0">
                  <c:v>0.98774847892177797</c:v>
                </c:pt>
              </c:numCache>
            </c:numRef>
          </c:val>
          <c:extLst>
            <c:ext xmlns:c16="http://schemas.microsoft.com/office/drawing/2014/chart" uri="{C3380CC4-5D6E-409C-BE32-E72D297353CC}">
              <c16:uniqueId val="{00000003-270C-493B-9EDB-EC05A8E64DA2}"/>
            </c:ext>
          </c:extLst>
        </c:ser>
        <c:dLbls>
          <c:showLegendKey val="0"/>
          <c:showVal val="0"/>
          <c:showCatName val="0"/>
          <c:showSerName val="0"/>
          <c:showPercent val="0"/>
          <c:showBubbleSize val="0"/>
        </c:dLbls>
        <c:gapWidth val="75"/>
        <c:overlap val="-25"/>
        <c:axId val="5230223"/>
        <c:axId val="5230639"/>
      </c:barChart>
      <c:catAx>
        <c:axId val="5230223"/>
        <c:scaling>
          <c:orientation val="minMax"/>
        </c:scaling>
        <c:delete val="1"/>
        <c:axPos val="l"/>
        <c:majorTickMark val="none"/>
        <c:minorTickMark val="none"/>
        <c:tickLblPos val="nextTo"/>
        <c:crossAx val="5230639"/>
        <c:crosses val="autoZero"/>
        <c:auto val="1"/>
        <c:lblAlgn val="ctr"/>
        <c:lblOffset val="100"/>
        <c:noMultiLvlLbl val="0"/>
      </c:catAx>
      <c:valAx>
        <c:axId val="5230639"/>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s-CO" b="1"/>
                  <a:t>Porcentaje (%)</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s-CO"/>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52302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'[insumos ptf 2022 - 2.xlsx]PTF 2023 COL'!$D$1</c:f>
              <c:strCache>
                <c:ptCount val="1"/>
                <c:pt idx="0">
                  <c:v>PTF</c:v>
                </c:pt>
              </c:strCache>
            </c:strRef>
          </c:tx>
          <c:spPr>
            <a:solidFill>
              <a:srgbClr val="FF99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'[insumos ptf 2022 - 2.xlsx]PTF 2023 COL'!$D$12</c:f>
              <c:numCache>
                <c:formatCode>0.00</c:formatCode>
                <c:ptCount val="1"/>
                <c:pt idx="0">
                  <c:v>-1.004532945547248</c:v>
                </c:pt>
              </c:numCache>
            </c:numRef>
          </c:val>
          <c:extLst>
            <c:ext xmlns:c16="http://schemas.microsoft.com/office/drawing/2014/chart" uri="{C3380CC4-5D6E-409C-BE32-E72D297353CC}">
              <c16:uniqueId val="{00000000-F051-40CE-9A95-43F8B88A690D}"/>
            </c:ext>
          </c:extLst>
        </c:ser>
        <c:ser>
          <c:idx val="1"/>
          <c:order val="1"/>
          <c:tx>
            <c:strRef>
              <c:f>'[insumos ptf 2022 - 2.xlsx]PTF 2023 COL'!$C$1</c:f>
              <c:strCache>
                <c:ptCount val="1"/>
                <c:pt idx="0">
                  <c:v>Valor Agregado</c:v>
                </c:pt>
              </c:strCache>
            </c:strRef>
          </c:tx>
          <c:spPr>
            <a:solidFill>
              <a:srgbClr val="B6004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'[insumos ptf 2022 - 2.xlsx]PTF 2023 COL'!$C$12</c:f>
              <c:numCache>
                <c:formatCode>0.00</c:formatCode>
                <c:ptCount val="1"/>
                <c:pt idx="0">
                  <c:v>0.88873361419174124</c:v>
                </c:pt>
              </c:numCache>
            </c:numRef>
          </c:val>
          <c:extLst>
            <c:ext xmlns:c16="http://schemas.microsoft.com/office/drawing/2014/chart" uri="{C3380CC4-5D6E-409C-BE32-E72D297353CC}">
              <c16:uniqueId val="{00000001-F051-40CE-9A95-43F8B88A690D}"/>
            </c:ext>
          </c:extLst>
        </c:ser>
        <c:ser>
          <c:idx val="2"/>
          <c:order val="2"/>
          <c:tx>
            <c:strRef>
              <c:f>'[insumos ptf 2022 - 2.xlsx]PTF 2023 COL'!$E$1</c:f>
              <c:strCache>
                <c:ptCount val="1"/>
                <c:pt idx="0">
                  <c:v>Composición del trabajo</c:v>
                </c:pt>
              </c:strCache>
            </c:strRef>
          </c:tx>
          <c:spPr>
            <a:solidFill>
              <a:schemeClr val="accent3">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'[insumos ptf 2022 - 2.xlsx]PTF 2023 COL'!$E$12</c:f>
              <c:numCache>
                <c:formatCode>0.00</c:formatCode>
                <c:ptCount val="1"/>
                <c:pt idx="0">
                  <c:v>0.35330161420752237</c:v>
                </c:pt>
              </c:numCache>
            </c:numRef>
          </c:val>
          <c:extLst>
            <c:ext xmlns:c16="http://schemas.microsoft.com/office/drawing/2014/chart" uri="{C3380CC4-5D6E-409C-BE32-E72D297353CC}">
              <c16:uniqueId val="{00000002-F051-40CE-9A95-43F8B88A690D}"/>
            </c:ext>
          </c:extLst>
        </c:ser>
        <c:ser>
          <c:idx val="3"/>
          <c:order val="3"/>
          <c:tx>
            <c:strRef>
              <c:f>'[insumos ptf 2022 - 2.xlsx]PTF 2023 COL'!$F$1</c:f>
              <c:strCache>
                <c:ptCount val="1"/>
                <c:pt idx="0">
                  <c:v>Horas trabajadas</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'[insumos ptf 2022 - 2.xlsx]PTF 2023 COL'!$F$12</c:f>
              <c:numCache>
                <c:formatCode>0.00</c:formatCode>
                <c:ptCount val="1"/>
                <c:pt idx="0">
                  <c:v>0.55221646660968871</c:v>
                </c:pt>
              </c:numCache>
            </c:numRef>
          </c:val>
          <c:extLst>
            <c:ext xmlns:c16="http://schemas.microsoft.com/office/drawing/2014/chart" uri="{C3380CC4-5D6E-409C-BE32-E72D297353CC}">
              <c16:uniqueId val="{00000003-F051-40CE-9A95-43F8B88A690D}"/>
            </c:ext>
          </c:extLst>
        </c:ser>
        <c:ser>
          <c:idx val="4"/>
          <c:order val="4"/>
          <c:tx>
            <c:strRef>
              <c:f>'[insumos ptf 2022 - 2.xlsx]PTF 2023 COL'!$G$1</c:f>
              <c:strCache>
                <c:ptCount val="1"/>
                <c:pt idx="0">
                  <c:v>Capital no-TIC</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'[insumos ptf 2022 - 2.xlsx]PTF 2023 COL'!$G$12</c:f>
              <c:numCache>
                <c:formatCode>0.00</c:formatCode>
                <c:ptCount val="1"/>
                <c:pt idx="0">
                  <c:v>0.92375178818349557</c:v>
                </c:pt>
              </c:numCache>
            </c:numRef>
          </c:val>
          <c:extLst>
            <c:ext xmlns:c16="http://schemas.microsoft.com/office/drawing/2014/chart" uri="{C3380CC4-5D6E-409C-BE32-E72D297353CC}">
              <c16:uniqueId val="{00000004-F051-40CE-9A95-43F8B88A690D}"/>
            </c:ext>
          </c:extLst>
        </c:ser>
        <c:ser>
          <c:idx val="5"/>
          <c:order val="5"/>
          <c:tx>
            <c:strRef>
              <c:f>'[insumos ptf 2022 - 2.xlsx]PTF 2023 COL'!$H$1</c:f>
              <c:strCache>
                <c:ptCount val="1"/>
                <c:pt idx="0">
                  <c:v>Capital TIC</c:v>
                </c:pt>
              </c:strCache>
            </c:strRef>
          </c:tx>
          <c:spPr>
            <a:solidFill>
              <a:srgbClr val="2D2D2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'[insumos ptf 2022 - 2.xlsx]PTF 2023 COL'!$H$12</c:f>
              <c:numCache>
                <c:formatCode>0.00</c:formatCode>
                <c:ptCount val="1"/>
                <c:pt idx="0">
                  <c:v>6.399669073828243E-2</c:v>
                </c:pt>
              </c:numCache>
            </c:numRef>
          </c:val>
          <c:extLst>
            <c:ext xmlns:c16="http://schemas.microsoft.com/office/drawing/2014/chart" uri="{C3380CC4-5D6E-409C-BE32-E72D297353CC}">
              <c16:uniqueId val="{00000005-F051-40CE-9A95-43F8B88A690D}"/>
            </c:ext>
          </c:extLst>
        </c:ser>
        <c:dLbls>
          <c:showLegendKey val="0"/>
          <c:showVal val="0"/>
          <c:showCatName val="0"/>
          <c:showSerName val="0"/>
          <c:showPercent val="0"/>
          <c:showBubbleSize val="0"/>
        </c:dLbls>
        <c:gapWidth val="75"/>
        <c:overlap val="-25"/>
        <c:axId val="5230223"/>
        <c:axId val="5230639"/>
      </c:barChart>
      <c:catAx>
        <c:axId val="5230223"/>
        <c:scaling>
          <c:orientation val="minMax"/>
        </c:scaling>
        <c:delete val="1"/>
        <c:axPos val="l"/>
        <c:majorTickMark val="none"/>
        <c:minorTickMark val="none"/>
        <c:tickLblPos val="nextTo"/>
        <c:crossAx val="5230639"/>
        <c:crosses val="autoZero"/>
        <c:auto val="1"/>
        <c:lblAlgn val="ctr"/>
        <c:lblOffset val="100"/>
        <c:noMultiLvlLbl val="0"/>
      </c:catAx>
      <c:valAx>
        <c:axId val="5230639"/>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s-CO" b="1"/>
                  <a:t>Porcentaje (%)</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s-CO"/>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52302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683288263696672E-2"/>
          <c:y val="3.2418489515362726E-2"/>
          <c:w val="0.92427185806569478"/>
          <c:h val="0.7576982744812244"/>
        </c:manualLayout>
      </c:layout>
      <c:barChart>
        <c:barDir val="bar"/>
        <c:grouping val="clustered"/>
        <c:varyColors val="0"/>
        <c:ser>
          <c:idx val="1"/>
          <c:order val="0"/>
          <c:tx>
            <c:strRef>
              <c:f>'[insumos ptf 2022 - 2.xlsx]productividad laboral hora'!$C$1</c:f>
              <c:strCache>
                <c:ptCount val="1"/>
                <c:pt idx="0">
                  <c:v>Productividad laboral por hora trabajada</c:v>
                </c:pt>
              </c:strCache>
            </c:strRef>
          </c:tx>
          <c:spPr>
            <a:solidFill>
              <a:srgbClr val="8D143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'[insumos ptf 2022 - 2.xlsx]productividad laboral hora'!$C$25</c:f>
              <c:numCache>
                <c:formatCode>_(* #,##0.00_);_(* \(#,##0.00\);_(* "-"??_);_(@_)</c:formatCode>
                <c:ptCount val="1"/>
                <c:pt idx="0">
                  <c:v>0.75522761811111516</c:v>
                </c:pt>
              </c:numCache>
            </c:numRef>
          </c:val>
          <c:extLst>
            <c:ext xmlns:c16="http://schemas.microsoft.com/office/drawing/2014/chart" uri="{C3380CC4-5D6E-409C-BE32-E72D297353CC}">
              <c16:uniqueId val="{00000000-C680-4129-8A82-D91B51191CC2}"/>
            </c:ext>
          </c:extLst>
        </c:ser>
        <c:ser>
          <c:idx val="0"/>
          <c:order val="1"/>
          <c:tx>
            <c:strRef>
              <c:f>'[insumos ptf 2022 - 2.xlsx]productividad laboral hora'!$D$1</c:f>
              <c:strCache>
                <c:ptCount val="1"/>
                <c:pt idx="0">
                  <c:v>PTF</c:v>
                </c:pt>
              </c:strCache>
            </c:strRef>
          </c:tx>
          <c:spPr>
            <a:solidFill>
              <a:srgbClr val="FF99CC"/>
            </a:solidFill>
            <a:ln>
              <a:noFill/>
            </a:ln>
            <a:effectLst/>
          </c:spPr>
          <c:invertIfNegative val="0"/>
          <c:dLbls>
            <c:dLbl>
              <c:idx val="0"/>
              <c:tx>
                <c:rich>
                  <a:bodyPr/>
                  <a:lstStyle/>
                  <a:p>
                    <a:r>
                      <a:rPr lang="en-US"/>
                      <a:t>-1,00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CA1-4216-ABF8-DEAFC154581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'[insumos ptf 2022 - 2.xlsx]productividad laboral hora'!$D$25</c:f>
              <c:numCache>
                <c:formatCode>_(* #,##0.00_);_(* \(#,##0.00\);_(* "-"??_);_(@_)</c:formatCode>
                <c:ptCount val="1"/>
                <c:pt idx="0">
                  <c:v>-1.004532945547248</c:v>
                </c:pt>
              </c:numCache>
            </c:numRef>
          </c:val>
          <c:extLst>
            <c:ext xmlns:c16="http://schemas.microsoft.com/office/drawing/2014/chart" uri="{C3380CC4-5D6E-409C-BE32-E72D297353CC}">
              <c16:uniqueId val="{00000001-C680-4129-8A82-D91B51191CC2}"/>
            </c:ext>
          </c:extLst>
        </c:ser>
        <c:ser>
          <c:idx val="2"/>
          <c:order val="2"/>
          <c:tx>
            <c:strRef>
              <c:f>'[insumos ptf 2022 - 2.xlsx]productividad laboral hora'!$E$1</c:f>
              <c:strCache>
                <c:ptCount val="1"/>
                <c:pt idx="0">
                  <c:v>Composición del trabajo</c:v>
                </c:pt>
              </c:strCache>
            </c:strRef>
          </c:tx>
          <c:spPr>
            <a:solidFill>
              <a:srgbClr val="A6A6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'[insumos ptf 2022 - 2.xlsx]productividad laboral hora'!$E$25</c:f>
              <c:numCache>
                <c:formatCode>_(* #,##0.00_);_(* \(#,##0.00\);_(* "-"??_);_(@_)</c:formatCode>
                <c:ptCount val="1"/>
                <c:pt idx="0">
                  <c:v>0.35330161420752237</c:v>
                </c:pt>
              </c:numCache>
            </c:numRef>
          </c:val>
          <c:extLst>
            <c:ext xmlns:c16="http://schemas.microsoft.com/office/drawing/2014/chart" uri="{C3380CC4-5D6E-409C-BE32-E72D297353CC}">
              <c16:uniqueId val="{00000002-C680-4129-8A82-D91B51191CC2}"/>
            </c:ext>
          </c:extLst>
        </c:ser>
        <c:ser>
          <c:idx val="3"/>
          <c:order val="3"/>
          <c:tx>
            <c:strRef>
              <c:f>'[insumos ptf 2022 - 2.xlsx]productividad laboral hora'!$F$1</c:f>
              <c:strCache>
                <c:ptCount val="1"/>
                <c:pt idx="0">
                  <c:v>Contribución del capital por hora trabajada</c:v>
                </c:pt>
              </c:strCache>
            </c:strRef>
          </c:tx>
          <c:spPr>
            <a:solidFill>
              <a:srgbClr val="5959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'[insumos ptf 2022 - 2.xlsx]productividad laboral hora'!$F$25</c:f>
              <c:numCache>
                <c:formatCode>_(* #,##0.00_);_(* \(#,##0.00\);_(* "-"??_);_(@_)</c:formatCode>
                <c:ptCount val="1"/>
                <c:pt idx="0">
                  <c:v>1.406458949450841</c:v>
                </c:pt>
              </c:numCache>
            </c:numRef>
          </c:val>
          <c:extLst>
            <c:ext xmlns:c16="http://schemas.microsoft.com/office/drawing/2014/chart" uri="{C3380CC4-5D6E-409C-BE32-E72D297353CC}">
              <c16:uniqueId val="{00000003-C680-4129-8A82-D91B51191CC2}"/>
            </c:ext>
          </c:extLst>
        </c:ser>
        <c:dLbls>
          <c:showLegendKey val="0"/>
          <c:showVal val="1"/>
          <c:showCatName val="0"/>
          <c:showSerName val="0"/>
          <c:showPercent val="0"/>
          <c:showBubbleSize val="0"/>
        </c:dLbls>
        <c:gapWidth val="75"/>
        <c:axId val="441701887"/>
        <c:axId val="441691903"/>
      </c:barChart>
      <c:catAx>
        <c:axId val="441701887"/>
        <c:scaling>
          <c:orientation val="minMax"/>
        </c:scaling>
        <c:delete val="1"/>
        <c:axPos val="l"/>
        <c:majorTickMark val="none"/>
        <c:minorTickMark val="none"/>
        <c:tickLblPos val="nextTo"/>
        <c:crossAx val="441691903"/>
        <c:crosses val="autoZero"/>
        <c:auto val="1"/>
        <c:lblAlgn val="ctr"/>
        <c:lblOffset val="100"/>
        <c:noMultiLvlLbl val="0"/>
      </c:catAx>
      <c:valAx>
        <c:axId val="441691903"/>
        <c:scaling>
          <c:orientation val="minMax"/>
        </c:scaling>
        <c:delete val="0"/>
        <c:axPos val="b"/>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417018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1"/>
          <c:order val="0"/>
          <c:tx>
            <c:strRef>
              <c:f>'[insumos ptf 2022 - 2.xlsx]productividad laboral empleado'!$C$1</c:f>
              <c:strCache>
                <c:ptCount val="1"/>
                <c:pt idx="0">
                  <c:v>Productividad laboral por persona empleada</c:v>
                </c:pt>
              </c:strCache>
            </c:strRef>
          </c:tx>
          <c:spPr>
            <a:solidFill>
              <a:srgbClr val="8D143D"/>
            </a:solidFill>
            <a:ln>
              <a:noFill/>
            </a:ln>
            <a:effectLst/>
          </c:spPr>
          <c:invertIfNegative val="0"/>
          <c:dLbls>
            <c:numFmt formatCode="#,##0.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'[insumos ptf 2022 - 2.xlsx]productividad laboral empleado'!$C$25</c:f>
              <c:numCache>
                <c:formatCode>_(* #,##0.00_);_(* \(#,##0.00\);_(* "-"??_);_(@_)</c:formatCode>
                <c:ptCount val="1"/>
                <c:pt idx="0">
                  <c:v>-0.70215791218701629</c:v>
                </c:pt>
              </c:numCache>
            </c:numRef>
          </c:val>
          <c:extLst>
            <c:ext xmlns:c16="http://schemas.microsoft.com/office/drawing/2014/chart" uri="{C3380CC4-5D6E-409C-BE32-E72D297353CC}">
              <c16:uniqueId val="{00000000-42F2-4BC1-9AB2-D859879273CE}"/>
            </c:ext>
          </c:extLst>
        </c:ser>
        <c:ser>
          <c:idx val="0"/>
          <c:order val="1"/>
          <c:tx>
            <c:strRef>
              <c:f>'[insumos ptf 2022 - 2.xlsx]productividad laboral empleado'!$D$1</c:f>
              <c:strCache>
                <c:ptCount val="1"/>
                <c:pt idx="0">
                  <c:v>PTF</c:v>
                </c:pt>
              </c:strCache>
            </c:strRef>
          </c:tx>
          <c:spPr>
            <a:solidFill>
              <a:srgbClr val="FF99CC"/>
            </a:solidFill>
            <a:ln>
              <a:noFill/>
            </a:ln>
            <a:effectLst/>
          </c:spPr>
          <c:invertIfNegative val="0"/>
          <c:dLbls>
            <c:numFmt formatCode="#,##0.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'[insumos ptf 2022 - 2.xlsx]productividad laboral empleado'!$D$25</c:f>
              <c:numCache>
                <c:formatCode>_(* #,##0.00_);_(* \(#,##0.00\);_(* "-"??_);_(@_)</c:formatCode>
                <c:ptCount val="1"/>
                <c:pt idx="0">
                  <c:v>-1.004532945547248</c:v>
                </c:pt>
              </c:numCache>
            </c:numRef>
          </c:val>
          <c:extLst>
            <c:ext xmlns:c16="http://schemas.microsoft.com/office/drawing/2014/chart" uri="{C3380CC4-5D6E-409C-BE32-E72D297353CC}">
              <c16:uniqueId val="{00000001-42F2-4BC1-9AB2-D859879273CE}"/>
            </c:ext>
          </c:extLst>
        </c:ser>
        <c:ser>
          <c:idx val="2"/>
          <c:order val="2"/>
          <c:tx>
            <c:strRef>
              <c:f>'[insumos ptf 2022 - 2.xlsx]productividad laboral empleado'!$E$1</c:f>
              <c:strCache>
                <c:ptCount val="1"/>
                <c:pt idx="0">
                  <c:v>Horas trabajadas por empleado ocupado</c:v>
                </c:pt>
              </c:strCache>
            </c:strRef>
          </c:tx>
          <c:spPr>
            <a:solidFill>
              <a:srgbClr val="C0504D"/>
            </a:solidFill>
            <a:ln>
              <a:noFill/>
            </a:ln>
            <a:effectLst/>
          </c:spPr>
          <c:invertIfNegative val="0"/>
          <c:dLbls>
            <c:dLbl>
              <c:idx val="0"/>
              <c:numFmt formatCode="#,##0.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6="http://schemas.microsoft.com/office/drawing/2014/chart" uri="{C3380CC4-5D6E-409C-BE32-E72D297353CC}">
                  <c16:uniqueId val="{00000000-7A9A-4D35-8E92-C8A88E4838C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'[insumos ptf 2022 - 2.xlsx]productividad laboral empleado'!$E$25</c:f>
              <c:numCache>
                <c:formatCode>_(* #,##0.00_);_(* \(#,##0.00\);_(* "-"??_);_(@_)</c:formatCode>
                <c:ptCount val="1"/>
                <c:pt idx="0">
                  <c:v>-0.99503069382621945</c:v>
                </c:pt>
              </c:numCache>
            </c:numRef>
          </c:val>
          <c:extLst>
            <c:ext xmlns:c16="http://schemas.microsoft.com/office/drawing/2014/chart" uri="{C3380CC4-5D6E-409C-BE32-E72D297353CC}">
              <c16:uniqueId val="{00000002-42F2-4BC1-9AB2-D859879273CE}"/>
            </c:ext>
          </c:extLst>
        </c:ser>
        <c:ser>
          <c:idx val="4"/>
          <c:order val="3"/>
          <c:tx>
            <c:strRef>
              <c:f>'[insumos ptf 2022 - 2.xlsx]productividad laboral empleado'!$G$1</c:f>
              <c:strCache>
                <c:ptCount val="1"/>
                <c:pt idx="0">
                  <c:v>Composición del trabajo</c:v>
                </c:pt>
              </c:strCache>
            </c:strRef>
          </c:tx>
          <c:spPr>
            <a:solidFill>
              <a:srgbClr val="A6A6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'[insumos ptf 2022 - 2.xlsx]productividad laboral empleado'!$G$25</c:f>
              <c:numCache>
                <c:formatCode>_(* #,##0.00_);_(* \(#,##0.00\);_(* "-"??_);_(@_)</c:formatCode>
                <c:ptCount val="1"/>
                <c:pt idx="0">
                  <c:v>0.35330161420752237</c:v>
                </c:pt>
              </c:numCache>
            </c:numRef>
          </c:val>
          <c:extLst>
            <c:ext xmlns:c16="http://schemas.microsoft.com/office/drawing/2014/chart" uri="{C3380CC4-5D6E-409C-BE32-E72D297353CC}">
              <c16:uniqueId val="{00000003-42F2-4BC1-9AB2-D859879273CE}"/>
            </c:ext>
          </c:extLst>
        </c:ser>
        <c:ser>
          <c:idx val="3"/>
          <c:order val="4"/>
          <c:tx>
            <c:strRef>
              <c:f>'[insumos ptf 2022 - 2.xlsx]productividad laboral empleado'!$F$1</c:f>
              <c:strCache>
                <c:ptCount val="1"/>
                <c:pt idx="0">
                  <c:v>Contribución del capital por empleado ocupado</c:v>
                </c:pt>
              </c:strCache>
            </c:strRef>
          </c:tx>
          <c:spPr>
            <a:solidFill>
              <a:srgbClr val="5959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'[insumos ptf 2022 - 2.xlsx]productividad laboral empleado'!$F$25</c:f>
              <c:numCache>
                <c:formatCode>_(* #,##0.00_);_(* \(#,##0.00\);_(* "-"??_);_(@_)</c:formatCode>
                <c:ptCount val="1"/>
                <c:pt idx="0">
                  <c:v>0.94410411297892882</c:v>
                </c:pt>
              </c:numCache>
            </c:numRef>
          </c:val>
          <c:extLst>
            <c:ext xmlns:c16="http://schemas.microsoft.com/office/drawing/2014/chart" uri="{C3380CC4-5D6E-409C-BE32-E72D297353CC}">
              <c16:uniqueId val="{00000004-42F2-4BC1-9AB2-D859879273CE}"/>
            </c:ext>
          </c:extLst>
        </c:ser>
        <c:dLbls>
          <c:showLegendKey val="0"/>
          <c:showVal val="1"/>
          <c:showCatName val="0"/>
          <c:showSerName val="0"/>
          <c:showPercent val="0"/>
          <c:showBubbleSize val="0"/>
        </c:dLbls>
        <c:gapWidth val="75"/>
        <c:axId val="441701887"/>
        <c:axId val="441691903"/>
      </c:barChart>
      <c:catAx>
        <c:axId val="441701887"/>
        <c:scaling>
          <c:orientation val="minMax"/>
        </c:scaling>
        <c:delete val="1"/>
        <c:axPos val="l"/>
        <c:majorTickMark val="none"/>
        <c:minorTickMark val="none"/>
        <c:tickLblPos val="nextTo"/>
        <c:crossAx val="441691903"/>
        <c:crosses val="autoZero"/>
        <c:auto val="1"/>
        <c:lblAlgn val="ctr"/>
        <c:lblOffset val="100"/>
        <c:noMultiLvlLbl val="0"/>
      </c:catAx>
      <c:valAx>
        <c:axId val="441691903"/>
        <c:scaling>
          <c:orientation val="minMax"/>
        </c:scaling>
        <c:delete val="0"/>
        <c:axPos val="b"/>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417018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en-US" sz="1000" b="1">
                <a:latin typeface="Segoe UI" panose="020B0502040204020203" pitchFamily="34" charset="0"/>
                <a:cs typeface="Segoe UI" panose="020B0502040204020203" pitchFamily="34" charset="0"/>
              </a:rPr>
              <a:t>Tasas de crecimiento anual de la razón entre valor agregado a precios constantes y número de horas trabajadas</a:t>
            </a:r>
          </a:p>
        </c:rich>
      </c:tx>
      <c:layout>
        <c:manualLayout>
          <c:xMode val="edge"/>
          <c:yMode val="edge"/>
          <c:x val="0.18922337465216291"/>
          <c:y val="1.5396458814472672E-2"/>
        </c:manualLayout>
      </c:layout>
      <c:overlay val="0"/>
      <c:spPr>
        <a:noFill/>
        <a:ln>
          <a:noFill/>
        </a:ln>
        <a:effectLst/>
      </c:spPr>
      <c:txPr>
        <a:bodyPr rot="0" spcFirstLastPara="1" vertOverflow="ellipsis" vert="horz" wrap="square" anchor="ctr" anchorCtr="1"/>
        <a:lstStyle/>
        <a:p>
          <a:pPr>
            <a:defRPr sz="1000" b="1"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s-CO"/>
        </a:p>
      </c:txPr>
    </c:title>
    <c:autoTitleDeleted val="0"/>
    <c:plotArea>
      <c:layout>
        <c:manualLayout>
          <c:layoutTarget val="inner"/>
          <c:xMode val="edge"/>
          <c:yMode val="edge"/>
          <c:x val="0.15902221303505021"/>
          <c:y val="0.11845744794905333"/>
          <c:w val="0.80955400264224942"/>
          <c:h val="0.72425684899686238"/>
        </c:manualLayout>
      </c:layout>
      <c:lineChart>
        <c:grouping val="standard"/>
        <c:varyColors val="0"/>
        <c:ser>
          <c:idx val="0"/>
          <c:order val="0"/>
          <c:tx>
            <c:v>PMT</c:v>
          </c:tx>
          <c:spPr>
            <a:ln w="28575" cap="rnd">
              <a:solidFill>
                <a:srgbClr val="B6004A"/>
              </a:solidFill>
              <a:round/>
            </a:ln>
            <a:effectLst/>
          </c:spPr>
          <c:marker>
            <c:symbol val="none"/>
          </c:marker>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8B2-4B51-8FFC-24935AF34EBE}"/>
                </c:ext>
              </c:extLst>
            </c:dLbl>
            <c:dLbl>
              <c:idx val="18"/>
              <c:layout>
                <c:manualLayout>
                  <c:x val="-3.0011597000967104E-3"/>
                  <c:y val="9.8336323329354478E-2"/>
                </c:manualLayout>
              </c:layout>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8B2-4B51-8FFC-24935AF34EB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'PMT (2)'!$BJ$2:$CB$2</c:f>
              <c:numCache>
                <c:formatCode>General</c:formatCode>
                <c:ptCount val="19"/>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numCache>
              <c:extLst/>
            </c:numRef>
          </c:cat>
          <c:val>
            <c:numRef>
              <c:f>'PMT (2)'!$BJ$5:$CB$5</c:f>
              <c:numCache>
                <c:formatCode>0.00</c:formatCode>
                <c:ptCount val="19"/>
                <c:pt idx="1">
                  <c:v>8.5125274986219637</c:v>
                </c:pt>
                <c:pt idx="2">
                  <c:v>-0.77063448660619827</c:v>
                </c:pt>
                <c:pt idx="3">
                  <c:v>1.3846752396408704</c:v>
                </c:pt>
                <c:pt idx="4">
                  <c:v>-1.5624812061612232</c:v>
                </c:pt>
                <c:pt idx="5">
                  <c:v>-7.3317176370125026E-2</c:v>
                </c:pt>
                <c:pt idx="6">
                  <c:v>3.0783259302566819</c:v>
                </c:pt>
                <c:pt idx="7">
                  <c:v>2.0610598542150314</c:v>
                </c:pt>
                <c:pt idx="8">
                  <c:v>4.8939124962121667</c:v>
                </c:pt>
                <c:pt idx="9">
                  <c:v>1.3961418668860972</c:v>
                </c:pt>
                <c:pt idx="10">
                  <c:v>1.4357353969372895</c:v>
                </c:pt>
                <c:pt idx="11">
                  <c:v>0.12296921145255624</c:v>
                </c:pt>
                <c:pt idx="12">
                  <c:v>1.5276159749566318</c:v>
                </c:pt>
                <c:pt idx="13">
                  <c:v>2.2364401644124001</c:v>
                </c:pt>
                <c:pt idx="14">
                  <c:v>1.9196352178931591</c:v>
                </c:pt>
                <c:pt idx="15">
                  <c:v>0</c:v>
                </c:pt>
                <c:pt idx="16">
                  <c:v>0</c:v>
                </c:pt>
                <c:pt idx="17">
                  <c:v>9.7878345557717239E-2</c:v>
                </c:pt>
                <c:pt idx="18">
                  <c:v>-0.30786192080303465</c:v>
                </c:pt>
              </c:numCache>
              <c:extLst/>
            </c:numRef>
          </c:val>
          <c:smooth val="1"/>
          <c:extLst>
            <c:ext xmlns:c16="http://schemas.microsoft.com/office/drawing/2014/chart" uri="{C3380CC4-5D6E-409C-BE32-E72D297353CC}">
              <c16:uniqueId val="{00000000-1A0B-4746-9598-9BEC194C0429}"/>
            </c:ext>
          </c:extLst>
        </c:ser>
        <c:dLbls>
          <c:showLegendKey val="0"/>
          <c:showVal val="0"/>
          <c:showCatName val="0"/>
          <c:showSerName val="0"/>
          <c:showPercent val="0"/>
          <c:showBubbleSize val="0"/>
        </c:dLbls>
        <c:smooth val="0"/>
        <c:axId val="1891101407"/>
        <c:axId val="1947364783"/>
      </c:lineChart>
      <c:catAx>
        <c:axId val="18911014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947364783"/>
        <c:crosses val="autoZero"/>
        <c:auto val="1"/>
        <c:lblAlgn val="ctr"/>
        <c:lblOffset val="100"/>
        <c:noMultiLvlLbl val="0"/>
      </c:catAx>
      <c:valAx>
        <c:axId val="1947364783"/>
        <c:scaling>
          <c:orientation val="minMax"/>
        </c:scaling>
        <c:delete val="0"/>
        <c:axPos val="l"/>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s-CO" b="1"/>
                  <a:t>Porcentaje</a:t>
                </a:r>
                <a:r>
                  <a:rPr lang="es-CO" b="1" baseline="0"/>
                  <a:t> (%)</a:t>
                </a:r>
                <a:endParaRPr lang="es-CO" b="1"/>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s-CO"/>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891101407"/>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s-CO"/>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96332"/>
          </a:xfrm>
          <a:prstGeom prst="rect">
            <a:avLst/>
          </a:prstGeom>
        </p:spPr>
        <p:txBody>
          <a:bodyPr vert="horz" lIns="91440" tIns="45720" rIns="91440" bIns="45720" rtlCol="0"/>
          <a:lstStyle>
            <a:lvl1pPr algn="r">
              <a:defRPr sz="1200"/>
            </a:lvl1pPr>
          </a:lstStyle>
          <a:p>
            <a:fld id="{8A809733-6C35-0144-8DCF-77480CA47BBE}" type="datetimeFigureOut">
              <a:rPr lang="es-ES" smtClean="0"/>
              <a:t>05/12/2023</a:t>
            </a:fld>
            <a:endParaRPr lang="es-ES"/>
          </a:p>
        </p:txBody>
      </p:sp>
      <p:sp>
        <p:nvSpPr>
          <p:cNvPr id="4" name="Marcador de imagen de diapositiva 3"/>
          <p:cNvSpPr>
            <a:spLocks noGrp="1" noRot="1" noChangeAspect="1"/>
          </p:cNvSpPr>
          <p:nvPr>
            <p:ph type="sldImg" idx="2"/>
          </p:nvPr>
        </p:nvSpPr>
        <p:spPr>
          <a:xfrm>
            <a:off x="120650" y="744538"/>
            <a:ext cx="6616700" cy="3722687"/>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715153"/>
            <a:ext cx="5486400" cy="4466987"/>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6" name="Marcador de pie de página 5"/>
          <p:cNvSpPr>
            <a:spLocks noGrp="1"/>
          </p:cNvSpPr>
          <p:nvPr>
            <p:ph type="ftr" sz="quarter" idx="4"/>
          </p:nvPr>
        </p:nvSpPr>
        <p:spPr>
          <a:xfrm>
            <a:off x="0" y="9428583"/>
            <a:ext cx="2971800" cy="496332"/>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9428583"/>
            <a:ext cx="2971800" cy="496332"/>
          </a:xfrm>
          <a:prstGeom prst="rect">
            <a:avLst/>
          </a:prstGeom>
        </p:spPr>
        <p:txBody>
          <a:bodyPr vert="horz" lIns="91440" tIns="45720" rIns="91440" bIns="45720" rtlCol="0" anchor="b"/>
          <a:lstStyle>
            <a:lvl1pPr algn="r">
              <a:defRPr sz="1200"/>
            </a:lvl1pPr>
          </a:lstStyle>
          <a:p>
            <a:fld id="{230A825F-C5BC-0945-9745-BFEF151ECAA1}" type="slidenum">
              <a:rPr lang="es-ES" smtClean="0"/>
              <a:t>‹Nº›</a:t>
            </a:fld>
            <a:endParaRPr lang="es-ES"/>
          </a:p>
        </p:txBody>
      </p:sp>
    </p:spTree>
    <p:extLst>
      <p:ext uri="{BB962C8B-B14F-4D97-AF65-F5344CB8AC3E}">
        <p14:creationId xmlns:p14="http://schemas.microsoft.com/office/powerpoint/2010/main" val="18400225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230A825F-C5BC-0945-9745-BFEF151ECAA1}" type="slidenum">
              <a:rPr lang="es-ES" smtClean="0"/>
              <a:t>1</a:t>
            </a:fld>
            <a:endParaRPr lang="es-ES"/>
          </a:p>
        </p:txBody>
      </p:sp>
    </p:spTree>
    <p:extLst>
      <p:ext uri="{BB962C8B-B14F-4D97-AF65-F5344CB8AC3E}">
        <p14:creationId xmlns:p14="http://schemas.microsoft.com/office/powerpoint/2010/main" val="3522745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230A825F-C5BC-0945-9745-BFEF151ECAA1}" type="slidenum">
              <a:rPr lang="es-ES" smtClean="0"/>
              <a:t>13</a:t>
            </a:fld>
            <a:endParaRPr lang="es-ES"/>
          </a:p>
        </p:txBody>
      </p:sp>
    </p:spTree>
    <p:extLst>
      <p:ext uri="{BB962C8B-B14F-4D97-AF65-F5344CB8AC3E}">
        <p14:creationId xmlns:p14="http://schemas.microsoft.com/office/powerpoint/2010/main" val="2728523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230A825F-C5BC-0945-9745-BFEF151ECAA1}" type="slidenum">
              <a:rPr lang="es-ES" smtClean="0"/>
              <a:t>20</a:t>
            </a:fld>
            <a:endParaRPr lang="es-ES"/>
          </a:p>
        </p:txBody>
      </p:sp>
    </p:spTree>
    <p:extLst>
      <p:ext uri="{BB962C8B-B14F-4D97-AF65-F5344CB8AC3E}">
        <p14:creationId xmlns:p14="http://schemas.microsoft.com/office/powerpoint/2010/main" val="2186314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3785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8029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930928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536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4837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0280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6995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5975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71720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heme" Target="../theme/theme2.xml"/><Relationship Id="rId7"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3.png"/><Relationship Id="rId4" Type="http://schemas.openxmlformats.org/officeDocument/2006/relationships/image" Target="../media/image1.jpeg"/><Relationship Id="rId9" Type="http://schemas.openxmlformats.org/officeDocument/2006/relationships/image" Target="../media/image7.sv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3.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jpe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EF49CF2-C024-0CF1-F5A6-1B65F77B3050}"/>
              </a:ext>
            </a:extLst>
          </p:cNvPr>
          <p:cNvPicPr>
            <a:picLocks noChangeAspect="1"/>
          </p:cNvPicPr>
          <p:nvPr userDrawn="1"/>
        </p:nvPicPr>
        <p:blipFill>
          <a:blip r:embed="rId4"/>
          <a:srcRect/>
          <a:stretch/>
        </p:blipFill>
        <p:spPr>
          <a:xfrm>
            <a:off x="1190" y="2008"/>
            <a:ext cx="9141619" cy="5139483"/>
          </a:xfrm>
          <a:prstGeom prst="rect">
            <a:avLst/>
          </a:prstGeom>
        </p:spPr>
      </p:pic>
      <p:pic>
        <p:nvPicPr>
          <p:cNvPr id="7" name="Imagen 6" descr="Dibujo en blanco y negro&#10;&#10;Descripción generada automáticamente con confianza media">
            <a:extLst>
              <a:ext uri="{FF2B5EF4-FFF2-40B4-BE49-F238E27FC236}">
                <a16:creationId xmlns:a16="http://schemas.microsoft.com/office/drawing/2014/main" id="{55534152-4F86-E4B0-0167-23101F670A1F}"/>
              </a:ext>
            </a:extLst>
          </p:cNvPr>
          <p:cNvPicPr>
            <a:picLocks noChangeAspect="1"/>
          </p:cNvPicPr>
          <p:nvPr userDrawn="1"/>
        </p:nvPicPr>
        <p:blipFill>
          <a:blip r:embed="rId5"/>
          <a:stretch>
            <a:fillRect/>
          </a:stretch>
        </p:blipFill>
        <p:spPr>
          <a:xfrm>
            <a:off x="363554" y="328701"/>
            <a:ext cx="1495726" cy="520940"/>
          </a:xfrm>
          <a:prstGeom prst="rect">
            <a:avLst/>
          </a:prstGeom>
        </p:spPr>
      </p:pic>
      <p:pic>
        <p:nvPicPr>
          <p:cNvPr id="8" name="Gráfico 19">
            <a:extLst>
              <a:ext uri="{FF2B5EF4-FFF2-40B4-BE49-F238E27FC236}">
                <a16:creationId xmlns:a16="http://schemas.microsoft.com/office/drawing/2014/main" id="{528E4ABB-3E0E-E1BD-2E89-67CF9BDB9325}"/>
              </a:ext>
            </a:extLst>
          </p:cNvPr>
          <p:cNvPicPr>
            <a:picLocks noChangeAspect="1"/>
          </p:cNvPicPr>
          <p:nvPr userDrawn="1"/>
        </p:nvPicPr>
        <p:blipFill>
          <a:blip r:embed="rId6"/>
          <a:srcRect/>
          <a:stretch/>
        </p:blipFill>
        <p:spPr>
          <a:xfrm>
            <a:off x="7353893" y="365671"/>
            <a:ext cx="1557494" cy="447000"/>
          </a:xfrm>
          <a:prstGeom prst="rect">
            <a:avLst/>
          </a:prstGeom>
        </p:spPr>
      </p:pic>
    </p:spTree>
    <p:extLst>
      <p:ext uri="{BB962C8B-B14F-4D97-AF65-F5344CB8AC3E}">
        <p14:creationId xmlns:p14="http://schemas.microsoft.com/office/powerpoint/2010/main" val="1577226630"/>
      </p:ext>
    </p:extLst>
  </p:cSld>
  <p:clrMap bg1="lt1" tx1="dk1" bg2="lt2" tx2="dk2" accent1="accent1" accent2="accent2" accent3="accent3" accent4="accent4" accent5="accent5" accent6="accent6" hlink="hlink" folHlink="folHlink"/>
  <p:sldLayoutIdLst>
    <p:sldLayoutId id="2147483686" r:id="rId1"/>
    <p:sldLayoutId id="2147483687"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Imagen 14">
            <a:extLst>
              <a:ext uri="{FF2B5EF4-FFF2-40B4-BE49-F238E27FC236}">
                <a16:creationId xmlns:a16="http://schemas.microsoft.com/office/drawing/2014/main" id="{676EC0DB-2442-6FEB-29A3-4040794C892B}"/>
              </a:ext>
            </a:extLst>
          </p:cNvPr>
          <p:cNvPicPr>
            <a:picLocks noChangeAspect="1"/>
          </p:cNvPicPr>
          <p:nvPr userDrawn="1"/>
        </p:nvPicPr>
        <p:blipFill>
          <a:blip r:embed="rId4"/>
          <a:srcRect/>
          <a:stretch/>
        </p:blipFill>
        <p:spPr>
          <a:xfrm>
            <a:off x="1190" y="2008"/>
            <a:ext cx="9141619" cy="5139483"/>
          </a:xfrm>
          <a:prstGeom prst="rect">
            <a:avLst/>
          </a:prstGeom>
        </p:spPr>
      </p:pic>
      <p:grpSp>
        <p:nvGrpSpPr>
          <p:cNvPr id="14" name="Grupo 13">
            <a:extLst>
              <a:ext uri="{FF2B5EF4-FFF2-40B4-BE49-F238E27FC236}">
                <a16:creationId xmlns:a16="http://schemas.microsoft.com/office/drawing/2014/main" id="{6E15F9AE-EED5-D946-E486-BB53D023ACA7}"/>
              </a:ext>
            </a:extLst>
          </p:cNvPr>
          <p:cNvGrpSpPr/>
          <p:nvPr userDrawn="1"/>
        </p:nvGrpSpPr>
        <p:grpSpPr>
          <a:xfrm>
            <a:off x="5021580" y="4655679"/>
            <a:ext cx="3979004" cy="307632"/>
            <a:chOff x="4694721" y="4336553"/>
            <a:chExt cx="4228043" cy="326886"/>
          </a:xfrm>
        </p:grpSpPr>
        <p:sp>
          <p:nvSpPr>
            <p:cNvPr id="4" name="CuadroTexto 3">
              <a:extLst>
                <a:ext uri="{FF2B5EF4-FFF2-40B4-BE49-F238E27FC236}">
                  <a16:creationId xmlns:a16="http://schemas.microsoft.com/office/drawing/2014/main" id="{319AF747-4B08-4416-6F9D-00081F412761}"/>
                </a:ext>
              </a:extLst>
            </p:cNvPr>
            <p:cNvSpPr txBox="1"/>
            <p:nvPr/>
          </p:nvSpPr>
          <p:spPr>
            <a:xfrm>
              <a:off x="4919161" y="4365664"/>
              <a:ext cx="1030334" cy="199473"/>
            </a:xfrm>
            <a:prstGeom prst="rect">
              <a:avLst/>
            </a:prstGeom>
            <a:noFill/>
          </p:spPr>
          <p:txBody>
            <a:bodyPr wrap="square" rtlCol="0">
              <a:spAutoFit/>
            </a:bodyPr>
            <a:lstStyle/>
            <a:p>
              <a:r>
                <a:rPr lang="es-CO" sz="600">
                  <a:solidFill>
                    <a:schemeClr val="tx1">
                      <a:lumMod val="85000"/>
                      <a:lumOff val="15000"/>
                    </a:schemeClr>
                  </a:solidFill>
                </a:rPr>
                <a:t>/</a:t>
              </a:r>
              <a:r>
                <a:rPr lang="es-CO" sz="600" err="1">
                  <a:solidFill>
                    <a:schemeClr val="tx1">
                      <a:lumMod val="85000"/>
                      <a:lumOff val="15000"/>
                    </a:schemeClr>
                  </a:solidFill>
                </a:rPr>
                <a:t>DANEColombia</a:t>
              </a:r>
              <a:endParaRPr lang="es-CO" sz="600">
                <a:solidFill>
                  <a:schemeClr val="tx1">
                    <a:lumMod val="85000"/>
                    <a:lumOff val="15000"/>
                  </a:schemeClr>
                </a:solidFill>
              </a:endParaRPr>
            </a:p>
          </p:txBody>
        </p:sp>
        <p:sp>
          <p:nvSpPr>
            <p:cNvPr id="6" name="CuadroTexto 5">
              <a:extLst>
                <a:ext uri="{FF2B5EF4-FFF2-40B4-BE49-F238E27FC236}">
                  <a16:creationId xmlns:a16="http://schemas.microsoft.com/office/drawing/2014/main" id="{6338346A-2434-C722-7C4F-DF56E4D551F7}"/>
                </a:ext>
              </a:extLst>
            </p:cNvPr>
            <p:cNvSpPr txBox="1"/>
            <p:nvPr/>
          </p:nvSpPr>
          <p:spPr>
            <a:xfrm>
              <a:off x="6010689" y="4365664"/>
              <a:ext cx="1030334" cy="199473"/>
            </a:xfrm>
            <a:prstGeom prst="rect">
              <a:avLst/>
            </a:prstGeom>
            <a:noFill/>
          </p:spPr>
          <p:txBody>
            <a:bodyPr wrap="square" rtlCol="0">
              <a:spAutoFit/>
            </a:bodyPr>
            <a:lstStyle/>
            <a:p>
              <a:r>
                <a:rPr lang="es-CO" sz="600">
                  <a:solidFill>
                    <a:schemeClr val="tx1">
                      <a:lumMod val="85000"/>
                      <a:lumOff val="15000"/>
                    </a:schemeClr>
                  </a:solidFill>
                </a:rPr>
                <a:t>@DANE_Colombia</a:t>
              </a:r>
            </a:p>
          </p:txBody>
        </p:sp>
        <p:sp>
          <p:nvSpPr>
            <p:cNvPr id="8" name="CuadroTexto 7">
              <a:extLst>
                <a:ext uri="{FF2B5EF4-FFF2-40B4-BE49-F238E27FC236}">
                  <a16:creationId xmlns:a16="http://schemas.microsoft.com/office/drawing/2014/main" id="{85B35570-0FEE-C004-739D-6F9DA30766A6}"/>
                </a:ext>
              </a:extLst>
            </p:cNvPr>
            <p:cNvSpPr txBox="1"/>
            <p:nvPr/>
          </p:nvSpPr>
          <p:spPr>
            <a:xfrm>
              <a:off x="7091711" y="4365664"/>
              <a:ext cx="1030334" cy="199473"/>
            </a:xfrm>
            <a:prstGeom prst="rect">
              <a:avLst/>
            </a:prstGeom>
            <a:noFill/>
          </p:spPr>
          <p:txBody>
            <a:bodyPr wrap="square" rtlCol="0">
              <a:spAutoFit/>
            </a:bodyPr>
            <a:lstStyle/>
            <a:p>
              <a:r>
                <a:rPr lang="es-CO" sz="600">
                  <a:solidFill>
                    <a:schemeClr val="tx1">
                      <a:lumMod val="85000"/>
                      <a:lumOff val="15000"/>
                    </a:schemeClr>
                  </a:solidFill>
                </a:rPr>
                <a:t>@DANEColombia</a:t>
              </a:r>
            </a:p>
          </p:txBody>
        </p:sp>
        <p:sp>
          <p:nvSpPr>
            <p:cNvPr id="9" name="CuadroTexto 8">
              <a:extLst>
                <a:ext uri="{FF2B5EF4-FFF2-40B4-BE49-F238E27FC236}">
                  <a16:creationId xmlns:a16="http://schemas.microsoft.com/office/drawing/2014/main" id="{3111EF5C-3684-9FD6-ED25-048C52865B56}"/>
                </a:ext>
              </a:extLst>
            </p:cNvPr>
            <p:cNvSpPr txBox="1"/>
            <p:nvPr/>
          </p:nvSpPr>
          <p:spPr>
            <a:xfrm>
              <a:off x="8123648" y="4373068"/>
              <a:ext cx="799116" cy="184666"/>
            </a:xfrm>
            <a:prstGeom prst="rect">
              <a:avLst/>
            </a:prstGeom>
            <a:noFill/>
          </p:spPr>
          <p:txBody>
            <a:bodyPr wrap="square" rtlCol="0">
              <a:spAutoFit/>
            </a:bodyPr>
            <a:lstStyle/>
            <a:p>
              <a:r>
                <a:rPr lang="es-CO" sz="600">
                  <a:solidFill>
                    <a:schemeClr val="tx1">
                      <a:lumMod val="85000"/>
                      <a:lumOff val="15000"/>
                    </a:schemeClr>
                  </a:solidFill>
                </a:rPr>
                <a:t>/</a:t>
              </a:r>
              <a:r>
                <a:rPr lang="es-CO" sz="600" err="1">
                  <a:solidFill>
                    <a:schemeClr val="tx1">
                      <a:lumMod val="85000"/>
                      <a:lumOff val="15000"/>
                    </a:schemeClr>
                  </a:solidFill>
                </a:rPr>
                <a:t>DANEColombia</a:t>
              </a:r>
              <a:endParaRPr lang="es-CO" sz="600">
                <a:solidFill>
                  <a:schemeClr val="tx1">
                    <a:lumMod val="85000"/>
                    <a:lumOff val="15000"/>
                  </a:schemeClr>
                </a:solidFill>
              </a:endParaRPr>
            </a:p>
          </p:txBody>
        </p:sp>
        <p:pic>
          <p:nvPicPr>
            <p:cNvPr id="10" name="Gráfico 9">
              <a:extLst>
                <a:ext uri="{FF2B5EF4-FFF2-40B4-BE49-F238E27FC236}">
                  <a16:creationId xmlns:a16="http://schemas.microsoft.com/office/drawing/2014/main" id="{6F6A4A57-E818-C087-4E75-D623FA1556B9}"/>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r="92768"/>
            <a:stretch/>
          </p:blipFill>
          <p:spPr>
            <a:xfrm>
              <a:off x="4694721" y="4336554"/>
              <a:ext cx="295267" cy="267310"/>
            </a:xfrm>
            <a:prstGeom prst="rect">
              <a:avLst/>
            </a:prstGeom>
          </p:spPr>
        </p:pic>
        <p:pic>
          <p:nvPicPr>
            <p:cNvPr id="12" name="Gráfico 11">
              <a:extLst>
                <a:ext uri="{FF2B5EF4-FFF2-40B4-BE49-F238E27FC236}">
                  <a16:creationId xmlns:a16="http://schemas.microsoft.com/office/drawing/2014/main" id="{8FD9E8CC-7CE6-DF56-ECD9-C85D73F60A02}"/>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52832" t="-2567" r="39936" b="-19722"/>
            <a:stretch/>
          </p:blipFill>
          <p:spPr>
            <a:xfrm>
              <a:off x="6879102" y="4336553"/>
              <a:ext cx="295268" cy="326886"/>
            </a:xfrm>
            <a:prstGeom prst="rect">
              <a:avLst/>
            </a:prstGeom>
          </p:spPr>
        </p:pic>
        <p:pic>
          <p:nvPicPr>
            <p:cNvPr id="13" name="Gráfico 12">
              <a:extLst>
                <a:ext uri="{FF2B5EF4-FFF2-40B4-BE49-F238E27FC236}">
                  <a16:creationId xmlns:a16="http://schemas.microsoft.com/office/drawing/2014/main" id="{8AE7AE3E-5958-E96C-A839-B0E2B32A36B7}"/>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78957" t="-2567" r="13063" b="-9019"/>
            <a:stretch/>
          </p:blipFill>
          <p:spPr>
            <a:xfrm>
              <a:off x="7885663" y="4337729"/>
              <a:ext cx="325808" cy="298274"/>
            </a:xfrm>
            <a:prstGeom prst="rect">
              <a:avLst/>
            </a:prstGeom>
          </p:spPr>
        </p:pic>
      </p:grpSp>
      <p:pic>
        <p:nvPicPr>
          <p:cNvPr id="5" name="Imagen 4" descr="Dibujo en blanco y negro&#10;&#10;Descripción generada automáticamente con confianza media">
            <a:extLst>
              <a:ext uri="{FF2B5EF4-FFF2-40B4-BE49-F238E27FC236}">
                <a16:creationId xmlns:a16="http://schemas.microsoft.com/office/drawing/2014/main" id="{13AB6801-0E52-A89B-C446-95CC53341D0A}"/>
              </a:ext>
            </a:extLst>
          </p:cNvPr>
          <p:cNvPicPr>
            <a:picLocks noChangeAspect="1"/>
          </p:cNvPicPr>
          <p:nvPr userDrawn="1"/>
        </p:nvPicPr>
        <p:blipFill>
          <a:blip r:embed="rId7"/>
          <a:stretch>
            <a:fillRect/>
          </a:stretch>
        </p:blipFill>
        <p:spPr>
          <a:xfrm>
            <a:off x="363554" y="328701"/>
            <a:ext cx="1495726" cy="520940"/>
          </a:xfrm>
          <a:prstGeom prst="rect">
            <a:avLst/>
          </a:prstGeom>
        </p:spPr>
      </p:pic>
      <p:pic>
        <p:nvPicPr>
          <p:cNvPr id="18" name="Gráfico 17">
            <a:extLst>
              <a:ext uri="{FF2B5EF4-FFF2-40B4-BE49-F238E27FC236}">
                <a16:creationId xmlns:a16="http://schemas.microsoft.com/office/drawing/2014/main" id="{E313B824-E8A7-5237-99BD-5DD6B4367A29}"/>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105911" y="4720519"/>
            <a:ext cx="147901" cy="138809"/>
          </a:xfrm>
          <a:prstGeom prst="rect">
            <a:avLst/>
          </a:prstGeom>
        </p:spPr>
      </p:pic>
      <p:sp>
        <p:nvSpPr>
          <p:cNvPr id="19" name="Rectángulo 18">
            <a:extLst>
              <a:ext uri="{FF2B5EF4-FFF2-40B4-BE49-F238E27FC236}">
                <a16:creationId xmlns:a16="http://schemas.microsoft.com/office/drawing/2014/main" id="{43F6A33E-40A1-8926-024F-A6E5A11562F7}"/>
              </a:ext>
            </a:extLst>
          </p:cNvPr>
          <p:cNvSpPr/>
          <p:nvPr userDrawn="1"/>
        </p:nvSpPr>
        <p:spPr>
          <a:xfrm>
            <a:off x="6057900" y="4655679"/>
            <a:ext cx="252427" cy="251565"/>
          </a:xfrm>
          <a:prstGeom prst="rect">
            <a:avLst/>
          </a:prstGeom>
          <a:noFill/>
          <a:ln w="6350">
            <a:solidFill>
              <a:srgbClr val="55427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pic>
        <p:nvPicPr>
          <p:cNvPr id="20" name="Gráfico 19">
            <a:extLst>
              <a:ext uri="{FF2B5EF4-FFF2-40B4-BE49-F238E27FC236}">
                <a16:creationId xmlns:a16="http://schemas.microsoft.com/office/drawing/2014/main" id="{996A1C4A-7E30-6938-53B7-776328E49DF8}"/>
              </a:ext>
            </a:extLst>
          </p:cNvPr>
          <p:cNvPicPr>
            <a:picLocks noChangeAspect="1"/>
          </p:cNvPicPr>
          <p:nvPr userDrawn="1"/>
        </p:nvPicPr>
        <p:blipFill>
          <a:blip r:embed="rId10"/>
          <a:srcRect/>
          <a:stretch/>
        </p:blipFill>
        <p:spPr>
          <a:xfrm>
            <a:off x="7353893" y="365671"/>
            <a:ext cx="1557494" cy="447000"/>
          </a:xfrm>
          <a:prstGeom prst="rect">
            <a:avLst/>
          </a:prstGeom>
        </p:spPr>
      </p:pic>
    </p:spTree>
    <p:extLst>
      <p:ext uri="{BB962C8B-B14F-4D97-AF65-F5344CB8AC3E}">
        <p14:creationId xmlns:p14="http://schemas.microsoft.com/office/powerpoint/2010/main" val="3441866022"/>
      </p:ext>
    </p:extLst>
  </p:cSld>
  <p:clrMap bg1="lt1" tx1="dk1" bg2="lt2" tx2="dk2" accent1="accent1" accent2="accent2" accent3="accent3" accent4="accent4" accent5="accent5" accent6="accent6" hlink="hlink" folHlink="folHlink"/>
  <p:sldLayoutIdLst>
    <p:sldLayoutId id="2147483701" r:id="rId1"/>
    <p:sldLayoutId id="2147483702"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37F46BD8-4286-1B53-4A09-53FE8800E540}"/>
              </a:ext>
            </a:extLst>
          </p:cNvPr>
          <p:cNvPicPr>
            <a:picLocks noChangeAspect="1"/>
          </p:cNvPicPr>
          <p:nvPr userDrawn="1"/>
        </p:nvPicPr>
        <p:blipFill>
          <a:blip r:embed="rId3"/>
          <a:srcRect/>
          <a:stretch/>
        </p:blipFill>
        <p:spPr>
          <a:xfrm>
            <a:off x="2776" y="521"/>
            <a:ext cx="9138447" cy="5142458"/>
          </a:xfrm>
          <a:prstGeom prst="rect">
            <a:avLst/>
          </a:prstGeom>
        </p:spPr>
      </p:pic>
      <p:pic>
        <p:nvPicPr>
          <p:cNvPr id="5" name="Imagen 4" descr="Dibujo en blanco y negro&#10;&#10;Descripción generada automáticamente con confianza media">
            <a:extLst>
              <a:ext uri="{FF2B5EF4-FFF2-40B4-BE49-F238E27FC236}">
                <a16:creationId xmlns:a16="http://schemas.microsoft.com/office/drawing/2014/main" id="{288343A2-4EDA-F487-80D6-B715F0A50846}"/>
              </a:ext>
            </a:extLst>
          </p:cNvPr>
          <p:cNvPicPr>
            <a:picLocks noChangeAspect="1"/>
          </p:cNvPicPr>
          <p:nvPr userDrawn="1"/>
        </p:nvPicPr>
        <p:blipFill>
          <a:blip r:embed="rId4"/>
          <a:stretch>
            <a:fillRect/>
          </a:stretch>
        </p:blipFill>
        <p:spPr>
          <a:xfrm>
            <a:off x="363554" y="328701"/>
            <a:ext cx="1495726" cy="520940"/>
          </a:xfrm>
          <a:prstGeom prst="rect">
            <a:avLst/>
          </a:prstGeom>
        </p:spPr>
      </p:pic>
      <p:pic>
        <p:nvPicPr>
          <p:cNvPr id="7" name="Gráfico 19">
            <a:extLst>
              <a:ext uri="{FF2B5EF4-FFF2-40B4-BE49-F238E27FC236}">
                <a16:creationId xmlns:a16="http://schemas.microsoft.com/office/drawing/2014/main" id="{9372D434-3A03-2494-1715-924BB23112DE}"/>
              </a:ext>
            </a:extLst>
          </p:cNvPr>
          <p:cNvPicPr>
            <a:picLocks noChangeAspect="1"/>
          </p:cNvPicPr>
          <p:nvPr userDrawn="1"/>
        </p:nvPicPr>
        <p:blipFill>
          <a:blip r:embed="rId5"/>
          <a:srcRect/>
          <a:stretch/>
        </p:blipFill>
        <p:spPr>
          <a:xfrm>
            <a:off x="7353893" y="365671"/>
            <a:ext cx="1557494" cy="447000"/>
          </a:xfrm>
          <a:prstGeom prst="rect">
            <a:avLst/>
          </a:prstGeom>
        </p:spPr>
      </p:pic>
    </p:spTree>
    <p:extLst>
      <p:ext uri="{BB962C8B-B14F-4D97-AF65-F5344CB8AC3E}">
        <p14:creationId xmlns:p14="http://schemas.microsoft.com/office/powerpoint/2010/main" val="643106261"/>
      </p:ext>
    </p:extLst>
  </p:cSld>
  <p:clrMap bg1="lt1" tx1="dk1" bg2="lt2" tx2="dk2" accent1="accent1" accent2="accent2" accent3="accent3" accent4="accent4" accent5="accent5" accent6="accent6" hlink="hlink" folHlink="folHlink"/>
  <p:sldLayoutIdLst>
    <p:sldLayoutId id="214748368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14C6B00-5013-D24B-314B-84386DA89A13}"/>
              </a:ext>
            </a:extLst>
          </p:cNvPr>
          <p:cNvPicPr>
            <a:picLocks noChangeAspect="1"/>
          </p:cNvPicPr>
          <p:nvPr userDrawn="1"/>
        </p:nvPicPr>
        <p:blipFill rotWithShape="1">
          <a:blip r:embed="rId4">
            <a:alphaModFix amt="85000"/>
          </a:blip>
          <a:srcRect r="94843"/>
          <a:stretch/>
        </p:blipFill>
        <p:spPr>
          <a:xfrm>
            <a:off x="1190" y="669"/>
            <a:ext cx="471421" cy="5142161"/>
          </a:xfrm>
          <a:prstGeom prst="rect">
            <a:avLst/>
          </a:prstGeom>
        </p:spPr>
      </p:pic>
      <p:pic>
        <p:nvPicPr>
          <p:cNvPr id="7" name="Gráfico 6">
            <a:extLst>
              <a:ext uri="{FF2B5EF4-FFF2-40B4-BE49-F238E27FC236}">
                <a16:creationId xmlns:a16="http://schemas.microsoft.com/office/drawing/2014/main" id="{3164C884-0050-295E-FA98-EA1F2C7ACAC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29737" y="224370"/>
            <a:ext cx="216002" cy="216002"/>
          </a:xfrm>
          <a:prstGeom prst="rect">
            <a:avLst/>
          </a:prstGeom>
        </p:spPr>
      </p:pic>
    </p:spTree>
    <p:extLst>
      <p:ext uri="{BB962C8B-B14F-4D97-AF65-F5344CB8AC3E}">
        <p14:creationId xmlns:p14="http://schemas.microsoft.com/office/powerpoint/2010/main" val="1286778974"/>
      </p:ext>
    </p:extLst>
  </p:cSld>
  <p:clrMap bg1="lt1" tx1="dk1" bg2="lt2" tx2="dk2" accent1="accent1" accent2="accent2" accent3="accent3" accent4="accent4" accent5="accent5" accent6="accent6" hlink="hlink" folHlink="folHlink"/>
  <p:sldLayoutIdLst>
    <p:sldLayoutId id="2147483695" r:id="rId1"/>
    <p:sldLayoutId id="2147483696"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AB8ED58A-3617-D870-DC4B-4C3614EB0DFE}"/>
              </a:ext>
            </a:extLst>
          </p:cNvPr>
          <p:cNvPicPr>
            <a:picLocks noChangeAspect="1"/>
          </p:cNvPicPr>
          <p:nvPr userDrawn="1"/>
        </p:nvPicPr>
        <p:blipFill>
          <a:blip r:embed="rId4"/>
          <a:srcRect/>
          <a:stretch/>
        </p:blipFill>
        <p:spPr>
          <a:xfrm>
            <a:off x="2776" y="521"/>
            <a:ext cx="9138447" cy="5142458"/>
          </a:xfrm>
          <a:prstGeom prst="rect">
            <a:avLst/>
          </a:prstGeom>
        </p:spPr>
      </p:pic>
      <p:pic>
        <p:nvPicPr>
          <p:cNvPr id="6" name="Imagen 5" descr="Dibujo en blanco y negro&#10;&#10;Descripción generada automáticamente con confianza media">
            <a:extLst>
              <a:ext uri="{FF2B5EF4-FFF2-40B4-BE49-F238E27FC236}">
                <a16:creationId xmlns:a16="http://schemas.microsoft.com/office/drawing/2014/main" id="{885C9959-FC83-9CA8-4FC5-94266FBE5C5B}"/>
              </a:ext>
            </a:extLst>
          </p:cNvPr>
          <p:cNvPicPr>
            <a:picLocks noChangeAspect="1"/>
          </p:cNvPicPr>
          <p:nvPr userDrawn="1"/>
        </p:nvPicPr>
        <p:blipFill>
          <a:blip r:embed="rId5"/>
          <a:stretch>
            <a:fillRect/>
          </a:stretch>
        </p:blipFill>
        <p:spPr>
          <a:xfrm>
            <a:off x="363554" y="328701"/>
            <a:ext cx="1495726" cy="520940"/>
          </a:xfrm>
          <a:prstGeom prst="rect">
            <a:avLst/>
          </a:prstGeom>
        </p:spPr>
      </p:pic>
      <p:pic>
        <p:nvPicPr>
          <p:cNvPr id="7" name="Gráfico 19">
            <a:extLst>
              <a:ext uri="{FF2B5EF4-FFF2-40B4-BE49-F238E27FC236}">
                <a16:creationId xmlns:a16="http://schemas.microsoft.com/office/drawing/2014/main" id="{82418AE2-87E1-14C9-99C0-E3321EB75C96}"/>
              </a:ext>
            </a:extLst>
          </p:cNvPr>
          <p:cNvPicPr>
            <a:picLocks noChangeAspect="1"/>
          </p:cNvPicPr>
          <p:nvPr userDrawn="1"/>
        </p:nvPicPr>
        <p:blipFill>
          <a:blip r:embed="rId6"/>
          <a:srcRect/>
          <a:stretch/>
        </p:blipFill>
        <p:spPr>
          <a:xfrm>
            <a:off x="7353893" y="365671"/>
            <a:ext cx="1557494" cy="447000"/>
          </a:xfrm>
          <a:prstGeom prst="rect">
            <a:avLst/>
          </a:prstGeom>
        </p:spPr>
      </p:pic>
    </p:spTree>
    <p:extLst>
      <p:ext uri="{BB962C8B-B14F-4D97-AF65-F5344CB8AC3E}">
        <p14:creationId xmlns:p14="http://schemas.microsoft.com/office/powerpoint/2010/main" val="2311202070"/>
      </p:ext>
    </p:extLst>
  </p:cSld>
  <p:clrMap bg1="lt1" tx1="dk1" bg2="lt2" tx2="dk2" accent1="accent1" accent2="accent2" accent3="accent3" accent4="accent4" accent5="accent5" accent6="accent6" hlink="hlink" folHlink="folHlink"/>
  <p:sldLayoutIdLst>
    <p:sldLayoutId id="2147483698" r:id="rId1"/>
    <p:sldLayoutId id="214748369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90.png"/><Relationship Id="rId3" Type="http://schemas.openxmlformats.org/officeDocument/2006/relationships/image" Target="../media/image141.png"/><Relationship Id="rId7" Type="http://schemas.openxmlformats.org/officeDocument/2006/relationships/image" Target="../media/image180.png"/><Relationship Id="rId2" Type="http://schemas.openxmlformats.org/officeDocument/2006/relationships/image" Target="../media/image130.png"/><Relationship Id="rId1" Type="http://schemas.openxmlformats.org/officeDocument/2006/relationships/slideLayout" Target="../slideLayouts/slideLayout7.xml"/><Relationship Id="rId6" Type="http://schemas.openxmlformats.org/officeDocument/2006/relationships/image" Target="../media/image170.png"/><Relationship Id="rId5" Type="http://schemas.openxmlformats.org/officeDocument/2006/relationships/image" Target="../media/image160.png"/><Relationship Id="rId4" Type="http://schemas.openxmlformats.org/officeDocument/2006/relationships/image" Target="../media/image150.png"/></Relationships>
</file>

<file path=ppt/slides/_rels/slide9.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4846317" y="4547968"/>
            <a:ext cx="4112684" cy="276999"/>
          </a:xfrm>
          <a:prstGeom prst="rect">
            <a:avLst/>
          </a:prstGeom>
        </p:spPr>
        <p:txBody>
          <a:bodyPr>
            <a:spAutoFit/>
          </a:bodyPr>
          <a:lstStyle/>
          <a:p>
            <a:pPr algn="r" defTabSz="609585">
              <a:spcBef>
                <a:spcPts val="167"/>
              </a:spcBef>
              <a:defRPr/>
            </a:pPr>
            <a:r>
              <a:rPr lang="es-MX" sz="1200" dirty="0">
                <a:solidFill>
                  <a:srgbClr val="B6004C"/>
                </a:solidFill>
                <a:latin typeface="+mj-lt"/>
                <a:cs typeface="Arial" panose="020B0604020202020204" pitchFamily="34" charset="0"/>
              </a:rPr>
              <a:t>Diciembre 2023</a:t>
            </a:r>
          </a:p>
        </p:txBody>
      </p:sp>
      <p:sp>
        <p:nvSpPr>
          <p:cNvPr id="6" name="6 Rectángulo"/>
          <p:cNvSpPr>
            <a:spLocks noChangeArrowheads="1"/>
          </p:cNvSpPr>
          <p:nvPr/>
        </p:nvSpPr>
        <p:spPr bwMode="auto">
          <a:xfrm>
            <a:off x="4790302" y="1449101"/>
            <a:ext cx="4112684" cy="825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5721" tIns="42861" rIns="85721" bIns="42861">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defTabSz="1219170" fontAlgn="base">
              <a:spcBef>
                <a:spcPct val="0"/>
              </a:spcBef>
              <a:spcAft>
                <a:spcPct val="0"/>
              </a:spcAft>
            </a:pPr>
            <a:r>
              <a:rPr lang="en-US" altLang="es-CO" sz="2400" b="1" dirty="0" err="1">
                <a:solidFill>
                  <a:srgbClr val="C00048"/>
                </a:solidFill>
                <a:latin typeface="+mj-lt"/>
              </a:rPr>
              <a:t>Dirección</a:t>
            </a:r>
            <a:r>
              <a:rPr lang="en-US" altLang="es-CO" sz="2400" b="1" dirty="0">
                <a:solidFill>
                  <a:srgbClr val="C00048"/>
                </a:solidFill>
                <a:latin typeface="+mj-lt"/>
              </a:rPr>
              <a:t> De </a:t>
            </a:r>
            <a:r>
              <a:rPr lang="en-US" altLang="es-CO" sz="2400" b="1" dirty="0" err="1">
                <a:solidFill>
                  <a:srgbClr val="C00048"/>
                </a:solidFill>
                <a:latin typeface="+mj-lt"/>
              </a:rPr>
              <a:t>Síntesis</a:t>
            </a:r>
            <a:r>
              <a:rPr lang="en-US" altLang="es-CO" sz="2400" b="1" dirty="0">
                <a:solidFill>
                  <a:srgbClr val="C00048"/>
                </a:solidFill>
                <a:latin typeface="+mj-lt"/>
              </a:rPr>
              <a:t> y </a:t>
            </a:r>
            <a:r>
              <a:rPr lang="en-US" altLang="es-CO" sz="2400" b="1" dirty="0" err="1">
                <a:solidFill>
                  <a:srgbClr val="C00048"/>
                </a:solidFill>
                <a:latin typeface="+mj-lt"/>
              </a:rPr>
              <a:t>Cuentas</a:t>
            </a:r>
            <a:r>
              <a:rPr lang="en-US" altLang="es-CO" sz="2400" b="1" dirty="0">
                <a:solidFill>
                  <a:srgbClr val="C00048"/>
                </a:solidFill>
                <a:latin typeface="+mj-lt"/>
              </a:rPr>
              <a:t> </a:t>
            </a:r>
            <a:r>
              <a:rPr lang="en-US" altLang="es-CO" sz="2400" b="1" dirty="0" err="1">
                <a:solidFill>
                  <a:srgbClr val="C00048"/>
                </a:solidFill>
                <a:latin typeface="+mj-lt"/>
              </a:rPr>
              <a:t>Nacionales</a:t>
            </a:r>
            <a:endParaRPr lang="en-US" altLang="es-CO" sz="2400" b="1" dirty="0">
              <a:solidFill>
                <a:srgbClr val="C00048"/>
              </a:solidFill>
              <a:latin typeface="+mj-lt"/>
            </a:endParaRPr>
          </a:p>
        </p:txBody>
      </p:sp>
      <p:sp>
        <p:nvSpPr>
          <p:cNvPr id="7" name="8 Rectángulo"/>
          <p:cNvSpPr>
            <a:spLocks noChangeArrowheads="1"/>
          </p:cNvSpPr>
          <p:nvPr/>
        </p:nvSpPr>
        <p:spPr bwMode="auto">
          <a:xfrm>
            <a:off x="3442232" y="3136712"/>
            <a:ext cx="5516769" cy="548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defTabSz="609585">
              <a:spcBef>
                <a:spcPts val="167"/>
              </a:spcBef>
            </a:pPr>
            <a:r>
              <a:rPr lang="es-MX" altLang="es-CO" sz="1400" b="1" dirty="0">
                <a:solidFill>
                  <a:prstClr val="black">
                    <a:lumMod val="65000"/>
                    <a:lumOff val="35000"/>
                  </a:prstClr>
                </a:solidFill>
                <a:latin typeface="+mj-lt"/>
                <a:cs typeface="Arial" panose="020B0604020202020204" pitchFamily="34" charset="0"/>
              </a:rPr>
              <a:t>Productividad Total de los Factores </a:t>
            </a:r>
          </a:p>
          <a:p>
            <a:pPr algn="r" defTabSz="609585">
              <a:spcBef>
                <a:spcPts val="167"/>
              </a:spcBef>
            </a:pPr>
            <a:r>
              <a:rPr lang="es-MX" altLang="es-CO" sz="1400" b="1" dirty="0">
                <a:solidFill>
                  <a:prstClr val="black">
                    <a:lumMod val="65000"/>
                    <a:lumOff val="35000"/>
                  </a:prstClr>
                </a:solidFill>
                <a:latin typeface="+mj-lt"/>
                <a:cs typeface="Arial" panose="020B0604020202020204" pitchFamily="34" charset="0"/>
              </a:rPr>
              <a:t>y productividad laboral</a:t>
            </a:r>
          </a:p>
        </p:txBody>
      </p:sp>
      <p:cxnSp>
        <p:nvCxnSpPr>
          <p:cNvPr id="8" name="Conector recto 7">
            <a:extLst>
              <a:ext uri="{FF2B5EF4-FFF2-40B4-BE49-F238E27FC236}">
                <a16:creationId xmlns:a16="http://schemas.microsoft.com/office/drawing/2014/main" id="{67D2F6E0-C80D-497D-94DC-3991607BD5FC}"/>
              </a:ext>
            </a:extLst>
          </p:cNvPr>
          <p:cNvCxnSpPr>
            <a:cxnSpLocks/>
          </p:cNvCxnSpPr>
          <p:nvPr/>
        </p:nvCxnSpPr>
        <p:spPr>
          <a:xfrm flipH="1">
            <a:off x="5599814" y="2676694"/>
            <a:ext cx="3252499" cy="0"/>
          </a:xfrm>
          <a:prstGeom prst="line">
            <a:avLst/>
          </a:prstGeom>
          <a:ln w="3175">
            <a:solidFill>
              <a:srgbClr val="8D143D"/>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5425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1 Rectángulo">
            <a:extLst>
              <a:ext uri="{FF2B5EF4-FFF2-40B4-BE49-F238E27FC236}">
                <a16:creationId xmlns:a16="http://schemas.microsoft.com/office/drawing/2014/main" id="{E05F4016-98FF-4F08-BFE9-B22946A800BF}"/>
              </a:ext>
            </a:extLst>
          </p:cNvPr>
          <p:cNvSpPr/>
          <p:nvPr/>
        </p:nvSpPr>
        <p:spPr>
          <a:xfrm>
            <a:off x="720259" y="142434"/>
            <a:ext cx="8388179" cy="284693"/>
          </a:xfrm>
          <a:prstGeom prst="rect">
            <a:avLst/>
          </a:prstGeom>
        </p:spPr>
        <p:txBody>
          <a:bodyPr wrap="square" lIns="68580" tIns="34290" rIns="68580" bIns="34290" anchor="t">
            <a:spAutoFit/>
          </a:bodyPr>
          <a:lstStyle/>
          <a:p>
            <a:pPr algn="just"/>
            <a:r>
              <a:rPr lang="es-CO" sz="1400" b="1">
                <a:solidFill>
                  <a:srgbClr val="B6004B"/>
                </a:solidFill>
              </a:rPr>
              <a:t>Servicios de Capital</a:t>
            </a:r>
          </a:p>
        </p:txBody>
      </p:sp>
      <p:sp>
        <p:nvSpPr>
          <p:cNvPr id="16" name="CuadroTexto 15">
            <a:extLst>
              <a:ext uri="{FF2B5EF4-FFF2-40B4-BE49-F238E27FC236}">
                <a16:creationId xmlns:a16="http://schemas.microsoft.com/office/drawing/2014/main" id="{24804C6F-E6F7-5742-B444-B3D652787D11}"/>
              </a:ext>
            </a:extLst>
          </p:cNvPr>
          <p:cNvSpPr txBox="1"/>
          <p:nvPr/>
        </p:nvSpPr>
        <p:spPr>
          <a:xfrm>
            <a:off x="697858" y="877114"/>
            <a:ext cx="8043052" cy="738664"/>
          </a:xfrm>
          <a:prstGeom prst="rect">
            <a:avLst/>
          </a:prstGeom>
          <a:noFill/>
        </p:spPr>
        <p:txBody>
          <a:bodyPr wrap="square">
            <a:spAutoFit/>
          </a:bodyPr>
          <a:lstStyle/>
          <a:p>
            <a:pPr marL="171450" indent="-171450" algn="just">
              <a:buClr>
                <a:srgbClr val="B6004B"/>
              </a:buClr>
              <a:buFont typeface="Wingdings" panose="05000000000000000000" pitchFamily="2" charset="2"/>
              <a:buChar char="¤"/>
            </a:pPr>
            <a:r>
              <a:rPr lang="es-MX" sz="1050"/>
              <a:t>La medición de este insumo se basa en el flujo de servicios que generan los activos de capital en el proceso productivo. Los bienes de capital son propiedad de la empresa que los utiliza, lo cual dificulta un registro de la remuneración de los servicios de capital. Por esta razón, la medición de este factor se basa en la estimación de estos flujos, los cuales son calculados a través de lo siguiente:</a:t>
            </a:r>
            <a:endParaRPr lang="es-MX" sz="1050">
              <a:cs typeface="Segoe UI"/>
            </a:endParaRPr>
          </a:p>
        </p:txBody>
      </p:sp>
      <p:sp>
        <p:nvSpPr>
          <p:cNvPr id="2" name="Rectángulo 1">
            <a:extLst>
              <a:ext uri="{FF2B5EF4-FFF2-40B4-BE49-F238E27FC236}">
                <a16:creationId xmlns:a16="http://schemas.microsoft.com/office/drawing/2014/main" id="{A38BA7B9-B090-AADF-D9C7-1B91968F3610}"/>
              </a:ext>
            </a:extLst>
          </p:cNvPr>
          <p:cNvSpPr/>
          <p:nvPr/>
        </p:nvSpPr>
        <p:spPr>
          <a:xfrm>
            <a:off x="774392" y="2132989"/>
            <a:ext cx="8043052" cy="78514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20" name="Rectángulo: esquinas redondeadas 5">
            <a:extLst>
              <a:ext uri="{FF2B5EF4-FFF2-40B4-BE49-F238E27FC236}">
                <a16:creationId xmlns:a16="http://schemas.microsoft.com/office/drawing/2014/main" id="{47389BAE-7ADD-AE44-AAC6-13369F843BF5}"/>
              </a:ext>
            </a:extLst>
          </p:cNvPr>
          <p:cNvSpPr/>
          <p:nvPr/>
        </p:nvSpPr>
        <p:spPr>
          <a:xfrm>
            <a:off x="939994" y="2172169"/>
            <a:ext cx="374169" cy="559293"/>
          </a:xfrm>
          <a:prstGeom prst="roundRect">
            <a:avLst/>
          </a:prstGeom>
          <a:solidFill>
            <a:srgbClr val="595959"/>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CO" sz="1200"/>
          </a:p>
        </p:txBody>
      </p:sp>
      <p:sp>
        <p:nvSpPr>
          <p:cNvPr id="21" name="Rectángulo: esquinas redondeadas 5">
            <a:extLst>
              <a:ext uri="{FF2B5EF4-FFF2-40B4-BE49-F238E27FC236}">
                <a16:creationId xmlns:a16="http://schemas.microsoft.com/office/drawing/2014/main" id="{95644BD2-4466-E946-BF77-5EB91231DA9F}"/>
              </a:ext>
            </a:extLst>
          </p:cNvPr>
          <p:cNvSpPr/>
          <p:nvPr/>
        </p:nvSpPr>
        <p:spPr>
          <a:xfrm>
            <a:off x="1244720" y="2172169"/>
            <a:ext cx="1118601" cy="559293"/>
          </a:xfrm>
          <a:prstGeom prst="roundRect">
            <a:avLst>
              <a:gd name="adj" fmla="val 0"/>
            </a:avLst>
          </a:prstGeom>
          <a:solidFill>
            <a:srgbClr val="B7024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s-MX" sz="1200" b="1">
                <a:solidFill>
                  <a:schemeClr val="bg1"/>
                </a:solidFill>
              </a:rPr>
              <a:t>Stock Productivo</a:t>
            </a:r>
            <a:endParaRPr lang="es-CO" sz="1200" b="1">
              <a:solidFill>
                <a:schemeClr val="bg1"/>
              </a:solidFill>
            </a:endParaRPr>
          </a:p>
        </p:txBody>
      </p:sp>
      <p:sp>
        <p:nvSpPr>
          <p:cNvPr id="22" name="CuadroTexto 21">
            <a:extLst>
              <a:ext uri="{FF2B5EF4-FFF2-40B4-BE49-F238E27FC236}">
                <a16:creationId xmlns:a16="http://schemas.microsoft.com/office/drawing/2014/main" id="{3846BAAA-1E2D-2244-8034-E3FA574E9EB2}"/>
              </a:ext>
            </a:extLst>
          </p:cNvPr>
          <p:cNvSpPr txBox="1"/>
          <p:nvPr/>
        </p:nvSpPr>
        <p:spPr>
          <a:xfrm>
            <a:off x="932102" y="2300615"/>
            <a:ext cx="356797" cy="300082"/>
          </a:xfrm>
          <a:prstGeom prst="rect">
            <a:avLst/>
          </a:prstGeom>
          <a:noFill/>
        </p:spPr>
        <p:txBody>
          <a:bodyPr wrap="square">
            <a:spAutoFit/>
          </a:bodyPr>
          <a:lstStyle/>
          <a:p>
            <a:r>
              <a:rPr lang="es-MX" sz="1350" b="1" dirty="0">
                <a:solidFill>
                  <a:schemeClr val="bg1"/>
                </a:solidFill>
              </a:rPr>
              <a:t>1.</a:t>
            </a:r>
            <a:endParaRPr lang="es-CO" sz="1350" b="1" dirty="0">
              <a:solidFill>
                <a:schemeClr val="bg1"/>
              </a:solidFill>
            </a:endParaRPr>
          </a:p>
        </p:txBody>
      </p:sp>
      <p:sp>
        <p:nvSpPr>
          <p:cNvPr id="23" name="Rectángulo: esquinas redondeadas 5">
            <a:extLst>
              <a:ext uri="{FF2B5EF4-FFF2-40B4-BE49-F238E27FC236}">
                <a16:creationId xmlns:a16="http://schemas.microsoft.com/office/drawing/2014/main" id="{C1B923C7-6E16-6644-97DC-CE8BBD033947}"/>
              </a:ext>
            </a:extLst>
          </p:cNvPr>
          <p:cNvSpPr/>
          <p:nvPr/>
        </p:nvSpPr>
        <p:spPr>
          <a:xfrm>
            <a:off x="2919234" y="2172169"/>
            <a:ext cx="467705" cy="559293"/>
          </a:xfrm>
          <a:prstGeom prst="roundRect">
            <a:avLst/>
          </a:prstGeom>
          <a:solidFill>
            <a:srgbClr val="B7024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CO" sz="1200"/>
          </a:p>
        </p:txBody>
      </p:sp>
      <p:sp>
        <p:nvSpPr>
          <p:cNvPr id="24" name="CuadroTexto 23">
            <a:extLst>
              <a:ext uri="{FF2B5EF4-FFF2-40B4-BE49-F238E27FC236}">
                <a16:creationId xmlns:a16="http://schemas.microsoft.com/office/drawing/2014/main" id="{AA8C6730-A1F3-D346-B433-158BF1176FFD}"/>
              </a:ext>
            </a:extLst>
          </p:cNvPr>
          <p:cNvSpPr txBox="1"/>
          <p:nvPr/>
        </p:nvSpPr>
        <p:spPr>
          <a:xfrm>
            <a:off x="2957335" y="2300615"/>
            <a:ext cx="354723" cy="300082"/>
          </a:xfrm>
          <a:prstGeom prst="rect">
            <a:avLst/>
          </a:prstGeom>
          <a:noFill/>
        </p:spPr>
        <p:txBody>
          <a:bodyPr wrap="square">
            <a:spAutoFit/>
          </a:bodyPr>
          <a:lstStyle/>
          <a:p>
            <a:r>
              <a:rPr lang="es-MX" sz="1350" b="1">
                <a:solidFill>
                  <a:schemeClr val="bg1"/>
                </a:solidFill>
              </a:rPr>
              <a:t>2.</a:t>
            </a:r>
            <a:endParaRPr lang="es-CO" sz="1350" b="1">
              <a:solidFill>
                <a:schemeClr val="bg1"/>
              </a:solidFill>
            </a:endParaRPr>
          </a:p>
        </p:txBody>
      </p:sp>
      <p:sp>
        <p:nvSpPr>
          <p:cNvPr id="25" name="Rectángulo: esquinas redondeadas 5">
            <a:extLst>
              <a:ext uri="{FF2B5EF4-FFF2-40B4-BE49-F238E27FC236}">
                <a16:creationId xmlns:a16="http://schemas.microsoft.com/office/drawing/2014/main" id="{FE7AA19E-BD74-B844-9544-FC707C0F6598}"/>
              </a:ext>
            </a:extLst>
          </p:cNvPr>
          <p:cNvSpPr/>
          <p:nvPr/>
        </p:nvSpPr>
        <p:spPr>
          <a:xfrm>
            <a:off x="4989173" y="2172169"/>
            <a:ext cx="467705" cy="559293"/>
          </a:xfrm>
          <a:prstGeom prst="roundRect">
            <a:avLst/>
          </a:prstGeom>
          <a:solidFill>
            <a:srgbClr val="B7024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CO" sz="1200"/>
          </a:p>
        </p:txBody>
      </p:sp>
      <p:sp>
        <p:nvSpPr>
          <p:cNvPr id="26" name="CuadroTexto 25">
            <a:extLst>
              <a:ext uri="{FF2B5EF4-FFF2-40B4-BE49-F238E27FC236}">
                <a16:creationId xmlns:a16="http://schemas.microsoft.com/office/drawing/2014/main" id="{4C4BDF26-6425-0E46-BFC9-5236383C9611}"/>
              </a:ext>
            </a:extLst>
          </p:cNvPr>
          <p:cNvSpPr txBox="1"/>
          <p:nvPr/>
        </p:nvSpPr>
        <p:spPr>
          <a:xfrm>
            <a:off x="5008224" y="2300615"/>
            <a:ext cx="354723" cy="300082"/>
          </a:xfrm>
          <a:prstGeom prst="rect">
            <a:avLst/>
          </a:prstGeom>
          <a:noFill/>
        </p:spPr>
        <p:txBody>
          <a:bodyPr wrap="square">
            <a:spAutoFit/>
          </a:bodyPr>
          <a:lstStyle/>
          <a:p>
            <a:r>
              <a:rPr lang="es-MX" sz="1350" b="1">
                <a:solidFill>
                  <a:schemeClr val="bg1"/>
                </a:solidFill>
              </a:rPr>
              <a:t>3.</a:t>
            </a:r>
            <a:endParaRPr lang="es-CO" sz="1350" b="1">
              <a:solidFill>
                <a:schemeClr val="bg1"/>
              </a:solidFill>
            </a:endParaRPr>
          </a:p>
        </p:txBody>
      </p:sp>
      <p:sp>
        <p:nvSpPr>
          <p:cNvPr id="27" name="Rectángulo: esquinas redondeadas 5">
            <a:extLst>
              <a:ext uri="{FF2B5EF4-FFF2-40B4-BE49-F238E27FC236}">
                <a16:creationId xmlns:a16="http://schemas.microsoft.com/office/drawing/2014/main" id="{FA5A2D14-B1A5-8545-B72E-73694D992130}"/>
              </a:ext>
            </a:extLst>
          </p:cNvPr>
          <p:cNvSpPr/>
          <p:nvPr/>
        </p:nvSpPr>
        <p:spPr>
          <a:xfrm>
            <a:off x="7035955" y="2172169"/>
            <a:ext cx="467705" cy="559293"/>
          </a:xfrm>
          <a:prstGeom prst="roundRect">
            <a:avLst/>
          </a:prstGeom>
          <a:solidFill>
            <a:srgbClr val="B7024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CO" sz="1200"/>
          </a:p>
        </p:txBody>
      </p:sp>
      <p:sp>
        <p:nvSpPr>
          <p:cNvPr id="28" name="CuadroTexto 27">
            <a:extLst>
              <a:ext uri="{FF2B5EF4-FFF2-40B4-BE49-F238E27FC236}">
                <a16:creationId xmlns:a16="http://schemas.microsoft.com/office/drawing/2014/main" id="{5A874310-7DB2-3143-9236-A212C6814B15}"/>
              </a:ext>
            </a:extLst>
          </p:cNvPr>
          <p:cNvSpPr txBox="1"/>
          <p:nvPr/>
        </p:nvSpPr>
        <p:spPr>
          <a:xfrm>
            <a:off x="7074057" y="2300615"/>
            <a:ext cx="354723" cy="300082"/>
          </a:xfrm>
          <a:prstGeom prst="rect">
            <a:avLst/>
          </a:prstGeom>
          <a:noFill/>
        </p:spPr>
        <p:txBody>
          <a:bodyPr wrap="square">
            <a:spAutoFit/>
          </a:bodyPr>
          <a:lstStyle/>
          <a:p>
            <a:r>
              <a:rPr lang="es-MX" sz="1350" b="1">
                <a:solidFill>
                  <a:schemeClr val="bg1"/>
                </a:solidFill>
              </a:rPr>
              <a:t>4.</a:t>
            </a:r>
            <a:endParaRPr lang="es-CO" sz="1350" b="1">
              <a:solidFill>
                <a:schemeClr val="bg1"/>
              </a:solidFill>
            </a:endParaRPr>
          </a:p>
        </p:txBody>
      </p:sp>
      <p:sp>
        <p:nvSpPr>
          <p:cNvPr id="29" name="Rectángulo: esquinas redondeadas 6">
            <a:extLst>
              <a:ext uri="{FF2B5EF4-FFF2-40B4-BE49-F238E27FC236}">
                <a16:creationId xmlns:a16="http://schemas.microsoft.com/office/drawing/2014/main" id="{EBACE92E-87E7-A041-8028-0B3D302BD821}"/>
              </a:ext>
            </a:extLst>
          </p:cNvPr>
          <p:cNvSpPr/>
          <p:nvPr/>
        </p:nvSpPr>
        <p:spPr>
          <a:xfrm>
            <a:off x="3221807" y="2166683"/>
            <a:ext cx="1398233" cy="563453"/>
          </a:xfrm>
          <a:prstGeom prst="roundRect">
            <a:avLst>
              <a:gd name="adj" fmla="val 0"/>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s-MX" sz="1200">
                <a:solidFill>
                  <a:schemeClr val="tx1"/>
                </a:solidFill>
              </a:rPr>
              <a:t>Tasa de Retorno</a:t>
            </a:r>
            <a:endParaRPr lang="es-CO" sz="1200">
              <a:solidFill>
                <a:schemeClr val="tx1"/>
              </a:solidFill>
            </a:endParaRPr>
          </a:p>
        </p:txBody>
      </p:sp>
      <p:sp>
        <p:nvSpPr>
          <p:cNvPr id="30" name="Rectángulo: esquinas redondeadas 9">
            <a:extLst>
              <a:ext uri="{FF2B5EF4-FFF2-40B4-BE49-F238E27FC236}">
                <a16:creationId xmlns:a16="http://schemas.microsoft.com/office/drawing/2014/main" id="{CAEC29E8-BAE0-5641-A5DC-7F0A702DA6F1}"/>
              </a:ext>
            </a:extLst>
          </p:cNvPr>
          <p:cNvSpPr/>
          <p:nvPr/>
        </p:nvSpPr>
        <p:spPr>
          <a:xfrm>
            <a:off x="5272639" y="2170843"/>
            <a:ext cx="1398233" cy="559293"/>
          </a:xfrm>
          <a:prstGeom prst="roundRect">
            <a:avLst>
              <a:gd name="adj" fmla="val 0"/>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s-MX" sz="1200">
                <a:solidFill>
                  <a:schemeClr val="tx1"/>
                </a:solidFill>
              </a:rPr>
              <a:t>  Costo de Usuario</a:t>
            </a:r>
            <a:endParaRPr lang="es-CO" sz="1200">
              <a:solidFill>
                <a:schemeClr val="tx1"/>
              </a:solidFill>
            </a:endParaRPr>
          </a:p>
        </p:txBody>
      </p:sp>
      <p:sp>
        <p:nvSpPr>
          <p:cNvPr id="31" name="Rectángulo: esquinas redondeadas 10">
            <a:extLst>
              <a:ext uri="{FF2B5EF4-FFF2-40B4-BE49-F238E27FC236}">
                <a16:creationId xmlns:a16="http://schemas.microsoft.com/office/drawing/2014/main" id="{393D47A4-D793-4941-BD64-14B192B17985}"/>
              </a:ext>
            </a:extLst>
          </p:cNvPr>
          <p:cNvSpPr/>
          <p:nvPr/>
        </p:nvSpPr>
        <p:spPr>
          <a:xfrm>
            <a:off x="7342677" y="2170843"/>
            <a:ext cx="1398233" cy="559293"/>
          </a:xfrm>
          <a:prstGeom prst="roundRect">
            <a:avLst>
              <a:gd name="adj" fmla="val 0"/>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s-MX" sz="1200">
                <a:solidFill>
                  <a:schemeClr val="tx1"/>
                </a:solidFill>
              </a:rPr>
              <a:t>Servicio de Capital</a:t>
            </a:r>
            <a:endParaRPr lang="es-CO" sz="1200">
              <a:solidFill>
                <a:schemeClr val="tx1"/>
              </a:solidFill>
            </a:endParaRPr>
          </a:p>
        </p:txBody>
      </p:sp>
      <p:sp>
        <p:nvSpPr>
          <p:cNvPr id="32" name="Flecha a la derecha con bandas 31">
            <a:extLst>
              <a:ext uri="{FF2B5EF4-FFF2-40B4-BE49-F238E27FC236}">
                <a16:creationId xmlns:a16="http://schemas.microsoft.com/office/drawing/2014/main" id="{92AFD559-EE63-4D4E-82F8-88111828F04C}"/>
              </a:ext>
            </a:extLst>
          </p:cNvPr>
          <p:cNvSpPr/>
          <p:nvPr/>
        </p:nvSpPr>
        <p:spPr>
          <a:xfrm>
            <a:off x="2553230" y="2404859"/>
            <a:ext cx="210450" cy="120701"/>
          </a:xfrm>
          <a:prstGeom prst="stripedRightArrow">
            <a:avLst/>
          </a:prstGeom>
          <a:solidFill>
            <a:srgbClr val="B702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sz="1350"/>
          </a:p>
        </p:txBody>
      </p:sp>
      <p:sp>
        <p:nvSpPr>
          <p:cNvPr id="33" name="Flecha a la derecha con bandas 32">
            <a:extLst>
              <a:ext uri="{FF2B5EF4-FFF2-40B4-BE49-F238E27FC236}">
                <a16:creationId xmlns:a16="http://schemas.microsoft.com/office/drawing/2014/main" id="{527CFD21-C124-0640-BE80-36E6BF71759C}"/>
              </a:ext>
            </a:extLst>
          </p:cNvPr>
          <p:cNvSpPr/>
          <p:nvPr/>
        </p:nvSpPr>
        <p:spPr>
          <a:xfrm>
            <a:off x="4703899" y="2404859"/>
            <a:ext cx="210450" cy="120701"/>
          </a:xfrm>
          <a:prstGeom prst="stripedRightArrow">
            <a:avLst/>
          </a:prstGeom>
          <a:solidFill>
            <a:srgbClr val="B702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sz="1350"/>
          </a:p>
        </p:txBody>
      </p:sp>
      <p:sp>
        <p:nvSpPr>
          <p:cNvPr id="34" name="Flecha a la derecha con bandas 33">
            <a:extLst>
              <a:ext uri="{FF2B5EF4-FFF2-40B4-BE49-F238E27FC236}">
                <a16:creationId xmlns:a16="http://schemas.microsoft.com/office/drawing/2014/main" id="{F7C8C044-7599-8140-A18B-E3D03652EC8B}"/>
              </a:ext>
            </a:extLst>
          </p:cNvPr>
          <p:cNvSpPr/>
          <p:nvPr/>
        </p:nvSpPr>
        <p:spPr>
          <a:xfrm>
            <a:off x="6728380" y="2404859"/>
            <a:ext cx="210450" cy="120701"/>
          </a:xfrm>
          <a:prstGeom prst="stripedRightArrow">
            <a:avLst/>
          </a:prstGeom>
          <a:solidFill>
            <a:srgbClr val="B702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sz="1350"/>
          </a:p>
        </p:txBody>
      </p:sp>
      <mc:AlternateContent xmlns:mc="http://schemas.openxmlformats.org/markup-compatibility/2006" xmlns:a14="http://schemas.microsoft.com/office/drawing/2010/main">
        <mc:Choice Requires="a14">
          <p:sp>
            <p:nvSpPr>
              <p:cNvPr id="35" name="CuadroTexto 34">
                <a:extLst>
                  <a:ext uri="{FF2B5EF4-FFF2-40B4-BE49-F238E27FC236}">
                    <a16:creationId xmlns:a16="http://schemas.microsoft.com/office/drawing/2014/main" id="{E5EC6FE9-FD02-4630-B00B-3B7D73C5F8EB}"/>
                  </a:ext>
                </a:extLst>
              </p:cNvPr>
              <p:cNvSpPr txBox="1"/>
              <p:nvPr/>
            </p:nvSpPr>
            <p:spPr>
              <a:xfrm>
                <a:off x="774393" y="3190001"/>
                <a:ext cx="7966518" cy="1193532"/>
              </a:xfrm>
              <a:prstGeom prst="rect">
                <a:avLst/>
              </a:prstGeom>
              <a:noFill/>
            </p:spPr>
            <p:txBody>
              <a:bodyPr wrap="square">
                <a:spAutoFit/>
              </a:bodyPr>
              <a:lstStyle/>
              <a:p>
                <a:pPr algn="just"/>
                <a:r>
                  <a:rPr lang="es-MX" sz="1050" b="1" i="1" dirty="0">
                    <a:solidFill>
                      <a:srgbClr val="8D143D"/>
                    </a:solidFill>
                  </a:rPr>
                  <a:t>Método Inventario permanente </a:t>
                </a:r>
              </a:p>
              <a:p>
                <a:pPr algn="just"/>
                <a14:m>
                  <m:oMathPara xmlns:m="http://schemas.openxmlformats.org/officeDocument/2006/math">
                    <m:oMathParaPr>
                      <m:jc m:val="centerGroup"/>
                    </m:oMathParaPr>
                    <m:oMath xmlns:m="http://schemas.openxmlformats.org/officeDocument/2006/math">
                      <m:sSub>
                        <m:sSubPr>
                          <m:ctrlPr>
                            <a:rPr lang="es-MX" sz="1050" i="1">
                              <a:latin typeface="Cambria Math" panose="02040503050406030204" pitchFamily="18" charset="0"/>
                            </a:rPr>
                          </m:ctrlPr>
                        </m:sSubPr>
                        <m:e>
                          <m:r>
                            <a:rPr lang="es-MX" sz="1050">
                              <a:latin typeface="Cambria Math" panose="02040503050406030204" pitchFamily="18" charset="0"/>
                            </a:rPr>
                            <m:t>𝑆</m:t>
                          </m:r>
                        </m:e>
                        <m:sub>
                          <m:r>
                            <a:rPr lang="es-MX" sz="1050">
                              <a:latin typeface="Cambria Math" panose="02040503050406030204" pitchFamily="18" charset="0"/>
                            </a:rPr>
                            <m:t>𝑘</m:t>
                          </m:r>
                          <m:r>
                            <a:rPr lang="es-MX" sz="1050">
                              <a:latin typeface="Cambria Math" panose="02040503050406030204" pitchFamily="18" charset="0"/>
                            </a:rPr>
                            <m:t>,</m:t>
                          </m:r>
                          <m:r>
                            <a:rPr lang="es-MX" sz="1050">
                              <a:latin typeface="Cambria Math" panose="02040503050406030204" pitchFamily="18" charset="0"/>
                            </a:rPr>
                            <m:t>𝑡</m:t>
                          </m:r>
                        </m:sub>
                      </m:sSub>
                      <m:r>
                        <a:rPr lang="es-MX" sz="1050">
                          <a:latin typeface="Cambria Math" panose="02040503050406030204" pitchFamily="18" charset="0"/>
                        </a:rPr>
                        <m:t>=</m:t>
                      </m:r>
                      <m:nary>
                        <m:naryPr>
                          <m:chr m:val="∑"/>
                          <m:ctrlPr>
                            <a:rPr lang="es-MX" sz="1050" i="1">
                              <a:latin typeface="Cambria Math" panose="02040503050406030204" pitchFamily="18" charset="0"/>
                            </a:rPr>
                          </m:ctrlPr>
                        </m:naryPr>
                        <m:sub>
                          <m:r>
                            <m:rPr>
                              <m:brk m:alnAt="23"/>
                            </m:rPr>
                            <a:rPr lang="es-MX" sz="1050">
                              <a:latin typeface="Cambria Math" panose="02040503050406030204" pitchFamily="18" charset="0"/>
                            </a:rPr>
                            <m:t>𝜏</m:t>
                          </m:r>
                          <m:r>
                            <a:rPr lang="es-MX" sz="1050">
                              <a:latin typeface="Cambria Math" panose="02040503050406030204" pitchFamily="18" charset="0"/>
                            </a:rPr>
                            <m:t>=0</m:t>
                          </m:r>
                        </m:sub>
                        <m:sup>
                          <m:r>
                            <a:rPr lang="es-MX" sz="1050">
                              <a:latin typeface="Cambria Math" panose="02040503050406030204" pitchFamily="18" charset="0"/>
                            </a:rPr>
                            <m:t>∞</m:t>
                          </m:r>
                        </m:sup>
                        <m:e>
                          <m:sSub>
                            <m:sSubPr>
                              <m:ctrlPr>
                                <a:rPr lang="es-MX" sz="1050" i="1">
                                  <a:latin typeface="Cambria Math" panose="02040503050406030204" pitchFamily="18" charset="0"/>
                                </a:rPr>
                              </m:ctrlPr>
                            </m:sSubPr>
                            <m:e>
                              <m:r>
                                <a:rPr lang="es-MX" sz="1050">
                                  <a:latin typeface="Cambria Math" panose="02040503050406030204" pitchFamily="18" charset="0"/>
                                </a:rPr>
                                <m:t>𝜃</m:t>
                              </m:r>
                            </m:e>
                            <m:sub>
                              <m:r>
                                <a:rPr lang="es-MX" sz="1050">
                                  <a:latin typeface="Cambria Math" panose="02040503050406030204" pitchFamily="18" charset="0"/>
                                </a:rPr>
                                <m:t>𝑘</m:t>
                              </m:r>
                              <m:r>
                                <a:rPr lang="es-MX" sz="1050">
                                  <a:latin typeface="Cambria Math" panose="02040503050406030204" pitchFamily="18" charset="0"/>
                                </a:rPr>
                                <m:t>,</m:t>
                              </m:r>
                              <m:r>
                                <a:rPr lang="es-MX" sz="1050">
                                  <a:latin typeface="Cambria Math" panose="02040503050406030204" pitchFamily="18" charset="0"/>
                                </a:rPr>
                                <m:t>𝜏</m:t>
                              </m:r>
                            </m:sub>
                          </m:sSub>
                          <m:sSub>
                            <m:sSubPr>
                              <m:ctrlPr>
                                <a:rPr lang="es-MX" sz="1050" i="1">
                                  <a:latin typeface="Cambria Math" panose="02040503050406030204" pitchFamily="18" charset="0"/>
                                </a:rPr>
                              </m:ctrlPr>
                            </m:sSubPr>
                            <m:e>
                              <m:r>
                                <a:rPr lang="es-MX" sz="1050">
                                  <a:latin typeface="Cambria Math" panose="02040503050406030204" pitchFamily="18" charset="0"/>
                                </a:rPr>
                                <m:t>𝐼</m:t>
                              </m:r>
                            </m:e>
                            <m:sub>
                              <m:r>
                                <a:rPr lang="es-MX" sz="1050">
                                  <a:latin typeface="Cambria Math" panose="02040503050406030204" pitchFamily="18" charset="0"/>
                                </a:rPr>
                                <m:t>𝑘</m:t>
                              </m:r>
                              <m:r>
                                <a:rPr lang="es-MX" sz="1050">
                                  <a:latin typeface="Cambria Math" panose="02040503050406030204" pitchFamily="18" charset="0"/>
                                </a:rPr>
                                <m:t>,</m:t>
                              </m:r>
                              <m:r>
                                <a:rPr lang="es-MX" sz="1050">
                                  <a:latin typeface="Cambria Math" panose="02040503050406030204" pitchFamily="18" charset="0"/>
                                </a:rPr>
                                <m:t>𝑡</m:t>
                              </m:r>
                              <m:r>
                                <a:rPr lang="es-MX" sz="1050">
                                  <a:latin typeface="Cambria Math" panose="02040503050406030204" pitchFamily="18" charset="0"/>
                                </a:rPr>
                                <m:t>−</m:t>
                              </m:r>
                              <m:r>
                                <a:rPr lang="es-MX" sz="1050">
                                  <a:latin typeface="Cambria Math" panose="02040503050406030204" pitchFamily="18" charset="0"/>
                                </a:rPr>
                                <m:t>𝜏</m:t>
                              </m:r>
                            </m:sub>
                          </m:sSub>
                        </m:e>
                      </m:nary>
                    </m:oMath>
                  </m:oMathPara>
                </a14:m>
                <a:endParaRPr lang="es-MX" sz="1050" dirty="0"/>
              </a:p>
              <a:p>
                <a:pPr algn="just"/>
                <a:endParaRPr lang="es-MX" sz="1050" dirty="0"/>
              </a:p>
              <a:p>
                <a:pPr algn="just"/>
                <a:r>
                  <a:rPr lang="es-MX" sz="1050" dirty="0"/>
                  <a:t>Con </a:t>
                </a:r>
                <a14:m>
                  <m:oMath xmlns:m="http://schemas.openxmlformats.org/officeDocument/2006/math">
                    <m:sSub>
                      <m:sSubPr>
                        <m:ctrlPr>
                          <a:rPr lang="es-MX" sz="1050" i="1">
                            <a:latin typeface="Cambria Math" panose="02040503050406030204" pitchFamily="18" charset="0"/>
                          </a:rPr>
                        </m:ctrlPr>
                      </m:sSubPr>
                      <m:e>
                        <m:r>
                          <a:rPr lang="es-MX" sz="1050">
                            <a:latin typeface="Cambria Math" panose="02040503050406030204" pitchFamily="18" charset="0"/>
                          </a:rPr>
                          <m:t>𝜃</m:t>
                        </m:r>
                      </m:e>
                      <m:sub>
                        <m:r>
                          <a:rPr lang="es-MX" sz="1050">
                            <a:latin typeface="Cambria Math" panose="02040503050406030204" pitchFamily="18" charset="0"/>
                          </a:rPr>
                          <m:t>𝑘</m:t>
                        </m:r>
                        <m:r>
                          <a:rPr lang="es-MX" sz="1050">
                            <a:latin typeface="Cambria Math" panose="02040503050406030204" pitchFamily="18" charset="0"/>
                          </a:rPr>
                          <m:t>,</m:t>
                        </m:r>
                        <m:r>
                          <a:rPr lang="es-MX" sz="1050">
                            <a:latin typeface="Cambria Math" panose="02040503050406030204" pitchFamily="18" charset="0"/>
                          </a:rPr>
                          <m:t>𝜏</m:t>
                        </m:r>
                      </m:sub>
                    </m:sSub>
                    <m:r>
                      <a:rPr lang="es-MX" sz="1050" i="1">
                        <a:latin typeface="Cambria Math" panose="02040503050406030204" pitchFamily="18" charset="0"/>
                      </a:rPr>
                      <m:t>=</m:t>
                    </m:r>
                    <m:sSup>
                      <m:sSupPr>
                        <m:ctrlPr>
                          <a:rPr lang="es-MX" sz="1050" i="1">
                            <a:latin typeface="Cambria Math" panose="02040503050406030204" pitchFamily="18" charset="0"/>
                          </a:rPr>
                        </m:ctrlPr>
                      </m:sSupPr>
                      <m:e>
                        <m:r>
                          <a:rPr lang="es-MX" sz="1050" i="1">
                            <a:latin typeface="Cambria Math" panose="02040503050406030204" pitchFamily="18" charset="0"/>
                          </a:rPr>
                          <m:t>(1 −</m:t>
                        </m:r>
                        <m:sSub>
                          <m:sSubPr>
                            <m:ctrlPr>
                              <a:rPr lang="es-MX" sz="1050" i="1">
                                <a:latin typeface="Cambria Math" panose="02040503050406030204" pitchFamily="18" charset="0"/>
                              </a:rPr>
                            </m:ctrlPr>
                          </m:sSubPr>
                          <m:e>
                            <m:r>
                              <m:rPr>
                                <m:sty m:val="p"/>
                              </m:rPr>
                              <a:rPr lang="el-GR" sz="1050">
                                <a:latin typeface="Cambria Math" panose="02040503050406030204" pitchFamily="18" charset="0"/>
                              </a:rPr>
                              <m:t>δ</m:t>
                            </m:r>
                          </m:e>
                          <m:sub>
                            <m:r>
                              <m:rPr>
                                <m:sty m:val="p"/>
                              </m:rPr>
                              <a:rPr lang="es-MX" sz="1050" i="1">
                                <a:latin typeface="Cambria Math" panose="02040503050406030204" pitchFamily="18" charset="0"/>
                              </a:rPr>
                              <m:t>k</m:t>
                            </m:r>
                          </m:sub>
                        </m:sSub>
                        <m:r>
                          <a:rPr lang="es-MX" sz="1050" i="1">
                            <a:latin typeface="Cambria Math" panose="02040503050406030204" pitchFamily="18" charset="0"/>
                          </a:rPr>
                          <m:t>)</m:t>
                        </m:r>
                      </m:e>
                      <m:sup>
                        <m:r>
                          <a:rPr lang="es-MX" sz="1050">
                            <a:latin typeface="Cambria Math" panose="02040503050406030204" pitchFamily="18" charset="0"/>
                          </a:rPr>
                          <m:t>𝜏</m:t>
                        </m:r>
                      </m:sup>
                    </m:sSup>
                  </m:oMath>
                </a14:m>
                <a:r>
                  <a:rPr lang="es-MX" sz="1050" dirty="0"/>
                  <a:t> como el perfil de retiro </a:t>
                </a:r>
                <a:r>
                  <a:rPr lang="es-MX" sz="1050" b="1" dirty="0"/>
                  <a:t>geométrico</a:t>
                </a:r>
                <a:r>
                  <a:rPr lang="es-MX" sz="1050" dirty="0"/>
                  <a:t> y la pérdida de eficiencia del activo de edad </a:t>
                </a:r>
                <a:r>
                  <a:rPr lang="el-GR" sz="1050" dirty="0"/>
                  <a:t>τ</a:t>
                </a:r>
                <a:r>
                  <a:rPr lang="es-MX" sz="1050" dirty="0"/>
                  <a:t> en comparación con un activo nuevo para el periodo </a:t>
                </a:r>
                <a14:m>
                  <m:oMath xmlns:m="http://schemas.openxmlformats.org/officeDocument/2006/math">
                    <m:r>
                      <a:rPr lang="es-MX" sz="1050" dirty="0">
                        <a:latin typeface="Cambria Math" panose="02040503050406030204" pitchFamily="18" charset="0"/>
                      </a:rPr>
                      <m:t>𝑡</m:t>
                    </m:r>
                    <m:r>
                      <a:rPr lang="es-MX" sz="1050" dirty="0">
                        <a:latin typeface="Cambria Math" panose="02040503050406030204" pitchFamily="18" charset="0"/>
                      </a:rPr>
                      <m:t>.  </m:t>
                    </m:r>
                    <m:sSub>
                      <m:sSubPr>
                        <m:ctrlPr>
                          <a:rPr lang="es-MX" sz="1050" i="1">
                            <a:latin typeface="Cambria Math" panose="02040503050406030204" pitchFamily="18" charset="0"/>
                          </a:rPr>
                        </m:ctrlPr>
                      </m:sSubPr>
                      <m:e>
                        <m:r>
                          <a:rPr lang="es-MX" sz="1050">
                            <a:latin typeface="Cambria Math" panose="02040503050406030204" pitchFamily="18" charset="0"/>
                          </a:rPr>
                          <m:t>𝐼</m:t>
                        </m:r>
                      </m:e>
                      <m:sub>
                        <m:r>
                          <a:rPr lang="es-MX" sz="1050">
                            <a:latin typeface="Cambria Math" panose="02040503050406030204" pitchFamily="18" charset="0"/>
                          </a:rPr>
                          <m:t>𝑘</m:t>
                        </m:r>
                        <m:r>
                          <a:rPr lang="es-MX" sz="1050">
                            <a:latin typeface="Cambria Math" panose="02040503050406030204" pitchFamily="18" charset="0"/>
                          </a:rPr>
                          <m:t>,</m:t>
                        </m:r>
                        <m:r>
                          <a:rPr lang="es-MX" sz="1050">
                            <a:latin typeface="Cambria Math" panose="02040503050406030204" pitchFamily="18" charset="0"/>
                          </a:rPr>
                          <m:t>𝑡</m:t>
                        </m:r>
                        <m:r>
                          <a:rPr lang="es-MX" sz="1050">
                            <a:latin typeface="Cambria Math" panose="02040503050406030204" pitchFamily="18" charset="0"/>
                          </a:rPr>
                          <m:t>−</m:t>
                        </m:r>
                        <m:r>
                          <a:rPr lang="es-MX" sz="1050">
                            <a:latin typeface="Cambria Math" panose="02040503050406030204" pitchFamily="18" charset="0"/>
                          </a:rPr>
                          <m:t>𝜏</m:t>
                        </m:r>
                      </m:sub>
                    </m:sSub>
                  </m:oMath>
                </a14:m>
                <a:r>
                  <a:rPr lang="es-MX" sz="1050" dirty="0"/>
                  <a:t> es la inversión realizada en el activo </a:t>
                </a:r>
                <a14:m>
                  <m:oMath xmlns:m="http://schemas.openxmlformats.org/officeDocument/2006/math">
                    <m:r>
                      <a:rPr lang="es-MX" sz="1050" dirty="0">
                        <a:latin typeface="Cambria Math" panose="02040503050406030204" pitchFamily="18" charset="0"/>
                      </a:rPr>
                      <m:t>𝑘</m:t>
                    </m:r>
                  </m:oMath>
                </a14:m>
                <a:r>
                  <a:rPr lang="es-MX" sz="1050" dirty="0"/>
                  <a:t> en el momento </a:t>
                </a:r>
                <a14:m>
                  <m:oMath xmlns:m="http://schemas.openxmlformats.org/officeDocument/2006/math">
                    <m:r>
                      <a:rPr lang="es-MX" sz="1050" dirty="0">
                        <a:latin typeface="Cambria Math" panose="02040503050406030204" pitchFamily="18" charset="0"/>
                      </a:rPr>
                      <m:t>𝑡</m:t>
                    </m:r>
                    <m:r>
                      <a:rPr lang="es-MX" sz="1050" dirty="0">
                        <a:latin typeface="Cambria Math" panose="02040503050406030204" pitchFamily="18" charset="0"/>
                      </a:rPr>
                      <m:t>−</m:t>
                    </m:r>
                    <m:r>
                      <m:rPr>
                        <m:nor/>
                      </m:rPr>
                      <a:rPr lang="el-GR" sz="1050" dirty="0"/>
                      <m:t>τ</m:t>
                    </m:r>
                  </m:oMath>
                </a14:m>
                <a:r>
                  <a:rPr lang="es-MX" sz="1050" dirty="0"/>
                  <a:t> expresada a precios constantes. </a:t>
                </a:r>
              </a:p>
            </p:txBody>
          </p:sp>
        </mc:Choice>
        <mc:Fallback xmlns="">
          <p:sp>
            <p:nvSpPr>
              <p:cNvPr id="35" name="CuadroTexto 34">
                <a:extLst>
                  <a:ext uri="{FF2B5EF4-FFF2-40B4-BE49-F238E27FC236}">
                    <a16:creationId xmlns:a16="http://schemas.microsoft.com/office/drawing/2014/main" id="{E5EC6FE9-FD02-4630-B00B-3B7D73C5F8EB}"/>
                  </a:ext>
                </a:extLst>
              </p:cNvPr>
              <p:cNvSpPr txBox="1">
                <a:spLocks noRot="1" noChangeAspect="1" noMove="1" noResize="1" noEditPoints="1" noAdjustHandles="1" noChangeArrowheads="1" noChangeShapeType="1" noTextEdit="1"/>
              </p:cNvSpPr>
              <p:nvPr/>
            </p:nvSpPr>
            <p:spPr>
              <a:xfrm>
                <a:off x="774393" y="3190001"/>
                <a:ext cx="7966518" cy="1193532"/>
              </a:xfrm>
              <a:prstGeom prst="rect">
                <a:avLst/>
              </a:prstGeom>
              <a:blipFill>
                <a:blip r:embed="rId2"/>
                <a:stretch>
                  <a:fillRect t="-28571" b="-21939"/>
                </a:stretch>
              </a:blipFill>
            </p:spPr>
            <p:txBody>
              <a:bodyPr/>
              <a:lstStyle/>
              <a:p>
                <a:r>
                  <a:rPr lang="es-CO">
                    <a:noFill/>
                  </a:rPr>
                  <a:t> </a:t>
                </a:r>
              </a:p>
            </p:txBody>
          </p:sp>
        </mc:Fallback>
      </mc:AlternateContent>
      <p:cxnSp>
        <p:nvCxnSpPr>
          <p:cNvPr id="36" name="Conector recto 35">
            <a:extLst>
              <a:ext uri="{FF2B5EF4-FFF2-40B4-BE49-F238E27FC236}">
                <a16:creationId xmlns:a16="http://schemas.microsoft.com/office/drawing/2014/main" id="{7128D38C-51BB-41D5-A5F3-91BF41FB5B4C}"/>
              </a:ext>
            </a:extLst>
          </p:cNvPr>
          <p:cNvCxnSpPr>
            <a:cxnSpLocks/>
          </p:cNvCxnSpPr>
          <p:nvPr/>
        </p:nvCxnSpPr>
        <p:spPr>
          <a:xfrm flipH="1">
            <a:off x="774392" y="476018"/>
            <a:ext cx="374047" cy="0"/>
          </a:xfrm>
          <a:prstGeom prst="line">
            <a:avLst/>
          </a:prstGeom>
          <a:ln>
            <a:solidFill>
              <a:srgbClr val="8D143D"/>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5266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53"/>
          <p:cNvSpPr txBox="1">
            <a:spLocks/>
          </p:cNvSpPr>
          <p:nvPr/>
        </p:nvSpPr>
        <p:spPr>
          <a:xfrm>
            <a:off x="251520" y="2028222"/>
            <a:ext cx="8640960" cy="502510"/>
          </a:xfrm>
          <a:prstGeom prst="rect">
            <a:avLst/>
          </a:prstGeom>
        </p:spPr>
        <p:txBody>
          <a:bodyPr vert="horz" wrap="square" lIns="0" tIns="15875" rIns="0" bIns="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ts val="1750"/>
              </a:lnSpc>
              <a:spcBef>
                <a:spcPts val="125"/>
              </a:spcBef>
              <a:buNone/>
            </a:pPr>
            <a:endParaRPr lang="es-CO" altLang="es-CO" sz="1000" b="1" dirty="0">
              <a:solidFill>
                <a:srgbClr val="8D143D"/>
              </a:solidFill>
              <a:effectLst>
                <a:outerShdw blurRad="38100" dist="38100" dir="2700000" algn="tl">
                  <a:srgbClr val="000000">
                    <a:alpha val="43137"/>
                  </a:srgbClr>
                </a:outerShdw>
              </a:effectLst>
              <a:cs typeface="Arial" panose="020B0604020202020204" pitchFamily="34" charset="0"/>
            </a:endParaRPr>
          </a:p>
          <a:p>
            <a:pPr marL="0" indent="0" algn="r">
              <a:lnSpc>
                <a:spcPts val="1750"/>
              </a:lnSpc>
              <a:spcBef>
                <a:spcPts val="125"/>
              </a:spcBef>
              <a:buNone/>
            </a:pPr>
            <a:r>
              <a:rPr lang="es-CO" altLang="es-CO" sz="2400" b="1" dirty="0">
                <a:solidFill>
                  <a:srgbClr val="8D143D"/>
                </a:solidFill>
                <a:latin typeface="+mj-lt"/>
                <a:cs typeface="Arial" charset="0"/>
              </a:rPr>
              <a:t>Resultados de la PTF 2023</a:t>
            </a:r>
          </a:p>
        </p:txBody>
      </p:sp>
      <p:sp>
        <p:nvSpPr>
          <p:cNvPr id="6" name="Elipse 5">
            <a:extLst>
              <a:ext uri="{FF2B5EF4-FFF2-40B4-BE49-F238E27FC236}">
                <a16:creationId xmlns:a16="http://schemas.microsoft.com/office/drawing/2014/main" id="{AE3A00AF-D2D7-49B1-B4EC-41BBBE658D4C}"/>
              </a:ext>
            </a:extLst>
          </p:cNvPr>
          <p:cNvSpPr/>
          <p:nvPr/>
        </p:nvSpPr>
        <p:spPr>
          <a:xfrm>
            <a:off x="8246733" y="1248920"/>
            <a:ext cx="573630" cy="573630"/>
          </a:xfrm>
          <a:prstGeom prst="ellipse">
            <a:avLst/>
          </a:prstGeom>
          <a:noFill/>
          <a:ln w="38100">
            <a:solidFill>
              <a:srgbClr val="8D143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i="1"/>
          </a:p>
        </p:txBody>
      </p:sp>
      <p:sp>
        <p:nvSpPr>
          <p:cNvPr id="7" name="Rectángulo 6">
            <a:extLst>
              <a:ext uri="{FF2B5EF4-FFF2-40B4-BE49-F238E27FC236}">
                <a16:creationId xmlns:a16="http://schemas.microsoft.com/office/drawing/2014/main" id="{75E78AC5-1D2C-4B83-A6A3-2C2B2C460CBF}"/>
              </a:ext>
            </a:extLst>
          </p:cNvPr>
          <p:cNvSpPr/>
          <p:nvPr/>
        </p:nvSpPr>
        <p:spPr>
          <a:xfrm>
            <a:off x="8337821" y="1248920"/>
            <a:ext cx="391454" cy="523220"/>
          </a:xfrm>
          <a:prstGeom prst="rect">
            <a:avLst/>
          </a:prstGeom>
        </p:spPr>
        <p:txBody>
          <a:bodyPr wrap="square">
            <a:spAutoFit/>
          </a:bodyPr>
          <a:lstStyle/>
          <a:p>
            <a:r>
              <a:rPr lang="es-ES" sz="2800" b="1" i="1">
                <a:solidFill>
                  <a:srgbClr val="B6004B"/>
                </a:solidFill>
                <a:cs typeface="Arial" panose="020B0604020202020204" pitchFamily="34" charset="0"/>
              </a:rPr>
              <a:t>2</a:t>
            </a:r>
            <a:endParaRPr lang="es-CO" sz="2800" i="1"/>
          </a:p>
        </p:txBody>
      </p:sp>
      <p:cxnSp>
        <p:nvCxnSpPr>
          <p:cNvPr id="8" name="Conector recto 7">
            <a:extLst>
              <a:ext uri="{FF2B5EF4-FFF2-40B4-BE49-F238E27FC236}">
                <a16:creationId xmlns:a16="http://schemas.microsoft.com/office/drawing/2014/main" id="{63370B11-B8CF-4B79-B152-0E658C6CE97F}"/>
              </a:ext>
            </a:extLst>
          </p:cNvPr>
          <p:cNvCxnSpPr>
            <a:cxnSpLocks/>
          </p:cNvCxnSpPr>
          <p:nvPr/>
        </p:nvCxnSpPr>
        <p:spPr>
          <a:xfrm flipH="1">
            <a:off x="5458047" y="3009848"/>
            <a:ext cx="3401356" cy="0"/>
          </a:xfrm>
          <a:prstGeom prst="line">
            <a:avLst/>
          </a:prstGeom>
          <a:ln w="3175">
            <a:solidFill>
              <a:srgbClr val="8D143D"/>
            </a:solidFill>
          </a:ln>
          <a:effectLst/>
        </p:spPr>
        <p:style>
          <a:lnRef idx="2">
            <a:schemeClr val="accent1"/>
          </a:lnRef>
          <a:fillRef idx="0">
            <a:schemeClr val="accent1"/>
          </a:fillRef>
          <a:effectRef idx="1">
            <a:schemeClr val="accent1"/>
          </a:effectRef>
          <a:fontRef idx="minor">
            <a:schemeClr val="tx1"/>
          </a:fontRef>
        </p:style>
      </p:cxnSp>
      <p:sp>
        <p:nvSpPr>
          <p:cNvPr id="9" name="4 Rectángulo">
            <a:extLst>
              <a:ext uri="{FF2B5EF4-FFF2-40B4-BE49-F238E27FC236}">
                <a16:creationId xmlns:a16="http://schemas.microsoft.com/office/drawing/2014/main" id="{58C2A112-7679-4EF9-9493-F94F93EF48BD}"/>
              </a:ext>
            </a:extLst>
          </p:cNvPr>
          <p:cNvSpPr/>
          <p:nvPr/>
        </p:nvSpPr>
        <p:spPr>
          <a:xfrm>
            <a:off x="4846317" y="4547968"/>
            <a:ext cx="4112684" cy="276999"/>
          </a:xfrm>
          <a:prstGeom prst="rect">
            <a:avLst/>
          </a:prstGeom>
        </p:spPr>
        <p:txBody>
          <a:bodyPr>
            <a:spAutoFit/>
          </a:bodyPr>
          <a:lstStyle/>
          <a:p>
            <a:pPr algn="r" defTabSz="609585">
              <a:spcBef>
                <a:spcPts val="167"/>
              </a:spcBef>
              <a:defRPr/>
            </a:pPr>
            <a:r>
              <a:rPr lang="es-MX" sz="1200" dirty="0">
                <a:solidFill>
                  <a:srgbClr val="B6004C"/>
                </a:solidFill>
                <a:latin typeface="+mj-lt"/>
                <a:cs typeface="Arial" panose="020B0604020202020204" pitchFamily="34" charset="0"/>
              </a:rPr>
              <a:t>Diciembre 2023</a:t>
            </a:r>
          </a:p>
        </p:txBody>
      </p:sp>
    </p:spTree>
    <p:extLst>
      <p:ext uri="{BB962C8B-B14F-4D97-AF65-F5344CB8AC3E}">
        <p14:creationId xmlns:p14="http://schemas.microsoft.com/office/powerpoint/2010/main" val="3810440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FDFF1F65-7025-1E5B-1347-BD95551975E3}"/>
              </a:ext>
            </a:extLst>
          </p:cNvPr>
          <p:cNvSpPr txBox="1"/>
          <p:nvPr/>
        </p:nvSpPr>
        <p:spPr>
          <a:xfrm>
            <a:off x="675420" y="127011"/>
            <a:ext cx="797510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400" b="1">
                <a:solidFill>
                  <a:srgbClr val="B6004B"/>
                </a:solidFill>
                <a:ea typeface="+mn-lt"/>
                <a:cs typeface="+mn-lt"/>
              </a:rPr>
              <a:t>Total de la Economía: aporte de la PTF 2023pr, servicios laborales y de capital al crecimiento del valor agregado</a:t>
            </a:r>
            <a:endParaRPr lang="es-ES" sz="1400" b="1">
              <a:solidFill>
                <a:srgbClr val="000000"/>
              </a:solidFill>
              <a:cs typeface="Segoe UI"/>
            </a:endParaRPr>
          </a:p>
        </p:txBody>
      </p:sp>
      <p:graphicFrame>
        <p:nvGraphicFramePr>
          <p:cNvPr id="6" name="Gráfico 5">
            <a:extLst>
              <a:ext uri="{FF2B5EF4-FFF2-40B4-BE49-F238E27FC236}">
                <a16:creationId xmlns:a16="http://schemas.microsoft.com/office/drawing/2014/main" id="{F8D13BD2-EAFA-4337-8517-D031C4233987}"/>
              </a:ext>
            </a:extLst>
          </p:cNvPr>
          <p:cNvGraphicFramePr>
            <a:graphicFrameLocks/>
          </p:cNvGraphicFramePr>
          <p:nvPr>
            <p:extLst>
              <p:ext uri="{D42A27DB-BD31-4B8C-83A1-F6EECF244321}">
                <p14:modId xmlns:p14="http://schemas.microsoft.com/office/powerpoint/2010/main" val="3382340685"/>
              </p:ext>
            </p:extLst>
          </p:nvPr>
        </p:nvGraphicFramePr>
        <p:xfrm>
          <a:off x="774392" y="955674"/>
          <a:ext cx="7975106" cy="3575848"/>
        </p:xfrm>
        <a:graphic>
          <a:graphicData uri="http://schemas.openxmlformats.org/drawingml/2006/chart">
            <c:chart xmlns:c="http://schemas.openxmlformats.org/drawingml/2006/chart" xmlns:r="http://schemas.openxmlformats.org/officeDocument/2006/relationships" r:id="rId2"/>
          </a:graphicData>
        </a:graphic>
      </p:graphicFrame>
      <p:sp>
        <p:nvSpPr>
          <p:cNvPr id="2" name="CuadroTexto 1">
            <a:extLst>
              <a:ext uri="{FF2B5EF4-FFF2-40B4-BE49-F238E27FC236}">
                <a16:creationId xmlns:a16="http://schemas.microsoft.com/office/drawing/2014/main" id="{69999647-618A-5DE1-125F-E508F83C0963}"/>
              </a:ext>
            </a:extLst>
          </p:cNvPr>
          <p:cNvSpPr txBox="1"/>
          <p:nvPr/>
        </p:nvSpPr>
        <p:spPr>
          <a:xfrm>
            <a:off x="774392" y="4839959"/>
            <a:ext cx="3212115" cy="215444"/>
          </a:xfrm>
          <a:prstGeom prst="rect">
            <a:avLst/>
          </a:prstGeom>
          <a:noFill/>
        </p:spPr>
        <p:txBody>
          <a:bodyPr wrap="square" rtlCol="0">
            <a:spAutoFit/>
          </a:bodyPr>
          <a:lstStyle/>
          <a:p>
            <a:r>
              <a:rPr lang="es-MX" sz="800" b="1"/>
              <a:t>Fuente: </a:t>
            </a:r>
            <a:r>
              <a:rPr lang="es-MX" sz="800"/>
              <a:t>DANE, Cuentas Nacionales</a:t>
            </a:r>
            <a:endParaRPr lang="es-CO" sz="800"/>
          </a:p>
        </p:txBody>
      </p:sp>
      <p:cxnSp>
        <p:nvCxnSpPr>
          <p:cNvPr id="7" name="Conector recto 6">
            <a:extLst>
              <a:ext uri="{FF2B5EF4-FFF2-40B4-BE49-F238E27FC236}">
                <a16:creationId xmlns:a16="http://schemas.microsoft.com/office/drawing/2014/main" id="{5C764E7A-E1D9-47E6-BEE3-55E7E1D08DE7}"/>
              </a:ext>
            </a:extLst>
          </p:cNvPr>
          <p:cNvCxnSpPr>
            <a:cxnSpLocks/>
          </p:cNvCxnSpPr>
          <p:nvPr/>
        </p:nvCxnSpPr>
        <p:spPr>
          <a:xfrm flipH="1">
            <a:off x="774392" y="653224"/>
            <a:ext cx="374047" cy="0"/>
          </a:xfrm>
          <a:prstGeom prst="line">
            <a:avLst/>
          </a:prstGeom>
          <a:ln>
            <a:solidFill>
              <a:srgbClr val="8D143D"/>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0952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550D213-CCB1-437F-A235-E21D29273CC5}"/>
              </a:ext>
            </a:extLst>
          </p:cNvPr>
          <p:cNvSpPr txBox="1"/>
          <p:nvPr/>
        </p:nvSpPr>
        <p:spPr>
          <a:xfrm>
            <a:off x="682671" y="147964"/>
            <a:ext cx="797510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400" b="1" dirty="0">
                <a:solidFill>
                  <a:srgbClr val="B6004B"/>
                </a:solidFill>
                <a:ea typeface="+mn-lt"/>
                <a:cs typeface="+mn-lt"/>
              </a:rPr>
              <a:t>Total de la Economía: aporte de la PTF 2023pr, servicios laborales y de capital al crecimiento del valor agregado (desagregada)</a:t>
            </a:r>
            <a:endParaRPr lang="es-ES" sz="1400" b="1" dirty="0">
              <a:solidFill>
                <a:srgbClr val="000000"/>
              </a:solidFill>
              <a:cs typeface="Segoe UI"/>
            </a:endParaRPr>
          </a:p>
        </p:txBody>
      </p:sp>
      <p:graphicFrame>
        <p:nvGraphicFramePr>
          <p:cNvPr id="2" name="Gráfico 1">
            <a:extLst>
              <a:ext uri="{FF2B5EF4-FFF2-40B4-BE49-F238E27FC236}">
                <a16:creationId xmlns:a16="http://schemas.microsoft.com/office/drawing/2014/main" id="{A0BB77DD-4105-418B-851F-6BED84864CA0}"/>
              </a:ext>
            </a:extLst>
          </p:cNvPr>
          <p:cNvGraphicFramePr>
            <a:graphicFrameLocks/>
          </p:cNvGraphicFramePr>
          <p:nvPr>
            <p:extLst>
              <p:ext uri="{D42A27DB-BD31-4B8C-83A1-F6EECF244321}">
                <p14:modId xmlns:p14="http://schemas.microsoft.com/office/powerpoint/2010/main" val="786041147"/>
              </p:ext>
            </p:extLst>
          </p:nvPr>
        </p:nvGraphicFramePr>
        <p:xfrm>
          <a:off x="774392" y="834702"/>
          <a:ext cx="8036455" cy="3869202"/>
        </p:xfrm>
        <a:graphic>
          <a:graphicData uri="http://schemas.openxmlformats.org/drawingml/2006/chart">
            <c:chart xmlns:c="http://schemas.openxmlformats.org/drawingml/2006/chart" xmlns:r="http://schemas.openxmlformats.org/officeDocument/2006/relationships" r:id="rId3"/>
          </a:graphicData>
        </a:graphic>
      </p:graphicFrame>
      <p:sp>
        <p:nvSpPr>
          <p:cNvPr id="6" name="CuadroTexto 5">
            <a:extLst>
              <a:ext uri="{FF2B5EF4-FFF2-40B4-BE49-F238E27FC236}">
                <a16:creationId xmlns:a16="http://schemas.microsoft.com/office/drawing/2014/main" id="{DDDEF3AB-0025-DE1D-7B59-81B73138CCBA}"/>
              </a:ext>
            </a:extLst>
          </p:cNvPr>
          <p:cNvSpPr txBox="1"/>
          <p:nvPr/>
        </p:nvSpPr>
        <p:spPr>
          <a:xfrm>
            <a:off x="774392" y="4794251"/>
            <a:ext cx="3212115" cy="215444"/>
          </a:xfrm>
          <a:prstGeom prst="rect">
            <a:avLst/>
          </a:prstGeom>
          <a:noFill/>
        </p:spPr>
        <p:txBody>
          <a:bodyPr wrap="square" rtlCol="0">
            <a:spAutoFit/>
          </a:bodyPr>
          <a:lstStyle/>
          <a:p>
            <a:r>
              <a:rPr lang="es-MX" sz="800" b="1"/>
              <a:t>Fuente: </a:t>
            </a:r>
            <a:r>
              <a:rPr lang="es-MX" sz="800"/>
              <a:t>DANE, Cuentas Nacionales</a:t>
            </a:r>
            <a:endParaRPr lang="es-CO" sz="800"/>
          </a:p>
        </p:txBody>
      </p:sp>
      <p:cxnSp>
        <p:nvCxnSpPr>
          <p:cNvPr id="7" name="Conector recto 6">
            <a:extLst>
              <a:ext uri="{FF2B5EF4-FFF2-40B4-BE49-F238E27FC236}">
                <a16:creationId xmlns:a16="http://schemas.microsoft.com/office/drawing/2014/main" id="{21982950-BBCE-46EF-ACF4-648FB2CF75AF}"/>
              </a:ext>
            </a:extLst>
          </p:cNvPr>
          <p:cNvCxnSpPr>
            <a:cxnSpLocks/>
          </p:cNvCxnSpPr>
          <p:nvPr/>
        </p:nvCxnSpPr>
        <p:spPr>
          <a:xfrm flipH="1">
            <a:off x="774392" y="702843"/>
            <a:ext cx="374047" cy="0"/>
          </a:xfrm>
          <a:prstGeom prst="line">
            <a:avLst/>
          </a:prstGeom>
          <a:ln>
            <a:solidFill>
              <a:srgbClr val="8D143D"/>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6080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53"/>
          <p:cNvSpPr txBox="1">
            <a:spLocks/>
          </p:cNvSpPr>
          <p:nvPr/>
        </p:nvSpPr>
        <p:spPr>
          <a:xfrm>
            <a:off x="4021967" y="2283799"/>
            <a:ext cx="4817157" cy="1030988"/>
          </a:xfrm>
          <a:prstGeom prst="rect">
            <a:avLst/>
          </a:prstGeom>
        </p:spPr>
        <p:txBody>
          <a:bodyPr vert="horz" wrap="square" lIns="0" tIns="15875" rIns="0" bIns="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ts val="1750"/>
              </a:lnSpc>
              <a:spcBef>
                <a:spcPts val="125"/>
              </a:spcBef>
              <a:buNone/>
            </a:pPr>
            <a:endParaRPr lang="es-CO" altLang="es-CO" sz="1000" b="1" dirty="0">
              <a:solidFill>
                <a:srgbClr val="8D143D"/>
              </a:solidFill>
              <a:effectLst>
                <a:outerShdw blurRad="38100" dist="38100" dir="2700000" algn="tl">
                  <a:srgbClr val="000000">
                    <a:alpha val="43137"/>
                  </a:srgbClr>
                </a:outerShdw>
              </a:effectLst>
              <a:cs typeface="Arial" panose="020B0604020202020204" pitchFamily="34" charset="0"/>
            </a:endParaRPr>
          </a:p>
          <a:p>
            <a:pPr marL="0" indent="0" algn="r" defTabSz="457200" eaLnBrk="1" fontAlgn="auto" hangingPunct="1">
              <a:spcBef>
                <a:spcPts val="125"/>
              </a:spcBef>
              <a:spcAft>
                <a:spcPts val="0"/>
              </a:spcAft>
              <a:buNone/>
            </a:pPr>
            <a:r>
              <a:rPr kumimoji="0" lang="en-US" altLang="es-CO" sz="3200" b="1" i="0" u="none" strike="noStrike" kern="1200" cap="none" spc="0" normalizeH="0" baseline="0" noProof="0" dirty="0" err="1">
                <a:ln>
                  <a:noFill/>
                </a:ln>
                <a:solidFill>
                  <a:srgbClr val="8D143D"/>
                </a:solidFill>
                <a:effectLst/>
                <a:uLnTx/>
                <a:uFillTx/>
                <a:latin typeface="+mj-lt"/>
              </a:rPr>
              <a:t>Productividad</a:t>
            </a:r>
            <a:r>
              <a:rPr kumimoji="0" lang="en-US" altLang="es-CO" sz="3200" b="1" i="0" u="none" strike="noStrike" kern="1200" cap="none" spc="0" normalizeH="0" baseline="0" noProof="0" dirty="0">
                <a:ln>
                  <a:noFill/>
                </a:ln>
                <a:solidFill>
                  <a:srgbClr val="8D143D"/>
                </a:solidFill>
                <a:effectLst/>
                <a:uLnTx/>
                <a:uFillTx/>
                <a:latin typeface="+mj-lt"/>
              </a:rPr>
              <a:t> Laboral</a:t>
            </a:r>
          </a:p>
          <a:p>
            <a:pPr marL="0" indent="0" algn="r">
              <a:lnSpc>
                <a:spcPts val="1750"/>
              </a:lnSpc>
              <a:spcBef>
                <a:spcPts val="125"/>
              </a:spcBef>
              <a:buNone/>
            </a:pPr>
            <a:endParaRPr lang="es-CO" altLang="es-CO" b="1" dirty="0">
              <a:solidFill>
                <a:srgbClr val="8D143D"/>
              </a:solidFill>
              <a:latin typeface="+mj-lt"/>
              <a:cs typeface="Arial" charset="0"/>
            </a:endParaRPr>
          </a:p>
        </p:txBody>
      </p:sp>
      <p:sp>
        <p:nvSpPr>
          <p:cNvPr id="2" name="Elipse 1">
            <a:extLst>
              <a:ext uri="{FF2B5EF4-FFF2-40B4-BE49-F238E27FC236}">
                <a16:creationId xmlns:a16="http://schemas.microsoft.com/office/drawing/2014/main" id="{C4BCFFAF-6A61-10A5-F9FF-62022AC15622}"/>
              </a:ext>
            </a:extLst>
          </p:cNvPr>
          <p:cNvSpPr/>
          <p:nvPr/>
        </p:nvSpPr>
        <p:spPr>
          <a:xfrm>
            <a:off x="8265494" y="1611151"/>
            <a:ext cx="573630" cy="573630"/>
          </a:xfrm>
          <a:prstGeom prst="ellipse">
            <a:avLst/>
          </a:prstGeom>
          <a:noFill/>
          <a:ln w="38100">
            <a:solidFill>
              <a:srgbClr val="8D143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i="1"/>
          </a:p>
        </p:txBody>
      </p:sp>
      <p:sp>
        <p:nvSpPr>
          <p:cNvPr id="4" name="Rectángulo 3">
            <a:extLst>
              <a:ext uri="{FF2B5EF4-FFF2-40B4-BE49-F238E27FC236}">
                <a16:creationId xmlns:a16="http://schemas.microsoft.com/office/drawing/2014/main" id="{3082A2E6-10EB-BC48-546B-7A6390A0CA99}"/>
              </a:ext>
            </a:extLst>
          </p:cNvPr>
          <p:cNvSpPr/>
          <p:nvPr/>
        </p:nvSpPr>
        <p:spPr>
          <a:xfrm>
            <a:off x="8364392" y="1635095"/>
            <a:ext cx="391454" cy="523220"/>
          </a:xfrm>
          <a:prstGeom prst="rect">
            <a:avLst/>
          </a:prstGeom>
        </p:spPr>
        <p:txBody>
          <a:bodyPr wrap="square">
            <a:spAutoFit/>
          </a:bodyPr>
          <a:lstStyle/>
          <a:p>
            <a:r>
              <a:rPr lang="es-ES" sz="2800" b="1" i="1" dirty="0">
                <a:solidFill>
                  <a:srgbClr val="B6004B"/>
                </a:solidFill>
                <a:cs typeface="Arial" panose="020B0604020202020204" pitchFamily="34" charset="0"/>
              </a:rPr>
              <a:t>3</a:t>
            </a:r>
            <a:endParaRPr lang="es-CO" sz="2800" i="1" dirty="0"/>
          </a:p>
        </p:txBody>
      </p:sp>
      <p:cxnSp>
        <p:nvCxnSpPr>
          <p:cNvPr id="7" name="Conector recto 6">
            <a:extLst>
              <a:ext uri="{FF2B5EF4-FFF2-40B4-BE49-F238E27FC236}">
                <a16:creationId xmlns:a16="http://schemas.microsoft.com/office/drawing/2014/main" id="{80B04B54-5AA9-426C-9A1A-88B192D674DB}"/>
              </a:ext>
            </a:extLst>
          </p:cNvPr>
          <p:cNvCxnSpPr>
            <a:cxnSpLocks/>
          </p:cNvCxnSpPr>
          <p:nvPr/>
        </p:nvCxnSpPr>
        <p:spPr>
          <a:xfrm flipH="1">
            <a:off x="4572000" y="3442239"/>
            <a:ext cx="4267126" cy="0"/>
          </a:xfrm>
          <a:prstGeom prst="line">
            <a:avLst/>
          </a:prstGeom>
          <a:ln w="3175">
            <a:solidFill>
              <a:srgbClr val="8D143D"/>
            </a:solidFill>
          </a:ln>
          <a:effectLst/>
        </p:spPr>
        <p:style>
          <a:lnRef idx="2">
            <a:schemeClr val="accent1"/>
          </a:lnRef>
          <a:fillRef idx="0">
            <a:schemeClr val="accent1"/>
          </a:fillRef>
          <a:effectRef idx="1">
            <a:schemeClr val="accent1"/>
          </a:effectRef>
          <a:fontRef idx="minor">
            <a:schemeClr val="tx1"/>
          </a:fontRef>
        </p:style>
      </p:cxnSp>
      <p:sp>
        <p:nvSpPr>
          <p:cNvPr id="11" name="4 Rectángulo">
            <a:extLst>
              <a:ext uri="{FF2B5EF4-FFF2-40B4-BE49-F238E27FC236}">
                <a16:creationId xmlns:a16="http://schemas.microsoft.com/office/drawing/2014/main" id="{92C607D5-55ED-483F-BFEF-4BDE70972A55}"/>
              </a:ext>
            </a:extLst>
          </p:cNvPr>
          <p:cNvSpPr/>
          <p:nvPr/>
        </p:nvSpPr>
        <p:spPr>
          <a:xfrm>
            <a:off x="4846317" y="4547968"/>
            <a:ext cx="4112684" cy="276999"/>
          </a:xfrm>
          <a:prstGeom prst="rect">
            <a:avLst/>
          </a:prstGeom>
        </p:spPr>
        <p:txBody>
          <a:bodyPr>
            <a:spAutoFit/>
          </a:bodyPr>
          <a:lstStyle/>
          <a:p>
            <a:pPr algn="r" defTabSz="609585">
              <a:spcBef>
                <a:spcPts val="167"/>
              </a:spcBef>
              <a:defRPr/>
            </a:pPr>
            <a:r>
              <a:rPr lang="es-MX" sz="1200" dirty="0">
                <a:solidFill>
                  <a:srgbClr val="B6004C"/>
                </a:solidFill>
                <a:latin typeface="+mj-lt"/>
                <a:cs typeface="Arial" panose="020B0604020202020204" pitchFamily="34" charset="0"/>
              </a:rPr>
              <a:t>Diciembre 2023</a:t>
            </a:r>
          </a:p>
        </p:txBody>
      </p:sp>
    </p:spTree>
    <p:extLst>
      <p:ext uri="{BB962C8B-B14F-4D97-AF65-F5344CB8AC3E}">
        <p14:creationId xmlns:p14="http://schemas.microsoft.com/office/powerpoint/2010/main" val="1082593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ángulo: esquinas redondeadas 2">
                <a:extLst>
                  <a:ext uri="{FF2B5EF4-FFF2-40B4-BE49-F238E27FC236}">
                    <a16:creationId xmlns:a16="http://schemas.microsoft.com/office/drawing/2014/main" id="{85A15F96-18CC-C0DA-0C6F-288E4A96B57B}"/>
                  </a:ext>
                </a:extLst>
              </p:cNvPr>
              <p:cNvSpPr/>
              <p:nvPr/>
            </p:nvSpPr>
            <p:spPr>
              <a:xfrm>
                <a:off x="1132474" y="972985"/>
                <a:ext cx="1203813" cy="797092"/>
              </a:xfrm>
              <a:prstGeom prst="roundRect">
                <a:avLst/>
              </a:prstGeom>
              <a:solidFill>
                <a:srgbClr val="8D143D"/>
              </a:solidFill>
              <a:ln>
                <a:solidFill>
                  <a:srgbClr val="8D143D"/>
                </a:solid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s-MX" sz="1000" b="1" i="0" smtClean="0">
                          <a:solidFill>
                            <a:schemeClr val="bg1"/>
                          </a:solidFill>
                          <a:latin typeface="Cambria Math" panose="02040503050406030204" pitchFamily="18" charset="0"/>
                        </a:rPr>
                        <m:t>𝐏𝐫𝐨𝐝𝐮𝐜𝐭𝐢𝐯𝐢𝐝𝐚𝐝</m:t>
                      </m:r>
                    </m:oMath>
                  </m:oMathPara>
                </a14:m>
                <a:endParaRPr lang="es-ES" sz="1000" b="1" dirty="0">
                  <a:solidFill>
                    <a:schemeClr val="bg1"/>
                  </a:solidFill>
                </a:endParaRPr>
              </a:p>
              <a:p>
                <a:pPr algn="ctr"/>
                <a14:m>
                  <m:oMathPara xmlns:m="http://schemas.openxmlformats.org/officeDocument/2006/math">
                    <m:oMathParaPr>
                      <m:jc m:val="centerGroup"/>
                    </m:oMathParaPr>
                    <m:oMath xmlns:m="http://schemas.openxmlformats.org/officeDocument/2006/math">
                      <m:r>
                        <a:rPr lang="es-MX" sz="1000" b="1" i="0" smtClean="0">
                          <a:solidFill>
                            <a:schemeClr val="bg1"/>
                          </a:solidFill>
                          <a:latin typeface="Cambria Math" panose="02040503050406030204" pitchFamily="18" charset="0"/>
                        </a:rPr>
                        <m:t> </m:t>
                      </m:r>
                      <m:r>
                        <a:rPr lang="es-ES" sz="1000" b="1" i="0" smtClean="0">
                          <a:solidFill>
                            <a:schemeClr val="bg1"/>
                          </a:solidFill>
                          <a:latin typeface="Cambria Math" panose="02040503050406030204" pitchFamily="18" charset="0"/>
                        </a:rPr>
                        <m:t>     </m:t>
                      </m:r>
                      <m:r>
                        <a:rPr lang="es-MX" sz="1000" b="1" i="0" smtClean="0">
                          <a:solidFill>
                            <a:schemeClr val="bg1"/>
                          </a:solidFill>
                          <a:latin typeface="Cambria Math" panose="02040503050406030204" pitchFamily="18" charset="0"/>
                        </a:rPr>
                        <m:t>𝐥𝐚𝐛𝐨𝐫𝐚𝐥</m:t>
                      </m:r>
                      <m:r>
                        <a:rPr lang="es-MX" sz="1000" b="1" i="0" smtClean="0">
                          <a:solidFill>
                            <a:schemeClr val="bg1"/>
                          </a:solidFill>
                          <a:latin typeface="Cambria Math" panose="02040503050406030204" pitchFamily="18" charset="0"/>
                        </a:rPr>
                        <m:t> </m:t>
                      </m:r>
                    </m:oMath>
                  </m:oMathPara>
                </a14:m>
                <a:endParaRPr lang="es-ES" sz="1000" b="1" dirty="0">
                  <a:solidFill>
                    <a:schemeClr val="bg1"/>
                  </a:solidFill>
                </a:endParaRPr>
              </a:p>
              <a:p>
                <a:pPr algn="ctr"/>
                <a14:m>
                  <m:oMathPara xmlns:m="http://schemas.openxmlformats.org/officeDocument/2006/math">
                    <m:oMathParaPr>
                      <m:jc m:val="centerGroup"/>
                    </m:oMathParaPr>
                    <m:oMath xmlns:m="http://schemas.openxmlformats.org/officeDocument/2006/math">
                      <m:r>
                        <a:rPr lang="es-ES" sz="1000" b="1" i="0" smtClean="0">
                          <a:solidFill>
                            <a:schemeClr val="bg1"/>
                          </a:solidFill>
                          <a:latin typeface="Cambria Math" panose="02040503050406030204" pitchFamily="18" charset="0"/>
                        </a:rPr>
                        <m:t>    </m:t>
                      </m:r>
                      <m:r>
                        <a:rPr lang="es-MX" sz="1000" b="1" i="0" smtClean="0">
                          <a:solidFill>
                            <a:schemeClr val="bg1"/>
                          </a:solidFill>
                          <a:latin typeface="Cambria Math" panose="02040503050406030204" pitchFamily="18" charset="0"/>
                        </a:rPr>
                        <m:t>𝐩𝐨𝐫</m:t>
                      </m:r>
                      <m:r>
                        <a:rPr lang="es-MX" sz="1000" b="1" i="0" smtClean="0">
                          <a:solidFill>
                            <a:schemeClr val="bg1"/>
                          </a:solidFill>
                          <a:latin typeface="Cambria Math" panose="02040503050406030204" pitchFamily="18" charset="0"/>
                        </a:rPr>
                        <m:t> </m:t>
                      </m:r>
                      <m:r>
                        <a:rPr lang="es-MX" sz="1000" b="1" i="0" smtClean="0">
                          <a:solidFill>
                            <a:schemeClr val="bg1"/>
                          </a:solidFill>
                          <a:latin typeface="Cambria Math" panose="02040503050406030204" pitchFamily="18" charset="0"/>
                        </a:rPr>
                        <m:t>𝐡𝐨𝐫𝐚</m:t>
                      </m:r>
                    </m:oMath>
                  </m:oMathPara>
                </a14:m>
                <a:endParaRPr lang="es-CO" sz="1000" b="1" dirty="0">
                  <a:solidFill>
                    <a:schemeClr val="bg1"/>
                  </a:solidFill>
                </a:endParaRPr>
              </a:p>
            </p:txBody>
          </p:sp>
        </mc:Choice>
        <mc:Fallback xmlns="">
          <p:sp>
            <p:nvSpPr>
              <p:cNvPr id="3" name="Rectángulo: esquinas redondeadas 2">
                <a:extLst>
                  <a:ext uri="{FF2B5EF4-FFF2-40B4-BE49-F238E27FC236}">
                    <a16:creationId xmlns:a16="http://schemas.microsoft.com/office/drawing/2014/main" id="{85A15F96-18CC-C0DA-0C6F-288E4A96B57B}"/>
                  </a:ext>
                </a:extLst>
              </p:cNvPr>
              <p:cNvSpPr>
                <a:spLocks noRot="1" noChangeAspect="1" noMove="1" noResize="1" noEditPoints="1" noAdjustHandles="1" noChangeArrowheads="1" noChangeShapeType="1" noTextEdit="1"/>
              </p:cNvSpPr>
              <p:nvPr/>
            </p:nvSpPr>
            <p:spPr>
              <a:xfrm>
                <a:off x="1132474" y="972985"/>
                <a:ext cx="1203813" cy="797092"/>
              </a:xfrm>
              <a:prstGeom prst="roundRect">
                <a:avLst/>
              </a:prstGeom>
              <a:blipFill>
                <a:blip r:embed="rId2"/>
                <a:stretch>
                  <a:fillRect/>
                </a:stretch>
              </a:blipFill>
              <a:ln>
                <a:solidFill>
                  <a:srgbClr val="8D143D"/>
                </a:solidFill>
              </a:ln>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932C31D3-353E-F5A2-8290-A256903272BD}"/>
                  </a:ext>
                </a:extLst>
              </p:cNvPr>
              <p:cNvSpPr txBox="1"/>
              <p:nvPr/>
            </p:nvSpPr>
            <p:spPr>
              <a:xfrm>
                <a:off x="1147875" y="2452785"/>
                <a:ext cx="1295150" cy="861774"/>
              </a:xfrm>
              <a:prstGeom prst="rect">
                <a:avLst/>
              </a:prstGeom>
              <a:solidFill>
                <a:schemeClr val="accent6"/>
              </a:solidFill>
              <a:ln>
                <a:solidFill>
                  <a:schemeClr val="accent6"/>
                </a:solidFill>
              </a:ln>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14:m>
                  <m:oMath xmlns:m="http://schemas.openxmlformats.org/officeDocument/2006/math">
                    <m:r>
                      <a:rPr lang="es-MX" sz="1000" b="1" i="0" smtClean="0">
                        <a:solidFill>
                          <a:schemeClr val="tx1"/>
                        </a:solidFill>
                        <a:latin typeface="Cambria Math" panose="02040503050406030204" pitchFamily="18" charset="0"/>
                      </a:rPr>
                      <m:t>𝐏𝐫𝐨𝐝𝐮𝐜𝐭𝐢𝐯𝐢𝐝𝐚𝐝</m:t>
                    </m:r>
                  </m:oMath>
                </a14:m>
                <a:r>
                  <a:rPr lang="es-MX" sz="1000" b="1" dirty="0">
                    <a:solidFill>
                      <a:schemeClr val="tx1"/>
                    </a:solidFill>
                  </a:rPr>
                  <a:t> Total de los Factores</a:t>
                </a:r>
              </a:p>
              <a:p>
                <a:pPr algn="ctr"/>
                <a:endParaRPr lang="es-CO" sz="1000" b="1" dirty="0">
                  <a:solidFill>
                    <a:schemeClr val="tx1"/>
                  </a:solidFill>
                </a:endParaRPr>
              </a:p>
              <a:p>
                <a:pPr algn="ctr"/>
                <a:r>
                  <a:rPr lang="es-CO" sz="1000" b="1" dirty="0">
                    <a:solidFill>
                      <a:schemeClr val="tx1"/>
                    </a:solidFill>
                  </a:rPr>
                  <a:t>KLEMS</a:t>
                </a:r>
              </a:p>
            </p:txBody>
          </p:sp>
        </mc:Choice>
        <mc:Fallback xmlns="">
          <p:sp>
            <p:nvSpPr>
              <p:cNvPr id="5" name="CuadroTexto 4">
                <a:extLst>
                  <a:ext uri="{FF2B5EF4-FFF2-40B4-BE49-F238E27FC236}">
                    <a16:creationId xmlns:a16="http://schemas.microsoft.com/office/drawing/2014/main" id="{932C31D3-353E-F5A2-8290-A256903272BD}"/>
                  </a:ext>
                </a:extLst>
              </p:cNvPr>
              <p:cNvSpPr txBox="1">
                <a:spLocks noRot="1" noChangeAspect="1" noMove="1" noResize="1" noEditPoints="1" noAdjustHandles="1" noChangeArrowheads="1" noChangeShapeType="1" noTextEdit="1"/>
              </p:cNvSpPr>
              <p:nvPr/>
            </p:nvSpPr>
            <p:spPr>
              <a:xfrm>
                <a:off x="1147875" y="2452785"/>
                <a:ext cx="1295150" cy="861774"/>
              </a:xfrm>
              <a:prstGeom prst="rect">
                <a:avLst/>
              </a:prstGeom>
              <a:blipFill>
                <a:blip r:embed="rId3"/>
                <a:stretch>
                  <a:fillRect b="-1370"/>
                </a:stretch>
              </a:blipFill>
              <a:ln>
                <a:solidFill>
                  <a:schemeClr val="accent6"/>
                </a:solidFill>
              </a:ln>
            </p:spPr>
            <p:txBody>
              <a:bodyPr/>
              <a:lstStyle/>
              <a:p>
                <a:r>
                  <a:rPr lang="es-CO">
                    <a:noFill/>
                  </a:rPr>
                  <a:t> </a:t>
                </a:r>
              </a:p>
            </p:txBody>
          </p:sp>
        </mc:Fallback>
      </mc:AlternateContent>
      <p:sp>
        <p:nvSpPr>
          <p:cNvPr id="10" name="Flecha: a la derecha 9">
            <a:extLst>
              <a:ext uri="{FF2B5EF4-FFF2-40B4-BE49-F238E27FC236}">
                <a16:creationId xmlns:a16="http://schemas.microsoft.com/office/drawing/2014/main" id="{E652776C-D647-204E-091D-31E3F12946DC}"/>
              </a:ext>
            </a:extLst>
          </p:cNvPr>
          <p:cNvSpPr/>
          <p:nvPr/>
        </p:nvSpPr>
        <p:spPr>
          <a:xfrm rot="16200000">
            <a:off x="1506011" y="1960367"/>
            <a:ext cx="546229" cy="351509"/>
          </a:xfrm>
          <a:prstGeom prst="rightArrow">
            <a:avLst/>
          </a:prstGeom>
          <a:solidFill>
            <a:schemeClr val="bg1">
              <a:lumMod val="50000"/>
            </a:schemeClr>
          </a:solidFill>
          <a:ln w="635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CO" sz="1000">
              <a:solidFill>
                <a:schemeClr val="tx1"/>
              </a:solidFill>
            </a:endParaRPr>
          </a:p>
        </p:txBody>
      </p:sp>
      <p:sp>
        <p:nvSpPr>
          <p:cNvPr id="11" name="Flecha: a la derecha 10">
            <a:extLst>
              <a:ext uri="{FF2B5EF4-FFF2-40B4-BE49-F238E27FC236}">
                <a16:creationId xmlns:a16="http://schemas.microsoft.com/office/drawing/2014/main" id="{327FBFDF-FF40-7DD2-E946-A65A05CF33A2}"/>
              </a:ext>
            </a:extLst>
          </p:cNvPr>
          <p:cNvSpPr/>
          <p:nvPr/>
        </p:nvSpPr>
        <p:spPr>
          <a:xfrm rot="5400000">
            <a:off x="1506010" y="3455468"/>
            <a:ext cx="546229" cy="351509"/>
          </a:xfrm>
          <a:prstGeom prst="rightArrow">
            <a:avLst/>
          </a:prstGeom>
          <a:solidFill>
            <a:schemeClr val="bg1">
              <a:lumMod val="50000"/>
            </a:schemeClr>
          </a:solidFill>
          <a:ln w="635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CO" sz="1000">
              <a:solidFill>
                <a:schemeClr val="tx1"/>
              </a:solidFill>
            </a:endParaRPr>
          </a:p>
        </p:txBody>
      </p:sp>
      <mc:AlternateContent xmlns:mc="http://schemas.openxmlformats.org/markup-compatibility/2006" xmlns:a14="http://schemas.microsoft.com/office/drawing/2010/main">
        <mc:Choice Requires="a14">
          <p:sp>
            <p:nvSpPr>
              <p:cNvPr id="15" name="Rectángulo: esquinas redondeadas 14">
                <a:extLst>
                  <a:ext uri="{FF2B5EF4-FFF2-40B4-BE49-F238E27FC236}">
                    <a16:creationId xmlns:a16="http://schemas.microsoft.com/office/drawing/2014/main" id="{ABE0C237-22DF-AAC8-D4B9-3FC6239C1FC2}"/>
                  </a:ext>
                </a:extLst>
              </p:cNvPr>
              <p:cNvSpPr/>
              <p:nvPr/>
            </p:nvSpPr>
            <p:spPr>
              <a:xfrm>
                <a:off x="2893488" y="963325"/>
                <a:ext cx="1120374" cy="797092"/>
              </a:xfrm>
              <a:prstGeom prst="roundRect">
                <a:avLst/>
              </a:prstGeom>
              <a:solidFill>
                <a:srgbClr val="8D143D"/>
              </a:solidFill>
              <a:ln>
                <a:solidFill>
                  <a:srgbClr val="8D143D"/>
                </a:solidFill>
              </a:ln>
            </p:spPr>
            <p:style>
              <a:lnRef idx="2">
                <a:schemeClr val="dk1"/>
              </a:lnRef>
              <a:fillRef idx="1">
                <a:schemeClr val="lt1"/>
              </a:fillRef>
              <a:effectRef idx="0">
                <a:schemeClr val="dk1"/>
              </a:effectRef>
              <a:fontRef idx="minor">
                <a:schemeClr val="dk1"/>
              </a:fontRef>
            </p:style>
            <p:txBody>
              <a:bodyPr rtlCol="0" anchor="ctr"/>
              <a:lstStyle/>
              <a:p>
                <a:pPr algn="ctr"/>
                <a14:m>
                  <m:oMath xmlns:m="http://schemas.openxmlformats.org/officeDocument/2006/math">
                    <m:r>
                      <a:rPr lang="es-MX" sz="1000" b="1">
                        <a:solidFill>
                          <a:schemeClr val="bg1"/>
                        </a:solidFill>
                        <a:latin typeface="Cambria Math" panose="02040503050406030204" pitchFamily="18" charset="0"/>
                      </a:rPr>
                      <m:t>𝐏𝐫𝐨𝐝𝐮𝐜𝐭𝐢𝐯𝐢𝐝𝐚𝐝</m:t>
                    </m:r>
                  </m:oMath>
                </a14:m>
                <a:r>
                  <a:rPr lang="es-MX" sz="1000" b="1" dirty="0">
                    <a:solidFill>
                      <a:schemeClr val="bg1"/>
                    </a:solidFill>
                  </a:rPr>
                  <a:t> Total de los Factores</a:t>
                </a:r>
              </a:p>
            </p:txBody>
          </p:sp>
        </mc:Choice>
        <mc:Fallback xmlns="">
          <p:sp>
            <p:nvSpPr>
              <p:cNvPr id="15" name="Rectángulo: esquinas redondeadas 14">
                <a:extLst>
                  <a:ext uri="{FF2B5EF4-FFF2-40B4-BE49-F238E27FC236}">
                    <a16:creationId xmlns:a16="http://schemas.microsoft.com/office/drawing/2014/main" id="{ABE0C237-22DF-AAC8-D4B9-3FC6239C1FC2}"/>
                  </a:ext>
                </a:extLst>
              </p:cNvPr>
              <p:cNvSpPr>
                <a:spLocks noRot="1" noChangeAspect="1" noMove="1" noResize="1" noEditPoints="1" noAdjustHandles="1" noChangeArrowheads="1" noChangeShapeType="1" noTextEdit="1"/>
              </p:cNvSpPr>
              <p:nvPr/>
            </p:nvSpPr>
            <p:spPr>
              <a:xfrm>
                <a:off x="2893488" y="963325"/>
                <a:ext cx="1120374" cy="797092"/>
              </a:xfrm>
              <a:prstGeom prst="roundRect">
                <a:avLst/>
              </a:prstGeom>
              <a:blipFill>
                <a:blip r:embed="rId4"/>
                <a:stretch>
                  <a:fillRect/>
                </a:stretch>
              </a:blipFill>
              <a:ln>
                <a:solidFill>
                  <a:srgbClr val="8D143D"/>
                </a:solidFill>
              </a:ln>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16" name="Rectángulo: esquinas redondeadas 15">
                <a:extLst>
                  <a:ext uri="{FF2B5EF4-FFF2-40B4-BE49-F238E27FC236}">
                    <a16:creationId xmlns:a16="http://schemas.microsoft.com/office/drawing/2014/main" id="{B8E9B364-8024-C6E2-4ACC-5DED3C440730}"/>
                  </a:ext>
                </a:extLst>
              </p:cNvPr>
              <p:cNvSpPr/>
              <p:nvPr/>
            </p:nvSpPr>
            <p:spPr>
              <a:xfrm>
                <a:off x="4590637" y="963325"/>
                <a:ext cx="1545886" cy="797092"/>
              </a:xfrm>
              <a:prstGeom prst="roundRect">
                <a:avLst/>
              </a:prstGeom>
              <a:solidFill>
                <a:srgbClr val="8D143D"/>
              </a:solidFill>
              <a:ln>
                <a:solidFill>
                  <a:srgbClr val="8D143D"/>
                </a:solidFill>
              </a:ln>
            </p:spPr>
            <p:style>
              <a:lnRef idx="2">
                <a:schemeClr val="dk1"/>
              </a:lnRef>
              <a:fillRef idx="1">
                <a:schemeClr val="lt1"/>
              </a:fillRef>
              <a:effectRef idx="0">
                <a:schemeClr val="dk1"/>
              </a:effectRef>
              <a:fontRef idx="minor">
                <a:schemeClr val="dk1"/>
              </a:fontRef>
            </p:style>
            <p:txBody>
              <a:bodyPr rtlCol="0" anchor="ctr"/>
              <a:lstStyle/>
              <a:p>
                <a:pPr algn="ctr"/>
                <a:r>
                  <a:rPr lang="es-MX" sz="1000" b="1" dirty="0">
                    <a:solidFill>
                      <a:schemeClr val="bg1"/>
                    </a:solidFill>
                  </a:rPr>
                  <a:t>C</a:t>
                </a:r>
                <a14:m>
                  <m:oMath xmlns:m="http://schemas.openxmlformats.org/officeDocument/2006/math">
                    <m:r>
                      <a:rPr lang="es-MX" sz="1000" b="1" i="0" smtClean="0">
                        <a:solidFill>
                          <a:schemeClr val="bg1"/>
                        </a:solidFill>
                        <a:latin typeface="Cambria Math" panose="02040503050406030204" pitchFamily="18" charset="0"/>
                      </a:rPr>
                      <m:t>𝐨𝐧𝐭𝐫𝐢𝐛𝐮𝐜𝐢</m:t>
                    </m:r>
                    <m:r>
                      <a:rPr lang="es-MX" sz="1000" b="1" i="0" smtClean="0">
                        <a:solidFill>
                          <a:schemeClr val="bg1"/>
                        </a:solidFill>
                        <a:latin typeface="Cambria Math" panose="02040503050406030204" pitchFamily="18" charset="0"/>
                      </a:rPr>
                      <m:t>ó</m:t>
                    </m:r>
                    <m:r>
                      <a:rPr lang="es-MX" sz="1000" b="1" i="0" smtClean="0">
                        <a:solidFill>
                          <a:schemeClr val="bg1"/>
                        </a:solidFill>
                        <a:latin typeface="Cambria Math" panose="02040503050406030204" pitchFamily="18" charset="0"/>
                      </a:rPr>
                      <m:t>𝐧</m:t>
                    </m:r>
                    <m:r>
                      <a:rPr lang="es-MX" sz="1000" b="1" i="0" smtClean="0">
                        <a:solidFill>
                          <a:schemeClr val="bg1"/>
                        </a:solidFill>
                        <a:latin typeface="Cambria Math" panose="02040503050406030204" pitchFamily="18" charset="0"/>
                      </a:rPr>
                      <m:t> </m:t>
                    </m:r>
                  </m:oMath>
                </a14:m>
                <a:endParaRPr lang="es-ES" sz="1000" b="1" dirty="0">
                  <a:solidFill>
                    <a:schemeClr val="bg1"/>
                  </a:solidFill>
                </a:endParaRPr>
              </a:p>
              <a:p>
                <a:pPr algn="ctr"/>
                <a14:m>
                  <m:oMathPara xmlns:m="http://schemas.openxmlformats.org/officeDocument/2006/math">
                    <m:oMathParaPr>
                      <m:jc m:val="centerGroup"/>
                    </m:oMathParaPr>
                    <m:oMath xmlns:m="http://schemas.openxmlformats.org/officeDocument/2006/math">
                      <m:r>
                        <a:rPr lang="es-MX" sz="1000" b="1" i="0" smtClean="0">
                          <a:solidFill>
                            <a:schemeClr val="bg1"/>
                          </a:solidFill>
                          <a:latin typeface="Cambria Math" panose="02040503050406030204" pitchFamily="18" charset="0"/>
                        </a:rPr>
                        <m:t>𝐝𝐞𝐥</m:t>
                      </m:r>
                      <m:r>
                        <a:rPr lang="es-MX" sz="1000" b="1" i="0" smtClean="0">
                          <a:solidFill>
                            <a:schemeClr val="bg1"/>
                          </a:solidFill>
                          <a:latin typeface="Cambria Math" panose="02040503050406030204" pitchFamily="18" charset="0"/>
                        </a:rPr>
                        <m:t> </m:t>
                      </m:r>
                    </m:oMath>
                  </m:oMathPara>
                </a14:m>
                <a:endParaRPr lang="es-ES" sz="1000" b="1" dirty="0">
                  <a:solidFill>
                    <a:schemeClr val="bg1"/>
                  </a:solidFill>
                </a:endParaRPr>
              </a:p>
              <a:p>
                <a:pPr algn="ctr"/>
                <a14:m>
                  <m:oMathPara xmlns:m="http://schemas.openxmlformats.org/officeDocument/2006/math">
                    <m:oMathParaPr>
                      <m:jc m:val="centerGroup"/>
                    </m:oMathParaPr>
                    <m:oMath xmlns:m="http://schemas.openxmlformats.org/officeDocument/2006/math">
                      <m:r>
                        <a:rPr lang="es-MX" sz="1000" b="1" i="0" smtClean="0">
                          <a:solidFill>
                            <a:schemeClr val="bg1"/>
                          </a:solidFill>
                          <a:latin typeface="Cambria Math" panose="02040503050406030204" pitchFamily="18" charset="0"/>
                        </a:rPr>
                        <m:t>𝐂𝐚𝐩𝐢𝐭𝐚𝐥</m:t>
                      </m:r>
                      <m:r>
                        <a:rPr lang="es-MX" sz="1000" b="1" i="0" smtClean="0">
                          <a:solidFill>
                            <a:schemeClr val="bg1"/>
                          </a:solidFill>
                          <a:latin typeface="Cambria Math" panose="02040503050406030204" pitchFamily="18" charset="0"/>
                        </a:rPr>
                        <m:t> </m:t>
                      </m:r>
                      <m:r>
                        <a:rPr lang="es-MX" sz="1000" b="1" i="0" smtClean="0">
                          <a:solidFill>
                            <a:schemeClr val="bg1"/>
                          </a:solidFill>
                          <a:latin typeface="Cambria Math" panose="02040503050406030204" pitchFamily="18" charset="0"/>
                        </a:rPr>
                        <m:t>𝐩𝐨𝐫</m:t>
                      </m:r>
                      <m:r>
                        <a:rPr lang="es-MX" sz="1000" b="1" i="0" smtClean="0">
                          <a:solidFill>
                            <a:schemeClr val="bg1"/>
                          </a:solidFill>
                          <a:latin typeface="Cambria Math" panose="02040503050406030204" pitchFamily="18" charset="0"/>
                        </a:rPr>
                        <m:t> </m:t>
                      </m:r>
                      <m:r>
                        <a:rPr lang="es-MX" sz="1000" b="1" i="0" smtClean="0">
                          <a:solidFill>
                            <a:schemeClr val="bg1"/>
                          </a:solidFill>
                          <a:latin typeface="Cambria Math" panose="02040503050406030204" pitchFamily="18" charset="0"/>
                        </a:rPr>
                        <m:t>𝐡𝐨𝐫𝐚</m:t>
                      </m:r>
                    </m:oMath>
                  </m:oMathPara>
                </a14:m>
                <a:endParaRPr lang="es-CO" sz="1000" dirty="0">
                  <a:solidFill>
                    <a:schemeClr val="bg1"/>
                  </a:solidFill>
                </a:endParaRPr>
              </a:p>
            </p:txBody>
          </p:sp>
        </mc:Choice>
        <mc:Fallback xmlns="">
          <p:sp>
            <p:nvSpPr>
              <p:cNvPr id="16" name="Rectángulo: esquinas redondeadas 15">
                <a:extLst>
                  <a:ext uri="{FF2B5EF4-FFF2-40B4-BE49-F238E27FC236}">
                    <a16:creationId xmlns:a16="http://schemas.microsoft.com/office/drawing/2014/main" id="{B8E9B364-8024-C6E2-4ACC-5DED3C440730}"/>
                  </a:ext>
                </a:extLst>
              </p:cNvPr>
              <p:cNvSpPr>
                <a:spLocks noRot="1" noChangeAspect="1" noMove="1" noResize="1" noEditPoints="1" noAdjustHandles="1" noChangeArrowheads="1" noChangeShapeType="1" noTextEdit="1"/>
              </p:cNvSpPr>
              <p:nvPr/>
            </p:nvSpPr>
            <p:spPr>
              <a:xfrm>
                <a:off x="4590637" y="963325"/>
                <a:ext cx="1545886" cy="797092"/>
              </a:xfrm>
              <a:prstGeom prst="roundRect">
                <a:avLst/>
              </a:prstGeom>
              <a:blipFill>
                <a:blip r:embed="rId5"/>
                <a:stretch>
                  <a:fillRect/>
                </a:stretch>
              </a:blipFill>
              <a:ln>
                <a:solidFill>
                  <a:srgbClr val="8D143D"/>
                </a:solidFill>
              </a:ln>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18" name="Rectángulo: esquinas redondeadas 17">
                <a:extLst>
                  <a:ext uri="{FF2B5EF4-FFF2-40B4-BE49-F238E27FC236}">
                    <a16:creationId xmlns:a16="http://schemas.microsoft.com/office/drawing/2014/main" id="{A0744104-B7E6-B37F-C8D9-03767EB65F26}"/>
                  </a:ext>
                </a:extLst>
              </p:cNvPr>
              <p:cNvSpPr/>
              <p:nvPr/>
            </p:nvSpPr>
            <p:spPr>
              <a:xfrm>
                <a:off x="6602599" y="963325"/>
                <a:ext cx="1120374" cy="797092"/>
              </a:xfrm>
              <a:prstGeom prst="roundRect">
                <a:avLst/>
              </a:prstGeom>
              <a:solidFill>
                <a:srgbClr val="8D143D"/>
              </a:solidFill>
              <a:ln>
                <a:solidFill>
                  <a:srgbClr val="8D143D"/>
                </a:solidFill>
              </a:ln>
            </p:spPr>
            <p:style>
              <a:lnRef idx="2">
                <a:schemeClr val="dk1"/>
              </a:lnRef>
              <a:fillRef idx="1">
                <a:schemeClr val="lt1"/>
              </a:fillRef>
              <a:effectRef idx="0">
                <a:schemeClr val="dk1"/>
              </a:effectRef>
              <a:fontRef idx="minor">
                <a:schemeClr val="dk1"/>
              </a:fontRef>
            </p:style>
            <p:txBody>
              <a:bodyPr rtlCol="0" anchor="ctr"/>
              <a:lstStyle/>
              <a:p>
                <a:pPr algn="ctr"/>
                <a:r>
                  <a:rPr lang="es-MX" sz="1000" b="1" dirty="0">
                    <a:solidFill>
                      <a:schemeClr val="bg1"/>
                    </a:solidFill>
                  </a:rPr>
                  <a:t>C</a:t>
                </a:r>
                <a14:m>
                  <m:oMath xmlns:m="http://schemas.openxmlformats.org/officeDocument/2006/math">
                    <m:r>
                      <a:rPr lang="es-MX" sz="1000" b="1" i="0" smtClean="0">
                        <a:solidFill>
                          <a:schemeClr val="bg1"/>
                        </a:solidFill>
                        <a:latin typeface="Cambria Math" panose="02040503050406030204" pitchFamily="18" charset="0"/>
                      </a:rPr>
                      <m:t>𝐨𝐦𝐩𝐨𝐬𝐢𝐜𝐢</m:t>
                    </m:r>
                    <m:r>
                      <a:rPr lang="es-MX" sz="1000" b="1" i="0" smtClean="0">
                        <a:solidFill>
                          <a:schemeClr val="bg1"/>
                        </a:solidFill>
                        <a:latin typeface="Cambria Math" panose="02040503050406030204" pitchFamily="18" charset="0"/>
                      </a:rPr>
                      <m:t>ó</m:t>
                    </m:r>
                    <m:r>
                      <a:rPr lang="es-MX" sz="1000" b="1" i="0" smtClean="0">
                        <a:solidFill>
                          <a:schemeClr val="bg1"/>
                        </a:solidFill>
                        <a:latin typeface="Cambria Math" panose="02040503050406030204" pitchFamily="18" charset="0"/>
                      </a:rPr>
                      <m:t>𝐧</m:t>
                    </m:r>
                  </m:oMath>
                </a14:m>
                <a:endParaRPr lang="es-ES" sz="1000" b="1" dirty="0">
                  <a:solidFill>
                    <a:schemeClr val="bg1"/>
                  </a:solidFill>
                </a:endParaRPr>
              </a:p>
              <a:p>
                <a:pPr algn="ctr"/>
                <a14:m>
                  <m:oMathPara xmlns:m="http://schemas.openxmlformats.org/officeDocument/2006/math">
                    <m:oMathParaPr>
                      <m:jc m:val="centerGroup"/>
                    </m:oMathParaPr>
                    <m:oMath xmlns:m="http://schemas.openxmlformats.org/officeDocument/2006/math">
                      <m:r>
                        <a:rPr lang="es-MX" sz="1000" b="1" i="0" smtClean="0">
                          <a:solidFill>
                            <a:schemeClr val="bg1"/>
                          </a:solidFill>
                          <a:latin typeface="Cambria Math" panose="02040503050406030204" pitchFamily="18" charset="0"/>
                        </a:rPr>
                        <m:t> </m:t>
                      </m:r>
                      <m:r>
                        <a:rPr lang="es-MX" sz="1000" b="1" i="0" smtClean="0">
                          <a:solidFill>
                            <a:schemeClr val="bg1"/>
                          </a:solidFill>
                          <a:latin typeface="Cambria Math" panose="02040503050406030204" pitchFamily="18" charset="0"/>
                        </a:rPr>
                        <m:t>𝐝𝐞𝐥</m:t>
                      </m:r>
                      <m:r>
                        <a:rPr lang="es-MX" sz="1000" b="1" i="0" smtClean="0">
                          <a:solidFill>
                            <a:schemeClr val="bg1"/>
                          </a:solidFill>
                          <a:latin typeface="Cambria Math" panose="02040503050406030204" pitchFamily="18" charset="0"/>
                        </a:rPr>
                        <m:t> </m:t>
                      </m:r>
                      <m:r>
                        <a:rPr lang="es-MX" sz="1000" b="1" i="0" smtClean="0">
                          <a:solidFill>
                            <a:schemeClr val="bg1"/>
                          </a:solidFill>
                          <a:latin typeface="Cambria Math" panose="02040503050406030204" pitchFamily="18" charset="0"/>
                        </a:rPr>
                        <m:t>𝐭𝐫𝐚𝐛𝐚𝐣𝐨</m:t>
                      </m:r>
                    </m:oMath>
                  </m:oMathPara>
                </a14:m>
                <a:endParaRPr lang="es-CO" sz="1000" dirty="0">
                  <a:solidFill>
                    <a:schemeClr val="bg1"/>
                  </a:solidFill>
                </a:endParaRPr>
              </a:p>
            </p:txBody>
          </p:sp>
        </mc:Choice>
        <mc:Fallback xmlns="">
          <p:sp>
            <p:nvSpPr>
              <p:cNvPr id="18" name="Rectángulo: esquinas redondeadas 17">
                <a:extLst>
                  <a:ext uri="{FF2B5EF4-FFF2-40B4-BE49-F238E27FC236}">
                    <a16:creationId xmlns:a16="http://schemas.microsoft.com/office/drawing/2014/main" id="{A0744104-B7E6-B37F-C8D9-03767EB65F26}"/>
                  </a:ext>
                </a:extLst>
              </p:cNvPr>
              <p:cNvSpPr>
                <a:spLocks noRot="1" noChangeAspect="1" noMove="1" noResize="1" noEditPoints="1" noAdjustHandles="1" noChangeArrowheads="1" noChangeShapeType="1" noTextEdit="1"/>
              </p:cNvSpPr>
              <p:nvPr/>
            </p:nvSpPr>
            <p:spPr>
              <a:xfrm>
                <a:off x="6602599" y="963325"/>
                <a:ext cx="1120374" cy="797092"/>
              </a:xfrm>
              <a:prstGeom prst="roundRect">
                <a:avLst/>
              </a:prstGeom>
              <a:blipFill>
                <a:blip r:embed="rId6"/>
                <a:stretch>
                  <a:fillRect/>
                </a:stretch>
              </a:blipFill>
              <a:ln>
                <a:solidFill>
                  <a:srgbClr val="8D143D"/>
                </a:solidFill>
              </a:ln>
            </p:spPr>
            <p:txBody>
              <a:bodyPr/>
              <a:lstStyle/>
              <a:p>
                <a:r>
                  <a:rPr lang="es-CO">
                    <a:noFill/>
                  </a:rPr>
                  <a:t> </a:t>
                </a:r>
              </a:p>
            </p:txBody>
          </p:sp>
        </mc:Fallback>
      </mc:AlternateContent>
      <p:sp>
        <p:nvSpPr>
          <p:cNvPr id="19" name="Es igual a 18">
            <a:extLst>
              <a:ext uri="{FF2B5EF4-FFF2-40B4-BE49-F238E27FC236}">
                <a16:creationId xmlns:a16="http://schemas.microsoft.com/office/drawing/2014/main" id="{51D1518F-9F19-9D72-19D5-1C02CC6A0180}"/>
              </a:ext>
            </a:extLst>
          </p:cNvPr>
          <p:cNvSpPr/>
          <p:nvPr/>
        </p:nvSpPr>
        <p:spPr>
          <a:xfrm>
            <a:off x="2437141" y="1220088"/>
            <a:ext cx="242310" cy="265899"/>
          </a:xfrm>
          <a:prstGeom prst="mathEqual">
            <a:avLst/>
          </a:prstGeom>
          <a:solidFill>
            <a:schemeClr val="bg1">
              <a:lumMod val="50000"/>
            </a:schemeClr>
          </a:solidFill>
          <a:ln w="635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CO" sz="1000">
              <a:solidFill>
                <a:schemeClr val="tx1"/>
              </a:solidFill>
            </a:endParaRPr>
          </a:p>
        </p:txBody>
      </p:sp>
      <p:sp>
        <p:nvSpPr>
          <p:cNvPr id="20" name="Signo más 19">
            <a:extLst>
              <a:ext uri="{FF2B5EF4-FFF2-40B4-BE49-F238E27FC236}">
                <a16:creationId xmlns:a16="http://schemas.microsoft.com/office/drawing/2014/main" id="{73D04F3F-78AB-BD29-6A19-0C8747ECDBD7}"/>
              </a:ext>
            </a:extLst>
          </p:cNvPr>
          <p:cNvSpPr/>
          <p:nvPr/>
        </p:nvSpPr>
        <p:spPr>
          <a:xfrm>
            <a:off x="4097571" y="1169852"/>
            <a:ext cx="262382" cy="312335"/>
          </a:xfrm>
          <a:prstGeom prst="mathPlus">
            <a:avLst/>
          </a:prstGeom>
          <a:solidFill>
            <a:schemeClr val="bg1">
              <a:lumMod val="50000"/>
            </a:schemeClr>
          </a:solidFill>
          <a:ln w="635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CO" sz="1000">
              <a:solidFill>
                <a:schemeClr val="tx1"/>
              </a:solidFill>
            </a:endParaRPr>
          </a:p>
        </p:txBody>
      </p:sp>
      <p:sp>
        <p:nvSpPr>
          <p:cNvPr id="21" name="Signo más 20">
            <a:extLst>
              <a:ext uri="{FF2B5EF4-FFF2-40B4-BE49-F238E27FC236}">
                <a16:creationId xmlns:a16="http://schemas.microsoft.com/office/drawing/2014/main" id="{3F3A6FD8-9F9B-659A-ECB8-C9C92F84AC26}"/>
              </a:ext>
            </a:extLst>
          </p:cNvPr>
          <p:cNvSpPr/>
          <p:nvPr/>
        </p:nvSpPr>
        <p:spPr>
          <a:xfrm>
            <a:off x="6256508" y="1188351"/>
            <a:ext cx="262382" cy="312335"/>
          </a:xfrm>
          <a:prstGeom prst="mathPlus">
            <a:avLst/>
          </a:prstGeom>
          <a:solidFill>
            <a:schemeClr val="bg1">
              <a:lumMod val="50000"/>
            </a:schemeClr>
          </a:solidFill>
          <a:ln w="635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CO" sz="1000">
              <a:solidFill>
                <a:schemeClr val="tx1"/>
              </a:solidFill>
            </a:endParaRPr>
          </a:p>
        </p:txBody>
      </p:sp>
      <mc:AlternateContent xmlns:mc="http://schemas.openxmlformats.org/markup-compatibility/2006" xmlns:a14="http://schemas.microsoft.com/office/drawing/2010/main">
        <mc:Choice Requires="a14">
          <p:sp>
            <p:nvSpPr>
              <p:cNvPr id="23" name="Rectángulo: esquinas redondeadas 22">
                <a:extLst>
                  <a:ext uri="{FF2B5EF4-FFF2-40B4-BE49-F238E27FC236}">
                    <a16:creationId xmlns:a16="http://schemas.microsoft.com/office/drawing/2014/main" id="{E47E2315-80CB-666D-6E60-69C56D88A7CC}"/>
                  </a:ext>
                </a:extLst>
              </p:cNvPr>
              <p:cNvSpPr/>
              <p:nvPr/>
            </p:nvSpPr>
            <p:spPr>
              <a:xfrm>
                <a:off x="2929032" y="4095232"/>
                <a:ext cx="973774" cy="797092"/>
              </a:xfrm>
              <a:prstGeom prst="roundRect">
                <a:avLst/>
              </a:prstGeom>
              <a:solidFill>
                <a:srgbClr val="8D143D"/>
              </a:solidFill>
              <a:ln>
                <a:solidFill>
                  <a:srgbClr val="8D143D"/>
                </a:solidFill>
              </a:ln>
            </p:spPr>
            <p:style>
              <a:lnRef idx="2">
                <a:schemeClr val="dk1"/>
              </a:lnRef>
              <a:fillRef idx="1">
                <a:schemeClr val="lt1"/>
              </a:fillRef>
              <a:effectRef idx="0">
                <a:schemeClr val="dk1"/>
              </a:effectRef>
              <a:fontRef idx="minor">
                <a:schemeClr val="dk1"/>
              </a:fontRef>
            </p:style>
            <p:txBody>
              <a:bodyPr rtlCol="0" anchor="ctr"/>
              <a:lstStyle/>
              <a:p>
                <a:pPr algn="ctr"/>
                <a14:m>
                  <m:oMath xmlns:m="http://schemas.openxmlformats.org/officeDocument/2006/math">
                    <m:r>
                      <a:rPr lang="es-MX" sz="1000" b="1" i="0" smtClean="0">
                        <a:solidFill>
                          <a:schemeClr val="bg1"/>
                        </a:solidFill>
                        <a:latin typeface="Cambria Math" panose="02040503050406030204" pitchFamily="18" charset="0"/>
                      </a:rPr>
                      <m:t>𝐏𝐫𝐨𝐝𝐮𝐜𝐭𝐢𝐯𝐢𝐝𝐚𝐝</m:t>
                    </m:r>
                  </m:oMath>
                </a14:m>
                <a:r>
                  <a:rPr lang="es-MX" sz="1000" b="1" dirty="0">
                    <a:solidFill>
                      <a:schemeClr val="bg1"/>
                    </a:solidFill>
                  </a:rPr>
                  <a:t> Total de los Factores</a:t>
                </a:r>
              </a:p>
            </p:txBody>
          </p:sp>
        </mc:Choice>
        <mc:Fallback xmlns="">
          <p:sp>
            <p:nvSpPr>
              <p:cNvPr id="23" name="Rectángulo: esquinas redondeadas 22">
                <a:extLst>
                  <a:ext uri="{FF2B5EF4-FFF2-40B4-BE49-F238E27FC236}">
                    <a16:creationId xmlns:a16="http://schemas.microsoft.com/office/drawing/2014/main" id="{E47E2315-80CB-666D-6E60-69C56D88A7CC}"/>
                  </a:ext>
                </a:extLst>
              </p:cNvPr>
              <p:cNvSpPr>
                <a:spLocks noRot="1" noChangeAspect="1" noMove="1" noResize="1" noEditPoints="1" noAdjustHandles="1" noChangeArrowheads="1" noChangeShapeType="1" noTextEdit="1"/>
              </p:cNvSpPr>
              <p:nvPr/>
            </p:nvSpPr>
            <p:spPr>
              <a:xfrm>
                <a:off x="2929032" y="4095232"/>
                <a:ext cx="973774" cy="797092"/>
              </a:xfrm>
              <a:prstGeom prst="roundRect">
                <a:avLst/>
              </a:prstGeom>
              <a:blipFill>
                <a:blip r:embed="rId7"/>
                <a:stretch>
                  <a:fillRect/>
                </a:stretch>
              </a:blipFill>
              <a:ln>
                <a:solidFill>
                  <a:srgbClr val="8D143D"/>
                </a:solidFill>
              </a:ln>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24" name="Rectángulo: esquinas redondeadas 23">
                <a:extLst>
                  <a:ext uri="{FF2B5EF4-FFF2-40B4-BE49-F238E27FC236}">
                    <a16:creationId xmlns:a16="http://schemas.microsoft.com/office/drawing/2014/main" id="{DDDAE8FB-FB29-F745-AFAE-11E0D8A289A2}"/>
                  </a:ext>
                </a:extLst>
              </p:cNvPr>
              <p:cNvSpPr/>
              <p:nvPr/>
            </p:nvSpPr>
            <p:spPr>
              <a:xfrm>
                <a:off x="4189573" y="4083966"/>
                <a:ext cx="1315208" cy="797092"/>
              </a:xfrm>
              <a:prstGeom prst="roundRect">
                <a:avLst/>
              </a:prstGeom>
              <a:solidFill>
                <a:srgbClr val="8D143D"/>
              </a:solidFill>
              <a:ln>
                <a:solidFill>
                  <a:srgbClr val="8D143D"/>
                </a:solidFill>
              </a:ln>
            </p:spPr>
            <p:style>
              <a:lnRef idx="2">
                <a:schemeClr val="dk1"/>
              </a:lnRef>
              <a:fillRef idx="1">
                <a:schemeClr val="lt1"/>
              </a:fillRef>
              <a:effectRef idx="0">
                <a:schemeClr val="dk1"/>
              </a:effectRef>
              <a:fontRef idx="minor">
                <a:schemeClr val="dk1"/>
              </a:fontRef>
            </p:style>
            <p:txBody>
              <a:bodyPr rtlCol="0" anchor="ctr"/>
              <a:lstStyle/>
              <a:p>
                <a:pPr algn="ctr"/>
                <a:r>
                  <a:rPr lang="es-MX" sz="1000" b="1" dirty="0">
                    <a:solidFill>
                      <a:schemeClr val="bg1"/>
                    </a:solidFill>
                  </a:rPr>
                  <a:t>C</a:t>
                </a:r>
                <a14:m>
                  <m:oMath xmlns:m="http://schemas.openxmlformats.org/officeDocument/2006/math">
                    <m:r>
                      <a:rPr lang="es-MX" sz="1000" b="1" i="0" smtClean="0">
                        <a:solidFill>
                          <a:schemeClr val="bg1"/>
                        </a:solidFill>
                        <a:latin typeface="Cambria Math" panose="02040503050406030204" pitchFamily="18" charset="0"/>
                      </a:rPr>
                      <m:t>𝐨𝐧𝐭𝐫𝐢𝐛𝐮𝐜𝐢</m:t>
                    </m:r>
                    <m:r>
                      <a:rPr lang="es-MX" sz="1000" b="1" i="0" smtClean="0">
                        <a:solidFill>
                          <a:schemeClr val="bg1"/>
                        </a:solidFill>
                        <a:latin typeface="Cambria Math" panose="02040503050406030204" pitchFamily="18" charset="0"/>
                      </a:rPr>
                      <m:t>ó</m:t>
                    </m:r>
                    <m:r>
                      <a:rPr lang="es-MX" sz="1000" b="1" i="0" smtClean="0">
                        <a:solidFill>
                          <a:schemeClr val="bg1"/>
                        </a:solidFill>
                        <a:latin typeface="Cambria Math" panose="02040503050406030204" pitchFamily="18" charset="0"/>
                      </a:rPr>
                      <m:t>𝐧</m:t>
                    </m:r>
                    <m:r>
                      <a:rPr lang="es-MX" sz="1000" b="1" i="0" smtClean="0">
                        <a:solidFill>
                          <a:schemeClr val="bg1"/>
                        </a:solidFill>
                        <a:latin typeface="Cambria Math" panose="02040503050406030204" pitchFamily="18" charset="0"/>
                      </a:rPr>
                      <m:t> </m:t>
                    </m:r>
                  </m:oMath>
                </a14:m>
                <a:endParaRPr lang="es-ES" sz="1000" b="1" dirty="0">
                  <a:solidFill>
                    <a:schemeClr val="bg1"/>
                  </a:solidFill>
                </a:endParaRPr>
              </a:p>
              <a:p>
                <a:pPr algn="ctr"/>
                <a14:m>
                  <m:oMathPara xmlns:m="http://schemas.openxmlformats.org/officeDocument/2006/math">
                    <m:oMathParaPr>
                      <m:jc m:val="centerGroup"/>
                    </m:oMathParaPr>
                    <m:oMath xmlns:m="http://schemas.openxmlformats.org/officeDocument/2006/math">
                      <m:r>
                        <a:rPr lang="es-MX" sz="1000" b="1" i="0" smtClean="0">
                          <a:solidFill>
                            <a:schemeClr val="bg1"/>
                          </a:solidFill>
                          <a:latin typeface="Cambria Math" panose="02040503050406030204" pitchFamily="18" charset="0"/>
                        </a:rPr>
                        <m:t>𝐝𝐞𝐥</m:t>
                      </m:r>
                      <m:r>
                        <a:rPr lang="es-MX" sz="1000" b="1" i="0" smtClean="0">
                          <a:solidFill>
                            <a:schemeClr val="bg1"/>
                          </a:solidFill>
                          <a:latin typeface="Cambria Math" panose="02040503050406030204" pitchFamily="18" charset="0"/>
                        </a:rPr>
                        <m:t> </m:t>
                      </m:r>
                    </m:oMath>
                  </m:oMathPara>
                </a14:m>
                <a:endParaRPr lang="es-ES" sz="1000" b="1" dirty="0">
                  <a:solidFill>
                    <a:schemeClr val="bg1"/>
                  </a:solidFill>
                </a:endParaRPr>
              </a:p>
              <a:p>
                <a:pPr algn="ctr"/>
                <a14:m>
                  <m:oMathPara xmlns:m="http://schemas.openxmlformats.org/officeDocument/2006/math">
                    <m:oMathParaPr>
                      <m:jc m:val="centerGroup"/>
                    </m:oMathParaPr>
                    <m:oMath xmlns:m="http://schemas.openxmlformats.org/officeDocument/2006/math">
                      <m:r>
                        <a:rPr lang="es-MX" sz="1000" b="1" i="0" smtClean="0">
                          <a:solidFill>
                            <a:schemeClr val="bg1"/>
                          </a:solidFill>
                          <a:latin typeface="Cambria Math" panose="02040503050406030204" pitchFamily="18" charset="0"/>
                        </a:rPr>
                        <m:t>𝐂𝐚𝐩𝐢𝐭𝐚𝐥</m:t>
                      </m:r>
                      <m:r>
                        <a:rPr lang="es-MX" sz="1000" b="1" i="0" smtClean="0">
                          <a:solidFill>
                            <a:schemeClr val="bg1"/>
                          </a:solidFill>
                          <a:latin typeface="Cambria Math" panose="02040503050406030204" pitchFamily="18" charset="0"/>
                        </a:rPr>
                        <m:t> </m:t>
                      </m:r>
                      <m:r>
                        <a:rPr lang="es-MX" sz="1000" b="1" i="0" smtClean="0">
                          <a:solidFill>
                            <a:schemeClr val="bg1"/>
                          </a:solidFill>
                          <a:latin typeface="Cambria Math" panose="02040503050406030204" pitchFamily="18" charset="0"/>
                        </a:rPr>
                        <m:t>𝐩𝐨𝐫</m:t>
                      </m:r>
                      <m:r>
                        <a:rPr lang="es-MX" sz="1000" b="1" i="0" smtClean="0">
                          <a:solidFill>
                            <a:schemeClr val="bg1"/>
                          </a:solidFill>
                          <a:latin typeface="Cambria Math" panose="02040503050406030204" pitchFamily="18" charset="0"/>
                        </a:rPr>
                        <m:t> </m:t>
                      </m:r>
                      <m:r>
                        <a:rPr lang="es-MX" sz="1000" b="1" i="0" smtClean="0">
                          <a:solidFill>
                            <a:schemeClr val="bg1"/>
                          </a:solidFill>
                          <a:latin typeface="Cambria Math" panose="02040503050406030204" pitchFamily="18" charset="0"/>
                        </a:rPr>
                        <m:t>𝐩𝐞𝐫𝐬𝐨𝐧𝐚</m:t>
                      </m:r>
                    </m:oMath>
                  </m:oMathPara>
                </a14:m>
                <a:endParaRPr lang="es-CO" sz="1000" dirty="0">
                  <a:solidFill>
                    <a:schemeClr val="bg1"/>
                  </a:solidFill>
                </a:endParaRPr>
              </a:p>
            </p:txBody>
          </p:sp>
        </mc:Choice>
        <mc:Fallback xmlns="">
          <p:sp>
            <p:nvSpPr>
              <p:cNvPr id="24" name="Rectángulo: esquinas redondeadas 23">
                <a:extLst>
                  <a:ext uri="{FF2B5EF4-FFF2-40B4-BE49-F238E27FC236}">
                    <a16:creationId xmlns:a16="http://schemas.microsoft.com/office/drawing/2014/main" id="{DDDAE8FB-FB29-F745-AFAE-11E0D8A289A2}"/>
                  </a:ext>
                </a:extLst>
              </p:cNvPr>
              <p:cNvSpPr>
                <a:spLocks noRot="1" noChangeAspect="1" noMove="1" noResize="1" noEditPoints="1" noAdjustHandles="1" noChangeArrowheads="1" noChangeShapeType="1" noTextEdit="1"/>
              </p:cNvSpPr>
              <p:nvPr/>
            </p:nvSpPr>
            <p:spPr>
              <a:xfrm>
                <a:off x="4189573" y="4083966"/>
                <a:ext cx="1315208" cy="797092"/>
              </a:xfrm>
              <a:prstGeom prst="roundRect">
                <a:avLst/>
              </a:prstGeom>
              <a:blipFill>
                <a:blip r:embed="rId8"/>
                <a:stretch>
                  <a:fillRect r="-2727"/>
                </a:stretch>
              </a:blipFill>
              <a:ln>
                <a:solidFill>
                  <a:srgbClr val="8D143D"/>
                </a:solidFill>
              </a:ln>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25" name="CuadroTexto 24">
                <a:extLst>
                  <a:ext uri="{FF2B5EF4-FFF2-40B4-BE49-F238E27FC236}">
                    <a16:creationId xmlns:a16="http://schemas.microsoft.com/office/drawing/2014/main" id="{7FEF20AE-0C14-DB55-BB55-3E30233D13DD}"/>
                  </a:ext>
                </a:extLst>
              </p:cNvPr>
              <p:cNvSpPr txBox="1"/>
              <p:nvPr/>
            </p:nvSpPr>
            <p:spPr>
              <a:xfrm>
                <a:off x="999677" y="4157261"/>
                <a:ext cx="1588848" cy="612934"/>
              </a:xfrm>
              <a:prstGeom prst="roundRect">
                <a:avLst/>
              </a:prstGeom>
              <a:solidFill>
                <a:srgbClr val="8D143D"/>
              </a:solidFill>
              <a:ln>
                <a:solidFill>
                  <a:srgbClr val="8D143D"/>
                </a:solidFill>
              </a:ln>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14:m>
                  <m:oMathPara xmlns:m="http://schemas.openxmlformats.org/officeDocument/2006/math">
                    <m:oMathParaPr>
                      <m:jc m:val="centerGroup"/>
                    </m:oMathParaPr>
                    <m:oMath xmlns:m="http://schemas.openxmlformats.org/officeDocument/2006/math">
                      <m:r>
                        <a:rPr lang="es-MX" sz="1000" b="1" i="0" smtClean="0">
                          <a:solidFill>
                            <a:schemeClr val="bg1"/>
                          </a:solidFill>
                          <a:latin typeface="Cambria Math" panose="02040503050406030204" pitchFamily="18" charset="0"/>
                        </a:rPr>
                        <m:t>𝐏𝐫𝐨𝐝𝐮𝐜𝐭𝐢𝐯𝐢𝐝𝐚𝐝</m:t>
                      </m:r>
                    </m:oMath>
                  </m:oMathPara>
                </a14:m>
                <a:endParaRPr lang="es-ES" sz="1000" b="1" dirty="0">
                  <a:solidFill>
                    <a:schemeClr val="bg1"/>
                  </a:solidFill>
                </a:endParaRPr>
              </a:p>
              <a:p>
                <a:pPr algn="ctr"/>
                <a14:m>
                  <m:oMathPara xmlns:m="http://schemas.openxmlformats.org/officeDocument/2006/math">
                    <m:oMathParaPr>
                      <m:jc m:val="centerGroup"/>
                    </m:oMathParaPr>
                    <m:oMath xmlns:m="http://schemas.openxmlformats.org/officeDocument/2006/math">
                      <m:r>
                        <a:rPr lang="es-MX" sz="1000" b="1" i="0" smtClean="0">
                          <a:solidFill>
                            <a:schemeClr val="bg1"/>
                          </a:solidFill>
                          <a:latin typeface="Cambria Math" panose="02040503050406030204" pitchFamily="18" charset="0"/>
                        </a:rPr>
                        <m:t> </m:t>
                      </m:r>
                      <m:r>
                        <a:rPr lang="es-ES" sz="1000" b="1" i="0" smtClean="0">
                          <a:solidFill>
                            <a:schemeClr val="bg1"/>
                          </a:solidFill>
                          <a:latin typeface="Cambria Math" panose="02040503050406030204" pitchFamily="18" charset="0"/>
                        </a:rPr>
                        <m:t>     </m:t>
                      </m:r>
                      <m:r>
                        <a:rPr lang="es-MX" sz="1000" b="1" i="0" smtClean="0">
                          <a:solidFill>
                            <a:schemeClr val="bg1"/>
                          </a:solidFill>
                          <a:latin typeface="Cambria Math" panose="02040503050406030204" pitchFamily="18" charset="0"/>
                        </a:rPr>
                        <m:t>𝐥𝐚𝐛𝐨𝐫𝐚𝐥</m:t>
                      </m:r>
                      <m:r>
                        <a:rPr lang="es-MX" sz="1000" b="1" i="0" smtClean="0">
                          <a:solidFill>
                            <a:schemeClr val="bg1"/>
                          </a:solidFill>
                          <a:latin typeface="Cambria Math" panose="02040503050406030204" pitchFamily="18" charset="0"/>
                        </a:rPr>
                        <m:t> </m:t>
                      </m:r>
                    </m:oMath>
                  </m:oMathPara>
                </a14:m>
                <a:endParaRPr lang="es-ES" sz="1000" b="1" dirty="0">
                  <a:solidFill>
                    <a:schemeClr val="bg1"/>
                  </a:solidFill>
                </a:endParaRPr>
              </a:p>
              <a:p>
                <a:pPr algn="ctr"/>
                <a14:m>
                  <m:oMathPara xmlns:m="http://schemas.openxmlformats.org/officeDocument/2006/math">
                    <m:oMathParaPr>
                      <m:jc m:val="centerGroup"/>
                    </m:oMathParaPr>
                    <m:oMath xmlns:m="http://schemas.openxmlformats.org/officeDocument/2006/math">
                      <m:r>
                        <a:rPr lang="es-ES" sz="1000" b="1" i="0" smtClean="0">
                          <a:solidFill>
                            <a:schemeClr val="bg1"/>
                          </a:solidFill>
                          <a:latin typeface="Cambria Math" panose="02040503050406030204" pitchFamily="18" charset="0"/>
                        </a:rPr>
                        <m:t>    </m:t>
                      </m:r>
                      <m:r>
                        <a:rPr lang="es-MX" sz="1000" b="1" i="0" smtClean="0">
                          <a:solidFill>
                            <a:schemeClr val="bg1"/>
                          </a:solidFill>
                          <a:latin typeface="Cambria Math" panose="02040503050406030204" pitchFamily="18" charset="0"/>
                        </a:rPr>
                        <m:t>𝐩𝐨𝐫</m:t>
                      </m:r>
                      <m:r>
                        <a:rPr lang="es-MX" sz="1000" b="1" i="0" smtClean="0">
                          <a:solidFill>
                            <a:schemeClr val="bg1"/>
                          </a:solidFill>
                          <a:latin typeface="Cambria Math" panose="02040503050406030204" pitchFamily="18" charset="0"/>
                        </a:rPr>
                        <m:t> </m:t>
                      </m:r>
                      <m:r>
                        <a:rPr lang="es-MX" sz="1000" b="1" i="0" smtClean="0">
                          <a:solidFill>
                            <a:schemeClr val="bg1"/>
                          </a:solidFill>
                          <a:latin typeface="Cambria Math" panose="02040503050406030204" pitchFamily="18" charset="0"/>
                        </a:rPr>
                        <m:t>𝐩𝐞𝐫𝐬𝐨𝐧𝐚</m:t>
                      </m:r>
                      <m:r>
                        <a:rPr lang="es-MX" sz="1000" b="1" i="0" smtClean="0">
                          <a:solidFill>
                            <a:schemeClr val="bg1"/>
                          </a:solidFill>
                          <a:latin typeface="Cambria Math" panose="02040503050406030204" pitchFamily="18" charset="0"/>
                        </a:rPr>
                        <m:t> </m:t>
                      </m:r>
                      <m:r>
                        <a:rPr lang="es-MX" sz="1000" b="1" i="0" smtClean="0">
                          <a:solidFill>
                            <a:schemeClr val="bg1"/>
                          </a:solidFill>
                          <a:latin typeface="Cambria Math" panose="02040503050406030204" pitchFamily="18" charset="0"/>
                        </a:rPr>
                        <m:t>𝐞𝐦𝐩𝐥𝐞𝐚𝐝𝐚</m:t>
                      </m:r>
                    </m:oMath>
                  </m:oMathPara>
                </a14:m>
                <a:endParaRPr lang="es-CO" sz="1000" b="1" dirty="0">
                  <a:solidFill>
                    <a:schemeClr val="bg1"/>
                  </a:solidFill>
                </a:endParaRPr>
              </a:p>
            </p:txBody>
          </p:sp>
        </mc:Choice>
        <mc:Fallback xmlns="">
          <p:sp>
            <p:nvSpPr>
              <p:cNvPr id="25" name="CuadroTexto 24">
                <a:extLst>
                  <a:ext uri="{FF2B5EF4-FFF2-40B4-BE49-F238E27FC236}">
                    <a16:creationId xmlns:a16="http://schemas.microsoft.com/office/drawing/2014/main" id="{7FEF20AE-0C14-DB55-BB55-3E30233D13DD}"/>
                  </a:ext>
                </a:extLst>
              </p:cNvPr>
              <p:cNvSpPr txBox="1">
                <a:spLocks noRot="1" noChangeAspect="1" noMove="1" noResize="1" noEditPoints="1" noAdjustHandles="1" noChangeArrowheads="1" noChangeShapeType="1" noTextEdit="1"/>
              </p:cNvSpPr>
              <p:nvPr/>
            </p:nvSpPr>
            <p:spPr>
              <a:xfrm>
                <a:off x="999677" y="4157261"/>
                <a:ext cx="1588848" cy="612934"/>
              </a:xfrm>
              <a:prstGeom prst="roundRect">
                <a:avLst/>
              </a:prstGeom>
              <a:blipFill>
                <a:blip r:embed="rId9"/>
                <a:stretch>
                  <a:fillRect/>
                </a:stretch>
              </a:blipFill>
              <a:ln>
                <a:solidFill>
                  <a:srgbClr val="8D143D"/>
                </a:solidFill>
              </a:ln>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26" name="Rectángulo: esquinas redondeadas 25">
                <a:extLst>
                  <a:ext uri="{FF2B5EF4-FFF2-40B4-BE49-F238E27FC236}">
                    <a16:creationId xmlns:a16="http://schemas.microsoft.com/office/drawing/2014/main" id="{11381D71-3591-CAF0-946D-99E2790080B9}"/>
                  </a:ext>
                </a:extLst>
              </p:cNvPr>
              <p:cNvSpPr/>
              <p:nvPr/>
            </p:nvSpPr>
            <p:spPr>
              <a:xfrm>
                <a:off x="5791548" y="4083966"/>
                <a:ext cx="1203813" cy="797092"/>
              </a:xfrm>
              <a:prstGeom prst="roundRect">
                <a:avLst/>
              </a:prstGeom>
              <a:solidFill>
                <a:srgbClr val="8D143D"/>
              </a:solidFill>
              <a:ln>
                <a:solidFill>
                  <a:srgbClr val="8D143D"/>
                </a:solidFill>
              </a:ln>
            </p:spPr>
            <p:style>
              <a:lnRef idx="2">
                <a:schemeClr val="dk1"/>
              </a:lnRef>
              <a:fillRef idx="1">
                <a:schemeClr val="lt1"/>
              </a:fillRef>
              <a:effectRef idx="0">
                <a:schemeClr val="dk1"/>
              </a:effectRef>
              <a:fontRef idx="minor">
                <a:schemeClr val="dk1"/>
              </a:fontRef>
            </p:style>
            <p:txBody>
              <a:bodyPr rtlCol="0" anchor="ctr"/>
              <a:lstStyle/>
              <a:p>
                <a:pPr algn="ctr"/>
                <a:r>
                  <a:rPr lang="es-MX" sz="1000" b="1" dirty="0">
                    <a:solidFill>
                      <a:schemeClr val="bg1"/>
                    </a:solidFill>
                  </a:rPr>
                  <a:t>C</a:t>
                </a:r>
                <a14:m>
                  <m:oMath xmlns:m="http://schemas.openxmlformats.org/officeDocument/2006/math">
                    <m:r>
                      <a:rPr lang="es-MX" sz="1000" b="1" i="0" smtClean="0">
                        <a:solidFill>
                          <a:schemeClr val="bg1"/>
                        </a:solidFill>
                        <a:latin typeface="Cambria Math" panose="02040503050406030204" pitchFamily="18" charset="0"/>
                      </a:rPr>
                      <m:t>𝐨𝐦𝐩𝐨𝐬𝐢𝐜𝐢</m:t>
                    </m:r>
                    <m:r>
                      <a:rPr lang="es-MX" sz="1000" b="1" i="0" smtClean="0">
                        <a:solidFill>
                          <a:schemeClr val="bg1"/>
                        </a:solidFill>
                        <a:latin typeface="Cambria Math" panose="02040503050406030204" pitchFamily="18" charset="0"/>
                      </a:rPr>
                      <m:t>ó</m:t>
                    </m:r>
                    <m:r>
                      <a:rPr lang="es-MX" sz="1000" b="1" i="0" smtClean="0">
                        <a:solidFill>
                          <a:schemeClr val="bg1"/>
                        </a:solidFill>
                        <a:latin typeface="Cambria Math" panose="02040503050406030204" pitchFamily="18" charset="0"/>
                      </a:rPr>
                      <m:t>𝐧</m:t>
                    </m:r>
                  </m:oMath>
                </a14:m>
                <a:endParaRPr lang="es-ES" sz="1000" b="1" dirty="0">
                  <a:solidFill>
                    <a:schemeClr val="bg1"/>
                  </a:solidFill>
                </a:endParaRPr>
              </a:p>
              <a:p>
                <a:pPr algn="ctr"/>
                <a14:m>
                  <m:oMathPara xmlns:m="http://schemas.openxmlformats.org/officeDocument/2006/math">
                    <m:oMathParaPr>
                      <m:jc m:val="centerGroup"/>
                    </m:oMathParaPr>
                    <m:oMath xmlns:m="http://schemas.openxmlformats.org/officeDocument/2006/math">
                      <m:r>
                        <a:rPr lang="es-MX" sz="1000" b="1" i="0" smtClean="0">
                          <a:solidFill>
                            <a:schemeClr val="bg1"/>
                          </a:solidFill>
                          <a:latin typeface="Cambria Math" panose="02040503050406030204" pitchFamily="18" charset="0"/>
                        </a:rPr>
                        <m:t> </m:t>
                      </m:r>
                      <m:r>
                        <a:rPr lang="es-MX" sz="1000" b="1" i="0" smtClean="0">
                          <a:solidFill>
                            <a:schemeClr val="bg1"/>
                          </a:solidFill>
                          <a:latin typeface="Cambria Math" panose="02040503050406030204" pitchFamily="18" charset="0"/>
                        </a:rPr>
                        <m:t>𝐝𝐞𝐥</m:t>
                      </m:r>
                      <m:r>
                        <a:rPr lang="es-MX" sz="1000" b="1" i="0" smtClean="0">
                          <a:solidFill>
                            <a:schemeClr val="bg1"/>
                          </a:solidFill>
                          <a:latin typeface="Cambria Math" panose="02040503050406030204" pitchFamily="18" charset="0"/>
                        </a:rPr>
                        <m:t> </m:t>
                      </m:r>
                      <m:r>
                        <a:rPr lang="es-MX" sz="1000" b="1" i="0" smtClean="0">
                          <a:solidFill>
                            <a:schemeClr val="bg1"/>
                          </a:solidFill>
                          <a:latin typeface="Cambria Math" panose="02040503050406030204" pitchFamily="18" charset="0"/>
                        </a:rPr>
                        <m:t>𝐭𝐫𝐚𝐛𝐚𝐣𝐨</m:t>
                      </m:r>
                    </m:oMath>
                  </m:oMathPara>
                </a14:m>
                <a:endParaRPr lang="es-CO" sz="1000" dirty="0">
                  <a:solidFill>
                    <a:schemeClr val="bg1"/>
                  </a:solidFill>
                </a:endParaRPr>
              </a:p>
            </p:txBody>
          </p:sp>
        </mc:Choice>
        <mc:Fallback xmlns="">
          <p:sp>
            <p:nvSpPr>
              <p:cNvPr id="26" name="Rectángulo: esquinas redondeadas 25">
                <a:extLst>
                  <a:ext uri="{FF2B5EF4-FFF2-40B4-BE49-F238E27FC236}">
                    <a16:creationId xmlns:a16="http://schemas.microsoft.com/office/drawing/2014/main" id="{11381D71-3591-CAF0-946D-99E2790080B9}"/>
                  </a:ext>
                </a:extLst>
              </p:cNvPr>
              <p:cNvSpPr>
                <a:spLocks noRot="1" noChangeAspect="1" noMove="1" noResize="1" noEditPoints="1" noAdjustHandles="1" noChangeArrowheads="1" noChangeShapeType="1" noTextEdit="1"/>
              </p:cNvSpPr>
              <p:nvPr/>
            </p:nvSpPr>
            <p:spPr>
              <a:xfrm>
                <a:off x="5791548" y="4083966"/>
                <a:ext cx="1203813" cy="797092"/>
              </a:xfrm>
              <a:prstGeom prst="roundRect">
                <a:avLst/>
              </a:prstGeom>
              <a:blipFill>
                <a:blip r:embed="rId10"/>
                <a:stretch>
                  <a:fillRect/>
                </a:stretch>
              </a:blipFill>
              <a:ln>
                <a:solidFill>
                  <a:srgbClr val="8D143D"/>
                </a:solidFill>
              </a:ln>
            </p:spPr>
            <p:txBody>
              <a:bodyPr/>
              <a:lstStyle/>
              <a:p>
                <a:r>
                  <a:rPr lang="es-CO">
                    <a:noFill/>
                  </a:rPr>
                  <a:t> </a:t>
                </a:r>
              </a:p>
            </p:txBody>
          </p:sp>
        </mc:Fallback>
      </mc:AlternateContent>
      <p:sp>
        <p:nvSpPr>
          <p:cNvPr id="27" name="Es igual a 26">
            <a:extLst>
              <a:ext uri="{FF2B5EF4-FFF2-40B4-BE49-F238E27FC236}">
                <a16:creationId xmlns:a16="http://schemas.microsoft.com/office/drawing/2014/main" id="{C21E12A9-3E87-7EB4-51A6-9654CF64CBC3}"/>
              </a:ext>
            </a:extLst>
          </p:cNvPr>
          <p:cNvSpPr/>
          <p:nvPr/>
        </p:nvSpPr>
        <p:spPr>
          <a:xfrm>
            <a:off x="2640667" y="4349151"/>
            <a:ext cx="260356" cy="254168"/>
          </a:xfrm>
          <a:prstGeom prst="mathEqual">
            <a:avLst/>
          </a:prstGeom>
          <a:solidFill>
            <a:schemeClr val="bg1">
              <a:lumMod val="50000"/>
            </a:schemeClr>
          </a:solidFill>
          <a:ln w="635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CO" sz="1000">
              <a:solidFill>
                <a:schemeClr val="tx1"/>
              </a:solidFill>
            </a:endParaRPr>
          </a:p>
        </p:txBody>
      </p:sp>
      <p:sp>
        <p:nvSpPr>
          <p:cNvPr id="28" name="Signo más 27">
            <a:extLst>
              <a:ext uri="{FF2B5EF4-FFF2-40B4-BE49-F238E27FC236}">
                <a16:creationId xmlns:a16="http://schemas.microsoft.com/office/drawing/2014/main" id="{F34016A0-E7FF-B836-E80B-34480E96C3AB}"/>
              </a:ext>
            </a:extLst>
          </p:cNvPr>
          <p:cNvSpPr/>
          <p:nvPr/>
        </p:nvSpPr>
        <p:spPr>
          <a:xfrm>
            <a:off x="3888100" y="4318306"/>
            <a:ext cx="281923" cy="312335"/>
          </a:xfrm>
          <a:prstGeom prst="mathPlus">
            <a:avLst/>
          </a:prstGeom>
          <a:solidFill>
            <a:schemeClr val="bg1">
              <a:lumMod val="50000"/>
            </a:schemeClr>
          </a:solidFill>
          <a:ln w="635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CO" sz="1000">
              <a:solidFill>
                <a:schemeClr val="tx1"/>
              </a:solidFill>
            </a:endParaRPr>
          </a:p>
        </p:txBody>
      </p:sp>
      <p:sp>
        <p:nvSpPr>
          <p:cNvPr id="29" name="Signo más 28">
            <a:extLst>
              <a:ext uri="{FF2B5EF4-FFF2-40B4-BE49-F238E27FC236}">
                <a16:creationId xmlns:a16="http://schemas.microsoft.com/office/drawing/2014/main" id="{445FA166-009D-7960-30AE-2F6231AA23D0}"/>
              </a:ext>
            </a:extLst>
          </p:cNvPr>
          <p:cNvSpPr/>
          <p:nvPr/>
        </p:nvSpPr>
        <p:spPr>
          <a:xfrm>
            <a:off x="5509625" y="4269908"/>
            <a:ext cx="281923" cy="312335"/>
          </a:xfrm>
          <a:prstGeom prst="mathPlus">
            <a:avLst/>
          </a:prstGeom>
          <a:solidFill>
            <a:schemeClr val="bg1">
              <a:lumMod val="50000"/>
            </a:schemeClr>
          </a:solidFill>
          <a:ln w="635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CO" sz="1000">
              <a:solidFill>
                <a:schemeClr val="tx1"/>
              </a:solidFill>
            </a:endParaRPr>
          </a:p>
        </p:txBody>
      </p:sp>
      <mc:AlternateContent xmlns:mc="http://schemas.openxmlformats.org/markup-compatibility/2006" xmlns:a14="http://schemas.microsoft.com/office/drawing/2010/main">
        <mc:Choice Requires="a14">
          <p:sp>
            <p:nvSpPr>
              <p:cNvPr id="30" name="Rectángulo: esquinas redondeadas 29">
                <a:extLst>
                  <a:ext uri="{FF2B5EF4-FFF2-40B4-BE49-F238E27FC236}">
                    <a16:creationId xmlns:a16="http://schemas.microsoft.com/office/drawing/2014/main" id="{9055D86E-86BE-5F46-20C5-D853811B2BEA}"/>
                  </a:ext>
                </a:extLst>
              </p:cNvPr>
              <p:cNvSpPr/>
              <p:nvPr/>
            </p:nvSpPr>
            <p:spPr>
              <a:xfrm>
                <a:off x="7277283" y="4063388"/>
                <a:ext cx="1754409" cy="797092"/>
              </a:xfrm>
              <a:prstGeom prst="roundRect">
                <a:avLst/>
              </a:prstGeom>
              <a:solidFill>
                <a:srgbClr val="8D143D"/>
              </a:solidFill>
              <a:ln>
                <a:solidFill>
                  <a:srgbClr val="8D143D"/>
                </a:solidFill>
              </a:ln>
            </p:spPr>
            <p:style>
              <a:lnRef idx="2">
                <a:schemeClr val="dk1"/>
              </a:lnRef>
              <a:fillRef idx="1">
                <a:schemeClr val="lt1"/>
              </a:fillRef>
              <a:effectRef idx="0">
                <a:schemeClr val="dk1"/>
              </a:effectRef>
              <a:fontRef idx="minor">
                <a:schemeClr val="dk1"/>
              </a:fontRef>
            </p:style>
            <p:txBody>
              <a:bodyPr rtlCol="0" anchor="ctr"/>
              <a:lstStyle/>
              <a:p>
                <a:pPr algn="ctr"/>
                <a:r>
                  <a:rPr lang="es-MX" sz="1000" b="1" dirty="0">
                    <a:solidFill>
                      <a:schemeClr val="bg1"/>
                    </a:solidFill>
                  </a:rPr>
                  <a:t>C</a:t>
                </a:r>
                <a14:m>
                  <m:oMath xmlns:m="http://schemas.openxmlformats.org/officeDocument/2006/math">
                    <m:r>
                      <a:rPr lang="es-MX" sz="1000" b="1" i="0" smtClean="0">
                        <a:solidFill>
                          <a:schemeClr val="bg1"/>
                        </a:solidFill>
                        <a:latin typeface="Cambria Math" panose="02040503050406030204" pitchFamily="18" charset="0"/>
                      </a:rPr>
                      <m:t>𝐫𝐞𝐜𝐢𝐦𝐢𝐞𝐧𝐭𝐨</m:t>
                    </m:r>
                    <m:r>
                      <a:rPr lang="es-MX" sz="1000" b="1" i="0" smtClean="0">
                        <a:solidFill>
                          <a:schemeClr val="bg1"/>
                        </a:solidFill>
                        <a:latin typeface="Cambria Math" panose="02040503050406030204" pitchFamily="18" charset="0"/>
                      </a:rPr>
                      <m:t> </m:t>
                    </m:r>
                    <m:r>
                      <a:rPr lang="es-MX" sz="1000" b="1" i="0" smtClean="0">
                        <a:solidFill>
                          <a:schemeClr val="bg1"/>
                        </a:solidFill>
                        <a:latin typeface="Cambria Math" panose="02040503050406030204" pitchFamily="18" charset="0"/>
                      </a:rPr>
                      <m:t>𝐝𝐞</m:t>
                    </m:r>
                    <m:r>
                      <a:rPr lang="es-MX" sz="1000" b="1" i="0" smtClean="0">
                        <a:solidFill>
                          <a:schemeClr val="bg1"/>
                        </a:solidFill>
                        <a:latin typeface="Cambria Math" panose="02040503050406030204" pitchFamily="18" charset="0"/>
                      </a:rPr>
                      <m:t> </m:t>
                    </m:r>
                    <m:r>
                      <a:rPr lang="es-MX" sz="1000" b="1" i="0" smtClean="0">
                        <a:solidFill>
                          <a:schemeClr val="bg1"/>
                        </a:solidFill>
                        <a:latin typeface="Cambria Math" panose="02040503050406030204" pitchFamily="18" charset="0"/>
                      </a:rPr>
                      <m:t>𝐥𝐚𝐬</m:t>
                    </m:r>
                    <m:r>
                      <a:rPr lang="es-MX" sz="1000" b="1" i="0" smtClean="0">
                        <a:solidFill>
                          <a:schemeClr val="bg1"/>
                        </a:solidFill>
                        <a:latin typeface="Cambria Math" panose="02040503050406030204" pitchFamily="18" charset="0"/>
                      </a:rPr>
                      <m:t>  </m:t>
                    </m:r>
                  </m:oMath>
                </a14:m>
                <a:endParaRPr lang="es-MX" sz="1000" b="1" dirty="0">
                  <a:solidFill>
                    <a:schemeClr val="bg1"/>
                  </a:solidFill>
                </a:endParaRPr>
              </a:p>
              <a:p>
                <a:pPr algn="ctr"/>
                <a14:m>
                  <m:oMathPara xmlns:m="http://schemas.openxmlformats.org/officeDocument/2006/math">
                    <m:oMathParaPr>
                      <m:jc m:val="centerGroup"/>
                    </m:oMathParaPr>
                    <m:oMath xmlns:m="http://schemas.openxmlformats.org/officeDocument/2006/math">
                      <m:r>
                        <a:rPr lang="es-MX" sz="1000" b="1" i="0" smtClean="0">
                          <a:solidFill>
                            <a:schemeClr val="bg1"/>
                          </a:solidFill>
                          <a:latin typeface="Cambria Math" panose="02040503050406030204" pitchFamily="18" charset="0"/>
                        </a:rPr>
                        <m:t>𝐡𝐨𝐫𝐚𝐬</m:t>
                      </m:r>
                      <m:r>
                        <a:rPr lang="es-MX" sz="1000" b="1" i="0" smtClean="0">
                          <a:solidFill>
                            <a:schemeClr val="bg1"/>
                          </a:solidFill>
                          <a:latin typeface="Cambria Math" panose="02040503050406030204" pitchFamily="18" charset="0"/>
                        </a:rPr>
                        <m:t> </m:t>
                      </m:r>
                      <m:r>
                        <a:rPr lang="es-MX" sz="1000" b="1" i="0" smtClean="0">
                          <a:solidFill>
                            <a:schemeClr val="bg1"/>
                          </a:solidFill>
                          <a:latin typeface="Cambria Math" panose="02040503050406030204" pitchFamily="18" charset="0"/>
                        </a:rPr>
                        <m:t>𝐦𝐞𝐝𝐢𝐚𝐬</m:t>
                      </m:r>
                      <m:r>
                        <a:rPr lang="es-MX" sz="1000" b="1" i="0" smtClean="0">
                          <a:solidFill>
                            <a:schemeClr val="bg1"/>
                          </a:solidFill>
                          <a:latin typeface="Cambria Math" panose="02040503050406030204" pitchFamily="18" charset="0"/>
                        </a:rPr>
                        <m:t> </m:t>
                      </m:r>
                      <m:r>
                        <a:rPr lang="es-MX" sz="1000" b="1" i="0" smtClean="0">
                          <a:solidFill>
                            <a:schemeClr val="bg1"/>
                          </a:solidFill>
                          <a:latin typeface="Cambria Math" panose="02040503050406030204" pitchFamily="18" charset="0"/>
                        </a:rPr>
                        <m:t>𝐭𝐫𝐚𝐛𝐚𝐣𝐚𝐝𝐚𝐬</m:t>
                      </m:r>
                      <m:r>
                        <a:rPr lang="es-MX" sz="1000" b="1" i="0" smtClean="0">
                          <a:solidFill>
                            <a:schemeClr val="bg1"/>
                          </a:solidFill>
                          <a:latin typeface="Cambria Math" panose="02040503050406030204" pitchFamily="18" charset="0"/>
                        </a:rPr>
                        <m:t> </m:t>
                      </m:r>
                    </m:oMath>
                  </m:oMathPara>
                </a14:m>
                <a:endParaRPr lang="es-CO" sz="1000" dirty="0">
                  <a:solidFill>
                    <a:schemeClr val="bg1"/>
                  </a:solidFill>
                </a:endParaRPr>
              </a:p>
            </p:txBody>
          </p:sp>
        </mc:Choice>
        <mc:Fallback xmlns="">
          <p:sp>
            <p:nvSpPr>
              <p:cNvPr id="30" name="Rectángulo: esquinas redondeadas 29">
                <a:extLst>
                  <a:ext uri="{FF2B5EF4-FFF2-40B4-BE49-F238E27FC236}">
                    <a16:creationId xmlns:a16="http://schemas.microsoft.com/office/drawing/2014/main" id="{9055D86E-86BE-5F46-20C5-D853811B2BEA}"/>
                  </a:ext>
                </a:extLst>
              </p:cNvPr>
              <p:cNvSpPr>
                <a:spLocks noRot="1" noChangeAspect="1" noMove="1" noResize="1" noEditPoints="1" noAdjustHandles="1" noChangeArrowheads="1" noChangeShapeType="1" noTextEdit="1"/>
              </p:cNvSpPr>
              <p:nvPr/>
            </p:nvSpPr>
            <p:spPr>
              <a:xfrm>
                <a:off x="7277283" y="4063388"/>
                <a:ext cx="1754409" cy="797092"/>
              </a:xfrm>
              <a:prstGeom prst="roundRect">
                <a:avLst/>
              </a:prstGeom>
              <a:blipFill>
                <a:blip r:embed="rId11"/>
                <a:stretch>
                  <a:fillRect/>
                </a:stretch>
              </a:blipFill>
              <a:ln>
                <a:solidFill>
                  <a:srgbClr val="8D143D"/>
                </a:solidFill>
              </a:ln>
            </p:spPr>
            <p:txBody>
              <a:bodyPr/>
              <a:lstStyle/>
              <a:p>
                <a:r>
                  <a:rPr lang="es-CO">
                    <a:noFill/>
                  </a:rPr>
                  <a:t> </a:t>
                </a:r>
              </a:p>
            </p:txBody>
          </p:sp>
        </mc:Fallback>
      </mc:AlternateContent>
      <p:sp>
        <p:nvSpPr>
          <p:cNvPr id="31" name="Signo más 30">
            <a:extLst>
              <a:ext uri="{FF2B5EF4-FFF2-40B4-BE49-F238E27FC236}">
                <a16:creationId xmlns:a16="http://schemas.microsoft.com/office/drawing/2014/main" id="{A697FF2E-C1A5-9564-6A58-0AFFE5D5A847}"/>
              </a:ext>
            </a:extLst>
          </p:cNvPr>
          <p:cNvSpPr/>
          <p:nvPr/>
        </p:nvSpPr>
        <p:spPr>
          <a:xfrm>
            <a:off x="7005050" y="4290984"/>
            <a:ext cx="281923" cy="312335"/>
          </a:xfrm>
          <a:prstGeom prst="mathPlus">
            <a:avLst/>
          </a:prstGeom>
          <a:solidFill>
            <a:schemeClr val="bg1">
              <a:lumMod val="50000"/>
            </a:schemeClr>
          </a:solidFill>
          <a:ln w="635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CO" sz="1000">
              <a:solidFill>
                <a:schemeClr val="tx1"/>
              </a:solidFill>
            </a:endParaRPr>
          </a:p>
        </p:txBody>
      </p:sp>
      <p:sp>
        <p:nvSpPr>
          <p:cNvPr id="32" name="CuadroTexto 31">
            <a:extLst>
              <a:ext uri="{FF2B5EF4-FFF2-40B4-BE49-F238E27FC236}">
                <a16:creationId xmlns:a16="http://schemas.microsoft.com/office/drawing/2014/main" id="{64E6E9C4-F907-0617-0223-3BCB7ED8F4B8}"/>
              </a:ext>
            </a:extLst>
          </p:cNvPr>
          <p:cNvSpPr txBox="1"/>
          <p:nvPr/>
        </p:nvSpPr>
        <p:spPr>
          <a:xfrm>
            <a:off x="691632" y="194300"/>
            <a:ext cx="7405475" cy="307777"/>
          </a:xfrm>
          <a:prstGeom prst="rect">
            <a:avLst/>
          </a:prstGeom>
          <a:noFill/>
        </p:spPr>
        <p:txBody>
          <a:bodyPr wrap="square">
            <a:spAutoFit/>
          </a:bodyPr>
          <a:lstStyle/>
          <a:p>
            <a:pPr algn="just"/>
            <a:r>
              <a:rPr lang="es-CO" sz="1400" b="1" dirty="0">
                <a:solidFill>
                  <a:srgbClr val="C00048"/>
                </a:solidFill>
              </a:rPr>
              <a:t>Productividad Laboral por hora y persona empleada</a:t>
            </a:r>
            <a:endParaRPr lang="es-CO" sz="1400" b="1" baseline="30000" dirty="0">
              <a:solidFill>
                <a:srgbClr val="C00048"/>
              </a:solidFill>
            </a:endParaRPr>
          </a:p>
        </p:txBody>
      </p:sp>
      <p:cxnSp>
        <p:nvCxnSpPr>
          <p:cNvPr id="35" name="Conector recto 34">
            <a:extLst>
              <a:ext uri="{FF2B5EF4-FFF2-40B4-BE49-F238E27FC236}">
                <a16:creationId xmlns:a16="http://schemas.microsoft.com/office/drawing/2014/main" id="{681DFDD8-F8E1-456C-A4AB-CF0B48782652}"/>
              </a:ext>
            </a:extLst>
          </p:cNvPr>
          <p:cNvCxnSpPr>
            <a:cxnSpLocks/>
          </p:cNvCxnSpPr>
          <p:nvPr/>
        </p:nvCxnSpPr>
        <p:spPr>
          <a:xfrm flipH="1">
            <a:off x="774392" y="548588"/>
            <a:ext cx="374047" cy="0"/>
          </a:xfrm>
          <a:prstGeom prst="line">
            <a:avLst/>
          </a:prstGeom>
          <a:ln>
            <a:solidFill>
              <a:srgbClr val="8D143D"/>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0763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29A54F8E-A280-40DD-8845-95C13A74941C}"/>
              </a:ext>
            </a:extLst>
          </p:cNvPr>
          <p:cNvSpPr txBox="1"/>
          <p:nvPr/>
        </p:nvSpPr>
        <p:spPr>
          <a:xfrm>
            <a:off x="676863" y="201041"/>
            <a:ext cx="6604121" cy="28469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s-ES" sz="1400" b="1">
                <a:solidFill>
                  <a:srgbClr val="B6004B"/>
                </a:solidFill>
                <a:ea typeface="+mn-lt"/>
                <a:cs typeface="+mn-lt"/>
              </a:rPr>
              <a:t>Total de la economía: Productividad laboral por hora trabajada 2023</a:t>
            </a:r>
            <a:endParaRPr lang="es-ES" sz="1400" b="1">
              <a:solidFill>
                <a:srgbClr val="000000"/>
              </a:solidFill>
              <a:cs typeface="Segoe UI"/>
            </a:endParaRPr>
          </a:p>
        </p:txBody>
      </p:sp>
      <mc:AlternateContent xmlns:mc="http://schemas.openxmlformats.org/markup-compatibility/2006" xmlns:a14="http://schemas.microsoft.com/office/drawing/2010/main">
        <mc:Choice Requires="a14">
          <p:sp>
            <p:nvSpPr>
              <p:cNvPr id="3" name="Redondear rectángulo de esquina diagonal 24">
                <a:extLst>
                  <a:ext uri="{FF2B5EF4-FFF2-40B4-BE49-F238E27FC236}">
                    <a16:creationId xmlns:a16="http://schemas.microsoft.com/office/drawing/2014/main" id="{CB2BCC4D-E49E-F785-EF61-4C965F4C6511}"/>
                  </a:ext>
                </a:extLst>
              </p:cNvPr>
              <p:cNvSpPr/>
              <p:nvPr/>
            </p:nvSpPr>
            <p:spPr>
              <a:xfrm>
                <a:off x="1108317" y="884363"/>
                <a:ext cx="7188820" cy="208223"/>
              </a:xfrm>
              <a:prstGeom prst="round2DiagRect">
                <a:avLst/>
              </a:prstGeom>
              <a:noFill/>
              <a:ln w="38100">
                <a:solidFill>
                  <a:srgbClr val="B600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s-MX" sz="1000" b="1" smtClean="0">
                          <a:solidFill>
                            <a:srgbClr val="8D143D"/>
                          </a:solidFill>
                          <a:latin typeface="Cambria Math" panose="02040503050406030204" pitchFamily="18" charset="0"/>
                        </a:rPr>
                        <m:t>𝑷𝒓𝒐𝒅𝒖𝒄𝒕𝒊𝒗𝒊𝒅𝒂𝒅</m:t>
                      </m:r>
                      <m:r>
                        <a:rPr lang="es-MX" sz="1000" b="1" smtClean="0">
                          <a:solidFill>
                            <a:srgbClr val="8D143D"/>
                          </a:solidFill>
                          <a:latin typeface="Cambria Math" panose="02040503050406030204" pitchFamily="18" charset="0"/>
                        </a:rPr>
                        <m:t> </m:t>
                      </m:r>
                      <m:r>
                        <a:rPr lang="es-MX" sz="1000" b="1" smtClean="0">
                          <a:solidFill>
                            <a:srgbClr val="8D143D"/>
                          </a:solidFill>
                          <a:latin typeface="Cambria Math" panose="02040503050406030204" pitchFamily="18" charset="0"/>
                        </a:rPr>
                        <m:t>𝒍𝒂𝒃𝒐𝒓𝒂𝒍</m:t>
                      </m:r>
                      <m:r>
                        <a:rPr lang="es-MX" sz="1000" b="1" smtClean="0">
                          <a:solidFill>
                            <a:srgbClr val="8D143D"/>
                          </a:solidFill>
                          <a:latin typeface="Cambria Math" panose="02040503050406030204" pitchFamily="18" charset="0"/>
                        </a:rPr>
                        <m:t> </m:t>
                      </m:r>
                      <m:r>
                        <a:rPr lang="es-MX" sz="1000" b="1" smtClean="0">
                          <a:solidFill>
                            <a:srgbClr val="8D143D"/>
                          </a:solidFill>
                          <a:latin typeface="Cambria Math" panose="02040503050406030204" pitchFamily="18" charset="0"/>
                        </a:rPr>
                        <m:t>𝒑𝒐𝒓</m:t>
                      </m:r>
                      <m:r>
                        <a:rPr lang="es-MX" sz="1000" b="1" smtClean="0">
                          <a:solidFill>
                            <a:srgbClr val="8D143D"/>
                          </a:solidFill>
                          <a:latin typeface="Cambria Math" panose="02040503050406030204" pitchFamily="18" charset="0"/>
                        </a:rPr>
                        <m:t> </m:t>
                      </m:r>
                      <m:r>
                        <a:rPr lang="es-MX" sz="1000" b="1" smtClean="0">
                          <a:solidFill>
                            <a:srgbClr val="8D143D"/>
                          </a:solidFill>
                          <a:latin typeface="Cambria Math" panose="02040503050406030204" pitchFamily="18" charset="0"/>
                        </a:rPr>
                        <m:t>𝒉𝒐𝒓𝒂</m:t>
                      </m:r>
                      <m:r>
                        <a:rPr lang="es-MX" sz="1000" b="1" smtClean="0">
                          <a:solidFill>
                            <a:srgbClr val="8D143D"/>
                          </a:solidFill>
                          <a:latin typeface="Cambria Math" panose="02040503050406030204" pitchFamily="18" charset="0"/>
                        </a:rPr>
                        <m:t>=</m:t>
                      </m:r>
                      <m:r>
                        <a:rPr lang="es-MX" sz="1000" b="1" smtClean="0">
                          <a:solidFill>
                            <a:srgbClr val="8D143D"/>
                          </a:solidFill>
                          <a:latin typeface="Cambria Math" panose="02040503050406030204" pitchFamily="18" charset="0"/>
                        </a:rPr>
                        <m:t>𝑷𝑻𝑭</m:t>
                      </m:r>
                      <m:r>
                        <a:rPr lang="es-MX" sz="1000" b="1" smtClean="0">
                          <a:solidFill>
                            <a:srgbClr val="8D143D"/>
                          </a:solidFill>
                          <a:latin typeface="Cambria Math" panose="02040503050406030204" pitchFamily="18" charset="0"/>
                        </a:rPr>
                        <m:t>+</m:t>
                      </m:r>
                      <m:r>
                        <a:rPr lang="es-MX" sz="1000" b="1" smtClean="0">
                          <a:solidFill>
                            <a:srgbClr val="8D143D"/>
                          </a:solidFill>
                          <a:latin typeface="Cambria Math" panose="02040503050406030204" pitchFamily="18" charset="0"/>
                        </a:rPr>
                        <m:t>𝐜𝐨𝐧𝐭𝐫𝐢𝐛𝐮𝐜𝐢</m:t>
                      </m:r>
                      <m:r>
                        <a:rPr lang="es-MX" sz="1000" b="1" smtClean="0">
                          <a:solidFill>
                            <a:srgbClr val="8D143D"/>
                          </a:solidFill>
                          <a:latin typeface="Cambria Math" panose="02040503050406030204" pitchFamily="18" charset="0"/>
                        </a:rPr>
                        <m:t>ó</m:t>
                      </m:r>
                      <m:r>
                        <a:rPr lang="es-MX" sz="1000" b="1" smtClean="0">
                          <a:solidFill>
                            <a:srgbClr val="8D143D"/>
                          </a:solidFill>
                          <a:latin typeface="Cambria Math" panose="02040503050406030204" pitchFamily="18" charset="0"/>
                        </a:rPr>
                        <m:t>𝐧</m:t>
                      </m:r>
                      <m:r>
                        <a:rPr lang="es-MX" sz="1000" b="1" smtClean="0">
                          <a:solidFill>
                            <a:srgbClr val="8D143D"/>
                          </a:solidFill>
                          <a:latin typeface="Cambria Math" panose="02040503050406030204" pitchFamily="18" charset="0"/>
                        </a:rPr>
                        <m:t> </m:t>
                      </m:r>
                      <m:r>
                        <a:rPr lang="es-MX" sz="1000" b="1" smtClean="0">
                          <a:solidFill>
                            <a:srgbClr val="8D143D"/>
                          </a:solidFill>
                          <a:latin typeface="Cambria Math" panose="02040503050406030204" pitchFamily="18" charset="0"/>
                        </a:rPr>
                        <m:t>𝐝𝐞𝐥</m:t>
                      </m:r>
                      <m:r>
                        <a:rPr lang="es-MX" sz="1000" b="1" smtClean="0">
                          <a:solidFill>
                            <a:srgbClr val="8D143D"/>
                          </a:solidFill>
                          <a:latin typeface="Cambria Math" panose="02040503050406030204" pitchFamily="18" charset="0"/>
                        </a:rPr>
                        <m:t> </m:t>
                      </m:r>
                      <m:r>
                        <a:rPr lang="es-MX" sz="1000" b="1" smtClean="0">
                          <a:solidFill>
                            <a:srgbClr val="8D143D"/>
                          </a:solidFill>
                          <a:latin typeface="Cambria Math" panose="02040503050406030204" pitchFamily="18" charset="0"/>
                        </a:rPr>
                        <m:t>𝐂𝐚𝐩𝐢𝐭𝐚𝐥</m:t>
                      </m:r>
                      <m:r>
                        <a:rPr lang="es-MX" sz="1000" b="1" smtClean="0">
                          <a:solidFill>
                            <a:srgbClr val="8D143D"/>
                          </a:solidFill>
                          <a:latin typeface="Cambria Math" panose="02040503050406030204" pitchFamily="18" charset="0"/>
                        </a:rPr>
                        <m:t> </m:t>
                      </m:r>
                      <m:r>
                        <a:rPr lang="es-MX" sz="1000" b="1" smtClean="0">
                          <a:solidFill>
                            <a:srgbClr val="8D143D"/>
                          </a:solidFill>
                          <a:latin typeface="Cambria Math" panose="02040503050406030204" pitchFamily="18" charset="0"/>
                        </a:rPr>
                        <m:t>𝐩𝐨𝐫</m:t>
                      </m:r>
                      <m:r>
                        <a:rPr lang="es-MX" sz="1000" b="1" smtClean="0">
                          <a:solidFill>
                            <a:srgbClr val="8D143D"/>
                          </a:solidFill>
                          <a:latin typeface="Cambria Math" panose="02040503050406030204" pitchFamily="18" charset="0"/>
                        </a:rPr>
                        <m:t> </m:t>
                      </m:r>
                      <m:r>
                        <a:rPr lang="es-MX" sz="1000" b="1" smtClean="0">
                          <a:solidFill>
                            <a:srgbClr val="8D143D"/>
                          </a:solidFill>
                          <a:latin typeface="Cambria Math" panose="02040503050406030204" pitchFamily="18" charset="0"/>
                        </a:rPr>
                        <m:t>𝐡𝐨𝐫𝐚</m:t>
                      </m:r>
                      <m:r>
                        <a:rPr lang="es-MX" sz="1000" b="1" smtClean="0">
                          <a:solidFill>
                            <a:srgbClr val="8D143D"/>
                          </a:solidFill>
                          <a:latin typeface="Cambria Math" panose="02040503050406030204" pitchFamily="18" charset="0"/>
                        </a:rPr>
                        <m:t>+</m:t>
                      </m:r>
                      <m:r>
                        <a:rPr lang="es-MX" sz="1000" b="1" smtClean="0">
                          <a:solidFill>
                            <a:srgbClr val="8D143D"/>
                          </a:solidFill>
                          <a:latin typeface="Cambria Math" panose="02040503050406030204" pitchFamily="18" charset="0"/>
                        </a:rPr>
                        <m:t>𝒍𝒂</m:t>
                      </m:r>
                      <m:r>
                        <a:rPr lang="es-MX" sz="1000" b="1" smtClean="0">
                          <a:solidFill>
                            <a:srgbClr val="8D143D"/>
                          </a:solidFill>
                          <a:latin typeface="Cambria Math" panose="02040503050406030204" pitchFamily="18" charset="0"/>
                        </a:rPr>
                        <m:t> </m:t>
                      </m:r>
                      <m:r>
                        <a:rPr lang="es-MX" sz="1000" b="1" smtClean="0">
                          <a:solidFill>
                            <a:srgbClr val="8D143D"/>
                          </a:solidFill>
                          <a:latin typeface="Cambria Math" panose="02040503050406030204" pitchFamily="18" charset="0"/>
                        </a:rPr>
                        <m:t>𝒄𝒐𝒎𝒑𝒐𝒔𝒊𝒄𝒊</m:t>
                      </m:r>
                      <m:r>
                        <a:rPr lang="es-MX" sz="1000" b="1" smtClean="0">
                          <a:solidFill>
                            <a:srgbClr val="8D143D"/>
                          </a:solidFill>
                          <a:latin typeface="Cambria Math" panose="02040503050406030204" pitchFamily="18" charset="0"/>
                        </a:rPr>
                        <m:t>ó</m:t>
                      </m:r>
                      <m:r>
                        <a:rPr lang="es-MX" sz="1000" b="1" smtClean="0">
                          <a:solidFill>
                            <a:srgbClr val="8D143D"/>
                          </a:solidFill>
                          <a:latin typeface="Cambria Math" panose="02040503050406030204" pitchFamily="18" charset="0"/>
                        </a:rPr>
                        <m:t>𝒏</m:t>
                      </m:r>
                      <m:r>
                        <a:rPr lang="es-MX" sz="1000" b="1" smtClean="0">
                          <a:solidFill>
                            <a:srgbClr val="8D143D"/>
                          </a:solidFill>
                          <a:latin typeface="Cambria Math" panose="02040503050406030204" pitchFamily="18" charset="0"/>
                        </a:rPr>
                        <m:t> </m:t>
                      </m:r>
                      <m:r>
                        <a:rPr lang="es-MX" sz="1000" b="1" smtClean="0">
                          <a:solidFill>
                            <a:srgbClr val="8D143D"/>
                          </a:solidFill>
                          <a:latin typeface="Cambria Math" panose="02040503050406030204" pitchFamily="18" charset="0"/>
                        </a:rPr>
                        <m:t>𝒅𝒆𝒍</m:t>
                      </m:r>
                      <m:r>
                        <a:rPr lang="es-MX" sz="1000" b="1" smtClean="0">
                          <a:solidFill>
                            <a:srgbClr val="8D143D"/>
                          </a:solidFill>
                          <a:latin typeface="Cambria Math" panose="02040503050406030204" pitchFamily="18" charset="0"/>
                        </a:rPr>
                        <m:t> </m:t>
                      </m:r>
                      <m:r>
                        <a:rPr lang="es-MX" sz="1000" b="1" smtClean="0">
                          <a:solidFill>
                            <a:srgbClr val="8D143D"/>
                          </a:solidFill>
                          <a:latin typeface="Cambria Math" panose="02040503050406030204" pitchFamily="18" charset="0"/>
                        </a:rPr>
                        <m:t>𝒕𝒓𝒂𝒃𝒂𝒋𝒐</m:t>
                      </m:r>
                    </m:oMath>
                  </m:oMathPara>
                </a14:m>
                <a:endParaRPr lang="es-MX" sz="788" b="1" dirty="0">
                  <a:solidFill>
                    <a:srgbClr val="8D143D"/>
                  </a:solidFill>
                  <a:latin typeface="+mj-lt"/>
                </a:endParaRPr>
              </a:p>
            </p:txBody>
          </p:sp>
        </mc:Choice>
        <mc:Fallback xmlns="">
          <p:sp>
            <p:nvSpPr>
              <p:cNvPr id="3" name="Redondear rectángulo de esquina diagonal 24">
                <a:extLst>
                  <a:ext uri="{FF2B5EF4-FFF2-40B4-BE49-F238E27FC236}">
                    <a16:creationId xmlns:a16="http://schemas.microsoft.com/office/drawing/2014/main" id="{CB2BCC4D-E49E-F785-EF61-4C965F4C6511}"/>
                  </a:ext>
                </a:extLst>
              </p:cNvPr>
              <p:cNvSpPr>
                <a:spLocks noRot="1" noChangeAspect="1" noMove="1" noResize="1" noEditPoints="1" noAdjustHandles="1" noChangeArrowheads="1" noChangeShapeType="1" noTextEdit="1"/>
              </p:cNvSpPr>
              <p:nvPr/>
            </p:nvSpPr>
            <p:spPr>
              <a:xfrm>
                <a:off x="1108317" y="884363"/>
                <a:ext cx="7188820" cy="208223"/>
              </a:xfrm>
              <a:prstGeom prst="round2DiagRect">
                <a:avLst/>
              </a:prstGeom>
              <a:blipFill>
                <a:blip r:embed="rId2"/>
                <a:stretch>
                  <a:fillRect b="-5000"/>
                </a:stretch>
              </a:blipFill>
              <a:ln w="38100">
                <a:solidFill>
                  <a:srgbClr val="B6004A"/>
                </a:solidFill>
              </a:ln>
              <a:effectLst/>
            </p:spPr>
            <p:txBody>
              <a:bodyPr/>
              <a:lstStyle/>
              <a:p>
                <a:r>
                  <a:rPr lang="es-CO">
                    <a:noFill/>
                  </a:rPr>
                  <a:t> </a:t>
                </a:r>
              </a:p>
            </p:txBody>
          </p:sp>
        </mc:Fallback>
      </mc:AlternateContent>
      <p:sp>
        <p:nvSpPr>
          <p:cNvPr id="5" name="Elipse 4">
            <a:extLst>
              <a:ext uri="{FF2B5EF4-FFF2-40B4-BE49-F238E27FC236}">
                <a16:creationId xmlns:a16="http://schemas.microsoft.com/office/drawing/2014/main" id="{8E64A4FE-EBBE-194B-9815-335E7F0133B7}"/>
              </a:ext>
            </a:extLst>
          </p:cNvPr>
          <p:cNvSpPr/>
          <p:nvPr/>
        </p:nvSpPr>
        <p:spPr>
          <a:xfrm>
            <a:off x="5701397" y="3383113"/>
            <a:ext cx="386576" cy="270075"/>
          </a:xfrm>
          <a:prstGeom prst="ellipse">
            <a:avLst/>
          </a:prstGeom>
          <a:ln>
            <a:solidFill>
              <a:srgbClr val="B6004B"/>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CO"/>
          </a:p>
        </p:txBody>
      </p:sp>
      <p:graphicFrame>
        <p:nvGraphicFramePr>
          <p:cNvPr id="7" name="Gráfico 6">
            <a:extLst>
              <a:ext uri="{FF2B5EF4-FFF2-40B4-BE49-F238E27FC236}">
                <a16:creationId xmlns:a16="http://schemas.microsoft.com/office/drawing/2014/main" id="{76B4F5A7-6A32-47D3-A483-6EE9B3802797}"/>
              </a:ext>
            </a:extLst>
          </p:cNvPr>
          <p:cNvGraphicFramePr>
            <a:graphicFrameLocks/>
          </p:cNvGraphicFramePr>
          <p:nvPr>
            <p:extLst>
              <p:ext uri="{D42A27DB-BD31-4B8C-83A1-F6EECF244321}">
                <p14:modId xmlns:p14="http://schemas.microsoft.com/office/powerpoint/2010/main" val="4293133248"/>
              </p:ext>
            </p:extLst>
          </p:nvPr>
        </p:nvGraphicFramePr>
        <p:xfrm>
          <a:off x="765088" y="1451313"/>
          <a:ext cx="7847283" cy="3166473"/>
        </p:xfrm>
        <a:graphic>
          <a:graphicData uri="http://schemas.openxmlformats.org/drawingml/2006/chart">
            <c:chart xmlns:c="http://schemas.openxmlformats.org/drawingml/2006/chart" xmlns:r="http://schemas.openxmlformats.org/officeDocument/2006/relationships" r:id="rId3"/>
          </a:graphicData>
        </a:graphic>
      </p:graphicFrame>
      <p:sp>
        <p:nvSpPr>
          <p:cNvPr id="2" name="CuadroTexto 1">
            <a:extLst>
              <a:ext uri="{FF2B5EF4-FFF2-40B4-BE49-F238E27FC236}">
                <a16:creationId xmlns:a16="http://schemas.microsoft.com/office/drawing/2014/main" id="{4CE47427-4288-2F98-74E5-493A69608CD8}"/>
              </a:ext>
            </a:extLst>
          </p:cNvPr>
          <p:cNvSpPr txBox="1"/>
          <p:nvPr/>
        </p:nvSpPr>
        <p:spPr>
          <a:xfrm>
            <a:off x="774392" y="4834737"/>
            <a:ext cx="3212115" cy="215444"/>
          </a:xfrm>
          <a:prstGeom prst="rect">
            <a:avLst/>
          </a:prstGeom>
          <a:noFill/>
        </p:spPr>
        <p:txBody>
          <a:bodyPr wrap="square" rtlCol="0">
            <a:spAutoFit/>
          </a:bodyPr>
          <a:lstStyle/>
          <a:p>
            <a:r>
              <a:rPr lang="es-MX" sz="800" b="1"/>
              <a:t>Fuente: </a:t>
            </a:r>
            <a:r>
              <a:rPr lang="es-MX" sz="800"/>
              <a:t>DANE, Cuentas Nacionales</a:t>
            </a:r>
            <a:endParaRPr lang="es-CO" sz="800"/>
          </a:p>
        </p:txBody>
      </p:sp>
      <p:cxnSp>
        <p:nvCxnSpPr>
          <p:cNvPr id="9" name="Conector recto 8">
            <a:extLst>
              <a:ext uri="{FF2B5EF4-FFF2-40B4-BE49-F238E27FC236}">
                <a16:creationId xmlns:a16="http://schemas.microsoft.com/office/drawing/2014/main" id="{E53EF25D-7916-4E62-95FB-EA0174EA7701}"/>
              </a:ext>
            </a:extLst>
          </p:cNvPr>
          <p:cNvCxnSpPr>
            <a:cxnSpLocks/>
          </p:cNvCxnSpPr>
          <p:nvPr/>
        </p:nvCxnSpPr>
        <p:spPr>
          <a:xfrm flipH="1">
            <a:off x="774392" y="525634"/>
            <a:ext cx="374047" cy="0"/>
          </a:xfrm>
          <a:prstGeom prst="line">
            <a:avLst/>
          </a:prstGeom>
          <a:ln>
            <a:solidFill>
              <a:srgbClr val="8D143D"/>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6495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29A54F8E-A280-40DD-8845-95C13A74941C}"/>
              </a:ext>
            </a:extLst>
          </p:cNvPr>
          <p:cNvSpPr txBox="1"/>
          <p:nvPr/>
        </p:nvSpPr>
        <p:spPr>
          <a:xfrm>
            <a:off x="705061" y="185833"/>
            <a:ext cx="6604121" cy="28469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s-ES" sz="1400" b="1">
                <a:solidFill>
                  <a:srgbClr val="B6004B"/>
                </a:solidFill>
                <a:ea typeface="+mn-lt"/>
                <a:cs typeface="+mn-lt"/>
              </a:rPr>
              <a:t>Total de la economía: Productividad laboral por persona empleada 2023</a:t>
            </a:r>
            <a:endParaRPr lang="es-ES" sz="1400" b="1">
              <a:solidFill>
                <a:srgbClr val="000000"/>
              </a:solidFill>
              <a:cs typeface="Segoe UI"/>
            </a:endParaRPr>
          </a:p>
        </p:txBody>
      </p:sp>
      <mc:AlternateContent xmlns:mc="http://schemas.openxmlformats.org/markup-compatibility/2006" xmlns:a14="http://schemas.microsoft.com/office/drawing/2010/main">
        <mc:Choice Requires="a14">
          <p:sp>
            <p:nvSpPr>
              <p:cNvPr id="11" name="Redondear rectángulo de esquina diagonal 24">
                <a:extLst>
                  <a:ext uri="{FF2B5EF4-FFF2-40B4-BE49-F238E27FC236}">
                    <a16:creationId xmlns:a16="http://schemas.microsoft.com/office/drawing/2014/main" id="{5E219416-6FA4-4949-905E-467F0700AA96}"/>
                  </a:ext>
                </a:extLst>
              </p:cNvPr>
              <p:cNvSpPr/>
              <p:nvPr/>
            </p:nvSpPr>
            <p:spPr>
              <a:xfrm>
                <a:off x="774392" y="782469"/>
                <a:ext cx="8027584" cy="390750"/>
              </a:xfrm>
              <a:prstGeom prst="round2DiagRect">
                <a:avLst/>
              </a:prstGeom>
              <a:noFill/>
              <a:ln w="38100">
                <a:solidFill>
                  <a:srgbClr val="B600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s-MX" sz="1000" b="1" smtClean="0">
                          <a:solidFill>
                            <a:srgbClr val="8D143D"/>
                          </a:solidFill>
                          <a:latin typeface="Cambria Math" panose="02040503050406030204" pitchFamily="18" charset="0"/>
                        </a:rPr>
                        <m:t>𝑷𝒓𝒐𝒅𝒖𝒄𝒕𝒊𝒗𝒊𝒅𝒂𝒅</m:t>
                      </m:r>
                      <m:r>
                        <a:rPr lang="es-MX" sz="1000" b="1" smtClean="0">
                          <a:solidFill>
                            <a:srgbClr val="8D143D"/>
                          </a:solidFill>
                          <a:latin typeface="Cambria Math" panose="02040503050406030204" pitchFamily="18" charset="0"/>
                        </a:rPr>
                        <m:t> </m:t>
                      </m:r>
                      <m:r>
                        <a:rPr lang="es-MX" sz="1000" b="1" smtClean="0">
                          <a:solidFill>
                            <a:srgbClr val="8D143D"/>
                          </a:solidFill>
                          <a:latin typeface="Cambria Math" panose="02040503050406030204" pitchFamily="18" charset="0"/>
                        </a:rPr>
                        <m:t>𝒍𝒂𝒃𝒐𝒓𝒂𝒍</m:t>
                      </m:r>
                      <m:r>
                        <a:rPr lang="es-MX" sz="1000" b="1" smtClean="0">
                          <a:solidFill>
                            <a:srgbClr val="8D143D"/>
                          </a:solidFill>
                          <a:latin typeface="Cambria Math" panose="02040503050406030204" pitchFamily="18" charset="0"/>
                        </a:rPr>
                        <m:t> </m:t>
                      </m:r>
                      <m:r>
                        <a:rPr lang="es-MX" sz="1000" b="1" smtClean="0">
                          <a:solidFill>
                            <a:srgbClr val="8D143D"/>
                          </a:solidFill>
                          <a:latin typeface="Cambria Math" panose="02040503050406030204" pitchFamily="18" charset="0"/>
                        </a:rPr>
                        <m:t>𝒑𝒐𝒓</m:t>
                      </m:r>
                      <m:r>
                        <a:rPr lang="es-MX" sz="1000" b="1" smtClean="0">
                          <a:solidFill>
                            <a:srgbClr val="8D143D"/>
                          </a:solidFill>
                          <a:latin typeface="Cambria Math" panose="02040503050406030204" pitchFamily="18" charset="0"/>
                        </a:rPr>
                        <m:t> </m:t>
                      </m:r>
                      <m:r>
                        <a:rPr lang="es-MX" sz="1000" b="1" smtClean="0">
                          <a:solidFill>
                            <a:srgbClr val="8D143D"/>
                          </a:solidFill>
                          <a:latin typeface="Cambria Math" panose="02040503050406030204" pitchFamily="18" charset="0"/>
                        </a:rPr>
                        <m:t>𝐞𝐦𝐩𝐥𝐞𝐚𝐝𝐨</m:t>
                      </m:r>
                    </m:oMath>
                  </m:oMathPara>
                </a14:m>
                <a:endParaRPr lang="es-MX" sz="1000" b="1">
                  <a:solidFill>
                    <a:srgbClr val="8D143D"/>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s-MX" sz="1000" b="1">
                          <a:solidFill>
                            <a:srgbClr val="8D143D"/>
                          </a:solidFill>
                          <a:latin typeface="Cambria Math" panose="02040503050406030204" pitchFamily="18" charset="0"/>
                        </a:rPr>
                        <m:t>=</m:t>
                      </m:r>
                      <m:r>
                        <a:rPr lang="es-MX" sz="1000" b="1">
                          <a:solidFill>
                            <a:srgbClr val="8D143D"/>
                          </a:solidFill>
                          <a:latin typeface="Cambria Math" panose="02040503050406030204" pitchFamily="18" charset="0"/>
                        </a:rPr>
                        <m:t>𝑷𝑻𝑭</m:t>
                      </m:r>
                      <m:r>
                        <a:rPr lang="es-MX" sz="1000" b="1">
                          <a:solidFill>
                            <a:srgbClr val="8D143D"/>
                          </a:solidFill>
                          <a:latin typeface="Cambria Math" panose="02040503050406030204" pitchFamily="18" charset="0"/>
                        </a:rPr>
                        <m:t>+</m:t>
                      </m:r>
                      <m:r>
                        <a:rPr lang="es-MX" sz="1000" b="1">
                          <a:solidFill>
                            <a:srgbClr val="8D143D"/>
                          </a:solidFill>
                          <a:latin typeface="Cambria Math" panose="02040503050406030204" pitchFamily="18" charset="0"/>
                        </a:rPr>
                        <m:t>𝐜𝐨𝐧𝐭𝐫𝐢𝐛𝐮𝐜𝐢</m:t>
                      </m:r>
                      <m:r>
                        <a:rPr lang="es-MX" sz="1000" b="1">
                          <a:solidFill>
                            <a:srgbClr val="8D143D"/>
                          </a:solidFill>
                          <a:latin typeface="Cambria Math" panose="02040503050406030204" pitchFamily="18" charset="0"/>
                        </a:rPr>
                        <m:t>ó</m:t>
                      </m:r>
                      <m:r>
                        <a:rPr lang="es-MX" sz="1000" b="1">
                          <a:solidFill>
                            <a:srgbClr val="8D143D"/>
                          </a:solidFill>
                          <a:latin typeface="Cambria Math" panose="02040503050406030204" pitchFamily="18" charset="0"/>
                        </a:rPr>
                        <m:t>𝐧</m:t>
                      </m:r>
                      <m:r>
                        <a:rPr lang="es-MX" sz="1000" b="1">
                          <a:solidFill>
                            <a:srgbClr val="8D143D"/>
                          </a:solidFill>
                          <a:latin typeface="Cambria Math" panose="02040503050406030204" pitchFamily="18" charset="0"/>
                        </a:rPr>
                        <m:t> </m:t>
                      </m:r>
                      <m:r>
                        <a:rPr lang="es-MX" sz="1000" b="1">
                          <a:solidFill>
                            <a:srgbClr val="8D143D"/>
                          </a:solidFill>
                          <a:latin typeface="Cambria Math" panose="02040503050406030204" pitchFamily="18" charset="0"/>
                        </a:rPr>
                        <m:t>𝐝𝐞𝐥</m:t>
                      </m:r>
                      <m:r>
                        <a:rPr lang="es-MX" sz="1000" b="1">
                          <a:solidFill>
                            <a:srgbClr val="8D143D"/>
                          </a:solidFill>
                          <a:latin typeface="Cambria Math" panose="02040503050406030204" pitchFamily="18" charset="0"/>
                        </a:rPr>
                        <m:t> </m:t>
                      </m:r>
                      <m:r>
                        <a:rPr lang="es-MX" sz="1000" b="1">
                          <a:solidFill>
                            <a:srgbClr val="8D143D"/>
                          </a:solidFill>
                          <a:latin typeface="Cambria Math" panose="02040503050406030204" pitchFamily="18" charset="0"/>
                        </a:rPr>
                        <m:t>𝐂𝐚𝐩𝐢𝐭𝐚𝐥</m:t>
                      </m:r>
                      <m:r>
                        <a:rPr lang="es-MX" sz="1000" b="1">
                          <a:solidFill>
                            <a:srgbClr val="8D143D"/>
                          </a:solidFill>
                          <a:latin typeface="Cambria Math" panose="02040503050406030204" pitchFamily="18" charset="0"/>
                        </a:rPr>
                        <m:t> </m:t>
                      </m:r>
                      <m:r>
                        <a:rPr lang="es-MX" sz="1000" b="1">
                          <a:solidFill>
                            <a:srgbClr val="8D143D"/>
                          </a:solidFill>
                          <a:latin typeface="Cambria Math" panose="02040503050406030204" pitchFamily="18" charset="0"/>
                        </a:rPr>
                        <m:t>𝐩𝐨𝐫</m:t>
                      </m:r>
                      <m:r>
                        <a:rPr lang="es-MX" sz="1000" b="1">
                          <a:solidFill>
                            <a:srgbClr val="8D143D"/>
                          </a:solidFill>
                          <a:latin typeface="Cambria Math" panose="02040503050406030204" pitchFamily="18" charset="0"/>
                        </a:rPr>
                        <m:t> </m:t>
                      </m:r>
                      <m:r>
                        <a:rPr lang="es-MX" sz="1000" b="1">
                          <a:solidFill>
                            <a:srgbClr val="8D143D"/>
                          </a:solidFill>
                          <a:latin typeface="Cambria Math" panose="02040503050406030204" pitchFamily="18" charset="0"/>
                        </a:rPr>
                        <m:t>𝐞𝐦𝐩𝐥𝐞𝐚𝐝𝐨</m:t>
                      </m:r>
                      <m:r>
                        <a:rPr lang="es-MX" sz="1000" b="1">
                          <a:solidFill>
                            <a:srgbClr val="8D143D"/>
                          </a:solidFill>
                          <a:latin typeface="Cambria Math" panose="02040503050406030204" pitchFamily="18" charset="0"/>
                        </a:rPr>
                        <m:t> +</m:t>
                      </m:r>
                      <m:r>
                        <a:rPr lang="es-MX" sz="1000" b="1">
                          <a:solidFill>
                            <a:srgbClr val="8D143D"/>
                          </a:solidFill>
                          <a:latin typeface="Cambria Math" panose="02040503050406030204" pitchFamily="18" charset="0"/>
                        </a:rPr>
                        <m:t>𝒍𝒂</m:t>
                      </m:r>
                      <m:r>
                        <a:rPr lang="es-MX" sz="1000" b="1">
                          <a:solidFill>
                            <a:srgbClr val="8D143D"/>
                          </a:solidFill>
                          <a:latin typeface="Cambria Math" panose="02040503050406030204" pitchFamily="18" charset="0"/>
                        </a:rPr>
                        <m:t> </m:t>
                      </m:r>
                      <m:r>
                        <a:rPr lang="es-MX" sz="1000" b="1">
                          <a:solidFill>
                            <a:srgbClr val="8D143D"/>
                          </a:solidFill>
                          <a:latin typeface="Cambria Math" panose="02040503050406030204" pitchFamily="18" charset="0"/>
                        </a:rPr>
                        <m:t>𝒄𝒐𝒎𝒑𝒐𝒔𝒊𝒄𝒊</m:t>
                      </m:r>
                      <m:r>
                        <a:rPr lang="es-MX" sz="1000" b="1">
                          <a:solidFill>
                            <a:srgbClr val="8D143D"/>
                          </a:solidFill>
                          <a:latin typeface="Cambria Math" panose="02040503050406030204" pitchFamily="18" charset="0"/>
                        </a:rPr>
                        <m:t>ó</m:t>
                      </m:r>
                      <m:r>
                        <a:rPr lang="es-MX" sz="1000" b="1">
                          <a:solidFill>
                            <a:srgbClr val="8D143D"/>
                          </a:solidFill>
                          <a:latin typeface="Cambria Math" panose="02040503050406030204" pitchFamily="18" charset="0"/>
                        </a:rPr>
                        <m:t>𝒏</m:t>
                      </m:r>
                      <m:r>
                        <a:rPr lang="es-MX" sz="1000" b="1">
                          <a:solidFill>
                            <a:srgbClr val="8D143D"/>
                          </a:solidFill>
                          <a:latin typeface="Cambria Math" panose="02040503050406030204" pitchFamily="18" charset="0"/>
                        </a:rPr>
                        <m:t> </m:t>
                      </m:r>
                      <m:r>
                        <a:rPr lang="es-MX" sz="1000" b="1">
                          <a:solidFill>
                            <a:srgbClr val="8D143D"/>
                          </a:solidFill>
                          <a:latin typeface="Cambria Math" panose="02040503050406030204" pitchFamily="18" charset="0"/>
                        </a:rPr>
                        <m:t>𝒅𝒆𝒍</m:t>
                      </m:r>
                      <m:r>
                        <a:rPr lang="es-MX" sz="1000" b="1">
                          <a:solidFill>
                            <a:srgbClr val="8D143D"/>
                          </a:solidFill>
                          <a:latin typeface="Cambria Math" panose="02040503050406030204" pitchFamily="18" charset="0"/>
                        </a:rPr>
                        <m:t> </m:t>
                      </m:r>
                      <m:r>
                        <a:rPr lang="es-MX" sz="1000" b="1">
                          <a:solidFill>
                            <a:srgbClr val="8D143D"/>
                          </a:solidFill>
                          <a:latin typeface="Cambria Math" panose="02040503050406030204" pitchFamily="18" charset="0"/>
                        </a:rPr>
                        <m:t>𝒕𝒓𝒂𝒃𝒂𝒋𝒐</m:t>
                      </m:r>
                      <m:r>
                        <a:rPr lang="es-MX" sz="1000" b="1">
                          <a:solidFill>
                            <a:srgbClr val="8D143D"/>
                          </a:solidFill>
                          <a:latin typeface="Cambria Math" panose="02040503050406030204" pitchFamily="18" charset="0"/>
                        </a:rPr>
                        <m:t>+</m:t>
                      </m:r>
                      <m:r>
                        <a:rPr lang="es-MX" sz="1000" b="1">
                          <a:solidFill>
                            <a:srgbClr val="8D143D"/>
                          </a:solidFill>
                          <a:latin typeface="Cambria Math" panose="02040503050406030204" pitchFamily="18" charset="0"/>
                        </a:rPr>
                        <m:t>𝐜𝐨𝐧𝐭𝐫𝐢𝐛𝐮𝐜𝐢</m:t>
                      </m:r>
                      <m:r>
                        <a:rPr lang="es-MX" sz="1000" b="1">
                          <a:solidFill>
                            <a:srgbClr val="8D143D"/>
                          </a:solidFill>
                          <a:latin typeface="Cambria Math" panose="02040503050406030204" pitchFamily="18" charset="0"/>
                        </a:rPr>
                        <m:t>ó</m:t>
                      </m:r>
                      <m:r>
                        <a:rPr lang="es-MX" sz="1000" b="1">
                          <a:solidFill>
                            <a:srgbClr val="8D143D"/>
                          </a:solidFill>
                          <a:latin typeface="Cambria Math" panose="02040503050406030204" pitchFamily="18" charset="0"/>
                        </a:rPr>
                        <m:t>𝐧</m:t>
                      </m:r>
                      <m:r>
                        <a:rPr lang="es-MX" sz="1000" b="1">
                          <a:solidFill>
                            <a:srgbClr val="8D143D"/>
                          </a:solidFill>
                          <a:latin typeface="Cambria Math" panose="02040503050406030204" pitchFamily="18" charset="0"/>
                        </a:rPr>
                        <m:t> </m:t>
                      </m:r>
                      <m:r>
                        <a:rPr lang="es-MX" sz="1000" b="1">
                          <a:solidFill>
                            <a:srgbClr val="8D143D"/>
                          </a:solidFill>
                          <a:latin typeface="Cambria Math" panose="02040503050406030204" pitchFamily="18" charset="0"/>
                        </a:rPr>
                        <m:t>𝐝𝐞</m:t>
                      </m:r>
                      <m:r>
                        <a:rPr lang="es-MX" sz="1000" b="1">
                          <a:solidFill>
                            <a:srgbClr val="8D143D"/>
                          </a:solidFill>
                          <a:latin typeface="Cambria Math" panose="02040503050406030204" pitchFamily="18" charset="0"/>
                        </a:rPr>
                        <m:t> </m:t>
                      </m:r>
                      <m:r>
                        <a:rPr lang="es-MX" sz="1000" b="1">
                          <a:solidFill>
                            <a:srgbClr val="8D143D"/>
                          </a:solidFill>
                          <a:latin typeface="Cambria Math" panose="02040503050406030204" pitchFamily="18" charset="0"/>
                        </a:rPr>
                        <m:t>𝐥𝐚𝐬</m:t>
                      </m:r>
                      <m:r>
                        <a:rPr lang="es-MX" sz="1000" b="1">
                          <a:solidFill>
                            <a:srgbClr val="8D143D"/>
                          </a:solidFill>
                          <a:latin typeface="Cambria Math" panose="02040503050406030204" pitchFamily="18" charset="0"/>
                        </a:rPr>
                        <m:t> </m:t>
                      </m:r>
                      <m:r>
                        <a:rPr lang="es-MX" sz="1000" b="1">
                          <a:solidFill>
                            <a:srgbClr val="8D143D"/>
                          </a:solidFill>
                          <a:latin typeface="Cambria Math" panose="02040503050406030204" pitchFamily="18" charset="0"/>
                        </a:rPr>
                        <m:t>𝐡𝐨𝐫𝐚𝐬</m:t>
                      </m:r>
                      <m:r>
                        <a:rPr lang="es-MX" sz="1000" b="1">
                          <a:solidFill>
                            <a:srgbClr val="8D143D"/>
                          </a:solidFill>
                          <a:latin typeface="Cambria Math" panose="02040503050406030204" pitchFamily="18" charset="0"/>
                        </a:rPr>
                        <m:t> </m:t>
                      </m:r>
                      <m:r>
                        <a:rPr lang="es-MX" sz="1000" b="1">
                          <a:solidFill>
                            <a:srgbClr val="8D143D"/>
                          </a:solidFill>
                          <a:latin typeface="Cambria Math" panose="02040503050406030204" pitchFamily="18" charset="0"/>
                        </a:rPr>
                        <m:t>𝐩𝐨𝐫</m:t>
                      </m:r>
                      <m:r>
                        <a:rPr lang="es-MX" sz="1000" b="1">
                          <a:solidFill>
                            <a:srgbClr val="8D143D"/>
                          </a:solidFill>
                          <a:latin typeface="Cambria Math" panose="02040503050406030204" pitchFamily="18" charset="0"/>
                        </a:rPr>
                        <m:t> </m:t>
                      </m:r>
                      <m:r>
                        <a:rPr lang="es-MX" sz="1000" b="1">
                          <a:solidFill>
                            <a:srgbClr val="8D143D"/>
                          </a:solidFill>
                          <a:latin typeface="Cambria Math" panose="02040503050406030204" pitchFamily="18" charset="0"/>
                        </a:rPr>
                        <m:t>𝐞𝐦𝐩𝐥𝐞𝐚𝐝𝐨</m:t>
                      </m:r>
                    </m:oMath>
                  </m:oMathPara>
                </a14:m>
                <a:endParaRPr lang="es-MX" sz="1000" b="1">
                  <a:solidFill>
                    <a:srgbClr val="8D143D"/>
                  </a:solidFill>
                  <a:latin typeface="Cambria Math" panose="02040503050406030204" pitchFamily="18" charset="0"/>
                </a:endParaRPr>
              </a:p>
            </p:txBody>
          </p:sp>
        </mc:Choice>
        <mc:Fallback xmlns="">
          <p:sp>
            <p:nvSpPr>
              <p:cNvPr id="11" name="Redondear rectángulo de esquina diagonal 24">
                <a:extLst>
                  <a:ext uri="{FF2B5EF4-FFF2-40B4-BE49-F238E27FC236}">
                    <a16:creationId xmlns:a16="http://schemas.microsoft.com/office/drawing/2014/main" id="{5E219416-6FA4-4949-905E-467F0700AA96}"/>
                  </a:ext>
                </a:extLst>
              </p:cNvPr>
              <p:cNvSpPr>
                <a:spLocks noRot="1" noChangeAspect="1" noMove="1" noResize="1" noEditPoints="1" noAdjustHandles="1" noChangeArrowheads="1" noChangeShapeType="1" noTextEdit="1"/>
              </p:cNvSpPr>
              <p:nvPr/>
            </p:nvSpPr>
            <p:spPr>
              <a:xfrm>
                <a:off x="774392" y="782469"/>
                <a:ext cx="8027584" cy="390750"/>
              </a:xfrm>
              <a:prstGeom prst="round2DiagRect">
                <a:avLst/>
              </a:prstGeom>
              <a:blipFill>
                <a:blip r:embed="rId2"/>
                <a:stretch>
                  <a:fillRect/>
                </a:stretch>
              </a:blipFill>
              <a:ln w="38100">
                <a:solidFill>
                  <a:srgbClr val="B6004A"/>
                </a:solidFill>
              </a:ln>
              <a:effectLst/>
            </p:spPr>
            <p:txBody>
              <a:bodyPr/>
              <a:lstStyle/>
              <a:p>
                <a:r>
                  <a:rPr lang="es-CO">
                    <a:noFill/>
                  </a:rPr>
                  <a:t> </a:t>
                </a:r>
              </a:p>
            </p:txBody>
          </p:sp>
        </mc:Fallback>
      </mc:AlternateContent>
      <p:sp>
        <p:nvSpPr>
          <p:cNvPr id="6" name="Elipse 5">
            <a:extLst>
              <a:ext uri="{FF2B5EF4-FFF2-40B4-BE49-F238E27FC236}">
                <a16:creationId xmlns:a16="http://schemas.microsoft.com/office/drawing/2014/main" id="{94379E4E-AEBF-58DB-40A9-CA9F2F502ABD}"/>
              </a:ext>
            </a:extLst>
          </p:cNvPr>
          <p:cNvSpPr/>
          <p:nvPr/>
        </p:nvSpPr>
        <p:spPr>
          <a:xfrm>
            <a:off x="2647455" y="3151488"/>
            <a:ext cx="344658" cy="252761"/>
          </a:xfrm>
          <a:prstGeom prst="ellipse">
            <a:avLst/>
          </a:prstGeom>
          <a:ln>
            <a:solidFill>
              <a:srgbClr val="B6004B"/>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CO"/>
          </a:p>
        </p:txBody>
      </p:sp>
      <p:graphicFrame>
        <p:nvGraphicFramePr>
          <p:cNvPr id="3" name="Gráfico 2">
            <a:extLst>
              <a:ext uri="{FF2B5EF4-FFF2-40B4-BE49-F238E27FC236}">
                <a16:creationId xmlns:a16="http://schemas.microsoft.com/office/drawing/2014/main" id="{F64DACC6-1525-4577-ACFF-43EBD608E02C}"/>
              </a:ext>
            </a:extLst>
          </p:cNvPr>
          <p:cNvGraphicFramePr>
            <a:graphicFrameLocks/>
          </p:cNvGraphicFramePr>
          <p:nvPr>
            <p:extLst>
              <p:ext uri="{D42A27DB-BD31-4B8C-83A1-F6EECF244321}">
                <p14:modId xmlns:p14="http://schemas.microsoft.com/office/powerpoint/2010/main" val="3316519171"/>
              </p:ext>
            </p:extLst>
          </p:nvPr>
        </p:nvGraphicFramePr>
        <p:xfrm>
          <a:off x="774392" y="1291288"/>
          <a:ext cx="8027584" cy="3369106"/>
        </p:xfrm>
        <a:graphic>
          <a:graphicData uri="http://schemas.openxmlformats.org/drawingml/2006/chart">
            <c:chart xmlns:c="http://schemas.openxmlformats.org/drawingml/2006/chart" xmlns:r="http://schemas.openxmlformats.org/officeDocument/2006/relationships" r:id="rId3"/>
          </a:graphicData>
        </a:graphic>
      </p:graphicFrame>
      <p:sp>
        <p:nvSpPr>
          <p:cNvPr id="2" name="CuadroTexto 1">
            <a:extLst>
              <a:ext uri="{FF2B5EF4-FFF2-40B4-BE49-F238E27FC236}">
                <a16:creationId xmlns:a16="http://schemas.microsoft.com/office/drawing/2014/main" id="{E09441C6-7583-C783-9CCC-C48833F77926}"/>
              </a:ext>
            </a:extLst>
          </p:cNvPr>
          <p:cNvSpPr txBox="1"/>
          <p:nvPr/>
        </p:nvSpPr>
        <p:spPr>
          <a:xfrm>
            <a:off x="774392" y="4796538"/>
            <a:ext cx="3212115" cy="215444"/>
          </a:xfrm>
          <a:prstGeom prst="rect">
            <a:avLst/>
          </a:prstGeom>
          <a:noFill/>
        </p:spPr>
        <p:txBody>
          <a:bodyPr wrap="square" rtlCol="0">
            <a:spAutoFit/>
          </a:bodyPr>
          <a:lstStyle/>
          <a:p>
            <a:r>
              <a:rPr lang="es-MX" sz="800" b="1" dirty="0"/>
              <a:t>Fuente: </a:t>
            </a:r>
            <a:r>
              <a:rPr lang="es-MX" sz="800" dirty="0"/>
              <a:t>DANE, Cuentas Nacionales</a:t>
            </a:r>
            <a:endParaRPr lang="es-CO" sz="800" dirty="0"/>
          </a:p>
        </p:txBody>
      </p:sp>
      <p:cxnSp>
        <p:nvCxnSpPr>
          <p:cNvPr id="9" name="Conector recto 8">
            <a:extLst>
              <a:ext uri="{FF2B5EF4-FFF2-40B4-BE49-F238E27FC236}">
                <a16:creationId xmlns:a16="http://schemas.microsoft.com/office/drawing/2014/main" id="{55D175B7-83C1-4B36-8AE8-591F0B5DAB7E}"/>
              </a:ext>
            </a:extLst>
          </p:cNvPr>
          <p:cNvCxnSpPr>
            <a:cxnSpLocks/>
          </p:cNvCxnSpPr>
          <p:nvPr/>
        </p:nvCxnSpPr>
        <p:spPr>
          <a:xfrm flipH="1">
            <a:off x="774392" y="525634"/>
            <a:ext cx="374047" cy="0"/>
          </a:xfrm>
          <a:prstGeom prst="line">
            <a:avLst/>
          </a:prstGeom>
          <a:ln>
            <a:solidFill>
              <a:srgbClr val="8D143D"/>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7310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Rectángulo">
            <a:extLst>
              <a:ext uri="{FF2B5EF4-FFF2-40B4-BE49-F238E27FC236}">
                <a16:creationId xmlns:a16="http://schemas.microsoft.com/office/drawing/2014/main" id="{FACF3E7C-3828-4DE7-AE5B-79C3FC4C8955}"/>
              </a:ext>
            </a:extLst>
          </p:cNvPr>
          <p:cNvSpPr/>
          <p:nvPr/>
        </p:nvSpPr>
        <p:spPr>
          <a:xfrm>
            <a:off x="774393" y="838629"/>
            <a:ext cx="7869114" cy="407804"/>
          </a:xfrm>
          <a:prstGeom prst="rect">
            <a:avLst/>
          </a:prstGeom>
        </p:spPr>
        <p:txBody>
          <a:bodyPr wrap="square" lIns="68580" tIns="34290" rIns="68580" bIns="34290" anchor="t">
            <a:spAutoFit/>
          </a:bodyPr>
          <a:lstStyle/>
          <a:p>
            <a:pPr marL="171450" marR="0" lvl="0" indent="-171450" algn="just" defTabSz="457200" rtl="0" eaLnBrk="1" fontAlgn="auto" latinLnBrk="0" hangingPunct="1">
              <a:lnSpc>
                <a:spcPct val="100000"/>
              </a:lnSpc>
              <a:spcBef>
                <a:spcPts val="0"/>
              </a:spcBef>
              <a:spcAft>
                <a:spcPts val="0"/>
              </a:spcAft>
              <a:buClr>
                <a:srgbClr val="8D143D"/>
              </a:buClr>
              <a:buSzTx/>
              <a:buFont typeface="Wingdings" panose="05000000000000000000" pitchFamily="2" charset="2"/>
              <a:buChar char="¤"/>
              <a:tabLst/>
              <a:defRPr/>
            </a:pPr>
            <a:r>
              <a:rPr kumimoji="0" lang="es-MX" sz="1100" i="0" u="none" strike="noStrike" kern="1200" cap="none" spc="0" normalizeH="0" baseline="0" noProof="0">
                <a:ln>
                  <a:noFill/>
                </a:ln>
                <a:solidFill>
                  <a:prstClr val="black"/>
                </a:solidFill>
                <a:effectLst/>
                <a:uLnTx/>
                <a:uFillTx/>
                <a:latin typeface="Segoe UI"/>
                <a:ea typeface="+mn-ea"/>
                <a:cs typeface="+mn-cs"/>
              </a:rPr>
              <a:t> </a:t>
            </a:r>
            <a:r>
              <a:rPr lang="es-MX" sz="1100">
                <a:solidFill>
                  <a:prstClr val="black"/>
                </a:solidFill>
                <a:latin typeface="Segoe UI"/>
              </a:rPr>
              <a:t>S</a:t>
            </a:r>
            <a:r>
              <a:rPr kumimoji="0" lang="es-MX" sz="1100" i="0" u="none" strike="noStrike" kern="1200" cap="none" spc="0" normalizeH="0" baseline="0" noProof="0">
                <a:ln>
                  <a:noFill/>
                </a:ln>
                <a:solidFill>
                  <a:prstClr val="black"/>
                </a:solidFill>
                <a:effectLst/>
                <a:uLnTx/>
                <a:uFillTx/>
                <a:latin typeface="Segoe UI"/>
                <a:ea typeface="+mn-ea"/>
                <a:cs typeface="+mn-cs"/>
              </a:rPr>
              <a:t>e puede calcular la productividad media como la razón entre Valor agregado a precios constante sobre número de horas trabajadas </a:t>
            </a:r>
            <a:endParaRPr kumimoji="0" lang="es-MX" sz="1100" i="0" u="none" strike="noStrike" kern="1200" cap="none" spc="0" normalizeH="0" baseline="0" noProof="0">
              <a:ln>
                <a:noFill/>
              </a:ln>
              <a:solidFill>
                <a:prstClr val="black"/>
              </a:solidFill>
              <a:effectLst/>
              <a:uLnTx/>
              <a:uFillTx/>
              <a:latin typeface="Segoe UI"/>
              <a:ea typeface="+mn-ea"/>
              <a:cs typeface="Segoe UI"/>
            </a:endParaRPr>
          </a:p>
        </p:txBody>
      </p:sp>
      <p:sp>
        <p:nvSpPr>
          <p:cNvPr id="8" name="CuadroTexto 7">
            <a:extLst>
              <a:ext uri="{FF2B5EF4-FFF2-40B4-BE49-F238E27FC236}">
                <a16:creationId xmlns:a16="http://schemas.microsoft.com/office/drawing/2014/main" id="{0728E368-6484-4D3C-A1C4-89CF3C0ACAF6}"/>
              </a:ext>
            </a:extLst>
          </p:cNvPr>
          <p:cNvSpPr txBox="1"/>
          <p:nvPr/>
        </p:nvSpPr>
        <p:spPr>
          <a:xfrm>
            <a:off x="774392" y="4649311"/>
            <a:ext cx="7485166"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30000" noProof="0" dirty="0">
                <a:ln>
                  <a:noFill/>
                </a:ln>
                <a:solidFill>
                  <a:prstClr val="black"/>
                </a:solidFill>
                <a:effectLst/>
                <a:uLnTx/>
                <a:uFillTx/>
                <a:latin typeface="Segoe UI"/>
                <a:ea typeface="+mn-ea"/>
                <a:cs typeface="+mn-cs"/>
              </a:rPr>
              <a:t>1</a:t>
            </a:r>
            <a:r>
              <a:rPr kumimoji="0" lang="en-US" sz="800" b="0" i="0" u="none" strike="noStrike" kern="1200" cap="none" spc="0" normalizeH="0" baseline="0" noProof="0" dirty="0">
                <a:ln>
                  <a:noFill/>
                </a:ln>
                <a:solidFill>
                  <a:prstClr val="black"/>
                </a:solidFill>
                <a:effectLst/>
                <a:uLnTx/>
                <a:uFillTx/>
                <a:latin typeface="Segoe UI"/>
                <a:ea typeface="+mn-ea"/>
                <a:cs typeface="+mn-cs"/>
              </a:rPr>
              <a:t> “</a:t>
            </a:r>
            <a:r>
              <a:rPr kumimoji="0" lang="es-CO" sz="800" b="0" i="0" u="none" strike="noStrike" kern="1200" cap="none" spc="0" normalizeH="0" baseline="0" noProof="0" dirty="0" err="1">
                <a:ln>
                  <a:noFill/>
                </a:ln>
                <a:solidFill>
                  <a:prstClr val="black"/>
                </a:solidFill>
                <a:effectLst/>
                <a:uLnTx/>
                <a:uFillTx/>
                <a:latin typeface="Segoe UI"/>
                <a:ea typeface="+mn-ea"/>
                <a:cs typeface="+mn-cs"/>
              </a:rPr>
              <a:t>Measuring</a:t>
            </a:r>
            <a:r>
              <a:rPr kumimoji="0" lang="es-CO" sz="800" b="0" i="0" u="none" strike="noStrike" kern="1200" cap="none" spc="0" normalizeH="0" baseline="0" noProof="0" dirty="0">
                <a:ln>
                  <a:noFill/>
                </a:ln>
                <a:solidFill>
                  <a:prstClr val="black"/>
                </a:solidFill>
                <a:effectLst/>
                <a:uLnTx/>
                <a:uFillTx/>
                <a:latin typeface="Segoe UI"/>
                <a:ea typeface="+mn-ea"/>
                <a:cs typeface="+mn-cs"/>
              </a:rPr>
              <a:t> </a:t>
            </a:r>
            <a:r>
              <a:rPr kumimoji="0" lang="es-CO" sz="800" b="0" i="0" u="none" strike="noStrike" kern="1200" cap="none" spc="0" normalizeH="0" baseline="0" noProof="0" dirty="0" err="1">
                <a:ln>
                  <a:noFill/>
                </a:ln>
                <a:solidFill>
                  <a:prstClr val="black"/>
                </a:solidFill>
                <a:effectLst/>
                <a:uLnTx/>
                <a:uFillTx/>
                <a:latin typeface="Segoe UI"/>
                <a:ea typeface="+mn-ea"/>
                <a:cs typeface="+mn-cs"/>
              </a:rPr>
              <a:t>Productivity</a:t>
            </a:r>
            <a:r>
              <a:rPr kumimoji="0" lang="es-CO" sz="800" b="0" i="0" u="none" strike="noStrike" kern="1200" cap="none" spc="0" normalizeH="0" baseline="0" noProof="0" dirty="0">
                <a:ln>
                  <a:noFill/>
                </a:ln>
                <a:solidFill>
                  <a:prstClr val="black"/>
                </a:solidFill>
                <a:effectLst/>
                <a:uLnTx/>
                <a:uFillTx/>
                <a:latin typeface="Segoe UI"/>
                <a:ea typeface="+mn-ea"/>
                <a:cs typeface="+mn-cs"/>
              </a:rPr>
              <a:t> OECD Manual</a:t>
            </a:r>
            <a:r>
              <a:rPr kumimoji="0" lang="es-MX" sz="800" b="0" i="0" u="none" strike="noStrike" kern="1200" cap="none" spc="0" normalizeH="0" baseline="0" noProof="0" dirty="0">
                <a:ln>
                  <a:noFill/>
                </a:ln>
                <a:solidFill>
                  <a:prstClr val="black"/>
                </a:solidFill>
                <a:effectLst/>
                <a:uLnTx/>
                <a:uFillTx/>
                <a:latin typeface="Segoe UI"/>
                <a:ea typeface="+mn-ea"/>
                <a:cs typeface="+mn-cs"/>
              </a:rPr>
              <a:t> Capítulo 3</a:t>
            </a:r>
            <a:r>
              <a:rPr kumimoji="0" lang="en-US" sz="800" b="0" i="0" u="none" strike="noStrike" kern="1200" cap="none" spc="0" normalizeH="0" baseline="0" noProof="0" dirty="0">
                <a:ln>
                  <a:noFill/>
                </a:ln>
                <a:solidFill>
                  <a:prstClr val="black"/>
                </a:solidFill>
                <a:effectLst/>
                <a:uLnTx/>
                <a:uFillTx/>
                <a:latin typeface="Segoe UI"/>
                <a:ea typeface="+mn-ea"/>
                <a:cs typeface="+mn-cs"/>
              </a:rPr>
              <a:t>”</a:t>
            </a:r>
            <a:endParaRPr kumimoji="0" lang="es-CO" sz="800" b="0" i="0" u="none" strike="noStrike" kern="1200" cap="none" spc="0" normalizeH="0" baseline="0" noProof="0" dirty="0">
              <a:ln>
                <a:noFill/>
              </a:ln>
              <a:solidFill>
                <a:prstClr val="black"/>
              </a:solidFill>
              <a:effectLst/>
              <a:uLnTx/>
              <a:uFillTx/>
              <a:latin typeface="Segoe UI"/>
              <a:ea typeface="+mn-ea"/>
              <a:cs typeface="+mn-cs"/>
            </a:endParaRPr>
          </a:p>
        </p:txBody>
      </p:sp>
      <p:sp>
        <p:nvSpPr>
          <p:cNvPr id="19" name="CuadroTexto 18">
            <a:extLst>
              <a:ext uri="{FF2B5EF4-FFF2-40B4-BE49-F238E27FC236}">
                <a16:creationId xmlns:a16="http://schemas.microsoft.com/office/drawing/2014/main" id="{8CA0DF85-8091-45E7-8DDA-C6A9FFC7FAD6}"/>
              </a:ext>
            </a:extLst>
          </p:cNvPr>
          <p:cNvSpPr txBox="1"/>
          <p:nvPr/>
        </p:nvSpPr>
        <p:spPr>
          <a:xfrm>
            <a:off x="668400" y="201256"/>
            <a:ext cx="797510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6933"/>
            <a:r>
              <a:rPr lang="es-ES" sz="1400" b="1" spc="-60" dirty="0">
                <a:solidFill>
                  <a:srgbClr val="B6004A"/>
                </a:solidFill>
                <a:cs typeface="Arial"/>
              </a:rPr>
              <a:t>Productividad media según OECD</a:t>
            </a:r>
          </a:p>
        </p:txBody>
      </p:sp>
      <p:graphicFrame>
        <p:nvGraphicFramePr>
          <p:cNvPr id="5" name="Gráfico 4">
            <a:extLst>
              <a:ext uri="{FF2B5EF4-FFF2-40B4-BE49-F238E27FC236}">
                <a16:creationId xmlns:a16="http://schemas.microsoft.com/office/drawing/2014/main" id="{5E35325D-BA7D-47AE-81D2-93218EC7A145}"/>
              </a:ext>
            </a:extLst>
          </p:cNvPr>
          <p:cNvGraphicFramePr>
            <a:graphicFrameLocks/>
          </p:cNvGraphicFramePr>
          <p:nvPr>
            <p:extLst>
              <p:ext uri="{D42A27DB-BD31-4B8C-83A1-F6EECF244321}">
                <p14:modId xmlns:p14="http://schemas.microsoft.com/office/powerpoint/2010/main" val="970478262"/>
              </p:ext>
            </p:extLst>
          </p:nvPr>
        </p:nvGraphicFramePr>
        <p:xfrm>
          <a:off x="269513" y="1268940"/>
          <a:ext cx="8463395" cy="3357864"/>
        </p:xfrm>
        <a:graphic>
          <a:graphicData uri="http://schemas.openxmlformats.org/drawingml/2006/chart">
            <c:chart xmlns:c="http://schemas.openxmlformats.org/drawingml/2006/chart" xmlns:r="http://schemas.openxmlformats.org/officeDocument/2006/relationships" r:id="rId2"/>
          </a:graphicData>
        </a:graphic>
      </p:graphicFrame>
      <p:sp>
        <p:nvSpPr>
          <p:cNvPr id="2" name="CuadroTexto 1">
            <a:extLst>
              <a:ext uri="{FF2B5EF4-FFF2-40B4-BE49-F238E27FC236}">
                <a16:creationId xmlns:a16="http://schemas.microsoft.com/office/drawing/2014/main" id="{AB345C63-BF7A-D0FD-2BB6-1684327589D0}"/>
              </a:ext>
            </a:extLst>
          </p:cNvPr>
          <p:cNvSpPr txBox="1"/>
          <p:nvPr/>
        </p:nvSpPr>
        <p:spPr>
          <a:xfrm>
            <a:off x="774392" y="4808299"/>
            <a:ext cx="3212115" cy="215444"/>
          </a:xfrm>
          <a:prstGeom prst="rect">
            <a:avLst/>
          </a:prstGeom>
          <a:noFill/>
        </p:spPr>
        <p:txBody>
          <a:bodyPr wrap="square" rtlCol="0">
            <a:spAutoFit/>
          </a:bodyPr>
          <a:lstStyle/>
          <a:p>
            <a:r>
              <a:rPr lang="es-MX" sz="800" b="1" dirty="0"/>
              <a:t>Fuente: </a:t>
            </a:r>
            <a:r>
              <a:rPr lang="es-MX" sz="800" dirty="0"/>
              <a:t>DANE, Cuentas Nacionales</a:t>
            </a:r>
            <a:endParaRPr lang="es-CO" sz="800" dirty="0"/>
          </a:p>
        </p:txBody>
      </p:sp>
      <p:cxnSp>
        <p:nvCxnSpPr>
          <p:cNvPr id="9" name="Conector recto 8">
            <a:extLst>
              <a:ext uri="{FF2B5EF4-FFF2-40B4-BE49-F238E27FC236}">
                <a16:creationId xmlns:a16="http://schemas.microsoft.com/office/drawing/2014/main" id="{1608F410-2062-40D3-924C-EDB529BD4731}"/>
              </a:ext>
            </a:extLst>
          </p:cNvPr>
          <p:cNvCxnSpPr>
            <a:cxnSpLocks/>
          </p:cNvCxnSpPr>
          <p:nvPr/>
        </p:nvCxnSpPr>
        <p:spPr>
          <a:xfrm flipH="1">
            <a:off x="774392" y="525634"/>
            <a:ext cx="374047" cy="0"/>
          </a:xfrm>
          <a:prstGeom prst="line">
            <a:avLst/>
          </a:prstGeom>
          <a:ln>
            <a:solidFill>
              <a:srgbClr val="8D143D"/>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8114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ángulo 40">
            <a:extLst>
              <a:ext uri="{FF2B5EF4-FFF2-40B4-BE49-F238E27FC236}">
                <a16:creationId xmlns:a16="http://schemas.microsoft.com/office/drawing/2014/main" id="{720B0412-62CF-8B66-422F-FC61B3094301}"/>
              </a:ext>
            </a:extLst>
          </p:cNvPr>
          <p:cNvSpPr/>
          <p:nvPr/>
        </p:nvSpPr>
        <p:spPr>
          <a:xfrm>
            <a:off x="480060" y="4001134"/>
            <a:ext cx="8663939" cy="114236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pic>
        <p:nvPicPr>
          <p:cNvPr id="34" name="Imagen 33" descr="Imagen en blanco y negro&#10;&#10;Descripción generada automáticamente con confianza media">
            <a:extLst>
              <a:ext uri="{FF2B5EF4-FFF2-40B4-BE49-F238E27FC236}">
                <a16:creationId xmlns:a16="http://schemas.microsoft.com/office/drawing/2014/main" id="{AF545FA9-2962-DC01-18E1-8FC16858087A}"/>
              </a:ext>
            </a:extLst>
          </p:cNvPr>
          <p:cNvPicPr>
            <a:picLocks noChangeAspect="1"/>
          </p:cNvPicPr>
          <p:nvPr/>
        </p:nvPicPr>
        <p:blipFill rotWithShape="1">
          <a:blip r:embed="rId2">
            <a:alphaModFix amt="35000"/>
          </a:blip>
          <a:srcRect t="47054"/>
          <a:stretch/>
        </p:blipFill>
        <p:spPr>
          <a:xfrm>
            <a:off x="1049343" y="3066747"/>
            <a:ext cx="2560181" cy="676150"/>
          </a:xfrm>
          <a:prstGeom prst="rect">
            <a:avLst/>
          </a:prstGeom>
        </p:spPr>
      </p:pic>
      <p:pic>
        <p:nvPicPr>
          <p:cNvPr id="27" name="Imagen 26" descr="Imagen en blanco y negro&#10;&#10;Descripción generada automáticamente con confianza media">
            <a:extLst>
              <a:ext uri="{FF2B5EF4-FFF2-40B4-BE49-F238E27FC236}">
                <a16:creationId xmlns:a16="http://schemas.microsoft.com/office/drawing/2014/main" id="{981EC7D4-ACDC-32D8-F464-81DF9579CD99}"/>
              </a:ext>
            </a:extLst>
          </p:cNvPr>
          <p:cNvPicPr>
            <a:picLocks noChangeAspect="1"/>
          </p:cNvPicPr>
          <p:nvPr/>
        </p:nvPicPr>
        <p:blipFill rotWithShape="1">
          <a:blip r:embed="rId2">
            <a:alphaModFix amt="35000"/>
          </a:blip>
          <a:srcRect t="47054"/>
          <a:stretch/>
        </p:blipFill>
        <p:spPr>
          <a:xfrm>
            <a:off x="3560764" y="1909102"/>
            <a:ext cx="2590023" cy="662334"/>
          </a:xfrm>
          <a:prstGeom prst="rect">
            <a:avLst/>
          </a:prstGeom>
        </p:spPr>
      </p:pic>
      <p:pic>
        <p:nvPicPr>
          <p:cNvPr id="25" name="Imagen 24" descr="Imagen en blanco y negro&#10;&#10;Descripción generada automáticamente con confianza media">
            <a:extLst>
              <a:ext uri="{FF2B5EF4-FFF2-40B4-BE49-F238E27FC236}">
                <a16:creationId xmlns:a16="http://schemas.microsoft.com/office/drawing/2014/main" id="{E121A3EF-AB97-6C4A-9C2D-29C0C90A7491}"/>
              </a:ext>
            </a:extLst>
          </p:cNvPr>
          <p:cNvPicPr>
            <a:picLocks noChangeAspect="1"/>
          </p:cNvPicPr>
          <p:nvPr/>
        </p:nvPicPr>
        <p:blipFill rotWithShape="1">
          <a:blip r:embed="rId2">
            <a:alphaModFix amt="35000"/>
          </a:blip>
          <a:srcRect t="47054"/>
          <a:stretch/>
        </p:blipFill>
        <p:spPr>
          <a:xfrm>
            <a:off x="1070654" y="1011780"/>
            <a:ext cx="2840860" cy="727058"/>
          </a:xfrm>
          <a:prstGeom prst="rect">
            <a:avLst/>
          </a:prstGeom>
        </p:spPr>
      </p:pic>
      <p:pic>
        <p:nvPicPr>
          <p:cNvPr id="24" name="Imagen 23" descr="Imagen en blanco y negro&#10;&#10;Descripción generada automáticamente con confianza media">
            <a:extLst>
              <a:ext uri="{FF2B5EF4-FFF2-40B4-BE49-F238E27FC236}">
                <a16:creationId xmlns:a16="http://schemas.microsoft.com/office/drawing/2014/main" id="{48A49E8F-1A0C-AC8F-42D8-1A9364ED3A09}"/>
              </a:ext>
            </a:extLst>
          </p:cNvPr>
          <p:cNvPicPr>
            <a:picLocks noChangeAspect="1"/>
          </p:cNvPicPr>
          <p:nvPr/>
        </p:nvPicPr>
        <p:blipFill rotWithShape="1">
          <a:blip r:embed="rId2">
            <a:alphaModFix amt="35000"/>
          </a:blip>
          <a:srcRect t="47054"/>
          <a:stretch/>
        </p:blipFill>
        <p:spPr>
          <a:xfrm>
            <a:off x="4828551" y="994375"/>
            <a:ext cx="2746846" cy="675840"/>
          </a:xfrm>
          <a:prstGeom prst="rect">
            <a:avLst/>
          </a:prstGeom>
        </p:spPr>
      </p:pic>
      <p:sp>
        <p:nvSpPr>
          <p:cNvPr id="21" name="Rectángulo 20">
            <a:extLst>
              <a:ext uri="{FF2B5EF4-FFF2-40B4-BE49-F238E27FC236}">
                <a16:creationId xmlns:a16="http://schemas.microsoft.com/office/drawing/2014/main" id="{1D2F7095-C867-63E2-6450-D5680BB3A779}"/>
              </a:ext>
            </a:extLst>
          </p:cNvPr>
          <p:cNvSpPr/>
          <p:nvPr/>
        </p:nvSpPr>
        <p:spPr>
          <a:xfrm>
            <a:off x="4855776" y="890569"/>
            <a:ext cx="2719621" cy="45719"/>
          </a:xfrm>
          <a:prstGeom prst="rect">
            <a:avLst/>
          </a:prstGeom>
          <a:solidFill>
            <a:srgbClr val="B600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2" name="CuadroTexto 1">
            <a:extLst>
              <a:ext uri="{FF2B5EF4-FFF2-40B4-BE49-F238E27FC236}">
                <a16:creationId xmlns:a16="http://schemas.microsoft.com/office/drawing/2014/main" id="{18366EDD-C648-F7CC-5BDA-98C26D9DFACB}"/>
              </a:ext>
            </a:extLst>
          </p:cNvPr>
          <p:cNvSpPr txBox="1"/>
          <p:nvPr/>
        </p:nvSpPr>
        <p:spPr>
          <a:xfrm>
            <a:off x="694707" y="599903"/>
            <a:ext cx="5656474" cy="261610"/>
          </a:xfrm>
          <a:prstGeom prst="rect">
            <a:avLst/>
          </a:prstGeom>
          <a:noFill/>
        </p:spPr>
        <p:txBody>
          <a:bodyPr wrap="square" rtlCol="0">
            <a:spAutoFit/>
          </a:bodyPr>
          <a:lstStyle/>
          <a:p>
            <a:r>
              <a:rPr lang="es-ES" sz="1100" dirty="0"/>
              <a:t>Para el total nacional </a:t>
            </a:r>
            <a:r>
              <a:rPr lang="es-ES" sz="1100" b="1" dirty="0"/>
              <a:t>en año corrido III Trimestre 2023:</a:t>
            </a:r>
            <a:endParaRPr lang="es-MX" sz="1100" b="1" dirty="0"/>
          </a:p>
        </p:txBody>
      </p:sp>
      <p:sp>
        <p:nvSpPr>
          <p:cNvPr id="3" name="CuadroTexto 2">
            <a:extLst>
              <a:ext uri="{FF2B5EF4-FFF2-40B4-BE49-F238E27FC236}">
                <a16:creationId xmlns:a16="http://schemas.microsoft.com/office/drawing/2014/main" id="{E0F6FBF7-14BB-F102-6E09-0B686706C979}"/>
              </a:ext>
            </a:extLst>
          </p:cNvPr>
          <p:cNvSpPr txBox="1"/>
          <p:nvPr/>
        </p:nvSpPr>
        <p:spPr>
          <a:xfrm>
            <a:off x="694707" y="210136"/>
            <a:ext cx="6604121" cy="28469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s-ES" sz="1400" b="1" dirty="0">
                <a:solidFill>
                  <a:srgbClr val="B6004B"/>
                </a:solidFill>
                <a:ea typeface="+mn-lt"/>
                <a:cs typeface="+mn-lt"/>
              </a:rPr>
              <a:t>Resumen</a:t>
            </a:r>
            <a:endParaRPr lang="es-ES" sz="1400" b="1" dirty="0">
              <a:solidFill>
                <a:srgbClr val="000000"/>
              </a:solidFill>
              <a:cs typeface="Segoe UI"/>
            </a:endParaRPr>
          </a:p>
        </p:txBody>
      </p:sp>
      <p:sp>
        <p:nvSpPr>
          <p:cNvPr id="6" name="CuadroTexto 5">
            <a:extLst>
              <a:ext uri="{FF2B5EF4-FFF2-40B4-BE49-F238E27FC236}">
                <a16:creationId xmlns:a16="http://schemas.microsoft.com/office/drawing/2014/main" id="{20F03AE5-BAA2-E8AB-A032-7C160A13772A}"/>
              </a:ext>
            </a:extLst>
          </p:cNvPr>
          <p:cNvSpPr txBox="1"/>
          <p:nvPr/>
        </p:nvSpPr>
        <p:spPr>
          <a:xfrm>
            <a:off x="4228862" y="4099884"/>
            <a:ext cx="4873249" cy="867930"/>
          </a:xfrm>
          <a:prstGeom prst="rect">
            <a:avLst/>
          </a:prstGeom>
          <a:noFill/>
        </p:spPr>
        <p:txBody>
          <a:bodyPr wrap="square">
            <a:spAutoFit/>
          </a:bodyPr>
          <a:lstStyle/>
          <a:p>
            <a:pPr marL="171450" indent="-171450">
              <a:lnSpc>
                <a:spcPct val="80000"/>
              </a:lnSpc>
              <a:buClr>
                <a:srgbClr val="B6004C"/>
              </a:buClr>
              <a:buFont typeface="Wingdings" panose="05000000000000000000" pitchFamily="2" charset="2"/>
              <a:buChar char="¤"/>
            </a:pPr>
            <a:endParaRPr lang="es-MX" sz="900" dirty="0"/>
          </a:p>
          <a:p>
            <a:pPr marL="285750" indent="-285750">
              <a:lnSpc>
                <a:spcPct val="80000"/>
              </a:lnSpc>
              <a:buClr>
                <a:srgbClr val="B6004C"/>
              </a:buClr>
              <a:buFont typeface="Wingdings" panose="05000000000000000000" pitchFamily="2" charset="2"/>
              <a:buChar char="¤"/>
            </a:pPr>
            <a:r>
              <a:rPr lang="es-MX" sz="900" dirty="0"/>
              <a:t>Cierre de las cifras con el IV trimestre 2023.</a:t>
            </a:r>
          </a:p>
          <a:p>
            <a:pPr marL="285750" indent="-285750">
              <a:lnSpc>
                <a:spcPct val="80000"/>
              </a:lnSpc>
              <a:buClr>
                <a:srgbClr val="B6004C"/>
              </a:buClr>
              <a:buFont typeface="Wingdings" panose="05000000000000000000" pitchFamily="2" charset="2"/>
              <a:buChar char="¤"/>
            </a:pPr>
            <a:endParaRPr lang="es-MX" sz="900" dirty="0"/>
          </a:p>
          <a:p>
            <a:pPr marL="285750" indent="-285750">
              <a:lnSpc>
                <a:spcPct val="80000"/>
              </a:lnSpc>
              <a:buClr>
                <a:srgbClr val="B6004C"/>
              </a:buClr>
              <a:buFont typeface="Wingdings" panose="05000000000000000000" pitchFamily="2" charset="2"/>
              <a:buChar char="¤"/>
            </a:pPr>
            <a:r>
              <a:rPr lang="es-MX" sz="900" dirty="0"/>
              <a:t>Actualizaciones por políticas de revisiones de Cuentas Nacionales (preliminar, provisional, definitivo).</a:t>
            </a:r>
          </a:p>
          <a:p>
            <a:pPr marL="285750" indent="-285750">
              <a:lnSpc>
                <a:spcPct val="80000"/>
              </a:lnSpc>
              <a:buClr>
                <a:srgbClr val="B6004C"/>
              </a:buClr>
              <a:buFont typeface="Wingdings" panose="05000000000000000000" pitchFamily="2" charset="2"/>
              <a:buChar char="¤"/>
            </a:pPr>
            <a:endParaRPr lang="es-MX" sz="900" dirty="0"/>
          </a:p>
          <a:p>
            <a:pPr marL="285750" indent="-285750">
              <a:lnSpc>
                <a:spcPct val="80000"/>
              </a:lnSpc>
              <a:buClr>
                <a:srgbClr val="B6004C"/>
              </a:buClr>
              <a:buFont typeface="Wingdings" panose="05000000000000000000" pitchFamily="2" charset="2"/>
              <a:buChar char="¤"/>
            </a:pPr>
            <a:r>
              <a:rPr lang="es-MX" sz="900" dirty="0"/>
              <a:t>Actualización de los ingresos laborales por publicación de pobreza monetaria 2023.</a:t>
            </a:r>
          </a:p>
        </p:txBody>
      </p:sp>
      <p:sp>
        <p:nvSpPr>
          <p:cNvPr id="8" name="CuadroTexto 7">
            <a:extLst>
              <a:ext uri="{FF2B5EF4-FFF2-40B4-BE49-F238E27FC236}">
                <a16:creationId xmlns:a16="http://schemas.microsoft.com/office/drawing/2014/main" id="{C6F20934-3527-CD4B-8FCD-61E1C7C04A6E}"/>
              </a:ext>
            </a:extLst>
          </p:cNvPr>
          <p:cNvSpPr txBox="1"/>
          <p:nvPr/>
        </p:nvSpPr>
        <p:spPr>
          <a:xfrm>
            <a:off x="1129709" y="1005465"/>
            <a:ext cx="1758813" cy="707886"/>
          </a:xfrm>
          <a:prstGeom prst="rect">
            <a:avLst/>
          </a:prstGeom>
          <a:noFill/>
        </p:spPr>
        <p:txBody>
          <a:bodyPr wrap="square">
            <a:spAutoFit/>
          </a:bodyPr>
          <a:lstStyle/>
          <a:p>
            <a:pPr>
              <a:buClr>
                <a:srgbClr val="B6004C"/>
              </a:buClr>
            </a:pPr>
            <a:r>
              <a:rPr lang="es-MX" sz="1000" b="1" dirty="0">
                <a:solidFill>
                  <a:schemeClr val="tx1">
                    <a:lumMod val="65000"/>
                    <a:lumOff val="35000"/>
                  </a:schemeClr>
                </a:solidFill>
              </a:rPr>
              <a:t>La productividad total de los factores aporta al crecimiento del valor agregado</a:t>
            </a:r>
            <a:endParaRPr lang="es-MX" sz="1000" dirty="0">
              <a:solidFill>
                <a:schemeClr val="tx1">
                  <a:lumMod val="65000"/>
                  <a:lumOff val="35000"/>
                </a:schemeClr>
              </a:solidFill>
              <a:highlight>
                <a:srgbClr val="FFFF00"/>
              </a:highlight>
            </a:endParaRPr>
          </a:p>
        </p:txBody>
      </p:sp>
      <p:sp>
        <p:nvSpPr>
          <p:cNvPr id="10" name="CuadroTexto 9">
            <a:extLst>
              <a:ext uri="{FF2B5EF4-FFF2-40B4-BE49-F238E27FC236}">
                <a16:creationId xmlns:a16="http://schemas.microsoft.com/office/drawing/2014/main" id="{7D8349AA-4232-8ACB-8778-FA9002FD9672}"/>
              </a:ext>
            </a:extLst>
          </p:cNvPr>
          <p:cNvSpPr txBox="1"/>
          <p:nvPr/>
        </p:nvSpPr>
        <p:spPr>
          <a:xfrm>
            <a:off x="3538930" y="1995568"/>
            <a:ext cx="1748790" cy="553998"/>
          </a:xfrm>
          <a:prstGeom prst="rect">
            <a:avLst/>
          </a:prstGeom>
          <a:noFill/>
        </p:spPr>
        <p:txBody>
          <a:bodyPr wrap="square">
            <a:spAutoFit/>
          </a:bodyPr>
          <a:lstStyle/>
          <a:p>
            <a:pPr>
              <a:buClr>
                <a:srgbClr val="B6004C"/>
              </a:buClr>
            </a:pPr>
            <a:r>
              <a:rPr lang="es-MX" sz="1000" b="1" dirty="0">
                <a:solidFill>
                  <a:schemeClr val="tx1">
                    <a:lumMod val="65000"/>
                    <a:lumOff val="35000"/>
                  </a:schemeClr>
                </a:solidFill>
              </a:rPr>
              <a:t>La productividad laboral por persona empleada es de</a:t>
            </a:r>
          </a:p>
        </p:txBody>
      </p:sp>
      <p:sp>
        <p:nvSpPr>
          <p:cNvPr id="12" name="CuadroTexto 11">
            <a:extLst>
              <a:ext uri="{FF2B5EF4-FFF2-40B4-BE49-F238E27FC236}">
                <a16:creationId xmlns:a16="http://schemas.microsoft.com/office/drawing/2014/main" id="{697DB0AF-82FA-4B4E-5C04-CAFE1BD45A8A}"/>
              </a:ext>
            </a:extLst>
          </p:cNvPr>
          <p:cNvSpPr txBox="1"/>
          <p:nvPr/>
        </p:nvSpPr>
        <p:spPr>
          <a:xfrm>
            <a:off x="1049343" y="3043602"/>
            <a:ext cx="1932240" cy="430887"/>
          </a:xfrm>
          <a:prstGeom prst="rect">
            <a:avLst/>
          </a:prstGeom>
          <a:noFill/>
        </p:spPr>
        <p:txBody>
          <a:bodyPr wrap="square">
            <a:spAutoFit/>
          </a:bodyPr>
          <a:lstStyle/>
          <a:p>
            <a:pPr>
              <a:buClr>
                <a:srgbClr val="B6004C"/>
              </a:buClr>
            </a:pPr>
            <a:r>
              <a:rPr lang="es-MX" sz="1050" b="1" dirty="0">
                <a:solidFill>
                  <a:schemeClr val="tx1">
                    <a:lumMod val="65000"/>
                    <a:lumOff val="35000"/>
                  </a:schemeClr>
                </a:solidFill>
              </a:rPr>
              <a:t>La productividad media del trabajo fue de</a:t>
            </a:r>
          </a:p>
        </p:txBody>
      </p:sp>
      <p:sp>
        <p:nvSpPr>
          <p:cNvPr id="14" name="CuadroTexto 13">
            <a:extLst>
              <a:ext uri="{FF2B5EF4-FFF2-40B4-BE49-F238E27FC236}">
                <a16:creationId xmlns:a16="http://schemas.microsoft.com/office/drawing/2014/main" id="{F69EECD8-1096-911F-73FD-700846CE7420}"/>
              </a:ext>
            </a:extLst>
          </p:cNvPr>
          <p:cNvSpPr txBox="1"/>
          <p:nvPr/>
        </p:nvSpPr>
        <p:spPr>
          <a:xfrm>
            <a:off x="4855775" y="1070168"/>
            <a:ext cx="2164080" cy="400110"/>
          </a:xfrm>
          <a:prstGeom prst="rect">
            <a:avLst/>
          </a:prstGeom>
          <a:noFill/>
        </p:spPr>
        <p:txBody>
          <a:bodyPr wrap="square">
            <a:spAutoFit/>
          </a:bodyPr>
          <a:lstStyle/>
          <a:p>
            <a:pPr>
              <a:buClr>
                <a:srgbClr val="B6004C"/>
              </a:buClr>
            </a:pPr>
            <a:r>
              <a:rPr lang="es-MX" sz="1000" b="1" dirty="0">
                <a:solidFill>
                  <a:schemeClr val="tx1">
                    <a:lumMod val="65000"/>
                    <a:lumOff val="35000"/>
                  </a:schemeClr>
                </a:solidFill>
              </a:rPr>
              <a:t>La productividad laboral por hora trabajada es de</a:t>
            </a:r>
          </a:p>
        </p:txBody>
      </p:sp>
      <p:sp>
        <p:nvSpPr>
          <p:cNvPr id="16" name="CuadroTexto 15">
            <a:extLst>
              <a:ext uri="{FF2B5EF4-FFF2-40B4-BE49-F238E27FC236}">
                <a16:creationId xmlns:a16="http://schemas.microsoft.com/office/drawing/2014/main" id="{280BCB9D-67E3-2D78-BAD4-E7657757F13A}"/>
              </a:ext>
            </a:extLst>
          </p:cNvPr>
          <p:cNvSpPr txBox="1"/>
          <p:nvPr/>
        </p:nvSpPr>
        <p:spPr>
          <a:xfrm>
            <a:off x="6735144" y="1069036"/>
            <a:ext cx="1225063" cy="369332"/>
          </a:xfrm>
          <a:prstGeom prst="rect">
            <a:avLst/>
          </a:prstGeom>
          <a:noFill/>
        </p:spPr>
        <p:txBody>
          <a:bodyPr wrap="square">
            <a:spAutoFit/>
          </a:bodyPr>
          <a:lstStyle/>
          <a:p>
            <a:r>
              <a:rPr lang="es-MX" b="1" dirty="0">
                <a:solidFill>
                  <a:srgbClr val="33954A"/>
                </a:solidFill>
              </a:rPr>
              <a:t>0,76%</a:t>
            </a:r>
            <a:endParaRPr lang="es-CO" dirty="0">
              <a:solidFill>
                <a:srgbClr val="33954A"/>
              </a:solidFill>
            </a:endParaRPr>
          </a:p>
        </p:txBody>
      </p:sp>
      <p:sp>
        <p:nvSpPr>
          <p:cNvPr id="20" name="CuadroTexto 19">
            <a:extLst>
              <a:ext uri="{FF2B5EF4-FFF2-40B4-BE49-F238E27FC236}">
                <a16:creationId xmlns:a16="http://schemas.microsoft.com/office/drawing/2014/main" id="{F77E092A-7B98-3ED0-64F6-E22450E4533D}"/>
              </a:ext>
            </a:extLst>
          </p:cNvPr>
          <p:cNvSpPr txBox="1"/>
          <p:nvPr/>
        </p:nvSpPr>
        <p:spPr>
          <a:xfrm>
            <a:off x="2907546" y="1245324"/>
            <a:ext cx="1283970" cy="369332"/>
          </a:xfrm>
          <a:prstGeom prst="rect">
            <a:avLst/>
          </a:prstGeom>
          <a:noFill/>
        </p:spPr>
        <p:txBody>
          <a:bodyPr wrap="square">
            <a:spAutoFit/>
          </a:bodyPr>
          <a:lstStyle/>
          <a:p>
            <a:r>
              <a:rPr lang="es-MX" b="1" dirty="0">
                <a:solidFill>
                  <a:srgbClr val="B6004B"/>
                </a:solidFill>
              </a:rPr>
              <a:t>-1,0% </a:t>
            </a:r>
            <a:endParaRPr lang="es-CO" dirty="0">
              <a:solidFill>
                <a:srgbClr val="B6004B"/>
              </a:solidFill>
            </a:endParaRPr>
          </a:p>
        </p:txBody>
      </p:sp>
      <p:sp>
        <p:nvSpPr>
          <p:cNvPr id="26" name="Rectángulo 25">
            <a:extLst>
              <a:ext uri="{FF2B5EF4-FFF2-40B4-BE49-F238E27FC236}">
                <a16:creationId xmlns:a16="http://schemas.microsoft.com/office/drawing/2014/main" id="{4B760156-5886-ABBD-6953-2D395121C7E3}"/>
              </a:ext>
            </a:extLst>
          </p:cNvPr>
          <p:cNvSpPr/>
          <p:nvPr/>
        </p:nvSpPr>
        <p:spPr>
          <a:xfrm>
            <a:off x="1070653" y="899923"/>
            <a:ext cx="2840861" cy="45719"/>
          </a:xfrm>
          <a:prstGeom prst="rect">
            <a:avLst/>
          </a:prstGeom>
          <a:solidFill>
            <a:srgbClr val="B600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28" name="Rectángulo 27">
            <a:extLst>
              <a:ext uri="{FF2B5EF4-FFF2-40B4-BE49-F238E27FC236}">
                <a16:creationId xmlns:a16="http://schemas.microsoft.com/office/drawing/2014/main" id="{DBC6A411-F58F-F09A-CE95-7109066A3A5E}"/>
              </a:ext>
            </a:extLst>
          </p:cNvPr>
          <p:cNvSpPr/>
          <p:nvPr/>
        </p:nvSpPr>
        <p:spPr>
          <a:xfrm>
            <a:off x="3517911" y="1845901"/>
            <a:ext cx="2621280" cy="45719"/>
          </a:xfrm>
          <a:prstGeom prst="rect">
            <a:avLst/>
          </a:prstGeom>
          <a:solidFill>
            <a:srgbClr val="B600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30" name="CuadroTexto 29">
            <a:extLst>
              <a:ext uri="{FF2B5EF4-FFF2-40B4-BE49-F238E27FC236}">
                <a16:creationId xmlns:a16="http://schemas.microsoft.com/office/drawing/2014/main" id="{AC461CD9-2B1E-8557-097C-C5B7EC445664}"/>
              </a:ext>
            </a:extLst>
          </p:cNvPr>
          <p:cNvSpPr txBox="1"/>
          <p:nvPr/>
        </p:nvSpPr>
        <p:spPr>
          <a:xfrm>
            <a:off x="5287720" y="2031127"/>
            <a:ext cx="941479" cy="369332"/>
          </a:xfrm>
          <a:prstGeom prst="rect">
            <a:avLst/>
          </a:prstGeom>
          <a:noFill/>
        </p:spPr>
        <p:txBody>
          <a:bodyPr wrap="square">
            <a:spAutoFit/>
          </a:bodyPr>
          <a:lstStyle/>
          <a:p>
            <a:r>
              <a:rPr lang="es-MX" b="1" dirty="0">
                <a:solidFill>
                  <a:srgbClr val="B6004B"/>
                </a:solidFill>
              </a:rPr>
              <a:t>-0,7%</a:t>
            </a:r>
            <a:endParaRPr lang="es-CO" b="1" dirty="0">
              <a:solidFill>
                <a:srgbClr val="B6004B"/>
              </a:solidFill>
            </a:endParaRPr>
          </a:p>
        </p:txBody>
      </p:sp>
      <p:sp>
        <p:nvSpPr>
          <p:cNvPr id="33" name="CuadroTexto 32">
            <a:extLst>
              <a:ext uri="{FF2B5EF4-FFF2-40B4-BE49-F238E27FC236}">
                <a16:creationId xmlns:a16="http://schemas.microsoft.com/office/drawing/2014/main" id="{1600C4DA-C331-EB39-E346-6094606D0D18}"/>
              </a:ext>
            </a:extLst>
          </p:cNvPr>
          <p:cNvSpPr txBox="1"/>
          <p:nvPr/>
        </p:nvSpPr>
        <p:spPr>
          <a:xfrm>
            <a:off x="785114" y="4361417"/>
            <a:ext cx="3493769" cy="400110"/>
          </a:xfrm>
          <a:prstGeom prst="rect">
            <a:avLst/>
          </a:prstGeom>
          <a:noFill/>
        </p:spPr>
        <p:txBody>
          <a:bodyPr wrap="square">
            <a:spAutoFit/>
          </a:bodyPr>
          <a:lstStyle/>
          <a:p>
            <a:pPr>
              <a:buClr>
                <a:srgbClr val="B6004C"/>
              </a:buClr>
            </a:pPr>
            <a:r>
              <a:rPr lang="es-MX" sz="1000" b="1" dirty="0"/>
              <a:t>Los resultados 2023 presentados </a:t>
            </a:r>
            <a:r>
              <a:rPr lang="es-MX" sz="1000" b="1" dirty="0">
                <a:solidFill>
                  <a:srgbClr val="B6004B"/>
                </a:solidFill>
              </a:rPr>
              <a:t>pueden cambiar para la publicación de 2024 </a:t>
            </a:r>
            <a:r>
              <a:rPr lang="es-MX" sz="1000" b="1" dirty="0"/>
              <a:t>por los siguientes motivos: </a:t>
            </a:r>
          </a:p>
        </p:txBody>
      </p:sp>
      <p:sp>
        <p:nvSpPr>
          <p:cNvPr id="36" name="Rectángulo 35">
            <a:extLst>
              <a:ext uri="{FF2B5EF4-FFF2-40B4-BE49-F238E27FC236}">
                <a16:creationId xmlns:a16="http://schemas.microsoft.com/office/drawing/2014/main" id="{FCCB78D9-8262-553A-4BAB-5D6F7E0F27B9}"/>
              </a:ext>
            </a:extLst>
          </p:cNvPr>
          <p:cNvSpPr/>
          <p:nvPr/>
        </p:nvSpPr>
        <p:spPr>
          <a:xfrm>
            <a:off x="1049343" y="2917132"/>
            <a:ext cx="2560181" cy="50319"/>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solidFill>
                <a:schemeClr val="bg1">
                  <a:lumMod val="50000"/>
                </a:schemeClr>
              </a:solidFill>
            </a:endParaRPr>
          </a:p>
        </p:txBody>
      </p:sp>
      <p:sp>
        <p:nvSpPr>
          <p:cNvPr id="39" name="CuadroTexto 38">
            <a:extLst>
              <a:ext uri="{FF2B5EF4-FFF2-40B4-BE49-F238E27FC236}">
                <a16:creationId xmlns:a16="http://schemas.microsoft.com/office/drawing/2014/main" id="{42F570A5-2E20-72AA-7C0F-5A74B80F3F66}"/>
              </a:ext>
            </a:extLst>
          </p:cNvPr>
          <p:cNvSpPr txBox="1"/>
          <p:nvPr/>
        </p:nvSpPr>
        <p:spPr>
          <a:xfrm>
            <a:off x="1151051" y="3396141"/>
            <a:ext cx="2479657" cy="369332"/>
          </a:xfrm>
          <a:prstGeom prst="rect">
            <a:avLst/>
          </a:prstGeom>
          <a:noFill/>
        </p:spPr>
        <p:txBody>
          <a:bodyPr wrap="square">
            <a:spAutoFit/>
          </a:bodyPr>
          <a:lstStyle/>
          <a:p>
            <a:r>
              <a:rPr lang="es-MX" sz="1000" dirty="0"/>
              <a:t>(</a:t>
            </a:r>
            <a:r>
              <a:rPr lang="es-MX" sz="800" dirty="0"/>
              <a:t>Relación entre valor agregado en términos constantes y horas efectivamente trabajadas).</a:t>
            </a:r>
            <a:endParaRPr lang="es-CO" sz="1000" dirty="0"/>
          </a:p>
        </p:txBody>
      </p:sp>
      <p:sp>
        <p:nvSpPr>
          <p:cNvPr id="40" name="CuadroTexto 39">
            <a:extLst>
              <a:ext uri="{FF2B5EF4-FFF2-40B4-BE49-F238E27FC236}">
                <a16:creationId xmlns:a16="http://schemas.microsoft.com/office/drawing/2014/main" id="{E4239FEE-9588-1BD4-363B-99D1BE058388}"/>
              </a:ext>
            </a:extLst>
          </p:cNvPr>
          <p:cNvSpPr txBox="1"/>
          <p:nvPr/>
        </p:nvSpPr>
        <p:spPr>
          <a:xfrm>
            <a:off x="2788603" y="3043602"/>
            <a:ext cx="1490280" cy="369332"/>
          </a:xfrm>
          <a:prstGeom prst="rect">
            <a:avLst/>
          </a:prstGeom>
          <a:noFill/>
        </p:spPr>
        <p:txBody>
          <a:bodyPr wrap="square">
            <a:spAutoFit/>
          </a:bodyPr>
          <a:lstStyle/>
          <a:p>
            <a:r>
              <a:rPr lang="es-MX" b="1" dirty="0">
                <a:solidFill>
                  <a:schemeClr val="bg1">
                    <a:lumMod val="50000"/>
                  </a:schemeClr>
                </a:solidFill>
              </a:rPr>
              <a:t>-0,31%</a:t>
            </a:r>
            <a:endParaRPr lang="es-CO" b="1" dirty="0">
              <a:solidFill>
                <a:schemeClr val="bg1">
                  <a:lumMod val="50000"/>
                </a:schemeClr>
              </a:solidFill>
            </a:endParaRPr>
          </a:p>
        </p:txBody>
      </p:sp>
      <p:sp>
        <p:nvSpPr>
          <p:cNvPr id="44" name="CuadroTexto 43">
            <a:extLst>
              <a:ext uri="{FF2B5EF4-FFF2-40B4-BE49-F238E27FC236}">
                <a16:creationId xmlns:a16="http://schemas.microsoft.com/office/drawing/2014/main" id="{E55D330F-B42B-CE16-514D-34172C966856}"/>
              </a:ext>
            </a:extLst>
          </p:cNvPr>
          <p:cNvSpPr txBox="1"/>
          <p:nvPr/>
        </p:nvSpPr>
        <p:spPr>
          <a:xfrm>
            <a:off x="931409" y="2591434"/>
            <a:ext cx="2941640" cy="215444"/>
          </a:xfrm>
          <a:prstGeom prst="rect">
            <a:avLst/>
          </a:prstGeom>
          <a:noFill/>
        </p:spPr>
        <p:txBody>
          <a:bodyPr wrap="square" rtlCol="0">
            <a:spAutoFit/>
          </a:bodyPr>
          <a:lstStyle/>
          <a:p>
            <a:pPr defTabSz="342900">
              <a:defRPr/>
            </a:pPr>
            <a:r>
              <a:rPr lang="es-CO" sz="800" b="1" dirty="0">
                <a:solidFill>
                  <a:prstClr val="black"/>
                </a:solidFill>
                <a:latin typeface="Segoe UI"/>
              </a:rPr>
              <a:t>Metodología </a:t>
            </a:r>
            <a:r>
              <a:rPr lang="es-CO" sz="800" dirty="0">
                <a:solidFill>
                  <a:prstClr val="black"/>
                </a:solidFill>
                <a:latin typeface="Segoe UI"/>
              </a:rPr>
              <a:t>LAKLEMS, </a:t>
            </a:r>
            <a:r>
              <a:rPr lang="es-MX" sz="800" dirty="0"/>
              <a:t>Cálculos DANE, Cuentas Nacionales</a:t>
            </a:r>
            <a:endParaRPr lang="es-CO" sz="800" dirty="0"/>
          </a:p>
        </p:txBody>
      </p:sp>
      <p:sp>
        <p:nvSpPr>
          <p:cNvPr id="45" name="Rectángulo 44">
            <a:extLst>
              <a:ext uri="{FF2B5EF4-FFF2-40B4-BE49-F238E27FC236}">
                <a16:creationId xmlns:a16="http://schemas.microsoft.com/office/drawing/2014/main" id="{F162EE16-32E6-EB72-8B4F-2155A8EE65E6}"/>
              </a:ext>
            </a:extLst>
          </p:cNvPr>
          <p:cNvSpPr/>
          <p:nvPr/>
        </p:nvSpPr>
        <p:spPr>
          <a:xfrm>
            <a:off x="754397" y="2652221"/>
            <a:ext cx="87630" cy="90791"/>
          </a:xfrm>
          <a:prstGeom prst="rect">
            <a:avLst/>
          </a:prstGeom>
          <a:solidFill>
            <a:srgbClr val="B600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46" name="CuadroTexto 45">
            <a:extLst>
              <a:ext uri="{FF2B5EF4-FFF2-40B4-BE49-F238E27FC236}">
                <a16:creationId xmlns:a16="http://schemas.microsoft.com/office/drawing/2014/main" id="{827F68D7-9256-10A7-6390-03CED6297A30}"/>
              </a:ext>
            </a:extLst>
          </p:cNvPr>
          <p:cNvSpPr txBox="1"/>
          <p:nvPr/>
        </p:nvSpPr>
        <p:spPr>
          <a:xfrm>
            <a:off x="948277" y="3771808"/>
            <a:ext cx="2781805" cy="215444"/>
          </a:xfrm>
          <a:prstGeom prst="rect">
            <a:avLst/>
          </a:prstGeom>
          <a:noFill/>
        </p:spPr>
        <p:txBody>
          <a:bodyPr wrap="square" rtlCol="0">
            <a:spAutoFit/>
          </a:bodyPr>
          <a:lstStyle/>
          <a:p>
            <a:pPr defTabSz="342900">
              <a:defRPr/>
            </a:pPr>
            <a:r>
              <a:rPr lang="es-CO" sz="800" b="1" dirty="0">
                <a:solidFill>
                  <a:prstClr val="black"/>
                </a:solidFill>
                <a:latin typeface="Segoe UI"/>
              </a:rPr>
              <a:t>Metodología </a:t>
            </a:r>
            <a:r>
              <a:rPr lang="es-CO" sz="800" dirty="0">
                <a:solidFill>
                  <a:prstClr val="black"/>
                </a:solidFill>
                <a:latin typeface="Segoe UI"/>
              </a:rPr>
              <a:t>OECD, </a:t>
            </a:r>
            <a:r>
              <a:rPr lang="es-MX" sz="800" dirty="0"/>
              <a:t>Cálculos DANE, Cuentas Nacionales</a:t>
            </a:r>
            <a:endParaRPr lang="es-CO" sz="800" dirty="0">
              <a:solidFill>
                <a:prstClr val="black"/>
              </a:solidFill>
              <a:latin typeface="Segoe UI"/>
            </a:endParaRPr>
          </a:p>
        </p:txBody>
      </p:sp>
      <p:sp>
        <p:nvSpPr>
          <p:cNvPr id="47" name="Rectángulo 46">
            <a:extLst>
              <a:ext uri="{FF2B5EF4-FFF2-40B4-BE49-F238E27FC236}">
                <a16:creationId xmlns:a16="http://schemas.microsoft.com/office/drawing/2014/main" id="{142C5EE6-A7F7-A56A-AC75-5378A8E6714D}"/>
              </a:ext>
            </a:extLst>
          </p:cNvPr>
          <p:cNvSpPr/>
          <p:nvPr/>
        </p:nvSpPr>
        <p:spPr>
          <a:xfrm>
            <a:off x="798212" y="3819833"/>
            <a:ext cx="87630" cy="9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cxnSp>
        <p:nvCxnSpPr>
          <p:cNvPr id="29" name="Conector recto 28">
            <a:extLst>
              <a:ext uri="{FF2B5EF4-FFF2-40B4-BE49-F238E27FC236}">
                <a16:creationId xmlns:a16="http://schemas.microsoft.com/office/drawing/2014/main" id="{3242B246-CB54-4E9D-8E53-35EAD241F0F3}"/>
              </a:ext>
            </a:extLst>
          </p:cNvPr>
          <p:cNvCxnSpPr>
            <a:cxnSpLocks/>
          </p:cNvCxnSpPr>
          <p:nvPr/>
        </p:nvCxnSpPr>
        <p:spPr>
          <a:xfrm flipH="1">
            <a:off x="774392" y="532722"/>
            <a:ext cx="374047" cy="0"/>
          </a:xfrm>
          <a:prstGeom prst="line">
            <a:avLst/>
          </a:prstGeom>
          <a:ln>
            <a:solidFill>
              <a:srgbClr val="8D143D"/>
            </a:solidFill>
          </a:ln>
          <a:effectLst/>
        </p:spPr>
        <p:style>
          <a:lnRef idx="2">
            <a:schemeClr val="accent1"/>
          </a:lnRef>
          <a:fillRef idx="0">
            <a:schemeClr val="accent1"/>
          </a:fillRef>
          <a:effectRef idx="1">
            <a:schemeClr val="accent1"/>
          </a:effectRef>
          <a:fontRef idx="minor">
            <a:schemeClr val="tx1"/>
          </a:fontRef>
        </p:style>
      </p:cxnSp>
      <p:cxnSp>
        <p:nvCxnSpPr>
          <p:cNvPr id="7" name="Conector recto 6">
            <a:extLst>
              <a:ext uri="{FF2B5EF4-FFF2-40B4-BE49-F238E27FC236}">
                <a16:creationId xmlns:a16="http://schemas.microsoft.com/office/drawing/2014/main" id="{273944B5-5891-B6BB-305A-1866B9C36298}"/>
              </a:ext>
            </a:extLst>
          </p:cNvPr>
          <p:cNvCxnSpPr>
            <a:cxnSpLocks/>
          </p:cNvCxnSpPr>
          <p:nvPr/>
        </p:nvCxnSpPr>
        <p:spPr>
          <a:xfrm>
            <a:off x="480060" y="2786290"/>
            <a:ext cx="8663940" cy="0"/>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7616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898"/>
          <p:cNvSpPr txBox="1"/>
          <p:nvPr/>
        </p:nvSpPr>
        <p:spPr>
          <a:xfrm>
            <a:off x="767304" y="215081"/>
            <a:ext cx="1271508" cy="215444"/>
          </a:xfrm>
          <a:prstGeom prst="rect">
            <a:avLst/>
          </a:prstGeom>
        </p:spPr>
        <p:txBody>
          <a:bodyPr vert="horz" wrap="square" lIns="0" tIns="0" rIns="0" bIns="0" rtlCol="0">
            <a:spAutoFit/>
          </a:bodyPr>
          <a:lstStyle/>
          <a:p>
            <a:r>
              <a:rPr lang="es-CO" altLang="es-CO" sz="1400" b="1">
                <a:solidFill>
                  <a:srgbClr val="B6004C"/>
                </a:solidFill>
                <a:latin typeface="+mj-lt"/>
                <a:sym typeface="Calibri" pitchFamily="34" charset="0"/>
              </a:rPr>
              <a:t>Contenido</a:t>
            </a:r>
          </a:p>
        </p:txBody>
      </p:sp>
      <p:sp>
        <p:nvSpPr>
          <p:cNvPr id="8" name="Rectángulo 7">
            <a:extLst>
              <a:ext uri="{FF2B5EF4-FFF2-40B4-BE49-F238E27FC236}">
                <a16:creationId xmlns:a16="http://schemas.microsoft.com/office/drawing/2014/main" id="{52755A82-B737-47DC-B966-02D7957AF730}"/>
              </a:ext>
            </a:extLst>
          </p:cNvPr>
          <p:cNvSpPr/>
          <p:nvPr/>
        </p:nvSpPr>
        <p:spPr>
          <a:xfrm>
            <a:off x="1667457" y="1845400"/>
            <a:ext cx="2188509" cy="307777"/>
          </a:xfrm>
          <a:prstGeom prst="rect">
            <a:avLst/>
          </a:prstGeom>
        </p:spPr>
        <p:txBody>
          <a:bodyPr wrap="square">
            <a:spAutoFit/>
          </a:bodyPr>
          <a:lstStyle/>
          <a:p>
            <a:pPr algn="ctr"/>
            <a:r>
              <a:rPr lang="es-CO" sz="1400" b="1" dirty="0"/>
              <a:t>Metodología</a:t>
            </a:r>
          </a:p>
        </p:txBody>
      </p:sp>
      <p:sp>
        <p:nvSpPr>
          <p:cNvPr id="29" name="Elipse 28">
            <a:extLst>
              <a:ext uri="{FF2B5EF4-FFF2-40B4-BE49-F238E27FC236}">
                <a16:creationId xmlns:a16="http://schemas.microsoft.com/office/drawing/2014/main" id="{5E7C114C-5169-3942-8B9A-5156906B0D72}"/>
              </a:ext>
            </a:extLst>
          </p:cNvPr>
          <p:cNvSpPr/>
          <p:nvPr/>
        </p:nvSpPr>
        <p:spPr>
          <a:xfrm>
            <a:off x="902712" y="1731710"/>
            <a:ext cx="573630" cy="573630"/>
          </a:xfrm>
          <a:prstGeom prst="ellipse">
            <a:avLst/>
          </a:prstGeom>
          <a:noFill/>
          <a:ln w="38100">
            <a:solidFill>
              <a:srgbClr val="B6004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sz="1400"/>
          </a:p>
        </p:txBody>
      </p:sp>
      <p:sp>
        <p:nvSpPr>
          <p:cNvPr id="30" name="Rectángulo 29">
            <a:extLst>
              <a:ext uri="{FF2B5EF4-FFF2-40B4-BE49-F238E27FC236}">
                <a16:creationId xmlns:a16="http://schemas.microsoft.com/office/drawing/2014/main" id="{D907D527-8730-424F-A2BE-81913614780A}"/>
              </a:ext>
            </a:extLst>
          </p:cNvPr>
          <p:cNvSpPr/>
          <p:nvPr/>
        </p:nvSpPr>
        <p:spPr>
          <a:xfrm>
            <a:off x="1001610" y="1869067"/>
            <a:ext cx="391454" cy="307777"/>
          </a:xfrm>
          <a:prstGeom prst="rect">
            <a:avLst/>
          </a:prstGeom>
        </p:spPr>
        <p:txBody>
          <a:bodyPr wrap="square">
            <a:spAutoFit/>
          </a:bodyPr>
          <a:lstStyle/>
          <a:p>
            <a:pPr algn="ctr"/>
            <a:r>
              <a:rPr lang="es-ES" sz="1400" b="1" i="1" dirty="0">
                <a:solidFill>
                  <a:srgbClr val="B6004B"/>
                </a:solidFill>
                <a:cs typeface="Arial" panose="020B0604020202020204" pitchFamily="34" charset="0"/>
              </a:rPr>
              <a:t>1</a:t>
            </a:r>
            <a:endParaRPr lang="es-CO" sz="1400" i="1" dirty="0"/>
          </a:p>
        </p:txBody>
      </p:sp>
      <p:sp>
        <p:nvSpPr>
          <p:cNvPr id="31" name="Elipse 30">
            <a:extLst>
              <a:ext uri="{FF2B5EF4-FFF2-40B4-BE49-F238E27FC236}">
                <a16:creationId xmlns:a16="http://schemas.microsoft.com/office/drawing/2014/main" id="{CC6D2187-0C60-9D4E-B6EB-381F8130A060}"/>
              </a:ext>
            </a:extLst>
          </p:cNvPr>
          <p:cNvSpPr/>
          <p:nvPr/>
        </p:nvSpPr>
        <p:spPr>
          <a:xfrm>
            <a:off x="902712" y="3206801"/>
            <a:ext cx="573630" cy="573630"/>
          </a:xfrm>
          <a:prstGeom prst="ellipse">
            <a:avLst/>
          </a:prstGeom>
          <a:noFill/>
          <a:ln w="38100">
            <a:solidFill>
              <a:srgbClr val="B6004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sz="1400"/>
          </a:p>
        </p:txBody>
      </p:sp>
      <p:sp>
        <p:nvSpPr>
          <p:cNvPr id="32" name="Rectángulo 31">
            <a:extLst>
              <a:ext uri="{FF2B5EF4-FFF2-40B4-BE49-F238E27FC236}">
                <a16:creationId xmlns:a16="http://schemas.microsoft.com/office/drawing/2014/main" id="{5BF735D3-1559-3648-89C4-1D3117045438}"/>
              </a:ext>
            </a:extLst>
          </p:cNvPr>
          <p:cNvSpPr/>
          <p:nvPr/>
        </p:nvSpPr>
        <p:spPr>
          <a:xfrm>
            <a:off x="993800" y="3342807"/>
            <a:ext cx="391454" cy="307777"/>
          </a:xfrm>
          <a:prstGeom prst="rect">
            <a:avLst/>
          </a:prstGeom>
        </p:spPr>
        <p:txBody>
          <a:bodyPr wrap="square">
            <a:spAutoFit/>
          </a:bodyPr>
          <a:lstStyle/>
          <a:p>
            <a:pPr algn="ctr"/>
            <a:r>
              <a:rPr lang="es-ES" sz="1400" b="1" i="1" dirty="0">
                <a:solidFill>
                  <a:srgbClr val="B6004B"/>
                </a:solidFill>
                <a:cs typeface="Arial" panose="020B0604020202020204" pitchFamily="34" charset="0"/>
              </a:rPr>
              <a:t>2</a:t>
            </a:r>
            <a:endParaRPr lang="es-CO" sz="1400" i="1" dirty="0"/>
          </a:p>
        </p:txBody>
      </p:sp>
      <p:sp>
        <p:nvSpPr>
          <p:cNvPr id="21" name="Rectángulo 20">
            <a:extLst>
              <a:ext uri="{FF2B5EF4-FFF2-40B4-BE49-F238E27FC236}">
                <a16:creationId xmlns:a16="http://schemas.microsoft.com/office/drawing/2014/main" id="{853EEE32-DEEE-4216-B2EE-434AE0BFA1C7}"/>
              </a:ext>
            </a:extLst>
          </p:cNvPr>
          <p:cNvSpPr/>
          <p:nvPr/>
        </p:nvSpPr>
        <p:spPr>
          <a:xfrm>
            <a:off x="1681130" y="3320491"/>
            <a:ext cx="2585696" cy="307777"/>
          </a:xfrm>
          <a:prstGeom prst="rect">
            <a:avLst/>
          </a:prstGeom>
        </p:spPr>
        <p:txBody>
          <a:bodyPr wrap="square">
            <a:spAutoFit/>
          </a:bodyPr>
          <a:lstStyle/>
          <a:p>
            <a:pPr algn="ctr"/>
            <a:r>
              <a:rPr lang="es-CO" sz="1400" b="1"/>
              <a:t>Resultados PTF 2023 </a:t>
            </a:r>
          </a:p>
        </p:txBody>
      </p:sp>
      <p:sp>
        <p:nvSpPr>
          <p:cNvPr id="2" name="Elipse 1">
            <a:extLst>
              <a:ext uri="{FF2B5EF4-FFF2-40B4-BE49-F238E27FC236}">
                <a16:creationId xmlns:a16="http://schemas.microsoft.com/office/drawing/2014/main" id="{5F118538-77AA-317D-EE40-CCF6D8909673}"/>
              </a:ext>
            </a:extLst>
          </p:cNvPr>
          <p:cNvSpPr/>
          <p:nvPr/>
        </p:nvSpPr>
        <p:spPr>
          <a:xfrm>
            <a:off x="4994144" y="1773271"/>
            <a:ext cx="573630" cy="573630"/>
          </a:xfrm>
          <a:prstGeom prst="ellipse">
            <a:avLst/>
          </a:prstGeom>
          <a:noFill/>
          <a:ln w="38100">
            <a:solidFill>
              <a:srgbClr val="B6004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sz="1400"/>
          </a:p>
        </p:txBody>
      </p:sp>
      <p:sp>
        <p:nvSpPr>
          <p:cNvPr id="3" name="Rectángulo 2">
            <a:extLst>
              <a:ext uri="{FF2B5EF4-FFF2-40B4-BE49-F238E27FC236}">
                <a16:creationId xmlns:a16="http://schemas.microsoft.com/office/drawing/2014/main" id="{3B99A625-1CAB-5D0C-3D0F-BF0C0907E7A1}"/>
              </a:ext>
            </a:extLst>
          </p:cNvPr>
          <p:cNvSpPr/>
          <p:nvPr/>
        </p:nvSpPr>
        <p:spPr>
          <a:xfrm>
            <a:off x="5081962" y="1930182"/>
            <a:ext cx="391454" cy="307777"/>
          </a:xfrm>
          <a:prstGeom prst="rect">
            <a:avLst/>
          </a:prstGeom>
        </p:spPr>
        <p:txBody>
          <a:bodyPr wrap="square">
            <a:spAutoFit/>
          </a:bodyPr>
          <a:lstStyle/>
          <a:p>
            <a:pPr algn="ctr"/>
            <a:r>
              <a:rPr lang="es-ES" sz="1400" b="1" i="1" dirty="0">
                <a:solidFill>
                  <a:srgbClr val="B6004B"/>
                </a:solidFill>
                <a:cs typeface="Arial" panose="020B0604020202020204" pitchFamily="34" charset="0"/>
              </a:rPr>
              <a:t>3</a:t>
            </a:r>
            <a:endParaRPr lang="es-CO" sz="1400" i="1" dirty="0"/>
          </a:p>
        </p:txBody>
      </p:sp>
      <p:sp>
        <p:nvSpPr>
          <p:cNvPr id="5" name="Rectángulo 4">
            <a:extLst>
              <a:ext uri="{FF2B5EF4-FFF2-40B4-BE49-F238E27FC236}">
                <a16:creationId xmlns:a16="http://schemas.microsoft.com/office/drawing/2014/main" id="{C79EDEB3-F289-EEAF-87A5-EE6278C36E3A}"/>
              </a:ext>
            </a:extLst>
          </p:cNvPr>
          <p:cNvSpPr/>
          <p:nvPr/>
        </p:nvSpPr>
        <p:spPr>
          <a:xfrm>
            <a:off x="5655592" y="1900423"/>
            <a:ext cx="2585696" cy="307777"/>
          </a:xfrm>
          <a:prstGeom prst="rect">
            <a:avLst/>
          </a:prstGeom>
        </p:spPr>
        <p:txBody>
          <a:bodyPr wrap="square">
            <a:spAutoFit/>
          </a:bodyPr>
          <a:lstStyle/>
          <a:p>
            <a:pPr algn="ctr"/>
            <a:r>
              <a:rPr lang="es-CO" sz="1400" b="1"/>
              <a:t>Productividad laboral  </a:t>
            </a:r>
          </a:p>
        </p:txBody>
      </p:sp>
      <p:cxnSp>
        <p:nvCxnSpPr>
          <p:cNvPr id="13" name="Conector recto 12">
            <a:extLst>
              <a:ext uri="{FF2B5EF4-FFF2-40B4-BE49-F238E27FC236}">
                <a16:creationId xmlns:a16="http://schemas.microsoft.com/office/drawing/2014/main" id="{9E108CFF-8EA3-4907-AADF-0B44F725E1EC}"/>
              </a:ext>
            </a:extLst>
          </p:cNvPr>
          <p:cNvCxnSpPr>
            <a:cxnSpLocks/>
          </p:cNvCxnSpPr>
          <p:nvPr/>
        </p:nvCxnSpPr>
        <p:spPr>
          <a:xfrm flipH="1">
            <a:off x="767304" y="511458"/>
            <a:ext cx="374047" cy="0"/>
          </a:xfrm>
          <a:prstGeom prst="line">
            <a:avLst/>
          </a:prstGeom>
          <a:ln>
            <a:solidFill>
              <a:srgbClr val="8D143D"/>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6964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4 Rectángulo">
            <a:extLst>
              <a:ext uri="{FF2B5EF4-FFF2-40B4-BE49-F238E27FC236}">
                <a16:creationId xmlns:a16="http://schemas.microsoft.com/office/drawing/2014/main" id="{2E735BEA-A296-453C-B4DB-C7709D3037F0}"/>
              </a:ext>
            </a:extLst>
          </p:cNvPr>
          <p:cNvSpPr/>
          <p:nvPr/>
        </p:nvSpPr>
        <p:spPr>
          <a:xfrm>
            <a:off x="4790302" y="4145597"/>
            <a:ext cx="4112684" cy="276999"/>
          </a:xfrm>
          <a:prstGeom prst="rect">
            <a:avLst/>
          </a:prstGeom>
        </p:spPr>
        <p:txBody>
          <a:bodyPr>
            <a:spAutoFit/>
          </a:bodyPr>
          <a:lstStyle/>
          <a:p>
            <a:pPr algn="r" defTabSz="609585">
              <a:spcBef>
                <a:spcPts val="167"/>
              </a:spcBef>
              <a:defRPr/>
            </a:pPr>
            <a:r>
              <a:rPr lang="es-MX" sz="1200" dirty="0">
                <a:solidFill>
                  <a:srgbClr val="B6004C"/>
                </a:solidFill>
                <a:latin typeface="+mj-lt"/>
                <a:cs typeface="Arial" panose="020B0604020202020204" pitchFamily="34" charset="0"/>
              </a:rPr>
              <a:t>Diciembre 2023</a:t>
            </a:r>
          </a:p>
        </p:txBody>
      </p:sp>
      <p:sp>
        <p:nvSpPr>
          <p:cNvPr id="8" name="6 Rectángulo">
            <a:extLst>
              <a:ext uri="{FF2B5EF4-FFF2-40B4-BE49-F238E27FC236}">
                <a16:creationId xmlns:a16="http://schemas.microsoft.com/office/drawing/2014/main" id="{B189E8DA-4924-4C7A-9957-5DC0432669EB}"/>
              </a:ext>
            </a:extLst>
          </p:cNvPr>
          <p:cNvSpPr>
            <a:spLocks noChangeArrowheads="1"/>
          </p:cNvSpPr>
          <p:nvPr/>
        </p:nvSpPr>
        <p:spPr bwMode="auto">
          <a:xfrm>
            <a:off x="4790302" y="1449101"/>
            <a:ext cx="4112684" cy="825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5721" tIns="42861" rIns="85721" bIns="42861">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defTabSz="1219170" fontAlgn="base">
              <a:spcBef>
                <a:spcPct val="0"/>
              </a:spcBef>
              <a:spcAft>
                <a:spcPct val="0"/>
              </a:spcAft>
            </a:pPr>
            <a:r>
              <a:rPr lang="en-US" altLang="es-CO" sz="2400" b="1" dirty="0" err="1">
                <a:solidFill>
                  <a:srgbClr val="C00048"/>
                </a:solidFill>
                <a:latin typeface="+mj-lt"/>
              </a:rPr>
              <a:t>Dirección</a:t>
            </a:r>
            <a:r>
              <a:rPr lang="en-US" altLang="es-CO" sz="2400" b="1" dirty="0">
                <a:solidFill>
                  <a:srgbClr val="C00048"/>
                </a:solidFill>
                <a:latin typeface="+mj-lt"/>
              </a:rPr>
              <a:t> De </a:t>
            </a:r>
            <a:r>
              <a:rPr lang="en-US" altLang="es-CO" sz="2400" b="1" dirty="0" err="1">
                <a:solidFill>
                  <a:srgbClr val="C00048"/>
                </a:solidFill>
                <a:latin typeface="+mj-lt"/>
              </a:rPr>
              <a:t>Síntesis</a:t>
            </a:r>
            <a:r>
              <a:rPr lang="en-US" altLang="es-CO" sz="2400" b="1" dirty="0">
                <a:solidFill>
                  <a:srgbClr val="C00048"/>
                </a:solidFill>
                <a:latin typeface="+mj-lt"/>
              </a:rPr>
              <a:t> y </a:t>
            </a:r>
            <a:r>
              <a:rPr lang="en-US" altLang="es-CO" sz="2400" b="1" dirty="0" err="1">
                <a:solidFill>
                  <a:srgbClr val="C00048"/>
                </a:solidFill>
                <a:latin typeface="+mj-lt"/>
              </a:rPr>
              <a:t>Cuentas</a:t>
            </a:r>
            <a:r>
              <a:rPr lang="en-US" altLang="es-CO" sz="2400" b="1" dirty="0">
                <a:solidFill>
                  <a:srgbClr val="C00048"/>
                </a:solidFill>
                <a:latin typeface="+mj-lt"/>
              </a:rPr>
              <a:t> </a:t>
            </a:r>
            <a:r>
              <a:rPr lang="en-US" altLang="es-CO" sz="2400" b="1" dirty="0" err="1">
                <a:solidFill>
                  <a:srgbClr val="C00048"/>
                </a:solidFill>
                <a:latin typeface="+mj-lt"/>
              </a:rPr>
              <a:t>Nacionales</a:t>
            </a:r>
            <a:endParaRPr lang="en-US" altLang="es-CO" sz="2400" b="1" dirty="0">
              <a:solidFill>
                <a:srgbClr val="C00048"/>
              </a:solidFill>
              <a:latin typeface="+mj-lt"/>
            </a:endParaRPr>
          </a:p>
        </p:txBody>
      </p:sp>
      <p:sp>
        <p:nvSpPr>
          <p:cNvPr id="9" name="8 Rectángulo">
            <a:extLst>
              <a:ext uri="{FF2B5EF4-FFF2-40B4-BE49-F238E27FC236}">
                <a16:creationId xmlns:a16="http://schemas.microsoft.com/office/drawing/2014/main" id="{6E254B85-3724-40A8-8D00-D3F17930077E}"/>
              </a:ext>
            </a:extLst>
          </p:cNvPr>
          <p:cNvSpPr>
            <a:spLocks noChangeArrowheads="1"/>
          </p:cNvSpPr>
          <p:nvPr/>
        </p:nvSpPr>
        <p:spPr bwMode="auto">
          <a:xfrm>
            <a:off x="3442232" y="3136712"/>
            <a:ext cx="5516769" cy="548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defTabSz="609585">
              <a:spcBef>
                <a:spcPts val="167"/>
              </a:spcBef>
            </a:pPr>
            <a:r>
              <a:rPr lang="es-MX" altLang="es-CO" sz="1400" b="1" dirty="0">
                <a:solidFill>
                  <a:prstClr val="black">
                    <a:lumMod val="65000"/>
                    <a:lumOff val="35000"/>
                  </a:prstClr>
                </a:solidFill>
                <a:latin typeface="+mj-lt"/>
                <a:cs typeface="Arial" panose="020B0604020202020204" pitchFamily="34" charset="0"/>
              </a:rPr>
              <a:t>Productividad Total de los Factores </a:t>
            </a:r>
          </a:p>
          <a:p>
            <a:pPr algn="r" defTabSz="609585">
              <a:spcBef>
                <a:spcPts val="167"/>
              </a:spcBef>
            </a:pPr>
            <a:r>
              <a:rPr lang="es-MX" altLang="es-CO" sz="1400" b="1" dirty="0">
                <a:solidFill>
                  <a:prstClr val="black">
                    <a:lumMod val="65000"/>
                    <a:lumOff val="35000"/>
                  </a:prstClr>
                </a:solidFill>
                <a:latin typeface="+mj-lt"/>
                <a:cs typeface="Arial" panose="020B0604020202020204" pitchFamily="34" charset="0"/>
              </a:rPr>
              <a:t>y productividad laboral</a:t>
            </a:r>
          </a:p>
        </p:txBody>
      </p:sp>
      <p:cxnSp>
        <p:nvCxnSpPr>
          <p:cNvPr id="10" name="Conector recto 9">
            <a:extLst>
              <a:ext uri="{FF2B5EF4-FFF2-40B4-BE49-F238E27FC236}">
                <a16:creationId xmlns:a16="http://schemas.microsoft.com/office/drawing/2014/main" id="{EB194E98-3490-4FC2-915C-24B782C321E6}"/>
              </a:ext>
            </a:extLst>
          </p:cNvPr>
          <p:cNvCxnSpPr>
            <a:cxnSpLocks/>
          </p:cNvCxnSpPr>
          <p:nvPr/>
        </p:nvCxnSpPr>
        <p:spPr>
          <a:xfrm flipH="1">
            <a:off x="5599814" y="2676694"/>
            <a:ext cx="3252499" cy="0"/>
          </a:xfrm>
          <a:prstGeom prst="line">
            <a:avLst/>
          </a:prstGeom>
          <a:ln w="3175">
            <a:solidFill>
              <a:srgbClr val="8D143D"/>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727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989AD823-DB38-4E66-978B-1862C0659CD1}"/>
              </a:ext>
            </a:extLst>
          </p:cNvPr>
          <p:cNvSpPr/>
          <p:nvPr/>
        </p:nvSpPr>
        <p:spPr>
          <a:xfrm>
            <a:off x="498088" y="760288"/>
            <a:ext cx="8641670" cy="420213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p>
        </p:txBody>
      </p:sp>
      <p:sp>
        <p:nvSpPr>
          <p:cNvPr id="7" name="2 Rectángulo">
            <a:extLst>
              <a:ext uri="{FF2B5EF4-FFF2-40B4-BE49-F238E27FC236}">
                <a16:creationId xmlns:a16="http://schemas.microsoft.com/office/drawing/2014/main" id="{FACF3E7C-3828-4DE7-AE5B-79C3FC4C8955}"/>
              </a:ext>
            </a:extLst>
          </p:cNvPr>
          <p:cNvSpPr/>
          <p:nvPr/>
        </p:nvSpPr>
        <p:spPr>
          <a:xfrm>
            <a:off x="772721" y="816336"/>
            <a:ext cx="7109045" cy="807913"/>
          </a:xfrm>
          <a:prstGeom prst="rect">
            <a:avLst/>
          </a:prstGeom>
        </p:spPr>
        <p:txBody>
          <a:bodyPr wrap="square" lIns="68580" tIns="34290" rIns="68580" bIns="34290" anchor="t">
            <a:spAutoFit/>
          </a:bodyPr>
          <a:lstStyle/>
          <a:p>
            <a:pPr algn="just"/>
            <a:r>
              <a:rPr lang="es-CO" sz="1200" b="1" dirty="0"/>
              <a:t>Según la metodología de EUKLEMS, la medición de productividad laboral puede medirse a partir del cálculo de la PTF de la siguiente manera:</a:t>
            </a:r>
            <a:endParaRPr lang="es-CO" sz="1200" b="1" dirty="0">
              <a:cs typeface="Segoe UI"/>
            </a:endParaRPr>
          </a:p>
          <a:p>
            <a:pPr algn="just"/>
            <a:endParaRPr lang="es-CO" sz="1200" dirty="0">
              <a:cs typeface="Segoe UI"/>
            </a:endParaRPr>
          </a:p>
          <a:p>
            <a:pPr algn="just"/>
            <a:r>
              <a:rPr lang="es-MX" sz="1200" dirty="0">
                <a:cs typeface="Segoe UI"/>
              </a:rPr>
              <a:t>La productividad laboral por hora trabajada parte de: </a:t>
            </a:r>
          </a:p>
        </p:txBody>
      </p:sp>
      <p:pic>
        <p:nvPicPr>
          <p:cNvPr id="8" name="Imagen 7">
            <a:extLst>
              <a:ext uri="{FF2B5EF4-FFF2-40B4-BE49-F238E27FC236}">
                <a16:creationId xmlns:a16="http://schemas.microsoft.com/office/drawing/2014/main" id="{EF4065AE-7954-4411-A421-5FA7ABE5EC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271" y="899567"/>
            <a:ext cx="215996" cy="215996"/>
          </a:xfrm>
          <a:prstGeom prst="rect">
            <a:avLst/>
          </a:prstGeom>
        </p:spPr>
      </p:pic>
      <mc:AlternateContent xmlns:mc="http://schemas.openxmlformats.org/markup-compatibility/2006" xmlns:a14="http://schemas.microsoft.com/office/drawing/2010/main">
        <mc:Choice Requires="a14">
          <p:sp>
            <p:nvSpPr>
              <p:cNvPr id="4" name="2 Rectángulo">
                <a:extLst>
                  <a:ext uri="{FF2B5EF4-FFF2-40B4-BE49-F238E27FC236}">
                    <a16:creationId xmlns:a16="http://schemas.microsoft.com/office/drawing/2014/main" id="{FACF3E7C-3828-4DE7-AE5B-79C3FC4C8955}"/>
                  </a:ext>
                </a:extLst>
              </p:cNvPr>
              <p:cNvSpPr/>
              <p:nvPr/>
            </p:nvSpPr>
            <p:spPr>
              <a:xfrm>
                <a:off x="666935" y="1739789"/>
                <a:ext cx="7748329" cy="2275238"/>
              </a:xfrm>
              <a:prstGeom prst="rect">
                <a:avLst/>
              </a:prstGeom>
            </p:spPr>
            <p:txBody>
              <a:bodyPr wrap="square" lIns="68580" tIns="34290" rIns="68580" bIns="34290" anchor="t">
                <a:spAutoFit/>
              </a:bodyPr>
              <a:lstStyle/>
              <a:p>
                <a:pPr algn="just"/>
                <a:endParaRPr lang="es-MX" sz="1200" dirty="0">
                  <a:cs typeface="Segoe UI"/>
                </a:endParaRPr>
              </a:p>
              <a:p>
                <a:pPr algn="just"/>
                <a:endParaRPr lang="es-MX" sz="1200" dirty="0">
                  <a:cs typeface="Segoe UI"/>
                </a:endParaRPr>
              </a:p>
              <a:p>
                <a:pPr algn="just"/>
                <a:endParaRPr lang="es-MX" sz="1200" dirty="0">
                  <a:cs typeface="Segoe UI"/>
                </a:endParaRPr>
              </a:p>
              <a:p>
                <a:pPr algn="just"/>
                <a:endParaRPr lang="es-MX" sz="1200" dirty="0">
                  <a:cs typeface="Segoe UI"/>
                </a:endParaRPr>
              </a:p>
              <a:p>
                <a:pPr algn="just"/>
                <a:endParaRPr lang="es-MX" sz="1200" dirty="0">
                  <a:cs typeface="Segoe UI"/>
                </a:endParaRPr>
              </a:p>
              <a:p>
                <a:pPr algn="just"/>
                <a:endParaRPr lang="es-MX" sz="1200" dirty="0">
                  <a:cs typeface="Segoe UI"/>
                </a:endParaRPr>
              </a:p>
              <a:p>
                <a:pPr algn="just"/>
                <a:r>
                  <a:rPr lang="es-MX" sz="1200" dirty="0">
                    <a:cs typeface="Segoe UI"/>
                  </a:rPr>
                  <a:t>Dado que </a:t>
                </a:r>
                <a14:m>
                  <m:oMath xmlns:m="http://schemas.openxmlformats.org/officeDocument/2006/math">
                    <m:sSubSup>
                      <m:sSubSupPr>
                        <m:ctrlPr>
                          <a:rPr lang="es-MX" sz="1200" b="1" i="1">
                            <a:solidFill>
                              <a:schemeClr val="tx1">
                                <a:lumMod val="75000"/>
                                <a:lumOff val="25000"/>
                              </a:schemeClr>
                            </a:solidFill>
                            <a:latin typeface="Cambria Math" panose="02040503050406030204" pitchFamily="18" charset="0"/>
                          </a:rPr>
                        </m:ctrlPr>
                      </m:sSubSupPr>
                      <m:e>
                        <m:r>
                          <a:rPr lang="es-MX" sz="1200" b="1" i="1">
                            <a:solidFill>
                              <a:schemeClr val="tx1">
                                <a:lumMod val="75000"/>
                                <a:lumOff val="25000"/>
                              </a:schemeClr>
                            </a:solidFill>
                            <a:latin typeface="Cambria Math" panose="02040503050406030204" pitchFamily="18" charset="0"/>
                          </a:rPr>
                          <m:t>𝒘</m:t>
                        </m:r>
                      </m:e>
                      <m:sub>
                        <m:r>
                          <a:rPr lang="es-MX" sz="1200" b="1" i="1">
                            <a:solidFill>
                              <a:schemeClr val="tx1">
                                <a:lumMod val="75000"/>
                                <a:lumOff val="25000"/>
                              </a:schemeClr>
                            </a:solidFill>
                            <a:latin typeface="Cambria Math" panose="02040503050406030204" pitchFamily="18" charset="0"/>
                          </a:rPr>
                          <m:t>𝒋</m:t>
                        </m:r>
                      </m:sub>
                      <m:sup>
                        <m:r>
                          <a:rPr lang="es-MX" sz="1200" b="1" i="1">
                            <a:solidFill>
                              <a:schemeClr val="tx1">
                                <a:lumMod val="75000"/>
                                <a:lumOff val="25000"/>
                              </a:schemeClr>
                            </a:solidFill>
                            <a:latin typeface="Cambria Math" panose="02040503050406030204" pitchFamily="18" charset="0"/>
                          </a:rPr>
                          <m:t>𝑲</m:t>
                        </m:r>
                      </m:sup>
                    </m:sSubSup>
                  </m:oMath>
                </a14:m>
                <a:r>
                  <a:rPr lang="es-MX" sz="1200" dirty="0">
                    <a:cs typeface="Segoe UI"/>
                  </a:rPr>
                  <a:t>+</a:t>
                </a:r>
                <a:r>
                  <a:rPr lang="es-MX" sz="1200" b="1" dirty="0">
                    <a:solidFill>
                      <a:schemeClr val="tx1">
                        <a:lumMod val="75000"/>
                        <a:lumOff val="25000"/>
                      </a:schemeClr>
                    </a:solidFill>
                  </a:rPr>
                  <a:t> </a:t>
                </a:r>
                <a14:m>
                  <m:oMath xmlns:m="http://schemas.openxmlformats.org/officeDocument/2006/math">
                    <m:sSubSup>
                      <m:sSubSupPr>
                        <m:ctrlPr>
                          <a:rPr lang="es-MX" sz="1200" b="1" i="1">
                            <a:solidFill>
                              <a:schemeClr val="tx1">
                                <a:lumMod val="75000"/>
                                <a:lumOff val="25000"/>
                              </a:schemeClr>
                            </a:solidFill>
                            <a:latin typeface="Cambria Math" panose="02040503050406030204" pitchFamily="18" charset="0"/>
                          </a:rPr>
                        </m:ctrlPr>
                      </m:sSubSupPr>
                      <m:e>
                        <m:r>
                          <a:rPr lang="es-MX" sz="1200" b="1" i="1">
                            <a:solidFill>
                              <a:schemeClr val="tx1">
                                <a:lumMod val="75000"/>
                                <a:lumOff val="25000"/>
                              </a:schemeClr>
                            </a:solidFill>
                            <a:latin typeface="Cambria Math" panose="02040503050406030204" pitchFamily="18" charset="0"/>
                          </a:rPr>
                          <m:t>𝒘</m:t>
                        </m:r>
                      </m:e>
                      <m:sub>
                        <m:r>
                          <a:rPr lang="es-MX" sz="1200" b="1" i="1">
                            <a:solidFill>
                              <a:schemeClr val="tx1">
                                <a:lumMod val="75000"/>
                                <a:lumOff val="25000"/>
                              </a:schemeClr>
                            </a:solidFill>
                            <a:latin typeface="Cambria Math" panose="02040503050406030204" pitchFamily="18" charset="0"/>
                          </a:rPr>
                          <m:t>𝒋</m:t>
                        </m:r>
                      </m:sub>
                      <m:sup>
                        <m:r>
                          <a:rPr lang="es-MX" sz="1200" b="1" i="1">
                            <a:solidFill>
                              <a:schemeClr val="tx1">
                                <a:lumMod val="75000"/>
                                <a:lumOff val="25000"/>
                              </a:schemeClr>
                            </a:solidFill>
                            <a:latin typeface="Cambria Math" panose="02040503050406030204" pitchFamily="18" charset="0"/>
                          </a:rPr>
                          <m:t>𝑳</m:t>
                        </m:r>
                      </m:sup>
                    </m:sSubSup>
                  </m:oMath>
                </a14:m>
                <a:r>
                  <a:rPr lang="es-MX" sz="1200" dirty="0">
                    <a:cs typeface="Segoe UI"/>
                  </a:rPr>
                  <a:t>=1</a:t>
                </a:r>
              </a:p>
              <a:p>
                <a:pPr algn="just"/>
                <a:endParaRPr lang="es-CO" sz="1200" dirty="0">
                  <a:cs typeface="Segoe UI"/>
                </a:endParaRPr>
              </a:p>
              <a:p>
                <a:pPr algn="just"/>
                <a:endParaRPr lang="es-CO" sz="1200" dirty="0">
                  <a:cs typeface="Segoe UI"/>
                </a:endParaRPr>
              </a:p>
              <a:p>
                <a:pPr algn="just"/>
                <a:endParaRPr lang="es-CO" sz="1050" dirty="0">
                  <a:solidFill>
                    <a:srgbClr val="002060"/>
                  </a:solidFill>
                </a:endParaRPr>
              </a:p>
              <a:p>
                <a:pPr algn="just"/>
                <a:endParaRPr lang="es-CO" sz="1050" dirty="0">
                  <a:solidFill>
                    <a:srgbClr val="002060"/>
                  </a:solidFill>
                </a:endParaRPr>
              </a:p>
              <a:p>
                <a:pPr algn="just"/>
                <a:r>
                  <a:rPr lang="es-CO" sz="1200" dirty="0">
                    <a:cs typeface="Segoe UI"/>
                  </a:rPr>
                  <a:t>Reorganizando términos</a:t>
                </a:r>
              </a:p>
            </p:txBody>
          </p:sp>
        </mc:Choice>
        <mc:Fallback xmlns="">
          <p:sp>
            <p:nvSpPr>
              <p:cNvPr id="4" name="2 Rectángulo">
                <a:extLst>
                  <a:ext uri="{FF2B5EF4-FFF2-40B4-BE49-F238E27FC236}">
                    <a16:creationId xmlns:a16="http://schemas.microsoft.com/office/drawing/2014/main" xmlns:a14="http://schemas.microsoft.com/office/drawing/2010/main" xmlns="" id="{FACF3E7C-3828-4DE7-AE5B-79C3FC4C8955}"/>
                  </a:ext>
                </a:extLst>
              </p:cNvPr>
              <p:cNvSpPr>
                <a:spLocks noRot="1" noChangeAspect="1" noMove="1" noResize="1" noEditPoints="1" noAdjustHandles="1" noChangeArrowheads="1" noChangeShapeType="1" noTextEdit="1"/>
              </p:cNvSpPr>
              <p:nvPr/>
            </p:nvSpPr>
            <p:spPr>
              <a:xfrm>
                <a:off x="666935" y="1739789"/>
                <a:ext cx="7748329" cy="2275238"/>
              </a:xfrm>
              <a:prstGeom prst="rect">
                <a:avLst/>
              </a:prstGeom>
              <a:blipFill rotWithShape="0">
                <a:blip r:embed="rId3"/>
                <a:stretch>
                  <a:fillRect l="-315" b="-1604"/>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CF18438B-6D1D-4345-ADDB-7AC91D7BDB76}"/>
                  </a:ext>
                </a:extLst>
              </p:cNvPr>
              <p:cNvSpPr txBox="1"/>
              <p:nvPr/>
            </p:nvSpPr>
            <p:spPr>
              <a:xfrm>
                <a:off x="498088" y="1796332"/>
                <a:ext cx="7574057" cy="2526076"/>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s-MX" sz="1200" b="1" smtClean="0">
                          <a:solidFill>
                            <a:schemeClr val="tx1">
                              <a:lumMod val="75000"/>
                              <a:lumOff val="25000"/>
                            </a:schemeClr>
                          </a:solidFill>
                          <a:latin typeface="Cambria Math" panose="02040503050406030204" pitchFamily="18" charset="0"/>
                        </a:rPr>
                        <m:t>∆</m:t>
                      </m:r>
                      <m:func>
                        <m:funcPr>
                          <m:ctrlPr>
                            <a:rPr lang="es-MX" sz="1200" b="1" i="1">
                              <a:solidFill>
                                <a:schemeClr val="tx1">
                                  <a:lumMod val="75000"/>
                                  <a:lumOff val="25000"/>
                                </a:schemeClr>
                              </a:solidFill>
                              <a:latin typeface="Cambria Math" panose="02040503050406030204" pitchFamily="18" charset="0"/>
                            </a:rPr>
                          </m:ctrlPr>
                        </m:funcPr>
                        <m:fName>
                          <m:r>
                            <a:rPr lang="es-MX" sz="1200" b="1" i="1">
                              <a:solidFill>
                                <a:schemeClr val="tx1">
                                  <a:lumMod val="75000"/>
                                  <a:lumOff val="25000"/>
                                </a:schemeClr>
                              </a:solidFill>
                              <a:latin typeface="Cambria Math" panose="02040503050406030204" pitchFamily="18" charset="0"/>
                            </a:rPr>
                            <m:t>𝒍𝒏</m:t>
                          </m:r>
                        </m:fName>
                        <m:e>
                          <m:d>
                            <m:dPr>
                              <m:ctrlPr>
                                <a:rPr lang="es-MX" sz="1200" b="1" i="1">
                                  <a:solidFill>
                                    <a:schemeClr val="tx1">
                                      <a:lumMod val="75000"/>
                                      <a:lumOff val="25000"/>
                                    </a:schemeClr>
                                  </a:solidFill>
                                  <a:latin typeface="Cambria Math" panose="02040503050406030204" pitchFamily="18" charset="0"/>
                                </a:rPr>
                              </m:ctrlPr>
                            </m:dPr>
                            <m:e>
                              <m:sSub>
                                <m:sSubPr>
                                  <m:ctrlPr>
                                    <a:rPr lang="es-MX" sz="1200" b="1" i="1">
                                      <a:solidFill>
                                        <a:schemeClr val="tx1">
                                          <a:lumMod val="75000"/>
                                          <a:lumOff val="25000"/>
                                        </a:schemeClr>
                                      </a:solidFill>
                                      <a:latin typeface="Cambria Math" panose="02040503050406030204" pitchFamily="18" charset="0"/>
                                    </a:rPr>
                                  </m:ctrlPr>
                                </m:sSubPr>
                                <m:e>
                                  <m:r>
                                    <a:rPr lang="es-MX" sz="1200" b="1" i="1" smtClean="0">
                                      <a:solidFill>
                                        <a:schemeClr val="tx1">
                                          <a:lumMod val="75000"/>
                                          <a:lumOff val="25000"/>
                                        </a:schemeClr>
                                      </a:solidFill>
                                      <a:latin typeface="Cambria Math" panose="02040503050406030204" pitchFamily="18" charset="0"/>
                                    </a:rPr>
                                    <m:t>𝑨</m:t>
                                  </m:r>
                                </m:e>
                                <m:sub>
                                  <m:r>
                                    <a:rPr lang="es-MX" sz="1200" b="1" i="1">
                                      <a:solidFill>
                                        <a:schemeClr val="tx1">
                                          <a:lumMod val="75000"/>
                                          <a:lumOff val="25000"/>
                                        </a:schemeClr>
                                      </a:solidFill>
                                      <a:latin typeface="Cambria Math" panose="02040503050406030204" pitchFamily="18" charset="0"/>
                                    </a:rPr>
                                    <m:t>𝒋</m:t>
                                  </m:r>
                                </m:sub>
                              </m:sSub>
                            </m:e>
                          </m:d>
                        </m:e>
                      </m:func>
                      <m:r>
                        <a:rPr lang="es-MX" sz="1200" b="1">
                          <a:solidFill>
                            <a:schemeClr val="tx1">
                              <a:lumMod val="75000"/>
                              <a:lumOff val="25000"/>
                            </a:schemeClr>
                          </a:solidFill>
                          <a:latin typeface="Cambria Math" panose="02040503050406030204" pitchFamily="18" charset="0"/>
                        </a:rPr>
                        <m:t>=∆</m:t>
                      </m:r>
                      <m:func>
                        <m:funcPr>
                          <m:ctrlPr>
                            <a:rPr lang="es-MX" sz="1200" b="1" i="1">
                              <a:solidFill>
                                <a:schemeClr val="tx1">
                                  <a:lumMod val="75000"/>
                                  <a:lumOff val="25000"/>
                                </a:schemeClr>
                              </a:solidFill>
                              <a:latin typeface="Cambria Math" panose="02040503050406030204" pitchFamily="18" charset="0"/>
                            </a:rPr>
                          </m:ctrlPr>
                        </m:funcPr>
                        <m:fName>
                          <m:r>
                            <a:rPr lang="es-MX" sz="1200" b="1" i="1">
                              <a:solidFill>
                                <a:schemeClr val="tx1">
                                  <a:lumMod val="75000"/>
                                  <a:lumOff val="25000"/>
                                </a:schemeClr>
                              </a:solidFill>
                              <a:latin typeface="Cambria Math" panose="02040503050406030204" pitchFamily="18" charset="0"/>
                            </a:rPr>
                            <m:t>𝒍𝒏</m:t>
                          </m:r>
                        </m:fName>
                        <m:e>
                          <m:d>
                            <m:dPr>
                              <m:ctrlPr>
                                <a:rPr lang="es-MX" sz="1200" b="1" i="1">
                                  <a:solidFill>
                                    <a:schemeClr val="tx1">
                                      <a:lumMod val="75000"/>
                                      <a:lumOff val="25000"/>
                                    </a:schemeClr>
                                  </a:solidFill>
                                  <a:latin typeface="Cambria Math" panose="02040503050406030204" pitchFamily="18" charset="0"/>
                                </a:rPr>
                              </m:ctrlPr>
                            </m:dPr>
                            <m:e>
                              <m:sSub>
                                <m:sSubPr>
                                  <m:ctrlPr>
                                    <a:rPr lang="es-MX" sz="1200" b="1" i="1">
                                      <a:solidFill>
                                        <a:schemeClr val="tx1">
                                          <a:lumMod val="75000"/>
                                          <a:lumOff val="25000"/>
                                        </a:schemeClr>
                                      </a:solidFill>
                                      <a:latin typeface="Cambria Math" panose="02040503050406030204" pitchFamily="18" charset="0"/>
                                    </a:rPr>
                                  </m:ctrlPr>
                                </m:sSubPr>
                                <m:e>
                                  <m:r>
                                    <a:rPr lang="es-MX" sz="1200" b="1" i="1">
                                      <a:solidFill>
                                        <a:schemeClr val="tx1">
                                          <a:lumMod val="75000"/>
                                          <a:lumOff val="25000"/>
                                        </a:schemeClr>
                                      </a:solidFill>
                                      <a:latin typeface="Cambria Math" panose="02040503050406030204" pitchFamily="18" charset="0"/>
                                    </a:rPr>
                                    <m:t>𝑽</m:t>
                                  </m:r>
                                </m:e>
                                <m:sub>
                                  <m:r>
                                    <a:rPr lang="es-MX" sz="1200" b="1" i="1">
                                      <a:solidFill>
                                        <a:schemeClr val="tx1">
                                          <a:lumMod val="75000"/>
                                          <a:lumOff val="25000"/>
                                        </a:schemeClr>
                                      </a:solidFill>
                                      <a:latin typeface="Cambria Math" panose="02040503050406030204" pitchFamily="18" charset="0"/>
                                    </a:rPr>
                                    <m:t>𝒋</m:t>
                                  </m:r>
                                </m:sub>
                              </m:sSub>
                            </m:e>
                          </m:d>
                        </m:e>
                      </m:func>
                      <m:r>
                        <a:rPr lang="es-MX" sz="1200" b="1">
                          <a:solidFill>
                            <a:schemeClr val="tx1">
                              <a:lumMod val="75000"/>
                              <a:lumOff val="25000"/>
                            </a:schemeClr>
                          </a:solidFill>
                          <a:latin typeface="Cambria Math" panose="02040503050406030204" pitchFamily="18" charset="0"/>
                        </a:rPr>
                        <m:t>−</m:t>
                      </m:r>
                      <m:sSubSup>
                        <m:sSubSupPr>
                          <m:ctrlPr>
                            <a:rPr lang="es-MX" sz="1200" b="1" i="1" smtClean="0">
                              <a:solidFill>
                                <a:schemeClr val="accent1"/>
                              </a:solidFill>
                              <a:latin typeface="Cambria Math" panose="02040503050406030204" pitchFamily="18" charset="0"/>
                            </a:rPr>
                          </m:ctrlPr>
                        </m:sSubSupPr>
                        <m:e>
                          <m:r>
                            <a:rPr lang="es-MX" sz="1200" b="1" i="1">
                              <a:solidFill>
                                <a:schemeClr val="accent1"/>
                              </a:solidFill>
                              <a:latin typeface="Cambria Math" panose="02040503050406030204" pitchFamily="18" charset="0"/>
                            </a:rPr>
                            <m:t>𝒘</m:t>
                          </m:r>
                        </m:e>
                        <m:sub>
                          <m:r>
                            <a:rPr lang="es-MX" sz="1200" b="1" i="1">
                              <a:solidFill>
                                <a:schemeClr val="accent1"/>
                              </a:solidFill>
                              <a:latin typeface="Cambria Math" panose="02040503050406030204" pitchFamily="18" charset="0"/>
                            </a:rPr>
                            <m:t>𝒋</m:t>
                          </m:r>
                        </m:sub>
                        <m:sup>
                          <m:r>
                            <a:rPr lang="es-MX" sz="1200" b="1" i="1">
                              <a:solidFill>
                                <a:schemeClr val="accent1"/>
                              </a:solidFill>
                              <a:latin typeface="Cambria Math" panose="02040503050406030204" pitchFamily="18" charset="0"/>
                            </a:rPr>
                            <m:t>𝑲</m:t>
                          </m:r>
                        </m:sup>
                      </m:sSubSup>
                      <m:r>
                        <a:rPr lang="es-MX" sz="1200" b="1">
                          <a:solidFill>
                            <a:schemeClr val="tx1">
                              <a:lumMod val="75000"/>
                              <a:lumOff val="25000"/>
                            </a:schemeClr>
                          </a:solidFill>
                          <a:latin typeface="Cambria Math" panose="02040503050406030204" pitchFamily="18" charset="0"/>
                        </a:rPr>
                        <m:t>∆</m:t>
                      </m:r>
                      <m:func>
                        <m:funcPr>
                          <m:ctrlPr>
                            <a:rPr lang="es-MX" sz="1200" b="1" i="1">
                              <a:solidFill>
                                <a:schemeClr val="tx1">
                                  <a:lumMod val="75000"/>
                                  <a:lumOff val="25000"/>
                                </a:schemeClr>
                              </a:solidFill>
                              <a:latin typeface="Cambria Math" panose="02040503050406030204" pitchFamily="18" charset="0"/>
                            </a:rPr>
                          </m:ctrlPr>
                        </m:funcPr>
                        <m:fName>
                          <m:r>
                            <a:rPr lang="es-MX" sz="1200" b="1" i="1">
                              <a:solidFill>
                                <a:schemeClr val="tx1">
                                  <a:lumMod val="75000"/>
                                  <a:lumOff val="25000"/>
                                </a:schemeClr>
                              </a:solidFill>
                              <a:latin typeface="Cambria Math" panose="02040503050406030204" pitchFamily="18" charset="0"/>
                            </a:rPr>
                            <m:t>𝒍𝒏</m:t>
                          </m:r>
                        </m:fName>
                        <m:e>
                          <m:d>
                            <m:dPr>
                              <m:ctrlPr>
                                <a:rPr lang="es-MX" sz="1200" b="1" i="1">
                                  <a:solidFill>
                                    <a:schemeClr val="tx1">
                                      <a:lumMod val="75000"/>
                                      <a:lumOff val="25000"/>
                                    </a:schemeClr>
                                  </a:solidFill>
                                  <a:latin typeface="Cambria Math" panose="02040503050406030204" pitchFamily="18" charset="0"/>
                                </a:rPr>
                              </m:ctrlPr>
                            </m:dPr>
                            <m:e>
                              <m:sSub>
                                <m:sSubPr>
                                  <m:ctrlPr>
                                    <a:rPr lang="es-MX" sz="1200" b="1" i="1">
                                      <a:solidFill>
                                        <a:schemeClr val="tx1">
                                          <a:lumMod val="75000"/>
                                          <a:lumOff val="25000"/>
                                        </a:schemeClr>
                                      </a:solidFill>
                                      <a:latin typeface="Cambria Math" panose="02040503050406030204" pitchFamily="18" charset="0"/>
                                    </a:rPr>
                                  </m:ctrlPr>
                                </m:sSubPr>
                                <m:e>
                                  <m:r>
                                    <a:rPr lang="es-MX" sz="1200" b="1" i="1">
                                      <a:solidFill>
                                        <a:schemeClr val="tx1">
                                          <a:lumMod val="75000"/>
                                          <a:lumOff val="25000"/>
                                        </a:schemeClr>
                                      </a:solidFill>
                                      <a:latin typeface="Cambria Math" panose="02040503050406030204" pitchFamily="18" charset="0"/>
                                    </a:rPr>
                                    <m:t>𝑲</m:t>
                                  </m:r>
                                </m:e>
                                <m:sub>
                                  <m:r>
                                    <a:rPr lang="es-MX" sz="1200" b="1" i="1">
                                      <a:solidFill>
                                        <a:schemeClr val="tx1">
                                          <a:lumMod val="75000"/>
                                          <a:lumOff val="25000"/>
                                        </a:schemeClr>
                                      </a:solidFill>
                                      <a:latin typeface="Cambria Math" panose="02040503050406030204" pitchFamily="18" charset="0"/>
                                    </a:rPr>
                                    <m:t>𝒋</m:t>
                                  </m:r>
                                </m:sub>
                              </m:sSub>
                            </m:e>
                          </m:d>
                        </m:e>
                      </m:func>
                      <m:r>
                        <a:rPr lang="es-MX" sz="1200" b="1">
                          <a:solidFill>
                            <a:schemeClr val="tx1">
                              <a:lumMod val="75000"/>
                              <a:lumOff val="25000"/>
                            </a:schemeClr>
                          </a:solidFill>
                          <a:latin typeface="Cambria Math" panose="02040503050406030204" pitchFamily="18" charset="0"/>
                        </a:rPr>
                        <m:t>−</m:t>
                      </m:r>
                      <m:sSubSup>
                        <m:sSubSupPr>
                          <m:ctrlPr>
                            <a:rPr lang="es-MX" sz="1200" b="1" i="1" smtClean="0">
                              <a:solidFill>
                                <a:schemeClr val="accent1"/>
                              </a:solidFill>
                              <a:latin typeface="Cambria Math" panose="02040503050406030204" pitchFamily="18" charset="0"/>
                            </a:rPr>
                          </m:ctrlPr>
                        </m:sSubSupPr>
                        <m:e>
                          <m:r>
                            <a:rPr lang="es-MX" sz="1200" b="1" i="1">
                              <a:solidFill>
                                <a:schemeClr val="accent1"/>
                              </a:solidFill>
                              <a:latin typeface="Cambria Math" panose="02040503050406030204" pitchFamily="18" charset="0"/>
                            </a:rPr>
                            <m:t>𝒘</m:t>
                          </m:r>
                        </m:e>
                        <m:sub>
                          <m:r>
                            <a:rPr lang="es-MX" sz="1200" b="1" i="1">
                              <a:solidFill>
                                <a:schemeClr val="accent1"/>
                              </a:solidFill>
                              <a:latin typeface="Cambria Math" panose="02040503050406030204" pitchFamily="18" charset="0"/>
                            </a:rPr>
                            <m:t>𝒋</m:t>
                          </m:r>
                        </m:sub>
                        <m:sup>
                          <m:r>
                            <a:rPr lang="es-MX" sz="1200" b="1" i="1">
                              <a:solidFill>
                                <a:schemeClr val="accent1"/>
                              </a:solidFill>
                              <a:latin typeface="Cambria Math" panose="02040503050406030204" pitchFamily="18" charset="0"/>
                            </a:rPr>
                            <m:t>𝑳</m:t>
                          </m:r>
                        </m:sup>
                      </m:sSubSup>
                      <m:r>
                        <a:rPr lang="es-MX" sz="1200" b="1">
                          <a:solidFill>
                            <a:schemeClr val="tx1">
                              <a:lumMod val="75000"/>
                              <a:lumOff val="25000"/>
                            </a:schemeClr>
                          </a:solidFill>
                          <a:latin typeface="Cambria Math" panose="02040503050406030204" pitchFamily="18" charset="0"/>
                        </a:rPr>
                        <m:t>∆</m:t>
                      </m:r>
                      <m:r>
                        <a:rPr lang="es-MX" sz="1200" b="1" i="1">
                          <a:solidFill>
                            <a:schemeClr val="tx1">
                              <a:lumMod val="75000"/>
                              <a:lumOff val="25000"/>
                            </a:schemeClr>
                          </a:solidFill>
                          <a:latin typeface="Cambria Math" panose="02040503050406030204" pitchFamily="18" charset="0"/>
                        </a:rPr>
                        <m:t>𝒍𝒏</m:t>
                      </m:r>
                      <m:r>
                        <a:rPr lang="es-MX" sz="1200" b="1">
                          <a:solidFill>
                            <a:schemeClr val="tx1">
                              <a:lumMod val="75000"/>
                              <a:lumOff val="25000"/>
                            </a:schemeClr>
                          </a:solidFill>
                          <a:latin typeface="Cambria Math" panose="02040503050406030204" pitchFamily="18" charset="0"/>
                        </a:rPr>
                        <m:t>(</m:t>
                      </m:r>
                      <m:sSub>
                        <m:sSubPr>
                          <m:ctrlPr>
                            <a:rPr lang="es-MX" sz="1200" b="1" i="1">
                              <a:solidFill>
                                <a:schemeClr val="tx1">
                                  <a:lumMod val="75000"/>
                                  <a:lumOff val="25000"/>
                                </a:schemeClr>
                              </a:solidFill>
                              <a:latin typeface="Cambria Math" panose="02040503050406030204" pitchFamily="18" charset="0"/>
                            </a:rPr>
                          </m:ctrlPr>
                        </m:sSubPr>
                        <m:e>
                          <m:r>
                            <a:rPr lang="es-MX" sz="1200" b="1" i="1">
                              <a:solidFill>
                                <a:schemeClr val="tx1">
                                  <a:lumMod val="75000"/>
                                  <a:lumOff val="25000"/>
                                </a:schemeClr>
                              </a:solidFill>
                              <a:latin typeface="Cambria Math" panose="02040503050406030204" pitchFamily="18" charset="0"/>
                            </a:rPr>
                            <m:t>𝑳</m:t>
                          </m:r>
                        </m:e>
                        <m:sub>
                          <m:r>
                            <a:rPr lang="es-MX" sz="1200" b="1" i="1">
                              <a:solidFill>
                                <a:schemeClr val="tx1">
                                  <a:lumMod val="75000"/>
                                  <a:lumOff val="25000"/>
                                </a:schemeClr>
                              </a:solidFill>
                              <a:latin typeface="Cambria Math" panose="02040503050406030204" pitchFamily="18" charset="0"/>
                            </a:rPr>
                            <m:t>𝒋</m:t>
                          </m:r>
                        </m:sub>
                      </m:sSub>
                      <m:r>
                        <a:rPr lang="es-MX" sz="1200" b="1">
                          <a:solidFill>
                            <a:schemeClr val="tx1">
                              <a:lumMod val="75000"/>
                              <a:lumOff val="25000"/>
                            </a:schemeClr>
                          </a:solidFill>
                          <a:latin typeface="Cambria Math" panose="02040503050406030204" pitchFamily="18" charset="0"/>
                        </a:rPr>
                        <m:t>)</m:t>
                      </m:r>
                    </m:oMath>
                  </m:oMathPara>
                </a14:m>
                <a:endParaRPr lang="es-MX" sz="1200" b="1" dirty="0">
                  <a:solidFill>
                    <a:schemeClr val="tx1">
                      <a:lumMod val="75000"/>
                      <a:lumOff val="25000"/>
                    </a:schemeClr>
                  </a:solidFill>
                  <a:latin typeface="Arial" panose="020B0604020202020204" pitchFamily="34" charset="0"/>
                </a:endParaRPr>
              </a:p>
              <a:p>
                <a:pPr algn="ctr"/>
                <a14:m>
                  <m:oMathPara xmlns:m="http://schemas.openxmlformats.org/officeDocument/2006/math">
                    <m:oMathParaPr>
                      <m:jc m:val="centerGroup"/>
                    </m:oMathParaPr>
                    <m:oMath xmlns:m="http://schemas.openxmlformats.org/officeDocument/2006/math">
                      <m:r>
                        <a:rPr lang="es-MX" sz="1200" b="1">
                          <a:solidFill>
                            <a:schemeClr val="tx1">
                              <a:lumMod val="75000"/>
                              <a:lumOff val="25000"/>
                            </a:schemeClr>
                          </a:solidFill>
                          <a:latin typeface="Cambria Math" panose="02040503050406030204" pitchFamily="18" charset="0"/>
                        </a:rPr>
                        <m:t>∆</m:t>
                      </m:r>
                      <m:func>
                        <m:funcPr>
                          <m:ctrlPr>
                            <a:rPr lang="es-MX" sz="1200" b="1" i="1">
                              <a:solidFill>
                                <a:schemeClr val="tx1">
                                  <a:lumMod val="75000"/>
                                  <a:lumOff val="25000"/>
                                </a:schemeClr>
                              </a:solidFill>
                              <a:latin typeface="Cambria Math" panose="02040503050406030204" pitchFamily="18" charset="0"/>
                            </a:rPr>
                          </m:ctrlPr>
                        </m:funcPr>
                        <m:fName>
                          <m:r>
                            <a:rPr lang="es-MX" sz="1200" b="1" i="1">
                              <a:solidFill>
                                <a:schemeClr val="tx1">
                                  <a:lumMod val="75000"/>
                                  <a:lumOff val="25000"/>
                                </a:schemeClr>
                              </a:solidFill>
                              <a:latin typeface="Cambria Math" panose="02040503050406030204" pitchFamily="18" charset="0"/>
                            </a:rPr>
                            <m:t>𝒍𝒏</m:t>
                          </m:r>
                        </m:fName>
                        <m:e>
                          <m:d>
                            <m:dPr>
                              <m:ctrlPr>
                                <a:rPr lang="es-MX" sz="1200" b="1" i="1">
                                  <a:solidFill>
                                    <a:schemeClr val="tx1">
                                      <a:lumMod val="75000"/>
                                      <a:lumOff val="25000"/>
                                    </a:schemeClr>
                                  </a:solidFill>
                                  <a:latin typeface="Cambria Math" panose="02040503050406030204" pitchFamily="18" charset="0"/>
                                </a:rPr>
                              </m:ctrlPr>
                            </m:dPr>
                            <m:e>
                              <m:sSub>
                                <m:sSubPr>
                                  <m:ctrlPr>
                                    <a:rPr lang="es-MX" sz="1200" b="1" i="1">
                                      <a:solidFill>
                                        <a:schemeClr val="tx1">
                                          <a:lumMod val="75000"/>
                                          <a:lumOff val="25000"/>
                                        </a:schemeClr>
                                      </a:solidFill>
                                      <a:latin typeface="Cambria Math" panose="02040503050406030204" pitchFamily="18" charset="0"/>
                                    </a:rPr>
                                  </m:ctrlPr>
                                </m:sSubPr>
                                <m:e>
                                  <m:r>
                                    <a:rPr lang="es-MX" sz="1200" b="1" i="1" smtClean="0">
                                      <a:solidFill>
                                        <a:schemeClr val="tx1">
                                          <a:lumMod val="75000"/>
                                          <a:lumOff val="25000"/>
                                        </a:schemeClr>
                                      </a:solidFill>
                                      <a:latin typeface="Cambria Math" panose="02040503050406030204" pitchFamily="18" charset="0"/>
                                    </a:rPr>
                                    <m:t>𝑨</m:t>
                                  </m:r>
                                </m:e>
                                <m:sub>
                                  <m:r>
                                    <a:rPr lang="es-MX" sz="1200" b="1" i="1">
                                      <a:solidFill>
                                        <a:schemeClr val="tx1">
                                          <a:lumMod val="75000"/>
                                          <a:lumOff val="25000"/>
                                        </a:schemeClr>
                                      </a:solidFill>
                                      <a:latin typeface="Cambria Math" panose="02040503050406030204" pitchFamily="18" charset="0"/>
                                    </a:rPr>
                                    <m:t>𝒋</m:t>
                                  </m:r>
                                </m:sub>
                              </m:sSub>
                            </m:e>
                          </m:d>
                        </m:e>
                      </m:func>
                      <m:r>
                        <a:rPr lang="es-MX" sz="1200" b="1">
                          <a:solidFill>
                            <a:schemeClr val="tx1">
                              <a:lumMod val="75000"/>
                              <a:lumOff val="25000"/>
                            </a:schemeClr>
                          </a:solidFill>
                          <a:latin typeface="Cambria Math" panose="02040503050406030204" pitchFamily="18" charset="0"/>
                        </a:rPr>
                        <m:t>=∆</m:t>
                      </m:r>
                      <m:func>
                        <m:funcPr>
                          <m:ctrlPr>
                            <a:rPr lang="es-MX" sz="1200" b="1" i="1">
                              <a:solidFill>
                                <a:schemeClr val="tx1">
                                  <a:lumMod val="75000"/>
                                  <a:lumOff val="25000"/>
                                </a:schemeClr>
                              </a:solidFill>
                              <a:latin typeface="Cambria Math" panose="02040503050406030204" pitchFamily="18" charset="0"/>
                            </a:rPr>
                          </m:ctrlPr>
                        </m:funcPr>
                        <m:fName>
                          <m:r>
                            <a:rPr lang="es-MX" sz="1200" b="1" i="1">
                              <a:solidFill>
                                <a:schemeClr val="tx1">
                                  <a:lumMod val="75000"/>
                                  <a:lumOff val="25000"/>
                                </a:schemeClr>
                              </a:solidFill>
                              <a:latin typeface="Cambria Math" panose="02040503050406030204" pitchFamily="18" charset="0"/>
                            </a:rPr>
                            <m:t>𝒍𝒏</m:t>
                          </m:r>
                        </m:fName>
                        <m:e>
                          <m:d>
                            <m:dPr>
                              <m:ctrlPr>
                                <a:rPr lang="es-MX" sz="1200" b="1" i="1">
                                  <a:solidFill>
                                    <a:schemeClr val="tx1">
                                      <a:lumMod val="75000"/>
                                      <a:lumOff val="25000"/>
                                    </a:schemeClr>
                                  </a:solidFill>
                                  <a:latin typeface="Cambria Math" panose="02040503050406030204" pitchFamily="18" charset="0"/>
                                </a:rPr>
                              </m:ctrlPr>
                            </m:dPr>
                            <m:e>
                              <m:sSub>
                                <m:sSubPr>
                                  <m:ctrlPr>
                                    <a:rPr lang="es-MX" sz="1200" b="1" i="1">
                                      <a:solidFill>
                                        <a:schemeClr val="tx1">
                                          <a:lumMod val="75000"/>
                                          <a:lumOff val="25000"/>
                                        </a:schemeClr>
                                      </a:solidFill>
                                      <a:latin typeface="Cambria Math" panose="02040503050406030204" pitchFamily="18" charset="0"/>
                                    </a:rPr>
                                  </m:ctrlPr>
                                </m:sSubPr>
                                <m:e>
                                  <m:r>
                                    <a:rPr lang="es-MX" sz="1200" b="1" i="1">
                                      <a:solidFill>
                                        <a:schemeClr val="tx1">
                                          <a:lumMod val="75000"/>
                                          <a:lumOff val="25000"/>
                                        </a:schemeClr>
                                      </a:solidFill>
                                      <a:latin typeface="Cambria Math" panose="02040503050406030204" pitchFamily="18" charset="0"/>
                                    </a:rPr>
                                    <m:t>𝑽</m:t>
                                  </m:r>
                                </m:e>
                                <m:sub>
                                  <m:r>
                                    <a:rPr lang="es-MX" sz="1200" b="1" i="1">
                                      <a:solidFill>
                                        <a:schemeClr val="tx1">
                                          <a:lumMod val="75000"/>
                                          <a:lumOff val="25000"/>
                                        </a:schemeClr>
                                      </a:solidFill>
                                      <a:latin typeface="Cambria Math" panose="02040503050406030204" pitchFamily="18" charset="0"/>
                                    </a:rPr>
                                    <m:t>𝒋</m:t>
                                  </m:r>
                                </m:sub>
                              </m:sSub>
                            </m:e>
                          </m:d>
                        </m:e>
                      </m:func>
                      <m:r>
                        <a:rPr lang="es-MX" sz="1200" b="1" smtClean="0">
                          <a:solidFill>
                            <a:schemeClr val="tx1">
                              <a:lumMod val="75000"/>
                              <a:lumOff val="25000"/>
                            </a:schemeClr>
                          </a:solidFill>
                          <a:latin typeface="Cambria Math" panose="02040503050406030204" pitchFamily="18" charset="0"/>
                        </a:rPr>
                        <m:t>−</m:t>
                      </m:r>
                      <m:sSubSup>
                        <m:sSubSupPr>
                          <m:ctrlPr>
                            <a:rPr lang="es-MX" sz="1200" b="1" i="1" smtClean="0">
                              <a:solidFill>
                                <a:schemeClr val="accent1"/>
                              </a:solidFill>
                              <a:latin typeface="Cambria Math" panose="02040503050406030204" pitchFamily="18" charset="0"/>
                            </a:rPr>
                          </m:ctrlPr>
                        </m:sSubSupPr>
                        <m:e>
                          <m:r>
                            <a:rPr lang="es-MX" sz="1200" b="1" i="1">
                              <a:solidFill>
                                <a:schemeClr val="accent1"/>
                              </a:solidFill>
                              <a:latin typeface="Cambria Math" panose="02040503050406030204" pitchFamily="18" charset="0"/>
                            </a:rPr>
                            <m:t>𝒘</m:t>
                          </m:r>
                        </m:e>
                        <m:sub>
                          <m:r>
                            <a:rPr lang="es-MX" sz="1200" b="1" i="1">
                              <a:solidFill>
                                <a:schemeClr val="accent1"/>
                              </a:solidFill>
                              <a:latin typeface="Cambria Math" panose="02040503050406030204" pitchFamily="18" charset="0"/>
                            </a:rPr>
                            <m:t>𝒋</m:t>
                          </m:r>
                        </m:sub>
                        <m:sup>
                          <m:r>
                            <a:rPr lang="es-MX" sz="1200" b="1" i="1">
                              <a:solidFill>
                                <a:schemeClr val="accent1"/>
                              </a:solidFill>
                              <a:latin typeface="Cambria Math" panose="02040503050406030204" pitchFamily="18" charset="0"/>
                            </a:rPr>
                            <m:t>𝑲</m:t>
                          </m:r>
                        </m:sup>
                      </m:sSubSup>
                      <m:r>
                        <a:rPr lang="es-MX" sz="1200" b="1">
                          <a:solidFill>
                            <a:schemeClr val="tx1">
                              <a:lumMod val="75000"/>
                              <a:lumOff val="25000"/>
                            </a:schemeClr>
                          </a:solidFill>
                          <a:latin typeface="Cambria Math" panose="02040503050406030204" pitchFamily="18" charset="0"/>
                        </a:rPr>
                        <m:t>∆</m:t>
                      </m:r>
                      <m:func>
                        <m:funcPr>
                          <m:ctrlPr>
                            <a:rPr lang="es-MX" sz="1200" b="1" i="1">
                              <a:solidFill>
                                <a:schemeClr val="tx1">
                                  <a:lumMod val="75000"/>
                                  <a:lumOff val="25000"/>
                                </a:schemeClr>
                              </a:solidFill>
                              <a:latin typeface="Cambria Math" panose="02040503050406030204" pitchFamily="18" charset="0"/>
                            </a:rPr>
                          </m:ctrlPr>
                        </m:funcPr>
                        <m:fName>
                          <m:r>
                            <a:rPr lang="es-MX" sz="1200" b="1" i="1">
                              <a:solidFill>
                                <a:schemeClr val="tx1">
                                  <a:lumMod val="75000"/>
                                  <a:lumOff val="25000"/>
                                </a:schemeClr>
                              </a:solidFill>
                              <a:latin typeface="Cambria Math" panose="02040503050406030204" pitchFamily="18" charset="0"/>
                            </a:rPr>
                            <m:t>𝒍𝒏</m:t>
                          </m:r>
                        </m:fName>
                        <m:e>
                          <m:d>
                            <m:dPr>
                              <m:ctrlPr>
                                <a:rPr lang="es-MX" sz="1200" b="1" i="1">
                                  <a:solidFill>
                                    <a:schemeClr val="tx1">
                                      <a:lumMod val="75000"/>
                                      <a:lumOff val="25000"/>
                                    </a:schemeClr>
                                  </a:solidFill>
                                  <a:latin typeface="Cambria Math" panose="02040503050406030204" pitchFamily="18" charset="0"/>
                                </a:rPr>
                              </m:ctrlPr>
                            </m:dPr>
                            <m:e>
                              <m:sSub>
                                <m:sSubPr>
                                  <m:ctrlPr>
                                    <a:rPr lang="es-MX" sz="1200" b="1" i="1">
                                      <a:solidFill>
                                        <a:schemeClr val="tx1">
                                          <a:lumMod val="75000"/>
                                          <a:lumOff val="25000"/>
                                        </a:schemeClr>
                                      </a:solidFill>
                                      <a:latin typeface="Cambria Math" panose="02040503050406030204" pitchFamily="18" charset="0"/>
                                    </a:rPr>
                                  </m:ctrlPr>
                                </m:sSubPr>
                                <m:e>
                                  <m:r>
                                    <a:rPr lang="es-MX" sz="1200" b="1" i="1">
                                      <a:solidFill>
                                        <a:schemeClr val="tx1">
                                          <a:lumMod val="75000"/>
                                          <a:lumOff val="25000"/>
                                        </a:schemeClr>
                                      </a:solidFill>
                                      <a:latin typeface="Cambria Math" panose="02040503050406030204" pitchFamily="18" charset="0"/>
                                    </a:rPr>
                                    <m:t>𝑲</m:t>
                                  </m:r>
                                </m:e>
                                <m:sub>
                                  <m:r>
                                    <a:rPr lang="es-MX" sz="1200" b="1" i="1">
                                      <a:solidFill>
                                        <a:schemeClr val="tx1">
                                          <a:lumMod val="75000"/>
                                          <a:lumOff val="25000"/>
                                        </a:schemeClr>
                                      </a:solidFill>
                                      <a:latin typeface="Cambria Math" panose="02040503050406030204" pitchFamily="18" charset="0"/>
                                    </a:rPr>
                                    <m:t>𝒋</m:t>
                                  </m:r>
                                </m:sub>
                              </m:sSub>
                            </m:e>
                          </m:d>
                        </m:e>
                      </m:func>
                      <m:r>
                        <a:rPr lang="es-MX" sz="1200" b="1">
                          <a:solidFill>
                            <a:schemeClr val="tx1">
                              <a:lumMod val="75000"/>
                              <a:lumOff val="25000"/>
                            </a:schemeClr>
                          </a:solidFill>
                          <a:latin typeface="Cambria Math" panose="02040503050406030204" pitchFamily="18" charset="0"/>
                        </a:rPr>
                        <m:t>−</m:t>
                      </m:r>
                      <m:sSubSup>
                        <m:sSubSupPr>
                          <m:ctrlPr>
                            <a:rPr lang="es-MX" sz="1200" b="1" i="1" smtClean="0">
                              <a:solidFill>
                                <a:schemeClr val="accent1"/>
                              </a:solidFill>
                              <a:latin typeface="Cambria Math" panose="02040503050406030204" pitchFamily="18" charset="0"/>
                            </a:rPr>
                          </m:ctrlPr>
                        </m:sSubSupPr>
                        <m:e>
                          <m:r>
                            <a:rPr lang="es-MX" sz="1200" b="1" i="1">
                              <a:solidFill>
                                <a:schemeClr val="accent1"/>
                              </a:solidFill>
                              <a:latin typeface="Cambria Math" panose="02040503050406030204" pitchFamily="18" charset="0"/>
                            </a:rPr>
                            <m:t>𝒘</m:t>
                          </m:r>
                        </m:e>
                        <m:sub>
                          <m:r>
                            <a:rPr lang="es-MX" sz="1200" b="1" i="1">
                              <a:solidFill>
                                <a:schemeClr val="accent1"/>
                              </a:solidFill>
                              <a:latin typeface="Cambria Math" panose="02040503050406030204" pitchFamily="18" charset="0"/>
                            </a:rPr>
                            <m:t>𝒋</m:t>
                          </m:r>
                        </m:sub>
                        <m:sup>
                          <m:r>
                            <a:rPr lang="es-MX" sz="1200" b="1" i="1">
                              <a:solidFill>
                                <a:schemeClr val="accent1"/>
                              </a:solidFill>
                              <a:latin typeface="Cambria Math" panose="02040503050406030204" pitchFamily="18" charset="0"/>
                            </a:rPr>
                            <m:t>𝑳</m:t>
                          </m:r>
                        </m:sup>
                      </m:sSubSup>
                      <m:r>
                        <a:rPr lang="es-MX" sz="1200" b="1" i="1">
                          <a:solidFill>
                            <a:schemeClr val="tx1">
                              <a:lumMod val="75000"/>
                              <a:lumOff val="25000"/>
                            </a:schemeClr>
                          </a:solidFill>
                          <a:latin typeface="Cambria Math" panose="02040503050406030204" pitchFamily="18" charset="0"/>
                        </a:rPr>
                        <m:t>∆</m:t>
                      </m:r>
                      <m:r>
                        <a:rPr lang="es-MX" sz="1200" b="1" i="1">
                          <a:solidFill>
                            <a:schemeClr val="tx1">
                              <a:lumMod val="75000"/>
                              <a:lumOff val="25000"/>
                            </a:schemeClr>
                          </a:solidFill>
                          <a:latin typeface="Cambria Math" panose="02040503050406030204" pitchFamily="18" charset="0"/>
                        </a:rPr>
                        <m:t>𝒍𝒏</m:t>
                      </m:r>
                      <m:sSub>
                        <m:sSubPr>
                          <m:ctrlPr>
                            <a:rPr lang="es-MX" sz="1200" b="1" i="1">
                              <a:solidFill>
                                <a:schemeClr val="tx1">
                                  <a:lumMod val="75000"/>
                                  <a:lumOff val="25000"/>
                                </a:schemeClr>
                              </a:solidFill>
                              <a:latin typeface="Cambria Math" panose="02040503050406030204" pitchFamily="18" charset="0"/>
                            </a:rPr>
                          </m:ctrlPr>
                        </m:sSubPr>
                        <m:e>
                          <m:r>
                            <a:rPr lang="es-MX" sz="1200" b="1" i="1">
                              <a:solidFill>
                                <a:schemeClr val="tx1">
                                  <a:lumMod val="75000"/>
                                  <a:lumOff val="25000"/>
                                </a:schemeClr>
                              </a:solidFill>
                              <a:latin typeface="Cambria Math" panose="02040503050406030204" pitchFamily="18" charset="0"/>
                            </a:rPr>
                            <m:t>𝑳𝑪</m:t>
                          </m:r>
                        </m:e>
                        <m:sub>
                          <m:r>
                            <a:rPr lang="es-MX" sz="1200" b="1" i="1">
                              <a:solidFill>
                                <a:schemeClr val="tx1">
                                  <a:lumMod val="75000"/>
                                  <a:lumOff val="25000"/>
                                </a:schemeClr>
                              </a:solidFill>
                              <a:latin typeface="Cambria Math" panose="02040503050406030204" pitchFamily="18" charset="0"/>
                            </a:rPr>
                            <m:t>𝒋</m:t>
                          </m:r>
                        </m:sub>
                      </m:sSub>
                      <m:r>
                        <a:rPr lang="es-MX" sz="1200" b="1" i="1">
                          <a:solidFill>
                            <a:schemeClr val="tx1">
                              <a:lumMod val="75000"/>
                              <a:lumOff val="25000"/>
                            </a:schemeClr>
                          </a:solidFill>
                          <a:latin typeface="Cambria Math" panose="02040503050406030204" pitchFamily="18" charset="0"/>
                        </a:rPr>
                        <m:t>−</m:t>
                      </m:r>
                      <m:sSubSup>
                        <m:sSubSupPr>
                          <m:ctrlPr>
                            <a:rPr lang="es-MX" sz="1200" b="1" i="1" smtClean="0">
                              <a:solidFill>
                                <a:schemeClr val="accent1"/>
                              </a:solidFill>
                              <a:latin typeface="Cambria Math" panose="02040503050406030204" pitchFamily="18" charset="0"/>
                            </a:rPr>
                          </m:ctrlPr>
                        </m:sSubSupPr>
                        <m:e>
                          <m:r>
                            <a:rPr lang="es-MX" sz="1200" b="1" i="1">
                              <a:solidFill>
                                <a:schemeClr val="accent1"/>
                              </a:solidFill>
                              <a:latin typeface="Cambria Math" panose="02040503050406030204" pitchFamily="18" charset="0"/>
                            </a:rPr>
                            <m:t>𝒘</m:t>
                          </m:r>
                        </m:e>
                        <m:sub>
                          <m:r>
                            <a:rPr lang="es-MX" sz="1200" b="1" i="1">
                              <a:solidFill>
                                <a:schemeClr val="accent1"/>
                              </a:solidFill>
                              <a:latin typeface="Cambria Math" panose="02040503050406030204" pitchFamily="18" charset="0"/>
                            </a:rPr>
                            <m:t>𝒋</m:t>
                          </m:r>
                        </m:sub>
                        <m:sup>
                          <m:r>
                            <a:rPr lang="es-MX" sz="1200" b="1" i="1">
                              <a:solidFill>
                                <a:schemeClr val="accent1"/>
                              </a:solidFill>
                              <a:latin typeface="Cambria Math" panose="02040503050406030204" pitchFamily="18" charset="0"/>
                            </a:rPr>
                            <m:t>𝑳</m:t>
                          </m:r>
                        </m:sup>
                      </m:sSubSup>
                      <m:r>
                        <a:rPr lang="es-MX" sz="1200" b="1" i="1">
                          <a:solidFill>
                            <a:schemeClr val="tx1">
                              <a:lumMod val="75000"/>
                              <a:lumOff val="25000"/>
                            </a:schemeClr>
                          </a:solidFill>
                          <a:latin typeface="Cambria Math" panose="02040503050406030204" pitchFamily="18" charset="0"/>
                        </a:rPr>
                        <m:t>∆</m:t>
                      </m:r>
                      <m:r>
                        <a:rPr lang="es-MX" sz="1200" b="1" i="1">
                          <a:solidFill>
                            <a:schemeClr val="tx1">
                              <a:lumMod val="75000"/>
                              <a:lumOff val="25000"/>
                            </a:schemeClr>
                          </a:solidFill>
                          <a:latin typeface="Cambria Math" panose="02040503050406030204" pitchFamily="18" charset="0"/>
                        </a:rPr>
                        <m:t>𝒍𝒏</m:t>
                      </m:r>
                      <m:r>
                        <a:rPr lang="es-MX" sz="1200" b="1" i="1">
                          <a:solidFill>
                            <a:schemeClr val="tx1">
                              <a:lumMod val="75000"/>
                              <a:lumOff val="25000"/>
                            </a:schemeClr>
                          </a:solidFill>
                          <a:latin typeface="Cambria Math" panose="02040503050406030204" pitchFamily="18" charset="0"/>
                        </a:rPr>
                        <m:t> </m:t>
                      </m:r>
                      <m:d>
                        <m:dPr>
                          <m:ctrlPr>
                            <a:rPr lang="es-MX" sz="1200" b="1" i="1">
                              <a:solidFill>
                                <a:schemeClr val="tx1">
                                  <a:lumMod val="75000"/>
                                  <a:lumOff val="25000"/>
                                </a:schemeClr>
                              </a:solidFill>
                              <a:latin typeface="Cambria Math" panose="02040503050406030204" pitchFamily="18" charset="0"/>
                            </a:rPr>
                          </m:ctrlPr>
                        </m:dPr>
                        <m:e>
                          <m:sSub>
                            <m:sSubPr>
                              <m:ctrlPr>
                                <a:rPr lang="es-MX" sz="1200" b="1" i="1">
                                  <a:solidFill>
                                    <a:schemeClr val="tx1">
                                      <a:lumMod val="75000"/>
                                      <a:lumOff val="25000"/>
                                    </a:schemeClr>
                                  </a:solidFill>
                                  <a:latin typeface="Cambria Math" panose="02040503050406030204" pitchFamily="18" charset="0"/>
                                </a:rPr>
                              </m:ctrlPr>
                            </m:sSubPr>
                            <m:e>
                              <m:r>
                                <a:rPr lang="es-MX" sz="1200" b="1" i="1">
                                  <a:solidFill>
                                    <a:schemeClr val="tx1">
                                      <a:lumMod val="75000"/>
                                      <a:lumOff val="25000"/>
                                    </a:schemeClr>
                                  </a:solidFill>
                                  <a:latin typeface="Cambria Math" panose="02040503050406030204" pitchFamily="18" charset="0"/>
                                </a:rPr>
                                <m:t>𝑯</m:t>
                              </m:r>
                            </m:e>
                            <m:sub>
                              <m:r>
                                <a:rPr lang="es-MX" sz="1200" b="1" i="1">
                                  <a:solidFill>
                                    <a:schemeClr val="tx1">
                                      <a:lumMod val="75000"/>
                                      <a:lumOff val="25000"/>
                                    </a:schemeClr>
                                  </a:solidFill>
                                  <a:latin typeface="Cambria Math" panose="02040503050406030204" pitchFamily="18" charset="0"/>
                                </a:rPr>
                                <m:t>𝒋</m:t>
                              </m:r>
                            </m:sub>
                          </m:sSub>
                        </m:e>
                      </m:d>
                    </m:oMath>
                  </m:oMathPara>
                </a14:m>
                <a:endParaRPr lang="es-MX" sz="1200" b="1" dirty="0">
                  <a:solidFill>
                    <a:schemeClr val="tx1">
                      <a:lumMod val="75000"/>
                      <a:lumOff val="25000"/>
                    </a:schemeClr>
                  </a:solidFill>
                  <a:latin typeface="Arial" panose="020B0604020202020204" pitchFamily="34" charset="0"/>
                </a:endParaRPr>
              </a:p>
              <a:p>
                <a:pPr algn="ctr"/>
                <a14:m>
                  <m:oMathPara xmlns:m="http://schemas.openxmlformats.org/officeDocument/2006/math">
                    <m:oMathParaPr>
                      <m:jc m:val="centerGroup"/>
                    </m:oMathParaPr>
                    <m:oMath xmlns:m="http://schemas.openxmlformats.org/officeDocument/2006/math">
                      <m:r>
                        <a:rPr lang="es-MX" sz="1200" b="1">
                          <a:solidFill>
                            <a:schemeClr val="tx1">
                              <a:lumMod val="75000"/>
                              <a:lumOff val="25000"/>
                            </a:schemeClr>
                          </a:solidFill>
                          <a:latin typeface="Cambria Math" panose="02040503050406030204" pitchFamily="18" charset="0"/>
                        </a:rPr>
                        <m:t>∆</m:t>
                      </m:r>
                      <m:func>
                        <m:funcPr>
                          <m:ctrlPr>
                            <a:rPr lang="es-MX" sz="1200" b="1" i="1">
                              <a:solidFill>
                                <a:schemeClr val="tx1">
                                  <a:lumMod val="75000"/>
                                  <a:lumOff val="25000"/>
                                </a:schemeClr>
                              </a:solidFill>
                              <a:latin typeface="Cambria Math" panose="02040503050406030204" pitchFamily="18" charset="0"/>
                            </a:rPr>
                          </m:ctrlPr>
                        </m:funcPr>
                        <m:fName>
                          <m:r>
                            <a:rPr lang="es-MX" sz="1200" b="1" i="1">
                              <a:solidFill>
                                <a:schemeClr val="tx1">
                                  <a:lumMod val="75000"/>
                                  <a:lumOff val="25000"/>
                                </a:schemeClr>
                              </a:solidFill>
                              <a:latin typeface="Cambria Math" panose="02040503050406030204" pitchFamily="18" charset="0"/>
                            </a:rPr>
                            <m:t>𝒍𝒏</m:t>
                          </m:r>
                        </m:fName>
                        <m:e>
                          <m:d>
                            <m:dPr>
                              <m:ctrlPr>
                                <a:rPr lang="es-MX" sz="1200" b="1" i="1">
                                  <a:solidFill>
                                    <a:schemeClr val="tx1">
                                      <a:lumMod val="75000"/>
                                      <a:lumOff val="25000"/>
                                    </a:schemeClr>
                                  </a:solidFill>
                                  <a:latin typeface="Cambria Math" panose="02040503050406030204" pitchFamily="18" charset="0"/>
                                </a:rPr>
                              </m:ctrlPr>
                            </m:dPr>
                            <m:e>
                              <m:sSub>
                                <m:sSubPr>
                                  <m:ctrlPr>
                                    <a:rPr lang="es-MX" sz="1200" b="1" i="1">
                                      <a:solidFill>
                                        <a:schemeClr val="tx1">
                                          <a:lumMod val="75000"/>
                                          <a:lumOff val="25000"/>
                                        </a:schemeClr>
                                      </a:solidFill>
                                      <a:latin typeface="Cambria Math" panose="02040503050406030204" pitchFamily="18" charset="0"/>
                                    </a:rPr>
                                  </m:ctrlPr>
                                </m:sSubPr>
                                <m:e>
                                  <m:r>
                                    <a:rPr lang="es-MX" sz="1200" b="1" i="1" smtClean="0">
                                      <a:solidFill>
                                        <a:schemeClr val="tx1">
                                          <a:lumMod val="75000"/>
                                          <a:lumOff val="25000"/>
                                        </a:schemeClr>
                                      </a:solidFill>
                                      <a:latin typeface="Cambria Math" panose="02040503050406030204" pitchFamily="18" charset="0"/>
                                    </a:rPr>
                                    <m:t>𝑽</m:t>
                                  </m:r>
                                </m:e>
                                <m:sub>
                                  <m:r>
                                    <a:rPr lang="es-MX" sz="1200" b="1" i="1">
                                      <a:solidFill>
                                        <a:schemeClr val="tx1">
                                          <a:lumMod val="75000"/>
                                          <a:lumOff val="25000"/>
                                        </a:schemeClr>
                                      </a:solidFill>
                                      <a:latin typeface="Cambria Math" panose="02040503050406030204" pitchFamily="18" charset="0"/>
                                    </a:rPr>
                                    <m:t>𝒋</m:t>
                                  </m:r>
                                </m:sub>
                              </m:sSub>
                            </m:e>
                          </m:d>
                        </m:e>
                      </m:func>
                      <m:r>
                        <a:rPr lang="es-MX" sz="1200" b="1">
                          <a:solidFill>
                            <a:schemeClr val="tx1">
                              <a:lumMod val="75000"/>
                              <a:lumOff val="25000"/>
                            </a:schemeClr>
                          </a:solidFill>
                          <a:latin typeface="Cambria Math" panose="02040503050406030204" pitchFamily="18" charset="0"/>
                        </a:rPr>
                        <m:t>=∆</m:t>
                      </m:r>
                      <m:func>
                        <m:funcPr>
                          <m:ctrlPr>
                            <a:rPr lang="es-MX" sz="1200" b="1" i="1">
                              <a:solidFill>
                                <a:schemeClr val="tx1">
                                  <a:lumMod val="75000"/>
                                  <a:lumOff val="25000"/>
                                </a:schemeClr>
                              </a:solidFill>
                              <a:latin typeface="Cambria Math" panose="02040503050406030204" pitchFamily="18" charset="0"/>
                            </a:rPr>
                          </m:ctrlPr>
                        </m:funcPr>
                        <m:fName>
                          <m:r>
                            <a:rPr lang="es-MX" sz="1200" b="1" i="1">
                              <a:solidFill>
                                <a:schemeClr val="tx1">
                                  <a:lumMod val="75000"/>
                                  <a:lumOff val="25000"/>
                                </a:schemeClr>
                              </a:solidFill>
                              <a:latin typeface="Cambria Math" panose="02040503050406030204" pitchFamily="18" charset="0"/>
                            </a:rPr>
                            <m:t>𝒍𝒏</m:t>
                          </m:r>
                        </m:fName>
                        <m:e>
                          <m:d>
                            <m:dPr>
                              <m:ctrlPr>
                                <a:rPr lang="es-MX" sz="1200" b="1" i="1">
                                  <a:solidFill>
                                    <a:schemeClr val="tx1">
                                      <a:lumMod val="75000"/>
                                      <a:lumOff val="25000"/>
                                    </a:schemeClr>
                                  </a:solidFill>
                                  <a:latin typeface="Cambria Math" panose="02040503050406030204" pitchFamily="18" charset="0"/>
                                </a:rPr>
                              </m:ctrlPr>
                            </m:dPr>
                            <m:e>
                              <m:sSub>
                                <m:sSubPr>
                                  <m:ctrlPr>
                                    <a:rPr lang="es-MX" sz="1200" b="1" i="1">
                                      <a:solidFill>
                                        <a:schemeClr val="tx1">
                                          <a:lumMod val="75000"/>
                                          <a:lumOff val="25000"/>
                                        </a:schemeClr>
                                      </a:solidFill>
                                      <a:latin typeface="Cambria Math" panose="02040503050406030204" pitchFamily="18" charset="0"/>
                                    </a:rPr>
                                  </m:ctrlPr>
                                </m:sSubPr>
                                <m:e>
                                  <m:r>
                                    <a:rPr lang="es-MX" sz="1200" b="1" i="1" smtClean="0">
                                      <a:solidFill>
                                        <a:schemeClr val="tx1">
                                          <a:lumMod val="75000"/>
                                          <a:lumOff val="25000"/>
                                        </a:schemeClr>
                                      </a:solidFill>
                                      <a:latin typeface="Cambria Math" panose="02040503050406030204" pitchFamily="18" charset="0"/>
                                    </a:rPr>
                                    <m:t>𝑨</m:t>
                                  </m:r>
                                </m:e>
                                <m:sub>
                                  <m:r>
                                    <a:rPr lang="es-MX" sz="1200" b="1" i="1">
                                      <a:solidFill>
                                        <a:schemeClr val="tx1">
                                          <a:lumMod val="75000"/>
                                          <a:lumOff val="25000"/>
                                        </a:schemeClr>
                                      </a:solidFill>
                                      <a:latin typeface="Cambria Math" panose="02040503050406030204" pitchFamily="18" charset="0"/>
                                    </a:rPr>
                                    <m:t>𝒋</m:t>
                                  </m:r>
                                </m:sub>
                              </m:sSub>
                            </m:e>
                          </m:d>
                        </m:e>
                      </m:func>
                      <m:r>
                        <a:rPr lang="es-MX" sz="1200" b="1">
                          <a:solidFill>
                            <a:schemeClr val="tx1">
                              <a:lumMod val="75000"/>
                              <a:lumOff val="25000"/>
                            </a:schemeClr>
                          </a:solidFill>
                          <a:latin typeface="Cambria Math" panose="02040503050406030204" pitchFamily="18" charset="0"/>
                        </a:rPr>
                        <m:t>+</m:t>
                      </m:r>
                      <m:sSubSup>
                        <m:sSubSupPr>
                          <m:ctrlPr>
                            <a:rPr lang="es-MX" sz="1200" b="1" i="1" smtClean="0">
                              <a:solidFill>
                                <a:schemeClr val="accent1"/>
                              </a:solidFill>
                              <a:latin typeface="Cambria Math" panose="02040503050406030204" pitchFamily="18" charset="0"/>
                            </a:rPr>
                          </m:ctrlPr>
                        </m:sSubSupPr>
                        <m:e>
                          <m:r>
                            <a:rPr lang="es-MX" sz="1200" b="1" i="1">
                              <a:solidFill>
                                <a:schemeClr val="accent1"/>
                              </a:solidFill>
                              <a:latin typeface="Cambria Math" panose="02040503050406030204" pitchFamily="18" charset="0"/>
                            </a:rPr>
                            <m:t>𝒘</m:t>
                          </m:r>
                        </m:e>
                        <m:sub>
                          <m:r>
                            <a:rPr lang="es-MX" sz="1200" b="1" i="1">
                              <a:solidFill>
                                <a:schemeClr val="accent1"/>
                              </a:solidFill>
                              <a:latin typeface="Cambria Math" panose="02040503050406030204" pitchFamily="18" charset="0"/>
                            </a:rPr>
                            <m:t>𝒋</m:t>
                          </m:r>
                        </m:sub>
                        <m:sup>
                          <m:r>
                            <a:rPr lang="es-MX" sz="1200" b="1" i="1">
                              <a:solidFill>
                                <a:schemeClr val="accent1"/>
                              </a:solidFill>
                              <a:latin typeface="Cambria Math" panose="02040503050406030204" pitchFamily="18" charset="0"/>
                            </a:rPr>
                            <m:t>𝑲</m:t>
                          </m:r>
                        </m:sup>
                      </m:sSubSup>
                      <m:r>
                        <a:rPr lang="es-MX" sz="1200" b="1">
                          <a:solidFill>
                            <a:schemeClr val="tx1">
                              <a:lumMod val="75000"/>
                              <a:lumOff val="25000"/>
                            </a:schemeClr>
                          </a:solidFill>
                          <a:latin typeface="Cambria Math" panose="02040503050406030204" pitchFamily="18" charset="0"/>
                        </a:rPr>
                        <m:t>∆</m:t>
                      </m:r>
                      <m:func>
                        <m:funcPr>
                          <m:ctrlPr>
                            <a:rPr lang="es-MX" sz="1200" b="1" i="1">
                              <a:solidFill>
                                <a:schemeClr val="tx1">
                                  <a:lumMod val="75000"/>
                                  <a:lumOff val="25000"/>
                                </a:schemeClr>
                              </a:solidFill>
                              <a:latin typeface="Cambria Math" panose="02040503050406030204" pitchFamily="18" charset="0"/>
                            </a:rPr>
                          </m:ctrlPr>
                        </m:funcPr>
                        <m:fName>
                          <m:r>
                            <a:rPr lang="es-MX" sz="1200" b="1" i="1">
                              <a:solidFill>
                                <a:schemeClr val="tx1">
                                  <a:lumMod val="75000"/>
                                  <a:lumOff val="25000"/>
                                </a:schemeClr>
                              </a:solidFill>
                              <a:latin typeface="Cambria Math" panose="02040503050406030204" pitchFamily="18" charset="0"/>
                            </a:rPr>
                            <m:t>𝒍𝒏</m:t>
                          </m:r>
                        </m:fName>
                        <m:e>
                          <m:d>
                            <m:dPr>
                              <m:ctrlPr>
                                <a:rPr lang="es-MX" sz="1200" b="1" i="1">
                                  <a:solidFill>
                                    <a:schemeClr val="tx1">
                                      <a:lumMod val="75000"/>
                                      <a:lumOff val="25000"/>
                                    </a:schemeClr>
                                  </a:solidFill>
                                  <a:latin typeface="Cambria Math" panose="02040503050406030204" pitchFamily="18" charset="0"/>
                                </a:rPr>
                              </m:ctrlPr>
                            </m:dPr>
                            <m:e>
                              <m:sSub>
                                <m:sSubPr>
                                  <m:ctrlPr>
                                    <a:rPr lang="es-MX" sz="1200" b="1" i="1">
                                      <a:solidFill>
                                        <a:schemeClr val="tx1">
                                          <a:lumMod val="75000"/>
                                          <a:lumOff val="25000"/>
                                        </a:schemeClr>
                                      </a:solidFill>
                                      <a:latin typeface="Cambria Math" panose="02040503050406030204" pitchFamily="18" charset="0"/>
                                    </a:rPr>
                                  </m:ctrlPr>
                                </m:sSubPr>
                                <m:e>
                                  <m:r>
                                    <a:rPr lang="es-MX" sz="1200" b="1" i="1">
                                      <a:solidFill>
                                        <a:schemeClr val="tx1">
                                          <a:lumMod val="75000"/>
                                          <a:lumOff val="25000"/>
                                        </a:schemeClr>
                                      </a:solidFill>
                                      <a:latin typeface="Cambria Math" panose="02040503050406030204" pitchFamily="18" charset="0"/>
                                    </a:rPr>
                                    <m:t>𝑲</m:t>
                                  </m:r>
                                </m:e>
                                <m:sub>
                                  <m:r>
                                    <a:rPr lang="es-MX" sz="1200" b="1" i="1">
                                      <a:solidFill>
                                        <a:schemeClr val="tx1">
                                          <a:lumMod val="75000"/>
                                          <a:lumOff val="25000"/>
                                        </a:schemeClr>
                                      </a:solidFill>
                                      <a:latin typeface="Cambria Math" panose="02040503050406030204" pitchFamily="18" charset="0"/>
                                    </a:rPr>
                                    <m:t>𝒋</m:t>
                                  </m:r>
                                </m:sub>
                              </m:sSub>
                            </m:e>
                          </m:d>
                        </m:e>
                      </m:func>
                      <m:r>
                        <a:rPr lang="es-MX" sz="1200" b="1">
                          <a:solidFill>
                            <a:schemeClr val="tx1">
                              <a:lumMod val="75000"/>
                              <a:lumOff val="25000"/>
                            </a:schemeClr>
                          </a:solidFill>
                          <a:latin typeface="Cambria Math" panose="02040503050406030204" pitchFamily="18" charset="0"/>
                        </a:rPr>
                        <m:t>+</m:t>
                      </m:r>
                      <m:sSubSup>
                        <m:sSubSupPr>
                          <m:ctrlPr>
                            <a:rPr lang="es-MX" sz="1200" b="1" i="1" smtClean="0">
                              <a:solidFill>
                                <a:schemeClr val="accent1"/>
                              </a:solidFill>
                              <a:latin typeface="Cambria Math" panose="02040503050406030204" pitchFamily="18" charset="0"/>
                            </a:rPr>
                          </m:ctrlPr>
                        </m:sSubSupPr>
                        <m:e>
                          <m:r>
                            <a:rPr lang="es-MX" sz="1200" b="1" i="1">
                              <a:solidFill>
                                <a:schemeClr val="accent1"/>
                              </a:solidFill>
                              <a:latin typeface="Cambria Math" panose="02040503050406030204" pitchFamily="18" charset="0"/>
                            </a:rPr>
                            <m:t>𝒘</m:t>
                          </m:r>
                        </m:e>
                        <m:sub>
                          <m:r>
                            <a:rPr lang="es-MX" sz="1200" b="1" i="1">
                              <a:solidFill>
                                <a:schemeClr val="accent1"/>
                              </a:solidFill>
                              <a:latin typeface="Cambria Math" panose="02040503050406030204" pitchFamily="18" charset="0"/>
                            </a:rPr>
                            <m:t>𝒋</m:t>
                          </m:r>
                        </m:sub>
                        <m:sup>
                          <m:r>
                            <a:rPr lang="es-MX" sz="1200" b="1" i="1">
                              <a:solidFill>
                                <a:schemeClr val="accent1"/>
                              </a:solidFill>
                              <a:latin typeface="Cambria Math" panose="02040503050406030204" pitchFamily="18" charset="0"/>
                            </a:rPr>
                            <m:t>𝑳</m:t>
                          </m:r>
                        </m:sup>
                      </m:sSubSup>
                      <m:r>
                        <a:rPr lang="es-MX" sz="1200" b="1" i="1">
                          <a:solidFill>
                            <a:schemeClr val="tx1">
                              <a:lumMod val="75000"/>
                              <a:lumOff val="25000"/>
                            </a:schemeClr>
                          </a:solidFill>
                          <a:latin typeface="Cambria Math" panose="02040503050406030204" pitchFamily="18" charset="0"/>
                        </a:rPr>
                        <m:t>∆</m:t>
                      </m:r>
                      <m:r>
                        <a:rPr lang="es-MX" sz="1200" b="1" i="1">
                          <a:solidFill>
                            <a:schemeClr val="tx1">
                              <a:lumMod val="75000"/>
                              <a:lumOff val="25000"/>
                            </a:schemeClr>
                          </a:solidFill>
                          <a:latin typeface="Cambria Math" panose="02040503050406030204" pitchFamily="18" charset="0"/>
                        </a:rPr>
                        <m:t>𝒍𝒏</m:t>
                      </m:r>
                      <m:sSub>
                        <m:sSubPr>
                          <m:ctrlPr>
                            <a:rPr lang="es-MX" sz="1200" b="1" i="1">
                              <a:solidFill>
                                <a:schemeClr val="tx1">
                                  <a:lumMod val="75000"/>
                                  <a:lumOff val="25000"/>
                                </a:schemeClr>
                              </a:solidFill>
                              <a:latin typeface="Cambria Math" panose="02040503050406030204" pitchFamily="18" charset="0"/>
                            </a:rPr>
                          </m:ctrlPr>
                        </m:sSubPr>
                        <m:e>
                          <m:r>
                            <a:rPr lang="es-MX" sz="1200" b="1" i="1">
                              <a:solidFill>
                                <a:schemeClr val="tx1">
                                  <a:lumMod val="75000"/>
                                  <a:lumOff val="25000"/>
                                </a:schemeClr>
                              </a:solidFill>
                              <a:latin typeface="Cambria Math" panose="02040503050406030204" pitchFamily="18" charset="0"/>
                            </a:rPr>
                            <m:t>𝑳𝑪</m:t>
                          </m:r>
                        </m:e>
                        <m:sub>
                          <m:r>
                            <a:rPr lang="es-MX" sz="1200" b="1" i="1">
                              <a:solidFill>
                                <a:schemeClr val="tx1">
                                  <a:lumMod val="75000"/>
                                  <a:lumOff val="25000"/>
                                </a:schemeClr>
                              </a:solidFill>
                              <a:latin typeface="Cambria Math" panose="02040503050406030204" pitchFamily="18" charset="0"/>
                            </a:rPr>
                            <m:t>𝒋</m:t>
                          </m:r>
                        </m:sub>
                      </m:sSub>
                      <m:r>
                        <a:rPr lang="es-MX" sz="1200" b="1" i="1">
                          <a:solidFill>
                            <a:schemeClr val="tx1">
                              <a:lumMod val="75000"/>
                              <a:lumOff val="25000"/>
                            </a:schemeClr>
                          </a:solidFill>
                          <a:latin typeface="Cambria Math" panose="02040503050406030204" pitchFamily="18" charset="0"/>
                        </a:rPr>
                        <m:t>+</m:t>
                      </m:r>
                      <m:sSubSup>
                        <m:sSubSupPr>
                          <m:ctrlPr>
                            <a:rPr lang="es-MX" sz="1200" b="1" i="1" smtClean="0">
                              <a:solidFill>
                                <a:schemeClr val="accent1"/>
                              </a:solidFill>
                              <a:latin typeface="Cambria Math" panose="02040503050406030204" pitchFamily="18" charset="0"/>
                            </a:rPr>
                          </m:ctrlPr>
                        </m:sSubSupPr>
                        <m:e>
                          <m:r>
                            <a:rPr lang="es-MX" sz="1200" b="1" i="1">
                              <a:solidFill>
                                <a:schemeClr val="accent1"/>
                              </a:solidFill>
                              <a:latin typeface="Cambria Math" panose="02040503050406030204" pitchFamily="18" charset="0"/>
                            </a:rPr>
                            <m:t>𝒘</m:t>
                          </m:r>
                        </m:e>
                        <m:sub>
                          <m:r>
                            <a:rPr lang="es-MX" sz="1200" b="1" i="1">
                              <a:solidFill>
                                <a:schemeClr val="accent1"/>
                              </a:solidFill>
                              <a:latin typeface="Cambria Math" panose="02040503050406030204" pitchFamily="18" charset="0"/>
                            </a:rPr>
                            <m:t>𝒋</m:t>
                          </m:r>
                        </m:sub>
                        <m:sup>
                          <m:r>
                            <a:rPr lang="es-MX" sz="1200" b="1" i="1">
                              <a:solidFill>
                                <a:schemeClr val="accent1"/>
                              </a:solidFill>
                              <a:latin typeface="Cambria Math" panose="02040503050406030204" pitchFamily="18" charset="0"/>
                            </a:rPr>
                            <m:t>𝑳</m:t>
                          </m:r>
                        </m:sup>
                      </m:sSubSup>
                      <m:r>
                        <a:rPr lang="es-MX" sz="1200" b="1" i="1">
                          <a:solidFill>
                            <a:schemeClr val="tx1">
                              <a:lumMod val="75000"/>
                              <a:lumOff val="25000"/>
                            </a:schemeClr>
                          </a:solidFill>
                          <a:latin typeface="Cambria Math" panose="02040503050406030204" pitchFamily="18" charset="0"/>
                        </a:rPr>
                        <m:t>∆</m:t>
                      </m:r>
                      <m:r>
                        <a:rPr lang="es-MX" sz="1200" b="1" i="1">
                          <a:solidFill>
                            <a:schemeClr val="tx1">
                              <a:lumMod val="75000"/>
                              <a:lumOff val="25000"/>
                            </a:schemeClr>
                          </a:solidFill>
                          <a:latin typeface="Cambria Math" panose="02040503050406030204" pitchFamily="18" charset="0"/>
                        </a:rPr>
                        <m:t>𝒍𝒏</m:t>
                      </m:r>
                      <m:r>
                        <a:rPr lang="es-MX" sz="1200" b="1" i="1">
                          <a:solidFill>
                            <a:schemeClr val="tx1">
                              <a:lumMod val="75000"/>
                              <a:lumOff val="25000"/>
                            </a:schemeClr>
                          </a:solidFill>
                          <a:latin typeface="Cambria Math" panose="02040503050406030204" pitchFamily="18" charset="0"/>
                        </a:rPr>
                        <m:t> </m:t>
                      </m:r>
                      <m:d>
                        <m:dPr>
                          <m:ctrlPr>
                            <a:rPr lang="es-MX" sz="1200" b="1" i="1">
                              <a:solidFill>
                                <a:schemeClr val="tx1">
                                  <a:lumMod val="75000"/>
                                  <a:lumOff val="25000"/>
                                </a:schemeClr>
                              </a:solidFill>
                              <a:latin typeface="Cambria Math" panose="02040503050406030204" pitchFamily="18" charset="0"/>
                            </a:rPr>
                          </m:ctrlPr>
                        </m:dPr>
                        <m:e>
                          <m:sSub>
                            <m:sSubPr>
                              <m:ctrlPr>
                                <a:rPr lang="es-MX" sz="1200" b="1" i="1">
                                  <a:solidFill>
                                    <a:schemeClr val="tx1">
                                      <a:lumMod val="75000"/>
                                      <a:lumOff val="25000"/>
                                    </a:schemeClr>
                                  </a:solidFill>
                                  <a:latin typeface="Cambria Math" panose="02040503050406030204" pitchFamily="18" charset="0"/>
                                </a:rPr>
                              </m:ctrlPr>
                            </m:sSubPr>
                            <m:e>
                              <m:r>
                                <a:rPr lang="es-MX" sz="1200" b="1" i="1">
                                  <a:solidFill>
                                    <a:schemeClr val="tx1">
                                      <a:lumMod val="75000"/>
                                      <a:lumOff val="25000"/>
                                    </a:schemeClr>
                                  </a:solidFill>
                                  <a:latin typeface="Cambria Math" panose="02040503050406030204" pitchFamily="18" charset="0"/>
                                </a:rPr>
                                <m:t>𝑯</m:t>
                              </m:r>
                            </m:e>
                            <m:sub>
                              <m:r>
                                <a:rPr lang="es-MX" sz="1200" b="1" i="1">
                                  <a:solidFill>
                                    <a:schemeClr val="tx1">
                                      <a:lumMod val="75000"/>
                                      <a:lumOff val="25000"/>
                                    </a:schemeClr>
                                  </a:solidFill>
                                  <a:latin typeface="Cambria Math" panose="02040503050406030204" pitchFamily="18" charset="0"/>
                                </a:rPr>
                                <m:t>𝒋</m:t>
                              </m:r>
                            </m:sub>
                          </m:sSub>
                        </m:e>
                      </m:d>
                    </m:oMath>
                  </m:oMathPara>
                </a14:m>
                <a:endParaRPr lang="es-MX" sz="1200" b="1" dirty="0">
                  <a:solidFill>
                    <a:schemeClr val="tx1">
                      <a:lumMod val="75000"/>
                      <a:lumOff val="25000"/>
                    </a:schemeClr>
                  </a:solidFill>
                  <a:latin typeface="Arial" panose="020B0604020202020204" pitchFamily="34" charset="0"/>
                </a:endParaRPr>
              </a:p>
              <a:p>
                <a:pPr algn="ctr"/>
                <a14:m>
                  <m:oMathPara xmlns:m="http://schemas.openxmlformats.org/officeDocument/2006/math">
                    <m:oMathParaPr>
                      <m:jc m:val="centerGroup"/>
                    </m:oMathParaPr>
                    <m:oMath xmlns:m="http://schemas.openxmlformats.org/officeDocument/2006/math">
                      <m:r>
                        <a:rPr lang="es-MX" sz="1200" b="1">
                          <a:solidFill>
                            <a:schemeClr val="tx1">
                              <a:lumMod val="75000"/>
                              <a:lumOff val="25000"/>
                            </a:schemeClr>
                          </a:solidFill>
                          <a:latin typeface="Cambria Math" panose="02040503050406030204" pitchFamily="18" charset="0"/>
                        </a:rPr>
                        <m:t>∆</m:t>
                      </m:r>
                      <m:func>
                        <m:funcPr>
                          <m:ctrlPr>
                            <a:rPr lang="es-MX" sz="1200" b="1" i="1">
                              <a:solidFill>
                                <a:schemeClr val="tx1">
                                  <a:lumMod val="75000"/>
                                  <a:lumOff val="25000"/>
                                </a:schemeClr>
                              </a:solidFill>
                              <a:latin typeface="Cambria Math" panose="02040503050406030204" pitchFamily="18" charset="0"/>
                            </a:rPr>
                          </m:ctrlPr>
                        </m:funcPr>
                        <m:fName>
                          <m:r>
                            <a:rPr lang="es-MX" sz="1200" b="1" i="1">
                              <a:solidFill>
                                <a:schemeClr val="tx1">
                                  <a:lumMod val="75000"/>
                                  <a:lumOff val="25000"/>
                                </a:schemeClr>
                              </a:solidFill>
                              <a:latin typeface="Cambria Math" panose="02040503050406030204" pitchFamily="18" charset="0"/>
                            </a:rPr>
                            <m:t>𝒍𝒏</m:t>
                          </m:r>
                        </m:fName>
                        <m:e>
                          <m:d>
                            <m:dPr>
                              <m:ctrlPr>
                                <a:rPr lang="es-MX" sz="1200" b="1" i="1">
                                  <a:solidFill>
                                    <a:schemeClr val="tx1">
                                      <a:lumMod val="75000"/>
                                      <a:lumOff val="25000"/>
                                    </a:schemeClr>
                                  </a:solidFill>
                                  <a:latin typeface="Cambria Math" panose="02040503050406030204" pitchFamily="18" charset="0"/>
                                </a:rPr>
                              </m:ctrlPr>
                            </m:dPr>
                            <m:e>
                              <m:sSub>
                                <m:sSubPr>
                                  <m:ctrlPr>
                                    <a:rPr lang="es-MX" sz="1200" b="1" i="1">
                                      <a:solidFill>
                                        <a:schemeClr val="tx1">
                                          <a:lumMod val="75000"/>
                                          <a:lumOff val="25000"/>
                                        </a:schemeClr>
                                      </a:solidFill>
                                      <a:latin typeface="Cambria Math" panose="02040503050406030204" pitchFamily="18" charset="0"/>
                                    </a:rPr>
                                  </m:ctrlPr>
                                </m:sSubPr>
                                <m:e>
                                  <m:r>
                                    <a:rPr lang="es-MX" sz="1200" b="1" i="1">
                                      <a:solidFill>
                                        <a:schemeClr val="tx1">
                                          <a:lumMod val="75000"/>
                                          <a:lumOff val="25000"/>
                                        </a:schemeClr>
                                      </a:solidFill>
                                      <a:latin typeface="Cambria Math" panose="02040503050406030204" pitchFamily="18" charset="0"/>
                                    </a:rPr>
                                    <m:t>𝑽</m:t>
                                  </m:r>
                                </m:e>
                                <m:sub>
                                  <m:r>
                                    <a:rPr lang="es-MX" sz="1200" b="1" i="1">
                                      <a:solidFill>
                                        <a:schemeClr val="tx1">
                                          <a:lumMod val="75000"/>
                                          <a:lumOff val="25000"/>
                                        </a:schemeClr>
                                      </a:solidFill>
                                      <a:latin typeface="Cambria Math" panose="02040503050406030204" pitchFamily="18" charset="0"/>
                                    </a:rPr>
                                    <m:t>𝒋</m:t>
                                  </m:r>
                                </m:sub>
                              </m:sSub>
                            </m:e>
                          </m:d>
                        </m:e>
                      </m:func>
                      <m:r>
                        <a:rPr lang="es-MX" sz="1200" b="1" i="1">
                          <a:solidFill>
                            <a:schemeClr val="tx1">
                              <a:lumMod val="75000"/>
                              <a:lumOff val="25000"/>
                            </a:schemeClr>
                          </a:solidFill>
                          <a:latin typeface="Cambria Math" panose="02040503050406030204" pitchFamily="18" charset="0"/>
                        </a:rPr>
                        <m:t>− </m:t>
                      </m:r>
                      <m:r>
                        <a:rPr lang="es-MX" sz="1200" b="1" i="1" smtClean="0">
                          <a:solidFill>
                            <a:srgbClr val="B6004A"/>
                          </a:solidFill>
                          <a:latin typeface="Cambria Math" panose="02040503050406030204" pitchFamily="18" charset="0"/>
                        </a:rPr>
                        <m:t>∆</m:t>
                      </m:r>
                      <m:r>
                        <a:rPr lang="es-MX" sz="1200" b="1" i="1" smtClean="0">
                          <a:solidFill>
                            <a:srgbClr val="B6004A"/>
                          </a:solidFill>
                          <a:latin typeface="Cambria Math" panose="02040503050406030204" pitchFamily="18" charset="0"/>
                        </a:rPr>
                        <m:t>𝒍𝒏</m:t>
                      </m:r>
                      <m:r>
                        <a:rPr lang="es-MX" sz="1200" b="1" i="1" smtClean="0">
                          <a:solidFill>
                            <a:srgbClr val="B6004A"/>
                          </a:solidFill>
                          <a:latin typeface="Cambria Math" panose="02040503050406030204" pitchFamily="18" charset="0"/>
                        </a:rPr>
                        <m:t> </m:t>
                      </m:r>
                      <m:d>
                        <m:dPr>
                          <m:ctrlPr>
                            <a:rPr lang="es-MX" sz="1200" b="1" i="1">
                              <a:solidFill>
                                <a:srgbClr val="B6004A"/>
                              </a:solidFill>
                              <a:latin typeface="Cambria Math" panose="02040503050406030204" pitchFamily="18" charset="0"/>
                            </a:rPr>
                          </m:ctrlPr>
                        </m:dPr>
                        <m:e>
                          <m:sSub>
                            <m:sSubPr>
                              <m:ctrlPr>
                                <a:rPr lang="es-MX" sz="1200" b="1" i="1">
                                  <a:solidFill>
                                    <a:srgbClr val="B6004A"/>
                                  </a:solidFill>
                                  <a:latin typeface="Cambria Math" panose="02040503050406030204" pitchFamily="18" charset="0"/>
                                </a:rPr>
                              </m:ctrlPr>
                            </m:sSubPr>
                            <m:e>
                              <m:r>
                                <a:rPr lang="es-MX" sz="1200" b="1" i="1">
                                  <a:solidFill>
                                    <a:srgbClr val="B6004A"/>
                                  </a:solidFill>
                                  <a:latin typeface="Cambria Math" panose="02040503050406030204" pitchFamily="18" charset="0"/>
                                </a:rPr>
                                <m:t>𝑯</m:t>
                              </m:r>
                            </m:e>
                            <m:sub>
                              <m:r>
                                <a:rPr lang="es-MX" sz="1200" b="1" i="1">
                                  <a:solidFill>
                                    <a:srgbClr val="B6004A"/>
                                  </a:solidFill>
                                  <a:latin typeface="Cambria Math" panose="02040503050406030204" pitchFamily="18" charset="0"/>
                                </a:rPr>
                                <m:t>𝒋</m:t>
                              </m:r>
                            </m:sub>
                          </m:sSub>
                        </m:e>
                      </m:d>
                      <m:r>
                        <a:rPr lang="es-MX" sz="1200" b="1">
                          <a:solidFill>
                            <a:schemeClr val="tx1">
                              <a:lumMod val="75000"/>
                              <a:lumOff val="25000"/>
                            </a:schemeClr>
                          </a:solidFill>
                          <a:latin typeface="Cambria Math" panose="02040503050406030204" pitchFamily="18" charset="0"/>
                        </a:rPr>
                        <m:t>=∆</m:t>
                      </m:r>
                      <m:func>
                        <m:funcPr>
                          <m:ctrlPr>
                            <a:rPr lang="es-MX" sz="1200" b="1" i="1">
                              <a:solidFill>
                                <a:schemeClr val="tx1">
                                  <a:lumMod val="75000"/>
                                  <a:lumOff val="25000"/>
                                </a:schemeClr>
                              </a:solidFill>
                              <a:latin typeface="Cambria Math" panose="02040503050406030204" pitchFamily="18" charset="0"/>
                            </a:rPr>
                          </m:ctrlPr>
                        </m:funcPr>
                        <m:fName>
                          <m:r>
                            <a:rPr lang="es-MX" sz="1200" b="1" i="1">
                              <a:solidFill>
                                <a:schemeClr val="tx1">
                                  <a:lumMod val="75000"/>
                                  <a:lumOff val="25000"/>
                                </a:schemeClr>
                              </a:solidFill>
                              <a:latin typeface="Cambria Math" panose="02040503050406030204" pitchFamily="18" charset="0"/>
                            </a:rPr>
                            <m:t>𝒍𝒏</m:t>
                          </m:r>
                        </m:fName>
                        <m:e>
                          <m:d>
                            <m:dPr>
                              <m:ctrlPr>
                                <a:rPr lang="es-MX" sz="1200" b="1" i="1">
                                  <a:solidFill>
                                    <a:schemeClr val="tx1">
                                      <a:lumMod val="75000"/>
                                      <a:lumOff val="25000"/>
                                    </a:schemeClr>
                                  </a:solidFill>
                                  <a:latin typeface="Cambria Math" panose="02040503050406030204" pitchFamily="18" charset="0"/>
                                </a:rPr>
                              </m:ctrlPr>
                            </m:dPr>
                            <m:e>
                              <m:sSub>
                                <m:sSubPr>
                                  <m:ctrlPr>
                                    <a:rPr lang="es-MX" sz="1200" b="1" i="1">
                                      <a:solidFill>
                                        <a:schemeClr val="tx1">
                                          <a:lumMod val="75000"/>
                                          <a:lumOff val="25000"/>
                                        </a:schemeClr>
                                      </a:solidFill>
                                      <a:latin typeface="Cambria Math" panose="02040503050406030204" pitchFamily="18" charset="0"/>
                                    </a:rPr>
                                  </m:ctrlPr>
                                </m:sSubPr>
                                <m:e>
                                  <m:r>
                                    <a:rPr lang="es-MX" sz="1200" b="1" i="1" smtClean="0">
                                      <a:solidFill>
                                        <a:schemeClr val="tx1">
                                          <a:lumMod val="75000"/>
                                          <a:lumOff val="25000"/>
                                        </a:schemeClr>
                                      </a:solidFill>
                                      <a:latin typeface="Cambria Math" panose="02040503050406030204" pitchFamily="18" charset="0"/>
                                    </a:rPr>
                                    <m:t>𝑨</m:t>
                                  </m:r>
                                </m:e>
                                <m:sub>
                                  <m:r>
                                    <a:rPr lang="es-MX" sz="1200" b="1" i="1">
                                      <a:solidFill>
                                        <a:schemeClr val="tx1">
                                          <a:lumMod val="75000"/>
                                          <a:lumOff val="25000"/>
                                        </a:schemeClr>
                                      </a:solidFill>
                                      <a:latin typeface="Cambria Math" panose="02040503050406030204" pitchFamily="18" charset="0"/>
                                    </a:rPr>
                                    <m:t>𝒋</m:t>
                                  </m:r>
                                </m:sub>
                              </m:sSub>
                            </m:e>
                          </m:d>
                        </m:e>
                      </m:func>
                      <m:r>
                        <a:rPr lang="es-MX" sz="1200" b="1" i="1">
                          <a:solidFill>
                            <a:schemeClr val="tx1">
                              <a:lumMod val="75000"/>
                              <a:lumOff val="25000"/>
                            </a:schemeClr>
                          </a:solidFill>
                          <a:latin typeface="Cambria Math" panose="02040503050406030204" pitchFamily="18" charset="0"/>
                        </a:rPr>
                        <m:t>+</m:t>
                      </m:r>
                      <m:sSubSup>
                        <m:sSubSupPr>
                          <m:ctrlPr>
                            <a:rPr lang="es-MX" sz="1200" b="1" i="1" smtClean="0">
                              <a:solidFill>
                                <a:schemeClr val="accent1"/>
                              </a:solidFill>
                              <a:latin typeface="Cambria Math" panose="02040503050406030204" pitchFamily="18" charset="0"/>
                            </a:rPr>
                          </m:ctrlPr>
                        </m:sSubSupPr>
                        <m:e>
                          <m:r>
                            <a:rPr lang="es-MX" sz="1200" b="1" i="1">
                              <a:solidFill>
                                <a:schemeClr val="accent1"/>
                              </a:solidFill>
                              <a:latin typeface="Cambria Math" panose="02040503050406030204" pitchFamily="18" charset="0"/>
                            </a:rPr>
                            <m:t>𝒘</m:t>
                          </m:r>
                        </m:e>
                        <m:sub>
                          <m:r>
                            <a:rPr lang="es-MX" sz="1200" b="1" i="1">
                              <a:solidFill>
                                <a:schemeClr val="accent1"/>
                              </a:solidFill>
                              <a:latin typeface="Cambria Math" panose="02040503050406030204" pitchFamily="18" charset="0"/>
                            </a:rPr>
                            <m:t>𝒋</m:t>
                          </m:r>
                        </m:sub>
                        <m:sup>
                          <m:r>
                            <a:rPr lang="es-MX" sz="1200" b="1" i="1">
                              <a:solidFill>
                                <a:schemeClr val="accent1"/>
                              </a:solidFill>
                              <a:latin typeface="Cambria Math" panose="02040503050406030204" pitchFamily="18" charset="0"/>
                            </a:rPr>
                            <m:t>𝑲</m:t>
                          </m:r>
                        </m:sup>
                      </m:sSubSup>
                      <m:r>
                        <a:rPr lang="es-MX" sz="1200" b="1">
                          <a:solidFill>
                            <a:schemeClr val="tx1">
                              <a:lumMod val="75000"/>
                              <a:lumOff val="25000"/>
                            </a:schemeClr>
                          </a:solidFill>
                          <a:latin typeface="Cambria Math" panose="02040503050406030204" pitchFamily="18" charset="0"/>
                        </a:rPr>
                        <m:t>∆</m:t>
                      </m:r>
                      <m:func>
                        <m:funcPr>
                          <m:ctrlPr>
                            <a:rPr lang="es-MX" sz="1200" b="1" i="1">
                              <a:solidFill>
                                <a:schemeClr val="tx1">
                                  <a:lumMod val="75000"/>
                                  <a:lumOff val="25000"/>
                                </a:schemeClr>
                              </a:solidFill>
                              <a:latin typeface="Cambria Math" panose="02040503050406030204" pitchFamily="18" charset="0"/>
                            </a:rPr>
                          </m:ctrlPr>
                        </m:funcPr>
                        <m:fName>
                          <m:r>
                            <a:rPr lang="es-MX" sz="1200" b="1" i="1">
                              <a:solidFill>
                                <a:schemeClr val="tx1">
                                  <a:lumMod val="75000"/>
                                  <a:lumOff val="25000"/>
                                </a:schemeClr>
                              </a:solidFill>
                              <a:latin typeface="Cambria Math" panose="02040503050406030204" pitchFamily="18" charset="0"/>
                            </a:rPr>
                            <m:t>𝒍𝒏</m:t>
                          </m:r>
                        </m:fName>
                        <m:e>
                          <m:d>
                            <m:dPr>
                              <m:ctrlPr>
                                <a:rPr lang="es-MX" sz="1200" b="1" i="1">
                                  <a:solidFill>
                                    <a:schemeClr val="tx1">
                                      <a:lumMod val="75000"/>
                                      <a:lumOff val="25000"/>
                                    </a:schemeClr>
                                  </a:solidFill>
                                  <a:latin typeface="Cambria Math" panose="02040503050406030204" pitchFamily="18" charset="0"/>
                                </a:rPr>
                              </m:ctrlPr>
                            </m:dPr>
                            <m:e>
                              <m:sSub>
                                <m:sSubPr>
                                  <m:ctrlPr>
                                    <a:rPr lang="es-MX" sz="1200" b="1" i="1">
                                      <a:solidFill>
                                        <a:schemeClr val="tx1">
                                          <a:lumMod val="75000"/>
                                          <a:lumOff val="25000"/>
                                        </a:schemeClr>
                                      </a:solidFill>
                                      <a:latin typeface="Cambria Math" panose="02040503050406030204" pitchFamily="18" charset="0"/>
                                    </a:rPr>
                                  </m:ctrlPr>
                                </m:sSubPr>
                                <m:e>
                                  <m:r>
                                    <a:rPr lang="es-MX" sz="1200" b="1" i="1">
                                      <a:solidFill>
                                        <a:schemeClr val="tx1">
                                          <a:lumMod val="75000"/>
                                          <a:lumOff val="25000"/>
                                        </a:schemeClr>
                                      </a:solidFill>
                                      <a:latin typeface="Cambria Math" panose="02040503050406030204" pitchFamily="18" charset="0"/>
                                    </a:rPr>
                                    <m:t>𝑲</m:t>
                                  </m:r>
                                </m:e>
                                <m:sub>
                                  <m:r>
                                    <a:rPr lang="es-MX" sz="1200" b="1" i="1">
                                      <a:solidFill>
                                        <a:schemeClr val="tx1">
                                          <a:lumMod val="75000"/>
                                          <a:lumOff val="25000"/>
                                        </a:schemeClr>
                                      </a:solidFill>
                                      <a:latin typeface="Cambria Math" panose="02040503050406030204" pitchFamily="18" charset="0"/>
                                    </a:rPr>
                                    <m:t>𝒋</m:t>
                                  </m:r>
                                </m:sub>
                              </m:sSub>
                            </m:e>
                          </m:d>
                        </m:e>
                      </m:func>
                      <m:r>
                        <a:rPr lang="es-MX" sz="1200" b="1">
                          <a:solidFill>
                            <a:schemeClr val="tx1">
                              <a:lumMod val="75000"/>
                              <a:lumOff val="25000"/>
                            </a:schemeClr>
                          </a:solidFill>
                          <a:latin typeface="Cambria Math" panose="02040503050406030204" pitchFamily="18" charset="0"/>
                        </a:rPr>
                        <m:t>+</m:t>
                      </m:r>
                      <m:sSubSup>
                        <m:sSubSupPr>
                          <m:ctrlPr>
                            <a:rPr lang="es-MX" sz="1200" b="1" i="1" smtClean="0">
                              <a:solidFill>
                                <a:schemeClr val="accent1"/>
                              </a:solidFill>
                              <a:latin typeface="Cambria Math" panose="02040503050406030204" pitchFamily="18" charset="0"/>
                            </a:rPr>
                          </m:ctrlPr>
                        </m:sSubSupPr>
                        <m:e>
                          <m:r>
                            <a:rPr lang="es-MX" sz="1200" b="1" i="1">
                              <a:solidFill>
                                <a:schemeClr val="accent1"/>
                              </a:solidFill>
                              <a:latin typeface="Cambria Math" panose="02040503050406030204" pitchFamily="18" charset="0"/>
                            </a:rPr>
                            <m:t>𝒘</m:t>
                          </m:r>
                        </m:e>
                        <m:sub>
                          <m:r>
                            <a:rPr lang="es-MX" sz="1200" b="1" i="1">
                              <a:solidFill>
                                <a:schemeClr val="accent1"/>
                              </a:solidFill>
                              <a:latin typeface="Cambria Math" panose="02040503050406030204" pitchFamily="18" charset="0"/>
                            </a:rPr>
                            <m:t>𝒋</m:t>
                          </m:r>
                        </m:sub>
                        <m:sup>
                          <m:r>
                            <a:rPr lang="es-MX" sz="1200" b="1" i="1">
                              <a:solidFill>
                                <a:schemeClr val="accent1"/>
                              </a:solidFill>
                              <a:latin typeface="Cambria Math" panose="02040503050406030204" pitchFamily="18" charset="0"/>
                            </a:rPr>
                            <m:t>𝑳</m:t>
                          </m:r>
                        </m:sup>
                      </m:sSubSup>
                      <m:r>
                        <a:rPr lang="es-MX" sz="1200" b="1" i="1">
                          <a:solidFill>
                            <a:schemeClr val="tx1">
                              <a:lumMod val="75000"/>
                              <a:lumOff val="25000"/>
                            </a:schemeClr>
                          </a:solidFill>
                          <a:latin typeface="Cambria Math" panose="02040503050406030204" pitchFamily="18" charset="0"/>
                        </a:rPr>
                        <m:t>∆</m:t>
                      </m:r>
                      <m:r>
                        <a:rPr lang="es-MX" sz="1200" b="1" i="1">
                          <a:solidFill>
                            <a:schemeClr val="tx1">
                              <a:lumMod val="75000"/>
                              <a:lumOff val="25000"/>
                            </a:schemeClr>
                          </a:solidFill>
                          <a:latin typeface="Cambria Math" panose="02040503050406030204" pitchFamily="18" charset="0"/>
                        </a:rPr>
                        <m:t>𝒍𝒏</m:t>
                      </m:r>
                      <m:sSub>
                        <m:sSubPr>
                          <m:ctrlPr>
                            <a:rPr lang="es-MX" sz="1200" b="1" i="1">
                              <a:solidFill>
                                <a:schemeClr val="tx1">
                                  <a:lumMod val="75000"/>
                                  <a:lumOff val="25000"/>
                                </a:schemeClr>
                              </a:solidFill>
                              <a:latin typeface="Cambria Math" panose="02040503050406030204" pitchFamily="18" charset="0"/>
                            </a:rPr>
                          </m:ctrlPr>
                        </m:sSubPr>
                        <m:e>
                          <m:r>
                            <a:rPr lang="es-MX" sz="1200" b="1" i="1">
                              <a:solidFill>
                                <a:schemeClr val="tx1">
                                  <a:lumMod val="75000"/>
                                  <a:lumOff val="25000"/>
                                </a:schemeClr>
                              </a:solidFill>
                              <a:latin typeface="Cambria Math" panose="02040503050406030204" pitchFamily="18" charset="0"/>
                            </a:rPr>
                            <m:t>𝑳𝑪</m:t>
                          </m:r>
                        </m:e>
                        <m:sub>
                          <m:r>
                            <a:rPr lang="es-MX" sz="1200" b="1" i="1">
                              <a:solidFill>
                                <a:schemeClr val="tx1">
                                  <a:lumMod val="75000"/>
                                  <a:lumOff val="25000"/>
                                </a:schemeClr>
                              </a:solidFill>
                              <a:latin typeface="Cambria Math" panose="02040503050406030204" pitchFamily="18" charset="0"/>
                            </a:rPr>
                            <m:t>𝒋</m:t>
                          </m:r>
                        </m:sub>
                      </m:sSub>
                      <m:r>
                        <a:rPr lang="es-MX" sz="1200" b="1" i="1">
                          <a:solidFill>
                            <a:schemeClr val="tx1">
                              <a:lumMod val="75000"/>
                              <a:lumOff val="25000"/>
                            </a:schemeClr>
                          </a:solidFill>
                          <a:latin typeface="Cambria Math" panose="02040503050406030204" pitchFamily="18" charset="0"/>
                        </a:rPr>
                        <m:t>+</m:t>
                      </m:r>
                      <m:sSubSup>
                        <m:sSubSupPr>
                          <m:ctrlPr>
                            <a:rPr lang="es-MX" sz="1200" b="1" i="1" smtClean="0">
                              <a:solidFill>
                                <a:schemeClr val="accent1"/>
                              </a:solidFill>
                              <a:latin typeface="Cambria Math" panose="02040503050406030204" pitchFamily="18" charset="0"/>
                            </a:rPr>
                          </m:ctrlPr>
                        </m:sSubSupPr>
                        <m:e>
                          <m:r>
                            <a:rPr lang="es-MX" sz="1200" b="1" i="1">
                              <a:solidFill>
                                <a:schemeClr val="accent1"/>
                              </a:solidFill>
                              <a:latin typeface="Cambria Math" panose="02040503050406030204" pitchFamily="18" charset="0"/>
                            </a:rPr>
                            <m:t>𝒘</m:t>
                          </m:r>
                        </m:e>
                        <m:sub>
                          <m:r>
                            <a:rPr lang="es-MX" sz="1200" b="1" i="1">
                              <a:solidFill>
                                <a:schemeClr val="accent1"/>
                              </a:solidFill>
                              <a:latin typeface="Cambria Math" panose="02040503050406030204" pitchFamily="18" charset="0"/>
                            </a:rPr>
                            <m:t>𝒋</m:t>
                          </m:r>
                        </m:sub>
                        <m:sup>
                          <m:r>
                            <a:rPr lang="es-MX" sz="1200" b="1" i="1">
                              <a:solidFill>
                                <a:schemeClr val="accent1"/>
                              </a:solidFill>
                              <a:latin typeface="Cambria Math" panose="02040503050406030204" pitchFamily="18" charset="0"/>
                            </a:rPr>
                            <m:t>𝑳</m:t>
                          </m:r>
                        </m:sup>
                      </m:sSubSup>
                      <m:r>
                        <a:rPr lang="es-MX" sz="1200" b="1" i="1">
                          <a:solidFill>
                            <a:schemeClr val="tx1">
                              <a:lumMod val="75000"/>
                              <a:lumOff val="25000"/>
                            </a:schemeClr>
                          </a:solidFill>
                          <a:latin typeface="Cambria Math" panose="02040503050406030204" pitchFamily="18" charset="0"/>
                        </a:rPr>
                        <m:t>∆</m:t>
                      </m:r>
                      <m:r>
                        <a:rPr lang="es-MX" sz="1200" b="1" i="1">
                          <a:solidFill>
                            <a:schemeClr val="tx1">
                              <a:lumMod val="75000"/>
                              <a:lumOff val="25000"/>
                            </a:schemeClr>
                          </a:solidFill>
                          <a:latin typeface="Cambria Math" panose="02040503050406030204" pitchFamily="18" charset="0"/>
                        </a:rPr>
                        <m:t>𝒍𝒏</m:t>
                      </m:r>
                      <m:r>
                        <a:rPr lang="es-MX" sz="1200" b="1" i="1">
                          <a:solidFill>
                            <a:schemeClr val="tx1">
                              <a:lumMod val="75000"/>
                              <a:lumOff val="25000"/>
                            </a:schemeClr>
                          </a:solidFill>
                          <a:latin typeface="Cambria Math" panose="02040503050406030204" pitchFamily="18" charset="0"/>
                        </a:rPr>
                        <m:t> </m:t>
                      </m:r>
                      <m:d>
                        <m:dPr>
                          <m:ctrlPr>
                            <a:rPr lang="es-MX" sz="1200" b="1" i="1">
                              <a:solidFill>
                                <a:schemeClr val="tx1">
                                  <a:lumMod val="75000"/>
                                  <a:lumOff val="25000"/>
                                </a:schemeClr>
                              </a:solidFill>
                              <a:latin typeface="Cambria Math" panose="02040503050406030204" pitchFamily="18" charset="0"/>
                            </a:rPr>
                          </m:ctrlPr>
                        </m:dPr>
                        <m:e>
                          <m:sSub>
                            <m:sSubPr>
                              <m:ctrlPr>
                                <a:rPr lang="es-MX" sz="1200" b="1" i="1">
                                  <a:solidFill>
                                    <a:schemeClr val="tx1">
                                      <a:lumMod val="75000"/>
                                      <a:lumOff val="25000"/>
                                    </a:schemeClr>
                                  </a:solidFill>
                                  <a:latin typeface="Cambria Math" panose="02040503050406030204" pitchFamily="18" charset="0"/>
                                </a:rPr>
                              </m:ctrlPr>
                            </m:sSubPr>
                            <m:e>
                              <m:r>
                                <a:rPr lang="es-MX" sz="1200" b="1" i="1">
                                  <a:solidFill>
                                    <a:schemeClr val="tx1">
                                      <a:lumMod val="75000"/>
                                      <a:lumOff val="25000"/>
                                    </a:schemeClr>
                                  </a:solidFill>
                                  <a:latin typeface="Cambria Math" panose="02040503050406030204" pitchFamily="18" charset="0"/>
                                </a:rPr>
                                <m:t>𝑯</m:t>
                              </m:r>
                            </m:e>
                            <m:sub>
                              <m:r>
                                <a:rPr lang="es-MX" sz="1200" b="1" i="1">
                                  <a:solidFill>
                                    <a:schemeClr val="tx1">
                                      <a:lumMod val="75000"/>
                                      <a:lumOff val="25000"/>
                                    </a:schemeClr>
                                  </a:solidFill>
                                  <a:latin typeface="Cambria Math" panose="02040503050406030204" pitchFamily="18" charset="0"/>
                                </a:rPr>
                                <m:t>𝒋</m:t>
                              </m:r>
                            </m:sub>
                          </m:sSub>
                        </m:e>
                      </m:d>
                      <m:r>
                        <a:rPr lang="es-MX" sz="1200" b="1" i="1" smtClean="0">
                          <a:solidFill>
                            <a:srgbClr val="B6004B"/>
                          </a:solidFill>
                          <a:latin typeface="Cambria Math" panose="02040503050406030204" pitchFamily="18" charset="0"/>
                        </a:rPr>
                        <m:t>− ∆</m:t>
                      </m:r>
                      <m:r>
                        <a:rPr lang="es-MX" sz="1200" b="1" i="1" smtClean="0">
                          <a:solidFill>
                            <a:srgbClr val="B6004B"/>
                          </a:solidFill>
                          <a:latin typeface="Cambria Math" panose="02040503050406030204" pitchFamily="18" charset="0"/>
                        </a:rPr>
                        <m:t>𝒍𝒏</m:t>
                      </m:r>
                      <m:r>
                        <a:rPr lang="es-MX" sz="1200" b="1" i="1" smtClean="0">
                          <a:solidFill>
                            <a:srgbClr val="B6004B"/>
                          </a:solidFill>
                          <a:latin typeface="Cambria Math" panose="02040503050406030204" pitchFamily="18" charset="0"/>
                        </a:rPr>
                        <m:t> </m:t>
                      </m:r>
                      <m:d>
                        <m:dPr>
                          <m:ctrlPr>
                            <a:rPr lang="es-MX" sz="1200" b="1" i="1">
                              <a:solidFill>
                                <a:srgbClr val="B6004B"/>
                              </a:solidFill>
                              <a:latin typeface="Cambria Math" panose="02040503050406030204" pitchFamily="18" charset="0"/>
                            </a:rPr>
                          </m:ctrlPr>
                        </m:dPr>
                        <m:e>
                          <m:sSub>
                            <m:sSubPr>
                              <m:ctrlPr>
                                <a:rPr lang="es-MX" sz="1200" b="1" i="1">
                                  <a:solidFill>
                                    <a:srgbClr val="B6004B"/>
                                  </a:solidFill>
                                  <a:latin typeface="Cambria Math" panose="02040503050406030204" pitchFamily="18" charset="0"/>
                                </a:rPr>
                              </m:ctrlPr>
                            </m:sSubPr>
                            <m:e>
                              <m:r>
                                <a:rPr lang="es-MX" sz="1200" b="1" i="1">
                                  <a:solidFill>
                                    <a:srgbClr val="B6004B"/>
                                  </a:solidFill>
                                  <a:latin typeface="Cambria Math" panose="02040503050406030204" pitchFamily="18" charset="0"/>
                                </a:rPr>
                                <m:t>𝑯</m:t>
                              </m:r>
                            </m:e>
                            <m:sub>
                              <m:r>
                                <a:rPr lang="es-MX" sz="1200" b="1" i="1">
                                  <a:solidFill>
                                    <a:srgbClr val="B6004B"/>
                                  </a:solidFill>
                                  <a:latin typeface="Cambria Math" panose="02040503050406030204" pitchFamily="18" charset="0"/>
                                </a:rPr>
                                <m:t>𝒋</m:t>
                              </m:r>
                            </m:sub>
                          </m:sSub>
                        </m:e>
                      </m:d>
                    </m:oMath>
                  </m:oMathPara>
                </a14:m>
                <a:endParaRPr lang="es-MX" sz="1200" b="1" dirty="0">
                  <a:solidFill>
                    <a:schemeClr val="tx1">
                      <a:lumMod val="75000"/>
                      <a:lumOff val="25000"/>
                    </a:schemeClr>
                  </a:solidFill>
                  <a:latin typeface="Arial" panose="020B0604020202020204" pitchFamily="34" charset="0"/>
                </a:endParaRPr>
              </a:p>
              <a:p>
                <a:pPr algn="ctr"/>
                <a:endParaRPr lang="es-MX" sz="1200" b="1" dirty="0">
                  <a:solidFill>
                    <a:schemeClr val="tx1">
                      <a:lumMod val="75000"/>
                      <a:lumOff val="25000"/>
                    </a:schemeClr>
                  </a:solidFill>
                  <a:latin typeface="Cambria Math" panose="02040503050406030204" pitchFamily="18" charset="0"/>
                </a:endParaRPr>
              </a:p>
              <a:p>
                <a:pPr algn="ctr"/>
                <a:endParaRPr lang="es-MX" sz="1200" b="1" dirty="0">
                  <a:solidFill>
                    <a:schemeClr val="tx1">
                      <a:lumMod val="75000"/>
                      <a:lumOff val="25000"/>
                    </a:schemeClr>
                  </a:solidFill>
                  <a:latin typeface="Cambria Math" panose="02040503050406030204" pitchFamily="18" charset="0"/>
                </a:endParaRPr>
              </a:p>
              <a:p>
                <a:pPr algn="ctr"/>
                <a:endParaRPr lang="es-MX" sz="1200" b="1" dirty="0">
                  <a:solidFill>
                    <a:schemeClr val="tx1">
                      <a:lumMod val="75000"/>
                      <a:lumOff val="25000"/>
                    </a:schemeClr>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s-MX" sz="1200" b="1">
                          <a:solidFill>
                            <a:schemeClr val="tx1">
                              <a:lumMod val="75000"/>
                              <a:lumOff val="25000"/>
                            </a:schemeClr>
                          </a:solidFill>
                          <a:latin typeface="Cambria Math" panose="02040503050406030204" pitchFamily="18" charset="0"/>
                        </a:rPr>
                        <m:t>∆</m:t>
                      </m:r>
                      <m:func>
                        <m:funcPr>
                          <m:ctrlPr>
                            <a:rPr lang="es-MX" sz="1200" b="1" i="1">
                              <a:solidFill>
                                <a:schemeClr val="tx1">
                                  <a:lumMod val="75000"/>
                                  <a:lumOff val="25000"/>
                                </a:schemeClr>
                              </a:solidFill>
                              <a:latin typeface="Cambria Math" panose="02040503050406030204" pitchFamily="18" charset="0"/>
                            </a:rPr>
                          </m:ctrlPr>
                        </m:funcPr>
                        <m:fName>
                          <m:r>
                            <a:rPr lang="es-MX" sz="1200" b="1" i="1">
                              <a:solidFill>
                                <a:schemeClr val="tx1">
                                  <a:lumMod val="75000"/>
                                  <a:lumOff val="25000"/>
                                </a:schemeClr>
                              </a:solidFill>
                              <a:latin typeface="Cambria Math" panose="02040503050406030204" pitchFamily="18" charset="0"/>
                            </a:rPr>
                            <m:t>𝒍𝒏</m:t>
                          </m:r>
                        </m:fName>
                        <m:e>
                          <m:d>
                            <m:dPr>
                              <m:ctrlPr>
                                <a:rPr lang="es-MX" sz="1200" b="1" i="1">
                                  <a:solidFill>
                                    <a:schemeClr val="tx1">
                                      <a:lumMod val="75000"/>
                                      <a:lumOff val="25000"/>
                                    </a:schemeClr>
                                  </a:solidFill>
                                  <a:latin typeface="Cambria Math" panose="02040503050406030204" pitchFamily="18" charset="0"/>
                                </a:rPr>
                              </m:ctrlPr>
                            </m:dPr>
                            <m:e>
                              <m:sSub>
                                <m:sSubPr>
                                  <m:ctrlPr>
                                    <a:rPr lang="es-MX" sz="1200" b="1" i="1">
                                      <a:solidFill>
                                        <a:schemeClr val="tx1">
                                          <a:lumMod val="75000"/>
                                          <a:lumOff val="25000"/>
                                        </a:schemeClr>
                                      </a:solidFill>
                                      <a:latin typeface="Cambria Math" panose="02040503050406030204" pitchFamily="18" charset="0"/>
                                    </a:rPr>
                                  </m:ctrlPr>
                                </m:sSubPr>
                                <m:e>
                                  <m:r>
                                    <a:rPr lang="es-MX" sz="1200" b="1" i="1">
                                      <a:solidFill>
                                        <a:schemeClr val="tx1">
                                          <a:lumMod val="75000"/>
                                          <a:lumOff val="25000"/>
                                        </a:schemeClr>
                                      </a:solidFill>
                                      <a:latin typeface="Cambria Math" panose="02040503050406030204" pitchFamily="18" charset="0"/>
                                    </a:rPr>
                                    <m:t>𝑽</m:t>
                                  </m:r>
                                </m:e>
                                <m:sub>
                                  <m:r>
                                    <a:rPr lang="es-MX" sz="1200" b="1" i="1">
                                      <a:solidFill>
                                        <a:schemeClr val="tx1">
                                          <a:lumMod val="75000"/>
                                          <a:lumOff val="25000"/>
                                        </a:schemeClr>
                                      </a:solidFill>
                                      <a:latin typeface="Cambria Math" panose="02040503050406030204" pitchFamily="18" charset="0"/>
                                    </a:rPr>
                                    <m:t>𝒋</m:t>
                                  </m:r>
                                </m:sub>
                              </m:sSub>
                            </m:e>
                          </m:d>
                        </m:e>
                      </m:func>
                      <m:r>
                        <a:rPr lang="es-MX" sz="1200" b="1" i="1">
                          <a:solidFill>
                            <a:schemeClr val="tx1">
                              <a:lumMod val="75000"/>
                              <a:lumOff val="25000"/>
                            </a:schemeClr>
                          </a:solidFill>
                          <a:latin typeface="Cambria Math" panose="02040503050406030204" pitchFamily="18" charset="0"/>
                        </a:rPr>
                        <m:t>− </m:t>
                      </m:r>
                      <m:r>
                        <a:rPr lang="es-MX" sz="1200" b="1" i="1" smtClean="0">
                          <a:solidFill>
                            <a:srgbClr val="B6004A"/>
                          </a:solidFill>
                          <a:latin typeface="Cambria Math" panose="02040503050406030204" pitchFamily="18" charset="0"/>
                        </a:rPr>
                        <m:t>∆</m:t>
                      </m:r>
                      <m:r>
                        <a:rPr lang="es-MX" sz="1200" b="1" i="1" smtClean="0">
                          <a:solidFill>
                            <a:srgbClr val="B6004A"/>
                          </a:solidFill>
                          <a:latin typeface="Cambria Math" panose="02040503050406030204" pitchFamily="18" charset="0"/>
                        </a:rPr>
                        <m:t>𝒍𝒏</m:t>
                      </m:r>
                      <m:r>
                        <a:rPr lang="es-MX" sz="1200" b="1" i="1" smtClean="0">
                          <a:solidFill>
                            <a:srgbClr val="B6004A"/>
                          </a:solidFill>
                          <a:latin typeface="Cambria Math" panose="02040503050406030204" pitchFamily="18" charset="0"/>
                        </a:rPr>
                        <m:t> </m:t>
                      </m:r>
                      <m:d>
                        <m:dPr>
                          <m:ctrlPr>
                            <a:rPr lang="es-MX" sz="1200" b="1" i="1">
                              <a:solidFill>
                                <a:srgbClr val="B6004A"/>
                              </a:solidFill>
                              <a:latin typeface="Cambria Math" panose="02040503050406030204" pitchFamily="18" charset="0"/>
                            </a:rPr>
                          </m:ctrlPr>
                        </m:dPr>
                        <m:e>
                          <m:sSub>
                            <m:sSubPr>
                              <m:ctrlPr>
                                <a:rPr lang="es-MX" sz="1200" b="1" i="1">
                                  <a:solidFill>
                                    <a:srgbClr val="B6004A"/>
                                  </a:solidFill>
                                  <a:latin typeface="Cambria Math" panose="02040503050406030204" pitchFamily="18" charset="0"/>
                                </a:rPr>
                              </m:ctrlPr>
                            </m:sSubPr>
                            <m:e>
                              <m:r>
                                <a:rPr lang="es-MX" sz="1200" b="1" i="1">
                                  <a:solidFill>
                                    <a:srgbClr val="B6004A"/>
                                  </a:solidFill>
                                  <a:latin typeface="Cambria Math" panose="02040503050406030204" pitchFamily="18" charset="0"/>
                                </a:rPr>
                                <m:t>𝑯</m:t>
                              </m:r>
                            </m:e>
                            <m:sub>
                              <m:r>
                                <a:rPr lang="es-MX" sz="1200" b="1" i="1">
                                  <a:solidFill>
                                    <a:srgbClr val="B6004A"/>
                                  </a:solidFill>
                                  <a:latin typeface="Cambria Math" panose="02040503050406030204" pitchFamily="18" charset="0"/>
                                </a:rPr>
                                <m:t>𝒋</m:t>
                              </m:r>
                            </m:sub>
                          </m:sSub>
                        </m:e>
                      </m:d>
                      <m:r>
                        <a:rPr lang="es-MX" sz="1200" b="1">
                          <a:solidFill>
                            <a:schemeClr val="tx1">
                              <a:lumMod val="75000"/>
                              <a:lumOff val="25000"/>
                            </a:schemeClr>
                          </a:solidFill>
                          <a:latin typeface="Cambria Math" panose="02040503050406030204" pitchFamily="18" charset="0"/>
                        </a:rPr>
                        <m:t>=∆</m:t>
                      </m:r>
                      <m:func>
                        <m:funcPr>
                          <m:ctrlPr>
                            <a:rPr lang="es-MX" sz="1200" b="1" i="1">
                              <a:solidFill>
                                <a:schemeClr val="tx1">
                                  <a:lumMod val="75000"/>
                                  <a:lumOff val="25000"/>
                                </a:schemeClr>
                              </a:solidFill>
                              <a:latin typeface="Cambria Math" panose="02040503050406030204" pitchFamily="18" charset="0"/>
                            </a:rPr>
                          </m:ctrlPr>
                        </m:funcPr>
                        <m:fName>
                          <m:r>
                            <a:rPr lang="es-MX" sz="1200" b="1" i="1">
                              <a:solidFill>
                                <a:schemeClr val="tx1">
                                  <a:lumMod val="75000"/>
                                  <a:lumOff val="25000"/>
                                </a:schemeClr>
                              </a:solidFill>
                              <a:latin typeface="Cambria Math" panose="02040503050406030204" pitchFamily="18" charset="0"/>
                            </a:rPr>
                            <m:t>𝒍𝒏</m:t>
                          </m:r>
                        </m:fName>
                        <m:e>
                          <m:d>
                            <m:dPr>
                              <m:ctrlPr>
                                <a:rPr lang="es-MX" sz="1200" b="1" i="1">
                                  <a:solidFill>
                                    <a:schemeClr val="tx1">
                                      <a:lumMod val="75000"/>
                                      <a:lumOff val="25000"/>
                                    </a:schemeClr>
                                  </a:solidFill>
                                  <a:latin typeface="Cambria Math" panose="02040503050406030204" pitchFamily="18" charset="0"/>
                                </a:rPr>
                              </m:ctrlPr>
                            </m:dPr>
                            <m:e>
                              <m:sSub>
                                <m:sSubPr>
                                  <m:ctrlPr>
                                    <a:rPr lang="es-MX" sz="1200" b="1" i="1">
                                      <a:solidFill>
                                        <a:schemeClr val="tx1">
                                          <a:lumMod val="75000"/>
                                          <a:lumOff val="25000"/>
                                        </a:schemeClr>
                                      </a:solidFill>
                                      <a:latin typeface="Cambria Math" panose="02040503050406030204" pitchFamily="18" charset="0"/>
                                    </a:rPr>
                                  </m:ctrlPr>
                                </m:sSubPr>
                                <m:e>
                                  <m:r>
                                    <a:rPr lang="es-MX" sz="1200" b="1" i="1" smtClean="0">
                                      <a:solidFill>
                                        <a:schemeClr val="tx1">
                                          <a:lumMod val="75000"/>
                                          <a:lumOff val="25000"/>
                                        </a:schemeClr>
                                      </a:solidFill>
                                      <a:latin typeface="Cambria Math" panose="02040503050406030204" pitchFamily="18" charset="0"/>
                                    </a:rPr>
                                    <m:t>𝑨</m:t>
                                  </m:r>
                                </m:e>
                                <m:sub>
                                  <m:r>
                                    <a:rPr lang="es-MX" sz="1200" b="1" i="1">
                                      <a:solidFill>
                                        <a:schemeClr val="tx1">
                                          <a:lumMod val="75000"/>
                                          <a:lumOff val="25000"/>
                                        </a:schemeClr>
                                      </a:solidFill>
                                      <a:latin typeface="Cambria Math" panose="02040503050406030204" pitchFamily="18" charset="0"/>
                                    </a:rPr>
                                    <m:t>𝒋</m:t>
                                  </m:r>
                                </m:sub>
                              </m:sSub>
                            </m:e>
                          </m:d>
                        </m:e>
                      </m:func>
                      <m:r>
                        <a:rPr lang="es-MX" sz="1200" b="1" i="1">
                          <a:solidFill>
                            <a:schemeClr val="tx1">
                              <a:lumMod val="75000"/>
                              <a:lumOff val="25000"/>
                            </a:schemeClr>
                          </a:solidFill>
                          <a:latin typeface="Cambria Math" panose="02040503050406030204" pitchFamily="18" charset="0"/>
                        </a:rPr>
                        <m:t>+</m:t>
                      </m:r>
                      <m:sSubSup>
                        <m:sSubSupPr>
                          <m:ctrlPr>
                            <a:rPr lang="es-MX" sz="1200" b="1" i="1" smtClean="0">
                              <a:solidFill>
                                <a:schemeClr val="accent1"/>
                              </a:solidFill>
                              <a:latin typeface="Cambria Math" panose="02040503050406030204" pitchFamily="18" charset="0"/>
                            </a:rPr>
                          </m:ctrlPr>
                        </m:sSubSupPr>
                        <m:e>
                          <m:r>
                            <a:rPr lang="es-MX" sz="1200" b="1" i="1">
                              <a:solidFill>
                                <a:schemeClr val="accent1"/>
                              </a:solidFill>
                              <a:latin typeface="Cambria Math" panose="02040503050406030204" pitchFamily="18" charset="0"/>
                            </a:rPr>
                            <m:t>𝒘</m:t>
                          </m:r>
                        </m:e>
                        <m:sub>
                          <m:r>
                            <a:rPr lang="es-MX" sz="1200" b="1" i="1">
                              <a:solidFill>
                                <a:schemeClr val="accent1"/>
                              </a:solidFill>
                              <a:latin typeface="Cambria Math" panose="02040503050406030204" pitchFamily="18" charset="0"/>
                            </a:rPr>
                            <m:t>𝒋</m:t>
                          </m:r>
                        </m:sub>
                        <m:sup>
                          <m:r>
                            <a:rPr lang="es-MX" sz="1200" b="1" i="1">
                              <a:solidFill>
                                <a:schemeClr val="accent1"/>
                              </a:solidFill>
                              <a:latin typeface="Cambria Math" panose="02040503050406030204" pitchFamily="18" charset="0"/>
                            </a:rPr>
                            <m:t>𝑲</m:t>
                          </m:r>
                        </m:sup>
                      </m:sSubSup>
                      <m:r>
                        <a:rPr lang="es-MX" sz="1200" b="1">
                          <a:solidFill>
                            <a:schemeClr val="tx1">
                              <a:lumMod val="75000"/>
                              <a:lumOff val="25000"/>
                            </a:schemeClr>
                          </a:solidFill>
                          <a:latin typeface="Cambria Math" panose="02040503050406030204" pitchFamily="18" charset="0"/>
                        </a:rPr>
                        <m:t>∆</m:t>
                      </m:r>
                      <m:func>
                        <m:funcPr>
                          <m:ctrlPr>
                            <a:rPr lang="es-MX" sz="1200" b="1" i="1">
                              <a:solidFill>
                                <a:schemeClr val="tx1">
                                  <a:lumMod val="75000"/>
                                  <a:lumOff val="25000"/>
                                </a:schemeClr>
                              </a:solidFill>
                              <a:latin typeface="Cambria Math" panose="02040503050406030204" pitchFamily="18" charset="0"/>
                            </a:rPr>
                          </m:ctrlPr>
                        </m:funcPr>
                        <m:fName>
                          <m:r>
                            <a:rPr lang="es-MX" sz="1200" b="1" i="1">
                              <a:solidFill>
                                <a:schemeClr val="tx1">
                                  <a:lumMod val="75000"/>
                                  <a:lumOff val="25000"/>
                                </a:schemeClr>
                              </a:solidFill>
                              <a:latin typeface="Cambria Math" panose="02040503050406030204" pitchFamily="18" charset="0"/>
                            </a:rPr>
                            <m:t>𝒍𝒏</m:t>
                          </m:r>
                        </m:fName>
                        <m:e>
                          <m:d>
                            <m:dPr>
                              <m:ctrlPr>
                                <a:rPr lang="es-MX" sz="1200" b="1" i="1">
                                  <a:solidFill>
                                    <a:schemeClr val="tx1">
                                      <a:lumMod val="75000"/>
                                      <a:lumOff val="25000"/>
                                    </a:schemeClr>
                                  </a:solidFill>
                                  <a:latin typeface="Cambria Math" panose="02040503050406030204" pitchFamily="18" charset="0"/>
                                </a:rPr>
                              </m:ctrlPr>
                            </m:dPr>
                            <m:e>
                              <m:sSub>
                                <m:sSubPr>
                                  <m:ctrlPr>
                                    <a:rPr lang="es-MX" sz="1200" b="1" i="1">
                                      <a:solidFill>
                                        <a:schemeClr val="tx1">
                                          <a:lumMod val="75000"/>
                                          <a:lumOff val="25000"/>
                                        </a:schemeClr>
                                      </a:solidFill>
                                      <a:latin typeface="Cambria Math" panose="02040503050406030204" pitchFamily="18" charset="0"/>
                                    </a:rPr>
                                  </m:ctrlPr>
                                </m:sSubPr>
                                <m:e>
                                  <m:r>
                                    <a:rPr lang="es-MX" sz="1200" b="1" i="1">
                                      <a:solidFill>
                                        <a:schemeClr val="tx1">
                                          <a:lumMod val="75000"/>
                                          <a:lumOff val="25000"/>
                                        </a:schemeClr>
                                      </a:solidFill>
                                      <a:latin typeface="Cambria Math" panose="02040503050406030204" pitchFamily="18" charset="0"/>
                                    </a:rPr>
                                    <m:t>𝑲</m:t>
                                  </m:r>
                                </m:e>
                                <m:sub>
                                  <m:r>
                                    <a:rPr lang="es-MX" sz="1200" b="1" i="1">
                                      <a:solidFill>
                                        <a:schemeClr val="tx1">
                                          <a:lumMod val="75000"/>
                                          <a:lumOff val="25000"/>
                                        </a:schemeClr>
                                      </a:solidFill>
                                      <a:latin typeface="Cambria Math" panose="02040503050406030204" pitchFamily="18" charset="0"/>
                                    </a:rPr>
                                    <m:t>𝒋</m:t>
                                  </m:r>
                                </m:sub>
                              </m:sSub>
                            </m:e>
                          </m:d>
                        </m:e>
                      </m:func>
                      <m:r>
                        <a:rPr lang="es-MX" sz="1200" b="1" i="1">
                          <a:solidFill>
                            <a:schemeClr val="tx1">
                              <a:lumMod val="75000"/>
                              <a:lumOff val="25000"/>
                            </a:schemeClr>
                          </a:solidFill>
                          <a:latin typeface="Cambria Math" panose="02040503050406030204" pitchFamily="18" charset="0"/>
                        </a:rPr>
                        <m:t>+</m:t>
                      </m:r>
                      <m:sSubSup>
                        <m:sSubSupPr>
                          <m:ctrlPr>
                            <a:rPr lang="es-MX" sz="1200" b="1" i="1" smtClean="0">
                              <a:solidFill>
                                <a:schemeClr val="accent1"/>
                              </a:solidFill>
                              <a:latin typeface="Cambria Math" panose="02040503050406030204" pitchFamily="18" charset="0"/>
                            </a:rPr>
                          </m:ctrlPr>
                        </m:sSubSupPr>
                        <m:e>
                          <m:r>
                            <a:rPr lang="es-MX" sz="1200" b="1" i="1">
                              <a:solidFill>
                                <a:schemeClr val="accent1"/>
                              </a:solidFill>
                              <a:latin typeface="Cambria Math" panose="02040503050406030204" pitchFamily="18" charset="0"/>
                            </a:rPr>
                            <m:t>𝒘</m:t>
                          </m:r>
                        </m:e>
                        <m:sub>
                          <m:r>
                            <a:rPr lang="es-MX" sz="1200" b="1" i="1">
                              <a:solidFill>
                                <a:schemeClr val="accent1"/>
                              </a:solidFill>
                              <a:latin typeface="Cambria Math" panose="02040503050406030204" pitchFamily="18" charset="0"/>
                            </a:rPr>
                            <m:t>𝒋</m:t>
                          </m:r>
                        </m:sub>
                        <m:sup>
                          <m:r>
                            <a:rPr lang="es-MX" sz="1200" b="1" i="1">
                              <a:solidFill>
                                <a:schemeClr val="accent1"/>
                              </a:solidFill>
                              <a:latin typeface="Cambria Math" panose="02040503050406030204" pitchFamily="18" charset="0"/>
                            </a:rPr>
                            <m:t>𝑳</m:t>
                          </m:r>
                        </m:sup>
                      </m:sSubSup>
                      <m:r>
                        <a:rPr lang="es-MX" sz="1200" b="1" i="1">
                          <a:solidFill>
                            <a:schemeClr val="tx1">
                              <a:lumMod val="75000"/>
                              <a:lumOff val="25000"/>
                            </a:schemeClr>
                          </a:solidFill>
                          <a:latin typeface="Cambria Math" panose="02040503050406030204" pitchFamily="18" charset="0"/>
                        </a:rPr>
                        <m:t>∆</m:t>
                      </m:r>
                      <m:r>
                        <a:rPr lang="es-MX" sz="1200" b="1" i="1">
                          <a:solidFill>
                            <a:schemeClr val="tx1">
                              <a:lumMod val="75000"/>
                              <a:lumOff val="25000"/>
                            </a:schemeClr>
                          </a:solidFill>
                          <a:latin typeface="Cambria Math" panose="02040503050406030204" pitchFamily="18" charset="0"/>
                        </a:rPr>
                        <m:t>𝒍𝒏</m:t>
                      </m:r>
                      <m:sSub>
                        <m:sSubPr>
                          <m:ctrlPr>
                            <a:rPr lang="es-MX" sz="1200" b="1" i="1">
                              <a:solidFill>
                                <a:schemeClr val="tx1">
                                  <a:lumMod val="75000"/>
                                  <a:lumOff val="25000"/>
                                </a:schemeClr>
                              </a:solidFill>
                              <a:latin typeface="Cambria Math" panose="02040503050406030204" pitchFamily="18" charset="0"/>
                            </a:rPr>
                          </m:ctrlPr>
                        </m:sSubPr>
                        <m:e>
                          <m:r>
                            <a:rPr lang="es-MX" sz="1200" b="1" i="1">
                              <a:solidFill>
                                <a:schemeClr val="tx1">
                                  <a:lumMod val="75000"/>
                                  <a:lumOff val="25000"/>
                                </a:schemeClr>
                              </a:solidFill>
                              <a:latin typeface="Cambria Math" panose="02040503050406030204" pitchFamily="18" charset="0"/>
                            </a:rPr>
                            <m:t>𝑳𝑪</m:t>
                          </m:r>
                        </m:e>
                        <m:sub>
                          <m:r>
                            <a:rPr lang="es-MX" sz="1200" b="1" i="1">
                              <a:solidFill>
                                <a:schemeClr val="tx1">
                                  <a:lumMod val="75000"/>
                                  <a:lumOff val="25000"/>
                                </a:schemeClr>
                              </a:solidFill>
                              <a:latin typeface="Cambria Math" panose="02040503050406030204" pitchFamily="18" charset="0"/>
                            </a:rPr>
                            <m:t>𝒋</m:t>
                          </m:r>
                        </m:sub>
                      </m:sSub>
                      <m:r>
                        <a:rPr lang="es-MX" sz="1200" b="1" i="1">
                          <a:solidFill>
                            <a:schemeClr val="tx1">
                              <a:lumMod val="75000"/>
                              <a:lumOff val="25000"/>
                            </a:schemeClr>
                          </a:solidFill>
                          <a:latin typeface="Cambria Math" panose="02040503050406030204" pitchFamily="18" charset="0"/>
                        </a:rPr>
                        <m:t>+</m:t>
                      </m:r>
                      <m:sSubSup>
                        <m:sSubSupPr>
                          <m:ctrlPr>
                            <a:rPr lang="es-MX" sz="1200" b="1" i="1" smtClean="0">
                              <a:solidFill>
                                <a:schemeClr val="accent1"/>
                              </a:solidFill>
                              <a:latin typeface="Cambria Math" panose="02040503050406030204" pitchFamily="18" charset="0"/>
                            </a:rPr>
                          </m:ctrlPr>
                        </m:sSubSupPr>
                        <m:e>
                          <m:r>
                            <a:rPr lang="es-MX" sz="1200" b="1" i="1">
                              <a:solidFill>
                                <a:schemeClr val="accent1"/>
                              </a:solidFill>
                              <a:latin typeface="Cambria Math" panose="02040503050406030204" pitchFamily="18" charset="0"/>
                            </a:rPr>
                            <m:t>𝒘</m:t>
                          </m:r>
                        </m:e>
                        <m:sub>
                          <m:r>
                            <a:rPr lang="es-MX" sz="1200" b="1" i="1">
                              <a:solidFill>
                                <a:schemeClr val="accent1"/>
                              </a:solidFill>
                              <a:latin typeface="Cambria Math" panose="02040503050406030204" pitchFamily="18" charset="0"/>
                            </a:rPr>
                            <m:t>𝒋</m:t>
                          </m:r>
                        </m:sub>
                        <m:sup>
                          <m:r>
                            <a:rPr lang="es-MX" sz="1200" b="1" i="1">
                              <a:solidFill>
                                <a:schemeClr val="accent1"/>
                              </a:solidFill>
                              <a:latin typeface="Cambria Math" panose="02040503050406030204" pitchFamily="18" charset="0"/>
                            </a:rPr>
                            <m:t>𝑳</m:t>
                          </m:r>
                        </m:sup>
                      </m:sSubSup>
                      <m:r>
                        <a:rPr lang="es-MX" sz="1200" b="1" i="1" smtClean="0">
                          <a:solidFill>
                            <a:schemeClr val="tx1">
                              <a:lumMod val="75000"/>
                              <a:lumOff val="25000"/>
                            </a:schemeClr>
                          </a:solidFill>
                          <a:latin typeface="Cambria Math" panose="02040503050406030204" pitchFamily="18" charset="0"/>
                        </a:rPr>
                        <m:t>∆</m:t>
                      </m:r>
                      <m:r>
                        <a:rPr lang="es-MX" sz="1200" b="1" i="1" smtClean="0">
                          <a:solidFill>
                            <a:schemeClr val="tx1">
                              <a:lumMod val="75000"/>
                              <a:lumOff val="25000"/>
                            </a:schemeClr>
                          </a:solidFill>
                          <a:latin typeface="Cambria Math" panose="02040503050406030204" pitchFamily="18" charset="0"/>
                        </a:rPr>
                        <m:t>𝒍𝒏</m:t>
                      </m:r>
                      <m:r>
                        <a:rPr lang="es-MX" sz="1200" b="1" i="1" smtClean="0">
                          <a:solidFill>
                            <a:schemeClr val="tx1">
                              <a:lumMod val="75000"/>
                              <a:lumOff val="25000"/>
                            </a:schemeClr>
                          </a:solidFill>
                          <a:latin typeface="Cambria Math" panose="02040503050406030204" pitchFamily="18" charset="0"/>
                        </a:rPr>
                        <m:t> </m:t>
                      </m:r>
                      <m:d>
                        <m:dPr>
                          <m:ctrlPr>
                            <a:rPr lang="es-MX" sz="1200" b="1" i="1">
                              <a:solidFill>
                                <a:schemeClr val="tx1">
                                  <a:lumMod val="75000"/>
                                  <a:lumOff val="25000"/>
                                </a:schemeClr>
                              </a:solidFill>
                              <a:latin typeface="Cambria Math" panose="02040503050406030204" pitchFamily="18" charset="0"/>
                            </a:rPr>
                          </m:ctrlPr>
                        </m:dPr>
                        <m:e>
                          <m:sSub>
                            <m:sSubPr>
                              <m:ctrlPr>
                                <a:rPr lang="es-MX" sz="1200" b="1" i="1">
                                  <a:solidFill>
                                    <a:schemeClr val="tx1">
                                      <a:lumMod val="75000"/>
                                      <a:lumOff val="25000"/>
                                    </a:schemeClr>
                                  </a:solidFill>
                                  <a:latin typeface="Cambria Math" panose="02040503050406030204" pitchFamily="18" charset="0"/>
                                </a:rPr>
                              </m:ctrlPr>
                            </m:sSubPr>
                            <m:e>
                              <m:r>
                                <a:rPr lang="es-MX" sz="1200" b="1" i="1">
                                  <a:solidFill>
                                    <a:schemeClr val="tx1">
                                      <a:lumMod val="75000"/>
                                      <a:lumOff val="25000"/>
                                    </a:schemeClr>
                                  </a:solidFill>
                                  <a:latin typeface="Cambria Math" panose="02040503050406030204" pitchFamily="18" charset="0"/>
                                </a:rPr>
                                <m:t>𝑯</m:t>
                              </m:r>
                            </m:e>
                            <m:sub>
                              <m:r>
                                <a:rPr lang="es-MX" sz="1200" b="1" i="1">
                                  <a:solidFill>
                                    <a:schemeClr val="tx1">
                                      <a:lumMod val="75000"/>
                                      <a:lumOff val="25000"/>
                                    </a:schemeClr>
                                  </a:solidFill>
                                  <a:latin typeface="Cambria Math" panose="02040503050406030204" pitchFamily="18" charset="0"/>
                                </a:rPr>
                                <m:t>𝒋</m:t>
                              </m:r>
                            </m:sub>
                          </m:sSub>
                        </m:e>
                      </m:d>
                      <m:r>
                        <a:rPr lang="es-MX" sz="1200" b="1" i="1">
                          <a:solidFill>
                            <a:schemeClr val="tx1">
                              <a:lumMod val="75000"/>
                              <a:lumOff val="25000"/>
                            </a:schemeClr>
                          </a:solidFill>
                          <a:latin typeface="Cambria Math" panose="02040503050406030204" pitchFamily="18" charset="0"/>
                        </a:rPr>
                        <m:t>−(</m:t>
                      </m:r>
                      <m:sSubSup>
                        <m:sSubSupPr>
                          <m:ctrlPr>
                            <a:rPr lang="es-MX" sz="1200" b="1" i="1" smtClean="0">
                              <a:solidFill>
                                <a:schemeClr val="accent1"/>
                              </a:solidFill>
                              <a:latin typeface="Cambria Math" panose="02040503050406030204" pitchFamily="18" charset="0"/>
                            </a:rPr>
                          </m:ctrlPr>
                        </m:sSubSupPr>
                        <m:e>
                          <m:r>
                            <a:rPr lang="es-MX" sz="1200" b="1" i="1">
                              <a:solidFill>
                                <a:schemeClr val="accent1"/>
                              </a:solidFill>
                              <a:latin typeface="Cambria Math" panose="02040503050406030204" pitchFamily="18" charset="0"/>
                            </a:rPr>
                            <m:t>𝒘</m:t>
                          </m:r>
                        </m:e>
                        <m:sub>
                          <m:r>
                            <a:rPr lang="es-MX" sz="1200" b="1" i="1">
                              <a:solidFill>
                                <a:schemeClr val="accent1"/>
                              </a:solidFill>
                              <a:latin typeface="Cambria Math" panose="02040503050406030204" pitchFamily="18" charset="0"/>
                            </a:rPr>
                            <m:t>𝒋</m:t>
                          </m:r>
                        </m:sub>
                        <m:sup>
                          <m:r>
                            <a:rPr lang="es-MX" sz="1200" b="1" i="1">
                              <a:solidFill>
                                <a:schemeClr val="accent1"/>
                              </a:solidFill>
                              <a:latin typeface="Cambria Math" panose="02040503050406030204" pitchFamily="18" charset="0"/>
                            </a:rPr>
                            <m:t>𝑲</m:t>
                          </m:r>
                        </m:sup>
                      </m:sSubSup>
                      <m:r>
                        <a:rPr lang="es-MX" sz="1200" b="1" i="1">
                          <a:solidFill>
                            <a:schemeClr val="accent1"/>
                          </a:solidFill>
                          <a:latin typeface="Cambria Math" panose="02040503050406030204" pitchFamily="18" charset="0"/>
                        </a:rPr>
                        <m:t>+</m:t>
                      </m:r>
                      <m:sSubSup>
                        <m:sSubSupPr>
                          <m:ctrlPr>
                            <a:rPr lang="es-MX" sz="1200" b="1" i="1">
                              <a:solidFill>
                                <a:schemeClr val="accent1"/>
                              </a:solidFill>
                              <a:latin typeface="Cambria Math" panose="02040503050406030204" pitchFamily="18" charset="0"/>
                            </a:rPr>
                          </m:ctrlPr>
                        </m:sSubSupPr>
                        <m:e>
                          <m:r>
                            <a:rPr lang="es-MX" sz="1200" b="1" i="1">
                              <a:solidFill>
                                <a:schemeClr val="accent1"/>
                              </a:solidFill>
                              <a:latin typeface="Cambria Math" panose="02040503050406030204" pitchFamily="18" charset="0"/>
                            </a:rPr>
                            <m:t>𝒘</m:t>
                          </m:r>
                        </m:e>
                        <m:sub>
                          <m:r>
                            <a:rPr lang="es-MX" sz="1200" b="1" i="1">
                              <a:solidFill>
                                <a:schemeClr val="accent1"/>
                              </a:solidFill>
                              <a:latin typeface="Cambria Math" panose="02040503050406030204" pitchFamily="18" charset="0"/>
                            </a:rPr>
                            <m:t>𝒋</m:t>
                          </m:r>
                        </m:sub>
                        <m:sup>
                          <m:r>
                            <a:rPr lang="es-MX" sz="1200" b="1" i="1">
                              <a:solidFill>
                                <a:schemeClr val="accent1"/>
                              </a:solidFill>
                              <a:latin typeface="Cambria Math" panose="02040503050406030204" pitchFamily="18" charset="0"/>
                            </a:rPr>
                            <m:t>𝑳</m:t>
                          </m:r>
                        </m:sup>
                      </m:sSubSup>
                      <m:r>
                        <a:rPr lang="es-MX" sz="1200" b="1" i="1">
                          <a:solidFill>
                            <a:schemeClr val="tx1">
                              <a:lumMod val="75000"/>
                              <a:lumOff val="25000"/>
                            </a:schemeClr>
                          </a:solidFill>
                          <a:latin typeface="Cambria Math" panose="02040503050406030204" pitchFamily="18" charset="0"/>
                        </a:rPr>
                        <m:t>)</m:t>
                      </m:r>
                      <m:r>
                        <a:rPr lang="es-MX" sz="1200" b="1" i="1" smtClean="0">
                          <a:solidFill>
                            <a:srgbClr val="B6004B"/>
                          </a:solidFill>
                          <a:latin typeface="Cambria Math" panose="02040503050406030204" pitchFamily="18" charset="0"/>
                        </a:rPr>
                        <m:t>∆</m:t>
                      </m:r>
                      <m:r>
                        <a:rPr lang="es-MX" sz="1200" b="1" i="1" smtClean="0">
                          <a:solidFill>
                            <a:srgbClr val="B6004B"/>
                          </a:solidFill>
                          <a:latin typeface="Cambria Math" panose="02040503050406030204" pitchFamily="18" charset="0"/>
                        </a:rPr>
                        <m:t>𝒍𝒏</m:t>
                      </m:r>
                      <m:r>
                        <a:rPr lang="es-MX" sz="1200" b="1" i="1" smtClean="0">
                          <a:solidFill>
                            <a:srgbClr val="B6004B"/>
                          </a:solidFill>
                          <a:latin typeface="Cambria Math" panose="02040503050406030204" pitchFamily="18" charset="0"/>
                        </a:rPr>
                        <m:t> (</m:t>
                      </m:r>
                      <m:sSub>
                        <m:sSubPr>
                          <m:ctrlPr>
                            <a:rPr lang="es-MX" sz="1200" b="1" i="1">
                              <a:solidFill>
                                <a:srgbClr val="B6004B"/>
                              </a:solidFill>
                              <a:latin typeface="Cambria Math" panose="02040503050406030204" pitchFamily="18" charset="0"/>
                            </a:rPr>
                          </m:ctrlPr>
                        </m:sSubPr>
                        <m:e>
                          <m:r>
                            <a:rPr lang="es-MX" sz="1200" b="1" i="1">
                              <a:solidFill>
                                <a:srgbClr val="B6004B"/>
                              </a:solidFill>
                              <a:latin typeface="Cambria Math" panose="02040503050406030204" pitchFamily="18" charset="0"/>
                            </a:rPr>
                            <m:t>𝑯</m:t>
                          </m:r>
                        </m:e>
                        <m:sub>
                          <m:r>
                            <a:rPr lang="es-MX" sz="1200" b="1" i="1">
                              <a:solidFill>
                                <a:srgbClr val="B6004B"/>
                              </a:solidFill>
                              <a:latin typeface="Cambria Math" panose="02040503050406030204" pitchFamily="18" charset="0"/>
                            </a:rPr>
                            <m:t>𝒋</m:t>
                          </m:r>
                        </m:sub>
                      </m:sSub>
                      <m:r>
                        <a:rPr lang="es-MX" sz="1200" b="1">
                          <a:solidFill>
                            <a:srgbClr val="B6004B"/>
                          </a:solidFill>
                          <a:latin typeface="Cambria Math" panose="02040503050406030204" pitchFamily="18" charset="0"/>
                        </a:rPr>
                        <m:t>)</m:t>
                      </m:r>
                    </m:oMath>
                  </m:oMathPara>
                </a14:m>
                <a:endParaRPr lang="es-MX" sz="1200" b="1" dirty="0">
                  <a:solidFill>
                    <a:srgbClr val="B6004B"/>
                  </a:solidFill>
                  <a:latin typeface="Arial" panose="020B0604020202020204" pitchFamily="34" charset="0"/>
                </a:endParaRPr>
              </a:p>
              <a:p>
                <a:pPr algn="ctr"/>
                <a:endParaRPr lang="es-MX" sz="1200" b="1" dirty="0">
                  <a:solidFill>
                    <a:schemeClr val="tx1">
                      <a:lumMod val="75000"/>
                      <a:lumOff val="25000"/>
                    </a:schemeClr>
                  </a:solidFill>
                  <a:latin typeface="Cambria Math" panose="02040503050406030204" pitchFamily="18" charset="0"/>
                </a:endParaRPr>
              </a:p>
              <a:p>
                <a:pPr algn="ctr"/>
                <a:endParaRPr lang="es-MX" sz="1200" b="1" dirty="0">
                  <a:solidFill>
                    <a:schemeClr val="tx1">
                      <a:lumMod val="75000"/>
                      <a:lumOff val="25000"/>
                    </a:schemeClr>
                  </a:solidFill>
                  <a:latin typeface="Cambria Math" panose="02040503050406030204" pitchFamily="18" charset="0"/>
                </a:endParaRPr>
              </a:p>
              <a:p>
                <a:pPr algn="ctr"/>
                <a:endParaRPr lang="es-MX" sz="1200" b="1" dirty="0">
                  <a:solidFill>
                    <a:schemeClr val="tx1">
                      <a:lumMod val="75000"/>
                      <a:lumOff val="25000"/>
                    </a:schemeClr>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s-MX" sz="1200" b="1">
                          <a:solidFill>
                            <a:schemeClr val="tx1">
                              <a:lumMod val="75000"/>
                              <a:lumOff val="25000"/>
                            </a:schemeClr>
                          </a:solidFill>
                          <a:latin typeface="Cambria Math" panose="02040503050406030204" pitchFamily="18" charset="0"/>
                        </a:rPr>
                        <m:t>∆</m:t>
                      </m:r>
                      <m:func>
                        <m:funcPr>
                          <m:ctrlPr>
                            <a:rPr lang="es-MX" sz="1200" b="1" i="1">
                              <a:solidFill>
                                <a:schemeClr val="tx1">
                                  <a:lumMod val="75000"/>
                                  <a:lumOff val="25000"/>
                                </a:schemeClr>
                              </a:solidFill>
                              <a:latin typeface="Cambria Math" panose="02040503050406030204" pitchFamily="18" charset="0"/>
                            </a:rPr>
                          </m:ctrlPr>
                        </m:funcPr>
                        <m:fName>
                          <m:r>
                            <a:rPr lang="es-MX" sz="1200" b="1" i="1">
                              <a:solidFill>
                                <a:schemeClr val="tx1">
                                  <a:lumMod val="75000"/>
                                  <a:lumOff val="25000"/>
                                </a:schemeClr>
                              </a:solidFill>
                              <a:latin typeface="Cambria Math" panose="02040503050406030204" pitchFamily="18" charset="0"/>
                            </a:rPr>
                            <m:t>𝒍𝒏</m:t>
                          </m:r>
                        </m:fName>
                        <m:e>
                          <m:d>
                            <m:dPr>
                              <m:ctrlPr>
                                <a:rPr lang="es-MX" sz="1200" b="1" i="1">
                                  <a:solidFill>
                                    <a:schemeClr val="tx1">
                                      <a:lumMod val="75000"/>
                                      <a:lumOff val="25000"/>
                                    </a:schemeClr>
                                  </a:solidFill>
                                  <a:latin typeface="Cambria Math" panose="02040503050406030204" pitchFamily="18" charset="0"/>
                                </a:rPr>
                              </m:ctrlPr>
                            </m:dPr>
                            <m:e>
                              <m:sSub>
                                <m:sSubPr>
                                  <m:ctrlPr>
                                    <a:rPr lang="es-MX" sz="1200" b="1" i="1">
                                      <a:solidFill>
                                        <a:schemeClr val="tx1">
                                          <a:lumMod val="75000"/>
                                          <a:lumOff val="25000"/>
                                        </a:schemeClr>
                                      </a:solidFill>
                                      <a:latin typeface="Cambria Math" panose="02040503050406030204" pitchFamily="18" charset="0"/>
                                    </a:rPr>
                                  </m:ctrlPr>
                                </m:sSubPr>
                                <m:e>
                                  <m:r>
                                    <a:rPr lang="es-MX" sz="1200" b="1" i="1">
                                      <a:solidFill>
                                        <a:schemeClr val="tx1">
                                          <a:lumMod val="75000"/>
                                          <a:lumOff val="25000"/>
                                        </a:schemeClr>
                                      </a:solidFill>
                                      <a:latin typeface="Cambria Math" panose="02040503050406030204" pitchFamily="18" charset="0"/>
                                    </a:rPr>
                                    <m:t>𝑽</m:t>
                                  </m:r>
                                </m:e>
                                <m:sub>
                                  <m:r>
                                    <a:rPr lang="es-MX" sz="1200" b="1" i="1">
                                      <a:solidFill>
                                        <a:schemeClr val="tx1">
                                          <a:lumMod val="75000"/>
                                          <a:lumOff val="25000"/>
                                        </a:schemeClr>
                                      </a:solidFill>
                                      <a:latin typeface="Cambria Math" panose="02040503050406030204" pitchFamily="18" charset="0"/>
                                    </a:rPr>
                                    <m:t>𝒋</m:t>
                                  </m:r>
                                </m:sub>
                              </m:sSub>
                            </m:e>
                          </m:d>
                        </m:e>
                      </m:func>
                      <m:r>
                        <a:rPr lang="es-MX" sz="1200" b="1" i="1">
                          <a:solidFill>
                            <a:schemeClr val="tx1">
                              <a:lumMod val="75000"/>
                              <a:lumOff val="25000"/>
                            </a:schemeClr>
                          </a:solidFill>
                          <a:latin typeface="Cambria Math" panose="02040503050406030204" pitchFamily="18" charset="0"/>
                        </a:rPr>
                        <m:t>− ∆</m:t>
                      </m:r>
                      <m:r>
                        <a:rPr lang="es-MX" sz="1200" b="1" i="1">
                          <a:solidFill>
                            <a:schemeClr val="tx1">
                              <a:lumMod val="75000"/>
                              <a:lumOff val="25000"/>
                            </a:schemeClr>
                          </a:solidFill>
                          <a:latin typeface="Cambria Math" panose="02040503050406030204" pitchFamily="18" charset="0"/>
                        </a:rPr>
                        <m:t>𝒍𝒏</m:t>
                      </m:r>
                      <m:r>
                        <a:rPr lang="es-MX" sz="1200" b="1" i="1">
                          <a:solidFill>
                            <a:schemeClr val="tx1">
                              <a:lumMod val="75000"/>
                              <a:lumOff val="25000"/>
                            </a:schemeClr>
                          </a:solidFill>
                          <a:latin typeface="Cambria Math" panose="02040503050406030204" pitchFamily="18" charset="0"/>
                        </a:rPr>
                        <m:t> </m:t>
                      </m:r>
                      <m:d>
                        <m:dPr>
                          <m:ctrlPr>
                            <a:rPr lang="es-MX" sz="1200" b="1" i="1">
                              <a:solidFill>
                                <a:schemeClr val="tx1">
                                  <a:lumMod val="75000"/>
                                  <a:lumOff val="25000"/>
                                </a:schemeClr>
                              </a:solidFill>
                              <a:latin typeface="Cambria Math" panose="02040503050406030204" pitchFamily="18" charset="0"/>
                            </a:rPr>
                          </m:ctrlPr>
                        </m:dPr>
                        <m:e>
                          <m:sSub>
                            <m:sSubPr>
                              <m:ctrlPr>
                                <a:rPr lang="es-MX" sz="1200" b="1" i="1">
                                  <a:solidFill>
                                    <a:schemeClr val="tx1">
                                      <a:lumMod val="75000"/>
                                      <a:lumOff val="25000"/>
                                    </a:schemeClr>
                                  </a:solidFill>
                                  <a:latin typeface="Cambria Math" panose="02040503050406030204" pitchFamily="18" charset="0"/>
                                </a:rPr>
                              </m:ctrlPr>
                            </m:sSubPr>
                            <m:e>
                              <m:r>
                                <a:rPr lang="es-MX" sz="1200" b="1" i="1">
                                  <a:solidFill>
                                    <a:schemeClr val="tx1">
                                      <a:lumMod val="75000"/>
                                      <a:lumOff val="25000"/>
                                    </a:schemeClr>
                                  </a:solidFill>
                                  <a:latin typeface="Cambria Math" panose="02040503050406030204" pitchFamily="18" charset="0"/>
                                </a:rPr>
                                <m:t>𝑯</m:t>
                              </m:r>
                            </m:e>
                            <m:sub>
                              <m:r>
                                <a:rPr lang="es-MX" sz="1200" b="1" i="1">
                                  <a:solidFill>
                                    <a:schemeClr val="tx1">
                                      <a:lumMod val="75000"/>
                                      <a:lumOff val="25000"/>
                                    </a:schemeClr>
                                  </a:solidFill>
                                  <a:latin typeface="Cambria Math" panose="02040503050406030204" pitchFamily="18" charset="0"/>
                                </a:rPr>
                                <m:t>𝒋</m:t>
                              </m:r>
                            </m:sub>
                          </m:sSub>
                        </m:e>
                      </m:d>
                      <m:r>
                        <a:rPr lang="es-MX" sz="1200" b="1">
                          <a:solidFill>
                            <a:schemeClr val="tx1">
                              <a:lumMod val="75000"/>
                              <a:lumOff val="25000"/>
                            </a:schemeClr>
                          </a:solidFill>
                          <a:latin typeface="Cambria Math" panose="02040503050406030204" pitchFamily="18" charset="0"/>
                        </a:rPr>
                        <m:t>=∆</m:t>
                      </m:r>
                      <m:func>
                        <m:funcPr>
                          <m:ctrlPr>
                            <a:rPr lang="es-MX" sz="1200" b="1" i="1">
                              <a:solidFill>
                                <a:schemeClr val="tx1">
                                  <a:lumMod val="75000"/>
                                  <a:lumOff val="25000"/>
                                </a:schemeClr>
                              </a:solidFill>
                              <a:latin typeface="Cambria Math" panose="02040503050406030204" pitchFamily="18" charset="0"/>
                            </a:rPr>
                          </m:ctrlPr>
                        </m:funcPr>
                        <m:fName>
                          <m:r>
                            <a:rPr lang="es-MX" sz="1200" b="1" i="1">
                              <a:solidFill>
                                <a:schemeClr val="tx1">
                                  <a:lumMod val="75000"/>
                                  <a:lumOff val="25000"/>
                                </a:schemeClr>
                              </a:solidFill>
                              <a:latin typeface="Cambria Math" panose="02040503050406030204" pitchFamily="18" charset="0"/>
                            </a:rPr>
                            <m:t>𝒍𝒏</m:t>
                          </m:r>
                        </m:fName>
                        <m:e>
                          <m:d>
                            <m:dPr>
                              <m:ctrlPr>
                                <a:rPr lang="es-MX" sz="1200" b="1" i="1">
                                  <a:solidFill>
                                    <a:schemeClr val="tx1">
                                      <a:lumMod val="75000"/>
                                      <a:lumOff val="25000"/>
                                    </a:schemeClr>
                                  </a:solidFill>
                                  <a:latin typeface="Cambria Math" panose="02040503050406030204" pitchFamily="18" charset="0"/>
                                </a:rPr>
                              </m:ctrlPr>
                            </m:dPr>
                            <m:e>
                              <m:sSub>
                                <m:sSubPr>
                                  <m:ctrlPr>
                                    <a:rPr lang="es-MX" sz="1200" b="1" i="1">
                                      <a:solidFill>
                                        <a:schemeClr val="tx1">
                                          <a:lumMod val="75000"/>
                                          <a:lumOff val="25000"/>
                                        </a:schemeClr>
                                      </a:solidFill>
                                      <a:latin typeface="Cambria Math" panose="02040503050406030204" pitchFamily="18" charset="0"/>
                                    </a:rPr>
                                  </m:ctrlPr>
                                </m:sSubPr>
                                <m:e>
                                  <m:r>
                                    <a:rPr lang="es-MX" sz="1200" b="1" i="1" smtClean="0">
                                      <a:solidFill>
                                        <a:schemeClr val="tx1">
                                          <a:lumMod val="75000"/>
                                          <a:lumOff val="25000"/>
                                        </a:schemeClr>
                                      </a:solidFill>
                                      <a:latin typeface="Cambria Math" panose="02040503050406030204" pitchFamily="18" charset="0"/>
                                    </a:rPr>
                                    <m:t>𝑨</m:t>
                                  </m:r>
                                </m:e>
                                <m:sub>
                                  <m:r>
                                    <a:rPr lang="es-MX" sz="1200" b="1" i="1">
                                      <a:solidFill>
                                        <a:schemeClr val="tx1">
                                          <a:lumMod val="75000"/>
                                          <a:lumOff val="25000"/>
                                        </a:schemeClr>
                                      </a:solidFill>
                                      <a:latin typeface="Cambria Math" panose="02040503050406030204" pitchFamily="18" charset="0"/>
                                    </a:rPr>
                                    <m:t>𝒋</m:t>
                                  </m:r>
                                </m:sub>
                              </m:sSub>
                            </m:e>
                          </m:d>
                        </m:e>
                      </m:func>
                      <m:r>
                        <a:rPr lang="es-MX" sz="1200" b="1">
                          <a:solidFill>
                            <a:schemeClr val="tx1">
                              <a:lumMod val="75000"/>
                              <a:lumOff val="25000"/>
                            </a:schemeClr>
                          </a:solidFill>
                          <a:latin typeface="Cambria Math" panose="02040503050406030204" pitchFamily="18" charset="0"/>
                        </a:rPr>
                        <m:t>+</m:t>
                      </m:r>
                      <m:sSubSup>
                        <m:sSubSupPr>
                          <m:ctrlPr>
                            <a:rPr lang="es-MX" sz="1200" b="1" i="1" smtClean="0">
                              <a:solidFill>
                                <a:schemeClr val="accent1"/>
                              </a:solidFill>
                              <a:latin typeface="Cambria Math" panose="02040503050406030204" pitchFamily="18" charset="0"/>
                            </a:rPr>
                          </m:ctrlPr>
                        </m:sSubSupPr>
                        <m:e>
                          <m:r>
                            <a:rPr lang="es-MX" sz="1200" b="1" i="1">
                              <a:solidFill>
                                <a:schemeClr val="accent1"/>
                              </a:solidFill>
                              <a:latin typeface="Cambria Math" panose="02040503050406030204" pitchFamily="18" charset="0"/>
                            </a:rPr>
                            <m:t>𝒘</m:t>
                          </m:r>
                        </m:e>
                        <m:sub>
                          <m:r>
                            <a:rPr lang="es-MX" sz="1200" b="1" i="1">
                              <a:solidFill>
                                <a:schemeClr val="accent1"/>
                              </a:solidFill>
                              <a:latin typeface="Cambria Math" panose="02040503050406030204" pitchFamily="18" charset="0"/>
                            </a:rPr>
                            <m:t>𝒋</m:t>
                          </m:r>
                        </m:sub>
                        <m:sup>
                          <m:r>
                            <a:rPr lang="es-MX" sz="1200" b="1" i="1">
                              <a:solidFill>
                                <a:schemeClr val="accent1"/>
                              </a:solidFill>
                              <a:latin typeface="Cambria Math" panose="02040503050406030204" pitchFamily="18" charset="0"/>
                            </a:rPr>
                            <m:t>𝑲</m:t>
                          </m:r>
                        </m:sup>
                      </m:sSubSup>
                      <m:r>
                        <a:rPr lang="es-MX" sz="1200" b="1">
                          <a:solidFill>
                            <a:schemeClr val="tx1">
                              <a:lumMod val="75000"/>
                              <a:lumOff val="25000"/>
                            </a:schemeClr>
                          </a:solidFill>
                          <a:latin typeface="Cambria Math" panose="02040503050406030204" pitchFamily="18" charset="0"/>
                        </a:rPr>
                        <m:t>(∆</m:t>
                      </m:r>
                      <m:func>
                        <m:funcPr>
                          <m:ctrlPr>
                            <a:rPr lang="es-MX" sz="1200" b="1" i="1">
                              <a:solidFill>
                                <a:schemeClr val="tx1">
                                  <a:lumMod val="75000"/>
                                  <a:lumOff val="25000"/>
                                </a:schemeClr>
                              </a:solidFill>
                              <a:latin typeface="Cambria Math" panose="02040503050406030204" pitchFamily="18" charset="0"/>
                            </a:rPr>
                          </m:ctrlPr>
                        </m:funcPr>
                        <m:fName>
                          <m:r>
                            <a:rPr lang="es-MX" sz="1200" b="1" i="1">
                              <a:solidFill>
                                <a:schemeClr val="tx1">
                                  <a:lumMod val="75000"/>
                                  <a:lumOff val="25000"/>
                                </a:schemeClr>
                              </a:solidFill>
                              <a:latin typeface="Cambria Math" panose="02040503050406030204" pitchFamily="18" charset="0"/>
                            </a:rPr>
                            <m:t>𝒍𝒏</m:t>
                          </m:r>
                        </m:fName>
                        <m:e>
                          <m:d>
                            <m:dPr>
                              <m:ctrlPr>
                                <a:rPr lang="es-MX" sz="1200" b="1" i="1">
                                  <a:solidFill>
                                    <a:schemeClr val="tx1">
                                      <a:lumMod val="75000"/>
                                      <a:lumOff val="25000"/>
                                    </a:schemeClr>
                                  </a:solidFill>
                                  <a:latin typeface="Cambria Math" panose="02040503050406030204" pitchFamily="18" charset="0"/>
                                </a:rPr>
                              </m:ctrlPr>
                            </m:dPr>
                            <m:e>
                              <m:sSub>
                                <m:sSubPr>
                                  <m:ctrlPr>
                                    <a:rPr lang="es-MX" sz="1200" b="1" i="1">
                                      <a:solidFill>
                                        <a:schemeClr val="tx1">
                                          <a:lumMod val="75000"/>
                                          <a:lumOff val="25000"/>
                                        </a:schemeClr>
                                      </a:solidFill>
                                      <a:latin typeface="Cambria Math" panose="02040503050406030204" pitchFamily="18" charset="0"/>
                                    </a:rPr>
                                  </m:ctrlPr>
                                </m:sSubPr>
                                <m:e>
                                  <m:r>
                                    <a:rPr lang="es-MX" sz="1200" b="1" i="1">
                                      <a:solidFill>
                                        <a:schemeClr val="tx1">
                                          <a:lumMod val="75000"/>
                                          <a:lumOff val="25000"/>
                                        </a:schemeClr>
                                      </a:solidFill>
                                      <a:latin typeface="Cambria Math" panose="02040503050406030204" pitchFamily="18" charset="0"/>
                                    </a:rPr>
                                    <m:t>𝑲</m:t>
                                  </m:r>
                                </m:e>
                                <m:sub>
                                  <m:r>
                                    <a:rPr lang="es-MX" sz="1200" b="1" i="1">
                                      <a:solidFill>
                                        <a:schemeClr val="tx1">
                                          <a:lumMod val="75000"/>
                                          <a:lumOff val="25000"/>
                                        </a:schemeClr>
                                      </a:solidFill>
                                      <a:latin typeface="Cambria Math" panose="02040503050406030204" pitchFamily="18" charset="0"/>
                                    </a:rPr>
                                    <m:t>𝒋</m:t>
                                  </m:r>
                                </m:sub>
                              </m:sSub>
                            </m:e>
                          </m:d>
                          <m:r>
                            <a:rPr lang="es-MX" sz="1200" b="1" i="1">
                              <a:solidFill>
                                <a:srgbClr val="B6004B"/>
                              </a:solidFill>
                              <a:latin typeface="Cambria Math" panose="02040503050406030204" pitchFamily="18" charset="0"/>
                            </a:rPr>
                            <m:t>−∆</m:t>
                          </m:r>
                          <m:r>
                            <m:rPr>
                              <m:sty m:val="p"/>
                            </m:rPr>
                            <a:rPr lang="es-MX" sz="1200" b="1">
                              <a:solidFill>
                                <a:srgbClr val="B6004B"/>
                              </a:solidFill>
                              <a:latin typeface="Cambria Math" panose="02040503050406030204" pitchFamily="18" charset="0"/>
                            </a:rPr>
                            <m:t>ln</m:t>
                          </m:r>
                          <m:r>
                            <a:rPr lang="es-MX" sz="1200" b="1">
                              <a:solidFill>
                                <a:srgbClr val="B6004B"/>
                              </a:solidFill>
                              <a:latin typeface="Cambria Math" panose="02040503050406030204" pitchFamily="18" charset="0"/>
                            </a:rPr>
                            <m:t>⁡</m:t>
                          </m:r>
                          <m:r>
                            <a:rPr lang="es-MX" sz="1200" b="1" i="1">
                              <a:solidFill>
                                <a:srgbClr val="B6004B"/>
                              </a:solidFill>
                              <a:latin typeface="Cambria Math" panose="02040503050406030204" pitchFamily="18" charset="0"/>
                            </a:rPr>
                            <m:t>(</m:t>
                          </m:r>
                          <m:sSub>
                            <m:sSubPr>
                              <m:ctrlPr>
                                <a:rPr lang="es-MX" sz="1200" b="1" i="1">
                                  <a:solidFill>
                                    <a:srgbClr val="B6004B"/>
                                  </a:solidFill>
                                  <a:latin typeface="Cambria Math" panose="02040503050406030204" pitchFamily="18" charset="0"/>
                                </a:rPr>
                              </m:ctrlPr>
                            </m:sSubPr>
                            <m:e>
                              <m:r>
                                <a:rPr lang="es-MX" sz="1200" b="1" i="1">
                                  <a:solidFill>
                                    <a:srgbClr val="B6004B"/>
                                  </a:solidFill>
                                  <a:latin typeface="Cambria Math" panose="02040503050406030204" pitchFamily="18" charset="0"/>
                                </a:rPr>
                                <m:t>𝑯</m:t>
                              </m:r>
                            </m:e>
                            <m:sub>
                              <m:r>
                                <a:rPr lang="es-MX" sz="1200" b="1" i="1">
                                  <a:solidFill>
                                    <a:srgbClr val="B6004B"/>
                                  </a:solidFill>
                                  <a:latin typeface="Cambria Math" panose="02040503050406030204" pitchFamily="18" charset="0"/>
                                </a:rPr>
                                <m:t>𝒋</m:t>
                              </m:r>
                            </m:sub>
                          </m:sSub>
                          <m:r>
                            <a:rPr lang="es-MX" sz="1200" b="1">
                              <a:solidFill>
                                <a:srgbClr val="B6004B"/>
                              </a:solidFill>
                              <a:latin typeface="Cambria Math" panose="02040503050406030204" pitchFamily="18" charset="0"/>
                            </a:rPr>
                            <m:t>)</m:t>
                          </m:r>
                          <m:r>
                            <a:rPr lang="es-MX" sz="1200" b="1" i="1">
                              <a:solidFill>
                                <a:schemeClr val="tx1">
                                  <a:lumMod val="75000"/>
                                  <a:lumOff val="25000"/>
                                </a:schemeClr>
                              </a:solidFill>
                              <a:latin typeface="Cambria Math" panose="02040503050406030204" pitchFamily="18" charset="0"/>
                            </a:rPr>
                            <m:t>)</m:t>
                          </m:r>
                        </m:e>
                      </m:func>
                      <m:r>
                        <a:rPr lang="es-MX" sz="1200" b="1">
                          <a:solidFill>
                            <a:schemeClr val="tx1">
                              <a:lumMod val="75000"/>
                              <a:lumOff val="25000"/>
                            </a:schemeClr>
                          </a:solidFill>
                          <a:latin typeface="Cambria Math" panose="02040503050406030204" pitchFamily="18" charset="0"/>
                        </a:rPr>
                        <m:t>+</m:t>
                      </m:r>
                      <m:sSubSup>
                        <m:sSubSupPr>
                          <m:ctrlPr>
                            <a:rPr lang="es-MX" sz="1200" b="1" i="1" smtClean="0">
                              <a:solidFill>
                                <a:schemeClr val="accent1"/>
                              </a:solidFill>
                              <a:latin typeface="Cambria Math" panose="02040503050406030204" pitchFamily="18" charset="0"/>
                            </a:rPr>
                          </m:ctrlPr>
                        </m:sSubSupPr>
                        <m:e>
                          <m:r>
                            <a:rPr lang="es-MX" sz="1200" b="1" i="1">
                              <a:solidFill>
                                <a:schemeClr val="accent1"/>
                              </a:solidFill>
                              <a:latin typeface="Cambria Math" panose="02040503050406030204" pitchFamily="18" charset="0"/>
                            </a:rPr>
                            <m:t>𝒘</m:t>
                          </m:r>
                        </m:e>
                        <m:sub>
                          <m:r>
                            <a:rPr lang="es-MX" sz="1200" b="1" i="1">
                              <a:solidFill>
                                <a:schemeClr val="accent1"/>
                              </a:solidFill>
                              <a:latin typeface="Cambria Math" panose="02040503050406030204" pitchFamily="18" charset="0"/>
                            </a:rPr>
                            <m:t>𝒋</m:t>
                          </m:r>
                        </m:sub>
                        <m:sup>
                          <m:r>
                            <a:rPr lang="es-MX" sz="1200" b="1" i="1">
                              <a:solidFill>
                                <a:schemeClr val="accent1"/>
                              </a:solidFill>
                              <a:latin typeface="Cambria Math" panose="02040503050406030204" pitchFamily="18" charset="0"/>
                            </a:rPr>
                            <m:t>𝑳</m:t>
                          </m:r>
                        </m:sup>
                      </m:sSubSup>
                      <m:r>
                        <a:rPr lang="es-MX" sz="1200" b="1" i="1">
                          <a:solidFill>
                            <a:schemeClr val="tx1">
                              <a:lumMod val="75000"/>
                              <a:lumOff val="25000"/>
                            </a:schemeClr>
                          </a:solidFill>
                          <a:latin typeface="Cambria Math" panose="02040503050406030204" pitchFamily="18" charset="0"/>
                        </a:rPr>
                        <m:t>∆</m:t>
                      </m:r>
                      <m:r>
                        <a:rPr lang="es-MX" sz="1200" b="1" i="1">
                          <a:solidFill>
                            <a:schemeClr val="tx1">
                              <a:lumMod val="75000"/>
                              <a:lumOff val="25000"/>
                            </a:schemeClr>
                          </a:solidFill>
                          <a:latin typeface="Cambria Math" panose="02040503050406030204" pitchFamily="18" charset="0"/>
                        </a:rPr>
                        <m:t>𝒍𝒏</m:t>
                      </m:r>
                      <m:sSub>
                        <m:sSubPr>
                          <m:ctrlPr>
                            <a:rPr lang="es-MX" sz="1200" b="1" i="1">
                              <a:solidFill>
                                <a:schemeClr val="tx1">
                                  <a:lumMod val="75000"/>
                                  <a:lumOff val="25000"/>
                                </a:schemeClr>
                              </a:solidFill>
                              <a:latin typeface="Cambria Math" panose="02040503050406030204" pitchFamily="18" charset="0"/>
                            </a:rPr>
                          </m:ctrlPr>
                        </m:sSubPr>
                        <m:e>
                          <m:r>
                            <a:rPr lang="es-MX" sz="1200" b="1" i="1">
                              <a:solidFill>
                                <a:schemeClr val="tx1">
                                  <a:lumMod val="75000"/>
                                  <a:lumOff val="25000"/>
                                </a:schemeClr>
                              </a:solidFill>
                              <a:latin typeface="Cambria Math" panose="02040503050406030204" pitchFamily="18" charset="0"/>
                            </a:rPr>
                            <m:t>(</m:t>
                          </m:r>
                          <m:r>
                            <a:rPr lang="es-MX" sz="1200" b="1" i="1">
                              <a:solidFill>
                                <a:schemeClr val="tx1">
                                  <a:lumMod val="75000"/>
                                  <a:lumOff val="25000"/>
                                </a:schemeClr>
                              </a:solidFill>
                              <a:latin typeface="Cambria Math" panose="02040503050406030204" pitchFamily="18" charset="0"/>
                            </a:rPr>
                            <m:t>𝑳𝑪</m:t>
                          </m:r>
                        </m:e>
                        <m:sub>
                          <m:r>
                            <a:rPr lang="es-MX" sz="1200" b="1" i="1">
                              <a:solidFill>
                                <a:schemeClr val="tx1">
                                  <a:lumMod val="75000"/>
                                  <a:lumOff val="25000"/>
                                </a:schemeClr>
                              </a:solidFill>
                              <a:latin typeface="Cambria Math" panose="02040503050406030204" pitchFamily="18" charset="0"/>
                            </a:rPr>
                            <m:t>𝒋</m:t>
                          </m:r>
                        </m:sub>
                      </m:sSub>
                      <m:r>
                        <a:rPr lang="es-MX" sz="1200" b="1" i="1">
                          <a:solidFill>
                            <a:schemeClr val="tx1">
                              <a:lumMod val="75000"/>
                              <a:lumOff val="25000"/>
                            </a:schemeClr>
                          </a:solidFill>
                          <a:latin typeface="Cambria Math" panose="02040503050406030204" pitchFamily="18" charset="0"/>
                        </a:rPr>
                        <m:t>)</m:t>
                      </m:r>
                    </m:oMath>
                  </m:oMathPara>
                </a14:m>
                <a:endParaRPr lang="es-MX" sz="1200" b="1" dirty="0">
                  <a:solidFill>
                    <a:schemeClr val="tx1">
                      <a:lumMod val="75000"/>
                      <a:lumOff val="25000"/>
                    </a:schemeClr>
                  </a:solidFill>
                  <a:latin typeface="Arial" panose="020B0604020202020204" pitchFamily="34" charset="0"/>
                </a:endParaRPr>
              </a:p>
            </p:txBody>
          </p:sp>
        </mc:Choice>
        <mc:Fallback xmlns="">
          <p:sp>
            <p:nvSpPr>
              <p:cNvPr id="6" name="CuadroTexto 5">
                <a:extLst>
                  <a:ext uri="{FF2B5EF4-FFF2-40B4-BE49-F238E27FC236}">
                    <a16:creationId xmlns:a16="http://schemas.microsoft.com/office/drawing/2014/main" id="{CF18438B-6D1D-4345-ADDB-7AC91D7BDB76}"/>
                  </a:ext>
                </a:extLst>
              </p:cNvPr>
              <p:cNvSpPr txBox="1">
                <a:spLocks noRot="1" noChangeAspect="1" noMove="1" noResize="1" noEditPoints="1" noAdjustHandles="1" noChangeArrowheads="1" noChangeShapeType="1" noTextEdit="1"/>
              </p:cNvSpPr>
              <p:nvPr/>
            </p:nvSpPr>
            <p:spPr>
              <a:xfrm>
                <a:off x="498088" y="1796332"/>
                <a:ext cx="7574057" cy="2526076"/>
              </a:xfrm>
              <a:prstGeom prst="rect">
                <a:avLst/>
              </a:prstGeom>
              <a:blipFill>
                <a:blip r:embed="rId4"/>
                <a:stretch>
                  <a:fillRect/>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9" name="Redondear rectángulo de esquina diagonal 24">
                <a:extLst>
                  <a:ext uri="{FF2B5EF4-FFF2-40B4-BE49-F238E27FC236}">
                    <a16:creationId xmlns:a16="http://schemas.microsoft.com/office/drawing/2014/main" id="{32C6A01C-9EE8-459E-8E6B-0D83FD187D7B}"/>
                  </a:ext>
                </a:extLst>
              </p:cNvPr>
              <p:cNvSpPr/>
              <p:nvPr/>
            </p:nvSpPr>
            <p:spPr>
              <a:xfrm>
                <a:off x="666935" y="4453732"/>
                <a:ext cx="7320619" cy="277631"/>
              </a:xfrm>
              <a:prstGeom prst="round2DiagRect">
                <a:avLst/>
              </a:prstGeom>
              <a:noFill/>
              <a:ln w="38100">
                <a:solidFill>
                  <a:srgbClr val="B600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s-MX" sz="1050" b="1">
                          <a:solidFill>
                            <a:srgbClr val="B6004A"/>
                          </a:solidFill>
                          <a:latin typeface="Cambria Math" panose="02040503050406030204" pitchFamily="18" charset="0"/>
                        </a:rPr>
                        <m:t>𝑷𝒓𝒐𝒅𝒖𝒄𝒕𝒊𝒗𝒊𝒅𝒂𝒅</m:t>
                      </m:r>
                      <m:r>
                        <a:rPr lang="es-MX" sz="1050" b="1">
                          <a:solidFill>
                            <a:srgbClr val="B6004A"/>
                          </a:solidFill>
                          <a:latin typeface="Cambria Math" panose="02040503050406030204" pitchFamily="18" charset="0"/>
                        </a:rPr>
                        <m:t> </m:t>
                      </m:r>
                      <m:r>
                        <a:rPr lang="es-MX" sz="1050" b="1">
                          <a:solidFill>
                            <a:srgbClr val="B6004A"/>
                          </a:solidFill>
                          <a:latin typeface="Cambria Math" panose="02040503050406030204" pitchFamily="18" charset="0"/>
                        </a:rPr>
                        <m:t>𝒍𝒂𝒃𝒐𝒓𝒂𝒍</m:t>
                      </m:r>
                      <m:r>
                        <a:rPr lang="es-MX" sz="1050" b="1">
                          <a:solidFill>
                            <a:srgbClr val="B6004A"/>
                          </a:solidFill>
                          <a:latin typeface="Cambria Math" panose="02040503050406030204" pitchFamily="18" charset="0"/>
                        </a:rPr>
                        <m:t> </m:t>
                      </m:r>
                      <m:r>
                        <a:rPr lang="es-MX" sz="1050" b="1">
                          <a:solidFill>
                            <a:srgbClr val="B6004A"/>
                          </a:solidFill>
                          <a:latin typeface="Cambria Math" panose="02040503050406030204" pitchFamily="18" charset="0"/>
                        </a:rPr>
                        <m:t>𝒑𝒐𝒓</m:t>
                      </m:r>
                      <m:r>
                        <a:rPr lang="es-MX" sz="1050" b="1">
                          <a:solidFill>
                            <a:srgbClr val="B6004A"/>
                          </a:solidFill>
                          <a:latin typeface="Cambria Math" panose="02040503050406030204" pitchFamily="18" charset="0"/>
                        </a:rPr>
                        <m:t> </m:t>
                      </m:r>
                      <m:r>
                        <a:rPr lang="es-MX" sz="1050" b="1">
                          <a:solidFill>
                            <a:srgbClr val="B6004A"/>
                          </a:solidFill>
                          <a:latin typeface="Cambria Math" panose="02040503050406030204" pitchFamily="18" charset="0"/>
                        </a:rPr>
                        <m:t>𝒉𝒐𝒓𝒂</m:t>
                      </m:r>
                      <m:r>
                        <a:rPr lang="es-MX" sz="1050" b="1">
                          <a:solidFill>
                            <a:srgbClr val="B6004A"/>
                          </a:solidFill>
                          <a:latin typeface="Cambria Math" panose="02040503050406030204" pitchFamily="18" charset="0"/>
                        </a:rPr>
                        <m:t>=</m:t>
                      </m:r>
                      <m:r>
                        <a:rPr lang="es-MX" sz="1050" b="1">
                          <a:solidFill>
                            <a:srgbClr val="B6004A"/>
                          </a:solidFill>
                          <a:latin typeface="Cambria Math" panose="02040503050406030204" pitchFamily="18" charset="0"/>
                        </a:rPr>
                        <m:t>𝑷𝑻𝑭</m:t>
                      </m:r>
                      <m:r>
                        <a:rPr lang="es-MX" sz="1050" b="1">
                          <a:solidFill>
                            <a:srgbClr val="B6004A"/>
                          </a:solidFill>
                          <a:latin typeface="Cambria Math" panose="02040503050406030204" pitchFamily="18" charset="0"/>
                        </a:rPr>
                        <m:t>+</m:t>
                      </m:r>
                      <m:r>
                        <a:rPr lang="es-MX" sz="1050" b="1">
                          <a:solidFill>
                            <a:srgbClr val="B6004A"/>
                          </a:solidFill>
                          <a:latin typeface="Cambria Math" panose="02040503050406030204" pitchFamily="18" charset="0"/>
                        </a:rPr>
                        <m:t>𝐜𝐨𝐧𝐭𝐫𝐢𝐛𝐮𝐜𝐢</m:t>
                      </m:r>
                      <m:r>
                        <a:rPr lang="es-MX" sz="1050" b="1">
                          <a:solidFill>
                            <a:srgbClr val="B6004A"/>
                          </a:solidFill>
                          <a:latin typeface="Cambria Math" panose="02040503050406030204" pitchFamily="18" charset="0"/>
                        </a:rPr>
                        <m:t>ó</m:t>
                      </m:r>
                      <m:r>
                        <a:rPr lang="es-MX" sz="1050" b="1">
                          <a:solidFill>
                            <a:srgbClr val="B6004A"/>
                          </a:solidFill>
                          <a:latin typeface="Cambria Math" panose="02040503050406030204" pitchFamily="18" charset="0"/>
                        </a:rPr>
                        <m:t>𝐧</m:t>
                      </m:r>
                      <m:r>
                        <a:rPr lang="es-MX" sz="1050" b="1">
                          <a:solidFill>
                            <a:srgbClr val="B6004A"/>
                          </a:solidFill>
                          <a:latin typeface="Cambria Math" panose="02040503050406030204" pitchFamily="18" charset="0"/>
                        </a:rPr>
                        <m:t> </m:t>
                      </m:r>
                      <m:r>
                        <a:rPr lang="es-MX" sz="1050" b="1">
                          <a:solidFill>
                            <a:srgbClr val="B6004A"/>
                          </a:solidFill>
                          <a:latin typeface="Cambria Math" panose="02040503050406030204" pitchFamily="18" charset="0"/>
                        </a:rPr>
                        <m:t>𝐝𝐞𝐥</m:t>
                      </m:r>
                      <m:r>
                        <a:rPr lang="es-MX" sz="1050" b="1">
                          <a:solidFill>
                            <a:srgbClr val="B6004A"/>
                          </a:solidFill>
                          <a:latin typeface="Cambria Math" panose="02040503050406030204" pitchFamily="18" charset="0"/>
                        </a:rPr>
                        <m:t> </m:t>
                      </m:r>
                      <m:r>
                        <a:rPr lang="es-MX" sz="1050" b="1">
                          <a:solidFill>
                            <a:srgbClr val="B6004A"/>
                          </a:solidFill>
                          <a:latin typeface="Cambria Math" panose="02040503050406030204" pitchFamily="18" charset="0"/>
                        </a:rPr>
                        <m:t>𝐂𝐚𝐩𝐢𝐭𝐚𝐥</m:t>
                      </m:r>
                      <m:r>
                        <a:rPr lang="es-MX" sz="1050" b="1">
                          <a:solidFill>
                            <a:srgbClr val="B6004A"/>
                          </a:solidFill>
                          <a:latin typeface="Cambria Math" panose="02040503050406030204" pitchFamily="18" charset="0"/>
                        </a:rPr>
                        <m:t> </m:t>
                      </m:r>
                      <m:r>
                        <a:rPr lang="es-MX" sz="1050" b="1">
                          <a:solidFill>
                            <a:srgbClr val="B6004A"/>
                          </a:solidFill>
                          <a:latin typeface="Cambria Math" panose="02040503050406030204" pitchFamily="18" charset="0"/>
                        </a:rPr>
                        <m:t>𝐩𝐨𝐫</m:t>
                      </m:r>
                      <m:r>
                        <a:rPr lang="es-MX" sz="1050" b="1">
                          <a:solidFill>
                            <a:srgbClr val="B6004A"/>
                          </a:solidFill>
                          <a:latin typeface="Cambria Math" panose="02040503050406030204" pitchFamily="18" charset="0"/>
                        </a:rPr>
                        <m:t> </m:t>
                      </m:r>
                      <m:r>
                        <a:rPr lang="es-MX" sz="1050" b="1">
                          <a:solidFill>
                            <a:srgbClr val="B6004A"/>
                          </a:solidFill>
                          <a:latin typeface="Cambria Math" panose="02040503050406030204" pitchFamily="18" charset="0"/>
                        </a:rPr>
                        <m:t>𝐡𝐨𝐫𝐚</m:t>
                      </m:r>
                      <m:r>
                        <a:rPr lang="es-MX" sz="1050" b="1">
                          <a:solidFill>
                            <a:srgbClr val="B6004A"/>
                          </a:solidFill>
                          <a:latin typeface="Cambria Math" panose="02040503050406030204" pitchFamily="18" charset="0"/>
                        </a:rPr>
                        <m:t>+</m:t>
                      </m:r>
                      <m:r>
                        <a:rPr lang="es-MX" sz="1050" b="1">
                          <a:solidFill>
                            <a:srgbClr val="B6004A"/>
                          </a:solidFill>
                          <a:latin typeface="Cambria Math" panose="02040503050406030204" pitchFamily="18" charset="0"/>
                        </a:rPr>
                        <m:t>𝒍𝒂</m:t>
                      </m:r>
                      <m:r>
                        <a:rPr lang="es-MX" sz="1050" b="1">
                          <a:solidFill>
                            <a:srgbClr val="B6004A"/>
                          </a:solidFill>
                          <a:latin typeface="Cambria Math" panose="02040503050406030204" pitchFamily="18" charset="0"/>
                        </a:rPr>
                        <m:t> </m:t>
                      </m:r>
                      <m:r>
                        <a:rPr lang="es-MX" sz="1050" b="1">
                          <a:solidFill>
                            <a:srgbClr val="B6004A"/>
                          </a:solidFill>
                          <a:latin typeface="Cambria Math" panose="02040503050406030204" pitchFamily="18" charset="0"/>
                        </a:rPr>
                        <m:t>𝒄𝒐𝒎𝒑𝒐𝒔𝒊𝒄𝒊</m:t>
                      </m:r>
                      <m:r>
                        <a:rPr lang="es-MX" sz="1050" b="1">
                          <a:solidFill>
                            <a:srgbClr val="B6004A"/>
                          </a:solidFill>
                          <a:latin typeface="Cambria Math" panose="02040503050406030204" pitchFamily="18" charset="0"/>
                        </a:rPr>
                        <m:t>ó</m:t>
                      </m:r>
                      <m:r>
                        <a:rPr lang="es-MX" sz="1050" b="1">
                          <a:solidFill>
                            <a:srgbClr val="B6004A"/>
                          </a:solidFill>
                          <a:latin typeface="Cambria Math" panose="02040503050406030204" pitchFamily="18" charset="0"/>
                        </a:rPr>
                        <m:t>𝒏</m:t>
                      </m:r>
                      <m:r>
                        <a:rPr lang="es-MX" sz="1050" b="1">
                          <a:solidFill>
                            <a:srgbClr val="B6004A"/>
                          </a:solidFill>
                          <a:latin typeface="Cambria Math" panose="02040503050406030204" pitchFamily="18" charset="0"/>
                        </a:rPr>
                        <m:t> </m:t>
                      </m:r>
                      <m:r>
                        <a:rPr lang="es-MX" sz="1050" b="1">
                          <a:solidFill>
                            <a:srgbClr val="B6004A"/>
                          </a:solidFill>
                          <a:latin typeface="Cambria Math" panose="02040503050406030204" pitchFamily="18" charset="0"/>
                        </a:rPr>
                        <m:t>𝒅𝒆𝒍</m:t>
                      </m:r>
                      <m:r>
                        <a:rPr lang="es-MX" sz="1050" b="1">
                          <a:solidFill>
                            <a:srgbClr val="B6004A"/>
                          </a:solidFill>
                          <a:latin typeface="Cambria Math" panose="02040503050406030204" pitchFamily="18" charset="0"/>
                        </a:rPr>
                        <m:t> </m:t>
                      </m:r>
                      <m:r>
                        <a:rPr lang="es-MX" sz="1050" b="1">
                          <a:solidFill>
                            <a:srgbClr val="B6004A"/>
                          </a:solidFill>
                          <a:latin typeface="Cambria Math" panose="02040503050406030204" pitchFamily="18" charset="0"/>
                        </a:rPr>
                        <m:t>𝒕𝒓𝒂𝒃𝒂𝒋𝒐</m:t>
                      </m:r>
                    </m:oMath>
                  </m:oMathPara>
                </a14:m>
                <a:endParaRPr lang="es-MX" sz="1050" b="1" dirty="0">
                  <a:solidFill>
                    <a:srgbClr val="B6004A"/>
                  </a:solidFill>
                  <a:latin typeface="Cambria Math" panose="02040503050406030204" pitchFamily="18" charset="0"/>
                </a:endParaRPr>
              </a:p>
            </p:txBody>
          </p:sp>
        </mc:Choice>
        <mc:Fallback xmlns="">
          <p:sp>
            <p:nvSpPr>
              <p:cNvPr id="9" name="Redondear rectángulo de esquina diagonal 24">
                <a:extLst>
                  <a:ext uri="{FF2B5EF4-FFF2-40B4-BE49-F238E27FC236}">
                    <a16:creationId xmlns:a16="http://schemas.microsoft.com/office/drawing/2014/main" xmlns:a14="http://schemas.microsoft.com/office/drawing/2010/main" xmlns="" id="{32C6A01C-9EE8-459E-8E6B-0D83FD187D7B}"/>
                  </a:ext>
                </a:extLst>
              </p:cNvPr>
              <p:cNvSpPr>
                <a:spLocks noRot="1" noChangeAspect="1" noMove="1" noResize="1" noEditPoints="1" noAdjustHandles="1" noChangeArrowheads="1" noChangeShapeType="1" noTextEdit="1"/>
              </p:cNvSpPr>
              <p:nvPr/>
            </p:nvSpPr>
            <p:spPr>
              <a:xfrm>
                <a:off x="666935" y="4453732"/>
                <a:ext cx="7320619" cy="277631"/>
              </a:xfrm>
              <a:prstGeom prst="round2DiagRect">
                <a:avLst/>
              </a:prstGeom>
              <a:blipFill rotWithShape="0">
                <a:blip r:embed="rId5"/>
                <a:stretch>
                  <a:fillRect/>
                </a:stretch>
              </a:blipFill>
              <a:ln w="38100">
                <a:solidFill>
                  <a:srgbClr val="B6004A"/>
                </a:solidFill>
              </a:ln>
              <a:effectLst/>
            </p:spPr>
            <p:txBody>
              <a:bodyPr/>
              <a:lstStyle/>
              <a:p>
                <a:r>
                  <a:rPr lang="es-CO">
                    <a:noFill/>
                  </a:rPr>
                  <a:t> </a:t>
                </a:r>
              </a:p>
            </p:txBody>
          </p:sp>
        </mc:Fallback>
      </mc:AlternateContent>
      <p:sp>
        <p:nvSpPr>
          <p:cNvPr id="2" name="CuadroTexto 1">
            <a:extLst>
              <a:ext uri="{FF2B5EF4-FFF2-40B4-BE49-F238E27FC236}">
                <a16:creationId xmlns:a16="http://schemas.microsoft.com/office/drawing/2014/main" id="{6C456137-40CE-E67F-0E4E-56F9C4C60FF6}"/>
              </a:ext>
            </a:extLst>
          </p:cNvPr>
          <p:cNvSpPr txBox="1"/>
          <p:nvPr/>
        </p:nvSpPr>
        <p:spPr>
          <a:xfrm>
            <a:off x="498088" y="216172"/>
            <a:ext cx="5993505" cy="27699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s-MX" sz="1350" b="1" dirty="0">
                <a:solidFill>
                  <a:srgbClr val="B6004B"/>
                </a:solidFill>
                <a:ea typeface="+mn-lt"/>
                <a:cs typeface="+mn-lt"/>
              </a:rPr>
              <a:t>Productividad Laboral por hora trabajada</a:t>
            </a:r>
            <a:endParaRPr lang="es-ES" sz="1350" b="1" dirty="0">
              <a:solidFill>
                <a:srgbClr val="B6004B"/>
              </a:solidFill>
              <a:cs typeface="Segoe UI"/>
            </a:endParaRPr>
          </a:p>
        </p:txBody>
      </p:sp>
    </p:spTree>
    <p:extLst>
      <p:ext uri="{BB962C8B-B14F-4D97-AF65-F5344CB8AC3E}">
        <p14:creationId xmlns:p14="http://schemas.microsoft.com/office/powerpoint/2010/main" val="817006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989AD823-DB38-4E66-978B-1862C0659CD1}"/>
              </a:ext>
            </a:extLst>
          </p:cNvPr>
          <p:cNvSpPr/>
          <p:nvPr/>
        </p:nvSpPr>
        <p:spPr>
          <a:xfrm>
            <a:off x="498088" y="760288"/>
            <a:ext cx="8641670" cy="420213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p>
        </p:txBody>
      </p:sp>
      <p:sp>
        <p:nvSpPr>
          <p:cNvPr id="7" name="2 Rectángulo">
            <a:extLst>
              <a:ext uri="{FF2B5EF4-FFF2-40B4-BE49-F238E27FC236}">
                <a16:creationId xmlns:a16="http://schemas.microsoft.com/office/drawing/2014/main" id="{FACF3E7C-3828-4DE7-AE5B-79C3FC4C8955}"/>
              </a:ext>
            </a:extLst>
          </p:cNvPr>
          <p:cNvSpPr/>
          <p:nvPr/>
        </p:nvSpPr>
        <p:spPr>
          <a:xfrm>
            <a:off x="772721" y="816336"/>
            <a:ext cx="7109045" cy="438582"/>
          </a:xfrm>
          <a:prstGeom prst="rect">
            <a:avLst/>
          </a:prstGeom>
        </p:spPr>
        <p:txBody>
          <a:bodyPr wrap="square" lIns="68580" tIns="34290" rIns="68580" bIns="34290" anchor="t">
            <a:spAutoFit/>
          </a:bodyPr>
          <a:lstStyle/>
          <a:p>
            <a:pPr algn="just"/>
            <a:endParaRPr lang="es-CO" sz="1200" dirty="0">
              <a:cs typeface="Segoe UI"/>
            </a:endParaRPr>
          </a:p>
          <a:p>
            <a:pPr algn="just"/>
            <a:r>
              <a:rPr lang="es-MX" sz="1200" dirty="0">
                <a:cs typeface="Segoe UI"/>
              </a:rPr>
              <a:t>La productividad laboral por persona ocupada parte de: </a:t>
            </a:r>
          </a:p>
        </p:txBody>
      </p:sp>
      <p:pic>
        <p:nvPicPr>
          <p:cNvPr id="8" name="Imagen 7">
            <a:extLst>
              <a:ext uri="{FF2B5EF4-FFF2-40B4-BE49-F238E27FC236}">
                <a16:creationId xmlns:a16="http://schemas.microsoft.com/office/drawing/2014/main" id="{EF4065AE-7954-4411-A421-5FA7ABE5EC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271" y="899567"/>
            <a:ext cx="215996" cy="215996"/>
          </a:xfrm>
          <a:prstGeom prst="rect">
            <a:avLst/>
          </a:prstGeom>
        </p:spPr>
      </p:pic>
      <mc:AlternateContent xmlns:mc="http://schemas.openxmlformats.org/markup-compatibility/2006" xmlns:a14="http://schemas.microsoft.com/office/drawing/2010/main">
        <mc:Choice Requires="a14">
          <p:sp>
            <p:nvSpPr>
              <p:cNvPr id="4" name="2 Rectángulo">
                <a:extLst>
                  <a:ext uri="{FF2B5EF4-FFF2-40B4-BE49-F238E27FC236}">
                    <a16:creationId xmlns:a16="http://schemas.microsoft.com/office/drawing/2014/main" id="{FACF3E7C-3828-4DE7-AE5B-79C3FC4C8955}"/>
                  </a:ext>
                </a:extLst>
              </p:cNvPr>
              <p:cNvSpPr/>
              <p:nvPr/>
            </p:nvSpPr>
            <p:spPr>
              <a:xfrm>
                <a:off x="666935" y="1739789"/>
                <a:ext cx="7748329" cy="2275238"/>
              </a:xfrm>
              <a:prstGeom prst="rect">
                <a:avLst/>
              </a:prstGeom>
            </p:spPr>
            <p:txBody>
              <a:bodyPr wrap="square" lIns="68580" tIns="34290" rIns="68580" bIns="34290" anchor="t">
                <a:spAutoFit/>
              </a:bodyPr>
              <a:lstStyle/>
              <a:p>
                <a:pPr algn="just"/>
                <a:endParaRPr lang="es-MX" sz="1200" dirty="0">
                  <a:cs typeface="Segoe UI"/>
                </a:endParaRPr>
              </a:p>
              <a:p>
                <a:pPr algn="just"/>
                <a:endParaRPr lang="es-MX" sz="1200" dirty="0">
                  <a:cs typeface="Segoe UI"/>
                </a:endParaRPr>
              </a:p>
              <a:p>
                <a:pPr algn="just"/>
                <a:endParaRPr lang="es-MX" sz="1200" dirty="0">
                  <a:cs typeface="Segoe UI"/>
                </a:endParaRPr>
              </a:p>
              <a:p>
                <a:pPr algn="just"/>
                <a:endParaRPr lang="es-MX" sz="1200" dirty="0">
                  <a:cs typeface="Segoe UI"/>
                </a:endParaRPr>
              </a:p>
              <a:p>
                <a:pPr algn="just"/>
                <a:endParaRPr lang="es-MX" sz="1200" dirty="0">
                  <a:cs typeface="Segoe UI"/>
                </a:endParaRPr>
              </a:p>
              <a:p>
                <a:pPr algn="just"/>
                <a:endParaRPr lang="es-MX" sz="1200" dirty="0">
                  <a:cs typeface="Segoe UI"/>
                </a:endParaRPr>
              </a:p>
              <a:p>
                <a:pPr algn="just"/>
                <a:r>
                  <a:rPr lang="es-MX" sz="1200" dirty="0">
                    <a:cs typeface="Segoe UI"/>
                  </a:rPr>
                  <a:t>Dado que </a:t>
                </a:r>
                <a14:m>
                  <m:oMath xmlns:m="http://schemas.openxmlformats.org/officeDocument/2006/math">
                    <m:sSubSup>
                      <m:sSubSupPr>
                        <m:ctrlPr>
                          <a:rPr lang="es-MX" sz="1200" b="1" i="1">
                            <a:solidFill>
                              <a:schemeClr val="tx1">
                                <a:lumMod val="75000"/>
                                <a:lumOff val="25000"/>
                              </a:schemeClr>
                            </a:solidFill>
                            <a:latin typeface="Cambria Math" panose="02040503050406030204" pitchFamily="18" charset="0"/>
                          </a:rPr>
                        </m:ctrlPr>
                      </m:sSubSupPr>
                      <m:e>
                        <m:r>
                          <a:rPr lang="es-MX" sz="1200" b="1" i="1">
                            <a:solidFill>
                              <a:schemeClr val="tx1">
                                <a:lumMod val="75000"/>
                                <a:lumOff val="25000"/>
                              </a:schemeClr>
                            </a:solidFill>
                            <a:latin typeface="Cambria Math" panose="02040503050406030204" pitchFamily="18" charset="0"/>
                          </a:rPr>
                          <m:t>𝒘</m:t>
                        </m:r>
                      </m:e>
                      <m:sub>
                        <m:r>
                          <a:rPr lang="es-MX" sz="1200" b="1" i="1">
                            <a:solidFill>
                              <a:schemeClr val="tx1">
                                <a:lumMod val="75000"/>
                                <a:lumOff val="25000"/>
                              </a:schemeClr>
                            </a:solidFill>
                            <a:latin typeface="Cambria Math" panose="02040503050406030204" pitchFamily="18" charset="0"/>
                          </a:rPr>
                          <m:t>𝒋</m:t>
                        </m:r>
                      </m:sub>
                      <m:sup>
                        <m:r>
                          <a:rPr lang="es-MX" sz="1200" b="1" i="1">
                            <a:solidFill>
                              <a:schemeClr val="tx1">
                                <a:lumMod val="75000"/>
                                <a:lumOff val="25000"/>
                              </a:schemeClr>
                            </a:solidFill>
                            <a:latin typeface="Cambria Math" panose="02040503050406030204" pitchFamily="18" charset="0"/>
                          </a:rPr>
                          <m:t>𝑲</m:t>
                        </m:r>
                      </m:sup>
                    </m:sSubSup>
                  </m:oMath>
                </a14:m>
                <a:r>
                  <a:rPr lang="es-MX" sz="1200" dirty="0">
                    <a:cs typeface="Segoe UI"/>
                  </a:rPr>
                  <a:t>+</a:t>
                </a:r>
                <a:r>
                  <a:rPr lang="es-MX" sz="1200" b="1" dirty="0">
                    <a:solidFill>
                      <a:schemeClr val="tx1">
                        <a:lumMod val="75000"/>
                        <a:lumOff val="25000"/>
                      </a:schemeClr>
                    </a:solidFill>
                  </a:rPr>
                  <a:t> </a:t>
                </a:r>
                <a14:m>
                  <m:oMath xmlns:m="http://schemas.openxmlformats.org/officeDocument/2006/math">
                    <m:sSubSup>
                      <m:sSubSupPr>
                        <m:ctrlPr>
                          <a:rPr lang="es-MX" sz="1200" b="1" i="1">
                            <a:solidFill>
                              <a:schemeClr val="tx1">
                                <a:lumMod val="75000"/>
                                <a:lumOff val="25000"/>
                              </a:schemeClr>
                            </a:solidFill>
                            <a:latin typeface="Cambria Math" panose="02040503050406030204" pitchFamily="18" charset="0"/>
                          </a:rPr>
                        </m:ctrlPr>
                      </m:sSubSupPr>
                      <m:e>
                        <m:r>
                          <a:rPr lang="es-MX" sz="1200" b="1" i="1">
                            <a:solidFill>
                              <a:schemeClr val="tx1">
                                <a:lumMod val="75000"/>
                                <a:lumOff val="25000"/>
                              </a:schemeClr>
                            </a:solidFill>
                            <a:latin typeface="Cambria Math" panose="02040503050406030204" pitchFamily="18" charset="0"/>
                          </a:rPr>
                          <m:t>𝒘</m:t>
                        </m:r>
                      </m:e>
                      <m:sub>
                        <m:r>
                          <a:rPr lang="es-MX" sz="1200" b="1" i="1">
                            <a:solidFill>
                              <a:schemeClr val="tx1">
                                <a:lumMod val="75000"/>
                                <a:lumOff val="25000"/>
                              </a:schemeClr>
                            </a:solidFill>
                            <a:latin typeface="Cambria Math" panose="02040503050406030204" pitchFamily="18" charset="0"/>
                          </a:rPr>
                          <m:t>𝒋</m:t>
                        </m:r>
                      </m:sub>
                      <m:sup>
                        <m:r>
                          <a:rPr lang="es-MX" sz="1200" b="1" i="1">
                            <a:solidFill>
                              <a:schemeClr val="tx1">
                                <a:lumMod val="75000"/>
                                <a:lumOff val="25000"/>
                              </a:schemeClr>
                            </a:solidFill>
                            <a:latin typeface="Cambria Math" panose="02040503050406030204" pitchFamily="18" charset="0"/>
                          </a:rPr>
                          <m:t>𝑳</m:t>
                        </m:r>
                      </m:sup>
                    </m:sSubSup>
                  </m:oMath>
                </a14:m>
                <a:r>
                  <a:rPr lang="es-MX" sz="1200" dirty="0">
                    <a:cs typeface="Segoe UI"/>
                  </a:rPr>
                  <a:t>=1</a:t>
                </a:r>
              </a:p>
              <a:p>
                <a:pPr algn="just"/>
                <a:endParaRPr lang="es-CO" sz="1200" dirty="0">
                  <a:cs typeface="Segoe UI"/>
                </a:endParaRPr>
              </a:p>
              <a:p>
                <a:pPr algn="just"/>
                <a:endParaRPr lang="es-CO" sz="1200" dirty="0">
                  <a:cs typeface="Segoe UI"/>
                </a:endParaRPr>
              </a:p>
              <a:p>
                <a:pPr algn="just"/>
                <a:endParaRPr lang="es-CO" sz="1050" dirty="0">
                  <a:solidFill>
                    <a:srgbClr val="002060"/>
                  </a:solidFill>
                </a:endParaRPr>
              </a:p>
              <a:p>
                <a:pPr algn="just"/>
                <a:endParaRPr lang="es-CO" sz="1050" dirty="0">
                  <a:solidFill>
                    <a:srgbClr val="002060"/>
                  </a:solidFill>
                </a:endParaRPr>
              </a:p>
              <a:p>
                <a:pPr algn="just"/>
                <a:r>
                  <a:rPr lang="es-CO" sz="1200" dirty="0">
                    <a:cs typeface="Segoe UI"/>
                  </a:rPr>
                  <a:t>Reorganizando términos</a:t>
                </a:r>
              </a:p>
            </p:txBody>
          </p:sp>
        </mc:Choice>
        <mc:Fallback xmlns="">
          <p:sp>
            <p:nvSpPr>
              <p:cNvPr id="4" name="2 Rectángulo">
                <a:extLst>
                  <a:ext uri="{FF2B5EF4-FFF2-40B4-BE49-F238E27FC236}">
                    <a16:creationId xmlns:a16="http://schemas.microsoft.com/office/drawing/2014/main" xmlns:a14="http://schemas.microsoft.com/office/drawing/2010/main" xmlns="" id="{FACF3E7C-3828-4DE7-AE5B-79C3FC4C8955}"/>
                  </a:ext>
                </a:extLst>
              </p:cNvPr>
              <p:cNvSpPr>
                <a:spLocks noRot="1" noChangeAspect="1" noMove="1" noResize="1" noEditPoints="1" noAdjustHandles="1" noChangeArrowheads="1" noChangeShapeType="1" noTextEdit="1"/>
              </p:cNvSpPr>
              <p:nvPr/>
            </p:nvSpPr>
            <p:spPr>
              <a:xfrm>
                <a:off x="666935" y="1739789"/>
                <a:ext cx="7748329" cy="2275238"/>
              </a:xfrm>
              <a:prstGeom prst="rect">
                <a:avLst/>
              </a:prstGeom>
              <a:blipFill rotWithShape="0">
                <a:blip r:embed="rId3"/>
                <a:stretch>
                  <a:fillRect l="-315" b="-1604"/>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CF18438B-6D1D-4345-ADDB-7AC91D7BDB76}"/>
                  </a:ext>
                </a:extLst>
              </p:cNvPr>
              <p:cNvSpPr txBox="1"/>
              <p:nvPr/>
            </p:nvSpPr>
            <p:spPr>
              <a:xfrm>
                <a:off x="498088" y="1796332"/>
                <a:ext cx="7574057" cy="2526076"/>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s-MX" sz="1200" b="1" smtClean="0">
                          <a:solidFill>
                            <a:schemeClr val="tx1">
                              <a:lumMod val="75000"/>
                              <a:lumOff val="25000"/>
                            </a:schemeClr>
                          </a:solidFill>
                          <a:latin typeface="Cambria Math" panose="02040503050406030204" pitchFamily="18" charset="0"/>
                        </a:rPr>
                        <m:t>∆</m:t>
                      </m:r>
                      <m:func>
                        <m:funcPr>
                          <m:ctrlPr>
                            <a:rPr lang="es-MX" sz="1200" b="1" i="1">
                              <a:solidFill>
                                <a:schemeClr val="tx1">
                                  <a:lumMod val="75000"/>
                                  <a:lumOff val="25000"/>
                                </a:schemeClr>
                              </a:solidFill>
                              <a:latin typeface="Cambria Math" panose="02040503050406030204" pitchFamily="18" charset="0"/>
                            </a:rPr>
                          </m:ctrlPr>
                        </m:funcPr>
                        <m:fName>
                          <m:r>
                            <a:rPr lang="es-MX" sz="1200" b="1" i="1">
                              <a:solidFill>
                                <a:schemeClr val="tx1">
                                  <a:lumMod val="75000"/>
                                  <a:lumOff val="25000"/>
                                </a:schemeClr>
                              </a:solidFill>
                              <a:latin typeface="Cambria Math" panose="02040503050406030204" pitchFamily="18" charset="0"/>
                            </a:rPr>
                            <m:t>𝒍𝒏</m:t>
                          </m:r>
                        </m:fName>
                        <m:e>
                          <m:d>
                            <m:dPr>
                              <m:ctrlPr>
                                <a:rPr lang="es-MX" sz="1200" b="1" i="1">
                                  <a:solidFill>
                                    <a:schemeClr val="tx1">
                                      <a:lumMod val="75000"/>
                                      <a:lumOff val="25000"/>
                                    </a:schemeClr>
                                  </a:solidFill>
                                  <a:latin typeface="Cambria Math" panose="02040503050406030204" pitchFamily="18" charset="0"/>
                                </a:rPr>
                              </m:ctrlPr>
                            </m:dPr>
                            <m:e>
                              <m:sSub>
                                <m:sSubPr>
                                  <m:ctrlPr>
                                    <a:rPr lang="es-MX" sz="1200" b="1" i="1">
                                      <a:solidFill>
                                        <a:schemeClr val="tx1">
                                          <a:lumMod val="75000"/>
                                          <a:lumOff val="25000"/>
                                        </a:schemeClr>
                                      </a:solidFill>
                                      <a:latin typeface="Cambria Math" panose="02040503050406030204" pitchFamily="18" charset="0"/>
                                    </a:rPr>
                                  </m:ctrlPr>
                                </m:sSubPr>
                                <m:e>
                                  <m:r>
                                    <a:rPr lang="es-MX" sz="1200" b="1" i="1" smtClean="0">
                                      <a:solidFill>
                                        <a:schemeClr val="tx1">
                                          <a:lumMod val="75000"/>
                                          <a:lumOff val="25000"/>
                                        </a:schemeClr>
                                      </a:solidFill>
                                      <a:latin typeface="Cambria Math" panose="02040503050406030204" pitchFamily="18" charset="0"/>
                                    </a:rPr>
                                    <m:t>𝑨</m:t>
                                  </m:r>
                                </m:e>
                                <m:sub>
                                  <m:r>
                                    <a:rPr lang="es-MX" sz="1200" b="1" i="1">
                                      <a:solidFill>
                                        <a:schemeClr val="tx1">
                                          <a:lumMod val="75000"/>
                                          <a:lumOff val="25000"/>
                                        </a:schemeClr>
                                      </a:solidFill>
                                      <a:latin typeface="Cambria Math" panose="02040503050406030204" pitchFamily="18" charset="0"/>
                                    </a:rPr>
                                    <m:t>𝒋</m:t>
                                  </m:r>
                                </m:sub>
                              </m:sSub>
                            </m:e>
                          </m:d>
                        </m:e>
                      </m:func>
                      <m:r>
                        <a:rPr lang="es-MX" sz="1200" b="1">
                          <a:solidFill>
                            <a:schemeClr val="tx1">
                              <a:lumMod val="75000"/>
                              <a:lumOff val="25000"/>
                            </a:schemeClr>
                          </a:solidFill>
                          <a:latin typeface="Cambria Math" panose="02040503050406030204" pitchFamily="18" charset="0"/>
                        </a:rPr>
                        <m:t>=∆</m:t>
                      </m:r>
                      <m:func>
                        <m:funcPr>
                          <m:ctrlPr>
                            <a:rPr lang="es-MX" sz="1200" b="1" i="1">
                              <a:solidFill>
                                <a:schemeClr val="tx1">
                                  <a:lumMod val="75000"/>
                                  <a:lumOff val="25000"/>
                                </a:schemeClr>
                              </a:solidFill>
                              <a:latin typeface="Cambria Math" panose="02040503050406030204" pitchFamily="18" charset="0"/>
                            </a:rPr>
                          </m:ctrlPr>
                        </m:funcPr>
                        <m:fName>
                          <m:r>
                            <a:rPr lang="es-MX" sz="1200" b="1" i="1">
                              <a:solidFill>
                                <a:schemeClr val="tx1">
                                  <a:lumMod val="75000"/>
                                  <a:lumOff val="25000"/>
                                </a:schemeClr>
                              </a:solidFill>
                              <a:latin typeface="Cambria Math" panose="02040503050406030204" pitchFamily="18" charset="0"/>
                            </a:rPr>
                            <m:t>𝒍𝒏</m:t>
                          </m:r>
                        </m:fName>
                        <m:e>
                          <m:d>
                            <m:dPr>
                              <m:ctrlPr>
                                <a:rPr lang="es-MX" sz="1200" b="1" i="1">
                                  <a:solidFill>
                                    <a:schemeClr val="tx1">
                                      <a:lumMod val="75000"/>
                                      <a:lumOff val="25000"/>
                                    </a:schemeClr>
                                  </a:solidFill>
                                  <a:latin typeface="Cambria Math" panose="02040503050406030204" pitchFamily="18" charset="0"/>
                                </a:rPr>
                              </m:ctrlPr>
                            </m:dPr>
                            <m:e>
                              <m:sSub>
                                <m:sSubPr>
                                  <m:ctrlPr>
                                    <a:rPr lang="es-MX" sz="1200" b="1" i="1">
                                      <a:solidFill>
                                        <a:schemeClr val="tx1">
                                          <a:lumMod val="75000"/>
                                          <a:lumOff val="25000"/>
                                        </a:schemeClr>
                                      </a:solidFill>
                                      <a:latin typeface="Cambria Math" panose="02040503050406030204" pitchFamily="18" charset="0"/>
                                    </a:rPr>
                                  </m:ctrlPr>
                                </m:sSubPr>
                                <m:e>
                                  <m:r>
                                    <a:rPr lang="es-MX" sz="1200" b="1" i="1">
                                      <a:solidFill>
                                        <a:schemeClr val="tx1">
                                          <a:lumMod val="75000"/>
                                          <a:lumOff val="25000"/>
                                        </a:schemeClr>
                                      </a:solidFill>
                                      <a:latin typeface="Cambria Math" panose="02040503050406030204" pitchFamily="18" charset="0"/>
                                    </a:rPr>
                                    <m:t>𝑽</m:t>
                                  </m:r>
                                </m:e>
                                <m:sub>
                                  <m:r>
                                    <a:rPr lang="es-MX" sz="1200" b="1" i="1">
                                      <a:solidFill>
                                        <a:schemeClr val="tx1">
                                          <a:lumMod val="75000"/>
                                          <a:lumOff val="25000"/>
                                        </a:schemeClr>
                                      </a:solidFill>
                                      <a:latin typeface="Cambria Math" panose="02040503050406030204" pitchFamily="18" charset="0"/>
                                    </a:rPr>
                                    <m:t>𝒋</m:t>
                                  </m:r>
                                </m:sub>
                              </m:sSub>
                            </m:e>
                          </m:d>
                        </m:e>
                      </m:func>
                      <m:r>
                        <a:rPr lang="es-MX" sz="1200" b="1">
                          <a:solidFill>
                            <a:schemeClr val="tx1">
                              <a:lumMod val="75000"/>
                              <a:lumOff val="25000"/>
                            </a:schemeClr>
                          </a:solidFill>
                          <a:latin typeface="Cambria Math" panose="02040503050406030204" pitchFamily="18" charset="0"/>
                        </a:rPr>
                        <m:t>−</m:t>
                      </m:r>
                      <m:sSubSup>
                        <m:sSubSupPr>
                          <m:ctrlPr>
                            <a:rPr lang="es-MX" sz="1200" b="1" i="1" smtClean="0">
                              <a:solidFill>
                                <a:schemeClr val="accent1"/>
                              </a:solidFill>
                              <a:latin typeface="Cambria Math" panose="02040503050406030204" pitchFamily="18" charset="0"/>
                            </a:rPr>
                          </m:ctrlPr>
                        </m:sSubSupPr>
                        <m:e>
                          <m:r>
                            <a:rPr lang="es-MX" sz="1200" b="1" i="1">
                              <a:solidFill>
                                <a:schemeClr val="accent1"/>
                              </a:solidFill>
                              <a:latin typeface="Cambria Math" panose="02040503050406030204" pitchFamily="18" charset="0"/>
                            </a:rPr>
                            <m:t>𝒘</m:t>
                          </m:r>
                        </m:e>
                        <m:sub>
                          <m:r>
                            <a:rPr lang="es-MX" sz="1200" b="1" i="1">
                              <a:solidFill>
                                <a:schemeClr val="accent1"/>
                              </a:solidFill>
                              <a:latin typeface="Cambria Math" panose="02040503050406030204" pitchFamily="18" charset="0"/>
                            </a:rPr>
                            <m:t>𝒋</m:t>
                          </m:r>
                        </m:sub>
                        <m:sup>
                          <m:r>
                            <a:rPr lang="es-MX" sz="1200" b="1" i="1">
                              <a:solidFill>
                                <a:schemeClr val="accent1"/>
                              </a:solidFill>
                              <a:latin typeface="Cambria Math" panose="02040503050406030204" pitchFamily="18" charset="0"/>
                            </a:rPr>
                            <m:t>𝑲</m:t>
                          </m:r>
                        </m:sup>
                      </m:sSubSup>
                      <m:r>
                        <a:rPr lang="es-MX" sz="1200" b="1">
                          <a:solidFill>
                            <a:schemeClr val="tx1">
                              <a:lumMod val="75000"/>
                              <a:lumOff val="25000"/>
                            </a:schemeClr>
                          </a:solidFill>
                          <a:latin typeface="Cambria Math" panose="02040503050406030204" pitchFamily="18" charset="0"/>
                        </a:rPr>
                        <m:t>∆</m:t>
                      </m:r>
                      <m:func>
                        <m:funcPr>
                          <m:ctrlPr>
                            <a:rPr lang="es-MX" sz="1200" b="1" i="1">
                              <a:solidFill>
                                <a:schemeClr val="tx1">
                                  <a:lumMod val="75000"/>
                                  <a:lumOff val="25000"/>
                                </a:schemeClr>
                              </a:solidFill>
                              <a:latin typeface="Cambria Math" panose="02040503050406030204" pitchFamily="18" charset="0"/>
                            </a:rPr>
                          </m:ctrlPr>
                        </m:funcPr>
                        <m:fName>
                          <m:r>
                            <a:rPr lang="es-MX" sz="1200" b="1" i="1">
                              <a:solidFill>
                                <a:schemeClr val="tx1">
                                  <a:lumMod val="75000"/>
                                  <a:lumOff val="25000"/>
                                </a:schemeClr>
                              </a:solidFill>
                              <a:latin typeface="Cambria Math" panose="02040503050406030204" pitchFamily="18" charset="0"/>
                            </a:rPr>
                            <m:t>𝒍𝒏</m:t>
                          </m:r>
                        </m:fName>
                        <m:e>
                          <m:d>
                            <m:dPr>
                              <m:ctrlPr>
                                <a:rPr lang="es-MX" sz="1200" b="1" i="1">
                                  <a:solidFill>
                                    <a:schemeClr val="tx1">
                                      <a:lumMod val="75000"/>
                                      <a:lumOff val="25000"/>
                                    </a:schemeClr>
                                  </a:solidFill>
                                  <a:latin typeface="Cambria Math" panose="02040503050406030204" pitchFamily="18" charset="0"/>
                                </a:rPr>
                              </m:ctrlPr>
                            </m:dPr>
                            <m:e>
                              <m:sSub>
                                <m:sSubPr>
                                  <m:ctrlPr>
                                    <a:rPr lang="es-MX" sz="1200" b="1" i="1">
                                      <a:solidFill>
                                        <a:schemeClr val="tx1">
                                          <a:lumMod val="75000"/>
                                          <a:lumOff val="25000"/>
                                        </a:schemeClr>
                                      </a:solidFill>
                                      <a:latin typeface="Cambria Math" panose="02040503050406030204" pitchFamily="18" charset="0"/>
                                    </a:rPr>
                                  </m:ctrlPr>
                                </m:sSubPr>
                                <m:e>
                                  <m:r>
                                    <a:rPr lang="es-MX" sz="1200" b="1" i="1">
                                      <a:solidFill>
                                        <a:schemeClr val="tx1">
                                          <a:lumMod val="75000"/>
                                          <a:lumOff val="25000"/>
                                        </a:schemeClr>
                                      </a:solidFill>
                                      <a:latin typeface="Cambria Math" panose="02040503050406030204" pitchFamily="18" charset="0"/>
                                    </a:rPr>
                                    <m:t>𝑲</m:t>
                                  </m:r>
                                </m:e>
                                <m:sub>
                                  <m:r>
                                    <a:rPr lang="es-MX" sz="1200" b="1" i="1">
                                      <a:solidFill>
                                        <a:schemeClr val="tx1">
                                          <a:lumMod val="75000"/>
                                          <a:lumOff val="25000"/>
                                        </a:schemeClr>
                                      </a:solidFill>
                                      <a:latin typeface="Cambria Math" panose="02040503050406030204" pitchFamily="18" charset="0"/>
                                    </a:rPr>
                                    <m:t>𝒋</m:t>
                                  </m:r>
                                </m:sub>
                              </m:sSub>
                            </m:e>
                          </m:d>
                        </m:e>
                      </m:func>
                      <m:r>
                        <a:rPr lang="es-MX" sz="1200" b="1">
                          <a:solidFill>
                            <a:schemeClr val="tx1">
                              <a:lumMod val="75000"/>
                              <a:lumOff val="25000"/>
                            </a:schemeClr>
                          </a:solidFill>
                          <a:latin typeface="Cambria Math" panose="02040503050406030204" pitchFamily="18" charset="0"/>
                        </a:rPr>
                        <m:t>−</m:t>
                      </m:r>
                      <m:sSubSup>
                        <m:sSubSupPr>
                          <m:ctrlPr>
                            <a:rPr lang="es-MX" sz="1200" b="1" i="1" smtClean="0">
                              <a:solidFill>
                                <a:schemeClr val="accent1"/>
                              </a:solidFill>
                              <a:latin typeface="Cambria Math" panose="02040503050406030204" pitchFamily="18" charset="0"/>
                            </a:rPr>
                          </m:ctrlPr>
                        </m:sSubSupPr>
                        <m:e>
                          <m:r>
                            <a:rPr lang="es-MX" sz="1200" b="1" i="1">
                              <a:solidFill>
                                <a:schemeClr val="accent1"/>
                              </a:solidFill>
                              <a:latin typeface="Cambria Math" panose="02040503050406030204" pitchFamily="18" charset="0"/>
                            </a:rPr>
                            <m:t>𝒘</m:t>
                          </m:r>
                        </m:e>
                        <m:sub>
                          <m:r>
                            <a:rPr lang="es-MX" sz="1200" b="1" i="1">
                              <a:solidFill>
                                <a:schemeClr val="accent1"/>
                              </a:solidFill>
                              <a:latin typeface="Cambria Math" panose="02040503050406030204" pitchFamily="18" charset="0"/>
                            </a:rPr>
                            <m:t>𝒋</m:t>
                          </m:r>
                        </m:sub>
                        <m:sup>
                          <m:r>
                            <a:rPr lang="es-MX" sz="1200" b="1" i="1">
                              <a:solidFill>
                                <a:schemeClr val="accent1"/>
                              </a:solidFill>
                              <a:latin typeface="Cambria Math" panose="02040503050406030204" pitchFamily="18" charset="0"/>
                            </a:rPr>
                            <m:t>𝑳</m:t>
                          </m:r>
                        </m:sup>
                      </m:sSubSup>
                      <m:r>
                        <a:rPr lang="es-MX" sz="1200" b="1">
                          <a:solidFill>
                            <a:schemeClr val="tx1">
                              <a:lumMod val="75000"/>
                              <a:lumOff val="25000"/>
                            </a:schemeClr>
                          </a:solidFill>
                          <a:latin typeface="Cambria Math" panose="02040503050406030204" pitchFamily="18" charset="0"/>
                        </a:rPr>
                        <m:t>∆</m:t>
                      </m:r>
                      <m:r>
                        <a:rPr lang="es-MX" sz="1200" b="1" i="1">
                          <a:solidFill>
                            <a:schemeClr val="tx1">
                              <a:lumMod val="75000"/>
                              <a:lumOff val="25000"/>
                            </a:schemeClr>
                          </a:solidFill>
                          <a:latin typeface="Cambria Math" panose="02040503050406030204" pitchFamily="18" charset="0"/>
                        </a:rPr>
                        <m:t>𝒍𝒏</m:t>
                      </m:r>
                      <m:r>
                        <a:rPr lang="es-MX" sz="1200" b="1">
                          <a:solidFill>
                            <a:schemeClr val="tx1">
                              <a:lumMod val="75000"/>
                              <a:lumOff val="25000"/>
                            </a:schemeClr>
                          </a:solidFill>
                          <a:latin typeface="Cambria Math" panose="02040503050406030204" pitchFamily="18" charset="0"/>
                        </a:rPr>
                        <m:t>(</m:t>
                      </m:r>
                      <m:sSub>
                        <m:sSubPr>
                          <m:ctrlPr>
                            <a:rPr lang="es-MX" sz="1200" b="1" i="1">
                              <a:solidFill>
                                <a:schemeClr val="tx1">
                                  <a:lumMod val="75000"/>
                                  <a:lumOff val="25000"/>
                                </a:schemeClr>
                              </a:solidFill>
                              <a:latin typeface="Cambria Math" panose="02040503050406030204" pitchFamily="18" charset="0"/>
                            </a:rPr>
                          </m:ctrlPr>
                        </m:sSubPr>
                        <m:e>
                          <m:r>
                            <a:rPr lang="es-MX" sz="1200" b="1" i="1">
                              <a:solidFill>
                                <a:schemeClr val="tx1">
                                  <a:lumMod val="75000"/>
                                  <a:lumOff val="25000"/>
                                </a:schemeClr>
                              </a:solidFill>
                              <a:latin typeface="Cambria Math" panose="02040503050406030204" pitchFamily="18" charset="0"/>
                            </a:rPr>
                            <m:t>𝑳</m:t>
                          </m:r>
                        </m:e>
                        <m:sub>
                          <m:r>
                            <a:rPr lang="es-MX" sz="1200" b="1" i="1">
                              <a:solidFill>
                                <a:schemeClr val="tx1">
                                  <a:lumMod val="75000"/>
                                  <a:lumOff val="25000"/>
                                </a:schemeClr>
                              </a:solidFill>
                              <a:latin typeface="Cambria Math" panose="02040503050406030204" pitchFamily="18" charset="0"/>
                            </a:rPr>
                            <m:t>𝒋</m:t>
                          </m:r>
                        </m:sub>
                      </m:sSub>
                      <m:r>
                        <a:rPr lang="es-MX" sz="1200" b="1">
                          <a:solidFill>
                            <a:schemeClr val="tx1">
                              <a:lumMod val="75000"/>
                              <a:lumOff val="25000"/>
                            </a:schemeClr>
                          </a:solidFill>
                          <a:latin typeface="Cambria Math" panose="02040503050406030204" pitchFamily="18" charset="0"/>
                        </a:rPr>
                        <m:t>)</m:t>
                      </m:r>
                    </m:oMath>
                  </m:oMathPara>
                </a14:m>
                <a:endParaRPr lang="es-MX" sz="1200" b="1" dirty="0">
                  <a:solidFill>
                    <a:schemeClr val="tx1">
                      <a:lumMod val="75000"/>
                      <a:lumOff val="25000"/>
                    </a:schemeClr>
                  </a:solidFill>
                  <a:latin typeface="Arial" panose="020B0604020202020204" pitchFamily="34" charset="0"/>
                </a:endParaRPr>
              </a:p>
              <a:p>
                <a:pPr algn="ctr"/>
                <a14:m>
                  <m:oMathPara xmlns:m="http://schemas.openxmlformats.org/officeDocument/2006/math">
                    <m:oMathParaPr>
                      <m:jc m:val="centerGroup"/>
                    </m:oMathParaPr>
                    <m:oMath xmlns:m="http://schemas.openxmlformats.org/officeDocument/2006/math">
                      <m:r>
                        <a:rPr lang="es-MX" sz="1200" b="1">
                          <a:solidFill>
                            <a:schemeClr val="tx1">
                              <a:lumMod val="75000"/>
                              <a:lumOff val="25000"/>
                            </a:schemeClr>
                          </a:solidFill>
                          <a:latin typeface="Cambria Math" panose="02040503050406030204" pitchFamily="18" charset="0"/>
                        </a:rPr>
                        <m:t>∆</m:t>
                      </m:r>
                      <m:func>
                        <m:funcPr>
                          <m:ctrlPr>
                            <a:rPr lang="es-MX" sz="1200" b="1" i="1">
                              <a:solidFill>
                                <a:schemeClr val="tx1">
                                  <a:lumMod val="75000"/>
                                  <a:lumOff val="25000"/>
                                </a:schemeClr>
                              </a:solidFill>
                              <a:latin typeface="Cambria Math" panose="02040503050406030204" pitchFamily="18" charset="0"/>
                            </a:rPr>
                          </m:ctrlPr>
                        </m:funcPr>
                        <m:fName>
                          <m:r>
                            <a:rPr lang="es-MX" sz="1200" b="1" i="1">
                              <a:solidFill>
                                <a:schemeClr val="tx1">
                                  <a:lumMod val="75000"/>
                                  <a:lumOff val="25000"/>
                                </a:schemeClr>
                              </a:solidFill>
                              <a:latin typeface="Cambria Math" panose="02040503050406030204" pitchFamily="18" charset="0"/>
                            </a:rPr>
                            <m:t>𝒍𝒏</m:t>
                          </m:r>
                        </m:fName>
                        <m:e>
                          <m:d>
                            <m:dPr>
                              <m:ctrlPr>
                                <a:rPr lang="es-MX" sz="1200" b="1" i="1">
                                  <a:solidFill>
                                    <a:schemeClr val="tx1">
                                      <a:lumMod val="75000"/>
                                      <a:lumOff val="25000"/>
                                    </a:schemeClr>
                                  </a:solidFill>
                                  <a:latin typeface="Cambria Math" panose="02040503050406030204" pitchFamily="18" charset="0"/>
                                </a:rPr>
                              </m:ctrlPr>
                            </m:dPr>
                            <m:e>
                              <m:sSub>
                                <m:sSubPr>
                                  <m:ctrlPr>
                                    <a:rPr lang="es-MX" sz="1200" b="1" i="1">
                                      <a:solidFill>
                                        <a:schemeClr val="tx1">
                                          <a:lumMod val="75000"/>
                                          <a:lumOff val="25000"/>
                                        </a:schemeClr>
                                      </a:solidFill>
                                      <a:latin typeface="Cambria Math" panose="02040503050406030204" pitchFamily="18" charset="0"/>
                                    </a:rPr>
                                  </m:ctrlPr>
                                </m:sSubPr>
                                <m:e>
                                  <m:r>
                                    <a:rPr lang="es-MX" sz="1200" b="1" i="1" smtClean="0">
                                      <a:solidFill>
                                        <a:schemeClr val="tx1">
                                          <a:lumMod val="75000"/>
                                          <a:lumOff val="25000"/>
                                        </a:schemeClr>
                                      </a:solidFill>
                                      <a:latin typeface="Cambria Math" panose="02040503050406030204" pitchFamily="18" charset="0"/>
                                    </a:rPr>
                                    <m:t>𝑨</m:t>
                                  </m:r>
                                </m:e>
                                <m:sub>
                                  <m:r>
                                    <a:rPr lang="es-MX" sz="1200" b="1" i="1">
                                      <a:solidFill>
                                        <a:schemeClr val="tx1">
                                          <a:lumMod val="75000"/>
                                          <a:lumOff val="25000"/>
                                        </a:schemeClr>
                                      </a:solidFill>
                                      <a:latin typeface="Cambria Math" panose="02040503050406030204" pitchFamily="18" charset="0"/>
                                    </a:rPr>
                                    <m:t>𝒋</m:t>
                                  </m:r>
                                </m:sub>
                              </m:sSub>
                            </m:e>
                          </m:d>
                        </m:e>
                      </m:func>
                      <m:r>
                        <a:rPr lang="es-MX" sz="1200" b="1">
                          <a:solidFill>
                            <a:schemeClr val="tx1">
                              <a:lumMod val="75000"/>
                              <a:lumOff val="25000"/>
                            </a:schemeClr>
                          </a:solidFill>
                          <a:latin typeface="Cambria Math" panose="02040503050406030204" pitchFamily="18" charset="0"/>
                        </a:rPr>
                        <m:t>=∆</m:t>
                      </m:r>
                      <m:func>
                        <m:funcPr>
                          <m:ctrlPr>
                            <a:rPr lang="es-MX" sz="1200" b="1" i="1">
                              <a:solidFill>
                                <a:schemeClr val="tx1">
                                  <a:lumMod val="75000"/>
                                  <a:lumOff val="25000"/>
                                </a:schemeClr>
                              </a:solidFill>
                              <a:latin typeface="Cambria Math" panose="02040503050406030204" pitchFamily="18" charset="0"/>
                            </a:rPr>
                          </m:ctrlPr>
                        </m:funcPr>
                        <m:fName>
                          <m:r>
                            <a:rPr lang="es-MX" sz="1200" b="1" i="1">
                              <a:solidFill>
                                <a:schemeClr val="tx1">
                                  <a:lumMod val="75000"/>
                                  <a:lumOff val="25000"/>
                                </a:schemeClr>
                              </a:solidFill>
                              <a:latin typeface="Cambria Math" panose="02040503050406030204" pitchFamily="18" charset="0"/>
                            </a:rPr>
                            <m:t>𝒍𝒏</m:t>
                          </m:r>
                        </m:fName>
                        <m:e>
                          <m:d>
                            <m:dPr>
                              <m:ctrlPr>
                                <a:rPr lang="es-MX" sz="1200" b="1" i="1">
                                  <a:solidFill>
                                    <a:schemeClr val="tx1">
                                      <a:lumMod val="75000"/>
                                      <a:lumOff val="25000"/>
                                    </a:schemeClr>
                                  </a:solidFill>
                                  <a:latin typeface="Cambria Math" panose="02040503050406030204" pitchFamily="18" charset="0"/>
                                </a:rPr>
                              </m:ctrlPr>
                            </m:dPr>
                            <m:e>
                              <m:sSub>
                                <m:sSubPr>
                                  <m:ctrlPr>
                                    <a:rPr lang="es-MX" sz="1200" b="1" i="1">
                                      <a:solidFill>
                                        <a:schemeClr val="tx1">
                                          <a:lumMod val="75000"/>
                                          <a:lumOff val="25000"/>
                                        </a:schemeClr>
                                      </a:solidFill>
                                      <a:latin typeface="Cambria Math" panose="02040503050406030204" pitchFamily="18" charset="0"/>
                                    </a:rPr>
                                  </m:ctrlPr>
                                </m:sSubPr>
                                <m:e>
                                  <m:r>
                                    <a:rPr lang="es-MX" sz="1200" b="1" i="1">
                                      <a:solidFill>
                                        <a:schemeClr val="tx1">
                                          <a:lumMod val="75000"/>
                                          <a:lumOff val="25000"/>
                                        </a:schemeClr>
                                      </a:solidFill>
                                      <a:latin typeface="Cambria Math" panose="02040503050406030204" pitchFamily="18" charset="0"/>
                                    </a:rPr>
                                    <m:t>𝑽</m:t>
                                  </m:r>
                                </m:e>
                                <m:sub>
                                  <m:r>
                                    <a:rPr lang="es-MX" sz="1200" b="1" i="1">
                                      <a:solidFill>
                                        <a:schemeClr val="tx1">
                                          <a:lumMod val="75000"/>
                                          <a:lumOff val="25000"/>
                                        </a:schemeClr>
                                      </a:solidFill>
                                      <a:latin typeface="Cambria Math" panose="02040503050406030204" pitchFamily="18" charset="0"/>
                                    </a:rPr>
                                    <m:t>𝒋</m:t>
                                  </m:r>
                                </m:sub>
                              </m:sSub>
                            </m:e>
                          </m:d>
                        </m:e>
                      </m:func>
                      <m:r>
                        <a:rPr lang="es-MX" sz="1200" b="1">
                          <a:solidFill>
                            <a:schemeClr val="tx1">
                              <a:lumMod val="75000"/>
                              <a:lumOff val="25000"/>
                            </a:schemeClr>
                          </a:solidFill>
                          <a:latin typeface="Cambria Math" panose="02040503050406030204" pitchFamily="18" charset="0"/>
                        </a:rPr>
                        <m:t>−</m:t>
                      </m:r>
                      <m:sSubSup>
                        <m:sSubSupPr>
                          <m:ctrlPr>
                            <a:rPr lang="es-MX" sz="1200" b="1" i="1" smtClean="0">
                              <a:solidFill>
                                <a:schemeClr val="accent1"/>
                              </a:solidFill>
                              <a:latin typeface="Cambria Math" panose="02040503050406030204" pitchFamily="18" charset="0"/>
                            </a:rPr>
                          </m:ctrlPr>
                        </m:sSubSupPr>
                        <m:e>
                          <m:r>
                            <a:rPr lang="es-MX" sz="1200" b="1" i="1">
                              <a:solidFill>
                                <a:schemeClr val="accent1"/>
                              </a:solidFill>
                              <a:latin typeface="Cambria Math" panose="02040503050406030204" pitchFamily="18" charset="0"/>
                            </a:rPr>
                            <m:t>𝒘</m:t>
                          </m:r>
                        </m:e>
                        <m:sub>
                          <m:r>
                            <a:rPr lang="es-MX" sz="1200" b="1" i="1">
                              <a:solidFill>
                                <a:schemeClr val="accent1"/>
                              </a:solidFill>
                              <a:latin typeface="Cambria Math" panose="02040503050406030204" pitchFamily="18" charset="0"/>
                            </a:rPr>
                            <m:t>𝒋</m:t>
                          </m:r>
                        </m:sub>
                        <m:sup>
                          <m:r>
                            <a:rPr lang="es-MX" sz="1200" b="1" i="1">
                              <a:solidFill>
                                <a:schemeClr val="accent1"/>
                              </a:solidFill>
                              <a:latin typeface="Cambria Math" panose="02040503050406030204" pitchFamily="18" charset="0"/>
                            </a:rPr>
                            <m:t>𝑲</m:t>
                          </m:r>
                        </m:sup>
                      </m:sSubSup>
                      <m:r>
                        <a:rPr lang="es-MX" sz="1200" b="1">
                          <a:solidFill>
                            <a:schemeClr val="tx1">
                              <a:lumMod val="75000"/>
                              <a:lumOff val="25000"/>
                            </a:schemeClr>
                          </a:solidFill>
                          <a:latin typeface="Cambria Math" panose="02040503050406030204" pitchFamily="18" charset="0"/>
                        </a:rPr>
                        <m:t>∆</m:t>
                      </m:r>
                      <m:func>
                        <m:funcPr>
                          <m:ctrlPr>
                            <a:rPr lang="es-MX" sz="1200" b="1" i="1">
                              <a:solidFill>
                                <a:schemeClr val="tx1">
                                  <a:lumMod val="75000"/>
                                  <a:lumOff val="25000"/>
                                </a:schemeClr>
                              </a:solidFill>
                              <a:latin typeface="Cambria Math" panose="02040503050406030204" pitchFamily="18" charset="0"/>
                            </a:rPr>
                          </m:ctrlPr>
                        </m:funcPr>
                        <m:fName>
                          <m:r>
                            <a:rPr lang="es-MX" sz="1200" b="1" i="1">
                              <a:solidFill>
                                <a:schemeClr val="tx1">
                                  <a:lumMod val="75000"/>
                                  <a:lumOff val="25000"/>
                                </a:schemeClr>
                              </a:solidFill>
                              <a:latin typeface="Cambria Math" panose="02040503050406030204" pitchFamily="18" charset="0"/>
                            </a:rPr>
                            <m:t>𝒍𝒏</m:t>
                          </m:r>
                        </m:fName>
                        <m:e>
                          <m:d>
                            <m:dPr>
                              <m:ctrlPr>
                                <a:rPr lang="es-MX" sz="1200" b="1" i="1">
                                  <a:solidFill>
                                    <a:schemeClr val="tx1">
                                      <a:lumMod val="75000"/>
                                      <a:lumOff val="25000"/>
                                    </a:schemeClr>
                                  </a:solidFill>
                                  <a:latin typeface="Cambria Math" panose="02040503050406030204" pitchFamily="18" charset="0"/>
                                </a:rPr>
                              </m:ctrlPr>
                            </m:dPr>
                            <m:e>
                              <m:sSub>
                                <m:sSubPr>
                                  <m:ctrlPr>
                                    <a:rPr lang="es-MX" sz="1200" b="1" i="1">
                                      <a:solidFill>
                                        <a:schemeClr val="tx1">
                                          <a:lumMod val="75000"/>
                                          <a:lumOff val="25000"/>
                                        </a:schemeClr>
                                      </a:solidFill>
                                      <a:latin typeface="Cambria Math" panose="02040503050406030204" pitchFamily="18" charset="0"/>
                                    </a:rPr>
                                  </m:ctrlPr>
                                </m:sSubPr>
                                <m:e>
                                  <m:r>
                                    <a:rPr lang="es-MX" sz="1200" b="1" i="1">
                                      <a:solidFill>
                                        <a:schemeClr val="tx1">
                                          <a:lumMod val="75000"/>
                                          <a:lumOff val="25000"/>
                                        </a:schemeClr>
                                      </a:solidFill>
                                      <a:latin typeface="Cambria Math" panose="02040503050406030204" pitchFamily="18" charset="0"/>
                                    </a:rPr>
                                    <m:t>𝑲</m:t>
                                  </m:r>
                                </m:e>
                                <m:sub>
                                  <m:r>
                                    <a:rPr lang="es-MX" sz="1200" b="1" i="1">
                                      <a:solidFill>
                                        <a:schemeClr val="tx1">
                                          <a:lumMod val="75000"/>
                                          <a:lumOff val="25000"/>
                                        </a:schemeClr>
                                      </a:solidFill>
                                      <a:latin typeface="Cambria Math" panose="02040503050406030204" pitchFamily="18" charset="0"/>
                                    </a:rPr>
                                    <m:t>𝒋</m:t>
                                  </m:r>
                                </m:sub>
                              </m:sSub>
                            </m:e>
                          </m:d>
                        </m:e>
                      </m:func>
                      <m:r>
                        <a:rPr lang="es-MX" sz="1200" b="1">
                          <a:solidFill>
                            <a:schemeClr val="tx1">
                              <a:lumMod val="75000"/>
                              <a:lumOff val="25000"/>
                            </a:schemeClr>
                          </a:solidFill>
                          <a:latin typeface="Cambria Math" panose="02040503050406030204" pitchFamily="18" charset="0"/>
                        </a:rPr>
                        <m:t>−</m:t>
                      </m:r>
                      <m:sSubSup>
                        <m:sSubSupPr>
                          <m:ctrlPr>
                            <a:rPr lang="es-MX" sz="1200" b="1" i="1" smtClean="0">
                              <a:solidFill>
                                <a:schemeClr val="accent1"/>
                              </a:solidFill>
                              <a:latin typeface="Cambria Math" panose="02040503050406030204" pitchFamily="18" charset="0"/>
                            </a:rPr>
                          </m:ctrlPr>
                        </m:sSubSupPr>
                        <m:e>
                          <m:r>
                            <a:rPr lang="es-MX" sz="1200" b="1" i="1">
                              <a:solidFill>
                                <a:schemeClr val="accent1"/>
                              </a:solidFill>
                              <a:latin typeface="Cambria Math" panose="02040503050406030204" pitchFamily="18" charset="0"/>
                            </a:rPr>
                            <m:t>𝒘</m:t>
                          </m:r>
                        </m:e>
                        <m:sub>
                          <m:r>
                            <a:rPr lang="es-MX" sz="1200" b="1" i="1">
                              <a:solidFill>
                                <a:schemeClr val="accent1"/>
                              </a:solidFill>
                              <a:latin typeface="Cambria Math" panose="02040503050406030204" pitchFamily="18" charset="0"/>
                            </a:rPr>
                            <m:t>𝒋</m:t>
                          </m:r>
                        </m:sub>
                        <m:sup>
                          <m:r>
                            <a:rPr lang="es-MX" sz="1200" b="1" i="1">
                              <a:solidFill>
                                <a:schemeClr val="accent1"/>
                              </a:solidFill>
                              <a:latin typeface="Cambria Math" panose="02040503050406030204" pitchFamily="18" charset="0"/>
                            </a:rPr>
                            <m:t>𝑳</m:t>
                          </m:r>
                        </m:sup>
                      </m:sSubSup>
                      <m:r>
                        <a:rPr lang="es-MX" sz="1200" b="1" i="1">
                          <a:solidFill>
                            <a:schemeClr val="tx1">
                              <a:lumMod val="75000"/>
                              <a:lumOff val="25000"/>
                            </a:schemeClr>
                          </a:solidFill>
                          <a:latin typeface="Cambria Math" panose="02040503050406030204" pitchFamily="18" charset="0"/>
                        </a:rPr>
                        <m:t>∆</m:t>
                      </m:r>
                      <m:r>
                        <a:rPr lang="es-MX" sz="1200" b="1" i="1">
                          <a:solidFill>
                            <a:schemeClr val="tx1">
                              <a:lumMod val="75000"/>
                              <a:lumOff val="25000"/>
                            </a:schemeClr>
                          </a:solidFill>
                          <a:latin typeface="Cambria Math" panose="02040503050406030204" pitchFamily="18" charset="0"/>
                        </a:rPr>
                        <m:t>𝒍𝒏</m:t>
                      </m:r>
                      <m:sSub>
                        <m:sSubPr>
                          <m:ctrlPr>
                            <a:rPr lang="es-MX" sz="1200" b="1" i="1">
                              <a:solidFill>
                                <a:schemeClr val="tx1">
                                  <a:lumMod val="75000"/>
                                  <a:lumOff val="25000"/>
                                </a:schemeClr>
                              </a:solidFill>
                              <a:latin typeface="Cambria Math" panose="02040503050406030204" pitchFamily="18" charset="0"/>
                            </a:rPr>
                          </m:ctrlPr>
                        </m:sSubPr>
                        <m:e>
                          <m:r>
                            <a:rPr lang="es-MX" sz="1200" b="1" i="1">
                              <a:solidFill>
                                <a:schemeClr val="tx1">
                                  <a:lumMod val="75000"/>
                                  <a:lumOff val="25000"/>
                                </a:schemeClr>
                              </a:solidFill>
                              <a:latin typeface="Cambria Math" panose="02040503050406030204" pitchFamily="18" charset="0"/>
                            </a:rPr>
                            <m:t>𝑳𝑪</m:t>
                          </m:r>
                        </m:e>
                        <m:sub>
                          <m:r>
                            <a:rPr lang="es-MX" sz="1200" b="1" i="1">
                              <a:solidFill>
                                <a:schemeClr val="tx1">
                                  <a:lumMod val="75000"/>
                                  <a:lumOff val="25000"/>
                                </a:schemeClr>
                              </a:solidFill>
                              <a:latin typeface="Cambria Math" panose="02040503050406030204" pitchFamily="18" charset="0"/>
                            </a:rPr>
                            <m:t>𝒋</m:t>
                          </m:r>
                        </m:sub>
                      </m:sSub>
                      <m:r>
                        <a:rPr lang="es-MX" sz="1200" b="1" i="1">
                          <a:solidFill>
                            <a:schemeClr val="tx1">
                              <a:lumMod val="75000"/>
                              <a:lumOff val="25000"/>
                            </a:schemeClr>
                          </a:solidFill>
                          <a:latin typeface="Cambria Math" panose="02040503050406030204" pitchFamily="18" charset="0"/>
                        </a:rPr>
                        <m:t>−</m:t>
                      </m:r>
                      <m:sSubSup>
                        <m:sSubSupPr>
                          <m:ctrlPr>
                            <a:rPr lang="es-MX" sz="1200" b="1" i="1" smtClean="0">
                              <a:solidFill>
                                <a:schemeClr val="accent1"/>
                              </a:solidFill>
                              <a:latin typeface="Cambria Math" panose="02040503050406030204" pitchFamily="18" charset="0"/>
                            </a:rPr>
                          </m:ctrlPr>
                        </m:sSubSupPr>
                        <m:e>
                          <m:r>
                            <a:rPr lang="es-MX" sz="1200" b="1" i="1">
                              <a:solidFill>
                                <a:schemeClr val="accent1"/>
                              </a:solidFill>
                              <a:latin typeface="Cambria Math" panose="02040503050406030204" pitchFamily="18" charset="0"/>
                            </a:rPr>
                            <m:t>𝒘</m:t>
                          </m:r>
                        </m:e>
                        <m:sub>
                          <m:r>
                            <a:rPr lang="es-MX" sz="1200" b="1" i="1">
                              <a:solidFill>
                                <a:schemeClr val="accent1"/>
                              </a:solidFill>
                              <a:latin typeface="Cambria Math" panose="02040503050406030204" pitchFamily="18" charset="0"/>
                            </a:rPr>
                            <m:t>𝒋</m:t>
                          </m:r>
                        </m:sub>
                        <m:sup>
                          <m:r>
                            <a:rPr lang="es-MX" sz="1200" b="1" i="1">
                              <a:solidFill>
                                <a:schemeClr val="accent1"/>
                              </a:solidFill>
                              <a:latin typeface="Cambria Math" panose="02040503050406030204" pitchFamily="18" charset="0"/>
                            </a:rPr>
                            <m:t>𝑳</m:t>
                          </m:r>
                        </m:sup>
                      </m:sSubSup>
                      <m:r>
                        <a:rPr lang="es-MX" sz="1200" b="1" i="1">
                          <a:solidFill>
                            <a:schemeClr val="tx1">
                              <a:lumMod val="75000"/>
                              <a:lumOff val="25000"/>
                            </a:schemeClr>
                          </a:solidFill>
                          <a:latin typeface="Cambria Math" panose="02040503050406030204" pitchFamily="18" charset="0"/>
                        </a:rPr>
                        <m:t>∆</m:t>
                      </m:r>
                      <m:r>
                        <a:rPr lang="es-MX" sz="1200" b="1" i="1">
                          <a:solidFill>
                            <a:schemeClr val="tx1">
                              <a:lumMod val="75000"/>
                              <a:lumOff val="25000"/>
                            </a:schemeClr>
                          </a:solidFill>
                          <a:latin typeface="Cambria Math" panose="02040503050406030204" pitchFamily="18" charset="0"/>
                        </a:rPr>
                        <m:t>𝒍𝒏</m:t>
                      </m:r>
                      <m:r>
                        <a:rPr lang="es-MX" sz="1200" b="1" i="1">
                          <a:solidFill>
                            <a:schemeClr val="tx1">
                              <a:lumMod val="75000"/>
                              <a:lumOff val="25000"/>
                            </a:schemeClr>
                          </a:solidFill>
                          <a:latin typeface="Cambria Math" panose="02040503050406030204" pitchFamily="18" charset="0"/>
                        </a:rPr>
                        <m:t> </m:t>
                      </m:r>
                      <m:d>
                        <m:dPr>
                          <m:ctrlPr>
                            <a:rPr lang="es-MX" sz="1200" b="1" i="1">
                              <a:solidFill>
                                <a:schemeClr val="tx1">
                                  <a:lumMod val="75000"/>
                                  <a:lumOff val="25000"/>
                                </a:schemeClr>
                              </a:solidFill>
                              <a:latin typeface="Cambria Math" panose="02040503050406030204" pitchFamily="18" charset="0"/>
                            </a:rPr>
                          </m:ctrlPr>
                        </m:dPr>
                        <m:e>
                          <m:sSub>
                            <m:sSubPr>
                              <m:ctrlPr>
                                <a:rPr lang="es-MX" sz="1200" b="1" i="1">
                                  <a:solidFill>
                                    <a:schemeClr val="tx1">
                                      <a:lumMod val="75000"/>
                                      <a:lumOff val="25000"/>
                                    </a:schemeClr>
                                  </a:solidFill>
                                  <a:latin typeface="Cambria Math" panose="02040503050406030204" pitchFamily="18" charset="0"/>
                                </a:rPr>
                              </m:ctrlPr>
                            </m:sSubPr>
                            <m:e>
                              <m:r>
                                <a:rPr lang="es-MX" sz="1200" b="1" i="1">
                                  <a:solidFill>
                                    <a:schemeClr val="tx1">
                                      <a:lumMod val="75000"/>
                                      <a:lumOff val="25000"/>
                                    </a:schemeClr>
                                  </a:solidFill>
                                  <a:latin typeface="Cambria Math" panose="02040503050406030204" pitchFamily="18" charset="0"/>
                                </a:rPr>
                                <m:t>𝑯</m:t>
                              </m:r>
                            </m:e>
                            <m:sub>
                              <m:r>
                                <a:rPr lang="es-MX" sz="1200" b="1" i="1">
                                  <a:solidFill>
                                    <a:schemeClr val="tx1">
                                      <a:lumMod val="75000"/>
                                      <a:lumOff val="25000"/>
                                    </a:schemeClr>
                                  </a:solidFill>
                                  <a:latin typeface="Cambria Math" panose="02040503050406030204" pitchFamily="18" charset="0"/>
                                </a:rPr>
                                <m:t>𝒋</m:t>
                              </m:r>
                            </m:sub>
                          </m:sSub>
                        </m:e>
                      </m:d>
                    </m:oMath>
                  </m:oMathPara>
                </a14:m>
                <a:endParaRPr lang="es-MX" sz="1200" b="1" dirty="0">
                  <a:solidFill>
                    <a:schemeClr val="tx1">
                      <a:lumMod val="75000"/>
                      <a:lumOff val="25000"/>
                    </a:schemeClr>
                  </a:solidFill>
                  <a:latin typeface="Arial" panose="020B0604020202020204" pitchFamily="34" charset="0"/>
                </a:endParaRPr>
              </a:p>
              <a:p>
                <a:pPr algn="ctr"/>
                <a14:m>
                  <m:oMathPara xmlns:m="http://schemas.openxmlformats.org/officeDocument/2006/math">
                    <m:oMathParaPr>
                      <m:jc m:val="centerGroup"/>
                    </m:oMathParaPr>
                    <m:oMath xmlns:m="http://schemas.openxmlformats.org/officeDocument/2006/math">
                      <m:r>
                        <a:rPr lang="es-MX" sz="1200" b="1">
                          <a:solidFill>
                            <a:schemeClr val="tx1">
                              <a:lumMod val="75000"/>
                              <a:lumOff val="25000"/>
                            </a:schemeClr>
                          </a:solidFill>
                          <a:latin typeface="Cambria Math" panose="02040503050406030204" pitchFamily="18" charset="0"/>
                        </a:rPr>
                        <m:t>∆</m:t>
                      </m:r>
                      <m:func>
                        <m:funcPr>
                          <m:ctrlPr>
                            <a:rPr lang="es-MX" sz="1200" b="1" i="1">
                              <a:solidFill>
                                <a:schemeClr val="tx1">
                                  <a:lumMod val="75000"/>
                                  <a:lumOff val="25000"/>
                                </a:schemeClr>
                              </a:solidFill>
                              <a:latin typeface="Cambria Math" panose="02040503050406030204" pitchFamily="18" charset="0"/>
                            </a:rPr>
                          </m:ctrlPr>
                        </m:funcPr>
                        <m:fName>
                          <m:r>
                            <a:rPr lang="es-MX" sz="1200" b="1" i="1">
                              <a:solidFill>
                                <a:schemeClr val="tx1">
                                  <a:lumMod val="75000"/>
                                  <a:lumOff val="25000"/>
                                </a:schemeClr>
                              </a:solidFill>
                              <a:latin typeface="Cambria Math" panose="02040503050406030204" pitchFamily="18" charset="0"/>
                            </a:rPr>
                            <m:t>𝒍𝒏</m:t>
                          </m:r>
                        </m:fName>
                        <m:e>
                          <m:d>
                            <m:dPr>
                              <m:ctrlPr>
                                <a:rPr lang="es-MX" sz="1200" b="1" i="1">
                                  <a:solidFill>
                                    <a:schemeClr val="tx1">
                                      <a:lumMod val="75000"/>
                                      <a:lumOff val="25000"/>
                                    </a:schemeClr>
                                  </a:solidFill>
                                  <a:latin typeface="Cambria Math" panose="02040503050406030204" pitchFamily="18" charset="0"/>
                                </a:rPr>
                              </m:ctrlPr>
                            </m:dPr>
                            <m:e>
                              <m:sSub>
                                <m:sSubPr>
                                  <m:ctrlPr>
                                    <a:rPr lang="es-MX" sz="1200" b="1" i="1">
                                      <a:solidFill>
                                        <a:schemeClr val="tx1">
                                          <a:lumMod val="75000"/>
                                          <a:lumOff val="25000"/>
                                        </a:schemeClr>
                                      </a:solidFill>
                                      <a:latin typeface="Cambria Math" panose="02040503050406030204" pitchFamily="18" charset="0"/>
                                    </a:rPr>
                                  </m:ctrlPr>
                                </m:sSubPr>
                                <m:e>
                                  <m:r>
                                    <a:rPr lang="es-MX" sz="1200" b="1" i="1" smtClean="0">
                                      <a:solidFill>
                                        <a:schemeClr val="tx1">
                                          <a:lumMod val="75000"/>
                                          <a:lumOff val="25000"/>
                                        </a:schemeClr>
                                      </a:solidFill>
                                      <a:latin typeface="Cambria Math" panose="02040503050406030204" pitchFamily="18" charset="0"/>
                                    </a:rPr>
                                    <m:t>𝑽</m:t>
                                  </m:r>
                                </m:e>
                                <m:sub>
                                  <m:r>
                                    <a:rPr lang="es-MX" sz="1200" b="1" i="1">
                                      <a:solidFill>
                                        <a:schemeClr val="tx1">
                                          <a:lumMod val="75000"/>
                                          <a:lumOff val="25000"/>
                                        </a:schemeClr>
                                      </a:solidFill>
                                      <a:latin typeface="Cambria Math" panose="02040503050406030204" pitchFamily="18" charset="0"/>
                                    </a:rPr>
                                    <m:t>𝒋</m:t>
                                  </m:r>
                                </m:sub>
                              </m:sSub>
                            </m:e>
                          </m:d>
                        </m:e>
                      </m:func>
                      <m:r>
                        <a:rPr lang="es-MX" sz="1200" b="1">
                          <a:solidFill>
                            <a:schemeClr val="tx1">
                              <a:lumMod val="75000"/>
                              <a:lumOff val="25000"/>
                            </a:schemeClr>
                          </a:solidFill>
                          <a:latin typeface="Cambria Math" panose="02040503050406030204" pitchFamily="18" charset="0"/>
                        </a:rPr>
                        <m:t>=∆</m:t>
                      </m:r>
                      <m:func>
                        <m:funcPr>
                          <m:ctrlPr>
                            <a:rPr lang="es-MX" sz="1200" b="1" i="1">
                              <a:solidFill>
                                <a:schemeClr val="tx1">
                                  <a:lumMod val="75000"/>
                                  <a:lumOff val="25000"/>
                                </a:schemeClr>
                              </a:solidFill>
                              <a:latin typeface="Cambria Math" panose="02040503050406030204" pitchFamily="18" charset="0"/>
                            </a:rPr>
                          </m:ctrlPr>
                        </m:funcPr>
                        <m:fName>
                          <m:r>
                            <a:rPr lang="es-MX" sz="1200" b="1" i="1">
                              <a:solidFill>
                                <a:schemeClr val="tx1">
                                  <a:lumMod val="75000"/>
                                  <a:lumOff val="25000"/>
                                </a:schemeClr>
                              </a:solidFill>
                              <a:latin typeface="Cambria Math" panose="02040503050406030204" pitchFamily="18" charset="0"/>
                            </a:rPr>
                            <m:t>𝒍𝒏</m:t>
                          </m:r>
                        </m:fName>
                        <m:e>
                          <m:d>
                            <m:dPr>
                              <m:ctrlPr>
                                <a:rPr lang="es-MX" sz="1200" b="1" i="1">
                                  <a:solidFill>
                                    <a:schemeClr val="tx1">
                                      <a:lumMod val="75000"/>
                                      <a:lumOff val="25000"/>
                                    </a:schemeClr>
                                  </a:solidFill>
                                  <a:latin typeface="Cambria Math" panose="02040503050406030204" pitchFamily="18" charset="0"/>
                                </a:rPr>
                              </m:ctrlPr>
                            </m:dPr>
                            <m:e>
                              <m:sSub>
                                <m:sSubPr>
                                  <m:ctrlPr>
                                    <a:rPr lang="es-MX" sz="1200" b="1" i="1">
                                      <a:solidFill>
                                        <a:schemeClr val="tx1">
                                          <a:lumMod val="75000"/>
                                          <a:lumOff val="25000"/>
                                        </a:schemeClr>
                                      </a:solidFill>
                                      <a:latin typeface="Cambria Math" panose="02040503050406030204" pitchFamily="18" charset="0"/>
                                    </a:rPr>
                                  </m:ctrlPr>
                                </m:sSubPr>
                                <m:e>
                                  <m:r>
                                    <a:rPr lang="es-MX" sz="1200" b="1" i="1" smtClean="0">
                                      <a:solidFill>
                                        <a:schemeClr val="tx1">
                                          <a:lumMod val="75000"/>
                                          <a:lumOff val="25000"/>
                                        </a:schemeClr>
                                      </a:solidFill>
                                      <a:latin typeface="Cambria Math" panose="02040503050406030204" pitchFamily="18" charset="0"/>
                                    </a:rPr>
                                    <m:t>𝑨</m:t>
                                  </m:r>
                                </m:e>
                                <m:sub>
                                  <m:r>
                                    <a:rPr lang="es-MX" sz="1200" b="1" i="1">
                                      <a:solidFill>
                                        <a:schemeClr val="tx1">
                                          <a:lumMod val="75000"/>
                                          <a:lumOff val="25000"/>
                                        </a:schemeClr>
                                      </a:solidFill>
                                      <a:latin typeface="Cambria Math" panose="02040503050406030204" pitchFamily="18" charset="0"/>
                                    </a:rPr>
                                    <m:t>𝒋</m:t>
                                  </m:r>
                                </m:sub>
                              </m:sSub>
                            </m:e>
                          </m:d>
                        </m:e>
                      </m:func>
                      <m:r>
                        <a:rPr lang="es-MX" sz="1200" b="1">
                          <a:solidFill>
                            <a:schemeClr val="tx1">
                              <a:lumMod val="75000"/>
                              <a:lumOff val="25000"/>
                            </a:schemeClr>
                          </a:solidFill>
                          <a:latin typeface="Cambria Math" panose="02040503050406030204" pitchFamily="18" charset="0"/>
                        </a:rPr>
                        <m:t>+</m:t>
                      </m:r>
                      <m:sSubSup>
                        <m:sSubSupPr>
                          <m:ctrlPr>
                            <a:rPr lang="es-MX" sz="1200" b="1" i="1" smtClean="0">
                              <a:solidFill>
                                <a:schemeClr val="accent1"/>
                              </a:solidFill>
                              <a:latin typeface="Cambria Math" panose="02040503050406030204" pitchFamily="18" charset="0"/>
                            </a:rPr>
                          </m:ctrlPr>
                        </m:sSubSupPr>
                        <m:e>
                          <m:r>
                            <a:rPr lang="es-MX" sz="1200" b="1" i="1">
                              <a:solidFill>
                                <a:schemeClr val="accent1"/>
                              </a:solidFill>
                              <a:latin typeface="Cambria Math" panose="02040503050406030204" pitchFamily="18" charset="0"/>
                            </a:rPr>
                            <m:t>𝒘</m:t>
                          </m:r>
                        </m:e>
                        <m:sub>
                          <m:r>
                            <a:rPr lang="es-MX" sz="1200" b="1" i="1">
                              <a:solidFill>
                                <a:schemeClr val="accent1"/>
                              </a:solidFill>
                              <a:latin typeface="Cambria Math" panose="02040503050406030204" pitchFamily="18" charset="0"/>
                            </a:rPr>
                            <m:t>𝒋</m:t>
                          </m:r>
                        </m:sub>
                        <m:sup>
                          <m:r>
                            <a:rPr lang="es-MX" sz="1200" b="1" i="1">
                              <a:solidFill>
                                <a:schemeClr val="accent1"/>
                              </a:solidFill>
                              <a:latin typeface="Cambria Math" panose="02040503050406030204" pitchFamily="18" charset="0"/>
                            </a:rPr>
                            <m:t>𝑲</m:t>
                          </m:r>
                        </m:sup>
                      </m:sSubSup>
                      <m:r>
                        <a:rPr lang="es-MX" sz="1200" b="1">
                          <a:solidFill>
                            <a:schemeClr val="tx1">
                              <a:lumMod val="75000"/>
                              <a:lumOff val="25000"/>
                            </a:schemeClr>
                          </a:solidFill>
                          <a:latin typeface="Cambria Math" panose="02040503050406030204" pitchFamily="18" charset="0"/>
                        </a:rPr>
                        <m:t>∆</m:t>
                      </m:r>
                      <m:func>
                        <m:funcPr>
                          <m:ctrlPr>
                            <a:rPr lang="es-MX" sz="1200" b="1" i="1">
                              <a:solidFill>
                                <a:schemeClr val="tx1">
                                  <a:lumMod val="75000"/>
                                  <a:lumOff val="25000"/>
                                </a:schemeClr>
                              </a:solidFill>
                              <a:latin typeface="Cambria Math" panose="02040503050406030204" pitchFamily="18" charset="0"/>
                            </a:rPr>
                          </m:ctrlPr>
                        </m:funcPr>
                        <m:fName>
                          <m:r>
                            <a:rPr lang="es-MX" sz="1200" b="1" i="1">
                              <a:solidFill>
                                <a:schemeClr val="tx1">
                                  <a:lumMod val="75000"/>
                                  <a:lumOff val="25000"/>
                                </a:schemeClr>
                              </a:solidFill>
                              <a:latin typeface="Cambria Math" panose="02040503050406030204" pitchFamily="18" charset="0"/>
                            </a:rPr>
                            <m:t>𝒍𝒏</m:t>
                          </m:r>
                        </m:fName>
                        <m:e>
                          <m:d>
                            <m:dPr>
                              <m:ctrlPr>
                                <a:rPr lang="es-MX" sz="1200" b="1" i="1">
                                  <a:solidFill>
                                    <a:schemeClr val="tx1">
                                      <a:lumMod val="75000"/>
                                      <a:lumOff val="25000"/>
                                    </a:schemeClr>
                                  </a:solidFill>
                                  <a:latin typeface="Cambria Math" panose="02040503050406030204" pitchFamily="18" charset="0"/>
                                </a:rPr>
                              </m:ctrlPr>
                            </m:dPr>
                            <m:e>
                              <m:sSub>
                                <m:sSubPr>
                                  <m:ctrlPr>
                                    <a:rPr lang="es-MX" sz="1200" b="1" i="1">
                                      <a:solidFill>
                                        <a:schemeClr val="tx1">
                                          <a:lumMod val="75000"/>
                                          <a:lumOff val="25000"/>
                                        </a:schemeClr>
                                      </a:solidFill>
                                      <a:latin typeface="Cambria Math" panose="02040503050406030204" pitchFamily="18" charset="0"/>
                                    </a:rPr>
                                  </m:ctrlPr>
                                </m:sSubPr>
                                <m:e>
                                  <m:r>
                                    <a:rPr lang="es-MX" sz="1200" b="1" i="1">
                                      <a:solidFill>
                                        <a:schemeClr val="tx1">
                                          <a:lumMod val="75000"/>
                                          <a:lumOff val="25000"/>
                                        </a:schemeClr>
                                      </a:solidFill>
                                      <a:latin typeface="Cambria Math" panose="02040503050406030204" pitchFamily="18" charset="0"/>
                                    </a:rPr>
                                    <m:t>𝑲</m:t>
                                  </m:r>
                                </m:e>
                                <m:sub>
                                  <m:r>
                                    <a:rPr lang="es-MX" sz="1200" b="1" i="1">
                                      <a:solidFill>
                                        <a:schemeClr val="tx1">
                                          <a:lumMod val="75000"/>
                                          <a:lumOff val="25000"/>
                                        </a:schemeClr>
                                      </a:solidFill>
                                      <a:latin typeface="Cambria Math" panose="02040503050406030204" pitchFamily="18" charset="0"/>
                                    </a:rPr>
                                    <m:t>𝒋</m:t>
                                  </m:r>
                                </m:sub>
                              </m:sSub>
                            </m:e>
                          </m:d>
                        </m:e>
                      </m:func>
                      <m:r>
                        <a:rPr lang="es-MX" sz="1200" b="1">
                          <a:solidFill>
                            <a:schemeClr val="tx1">
                              <a:lumMod val="75000"/>
                              <a:lumOff val="25000"/>
                            </a:schemeClr>
                          </a:solidFill>
                          <a:latin typeface="Cambria Math" panose="02040503050406030204" pitchFamily="18" charset="0"/>
                        </a:rPr>
                        <m:t>+</m:t>
                      </m:r>
                      <m:sSubSup>
                        <m:sSubSupPr>
                          <m:ctrlPr>
                            <a:rPr lang="es-MX" sz="1200" b="1" i="1" smtClean="0">
                              <a:solidFill>
                                <a:schemeClr val="accent1"/>
                              </a:solidFill>
                              <a:latin typeface="Cambria Math" panose="02040503050406030204" pitchFamily="18" charset="0"/>
                            </a:rPr>
                          </m:ctrlPr>
                        </m:sSubSupPr>
                        <m:e>
                          <m:r>
                            <a:rPr lang="es-MX" sz="1200" b="1" i="1">
                              <a:solidFill>
                                <a:schemeClr val="accent1"/>
                              </a:solidFill>
                              <a:latin typeface="Cambria Math" panose="02040503050406030204" pitchFamily="18" charset="0"/>
                            </a:rPr>
                            <m:t>𝒘</m:t>
                          </m:r>
                        </m:e>
                        <m:sub>
                          <m:r>
                            <a:rPr lang="es-MX" sz="1200" b="1" i="1">
                              <a:solidFill>
                                <a:schemeClr val="accent1"/>
                              </a:solidFill>
                              <a:latin typeface="Cambria Math" panose="02040503050406030204" pitchFamily="18" charset="0"/>
                            </a:rPr>
                            <m:t>𝒋</m:t>
                          </m:r>
                        </m:sub>
                        <m:sup>
                          <m:r>
                            <a:rPr lang="es-MX" sz="1200" b="1" i="1">
                              <a:solidFill>
                                <a:schemeClr val="accent1"/>
                              </a:solidFill>
                              <a:latin typeface="Cambria Math" panose="02040503050406030204" pitchFamily="18" charset="0"/>
                            </a:rPr>
                            <m:t>𝑳</m:t>
                          </m:r>
                        </m:sup>
                      </m:sSubSup>
                      <m:r>
                        <a:rPr lang="es-MX" sz="1200" b="1" i="1">
                          <a:solidFill>
                            <a:schemeClr val="tx1">
                              <a:lumMod val="75000"/>
                              <a:lumOff val="25000"/>
                            </a:schemeClr>
                          </a:solidFill>
                          <a:latin typeface="Cambria Math" panose="02040503050406030204" pitchFamily="18" charset="0"/>
                        </a:rPr>
                        <m:t>∆</m:t>
                      </m:r>
                      <m:r>
                        <a:rPr lang="es-MX" sz="1200" b="1" i="1">
                          <a:solidFill>
                            <a:schemeClr val="tx1">
                              <a:lumMod val="75000"/>
                              <a:lumOff val="25000"/>
                            </a:schemeClr>
                          </a:solidFill>
                          <a:latin typeface="Cambria Math" panose="02040503050406030204" pitchFamily="18" charset="0"/>
                        </a:rPr>
                        <m:t>𝒍𝒏</m:t>
                      </m:r>
                      <m:sSub>
                        <m:sSubPr>
                          <m:ctrlPr>
                            <a:rPr lang="es-MX" sz="1200" b="1" i="1">
                              <a:solidFill>
                                <a:schemeClr val="tx1">
                                  <a:lumMod val="75000"/>
                                  <a:lumOff val="25000"/>
                                </a:schemeClr>
                              </a:solidFill>
                              <a:latin typeface="Cambria Math" panose="02040503050406030204" pitchFamily="18" charset="0"/>
                            </a:rPr>
                          </m:ctrlPr>
                        </m:sSubPr>
                        <m:e>
                          <m:r>
                            <a:rPr lang="es-MX" sz="1200" b="1" i="1">
                              <a:solidFill>
                                <a:schemeClr val="tx1">
                                  <a:lumMod val="75000"/>
                                  <a:lumOff val="25000"/>
                                </a:schemeClr>
                              </a:solidFill>
                              <a:latin typeface="Cambria Math" panose="02040503050406030204" pitchFamily="18" charset="0"/>
                            </a:rPr>
                            <m:t>𝑳𝑪</m:t>
                          </m:r>
                        </m:e>
                        <m:sub>
                          <m:r>
                            <a:rPr lang="es-MX" sz="1200" b="1" i="1">
                              <a:solidFill>
                                <a:schemeClr val="tx1">
                                  <a:lumMod val="75000"/>
                                  <a:lumOff val="25000"/>
                                </a:schemeClr>
                              </a:solidFill>
                              <a:latin typeface="Cambria Math" panose="02040503050406030204" pitchFamily="18" charset="0"/>
                            </a:rPr>
                            <m:t>𝒋</m:t>
                          </m:r>
                        </m:sub>
                      </m:sSub>
                      <m:r>
                        <a:rPr lang="es-MX" sz="1200" b="1" i="1">
                          <a:solidFill>
                            <a:schemeClr val="tx1">
                              <a:lumMod val="75000"/>
                              <a:lumOff val="25000"/>
                            </a:schemeClr>
                          </a:solidFill>
                          <a:latin typeface="Cambria Math" panose="02040503050406030204" pitchFamily="18" charset="0"/>
                        </a:rPr>
                        <m:t>+</m:t>
                      </m:r>
                      <m:sSubSup>
                        <m:sSubSupPr>
                          <m:ctrlPr>
                            <a:rPr lang="es-MX" sz="1200" b="1" i="1" smtClean="0">
                              <a:solidFill>
                                <a:schemeClr val="accent1"/>
                              </a:solidFill>
                              <a:latin typeface="Cambria Math" panose="02040503050406030204" pitchFamily="18" charset="0"/>
                            </a:rPr>
                          </m:ctrlPr>
                        </m:sSubSupPr>
                        <m:e>
                          <m:r>
                            <a:rPr lang="es-MX" sz="1200" b="1" i="1">
                              <a:solidFill>
                                <a:schemeClr val="accent1"/>
                              </a:solidFill>
                              <a:latin typeface="Cambria Math" panose="02040503050406030204" pitchFamily="18" charset="0"/>
                            </a:rPr>
                            <m:t>𝒘</m:t>
                          </m:r>
                        </m:e>
                        <m:sub>
                          <m:r>
                            <a:rPr lang="es-MX" sz="1200" b="1" i="1">
                              <a:solidFill>
                                <a:schemeClr val="accent1"/>
                              </a:solidFill>
                              <a:latin typeface="Cambria Math" panose="02040503050406030204" pitchFamily="18" charset="0"/>
                            </a:rPr>
                            <m:t>𝒋</m:t>
                          </m:r>
                        </m:sub>
                        <m:sup>
                          <m:r>
                            <a:rPr lang="es-MX" sz="1200" b="1" i="1">
                              <a:solidFill>
                                <a:schemeClr val="accent1"/>
                              </a:solidFill>
                              <a:latin typeface="Cambria Math" panose="02040503050406030204" pitchFamily="18" charset="0"/>
                            </a:rPr>
                            <m:t>𝑳</m:t>
                          </m:r>
                        </m:sup>
                      </m:sSubSup>
                      <m:r>
                        <a:rPr lang="es-MX" sz="1200" b="1" i="1">
                          <a:solidFill>
                            <a:schemeClr val="tx1">
                              <a:lumMod val="75000"/>
                              <a:lumOff val="25000"/>
                            </a:schemeClr>
                          </a:solidFill>
                          <a:latin typeface="Cambria Math" panose="02040503050406030204" pitchFamily="18" charset="0"/>
                        </a:rPr>
                        <m:t>∆</m:t>
                      </m:r>
                      <m:r>
                        <a:rPr lang="es-MX" sz="1200" b="1" i="1">
                          <a:solidFill>
                            <a:schemeClr val="tx1">
                              <a:lumMod val="75000"/>
                              <a:lumOff val="25000"/>
                            </a:schemeClr>
                          </a:solidFill>
                          <a:latin typeface="Cambria Math" panose="02040503050406030204" pitchFamily="18" charset="0"/>
                        </a:rPr>
                        <m:t>𝒍𝒏</m:t>
                      </m:r>
                      <m:r>
                        <a:rPr lang="es-MX" sz="1200" b="1" i="1">
                          <a:solidFill>
                            <a:schemeClr val="tx1">
                              <a:lumMod val="75000"/>
                              <a:lumOff val="25000"/>
                            </a:schemeClr>
                          </a:solidFill>
                          <a:latin typeface="Cambria Math" panose="02040503050406030204" pitchFamily="18" charset="0"/>
                        </a:rPr>
                        <m:t> </m:t>
                      </m:r>
                      <m:d>
                        <m:dPr>
                          <m:ctrlPr>
                            <a:rPr lang="es-MX" sz="1200" b="1" i="1">
                              <a:solidFill>
                                <a:schemeClr val="tx1">
                                  <a:lumMod val="75000"/>
                                  <a:lumOff val="25000"/>
                                </a:schemeClr>
                              </a:solidFill>
                              <a:latin typeface="Cambria Math" panose="02040503050406030204" pitchFamily="18" charset="0"/>
                            </a:rPr>
                          </m:ctrlPr>
                        </m:dPr>
                        <m:e>
                          <m:sSub>
                            <m:sSubPr>
                              <m:ctrlPr>
                                <a:rPr lang="es-MX" sz="1200" b="1" i="1">
                                  <a:solidFill>
                                    <a:schemeClr val="tx1">
                                      <a:lumMod val="75000"/>
                                      <a:lumOff val="25000"/>
                                    </a:schemeClr>
                                  </a:solidFill>
                                  <a:latin typeface="Cambria Math" panose="02040503050406030204" pitchFamily="18" charset="0"/>
                                </a:rPr>
                              </m:ctrlPr>
                            </m:sSubPr>
                            <m:e>
                              <m:r>
                                <a:rPr lang="es-MX" sz="1200" b="1" i="1">
                                  <a:solidFill>
                                    <a:schemeClr val="tx1">
                                      <a:lumMod val="75000"/>
                                      <a:lumOff val="25000"/>
                                    </a:schemeClr>
                                  </a:solidFill>
                                  <a:latin typeface="Cambria Math" panose="02040503050406030204" pitchFamily="18" charset="0"/>
                                </a:rPr>
                                <m:t>𝑯</m:t>
                              </m:r>
                            </m:e>
                            <m:sub>
                              <m:r>
                                <a:rPr lang="es-MX" sz="1200" b="1" i="1">
                                  <a:solidFill>
                                    <a:schemeClr val="tx1">
                                      <a:lumMod val="75000"/>
                                      <a:lumOff val="25000"/>
                                    </a:schemeClr>
                                  </a:solidFill>
                                  <a:latin typeface="Cambria Math" panose="02040503050406030204" pitchFamily="18" charset="0"/>
                                </a:rPr>
                                <m:t>𝒋</m:t>
                              </m:r>
                            </m:sub>
                          </m:sSub>
                        </m:e>
                      </m:d>
                    </m:oMath>
                  </m:oMathPara>
                </a14:m>
                <a:endParaRPr lang="es-MX" sz="1200" b="1" dirty="0">
                  <a:solidFill>
                    <a:schemeClr val="tx1">
                      <a:lumMod val="75000"/>
                      <a:lumOff val="25000"/>
                    </a:schemeClr>
                  </a:solidFill>
                  <a:latin typeface="Arial" panose="020B0604020202020204" pitchFamily="34" charset="0"/>
                </a:endParaRPr>
              </a:p>
              <a:p>
                <a:pPr algn="ctr"/>
                <a14:m>
                  <m:oMathPara xmlns:m="http://schemas.openxmlformats.org/officeDocument/2006/math">
                    <m:oMathParaPr>
                      <m:jc m:val="centerGroup"/>
                    </m:oMathParaPr>
                    <m:oMath xmlns:m="http://schemas.openxmlformats.org/officeDocument/2006/math">
                      <m:r>
                        <a:rPr lang="es-MX" sz="1200" b="1">
                          <a:solidFill>
                            <a:schemeClr val="tx1">
                              <a:lumMod val="75000"/>
                              <a:lumOff val="25000"/>
                            </a:schemeClr>
                          </a:solidFill>
                          <a:latin typeface="Cambria Math" panose="02040503050406030204" pitchFamily="18" charset="0"/>
                        </a:rPr>
                        <m:t>∆</m:t>
                      </m:r>
                      <m:func>
                        <m:funcPr>
                          <m:ctrlPr>
                            <a:rPr lang="es-MX" sz="1200" b="1" i="1">
                              <a:solidFill>
                                <a:schemeClr val="tx1">
                                  <a:lumMod val="75000"/>
                                  <a:lumOff val="25000"/>
                                </a:schemeClr>
                              </a:solidFill>
                              <a:latin typeface="Cambria Math" panose="02040503050406030204" pitchFamily="18" charset="0"/>
                            </a:rPr>
                          </m:ctrlPr>
                        </m:funcPr>
                        <m:fName>
                          <m:r>
                            <a:rPr lang="es-MX" sz="1200" b="1" i="1">
                              <a:solidFill>
                                <a:schemeClr val="tx1">
                                  <a:lumMod val="75000"/>
                                  <a:lumOff val="25000"/>
                                </a:schemeClr>
                              </a:solidFill>
                              <a:latin typeface="Cambria Math" panose="02040503050406030204" pitchFamily="18" charset="0"/>
                            </a:rPr>
                            <m:t>𝒍𝒏</m:t>
                          </m:r>
                        </m:fName>
                        <m:e>
                          <m:d>
                            <m:dPr>
                              <m:ctrlPr>
                                <a:rPr lang="es-MX" sz="1200" b="1" i="1">
                                  <a:solidFill>
                                    <a:schemeClr val="tx1">
                                      <a:lumMod val="75000"/>
                                      <a:lumOff val="25000"/>
                                    </a:schemeClr>
                                  </a:solidFill>
                                  <a:latin typeface="Cambria Math" panose="02040503050406030204" pitchFamily="18" charset="0"/>
                                </a:rPr>
                              </m:ctrlPr>
                            </m:dPr>
                            <m:e>
                              <m:sSub>
                                <m:sSubPr>
                                  <m:ctrlPr>
                                    <a:rPr lang="es-MX" sz="1200" b="1" i="1">
                                      <a:solidFill>
                                        <a:schemeClr val="tx1">
                                          <a:lumMod val="75000"/>
                                          <a:lumOff val="25000"/>
                                        </a:schemeClr>
                                      </a:solidFill>
                                      <a:latin typeface="Cambria Math" panose="02040503050406030204" pitchFamily="18" charset="0"/>
                                    </a:rPr>
                                  </m:ctrlPr>
                                </m:sSubPr>
                                <m:e>
                                  <m:r>
                                    <a:rPr lang="es-MX" sz="1200" b="1" i="1">
                                      <a:solidFill>
                                        <a:schemeClr val="tx1">
                                          <a:lumMod val="75000"/>
                                          <a:lumOff val="25000"/>
                                        </a:schemeClr>
                                      </a:solidFill>
                                      <a:latin typeface="Cambria Math" panose="02040503050406030204" pitchFamily="18" charset="0"/>
                                    </a:rPr>
                                    <m:t>𝑽</m:t>
                                  </m:r>
                                </m:e>
                                <m:sub>
                                  <m:r>
                                    <a:rPr lang="es-MX" sz="1200" b="1" i="1">
                                      <a:solidFill>
                                        <a:schemeClr val="tx1">
                                          <a:lumMod val="75000"/>
                                          <a:lumOff val="25000"/>
                                        </a:schemeClr>
                                      </a:solidFill>
                                      <a:latin typeface="Cambria Math" panose="02040503050406030204" pitchFamily="18" charset="0"/>
                                    </a:rPr>
                                    <m:t>𝒋</m:t>
                                  </m:r>
                                </m:sub>
                              </m:sSub>
                            </m:e>
                          </m:d>
                        </m:e>
                      </m:func>
                      <m:r>
                        <a:rPr lang="es-MX" sz="1200" b="1" i="1">
                          <a:solidFill>
                            <a:schemeClr val="tx1">
                              <a:lumMod val="75000"/>
                              <a:lumOff val="25000"/>
                            </a:schemeClr>
                          </a:solidFill>
                          <a:latin typeface="Cambria Math" panose="02040503050406030204" pitchFamily="18" charset="0"/>
                        </a:rPr>
                        <m:t>− </m:t>
                      </m:r>
                      <m:r>
                        <a:rPr lang="es-MX" sz="1200" b="1" i="1" smtClean="0">
                          <a:solidFill>
                            <a:srgbClr val="B6004A"/>
                          </a:solidFill>
                          <a:latin typeface="Cambria Math" panose="02040503050406030204" pitchFamily="18" charset="0"/>
                        </a:rPr>
                        <m:t>∆</m:t>
                      </m:r>
                      <m:r>
                        <a:rPr lang="es-MX" sz="1200" b="1" i="1" smtClean="0">
                          <a:solidFill>
                            <a:srgbClr val="B6004A"/>
                          </a:solidFill>
                          <a:latin typeface="Cambria Math" panose="02040503050406030204" pitchFamily="18" charset="0"/>
                        </a:rPr>
                        <m:t>𝒍𝒏</m:t>
                      </m:r>
                      <m:r>
                        <a:rPr lang="es-MX" sz="1200" b="1" i="1" smtClean="0">
                          <a:solidFill>
                            <a:srgbClr val="B6004A"/>
                          </a:solidFill>
                          <a:latin typeface="Cambria Math" panose="02040503050406030204" pitchFamily="18" charset="0"/>
                        </a:rPr>
                        <m:t> </m:t>
                      </m:r>
                      <m:d>
                        <m:dPr>
                          <m:ctrlPr>
                            <a:rPr lang="es-MX" sz="1200" b="1" i="1">
                              <a:solidFill>
                                <a:srgbClr val="B6004A"/>
                              </a:solidFill>
                              <a:latin typeface="Cambria Math" panose="02040503050406030204" pitchFamily="18" charset="0"/>
                            </a:rPr>
                          </m:ctrlPr>
                        </m:dPr>
                        <m:e>
                          <m:sSub>
                            <m:sSubPr>
                              <m:ctrlPr>
                                <a:rPr lang="es-MX" sz="1200" b="1" i="1">
                                  <a:solidFill>
                                    <a:srgbClr val="B6004A"/>
                                  </a:solidFill>
                                  <a:latin typeface="Cambria Math" panose="02040503050406030204" pitchFamily="18" charset="0"/>
                                </a:rPr>
                              </m:ctrlPr>
                            </m:sSubPr>
                            <m:e>
                              <m:r>
                                <a:rPr lang="es-MX" sz="1200" b="1" i="1" smtClean="0">
                                  <a:solidFill>
                                    <a:srgbClr val="B6004A"/>
                                  </a:solidFill>
                                  <a:latin typeface="Cambria Math" panose="02040503050406030204" pitchFamily="18" charset="0"/>
                                </a:rPr>
                                <m:t>𝑳</m:t>
                              </m:r>
                            </m:e>
                            <m:sub>
                              <m:r>
                                <a:rPr lang="es-MX" sz="1200" b="1" i="1">
                                  <a:solidFill>
                                    <a:srgbClr val="B6004A"/>
                                  </a:solidFill>
                                  <a:latin typeface="Cambria Math" panose="02040503050406030204" pitchFamily="18" charset="0"/>
                                </a:rPr>
                                <m:t>𝒋</m:t>
                              </m:r>
                            </m:sub>
                          </m:sSub>
                        </m:e>
                      </m:d>
                      <m:r>
                        <a:rPr lang="es-MX" sz="1200" b="1">
                          <a:solidFill>
                            <a:schemeClr val="tx1">
                              <a:lumMod val="75000"/>
                              <a:lumOff val="25000"/>
                            </a:schemeClr>
                          </a:solidFill>
                          <a:latin typeface="Cambria Math" panose="02040503050406030204" pitchFamily="18" charset="0"/>
                        </a:rPr>
                        <m:t>=∆</m:t>
                      </m:r>
                      <m:func>
                        <m:funcPr>
                          <m:ctrlPr>
                            <a:rPr lang="es-MX" sz="1200" b="1" i="1">
                              <a:solidFill>
                                <a:schemeClr val="tx1">
                                  <a:lumMod val="75000"/>
                                  <a:lumOff val="25000"/>
                                </a:schemeClr>
                              </a:solidFill>
                              <a:latin typeface="Cambria Math" panose="02040503050406030204" pitchFamily="18" charset="0"/>
                            </a:rPr>
                          </m:ctrlPr>
                        </m:funcPr>
                        <m:fName>
                          <m:r>
                            <a:rPr lang="es-MX" sz="1200" b="1" i="1">
                              <a:solidFill>
                                <a:schemeClr val="tx1">
                                  <a:lumMod val="75000"/>
                                  <a:lumOff val="25000"/>
                                </a:schemeClr>
                              </a:solidFill>
                              <a:latin typeface="Cambria Math" panose="02040503050406030204" pitchFamily="18" charset="0"/>
                            </a:rPr>
                            <m:t>𝒍𝒏</m:t>
                          </m:r>
                        </m:fName>
                        <m:e>
                          <m:d>
                            <m:dPr>
                              <m:ctrlPr>
                                <a:rPr lang="es-MX" sz="1200" b="1" i="1">
                                  <a:solidFill>
                                    <a:schemeClr val="tx1">
                                      <a:lumMod val="75000"/>
                                      <a:lumOff val="25000"/>
                                    </a:schemeClr>
                                  </a:solidFill>
                                  <a:latin typeface="Cambria Math" panose="02040503050406030204" pitchFamily="18" charset="0"/>
                                </a:rPr>
                              </m:ctrlPr>
                            </m:dPr>
                            <m:e>
                              <m:sSub>
                                <m:sSubPr>
                                  <m:ctrlPr>
                                    <a:rPr lang="es-MX" sz="1200" b="1" i="1">
                                      <a:solidFill>
                                        <a:schemeClr val="tx1">
                                          <a:lumMod val="75000"/>
                                          <a:lumOff val="25000"/>
                                        </a:schemeClr>
                                      </a:solidFill>
                                      <a:latin typeface="Cambria Math" panose="02040503050406030204" pitchFamily="18" charset="0"/>
                                    </a:rPr>
                                  </m:ctrlPr>
                                </m:sSubPr>
                                <m:e>
                                  <m:r>
                                    <a:rPr lang="es-MX" sz="1200" b="1" i="1" smtClean="0">
                                      <a:solidFill>
                                        <a:schemeClr val="tx1">
                                          <a:lumMod val="75000"/>
                                          <a:lumOff val="25000"/>
                                        </a:schemeClr>
                                      </a:solidFill>
                                      <a:latin typeface="Cambria Math" panose="02040503050406030204" pitchFamily="18" charset="0"/>
                                    </a:rPr>
                                    <m:t>𝑨</m:t>
                                  </m:r>
                                </m:e>
                                <m:sub>
                                  <m:r>
                                    <a:rPr lang="es-MX" sz="1200" b="1" i="1">
                                      <a:solidFill>
                                        <a:schemeClr val="tx1">
                                          <a:lumMod val="75000"/>
                                          <a:lumOff val="25000"/>
                                        </a:schemeClr>
                                      </a:solidFill>
                                      <a:latin typeface="Cambria Math" panose="02040503050406030204" pitchFamily="18" charset="0"/>
                                    </a:rPr>
                                    <m:t>𝒋</m:t>
                                  </m:r>
                                </m:sub>
                              </m:sSub>
                            </m:e>
                          </m:d>
                        </m:e>
                      </m:func>
                      <m:r>
                        <a:rPr lang="es-MX" sz="1200" b="1" i="1">
                          <a:solidFill>
                            <a:schemeClr val="tx1">
                              <a:lumMod val="75000"/>
                              <a:lumOff val="25000"/>
                            </a:schemeClr>
                          </a:solidFill>
                          <a:latin typeface="Cambria Math" panose="02040503050406030204" pitchFamily="18" charset="0"/>
                        </a:rPr>
                        <m:t>+</m:t>
                      </m:r>
                      <m:sSubSup>
                        <m:sSubSupPr>
                          <m:ctrlPr>
                            <a:rPr lang="es-MX" sz="1200" b="1" i="1" smtClean="0">
                              <a:solidFill>
                                <a:schemeClr val="accent1"/>
                              </a:solidFill>
                              <a:latin typeface="Cambria Math" panose="02040503050406030204" pitchFamily="18" charset="0"/>
                            </a:rPr>
                          </m:ctrlPr>
                        </m:sSubSupPr>
                        <m:e>
                          <m:r>
                            <a:rPr lang="es-MX" sz="1200" b="1" i="1">
                              <a:solidFill>
                                <a:schemeClr val="accent1"/>
                              </a:solidFill>
                              <a:latin typeface="Cambria Math" panose="02040503050406030204" pitchFamily="18" charset="0"/>
                            </a:rPr>
                            <m:t>𝒘</m:t>
                          </m:r>
                        </m:e>
                        <m:sub>
                          <m:r>
                            <a:rPr lang="es-MX" sz="1200" b="1" i="1">
                              <a:solidFill>
                                <a:schemeClr val="accent1"/>
                              </a:solidFill>
                              <a:latin typeface="Cambria Math" panose="02040503050406030204" pitchFamily="18" charset="0"/>
                            </a:rPr>
                            <m:t>𝒋</m:t>
                          </m:r>
                        </m:sub>
                        <m:sup>
                          <m:r>
                            <a:rPr lang="es-MX" sz="1200" b="1" i="1">
                              <a:solidFill>
                                <a:schemeClr val="accent1"/>
                              </a:solidFill>
                              <a:latin typeface="Cambria Math" panose="02040503050406030204" pitchFamily="18" charset="0"/>
                            </a:rPr>
                            <m:t>𝑲</m:t>
                          </m:r>
                        </m:sup>
                      </m:sSubSup>
                      <m:r>
                        <a:rPr lang="es-MX" sz="1200" b="1">
                          <a:solidFill>
                            <a:schemeClr val="tx1">
                              <a:lumMod val="75000"/>
                              <a:lumOff val="25000"/>
                            </a:schemeClr>
                          </a:solidFill>
                          <a:latin typeface="Cambria Math" panose="02040503050406030204" pitchFamily="18" charset="0"/>
                        </a:rPr>
                        <m:t>∆</m:t>
                      </m:r>
                      <m:func>
                        <m:funcPr>
                          <m:ctrlPr>
                            <a:rPr lang="es-MX" sz="1200" b="1" i="1">
                              <a:solidFill>
                                <a:schemeClr val="tx1">
                                  <a:lumMod val="75000"/>
                                  <a:lumOff val="25000"/>
                                </a:schemeClr>
                              </a:solidFill>
                              <a:latin typeface="Cambria Math" panose="02040503050406030204" pitchFamily="18" charset="0"/>
                            </a:rPr>
                          </m:ctrlPr>
                        </m:funcPr>
                        <m:fName>
                          <m:r>
                            <a:rPr lang="es-MX" sz="1200" b="1" i="1">
                              <a:solidFill>
                                <a:schemeClr val="tx1">
                                  <a:lumMod val="75000"/>
                                  <a:lumOff val="25000"/>
                                </a:schemeClr>
                              </a:solidFill>
                              <a:latin typeface="Cambria Math" panose="02040503050406030204" pitchFamily="18" charset="0"/>
                            </a:rPr>
                            <m:t>𝒍𝒏</m:t>
                          </m:r>
                        </m:fName>
                        <m:e>
                          <m:d>
                            <m:dPr>
                              <m:ctrlPr>
                                <a:rPr lang="es-MX" sz="1200" b="1" i="1">
                                  <a:solidFill>
                                    <a:schemeClr val="tx1">
                                      <a:lumMod val="75000"/>
                                      <a:lumOff val="25000"/>
                                    </a:schemeClr>
                                  </a:solidFill>
                                  <a:latin typeface="Cambria Math" panose="02040503050406030204" pitchFamily="18" charset="0"/>
                                </a:rPr>
                              </m:ctrlPr>
                            </m:dPr>
                            <m:e>
                              <m:sSub>
                                <m:sSubPr>
                                  <m:ctrlPr>
                                    <a:rPr lang="es-MX" sz="1200" b="1" i="1">
                                      <a:solidFill>
                                        <a:schemeClr val="tx1">
                                          <a:lumMod val="75000"/>
                                          <a:lumOff val="25000"/>
                                        </a:schemeClr>
                                      </a:solidFill>
                                      <a:latin typeface="Cambria Math" panose="02040503050406030204" pitchFamily="18" charset="0"/>
                                    </a:rPr>
                                  </m:ctrlPr>
                                </m:sSubPr>
                                <m:e>
                                  <m:r>
                                    <a:rPr lang="es-MX" sz="1200" b="1" i="1">
                                      <a:solidFill>
                                        <a:schemeClr val="tx1">
                                          <a:lumMod val="75000"/>
                                          <a:lumOff val="25000"/>
                                        </a:schemeClr>
                                      </a:solidFill>
                                      <a:latin typeface="Cambria Math" panose="02040503050406030204" pitchFamily="18" charset="0"/>
                                    </a:rPr>
                                    <m:t>𝑲</m:t>
                                  </m:r>
                                </m:e>
                                <m:sub>
                                  <m:r>
                                    <a:rPr lang="es-MX" sz="1200" b="1" i="1">
                                      <a:solidFill>
                                        <a:schemeClr val="tx1">
                                          <a:lumMod val="75000"/>
                                          <a:lumOff val="25000"/>
                                        </a:schemeClr>
                                      </a:solidFill>
                                      <a:latin typeface="Cambria Math" panose="02040503050406030204" pitchFamily="18" charset="0"/>
                                    </a:rPr>
                                    <m:t>𝒋</m:t>
                                  </m:r>
                                </m:sub>
                              </m:sSub>
                            </m:e>
                          </m:d>
                        </m:e>
                      </m:func>
                      <m:r>
                        <a:rPr lang="es-MX" sz="1200" b="1">
                          <a:solidFill>
                            <a:schemeClr val="tx1">
                              <a:lumMod val="75000"/>
                              <a:lumOff val="25000"/>
                            </a:schemeClr>
                          </a:solidFill>
                          <a:latin typeface="Cambria Math" panose="02040503050406030204" pitchFamily="18" charset="0"/>
                        </a:rPr>
                        <m:t>+</m:t>
                      </m:r>
                      <m:sSubSup>
                        <m:sSubSupPr>
                          <m:ctrlPr>
                            <a:rPr lang="es-MX" sz="1200" b="1" i="1" smtClean="0">
                              <a:solidFill>
                                <a:schemeClr val="accent1"/>
                              </a:solidFill>
                              <a:latin typeface="Cambria Math" panose="02040503050406030204" pitchFamily="18" charset="0"/>
                            </a:rPr>
                          </m:ctrlPr>
                        </m:sSubSupPr>
                        <m:e>
                          <m:r>
                            <a:rPr lang="es-MX" sz="1200" b="1" i="1">
                              <a:solidFill>
                                <a:schemeClr val="accent1"/>
                              </a:solidFill>
                              <a:latin typeface="Cambria Math" panose="02040503050406030204" pitchFamily="18" charset="0"/>
                            </a:rPr>
                            <m:t>𝒘</m:t>
                          </m:r>
                        </m:e>
                        <m:sub>
                          <m:r>
                            <a:rPr lang="es-MX" sz="1200" b="1" i="1">
                              <a:solidFill>
                                <a:schemeClr val="accent1"/>
                              </a:solidFill>
                              <a:latin typeface="Cambria Math" panose="02040503050406030204" pitchFamily="18" charset="0"/>
                            </a:rPr>
                            <m:t>𝒋</m:t>
                          </m:r>
                        </m:sub>
                        <m:sup>
                          <m:r>
                            <a:rPr lang="es-MX" sz="1200" b="1" i="1">
                              <a:solidFill>
                                <a:schemeClr val="accent1"/>
                              </a:solidFill>
                              <a:latin typeface="Cambria Math" panose="02040503050406030204" pitchFamily="18" charset="0"/>
                            </a:rPr>
                            <m:t>𝑳</m:t>
                          </m:r>
                        </m:sup>
                      </m:sSubSup>
                      <m:r>
                        <a:rPr lang="es-MX" sz="1200" b="1" i="1">
                          <a:solidFill>
                            <a:schemeClr val="tx1">
                              <a:lumMod val="75000"/>
                              <a:lumOff val="25000"/>
                            </a:schemeClr>
                          </a:solidFill>
                          <a:latin typeface="Cambria Math" panose="02040503050406030204" pitchFamily="18" charset="0"/>
                        </a:rPr>
                        <m:t>∆</m:t>
                      </m:r>
                      <m:r>
                        <a:rPr lang="es-MX" sz="1200" b="1" i="1">
                          <a:solidFill>
                            <a:schemeClr val="tx1">
                              <a:lumMod val="75000"/>
                              <a:lumOff val="25000"/>
                            </a:schemeClr>
                          </a:solidFill>
                          <a:latin typeface="Cambria Math" panose="02040503050406030204" pitchFamily="18" charset="0"/>
                        </a:rPr>
                        <m:t>𝒍𝒏</m:t>
                      </m:r>
                      <m:sSub>
                        <m:sSubPr>
                          <m:ctrlPr>
                            <a:rPr lang="es-MX" sz="1200" b="1" i="1">
                              <a:solidFill>
                                <a:schemeClr val="tx1">
                                  <a:lumMod val="75000"/>
                                  <a:lumOff val="25000"/>
                                </a:schemeClr>
                              </a:solidFill>
                              <a:latin typeface="Cambria Math" panose="02040503050406030204" pitchFamily="18" charset="0"/>
                            </a:rPr>
                          </m:ctrlPr>
                        </m:sSubPr>
                        <m:e>
                          <m:r>
                            <a:rPr lang="es-MX" sz="1200" b="1" i="1">
                              <a:solidFill>
                                <a:schemeClr val="tx1">
                                  <a:lumMod val="75000"/>
                                  <a:lumOff val="25000"/>
                                </a:schemeClr>
                              </a:solidFill>
                              <a:latin typeface="Cambria Math" panose="02040503050406030204" pitchFamily="18" charset="0"/>
                            </a:rPr>
                            <m:t>𝑳𝑪</m:t>
                          </m:r>
                        </m:e>
                        <m:sub>
                          <m:r>
                            <a:rPr lang="es-MX" sz="1200" b="1" i="1">
                              <a:solidFill>
                                <a:schemeClr val="tx1">
                                  <a:lumMod val="75000"/>
                                  <a:lumOff val="25000"/>
                                </a:schemeClr>
                              </a:solidFill>
                              <a:latin typeface="Cambria Math" panose="02040503050406030204" pitchFamily="18" charset="0"/>
                            </a:rPr>
                            <m:t>𝒋</m:t>
                          </m:r>
                        </m:sub>
                      </m:sSub>
                      <m:r>
                        <a:rPr lang="es-MX" sz="1200" b="1" i="1">
                          <a:solidFill>
                            <a:schemeClr val="tx1">
                              <a:lumMod val="75000"/>
                              <a:lumOff val="25000"/>
                            </a:schemeClr>
                          </a:solidFill>
                          <a:latin typeface="Cambria Math" panose="02040503050406030204" pitchFamily="18" charset="0"/>
                        </a:rPr>
                        <m:t>+</m:t>
                      </m:r>
                      <m:sSubSup>
                        <m:sSubSupPr>
                          <m:ctrlPr>
                            <a:rPr lang="es-MX" sz="1200" b="1" i="1" smtClean="0">
                              <a:solidFill>
                                <a:schemeClr val="accent1"/>
                              </a:solidFill>
                              <a:latin typeface="Cambria Math" panose="02040503050406030204" pitchFamily="18" charset="0"/>
                            </a:rPr>
                          </m:ctrlPr>
                        </m:sSubSupPr>
                        <m:e>
                          <m:r>
                            <a:rPr lang="es-MX" sz="1200" b="1" i="1">
                              <a:solidFill>
                                <a:schemeClr val="accent1"/>
                              </a:solidFill>
                              <a:latin typeface="Cambria Math" panose="02040503050406030204" pitchFamily="18" charset="0"/>
                            </a:rPr>
                            <m:t>𝒘</m:t>
                          </m:r>
                        </m:e>
                        <m:sub>
                          <m:r>
                            <a:rPr lang="es-MX" sz="1200" b="1" i="1">
                              <a:solidFill>
                                <a:schemeClr val="accent1"/>
                              </a:solidFill>
                              <a:latin typeface="Cambria Math" panose="02040503050406030204" pitchFamily="18" charset="0"/>
                            </a:rPr>
                            <m:t>𝒋</m:t>
                          </m:r>
                        </m:sub>
                        <m:sup>
                          <m:r>
                            <a:rPr lang="es-MX" sz="1200" b="1" i="1">
                              <a:solidFill>
                                <a:schemeClr val="accent1"/>
                              </a:solidFill>
                              <a:latin typeface="Cambria Math" panose="02040503050406030204" pitchFamily="18" charset="0"/>
                            </a:rPr>
                            <m:t>𝑳</m:t>
                          </m:r>
                        </m:sup>
                      </m:sSubSup>
                      <m:r>
                        <a:rPr lang="es-MX" sz="1200" b="1" i="1">
                          <a:solidFill>
                            <a:schemeClr val="tx1">
                              <a:lumMod val="75000"/>
                              <a:lumOff val="25000"/>
                            </a:schemeClr>
                          </a:solidFill>
                          <a:latin typeface="Cambria Math" panose="02040503050406030204" pitchFamily="18" charset="0"/>
                        </a:rPr>
                        <m:t>∆</m:t>
                      </m:r>
                      <m:r>
                        <a:rPr lang="es-MX" sz="1200" b="1" i="1">
                          <a:solidFill>
                            <a:schemeClr val="tx1">
                              <a:lumMod val="75000"/>
                              <a:lumOff val="25000"/>
                            </a:schemeClr>
                          </a:solidFill>
                          <a:latin typeface="Cambria Math" panose="02040503050406030204" pitchFamily="18" charset="0"/>
                        </a:rPr>
                        <m:t>𝒍𝒏</m:t>
                      </m:r>
                      <m:r>
                        <a:rPr lang="es-MX" sz="1200" b="1" i="1">
                          <a:solidFill>
                            <a:schemeClr val="tx1">
                              <a:lumMod val="75000"/>
                              <a:lumOff val="25000"/>
                            </a:schemeClr>
                          </a:solidFill>
                          <a:latin typeface="Cambria Math" panose="02040503050406030204" pitchFamily="18" charset="0"/>
                        </a:rPr>
                        <m:t> </m:t>
                      </m:r>
                      <m:d>
                        <m:dPr>
                          <m:ctrlPr>
                            <a:rPr lang="es-MX" sz="1200" b="1" i="1">
                              <a:solidFill>
                                <a:schemeClr val="tx1">
                                  <a:lumMod val="75000"/>
                                  <a:lumOff val="25000"/>
                                </a:schemeClr>
                              </a:solidFill>
                              <a:latin typeface="Cambria Math" panose="02040503050406030204" pitchFamily="18" charset="0"/>
                            </a:rPr>
                          </m:ctrlPr>
                        </m:dPr>
                        <m:e>
                          <m:sSub>
                            <m:sSubPr>
                              <m:ctrlPr>
                                <a:rPr lang="es-MX" sz="1200" b="1" i="1">
                                  <a:solidFill>
                                    <a:schemeClr val="tx1">
                                      <a:lumMod val="75000"/>
                                      <a:lumOff val="25000"/>
                                    </a:schemeClr>
                                  </a:solidFill>
                                  <a:latin typeface="Cambria Math" panose="02040503050406030204" pitchFamily="18" charset="0"/>
                                </a:rPr>
                              </m:ctrlPr>
                            </m:sSubPr>
                            <m:e>
                              <m:r>
                                <a:rPr lang="es-MX" sz="1200" b="1" i="1">
                                  <a:solidFill>
                                    <a:schemeClr val="tx1">
                                      <a:lumMod val="75000"/>
                                      <a:lumOff val="25000"/>
                                    </a:schemeClr>
                                  </a:solidFill>
                                  <a:latin typeface="Cambria Math" panose="02040503050406030204" pitchFamily="18" charset="0"/>
                                </a:rPr>
                                <m:t>𝑯</m:t>
                              </m:r>
                            </m:e>
                            <m:sub>
                              <m:r>
                                <a:rPr lang="es-MX" sz="1200" b="1" i="1">
                                  <a:solidFill>
                                    <a:schemeClr val="tx1">
                                      <a:lumMod val="75000"/>
                                      <a:lumOff val="25000"/>
                                    </a:schemeClr>
                                  </a:solidFill>
                                  <a:latin typeface="Cambria Math" panose="02040503050406030204" pitchFamily="18" charset="0"/>
                                </a:rPr>
                                <m:t>𝒋</m:t>
                              </m:r>
                            </m:sub>
                          </m:sSub>
                        </m:e>
                      </m:d>
                      <m:r>
                        <a:rPr lang="es-MX" sz="1200" b="1" i="1">
                          <a:solidFill>
                            <a:schemeClr val="tx1">
                              <a:lumMod val="75000"/>
                              <a:lumOff val="25000"/>
                            </a:schemeClr>
                          </a:solidFill>
                          <a:latin typeface="Cambria Math" panose="02040503050406030204" pitchFamily="18" charset="0"/>
                        </a:rPr>
                        <m:t>− </m:t>
                      </m:r>
                      <m:r>
                        <a:rPr lang="es-MX" sz="1200" b="1" i="1" smtClean="0">
                          <a:solidFill>
                            <a:srgbClr val="B6004A"/>
                          </a:solidFill>
                          <a:latin typeface="Cambria Math" panose="02040503050406030204" pitchFamily="18" charset="0"/>
                        </a:rPr>
                        <m:t>∆</m:t>
                      </m:r>
                      <m:r>
                        <a:rPr lang="es-MX" sz="1200" b="1" i="1" smtClean="0">
                          <a:solidFill>
                            <a:srgbClr val="B6004A"/>
                          </a:solidFill>
                          <a:latin typeface="Cambria Math" panose="02040503050406030204" pitchFamily="18" charset="0"/>
                        </a:rPr>
                        <m:t>𝒍𝒏</m:t>
                      </m:r>
                      <m:r>
                        <a:rPr lang="es-MX" sz="1200" b="1" i="1" smtClean="0">
                          <a:solidFill>
                            <a:srgbClr val="B6004A"/>
                          </a:solidFill>
                          <a:latin typeface="Cambria Math" panose="02040503050406030204" pitchFamily="18" charset="0"/>
                        </a:rPr>
                        <m:t> </m:t>
                      </m:r>
                      <m:d>
                        <m:dPr>
                          <m:ctrlPr>
                            <a:rPr lang="es-MX" sz="1200" b="1" i="1">
                              <a:solidFill>
                                <a:srgbClr val="B6004A"/>
                              </a:solidFill>
                              <a:latin typeface="Cambria Math" panose="02040503050406030204" pitchFamily="18" charset="0"/>
                            </a:rPr>
                          </m:ctrlPr>
                        </m:dPr>
                        <m:e>
                          <m:sSub>
                            <m:sSubPr>
                              <m:ctrlPr>
                                <a:rPr lang="es-MX" sz="1200" b="1" i="1">
                                  <a:solidFill>
                                    <a:srgbClr val="B6004A"/>
                                  </a:solidFill>
                                  <a:latin typeface="Cambria Math" panose="02040503050406030204" pitchFamily="18" charset="0"/>
                                </a:rPr>
                              </m:ctrlPr>
                            </m:sSubPr>
                            <m:e>
                              <m:r>
                                <a:rPr lang="es-MX" sz="1200" b="1" i="1" smtClean="0">
                                  <a:solidFill>
                                    <a:srgbClr val="B6004A"/>
                                  </a:solidFill>
                                  <a:latin typeface="Cambria Math" panose="02040503050406030204" pitchFamily="18" charset="0"/>
                                </a:rPr>
                                <m:t>𝑳</m:t>
                              </m:r>
                            </m:e>
                            <m:sub>
                              <m:r>
                                <a:rPr lang="es-MX" sz="1200" b="1" i="1">
                                  <a:solidFill>
                                    <a:srgbClr val="B6004A"/>
                                  </a:solidFill>
                                  <a:latin typeface="Cambria Math" panose="02040503050406030204" pitchFamily="18" charset="0"/>
                                </a:rPr>
                                <m:t>𝒋</m:t>
                              </m:r>
                            </m:sub>
                          </m:sSub>
                        </m:e>
                      </m:d>
                    </m:oMath>
                  </m:oMathPara>
                </a14:m>
                <a:endParaRPr lang="es-MX" sz="1200" b="1" dirty="0">
                  <a:solidFill>
                    <a:schemeClr val="tx1">
                      <a:lumMod val="75000"/>
                      <a:lumOff val="25000"/>
                    </a:schemeClr>
                  </a:solidFill>
                  <a:latin typeface="Arial" panose="020B0604020202020204" pitchFamily="34" charset="0"/>
                </a:endParaRPr>
              </a:p>
              <a:p>
                <a:pPr algn="ctr"/>
                <a:endParaRPr lang="es-MX" sz="1200" b="1" dirty="0">
                  <a:solidFill>
                    <a:schemeClr val="tx1">
                      <a:lumMod val="75000"/>
                      <a:lumOff val="25000"/>
                    </a:schemeClr>
                  </a:solidFill>
                  <a:latin typeface="Cambria Math" panose="02040503050406030204" pitchFamily="18" charset="0"/>
                </a:endParaRPr>
              </a:p>
              <a:p>
                <a:pPr algn="ctr"/>
                <a:endParaRPr lang="es-MX" sz="1200" b="1" dirty="0">
                  <a:solidFill>
                    <a:schemeClr val="tx1">
                      <a:lumMod val="75000"/>
                      <a:lumOff val="25000"/>
                    </a:schemeClr>
                  </a:solidFill>
                  <a:latin typeface="Cambria Math" panose="02040503050406030204" pitchFamily="18" charset="0"/>
                </a:endParaRPr>
              </a:p>
              <a:p>
                <a:pPr algn="ctr"/>
                <a:endParaRPr lang="es-MX" sz="1200" b="1" dirty="0">
                  <a:solidFill>
                    <a:schemeClr val="tx1">
                      <a:lumMod val="75000"/>
                      <a:lumOff val="25000"/>
                    </a:schemeClr>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s-MX" sz="1200" b="1">
                          <a:solidFill>
                            <a:schemeClr val="tx1">
                              <a:lumMod val="75000"/>
                              <a:lumOff val="25000"/>
                            </a:schemeClr>
                          </a:solidFill>
                          <a:latin typeface="Cambria Math" panose="02040503050406030204" pitchFamily="18" charset="0"/>
                        </a:rPr>
                        <m:t>∆</m:t>
                      </m:r>
                      <m:func>
                        <m:funcPr>
                          <m:ctrlPr>
                            <a:rPr lang="es-MX" sz="1200" b="1" i="1">
                              <a:solidFill>
                                <a:schemeClr val="tx1">
                                  <a:lumMod val="75000"/>
                                  <a:lumOff val="25000"/>
                                </a:schemeClr>
                              </a:solidFill>
                              <a:latin typeface="Cambria Math" panose="02040503050406030204" pitchFamily="18" charset="0"/>
                            </a:rPr>
                          </m:ctrlPr>
                        </m:funcPr>
                        <m:fName>
                          <m:r>
                            <a:rPr lang="es-MX" sz="1200" b="1" i="1">
                              <a:solidFill>
                                <a:schemeClr val="tx1">
                                  <a:lumMod val="75000"/>
                                  <a:lumOff val="25000"/>
                                </a:schemeClr>
                              </a:solidFill>
                              <a:latin typeface="Cambria Math" panose="02040503050406030204" pitchFamily="18" charset="0"/>
                            </a:rPr>
                            <m:t>𝒍𝒏</m:t>
                          </m:r>
                        </m:fName>
                        <m:e>
                          <m:d>
                            <m:dPr>
                              <m:ctrlPr>
                                <a:rPr lang="es-MX" sz="1200" b="1" i="1">
                                  <a:solidFill>
                                    <a:schemeClr val="tx1">
                                      <a:lumMod val="75000"/>
                                      <a:lumOff val="25000"/>
                                    </a:schemeClr>
                                  </a:solidFill>
                                  <a:latin typeface="Cambria Math" panose="02040503050406030204" pitchFamily="18" charset="0"/>
                                </a:rPr>
                              </m:ctrlPr>
                            </m:dPr>
                            <m:e>
                              <m:sSub>
                                <m:sSubPr>
                                  <m:ctrlPr>
                                    <a:rPr lang="es-MX" sz="1200" b="1" i="1">
                                      <a:solidFill>
                                        <a:schemeClr val="tx1">
                                          <a:lumMod val="75000"/>
                                          <a:lumOff val="25000"/>
                                        </a:schemeClr>
                                      </a:solidFill>
                                      <a:latin typeface="Cambria Math" panose="02040503050406030204" pitchFamily="18" charset="0"/>
                                    </a:rPr>
                                  </m:ctrlPr>
                                </m:sSubPr>
                                <m:e>
                                  <m:r>
                                    <a:rPr lang="es-MX" sz="1200" b="1" i="1">
                                      <a:solidFill>
                                        <a:schemeClr val="tx1">
                                          <a:lumMod val="75000"/>
                                          <a:lumOff val="25000"/>
                                        </a:schemeClr>
                                      </a:solidFill>
                                      <a:latin typeface="Cambria Math" panose="02040503050406030204" pitchFamily="18" charset="0"/>
                                    </a:rPr>
                                    <m:t>𝑽</m:t>
                                  </m:r>
                                </m:e>
                                <m:sub>
                                  <m:r>
                                    <a:rPr lang="es-MX" sz="1200" b="1" i="1">
                                      <a:solidFill>
                                        <a:schemeClr val="tx1">
                                          <a:lumMod val="75000"/>
                                          <a:lumOff val="25000"/>
                                        </a:schemeClr>
                                      </a:solidFill>
                                      <a:latin typeface="Cambria Math" panose="02040503050406030204" pitchFamily="18" charset="0"/>
                                    </a:rPr>
                                    <m:t>𝒋</m:t>
                                  </m:r>
                                </m:sub>
                              </m:sSub>
                            </m:e>
                          </m:d>
                        </m:e>
                      </m:func>
                      <m:r>
                        <a:rPr lang="es-MX" sz="1200" b="1" i="1">
                          <a:solidFill>
                            <a:schemeClr val="tx1">
                              <a:lumMod val="75000"/>
                              <a:lumOff val="25000"/>
                            </a:schemeClr>
                          </a:solidFill>
                          <a:latin typeface="Cambria Math" panose="02040503050406030204" pitchFamily="18" charset="0"/>
                        </a:rPr>
                        <m:t>− </m:t>
                      </m:r>
                      <m:r>
                        <a:rPr lang="es-MX" sz="1200" b="1" i="1" smtClean="0">
                          <a:solidFill>
                            <a:srgbClr val="B6004A"/>
                          </a:solidFill>
                          <a:latin typeface="Cambria Math" panose="02040503050406030204" pitchFamily="18" charset="0"/>
                        </a:rPr>
                        <m:t>∆</m:t>
                      </m:r>
                      <m:r>
                        <a:rPr lang="es-MX" sz="1200" b="1" i="1" smtClean="0">
                          <a:solidFill>
                            <a:srgbClr val="B6004A"/>
                          </a:solidFill>
                          <a:latin typeface="Cambria Math" panose="02040503050406030204" pitchFamily="18" charset="0"/>
                        </a:rPr>
                        <m:t>𝒍𝒏</m:t>
                      </m:r>
                      <m:r>
                        <a:rPr lang="es-MX" sz="1200" b="1" i="1" smtClean="0">
                          <a:solidFill>
                            <a:srgbClr val="B6004A"/>
                          </a:solidFill>
                          <a:latin typeface="Cambria Math" panose="02040503050406030204" pitchFamily="18" charset="0"/>
                        </a:rPr>
                        <m:t> </m:t>
                      </m:r>
                      <m:d>
                        <m:dPr>
                          <m:ctrlPr>
                            <a:rPr lang="es-MX" sz="1200" b="1" i="1">
                              <a:solidFill>
                                <a:srgbClr val="B6004A"/>
                              </a:solidFill>
                              <a:latin typeface="Cambria Math" panose="02040503050406030204" pitchFamily="18" charset="0"/>
                            </a:rPr>
                          </m:ctrlPr>
                        </m:dPr>
                        <m:e>
                          <m:sSub>
                            <m:sSubPr>
                              <m:ctrlPr>
                                <a:rPr lang="es-MX" sz="1200" b="1" i="1">
                                  <a:solidFill>
                                    <a:srgbClr val="B6004A"/>
                                  </a:solidFill>
                                  <a:latin typeface="Cambria Math" panose="02040503050406030204" pitchFamily="18" charset="0"/>
                                </a:rPr>
                              </m:ctrlPr>
                            </m:sSubPr>
                            <m:e>
                              <m:r>
                                <a:rPr lang="es-MX" sz="1200" b="1" i="1" smtClean="0">
                                  <a:solidFill>
                                    <a:srgbClr val="B6004A"/>
                                  </a:solidFill>
                                  <a:latin typeface="Cambria Math" panose="02040503050406030204" pitchFamily="18" charset="0"/>
                                </a:rPr>
                                <m:t>𝑳</m:t>
                              </m:r>
                            </m:e>
                            <m:sub>
                              <m:r>
                                <a:rPr lang="es-MX" sz="1200" b="1" i="1">
                                  <a:solidFill>
                                    <a:srgbClr val="B6004A"/>
                                  </a:solidFill>
                                  <a:latin typeface="Cambria Math" panose="02040503050406030204" pitchFamily="18" charset="0"/>
                                </a:rPr>
                                <m:t>𝒋</m:t>
                              </m:r>
                            </m:sub>
                          </m:sSub>
                        </m:e>
                      </m:d>
                      <m:r>
                        <a:rPr lang="es-MX" sz="1200" b="1">
                          <a:solidFill>
                            <a:schemeClr val="tx1">
                              <a:lumMod val="75000"/>
                              <a:lumOff val="25000"/>
                            </a:schemeClr>
                          </a:solidFill>
                          <a:latin typeface="Cambria Math" panose="02040503050406030204" pitchFamily="18" charset="0"/>
                        </a:rPr>
                        <m:t>=∆</m:t>
                      </m:r>
                      <m:func>
                        <m:funcPr>
                          <m:ctrlPr>
                            <a:rPr lang="es-MX" sz="1200" b="1" i="1">
                              <a:solidFill>
                                <a:schemeClr val="tx1">
                                  <a:lumMod val="75000"/>
                                  <a:lumOff val="25000"/>
                                </a:schemeClr>
                              </a:solidFill>
                              <a:latin typeface="Cambria Math" panose="02040503050406030204" pitchFamily="18" charset="0"/>
                            </a:rPr>
                          </m:ctrlPr>
                        </m:funcPr>
                        <m:fName>
                          <m:r>
                            <a:rPr lang="es-MX" sz="1200" b="1" i="1">
                              <a:solidFill>
                                <a:schemeClr val="tx1">
                                  <a:lumMod val="75000"/>
                                  <a:lumOff val="25000"/>
                                </a:schemeClr>
                              </a:solidFill>
                              <a:latin typeface="Cambria Math" panose="02040503050406030204" pitchFamily="18" charset="0"/>
                            </a:rPr>
                            <m:t>𝒍𝒏</m:t>
                          </m:r>
                        </m:fName>
                        <m:e>
                          <m:d>
                            <m:dPr>
                              <m:ctrlPr>
                                <a:rPr lang="es-MX" sz="1200" b="1" i="1">
                                  <a:solidFill>
                                    <a:schemeClr val="tx1">
                                      <a:lumMod val="75000"/>
                                      <a:lumOff val="25000"/>
                                    </a:schemeClr>
                                  </a:solidFill>
                                  <a:latin typeface="Cambria Math" panose="02040503050406030204" pitchFamily="18" charset="0"/>
                                </a:rPr>
                              </m:ctrlPr>
                            </m:dPr>
                            <m:e>
                              <m:sSub>
                                <m:sSubPr>
                                  <m:ctrlPr>
                                    <a:rPr lang="es-MX" sz="1200" b="1" i="1">
                                      <a:solidFill>
                                        <a:schemeClr val="tx1">
                                          <a:lumMod val="75000"/>
                                          <a:lumOff val="25000"/>
                                        </a:schemeClr>
                                      </a:solidFill>
                                      <a:latin typeface="Cambria Math" panose="02040503050406030204" pitchFamily="18" charset="0"/>
                                    </a:rPr>
                                  </m:ctrlPr>
                                </m:sSubPr>
                                <m:e>
                                  <m:r>
                                    <a:rPr lang="es-MX" sz="1200" b="1" i="1" smtClean="0">
                                      <a:solidFill>
                                        <a:schemeClr val="tx1">
                                          <a:lumMod val="75000"/>
                                          <a:lumOff val="25000"/>
                                        </a:schemeClr>
                                      </a:solidFill>
                                      <a:latin typeface="Cambria Math" panose="02040503050406030204" pitchFamily="18" charset="0"/>
                                    </a:rPr>
                                    <m:t>𝑨</m:t>
                                  </m:r>
                                </m:e>
                                <m:sub>
                                  <m:r>
                                    <a:rPr lang="es-MX" sz="1200" b="1" i="1">
                                      <a:solidFill>
                                        <a:schemeClr val="tx1">
                                          <a:lumMod val="75000"/>
                                          <a:lumOff val="25000"/>
                                        </a:schemeClr>
                                      </a:solidFill>
                                      <a:latin typeface="Cambria Math" panose="02040503050406030204" pitchFamily="18" charset="0"/>
                                    </a:rPr>
                                    <m:t>𝒋</m:t>
                                  </m:r>
                                </m:sub>
                              </m:sSub>
                            </m:e>
                          </m:d>
                        </m:e>
                      </m:func>
                      <m:r>
                        <a:rPr lang="es-MX" sz="1200" b="1" i="1">
                          <a:solidFill>
                            <a:schemeClr val="tx1">
                              <a:lumMod val="75000"/>
                              <a:lumOff val="25000"/>
                            </a:schemeClr>
                          </a:solidFill>
                          <a:latin typeface="Cambria Math" panose="02040503050406030204" pitchFamily="18" charset="0"/>
                        </a:rPr>
                        <m:t>+</m:t>
                      </m:r>
                      <m:sSubSup>
                        <m:sSubSupPr>
                          <m:ctrlPr>
                            <a:rPr lang="es-MX" sz="1200" b="1" i="1" smtClean="0">
                              <a:solidFill>
                                <a:schemeClr val="accent1"/>
                              </a:solidFill>
                              <a:latin typeface="Cambria Math" panose="02040503050406030204" pitchFamily="18" charset="0"/>
                            </a:rPr>
                          </m:ctrlPr>
                        </m:sSubSupPr>
                        <m:e>
                          <m:r>
                            <a:rPr lang="es-MX" sz="1200" b="1" i="1">
                              <a:solidFill>
                                <a:schemeClr val="accent1"/>
                              </a:solidFill>
                              <a:latin typeface="Cambria Math" panose="02040503050406030204" pitchFamily="18" charset="0"/>
                            </a:rPr>
                            <m:t>𝒘</m:t>
                          </m:r>
                        </m:e>
                        <m:sub>
                          <m:r>
                            <a:rPr lang="es-MX" sz="1200" b="1" i="1">
                              <a:solidFill>
                                <a:schemeClr val="accent1"/>
                              </a:solidFill>
                              <a:latin typeface="Cambria Math" panose="02040503050406030204" pitchFamily="18" charset="0"/>
                            </a:rPr>
                            <m:t>𝒋</m:t>
                          </m:r>
                        </m:sub>
                        <m:sup>
                          <m:r>
                            <a:rPr lang="es-MX" sz="1200" b="1" i="1">
                              <a:solidFill>
                                <a:schemeClr val="accent1"/>
                              </a:solidFill>
                              <a:latin typeface="Cambria Math" panose="02040503050406030204" pitchFamily="18" charset="0"/>
                            </a:rPr>
                            <m:t>𝑲</m:t>
                          </m:r>
                        </m:sup>
                      </m:sSubSup>
                      <m:r>
                        <a:rPr lang="es-MX" sz="1200" b="1">
                          <a:solidFill>
                            <a:schemeClr val="tx1">
                              <a:lumMod val="75000"/>
                              <a:lumOff val="25000"/>
                            </a:schemeClr>
                          </a:solidFill>
                          <a:latin typeface="Cambria Math" panose="02040503050406030204" pitchFamily="18" charset="0"/>
                        </a:rPr>
                        <m:t>∆</m:t>
                      </m:r>
                      <m:func>
                        <m:funcPr>
                          <m:ctrlPr>
                            <a:rPr lang="es-MX" sz="1200" b="1" i="1">
                              <a:solidFill>
                                <a:schemeClr val="tx1">
                                  <a:lumMod val="75000"/>
                                  <a:lumOff val="25000"/>
                                </a:schemeClr>
                              </a:solidFill>
                              <a:latin typeface="Cambria Math" panose="02040503050406030204" pitchFamily="18" charset="0"/>
                            </a:rPr>
                          </m:ctrlPr>
                        </m:funcPr>
                        <m:fName>
                          <m:r>
                            <a:rPr lang="es-MX" sz="1200" b="1" i="1">
                              <a:solidFill>
                                <a:schemeClr val="tx1">
                                  <a:lumMod val="75000"/>
                                  <a:lumOff val="25000"/>
                                </a:schemeClr>
                              </a:solidFill>
                              <a:latin typeface="Cambria Math" panose="02040503050406030204" pitchFamily="18" charset="0"/>
                            </a:rPr>
                            <m:t>𝒍𝒏</m:t>
                          </m:r>
                        </m:fName>
                        <m:e>
                          <m:d>
                            <m:dPr>
                              <m:ctrlPr>
                                <a:rPr lang="es-MX" sz="1200" b="1" i="1">
                                  <a:solidFill>
                                    <a:schemeClr val="tx1">
                                      <a:lumMod val="75000"/>
                                      <a:lumOff val="25000"/>
                                    </a:schemeClr>
                                  </a:solidFill>
                                  <a:latin typeface="Cambria Math" panose="02040503050406030204" pitchFamily="18" charset="0"/>
                                </a:rPr>
                              </m:ctrlPr>
                            </m:dPr>
                            <m:e>
                              <m:sSub>
                                <m:sSubPr>
                                  <m:ctrlPr>
                                    <a:rPr lang="es-MX" sz="1200" b="1" i="1">
                                      <a:solidFill>
                                        <a:schemeClr val="tx1">
                                          <a:lumMod val="75000"/>
                                          <a:lumOff val="25000"/>
                                        </a:schemeClr>
                                      </a:solidFill>
                                      <a:latin typeface="Cambria Math" panose="02040503050406030204" pitchFamily="18" charset="0"/>
                                    </a:rPr>
                                  </m:ctrlPr>
                                </m:sSubPr>
                                <m:e>
                                  <m:r>
                                    <a:rPr lang="es-MX" sz="1200" b="1" i="1">
                                      <a:solidFill>
                                        <a:schemeClr val="tx1">
                                          <a:lumMod val="75000"/>
                                          <a:lumOff val="25000"/>
                                        </a:schemeClr>
                                      </a:solidFill>
                                      <a:latin typeface="Cambria Math" panose="02040503050406030204" pitchFamily="18" charset="0"/>
                                    </a:rPr>
                                    <m:t>𝑲</m:t>
                                  </m:r>
                                </m:e>
                                <m:sub>
                                  <m:r>
                                    <a:rPr lang="es-MX" sz="1200" b="1" i="1">
                                      <a:solidFill>
                                        <a:schemeClr val="tx1">
                                          <a:lumMod val="75000"/>
                                          <a:lumOff val="25000"/>
                                        </a:schemeClr>
                                      </a:solidFill>
                                      <a:latin typeface="Cambria Math" panose="02040503050406030204" pitchFamily="18" charset="0"/>
                                    </a:rPr>
                                    <m:t>𝒋</m:t>
                                  </m:r>
                                </m:sub>
                              </m:sSub>
                            </m:e>
                          </m:d>
                        </m:e>
                      </m:func>
                      <m:r>
                        <a:rPr lang="es-MX" sz="1200" b="1" i="1">
                          <a:solidFill>
                            <a:schemeClr val="tx1">
                              <a:lumMod val="75000"/>
                              <a:lumOff val="25000"/>
                            </a:schemeClr>
                          </a:solidFill>
                          <a:latin typeface="Cambria Math" panose="02040503050406030204" pitchFamily="18" charset="0"/>
                        </a:rPr>
                        <m:t>+</m:t>
                      </m:r>
                      <m:sSubSup>
                        <m:sSubSupPr>
                          <m:ctrlPr>
                            <a:rPr lang="es-MX" sz="1200" b="1" i="1" smtClean="0">
                              <a:solidFill>
                                <a:schemeClr val="accent1"/>
                              </a:solidFill>
                              <a:latin typeface="Cambria Math" panose="02040503050406030204" pitchFamily="18" charset="0"/>
                            </a:rPr>
                          </m:ctrlPr>
                        </m:sSubSupPr>
                        <m:e>
                          <m:r>
                            <a:rPr lang="es-MX" sz="1200" b="1" i="1">
                              <a:solidFill>
                                <a:schemeClr val="accent1"/>
                              </a:solidFill>
                              <a:latin typeface="Cambria Math" panose="02040503050406030204" pitchFamily="18" charset="0"/>
                            </a:rPr>
                            <m:t>𝒘</m:t>
                          </m:r>
                        </m:e>
                        <m:sub>
                          <m:r>
                            <a:rPr lang="es-MX" sz="1200" b="1" i="1">
                              <a:solidFill>
                                <a:schemeClr val="accent1"/>
                              </a:solidFill>
                              <a:latin typeface="Cambria Math" panose="02040503050406030204" pitchFamily="18" charset="0"/>
                            </a:rPr>
                            <m:t>𝒋</m:t>
                          </m:r>
                        </m:sub>
                        <m:sup>
                          <m:r>
                            <a:rPr lang="es-MX" sz="1200" b="1" i="1">
                              <a:solidFill>
                                <a:schemeClr val="accent1"/>
                              </a:solidFill>
                              <a:latin typeface="Cambria Math" panose="02040503050406030204" pitchFamily="18" charset="0"/>
                            </a:rPr>
                            <m:t>𝑳</m:t>
                          </m:r>
                        </m:sup>
                      </m:sSubSup>
                      <m:r>
                        <a:rPr lang="es-MX" sz="1200" b="1" i="1">
                          <a:solidFill>
                            <a:schemeClr val="tx1">
                              <a:lumMod val="75000"/>
                              <a:lumOff val="25000"/>
                            </a:schemeClr>
                          </a:solidFill>
                          <a:latin typeface="Cambria Math" panose="02040503050406030204" pitchFamily="18" charset="0"/>
                        </a:rPr>
                        <m:t>∆</m:t>
                      </m:r>
                      <m:r>
                        <a:rPr lang="es-MX" sz="1200" b="1" i="1">
                          <a:solidFill>
                            <a:schemeClr val="tx1">
                              <a:lumMod val="75000"/>
                              <a:lumOff val="25000"/>
                            </a:schemeClr>
                          </a:solidFill>
                          <a:latin typeface="Cambria Math" panose="02040503050406030204" pitchFamily="18" charset="0"/>
                        </a:rPr>
                        <m:t>𝒍𝒏</m:t>
                      </m:r>
                      <m:sSub>
                        <m:sSubPr>
                          <m:ctrlPr>
                            <a:rPr lang="es-MX" sz="1200" b="1" i="1">
                              <a:solidFill>
                                <a:schemeClr val="tx1">
                                  <a:lumMod val="75000"/>
                                  <a:lumOff val="25000"/>
                                </a:schemeClr>
                              </a:solidFill>
                              <a:latin typeface="Cambria Math" panose="02040503050406030204" pitchFamily="18" charset="0"/>
                            </a:rPr>
                          </m:ctrlPr>
                        </m:sSubPr>
                        <m:e>
                          <m:r>
                            <a:rPr lang="es-MX" sz="1200" b="1" i="1">
                              <a:solidFill>
                                <a:schemeClr val="tx1">
                                  <a:lumMod val="75000"/>
                                  <a:lumOff val="25000"/>
                                </a:schemeClr>
                              </a:solidFill>
                              <a:latin typeface="Cambria Math" panose="02040503050406030204" pitchFamily="18" charset="0"/>
                            </a:rPr>
                            <m:t>𝑳𝑪</m:t>
                          </m:r>
                        </m:e>
                        <m:sub>
                          <m:r>
                            <a:rPr lang="es-MX" sz="1200" b="1" i="1">
                              <a:solidFill>
                                <a:schemeClr val="tx1">
                                  <a:lumMod val="75000"/>
                                  <a:lumOff val="25000"/>
                                </a:schemeClr>
                              </a:solidFill>
                              <a:latin typeface="Cambria Math" panose="02040503050406030204" pitchFamily="18" charset="0"/>
                            </a:rPr>
                            <m:t>𝒋</m:t>
                          </m:r>
                        </m:sub>
                      </m:sSub>
                      <m:r>
                        <a:rPr lang="es-MX" sz="1200" b="1" i="1">
                          <a:solidFill>
                            <a:schemeClr val="tx1">
                              <a:lumMod val="75000"/>
                              <a:lumOff val="25000"/>
                            </a:schemeClr>
                          </a:solidFill>
                          <a:latin typeface="Cambria Math" panose="02040503050406030204" pitchFamily="18" charset="0"/>
                        </a:rPr>
                        <m:t>+</m:t>
                      </m:r>
                      <m:sSubSup>
                        <m:sSubSupPr>
                          <m:ctrlPr>
                            <a:rPr lang="es-MX" sz="1200" b="1" i="1" smtClean="0">
                              <a:solidFill>
                                <a:schemeClr val="accent1"/>
                              </a:solidFill>
                              <a:latin typeface="Cambria Math" panose="02040503050406030204" pitchFamily="18" charset="0"/>
                            </a:rPr>
                          </m:ctrlPr>
                        </m:sSubSupPr>
                        <m:e>
                          <m:r>
                            <a:rPr lang="es-MX" sz="1200" b="1" i="1">
                              <a:solidFill>
                                <a:schemeClr val="accent1"/>
                              </a:solidFill>
                              <a:latin typeface="Cambria Math" panose="02040503050406030204" pitchFamily="18" charset="0"/>
                            </a:rPr>
                            <m:t>𝒘</m:t>
                          </m:r>
                        </m:e>
                        <m:sub>
                          <m:r>
                            <a:rPr lang="es-MX" sz="1200" b="1" i="1">
                              <a:solidFill>
                                <a:schemeClr val="accent1"/>
                              </a:solidFill>
                              <a:latin typeface="Cambria Math" panose="02040503050406030204" pitchFamily="18" charset="0"/>
                            </a:rPr>
                            <m:t>𝒋</m:t>
                          </m:r>
                        </m:sub>
                        <m:sup>
                          <m:r>
                            <a:rPr lang="es-MX" sz="1200" b="1" i="1">
                              <a:solidFill>
                                <a:schemeClr val="accent1"/>
                              </a:solidFill>
                              <a:latin typeface="Cambria Math" panose="02040503050406030204" pitchFamily="18" charset="0"/>
                            </a:rPr>
                            <m:t>𝑳</m:t>
                          </m:r>
                        </m:sup>
                      </m:sSubSup>
                      <m:r>
                        <a:rPr lang="es-MX" sz="1200" b="1" i="1">
                          <a:solidFill>
                            <a:schemeClr val="tx1">
                              <a:lumMod val="75000"/>
                              <a:lumOff val="25000"/>
                            </a:schemeClr>
                          </a:solidFill>
                          <a:latin typeface="Cambria Math" panose="02040503050406030204" pitchFamily="18" charset="0"/>
                        </a:rPr>
                        <m:t>∆</m:t>
                      </m:r>
                      <m:r>
                        <a:rPr lang="es-MX" sz="1200" b="1" i="1">
                          <a:solidFill>
                            <a:schemeClr val="tx1">
                              <a:lumMod val="75000"/>
                              <a:lumOff val="25000"/>
                            </a:schemeClr>
                          </a:solidFill>
                          <a:latin typeface="Cambria Math" panose="02040503050406030204" pitchFamily="18" charset="0"/>
                        </a:rPr>
                        <m:t>𝒍𝒏</m:t>
                      </m:r>
                      <m:r>
                        <a:rPr lang="es-MX" sz="1200" b="1" i="1">
                          <a:solidFill>
                            <a:schemeClr val="tx1">
                              <a:lumMod val="75000"/>
                              <a:lumOff val="25000"/>
                            </a:schemeClr>
                          </a:solidFill>
                          <a:latin typeface="Cambria Math" panose="02040503050406030204" pitchFamily="18" charset="0"/>
                        </a:rPr>
                        <m:t> </m:t>
                      </m:r>
                      <m:d>
                        <m:dPr>
                          <m:ctrlPr>
                            <a:rPr lang="es-MX" sz="1200" b="1" i="1">
                              <a:solidFill>
                                <a:schemeClr val="tx1">
                                  <a:lumMod val="75000"/>
                                  <a:lumOff val="25000"/>
                                </a:schemeClr>
                              </a:solidFill>
                              <a:latin typeface="Cambria Math" panose="02040503050406030204" pitchFamily="18" charset="0"/>
                            </a:rPr>
                          </m:ctrlPr>
                        </m:dPr>
                        <m:e>
                          <m:sSub>
                            <m:sSubPr>
                              <m:ctrlPr>
                                <a:rPr lang="es-MX" sz="1200" b="1" i="1">
                                  <a:solidFill>
                                    <a:schemeClr val="tx1">
                                      <a:lumMod val="75000"/>
                                      <a:lumOff val="25000"/>
                                    </a:schemeClr>
                                  </a:solidFill>
                                  <a:latin typeface="Cambria Math" panose="02040503050406030204" pitchFamily="18" charset="0"/>
                                </a:rPr>
                              </m:ctrlPr>
                            </m:sSubPr>
                            <m:e>
                              <m:r>
                                <a:rPr lang="es-MX" sz="1200" b="1" i="1">
                                  <a:solidFill>
                                    <a:schemeClr val="tx1">
                                      <a:lumMod val="75000"/>
                                      <a:lumOff val="25000"/>
                                    </a:schemeClr>
                                  </a:solidFill>
                                  <a:latin typeface="Cambria Math" panose="02040503050406030204" pitchFamily="18" charset="0"/>
                                </a:rPr>
                                <m:t>𝑯</m:t>
                              </m:r>
                            </m:e>
                            <m:sub>
                              <m:r>
                                <a:rPr lang="es-MX" sz="1200" b="1" i="1">
                                  <a:solidFill>
                                    <a:schemeClr val="tx1">
                                      <a:lumMod val="75000"/>
                                      <a:lumOff val="25000"/>
                                    </a:schemeClr>
                                  </a:solidFill>
                                  <a:latin typeface="Cambria Math" panose="02040503050406030204" pitchFamily="18" charset="0"/>
                                </a:rPr>
                                <m:t>𝒋</m:t>
                              </m:r>
                            </m:sub>
                          </m:sSub>
                        </m:e>
                      </m:d>
                      <m:r>
                        <a:rPr lang="es-MX" sz="1200" b="1" i="1">
                          <a:solidFill>
                            <a:schemeClr val="tx1">
                              <a:lumMod val="75000"/>
                              <a:lumOff val="25000"/>
                            </a:schemeClr>
                          </a:solidFill>
                          <a:latin typeface="Cambria Math" panose="02040503050406030204" pitchFamily="18" charset="0"/>
                        </a:rPr>
                        <m:t>−(</m:t>
                      </m:r>
                      <m:sSubSup>
                        <m:sSubSupPr>
                          <m:ctrlPr>
                            <a:rPr lang="es-MX" sz="1200" b="1" i="1" smtClean="0">
                              <a:solidFill>
                                <a:schemeClr val="accent1"/>
                              </a:solidFill>
                              <a:latin typeface="Cambria Math" panose="02040503050406030204" pitchFamily="18" charset="0"/>
                            </a:rPr>
                          </m:ctrlPr>
                        </m:sSubSupPr>
                        <m:e>
                          <m:r>
                            <a:rPr lang="es-MX" sz="1200" b="1" i="1">
                              <a:solidFill>
                                <a:schemeClr val="accent1"/>
                              </a:solidFill>
                              <a:latin typeface="Cambria Math" panose="02040503050406030204" pitchFamily="18" charset="0"/>
                            </a:rPr>
                            <m:t>𝒘</m:t>
                          </m:r>
                        </m:e>
                        <m:sub>
                          <m:r>
                            <a:rPr lang="es-MX" sz="1200" b="1" i="1">
                              <a:solidFill>
                                <a:schemeClr val="accent1"/>
                              </a:solidFill>
                              <a:latin typeface="Cambria Math" panose="02040503050406030204" pitchFamily="18" charset="0"/>
                            </a:rPr>
                            <m:t>𝒋</m:t>
                          </m:r>
                        </m:sub>
                        <m:sup>
                          <m:r>
                            <a:rPr lang="es-MX" sz="1200" b="1" i="1">
                              <a:solidFill>
                                <a:schemeClr val="accent1"/>
                              </a:solidFill>
                              <a:latin typeface="Cambria Math" panose="02040503050406030204" pitchFamily="18" charset="0"/>
                            </a:rPr>
                            <m:t>𝑲</m:t>
                          </m:r>
                        </m:sup>
                      </m:sSubSup>
                      <m:r>
                        <a:rPr lang="es-MX" sz="1200" b="1" i="1">
                          <a:solidFill>
                            <a:schemeClr val="accent1"/>
                          </a:solidFill>
                          <a:latin typeface="Cambria Math" panose="02040503050406030204" pitchFamily="18" charset="0"/>
                        </a:rPr>
                        <m:t>+</m:t>
                      </m:r>
                      <m:sSubSup>
                        <m:sSubSupPr>
                          <m:ctrlPr>
                            <a:rPr lang="es-MX" sz="1200" b="1" i="1">
                              <a:solidFill>
                                <a:schemeClr val="accent1"/>
                              </a:solidFill>
                              <a:latin typeface="Cambria Math" panose="02040503050406030204" pitchFamily="18" charset="0"/>
                            </a:rPr>
                          </m:ctrlPr>
                        </m:sSubSupPr>
                        <m:e>
                          <m:r>
                            <a:rPr lang="es-MX" sz="1200" b="1" i="1">
                              <a:solidFill>
                                <a:schemeClr val="accent1"/>
                              </a:solidFill>
                              <a:latin typeface="Cambria Math" panose="02040503050406030204" pitchFamily="18" charset="0"/>
                            </a:rPr>
                            <m:t>𝒘</m:t>
                          </m:r>
                        </m:e>
                        <m:sub>
                          <m:r>
                            <a:rPr lang="es-MX" sz="1200" b="1" i="1">
                              <a:solidFill>
                                <a:schemeClr val="accent1"/>
                              </a:solidFill>
                              <a:latin typeface="Cambria Math" panose="02040503050406030204" pitchFamily="18" charset="0"/>
                            </a:rPr>
                            <m:t>𝒋</m:t>
                          </m:r>
                        </m:sub>
                        <m:sup>
                          <m:r>
                            <a:rPr lang="es-MX" sz="1200" b="1" i="1">
                              <a:solidFill>
                                <a:schemeClr val="accent1"/>
                              </a:solidFill>
                              <a:latin typeface="Cambria Math" panose="02040503050406030204" pitchFamily="18" charset="0"/>
                            </a:rPr>
                            <m:t>𝑳</m:t>
                          </m:r>
                        </m:sup>
                      </m:sSubSup>
                      <m:r>
                        <a:rPr lang="es-MX" sz="1200" b="1" i="1">
                          <a:solidFill>
                            <a:schemeClr val="tx1">
                              <a:lumMod val="75000"/>
                              <a:lumOff val="25000"/>
                            </a:schemeClr>
                          </a:solidFill>
                          <a:latin typeface="Cambria Math" panose="02040503050406030204" pitchFamily="18" charset="0"/>
                        </a:rPr>
                        <m:t>)</m:t>
                      </m:r>
                      <m:r>
                        <a:rPr lang="es-MX" sz="1200" b="1" i="1" smtClean="0">
                          <a:solidFill>
                            <a:srgbClr val="B6004A"/>
                          </a:solidFill>
                          <a:latin typeface="Cambria Math" panose="02040503050406030204" pitchFamily="18" charset="0"/>
                        </a:rPr>
                        <m:t>∆</m:t>
                      </m:r>
                      <m:r>
                        <a:rPr lang="es-MX" sz="1200" b="1" i="1" smtClean="0">
                          <a:solidFill>
                            <a:srgbClr val="B6004A"/>
                          </a:solidFill>
                          <a:latin typeface="Cambria Math" panose="02040503050406030204" pitchFamily="18" charset="0"/>
                        </a:rPr>
                        <m:t>𝒍𝒏</m:t>
                      </m:r>
                      <m:r>
                        <a:rPr lang="es-MX" sz="1200" b="1" i="1" smtClean="0">
                          <a:solidFill>
                            <a:srgbClr val="B6004A"/>
                          </a:solidFill>
                          <a:latin typeface="Cambria Math" panose="02040503050406030204" pitchFamily="18" charset="0"/>
                        </a:rPr>
                        <m:t> (</m:t>
                      </m:r>
                      <m:sSub>
                        <m:sSubPr>
                          <m:ctrlPr>
                            <a:rPr lang="es-MX" sz="1200" b="1" i="1">
                              <a:solidFill>
                                <a:srgbClr val="B6004A"/>
                              </a:solidFill>
                              <a:latin typeface="Cambria Math" panose="02040503050406030204" pitchFamily="18" charset="0"/>
                            </a:rPr>
                          </m:ctrlPr>
                        </m:sSubPr>
                        <m:e>
                          <m:r>
                            <a:rPr lang="es-MX" sz="1200" b="1" i="1" smtClean="0">
                              <a:solidFill>
                                <a:srgbClr val="B6004A"/>
                              </a:solidFill>
                              <a:latin typeface="Cambria Math" panose="02040503050406030204" pitchFamily="18" charset="0"/>
                            </a:rPr>
                            <m:t>𝑳</m:t>
                          </m:r>
                        </m:e>
                        <m:sub>
                          <m:r>
                            <a:rPr lang="es-MX" sz="1200" b="1" i="1">
                              <a:solidFill>
                                <a:srgbClr val="B6004A"/>
                              </a:solidFill>
                              <a:latin typeface="Cambria Math" panose="02040503050406030204" pitchFamily="18" charset="0"/>
                            </a:rPr>
                            <m:t>𝒋</m:t>
                          </m:r>
                        </m:sub>
                      </m:sSub>
                      <m:r>
                        <a:rPr lang="es-MX" sz="1200" b="1">
                          <a:solidFill>
                            <a:srgbClr val="B6004A"/>
                          </a:solidFill>
                          <a:latin typeface="Cambria Math" panose="02040503050406030204" pitchFamily="18" charset="0"/>
                        </a:rPr>
                        <m:t>)</m:t>
                      </m:r>
                    </m:oMath>
                  </m:oMathPara>
                </a14:m>
                <a:endParaRPr lang="es-MX" sz="1200" b="1" dirty="0">
                  <a:solidFill>
                    <a:srgbClr val="B6004A"/>
                  </a:solidFill>
                  <a:latin typeface="Arial" panose="020B0604020202020204" pitchFamily="34" charset="0"/>
                </a:endParaRPr>
              </a:p>
              <a:p>
                <a:pPr algn="ctr"/>
                <a:endParaRPr lang="es-MX" sz="1200" b="1" dirty="0">
                  <a:solidFill>
                    <a:schemeClr val="tx1">
                      <a:lumMod val="75000"/>
                      <a:lumOff val="25000"/>
                    </a:schemeClr>
                  </a:solidFill>
                  <a:latin typeface="Cambria Math" panose="02040503050406030204" pitchFamily="18" charset="0"/>
                </a:endParaRPr>
              </a:p>
              <a:p>
                <a:pPr algn="ctr"/>
                <a:endParaRPr lang="es-MX" sz="1200" b="1" dirty="0">
                  <a:solidFill>
                    <a:schemeClr val="tx1">
                      <a:lumMod val="75000"/>
                      <a:lumOff val="25000"/>
                    </a:schemeClr>
                  </a:solidFill>
                  <a:latin typeface="Cambria Math" panose="02040503050406030204" pitchFamily="18" charset="0"/>
                </a:endParaRPr>
              </a:p>
              <a:p>
                <a:pPr algn="ctr"/>
                <a:endParaRPr lang="es-MX" sz="1200" b="1" dirty="0">
                  <a:solidFill>
                    <a:schemeClr val="tx1">
                      <a:lumMod val="75000"/>
                      <a:lumOff val="25000"/>
                    </a:schemeClr>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s-MX" sz="1200" b="1" smtClean="0">
                          <a:solidFill>
                            <a:schemeClr val="tx1">
                              <a:lumMod val="75000"/>
                              <a:lumOff val="25000"/>
                            </a:schemeClr>
                          </a:solidFill>
                          <a:latin typeface="Cambria Math" panose="02040503050406030204" pitchFamily="18" charset="0"/>
                        </a:rPr>
                        <m:t>∆</m:t>
                      </m:r>
                      <m:func>
                        <m:funcPr>
                          <m:ctrlPr>
                            <a:rPr lang="es-MX" sz="1200" b="1" i="1">
                              <a:solidFill>
                                <a:schemeClr val="tx1">
                                  <a:lumMod val="75000"/>
                                  <a:lumOff val="25000"/>
                                </a:schemeClr>
                              </a:solidFill>
                              <a:latin typeface="Cambria Math" panose="02040503050406030204" pitchFamily="18" charset="0"/>
                            </a:rPr>
                          </m:ctrlPr>
                        </m:funcPr>
                        <m:fName>
                          <m:r>
                            <a:rPr lang="es-MX" sz="1200" b="1" i="1">
                              <a:solidFill>
                                <a:schemeClr val="tx1">
                                  <a:lumMod val="75000"/>
                                  <a:lumOff val="25000"/>
                                </a:schemeClr>
                              </a:solidFill>
                              <a:latin typeface="Cambria Math" panose="02040503050406030204" pitchFamily="18" charset="0"/>
                            </a:rPr>
                            <m:t>𝒍𝒏</m:t>
                          </m:r>
                        </m:fName>
                        <m:e>
                          <m:d>
                            <m:dPr>
                              <m:ctrlPr>
                                <a:rPr lang="es-MX" sz="1200" b="1" i="1">
                                  <a:solidFill>
                                    <a:schemeClr val="tx1">
                                      <a:lumMod val="75000"/>
                                      <a:lumOff val="25000"/>
                                    </a:schemeClr>
                                  </a:solidFill>
                                  <a:latin typeface="Cambria Math" panose="02040503050406030204" pitchFamily="18" charset="0"/>
                                </a:rPr>
                              </m:ctrlPr>
                            </m:dPr>
                            <m:e>
                              <m:sSub>
                                <m:sSubPr>
                                  <m:ctrlPr>
                                    <a:rPr lang="es-MX" sz="1200" b="1" i="1">
                                      <a:solidFill>
                                        <a:schemeClr val="tx1">
                                          <a:lumMod val="75000"/>
                                          <a:lumOff val="25000"/>
                                        </a:schemeClr>
                                      </a:solidFill>
                                      <a:latin typeface="Cambria Math" panose="02040503050406030204" pitchFamily="18" charset="0"/>
                                    </a:rPr>
                                  </m:ctrlPr>
                                </m:sSubPr>
                                <m:e>
                                  <m:r>
                                    <a:rPr lang="es-MX" sz="1200" b="1" i="1">
                                      <a:solidFill>
                                        <a:schemeClr val="tx1">
                                          <a:lumMod val="75000"/>
                                          <a:lumOff val="25000"/>
                                        </a:schemeClr>
                                      </a:solidFill>
                                      <a:latin typeface="Cambria Math" panose="02040503050406030204" pitchFamily="18" charset="0"/>
                                    </a:rPr>
                                    <m:t>𝑽</m:t>
                                  </m:r>
                                </m:e>
                                <m:sub>
                                  <m:r>
                                    <a:rPr lang="es-MX" sz="1200" b="1" i="1">
                                      <a:solidFill>
                                        <a:schemeClr val="tx1">
                                          <a:lumMod val="75000"/>
                                          <a:lumOff val="25000"/>
                                        </a:schemeClr>
                                      </a:solidFill>
                                      <a:latin typeface="Cambria Math" panose="02040503050406030204" pitchFamily="18" charset="0"/>
                                    </a:rPr>
                                    <m:t>𝒋</m:t>
                                  </m:r>
                                </m:sub>
                              </m:sSub>
                            </m:e>
                          </m:d>
                        </m:e>
                      </m:func>
                      <m:r>
                        <a:rPr lang="es-MX" sz="1200" b="1" i="1">
                          <a:solidFill>
                            <a:schemeClr val="tx1">
                              <a:lumMod val="75000"/>
                              <a:lumOff val="25000"/>
                            </a:schemeClr>
                          </a:solidFill>
                          <a:latin typeface="Cambria Math" panose="02040503050406030204" pitchFamily="18" charset="0"/>
                        </a:rPr>
                        <m:t>− </m:t>
                      </m:r>
                      <m:r>
                        <a:rPr lang="es-MX" sz="1200" b="1" i="1" smtClean="0">
                          <a:solidFill>
                            <a:srgbClr val="B6004A"/>
                          </a:solidFill>
                          <a:latin typeface="Cambria Math" panose="02040503050406030204" pitchFamily="18" charset="0"/>
                        </a:rPr>
                        <m:t>∆</m:t>
                      </m:r>
                      <m:r>
                        <a:rPr lang="es-MX" sz="1200" b="1" i="1" smtClean="0">
                          <a:solidFill>
                            <a:srgbClr val="B6004A"/>
                          </a:solidFill>
                          <a:latin typeface="Cambria Math" panose="02040503050406030204" pitchFamily="18" charset="0"/>
                        </a:rPr>
                        <m:t>𝒍𝒏</m:t>
                      </m:r>
                      <m:r>
                        <a:rPr lang="es-MX" sz="1200" b="1" i="1" smtClean="0">
                          <a:solidFill>
                            <a:srgbClr val="B6004A"/>
                          </a:solidFill>
                          <a:latin typeface="Cambria Math" panose="02040503050406030204" pitchFamily="18" charset="0"/>
                        </a:rPr>
                        <m:t> </m:t>
                      </m:r>
                      <m:d>
                        <m:dPr>
                          <m:ctrlPr>
                            <a:rPr lang="es-MX" sz="1200" b="1" i="1">
                              <a:solidFill>
                                <a:srgbClr val="B6004A"/>
                              </a:solidFill>
                              <a:latin typeface="Cambria Math" panose="02040503050406030204" pitchFamily="18" charset="0"/>
                            </a:rPr>
                          </m:ctrlPr>
                        </m:dPr>
                        <m:e>
                          <m:sSub>
                            <m:sSubPr>
                              <m:ctrlPr>
                                <a:rPr lang="es-MX" sz="1200" b="1" i="1">
                                  <a:solidFill>
                                    <a:srgbClr val="B6004A"/>
                                  </a:solidFill>
                                  <a:latin typeface="Cambria Math" panose="02040503050406030204" pitchFamily="18" charset="0"/>
                                </a:rPr>
                              </m:ctrlPr>
                            </m:sSubPr>
                            <m:e>
                              <m:r>
                                <a:rPr lang="es-MX" sz="1200" b="1" i="1">
                                  <a:solidFill>
                                    <a:srgbClr val="B6004A"/>
                                  </a:solidFill>
                                  <a:latin typeface="Cambria Math" panose="02040503050406030204" pitchFamily="18" charset="0"/>
                                </a:rPr>
                                <m:t>𝑳</m:t>
                              </m:r>
                            </m:e>
                            <m:sub>
                              <m:r>
                                <a:rPr lang="es-MX" sz="1200" b="1" i="1">
                                  <a:solidFill>
                                    <a:srgbClr val="B6004A"/>
                                  </a:solidFill>
                                  <a:latin typeface="Cambria Math" panose="02040503050406030204" pitchFamily="18" charset="0"/>
                                </a:rPr>
                                <m:t>𝒋</m:t>
                              </m:r>
                            </m:sub>
                          </m:sSub>
                        </m:e>
                      </m:d>
                      <m:r>
                        <a:rPr lang="es-MX" sz="1200" b="1">
                          <a:solidFill>
                            <a:schemeClr val="tx1">
                              <a:lumMod val="75000"/>
                              <a:lumOff val="25000"/>
                            </a:schemeClr>
                          </a:solidFill>
                          <a:latin typeface="Cambria Math" panose="02040503050406030204" pitchFamily="18" charset="0"/>
                        </a:rPr>
                        <m:t>=∆</m:t>
                      </m:r>
                      <m:func>
                        <m:funcPr>
                          <m:ctrlPr>
                            <a:rPr lang="es-MX" sz="1200" b="1" i="1">
                              <a:solidFill>
                                <a:schemeClr val="tx1">
                                  <a:lumMod val="75000"/>
                                  <a:lumOff val="25000"/>
                                </a:schemeClr>
                              </a:solidFill>
                              <a:latin typeface="Cambria Math" panose="02040503050406030204" pitchFamily="18" charset="0"/>
                            </a:rPr>
                          </m:ctrlPr>
                        </m:funcPr>
                        <m:fName>
                          <m:r>
                            <a:rPr lang="es-MX" sz="1200" b="1" i="1">
                              <a:solidFill>
                                <a:schemeClr val="tx1">
                                  <a:lumMod val="75000"/>
                                  <a:lumOff val="25000"/>
                                </a:schemeClr>
                              </a:solidFill>
                              <a:latin typeface="Cambria Math" panose="02040503050406030204" pitchFamily="18" charset="0"/>
                            </a:rPr>
                            <m:t>𝒍𝒏</m:t>
                          </m:r>
                        </m:fName>
                        <m:e>
                          <m:d>
                            <m:dPr>
                              <m:ctrlPr>
                                <a:rPr lang="es-MX" sz="1200" b="1" i="1">
                                  <a:solidFill>
                                    <a:schemeClr val="tx1">
                                      <a:lumMod val="75000"/>
                                      <a:lumOff val="25000"/>
                                    </a:schemeClr>
                                  </a:solidFill>
                                  <a:latin typeface="Cambria Math" panose="02040503050406030204" pitchFamily="18" charset="0"/>
                                </a:rPr>
                              </m:ctrlPr>
                            </m:dPr>
                            <m:e>
                              <m:sSub>
                                <m:sSubPr>
                                  <m:ctrlPr>
                                    <a:rPr lang="es-MX" sz="1200" b="1" i="1">
                                      <a:solidFill>
                                        <a:schemeClr val="tx1">
                                          <a:lumMod val="75000"/>
                                          <a:lumOff val="25000"/>
                                        </a:schemeClr>
                                      </a:solidFill>
                                      <a:latin typeface="Cambria Math" panose="02040503050406030204" pitchFamily="18" charset="0"/>
                                    </a:rPr>
                                  </m:ctrlPr>
                                </m:sSubPr>
                                <m:e>
                                  <m:r>
                                    <a:rPr lang="es-MX" sz="1200" b="1" i="1" smtClean="0">
                                      <a:solidFill>
                                        <a:schemeClr val="tx1">
                                          <a:lumMod val="75000"/>
                                          <a:lumOff val="25000"/>
                                        </a:schemeClr>
                                      </a:solidFill>
                                      <a:latin typeface="Cambria Math" panose="02040503050406030204" pitchFamily="18" charset="0"/>
                                    </a:rPr>
                                    <m:t>𝑨</m:t>
                                  </m:r>
                                </m:e>
                                <m:sub>
                                  <m:r>
                                    <a:rPr lang="es-MX" sz="1200" b="1" i="1">
                                      <a:solidFill>
                                        <a:schemeClr val="tx1">
                                          <a:lumMod val="75000"/>
                                          <a:lumOff val="25000"/>
                                        </a:schemeClr>
                                      </a:solidFill>
                                      <a:latin typeface="Cambria Math" panose="02040503050406030204" pitchFamily="18" charset="0"/>
                                    </a:rPr>
                                    <m:t>𝒋</m:t>
                                  </m:r>
                                </m:sub>
                              </m:sSub>
                            </m:e>
                          </m:d>
                        </m:e>
                      </m:func>
                      <m:r>
                        <a:rPr lang="es-MX" sz="1200" b="1">
                          <a:solidFill>
                            <a:schemeClr val="tx1">
                              <a:lumMod val="75000"/>
                              <a:lumOff val="25000"/>
                            </a:schemeClr>
                          </a:solidFill>
                          <a:latin typeface="Cambria Math" panose="02040503050406030204" pitchFamily="18" charset="0"/>
                        </a:rPr>
                        <m:t>+</m:t>
                      </m:r>
                      <m:sSubSup>
                        <m:sSubSupPr>
                          <m:ctrlPr>
                            <a:rPr lang="es-MX" sz="1200" b="1" i="1">
                              <a:solidFill>
                                <a:schemeClr val="tx1">
                                  <a:lumMod val="75000"/>
                                  <a:lumOff val="25000"/>
                                </a:schemeClr>
                              </a:solidFill>
                              <a:latin typeface="Cambria Math" panose="02040503050406030204" pitchFamily="18" charset="0"/>
                            </a:rPr>
                          </m:ctrlPr>
                        </m:sSubSupPr>
                        <m:e>
                          <m:r>
                            <a:rPr lang="es-MX" sz="1200" b="1" i="1">
                              <a:solidFill>
                                <a:schemeClr val="tx1">
                                  <a:lumMod val="75000"/>
                                  <a:lumOff val="25000"/>
                                </a:schemeClr>
                              </a:solidFill>
                              <a:latin typeface="Cambria Math" panose="02040503050406030204" pitchFamily="18" charset="0"/>
                            </a:rPr>
                            <m:t>𝒘</m:t>
                          </m:r>
                        </m:e>
                        <m:sub>
                          <m:r>
                            <a:rPr lang="es-MX" sz="1200" b="1" i="1">
                              <a:solidFill>
                                <a:schemeClr val="tx1">
                                  <a:lumMod val="75000"/>
                                  <a:lumOff val="25000"/>
                                </a:schemeClr>
                              </a:solidFill>
                              <a:latin typeface="Cambria Math" panose="02040503050406030204" pitchFamily="18" charset="0"/>
                            </a:rPr>
                            <m:t>𝒋</m:t>
                          </m:r>
                        </m:sub>
                        <m:sup>
                          <m:r>
                            <a:rPr lang="es-MX" sz="1200" b="1" i="1">
                              <a:solidFill>
                                <a:schemeClr val="tx1">
                                  <a:lumMod val="75000"/>
                                  <a:lumOff val="25000"/>
                                </a:schemeClr>
                              </a:solidFill>
                              <a:latin typeface="Cambria Math" panose="02040503050406030204" pitchFamily="18" charset="0"/>
                            </a:rPr>
                            <m:t>𝑲</m:t>
                          </m:r>
                        </m:sup>
                      </m:sSubSup>
                      <m:d>
                        <m:dPr>
                          <m:ctrlPr>
                            <a:rPr lang="es-MX" sz="1200" b="1" i="1">
                              <a:solidFill>
                                <a:schemeClr val="tx1">
                                  <a:lumMod val="75000"/>
                                  <a:lumOff val="25000"/>
                                </a:schemeClr>
                              </a:solidFill>
                              <a:latin typeface="Cambria Math" panose="02040503050406030204" pitchFamily="18" charset="0"/>
                            </a:rPr>
                          </m:ctrlPr>
                        </m:dPr>
                        <m:e>
                          <m:r>
                            <a:rPr lang="es-MX" sz="1200" b="1">
                              <a:solidFill>
                                <a:schemeClr val="tx1">
                                  <a:lumMod val="75000"/>
                                  <a:lumOff val="25000"/>
                                </a:schemeClr>
                              </a:solidFill>
                              <a:latin typeface="Cambria Math" panose="02040503050406030204" pitchFamily="18" charset="0"/>
                            </a:rPr>
                            <m:t>∆</m:t>
                          </m:r>
                          <m:func>
                            <m:funcPr>
                              <m:ctrlPr>
                                <a:rPr lang="es-MX" sz="1200" b="1" i="1">
                                  <a:solidFill>
                                    <a:schemeClr val="tx1">
                                      <a:lumMod val="75000"/>
                                      <a:lumOff val="25000"/>
                                    </a:schemeClr>
                                  </a:solidFill>
                                  <a:latin typeface="Cambria Math" panose="02040503050406030204" pitchFamily="18" charset="0"/>
                                </a:rPr>
                              </m:ctrlPr>
                            </m:funcPr>
                            <m:fName>
                              <m:r>
                                <a:rPr lang="es-MX" sz="1200" b="1" i="1">
                                  <a:solidFill>
                                    <a:schemeClr val="tx1">
                                      <a:lumMod val="75000"/>
                                      <a:lumOff val="25000"/>
                                    </a:schemeClr>
                                  </a:solidFill>
                                  <a:latin typeface="Cambria Math" panose="02040503050406030204" pitchFamily="18" charset="0"/>
                                </a:rPr>
                                <m:t>𝒍𝒏</m:t>
                              </m:r>
                            </m:fName>
                            <m:e>
                              <m:d>
                                <m:dPr>
                                  <m:ctrlPr>
                                    <a:rPr lang="es-MX" sz="1200" b="1" i="1">
                                      <a:solidFill>
                                        <a:schemeClr val="tx1">
                                          <a:lumMod val="75000"/>
                                          <a:lumOff val="25000"/>
                                        </a:schemeClr>
                                      </a:solidFill>
                                      <a:latin typeface="Cambria Math" panose="02040503050406030204" pitchFamily="18" charset="0"/>
                                    </a:rPr>
                                  </m:ctrlPr>
                                </m:dPr>
                                <m:e>
                                  <m:sSub>
                                    <m:sSubPr>
                                      <m:ctrlPr>
                                        <a:rPr lang="es-MX" sz="1200" b="1" i="1">
                                          <a:solidFill>
                                            <a:schemeClr val="tx1">
                                              <a:lumMod val="75000"/>
                                              <a:lumOff val="25000"/>
                                            </a:schemeClr>
                                          </a:solidFill>
                                          <a:latin typeface="Cambria Math" panose="02040503050406030204" pitchFamily="18" charset="0"/>
                                        </a:rPr>
                                      </m:ctrlPr>
                                    </m:sSubPr>
                                    <m:e>
                                      <m:r>
                                        <a:rPr lang="es-MX" sz="1200" b="1" i="1">
                                          <a:solidFill>
                                            <a:schemeClr val="tx1">
                                              <a:lumMod val="75000"/>
                                              <a:lumOff val="25000"/>
                                            </a:schemeClr>
                                          </a:solidFill>
                                          <a:latin typeface="Cambria Math" panose="02040503050406030204" pitchFamily="18" charset="0"/>
                                        </a:rPr>
                                        <m:t>𝑲</m:t>
                                      </m:r>
                                    </m:e>
                                    <m:sub>
                                      <m:r>
                                        <a:rPr lang="es-MX" sz="1200" b="1" i="1">
                                          <a:solidFill>
                                            <a:schemeClr val="tx1">
                                              <a:lumMod val="75000"/>
                                              <a:lumOff val="25000"/>
                                            </a:schemeClr>
                                          </a:solidFill>
                                          <a:latin typeface="Cambria Math" panose="02040503050406030204" pitchFamily="18" charset="0"/>
                                        </a:rPr>
                                        <m:t>𝒋</m:t>
                                      </m:r>
                                    </m:sub>
                                  </m:sSub>
                                </m:e>
                              </m:d>
                              <m:r>
                                <a:rPr lang="es-MX" sz="1200" b="1" i="1">
                                  <a:solidFill>
                                    <a:srgbClr val="B6004B"/>
                                  </a:solidFill>
                                  <a:latin typeface="Cambria Math" panose="02040503050406030204" pitchFamily="18" charset="0"/>
                                </a:rPr>
                                <m:t>−∆</m:t>
                              </m:r>
                              <m:r>
                                <m:rPr>
                                  <m:sty m:val="p"/>
                                </m:rPr>
                                <a:rPr lang="es-MX" sz="1200" b="1">
                                  <a:solidFill>
                                    <a:srgbClr val="B6004B"/>
                                  </a:solidFill>
                                  <a:latin typeface="Cambria Math" panose="02040503050406030204" pitchFamily="18" charset="0"/>
                                </a:rPr>
                                <m:t>ln</m:t>
                              </m:r>
                              <m:r>
                                <a:rPr lang="es-MX" sz="1200" b="1">
                                  <a:solidFill>
                                    <a:srgbClr val="B6004B"/>
                                  </a:solidFill>
                                  <a:latin typeface="Cambria Math" panose="02040503050406030204" pitchFamily="18" charset="0"/>
                                </a:rPr>
                                <m:t>⁡</m:t>
                              </m:r>
                              <m:r>
                                <a:rPr lang="es-MX" sz="1200" b="1" i="1">
                                  <a:solidFill>
                                    <a:srgbClr val="B6004B"/>
                                  </a:solidFill>
                                  <a:latin typeface="Cambria Math" panose="02040503050406030204" pitchFamily="18" charset="0"/>
                                </a:rPr>
                                <m:t>(</m:t>
                              </m:r>
                              <m:sSub>
                                <m:sSubPr>
                                  <m:ctrlPr>
                                    <a:rPr lang="es-MX" sz="1200" b="1" i="1">
                                      <a:solidFill>
                                        <a:srgbClr val="B6004B"/>
                                      </a:solidFill>
                                      <a:latin typeface="Cambria Math" panose="02040503050406030204" pitchFamily="18" charset="0"/>
                                    </a:rPr>
                                  </m:ctrlPr>
                                </m:sSubPr>
                                <m:e>
                                  <m:r>
                                    <a:rPr lang="es-MX" sz="1200" b="1" i="1">
                                      <a:solidFill>
                                        <a:srgbClr val="B6004B"/>
                                      </a:solidFill>
                                      <a:latin typeface="Cambria Math" panose="02040503050406030204" pitchFamily="18" charset="0"/>
                                    </a:rPr>
                                    <m:t>𝑳</m:t>
                                  </m:r>
                                </m:e>
                                <m:sub>
                                  <m:r>
                                    <a:rPr lang="es-MX" sz="1200" b="1" i="1">
                                      <a:solidFill>
                                        <a:srgbClr val="B6004B"/>
                                      </a:solidFill>
                                      <a:latin typeface="Cambria Math" panose="02040503050406030204" pitchFamily="18" charset="0"/>
                                    </a:rPr>
                                    <m:t>𝒋</m:t>
                                  </m:r>
                                </m:sub>
                              </m:sSub>
                              <m:r>
                                <a:rPr lang="es-MX" sz="1200" b="1">
                                  <a:solidFill>
                                    <a:srgbClr val="B6004B"/>
                                  </a:solidFill>
                                  <a:latin typeface="Cambria Math" panose="02040503050406030204" pitchFamily="18" charset="0"/>
                                </a:rPr>
                                <m:t>)</m:t>
                              </m:r>
                              <m:r>
                                <a:rPr lang="es-MX" sz="1200" b="1" i="1">
                                  <a:solidFill>
                                    <a:schemeClr val="tx1">
                                      <a:lumMod val="75000"/>
                                      <a:lumOff val="25000"/>
                                    </a:schemeClr>
                                  </a:solidFill>
                                  <a:latin typeface="Cambria Math" panose="02040503050406030204" pitchFamily="18" charset="0"/>
                                </a:rPr>
                                <m:t>)</m:t>
                              </m:r>
                            </m:e>
                          </m:func>
                          <m:r>
                            <a:rPr lang="es-MX" sz="1200" b="1">
                              <a:solidFill>
                                <a:schemeClr val="tx1">
                                  <a:lumMod val="75000"/>
                                  <a:lumOff val="25000"/>
                                </a:schemeClr>
                              </a:solidFill>
                              <a:latin typeface="Cambria Math" panose="02040503050406030204" pitchFamily="18" charset="0"/>
                            </a:rPr>
                            <m:t>+</m:t>
                          </m:r>
                          <m:sSubSup>
                            <m:sSubSupPr>
                              <m:ctrlPr>
                                <a:rPr lang="es-MX" sz="1200" b="1" i="1">
                                  <a:solidFill>
                                    <a:schemeClr val="tx1">
                                      <a:lumMod val="75000"/>
                                      <a:lumOff val="25000"/>
                                    </a:schemeClr>
                                  </a:solidFill>
                                  <a:latin typeface="Cambria Math" panose="02040503050406030204" pitchFamily="18" charset="0"/>
                                </a:rPr>
                              </m:ctrlPr>
                            </m:sSubSupPr>
                            <m:e>
                              <m:r>
                                <a:rPr lang="es-MX" sz="1200" b="1" i="1">
                                  <a:solidFill>
                                    <a:schemeClr val="tx1">
                                      <a:lumMod val="75000"/>
                                      <a:lumOff val="25000"/>
                                    </a:schemeClr>
                                  </a:solidFill>
                                  <a:latin typeface="Cambria Math" panose="02040503050406030204" pitchFamily="18" charset="0"/>
                                </a:rPr>
                                <m:t>𝒘</m:t>
                              </m:r>
                            </m:e>
                            <m:sub>
                              <m:r>
                                <a:rPr lang="es-MX" sz="1200" b="1" i="1">
                                  <a:solidFill>
                                    <a:schemeClr val="tx1">
                                      <a:lumMod val="75000"/>
                                      <a:lumOff val="25000"/>
                                    </a:schemeClr>
                                  </a:solidFill>
                                  <a:latin typeface="Cambria Math" panose="02040503050406030204" pitchFamily="18" charset="0"/>
                                </a:rPr>
                                <m:t>𝒋</m:t>
                              </m:r>
                            </m:sub>
                            <m:sup>
                              <m:r>
                                <a:rPr lang="es-MX" sz="1200" b="1" i="1">
                                  <a:solidFill>
                                    <a:schemeClr val="tx1">
                                      <a:lumMod val="75000"/>
                                      <a:lumOff val="25000"/>
                                    </a:schemeClr>
                                  </a:solidFill>
                                  <a:latin typeface="Cambria Math" panose="02040503050406030204" pitchFamily="18" charset="0"/>
                                </a:rPr>
                                <m:t>𝑳</m:t>
                              </m:r>
                            </m:sup>
                          </m:sSubSup>
                          <m:r>
                            <a:rPr lang="es-MX" sz="1200" b="1" i="1">
                              <a:solidFill>
                                <a:schemeClr val="tx1">
                                  <a:lumMod val="75000"/>
                                  <a:lumOff val="25000"/>
                                </a:schemeClr>
                              </a:solidFill>
                              <a:latin typeface="Cambria Math" panose="02040503050406030204" pitchFamily="18" charset="0"/>
                            </a:rPr>
                            <m:t>∆</m:t>
                          </m:r>
                          <m:r>
                            <a:rPr lang="es-MX" sz="1200" b="1" i="1">
                              <a:solidFill>
                                <a:schemeClr val="tx1">
                                  <a:lumMod val="75000"/>
                                  <a:lumOff val="25000"/>
                                </a:schemeClr>
                              </a:solidFill>
                              <a:latin typeface="Cambria Math" panose="02040503050406030204" pitchFamily="18" charset="0"/>
                            </a:rPr>
                            <m:t>𝒍𝒏</m:t>
                          </m:r>
                          <m:sSub>
                            <m:sSubPr>
                              <m:ctrlPr>
                                <a:rPr lang="es-MX" sz="1200" b="1" i="1">
                                  <a:solidFill>
                                    <a:schemeClr val="tx1">
                                      <a:lumMod val="75000"/>
                                      <a:lumOff val="25000"/>
                                    </a:schemeClr>
                                  </a:solidFill>
                                  <a:latin typeface="Cambria Math" panose="02040503050406030204" pitchFamily="18" charset="0"/>
                                </a:rPr>
                              </m:ctrlPr>
                            </m:sSubPr>
                            <m:e>
                              <m:r>
                                <a:rPr lang="es-MX" sz="1200" b="1" i="1">
                                  <a:solidFill>
                                    <a:schemeClr val="tx1">
                                      <a:lumMod val="75000"/>
                                      <a:lumOff val="25000"/>
                                    </a:schemeClr>
                                  </a:solidFill>
                                  <a:latin typeface="Cambria Math" panose="02040503050406030204" pitchFamily="18" charset="0"/>
                                </a:rPr>
                                <m:t>(</m:t>
                              </m:r>
                              <m:r>
                                <a:rPr lang="es-MX" sz="1200" b="1" i="1">
                                  <a:solidFill>
                                    <a:schemeClr val="tx1">
                                      <a:lumMod val="75000"/>
                                      <a:lumOff val="25000"/>
                                    </a:schemeClr>
                                  </a:solidFill>
                                  <a:latin typeface="Cambria Math" panose="02040503050406030204" pitchFamily="18" charset="0"/>
                                </a:rPr>
                                <m:t>𝑳𝑪</m:t>
                              </m:r>
                            </m:e>
                            <m:sub>
                              <m:r>
                                <a:rPr lang="es-MX" sz="1200" b="1" i="1">
                                  <a:solidFill>
                                    <a:schemeClr val="tx1">
                                      <a:lumMod val="75000"/>
                                      <a:lumOff val="25000"/>
                                    </a:schemeClr>
                                  </a:solidFill>
                                  <a:latin typeface="Cambria Math" panose="02040503050406030204" pitchFamily="18" charset="0"/>
                                </a:rPr>
                                <m:t>𝒋</m:t>
                              </m:r>
                            </m:sub>
                          </m:sSub>
                        </m:e>
                      </m:d>
                      <m:r>
                        <a:rPr lang="es-MX" sz="1200" b="1" i="1">
                          <a:solidFill>
                            <a:schemeClr val="tx1">
                              <a:lumMod val="75000"/>
                              <a:lumOff val="25000"/>
                            </a:schemeClr>
                          </a:solidFill>
                          <a:latin typeface="Cambria Math" panose="02040503050406030204" pitchFamily="18" charset="0"/>
                        </a:rPr>
                        <m:t>+</m:t>
                      </m:r>
                      <m:sSubSup>
                        <m:sSubSupPr>
                          <m:ctrlPr>
                            <a:rPr lang="es-MX" sz="1200" b="1" i="1">
                              <a:solidFill>
                                <a:schemeClr val="tx1">
                                  <a:lumMod val="75000"/>
                                  <a:lumOff val="25000"/>
                                </a:schemeClr>
                              </a:solidFill>
                              <a:latin typeface="Cambria Math" panose="02040503050406030204" pitchFamily="18" charset="0"/>
                            </a:rPr>
                          </m:ctrlPr>
                        </m:sSubSupPr>
                        <m:e>
                          <m:r>
                            <a:rPr lang="es-MX" sz="1200" b="1" i="1">
                              <a:solidFill>
                                <a:schemeClr val="tx1">
                                  <a:lumMod val="75000"/>
                                  <a:lumOff val="25000"/>
                                </a:schemeClr>
                              </a:solidFill>
                              <a:latin typeface="Cambria Math" panose="02040503050406030204" pitchFamily="18" charset="0"/>
                            </a:rPr>
                            <m:t>𝒘</m:t>
                          </m:r>
                        </m:e>
                        <m:sub>
                          <m:r>
                            <a:rPr lang="es-MX" sz="1200" b="1" i="1">
                              <a:solidFill>
                                <a:schemeClr val="tx1">
                                  <a:lumMod val="75000"/>
                                  <a:lumOff val="25000"/>
                                </a:schemeClr>
                              </a:solidFill>
                              <a:latin typeface="Cambria Math" panose="02040503050406030204" pitchFamily="18" charset="0"/>
                            </a:rPr>
                            <m:t>𝒋</m:t>
                          </m:r>
                        </m:sub>
                        <m:sup>
                          <m:r>
                            <a:rPr lang="es-MX" sz="1200" b="1" i="1">
                              <a:solidFill>
                                <a:schemeClr val="tx1">
                                  <a:lumMod val="75000"/>
                                  <a:lumOff val="25000"/>
                                </a:schemeClr>
                              </a:solidFill>
                              <a:latin typeface="Cambria Math" panose="02040503050406030204" pitchFamily="18" charset="0"/>
                            </a:rPr>
                            <m:t>𝑳</m:t>
                          </m:r>
                        </m:sup>
                      </m:sSubSup>
                      <m:r>
                        <a:rPr lang="es-MX" sz="1200" b="1">
                          <a:solidFill>
                            <a:schemeClr val="tx1">
                              <a:lumMod val="75000"/>
                              <a:lumOff val="25000"/>
                            </a:schemeClr>
                          </a:solidFill>
                          <a:latin typeface="Cambria Math" panose="02040503050406030204" pitchFamily="18" charset="0"/>
                        </a:rPr>
                        <m:t>(∆</m:t>
                      </m:r>
                      <m:func>
                        <m:funcPr>
                          <m:ctrlPr>
                            <a:rPr lang="es-MX" sz="1200" b="1" i="1">
                              <a:solidFill>
                                <a:schemeClr val="tx1">
                                  <a:lumMod val="75000"/>
                                  <a:lumOff val="25000"/>
                                </a:schemeClr>
                              </a:solidFill>
                              <a:latin typeface="Cambria Math" panose="02040503050406030204" pitchFamily="18" charset="0"/>
                            </a:rPr>
                          </m:ctrlPr>
                        </m:funcPr>
                        <m:fName>
                          <m:r>
                            <a:rPr lang="es-MX" sz="1200" b="1" i="1">
                              <a:solidFill>
                                <a:schemeClr val="tx1">
                                  <a:lumMod val="75000"/>
                                  <a:lumOff val="25000"/>
                                </a:schemeClr>
                              </a:solidFill>
                              <a:latin typeface="Cambria Math" panose="02040503050406030204" pitchFamily="18" charset="0"/>
                            </a:rPr>
                            <m:t>𝒍𝒏</m:t>
                          </m:r>
                        </m:fName>
                        <m:e>
                          <m:d>
                            <m:dPr>
                              <m:ctrlPr>
                                <a:rPr lang="es-MX" sz="1200" b="1" i="1">
                                  <a:solidFill>
                                    <a:schemeClr val="tx1">
                                      <a:lumMod val="75000"/>
                                      <a:lumOff val="25000"/>
                                    </a:schemeClr>
                                  </a:solidFill>
                                  <a:latin typeface="Cambria Math" panose="02040503050406030204" pitchFamily="18" charset="0"/>
                                </a:rPr>
                              </m:ctrlPr>
                            </m:dPr>
                            <m:e>
                              <m:sSub>
                                <m:sSubPr>
                                  <m:ctrlPr>
                                    <a:rPr lang="es-MX" sz="1200" b="1" i="1">
                                      <a:solidFill>
                                        <a:schemeClr val="tx1">
                                          <a:lumMod val="75000"/>
                                          <a:lumOff val="25000"/>
                                        </a:schemeClr>
                                      </a:solidFill>
                                      <a:latin typeface="Cambria Math" panose="02040503050406030204" pitchFamily="18" charset="0"/>
                                    </a:rPr>
                                  </m:ctrlPr>
                                </m:sSubPr>
                                <m:e>
                                  <m:r>
                                    <a:rPr lang="es-MX" sz="1200" b="1" i="1">
                                      <a:solidFill>
                                        <a:schemeClr val="tx1">
                                          <a:lumMod val="75000"/>
                                          <a:lumOff val="25000"/>
                                        </a:schemeClr>
                                      </a:solidFill>
                                      <a:latin typeface="Cambria Math" panose="02040503050406030204" pitchFamily="18" charset="0"/>
                                    </a:rPr>
                                    <m:t>𝑯</m:t>
                                  </m:r>
                                </m:e>
                                <m:sub>
                                  <m:r>
                                    <a:rPr lang="es-MX" sz="1200" b="1" i="1">
                                      <a:solidFill>
                                        <a:schemeClr val="tx1">
                                          <a:lumMod val="75000"/>
                                          <a:lumOff val="25000"/>
                                        </a:schemeClr>
                                      </a:solidFill>
                                      <a:latin typeface="Cambria Math" panose="02040503050406030204" pitchFamily="18" charset="0"/>
                                    </a:rPr>
                                    <m:t>𝒋</m:t>
                                  </m:r>
                                </m:sub>
                              </m:sSub>
                            </m:e>
                          </m:d>
                          <m:r>
                            <a:rPr lang="es-MX" sz="1200" b="1" i="1">
                              <a:solidFill>
                                <a:srgbClr val="B6004B"/>
                              </a:solidFill>
                              <a:latin typeface="Cambria Math" panose="02040503050406030204" pitchFamily="18" charset="0"/>
                            </a:rPr>
                            <m:t>−∆</m:t>
                          </m:r>
                          <m:r>
                            <m:rPr>
                              <m:sty m:val="p"/>
                            </m:rPr>
                            <a:rPr lang="es-MX" sz="1200" b="1">
                              <a:solidFill>
                                <a:srgbClr val="B6004B"/>
                              </a:solidFill>
                              <a:latin typeface="Cambria Math" panose="02040503050406030204" pitchFamily="18" charset="0"/>
                            </a:rPr>
                            <m:t>ln</m:t>
                          </m:r>
                          <m:r>
                            <a:rPr lang="es-MX" sz="1200" b="1">
                              <a:solidFill>
                                <a:srgbClr val="B6004B"/>
                              </a:solidFill>
                              <a:latin typeface="Cambria Math" panose="02040503050406030204" pitchFamily="18" charset="0"/>
                            </a:rPr>
                            <m:t>⁡</m:t>
                          </m:r>
                          <m:r>
                            <a:rPr lang="es-MX" sz="1200" b="1" i="1">
                              <a:solidFill>
                                <a:srgbClr val="B6004B"/>
                              </a:solidFill>
                              <a:latin typeface="Cambria Math" panose="02040503050406030204" pitchFamily="18" charset="0"/>
                            </a:rPr>
                            <m:t>(</m:t>
                          </m:r>
                          <m:sSub>
                            <m:sSubPr>
                              <m:ctrlPr>
                                <a:rPr lang="es-MX" sz="1200" b="1" i="1">
                                  <a:solidFill>
                                    <a:srgbClr val="B6004B"/>
                                  </a:solidFill>
                                  <a:latin typeface="Cambria Math" panose="02040503050406030204" pitchFamily="18" charset="0"/>
                                </a:rPr>
                              </m:ctrlPr>
                            </m:sSubPr>
                            <m:e>
                              <m:r>
                                <a:rPr lang="es-MX" sz="1200" b="1" i="1">
                                  <a:solidFill>
                                    <a:srgbClr val="B6004B"/>
                                  </a:solidFill>
                                  <a:latin typeface="Cambria Math" panose="02040503050406030204" pitchFamily="18" charset="0"/>
                                </a:rPr>
                                <m:t>𝑳</m:t>
                              </m:r>
                            </m:e>
                            <m:sub>
                              <m:r>
                                <a:rPr lang="es-MX" sz="1200" b="1" i="1">
                                  <a:solidFill>
                                    <a:srgbClr val="B6004B"/>
                                  </a:solidFill>
                                  <a:latin typeface="Cambria Math" panose="02040503050406030204" pitchFamily="18" charset="0"/>
                                </a:rPr>
                                <m:t>𝒋</m:t>
                              </m:r>
                            </m:sub>
                          </m:sSub>
                          <m:r>
                            <a:rPr lang="es-MX" sz="1200" b="1">
                              <a:solidFill>
                                <a:srgbClr val="B6004B"/>
                              </a:solidFill>
                              <a:latin typeface="Cambria Math" panose="02040503050406030204" pitchFamily="18" charset="0"/>
                            </a:rPr>
                            <m:t>)</m:t>
                          </m:r>
                          <m:r>
                            <a:rPr lang="es-MX" sz="1200" b="1" i="1">
                              <a:solidFill>
                                <a:schemeClr val="tx1">
                                  <a:lumMod val="75000"/>
                                  <a:lumOff val="25000"/>
                                </a:schemeClr>
                              </a:solidFill>
                              <a:latin typeface="Cambria Math" panose="02040503050406030204" pitchFamily="18" charset="0"/>
                            </a:rPr>
                            <m:t>)</m:t>
                          </m:r>
                        </m:e>
                      </m:func>
                    </m:oMath>
                  </m:oMathPara>
                </a14:m>
                <a:endParaRPr lang="es-MX" sz="1200" b="1" dirty="0">
                  <a:solidFill>
                    <a:schemeClr val="tx1">
                      <a:lumMod val="75000"/>
                      <a:lumOff val="25000"/>
                    </a:schemeClr>
                  </a:solidFill>
                  <a:latin typeface="Cambria Math" panose="02040503050406030204" pitchFamily="18" charset="0"/>
                </a:endParaRPr>
              </a:p>
            </p:txBody>
          </p:sp>
        </mc:Choice>
        <mc:Fallback xmlns="">
          <p:sp>
            <p:nvSpPr>
              <p:cNvPr id="6" name="CuadroTexto 5">
                <a:extLst>
                  <a:ext uri="{FF2B5EF4-FFF2-40B4-BE49-F238E27FC236}">
                    <a16:creationId xmlns:a16="http://schemas.microsoft.com/office/drawing/2014/main" id="{CF18438B-6D1D-4345-ADDB-7AC91D7BDB76}"/>
                  </a:ext>
                </a:extLst>
              </p:cNvPr>
              <p:cNvSpPr txBox="1">
                <a:spLocks noRot="1" noChangeAspect="1" noMove="1" noResize="1" noEditPoints="1" noAdjustHandles="1" noChangeArrowheads="1" noChangeShapeType="1" noTextEdit="1"/>
              </p:cNvSpPr>
              <p:nvPr/>
            </p:nvSpPr>
            <p:spPr>
              <a:xfrm>
                <a:off x="498088" y="1796332"/>
                <a:ext cx="7574057" cy="2526076"/>
              </a:xfrm>
              <a:prstGeom prst="rect">
                <a:avLst/>
              </a:prstGeom>
              <a:blipFill>
                <a:blip r:embed="rId4"/>
                <a:stretch>
                  <a:fillRect/>
                </a:stretch>
              </a:blipFill>
            </p:spPr>
            <p:txBody>
              <a:bodyPr/>
              <a:lstStyle/>
              <a:p>
                <a:r>
                  <a:rPr lang="es-CO">
                    <a:noFill/>
                  </a:rPr>
                  <a:t> </a:t>
                </a:r>
              </a:p>
            </p:txBody>
          </p:sp>
        </mc:Fallback>
      </mc:AlternateContent>
      <p:sp>
        <p:nvSpPr>
          <p:cNvPr id="2" name="CuadroTexto 1">
            <a:extLst>
              <a:ext uri="{FF2B5EF4-FFF2-40B4-BE49-F238E27FC236}">
                <a16:creationId xmlns:a16="http://schemas.microsoft.com/office/drawing/2014/main" id="{6C456137-40CE-E67F-0E4E-56F9C4C60FF6}"/>
              </a:ext>
            </a:extLst>
          </p:cNvPr>
          <p:cNvSpPr txBox="1"/>
          <p:nvPr/>
        </p:nvSpPr>
        <p:spPr>
          <a:xfrm>
            <a:off x="498088" y="216172"/>
            <a:ext cx="5993505" cy="27699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s-MX" sz="1350" b="1" dirty="0">
                <a:solidFill>
                  <a:srgbClr val="B6004B"/>
                </a:solidFill>
                <a:ea typeface="+mn-lt"/>
                <a:cs typeface="+mn-lt"/>
              </a:rPr>
              <a:t>Productividad Laboral por persona ocupada</a:t>
            </a:r>
            <a:endParaRPr lang="es-ES" sz="1350" b="1" dirty="0">
              <a:solidFill>
                <a:srgbClr val="B6004B"/>
              </a:solidFill>
              <a:cs typeface="Segoe UI"/>
            </a:endParaRPr>
          </a:p>
        </p:txBody>
      </p:sp>
      <mc:AlternateContent xmlns:mc="http://schemas.openxmlformats.org/markup-compatibility/2006" xmlns:a14="http://schemas.microsoft.com/office/drawing/2010/main">
        <mc:Choice Requires="a14">
          <p:sp>
            <p:nvSpPr>
              <p:cNvPr id="3" name="Redondear rectángulo de esquina diagonal 24">
                <a:extLst>
                  <a:ext uri="{FF2B5EF4-FFF2-40B4-BE49-F238E27FC236}">
                    <a16:creationId xmlns:a16="http://schemas.microsoft.com/office/drawing/2014/main" id="{41D34213-9506-8B6D-CB2B-467D111C8332}"/>
                  </a:ext>
                </a:extLst>
              </p:cNvPr>
              <p:cNvSpPr/>
              <p:nvPr/>
            </p:nvSpPr>
            <p:spPr>
              <a:xfrm>
                <a:off x="952812" y="4443878"/>
                <a:ext cx="8027584" cy="390750"/>
              </a:xfrm>
              <a:prstGeom prst="round2DiagRect">
                <a:avLst/>
              </a:prstGeom>
              <a:noFill/>
              <a:ln w="38100">
                <a:solidFill>
                  <a:srgbClr val="B600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s-MX" sz="1000" b="1" smtClean="0">
                          <a:solidFill>
                            <a:srgbClr val="8D143D"/>
                          </a:solidFill>
                          <a:latin typeface="Cambria Math" panose="02040503050406030204" pitchFamily="18" charset="0"/>
                        </a:rPr>
                        <m:t>𝑷𝒓𝒐𝒅𝒖𝒄𝒕𝒊𝒗𝒊𝒅𝒂𝒅</m:t>
                      </m:r>
                      <m:r>
                        <a:rPr lang="es-MX" sz="1000" b="1" smtClean="0">
                          <a:solidFill>
                            <a:srgbClr val="8D143D"/>
                          </a:solidFill>
                          <a:latin typeface="Cambria Math" panose="02040503050406030204" pitchFamily="18" charset="0"/>
                        </a:rPr>
                        <m:t> </m:t>
                      </m:r>
                      <m:r>
                        <a:rPr lang="es-MX" sz="1000" b="1" smtClean="0">
                          <a:solidFill>
                            <a:srgbClr val="8D143D"/>
                          </a:solidFill>
                          <a:latin typeface="Cambria Math" panose="02040503050406030204" pitchFamily="18" charset="0"/>
                        </a:rPr>
                        <m:t>𝒍𝒂𝒃𝒐𝒓𝒂𝒍</m:t>
                      </m:r>
                      <m:r>
                        <a:rPr lang="es-MX" sz="1000" b="1" smtClean="0">
                          <a:solidFill>
                            <a:srgbClr val="8D143D"/>
                          </a:solidFill>
                          <a:latin typeface="Cambria Math" panose="02040503050406030204" pitchFamily="18" charset="0"/>
                        </a:rPr>
                        <m:t> </m:t>
                      </m:r>
                      <m:r>
                        <a:rPr lang="es-MX" sz="1000" b="1" smtClean="0">
                          <a:solidFill>
                            <a:srgbClr val="8D143D"/>
                          </a:solidFill>
                          <a:latin typeface="Cambria Math" panose="02040503050406030204" pitchFamily="18" charset="0"/>
                        </a:rPr>
                        <m:t>𝒑𝒐𝒓</m:t>
                      </m:r>
                      <m:r>
                        <a:rPr lang="es-MX" sz="1000" b="1" smtClean="0">
                          <a:solidFill>
                            <a:srgbClr val="8D143D"/>
                          </a:solidFill>
                          <a:latin typeface="Cambria Math" panose="02040503050406030204" pitchFamily="18" charset="0"/>
                        </a:rPr>
                        <m:t> </m:t>
                      </m:r>
                      <m:r>
                        <a:rPr lang="es-MX" sz="1000" b="1" smtClean="0">
                          <a:solidFill>
                            <a:srgbClr val="8D143D"/>
                          </a:solidFill>
                          <a:latin typeface="Cambria Math" panose="02040503050406030204" pitchFamily="18" charset="0"/>
                        </a:rPr>
                        <m:t>𝐞𝐦𝐩𝐥𝐞𝐚𝐝𝐨</m:t>
                      </m:r>
                    </m:oMath>
                  </m:oMathPara>
                </a14:m>
                <a:endParaRPr lang="es-MX" sz="1000" b="1">
                  <a:solidFill>
                    <a:srgbClr val="8D143D"/>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s-MX" sz="1000" b="1">
                          <a:solidFill>
                            <a:srgbClr val="8D143D"/>
                          </a:solidFill>
                          <a:latin typeface="Cambria Math" panose="02040503050406030204" pitchFamily="18" charset="0"/>
                        </a:rPr>
                        <m:t>=</m:t>
                      </m:r>
                      <m:r>
                        <a:rPr lang="es-MX" sz="1000" b="1">
                          <a:solidFill>
                            <a:srgbClr val="8D143D"/>
                          </a:solidFill>
                          <a:latin typeface="Cambria Math" panose="02040503050406030204" pitchFamily="18" charset="0"/>
                        </a:rPr>
                        <m:t>𝑷𝑻𝑭</m:t>
                      </m:r>
                      <m:r>
                        <a:rPr lang="es-MX" sz="1000" b="1">
                          <a:solidFill>
                            <a:srgbClr val="8D143D"/>
                          </a:solidFill>
                          <a:latin typeface="Cambria Math" panose="02040503050406030204" pitchFamily="18" charset="0"/>
                        </a:rPr>
                        <m:t>+</m:t>
                      </m:r>
                      <m:r>
                        <a:rPr lang="es-MX" sz="1000" b="1">
                          <a:solidFill>
                            <a:srgbClr val="8D143D"/>
                          </a:solidFill>
                          <a:latin typeface="Cambria Math" panose="02040503050406030204" pitchFamily="18" charset="0"/>
                        </a:rPr>
                        <m:t>𝐜𝐨𝐧𝐭𝐫𝐢𝐛𝐮𝐜𝐢</m:t>
                      </m:r>
                      <m:r>
                        <a:rPr lang="es-MX" sz="1000" b="1">
                          <a:solidFill>
                            <a:srgbClr val="8D143D"/>
                          </a:solidFill>
                          <a:latin typeface="Cambria Math" panose="02040503050406030204" pitchFamily="18" charset="0"/>
                        </a:rPr>
                        <m:t>ó</m:t>
                      </m:r>
                      <m:r>
                        <a:rPr lang="es-MX" sz="1000" b="1">
                          <a:solidFill>
                            <a:srgbClr val="8D143D"/>
                          </a:solidFill>
                          <a:latin typeface="Cambria Math" panose="02040503050406030204" pitchFamily="18" charset="0"/>
                        </a:rPr>
                        <m:t>𝐧</m:t>
                      </m:r>
                      <m:r>
                        <a:rPr lang="es-MX" sz="1000" b="1">
                          <a:solidFill>
                            <a:srgbClr val="8D143D"/>
                          </a:solidFill>
                          <a:latin typeface="Cambria Math" panose="02040503050406030204" pitchFamily="18" charset="0"/>
                        </a:rPr>
                        <m:t> </m:t>
                      </m:r>
                      <m:r>
                        <a:rPr lang="es-MX" sz="1000" b="1">
                          <a:solidFill>
                            <a:srgbClr val="8D143D"/>
                          </a:solidFill>
                          <a:latin typeface="Cambria Math" panose="02040503050406030204" pitchFamily="18" charset="0"/>
                        </a:rPr>
                        <m:t>𝐝𝐞𝐥</m:t>
                      </m:r>
                      <m:r>
                        <a:rPr lang="es-MX" sz="1000" b="1">
                          <a:solidFill>
                            <a:srgbClr val="8D143D"/>
                          </a:solidFill>
                          <a:latin typeface="Cambria Math" panose="02040503050406030204" pitchFamily="18" charset="0"/>
                        </a:rPr>
                        <m:t> </m:t>
                      </m:r>
                      <m:r>
                        <a:rPr lang="es-MX" sz="1000" b="1">
                          <a:solidFill>
                            <a:srgbClr val="8D143D"/>
                          </a:solidFill>
                          <a:latin typeface="Cambria Math" panose="02040503050406030204" pitchFamily="18" charset="0"/>
                        </a:rPr>
                        <m:t>𝐂𝐚𝐩𝐢𝐭𝐚𝐥</m:t>
                      </m:r>
                      <m:r>
                        <a:rPr lang="es-MX" sz="1000" b="1">
                          <a:solidFill>
                            <a:srgbClr val="8D143D"/>
                          </a:solidFill>
                          <a:latin typeface="Cambria Math" panose="02040503050406030204" pitchFamily="18" charset="0"/>
                        </a:rPr>
                        <m:t> </m:t>
                      </m:r>
                      <m:r>
                        <a:rPr lang="es-MX" sz="1000" b="1">
                          <a:solidFill>
                            <a:srgbClr val="8D143D"/>
                          </a:solidFill>
                          <a:latin typeface="Cambria Math" panose="02040503050406030204" pitchFamily="18" charset="0"/>
                        </a:rPr>
                        <m:t>𝐩𝐨𝐫</m:t>
                      </m:r>
                      <m:r>
                        <a:rPr lang="es-MX" sz="1000" b="1">
                          <a:solidFill>
                            <a:srgbClr val="8D143D"/>
                          </a:solidFill>
                          <a:latin typeface="Cambria Math" panose="02040503050406030204" pitchFamily="18" charset="0"/>
                        </a:rPr>
                        <m:t> </m:t>
                      </m:r>
                      <m:r>
                        <a:rPr lang="es-MX" sz="1000" b="1">
                          <a:solidFill>
                            <a:srgbClr val="8D143D"/>
                          </a:solidFill>
                          <a:latin typeface="Cambria Math" panose="02040503050406030204" pitchFamily="18" charset="0"/>
                        </a:rPr>
                        <m:t>𝐞𝐦𝐩𝐥𝐞𝐚𝐝𝐨</m:t>
                      </m:r>
                      <m:r>
                        <a:rPr lang="es-MX" sz="1000" b="1">
                          <a:solidFill>
                            <a:srgbClr val="8D143D"/>
                          </a:solidFill>
                          <a:latin typeface="Cambria Math" panose="02040503050406030204" pitchFamily="18" charset="0"/>
                        </a:rPr>
                        <m:t> +</m:t>
                      </m:r>
                      <m:r>
                        <a:rPr lang="es-MX" sz="1000" b="1">
                          <a:solidFill>
                            <a:srgbClr val="8D143D"/>
                          </a:solidFill>
                          <a:latin typeface="Cambria Math" panose="02040503050406030204" pitchFamily="18" charset="0"/>
                        </a:rPr>
                        <m:t>𝒍𝒂</m:t>
                      </m:r>
                      <m:r>
                        <a:rPr lang="es-MX" sz="1000" b="1">
                          <a:solidFill>
                            <a:srgbClr val="8D143D"/>
                          </a:solidFill>
                          <a:latin typeface="Cambria Math" panose="02040503050406030204" pitchFamily="18" charset="0"/>
                        </a:rPr>
                        <m:t> </m:t>
                      </m:r>
                      <m:r>
                        <a:rPr lang="es-MX" sz="1000" b="1">
                          <a:solidFill>
                            <a:srgbClr val="8D143D"/>
                          </a:solidFill>
                          <a:latin typeface="Cambria Math" panose="02040503050406030204" pitchFamily="18" charset="0"/>
                        </a:rPr>
                        <m:t>𝒄𝒐𝒎𝒑𝒐𝒔𝒊𝒄𝒊</m:t>
                      </m:r>
                      <m:r>
                        <a:rPr lang="es-MX" sz="1000" b="1">
                          <a:solidFill>
                            <a:srgbClr val="8D143D"/>
                          </a:solidFill>
                          <a:latin typeface="Cambria Math" panose="02040503050406030204" pitchFamily="18" charset="0"/>
                        </a:rPr>
                        <m:t>ó</m:t>
                      </m:r>
                      <m:r>
                        <a:rPr lang="es-MX" sz="1000" b="1">
                          <a:solidFill>
                            <a:srgbClr val="8D143D"/>
                          </a:solidFill>
                          <a:latin typeface="Cambria Math" panose="02040503050406030204" pitchFamily="18" charset="0"/>
                        </a:rPr>
                        <m:t>𝒏</m:t>
                      </m:r>
                      <m:r>
                        <a:rPr lang="es-MX" sz="1000" b="1">
                          <a:solidFill>
                            <a:srgbClr val="8D143D"/>
                          </a:solidFill>
                          <a:latin typeface="Cambria Math" panose="02040503050406030204" pitchFamily="18" charset="0"/>
                        </a:rPr>
                        <m:t> </m:t>
                      </m:r>
                      <m:r>
                        <a:rPr lang="es-MX" sz="1000" b="1">
                          <a:solidFill>
                            <a:srgbClr val="8D143D"/>
                          </a:solidFill>
                          <a:latin typeface="Cambria Math" panose="02040503050406030204" pitchFamily="18" charset="0"/>
                        </a:rPr>
                        <m:t>𝒅𝒆𝒍</m:t>
                      </m:r>
                      <m:r>
                        <a:rPr lang="es-MX" sz="1000" b="1">
                          <a:solidFill>
                            <a:srgbClr val="8D143D"/>
                          </a:solidFill>
                          <a:latin typeface="Cambria Math" panose="02040503050406030204" pitchFamily="18" charset="0"/>
                        </a:rPr>
                        <m:t> </m:t>
                      </m:r>
                      <m:r>
                        <a:rPr lang="es-MX" sz="1000" b="1">
                          <a:solidFill>
                            <a:srgbClr val="8D143D"/>
                          </a:solidFill>
                          <a:latin typeface="Cambria Math" panose="02040503050406030204" pitchFamily="18" charset="0"/>
                        </a:rPr>
                        <m:t>𝒕𝒓𝒂𝒃𝒂𝒋𝒐</m:t>
                      </m:r>
                      <m:r>
                        <a:rPr lang="es-MX" sz="1000" b="1">
                          <a:solidFill>
                            <a:srgbClr val="8D143D"/>
                          </a:solidFill>
                          <a:latin typeface="Cambria Math" panose="02040503050406030204" pitchFamily="18" charset="0"/>
                        </a:rPr>
                        <m:t>+</m:t>
                      </m:r>
                      <m:r>
                        <a:rPr lang="es-MX" sz="1000" b="1">
                          <a:solidFill>
                            <a:srgbClr val="8D143D"/>
                          </a:solidFill>
                          <a:latin typeface="Cambria Math" panose="02040503050406030204" pitchFamily="18" charset="0"/>
                        </a:rPr>
                        <m:t>𝐜𝐨𝐧𝐭𝐫𝐢𝐛𝐮𝐜𝐢</m:t>
                      </m:r>
                      <m:r>
                        <a:rPr lang="es-MX" sz="1000" b="1">
                          <a:solidFill>
                            <a:srgbClr val="8D143D"/>
                          </a:solidFill>
                          <a:latin typeface="Cambria Math" panose="02040503050406030204" pitchFamily="18" charset="0"/>
                        </a:rPr>
                        <m:t>ó</m:t>
                      </m:r>
                      <m:r>
                        <a:rPr lang="es-MX" sz="1000" b="1">
                          <a:solidFill>
                            <a:srgbClr val="8D143D"/>
                          </a:solidFill>
                          <a:latin typeface="Cambria Math" panose="02040503050406030204" pitchFamily="18" charset="0"/>
                        </a:rPr>
                        <m:t>𝐧</m:t>
                      </m:r>
                      <m:r>
                        <a:rPr lang="es-MX" sz="1000" b="1">
                          <a:solidFill>
                            <a:srgbClr val="8D143D"/>
                          </a:solidFill>
                          <a:latin typeface="Cambria Math" panose="02040503050406030204" pitchFamily="18" charset="0"/>
                        </a:rPr>
                        <m:t> </m:t>
                      </m:r>
                      <m:r>
                        <a:rPr lang="es-MX" sz="1000" b="1">
                          <a:solidFill>
                            <a:srgbClr val="8D143D"/>
                          </a:solidFill>
                          <a:latin typeface="Cambria Math" panose="02040503050406030204" pitchFamily="18" charset="0"/>
                        </a:rPr>
                        <m:t>𝐝𝐞</m:t>
                      </m:r>
                      <m:r>
                        <a:rPr lang="es-MX" sz="1000" b="1">
                          <a:solidFill>
                            <a:srgbClr val="8D143D"/>
                          </a:solidFill>
                          <a:latin typeface="Cambria Math" panose="02040503050406030204" pitchFamily="18" charset="0"/>
                        </a:rPr>
                        <m:t> </m:t>
                      </m:r>
                      <m:r>
                        <a:rPr lang="es-MX" sz="1000" b="1">
                          <a:solidFill>
                            <a:srgbClr val="8D143D"/>
                          </a:solidFill>
                          <a:latin typeface="Cambria Math" panose="02040503050406030204" pitchFamily="18" charset="0"/>
                        </a:rPr>
                        <m:t>𝐥𝐚𝐬</m:t>
                      </m:r>
                      <m:r>
                        <a:rPr lang="es-MX" sz="1000" b="1">
                          <a:solidFill>
                            <a:srgbClr val="8D143D"/>
                          </a:solidFill>
                          <a:latin typeface="Cambria Math" panose="02040503050406030204" pitchFamily="18" charset="0"/>
                        </a:rPr>
                        <m:t> </m:t>
                      </m:r>
                      <m:r>
                        <a:rPr lang="es-MX" sz="1000" b="1">
                          <a:solidFill>
                            <a:srgbClr val="8D143D"/>
                          </a:solidFill>
                          <a:latin typeface="Cambria Math" panose="02040503050406030204" pitchFamily="18" charset="0"/>
                        </a:rPr>
                        <m:t>𝐡𝐨𝐫𝐚𝐬</m:t>
                      </m:r>
                      <m:r>
                        <a:rPr lang="es-MX" sz="1000" b="1">
                          <a:solidFill>
                            <a:srgbClr val="8D143D"/>
                          </a:solidFill>
                          <a:latin typeface="Cambria Math" panose="02040503050406030204" pitchFamily="18" charset="0"/>
                        </a:rPr>
                        <m:t> </m:t>
                      </m:r>
                      <m:r>
                        <a:rPr lang="es-MX" sz="1000" b="1">
                          <a:solidFill>
                            <a:srgbClr val="8D143D"/>
                          </a:solidFill>
                          <a:latin typeface="Cambria Math" panose="02040503050406030204" pitchFamily="18" charset="0"/>
                        </a:rPr>
                        <m:t>𝐩𝐨𝐫</m:t>
                      </m:r>
                      <m:r>
                        <a:rPr lang="es-MX" sz="1000" b="1">
                          <a:solidFill>
                            <a:srgbClr val="8D143D"/>
                          </a:solidFill>
                          <a:latin typeface="Cambria Math" panose="02040503050406030204" pitchFamily="18" charset="0"/>
                        </a:rPr>
                        <m:t> </m:t>
                      </m:r>
                      <m:r>
                        <a:rPr lang="es-MX" sz="1000" b="1">
                          <a:solidFill>
                            <a:srgbClr val="8D143D"/>
                          </a:solidFill>
                          <a:latin typeface="Cambria Math" panose="02040503050406030204" pitchFamily="18" charset="0"/>
                        </a:rPr>
                        <m:t>𝐞𝐦𝐩𝐥𝐞𝐚𝐝𝐨</m:t>
                      </m:r>
                    </m:oMath>
                  </m:oMathPara>
                </a14:m>
                <a:endParaRPr lang="es-MX" sz="1000" b="1">
                  <a:solidFill>
                    <a:srgbClr val="8D143D"/>
                  </a:solidFill>
                  <a:latin typeface="Cambria Math" panose="02040503050406030204" pitchFamily="18" charset="0"/>
                </a:endParaRPr>
              </a:p>
            </p:txBody>
          </p:sp>
        </mc:Choice>
        <mc:Fallback xmlns="">
          <p:sp>
            <p:nvSpPr>
              <p:cNvPr id="3" name="Redondear rectángulo de esquina diagonal 24">
                <a:extLst>
                  <a:ext uri="{FF2B5EF4-FFF2-40B4-BE49-F238E27FC236}">
                    <a16:creationId xmlns:a16="http://schemas.microsoft.com/office/drawing/2014/main" id="{41D34213-9506-8B6D-CB2B-467D111C8332}"/>
                  </a:ext>
                </a:extLst>
              </p:cNvPr>
              <p:cNvSpPr>
                <a:spLocks noRot="1" noChangeAspect="1" noMove="1" noResize="1" noEditPoints="1" noAdjustHandles="1" noChangeArrowheads="1" noChangeShapeType="1" noTextEdit="1"/>
              </p:cNvSpPr>
              <p:nvPr/>
            </p:nvSpPr>
            <p:spPr>
              <a:xfrm>
                <a:off x="952812" y="4443878"/>
                <a:ext cx="8027584" cy="390750"/>
              </a:xfrm>
              <a:prstGeom prst="round2DiagRect">
                <a:avLst/>
              </a:prstGeom>
              <a:blipFill>
                <a:blip r:embed="rId5"/>
                <a:stretch>
                  <a:fillRect/>
                </a:stretch>
              </a:blipFill>
              <a:ln w="38100">
                <a:solidFill>
                  <a:srgbClr val="B6004A"/>
                </a:solidFill>
              </a:ln>
              <a:effectLst/>
            </p:spPr>
            <p:txBody>
              <a:bodyPr/>
              <a:lstStyle/>
              <a:p>
                <a:r>
                  <a:rPr lang="es-CO">
                    <a:noFill/>
                  </a:rPr>
                  <a:t> </a:t>
                </a:r>
              </a:p>
            </p:txBody>
          </p:sp>
        </mc:Fallback>
      </mc:AlternateContent>
    </p:spTree>
    <p:extLst>
      <p:ext uri="{BB962C8B-B14F-4D97-AF65-F5344CB8AC3E}">
        <p14:creationId xmlns:p14="http://schemas.microsoft.com/office/powerpoint/2010/main" val="2262366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B2295C4-0ADF-4246-B1A9-E21339B68850}"/>
              </a:ext>
            </a:extLst>
          </p:cNvPr>
          <p:cNvSpPr txBox="1"/>
          <p:nvPr/>
        </p:nvSpPr>
        <p:spPr>
          <a:xfrm>
            <a:off x="492066" y="330721"/>
            <a:ext cx="5993505" cy="27699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s-MX" sz="1350" b="1" dirty="0">
                <a:solidFill>
                  <a:srgbClr val="B6004B"/>
                </a:solidFill>
                <a:ea typeface="+mn-lt"/>
                <a:cs typeface="+mn-lt"/>
              </a:rPr>
              <a:t>PTF valor agregado vs. PTF valor producción</a:t>
            </a:r>
            <a:endParaRPr lang="es-ES" sz="1350" b="1" dirty="0">
              <a:solidFill>
                <a:srgbClr val="B6004B"/>
              </a:solidFill>
              <a:cs typeface="Segoe UI"/>
            </a:endParaRPr>
          </a:p>
        </p:txBody>
      </p:sp>
      <p:cxnSp>
        <p:nvCxnSpPr>
          <p:cNvPr id="6" name="Conector recto 5">
            <a:extLst>
              <a:ext uri="{FF2B5EF4-FFF2-40B4-BE49-F238E27FC236}">
                <a16:creationId xmlns:a16="http://schemas.microsoft.com/office/drawing/2014/main" id="{87B673CF-0BFA-D44A-90C9-AC7EA9B77BBC}"/>
              </a:ext>
            </a:extLst>
          </p:cNvPr>
          <p:cNvCxnSpPr/>
          <p:nvPr/>
        </p:nvCxnSpPr>
        <p:spPr>
          <a:xfrm>
            <a:off x="695616" y="768481"/>
            <a:ext cx="536634" cy="0"/>
          </a:xfrm>
          <a:prstGeom prst="line">
            <a:avLst/>
          </a:prstGeom>
          <a:ln w="19050" cmpd="sng">
            <a:solidFill>
              <a:srgbClr val="DE2B5A"/>
            </a:solidFill>
          </a:ln>
          <a:effectLst/>
        </p:spPr>
        <p:style>
          <a:lnRef idx="2">
            <a:schemeClr val="accent1"/>
          </a:lnRef>
          <a:fillRef idx="0">
            <a:schemeClr val="accent1"/>
          </a:fillRef>
          <a:effectRef idx="1">
            <a:schemeClr val="accent1"/>
          </a:effectRef>
          <a:fontRef idx="minor">
            <a:schemeClr val="tx1"/>
          </a:fontRef>
        </p:style>
      </p:cxnSp>
      <p:pic>
        <p:nvPicPr>
          <p:cNvPr id="7" name="Imagen 6">
            <a:extLst>
              <a:ext uri="{FF2B5EF4-FFF2-40B4-BE49-F238E27FC236}">
                <a16:creationId xmlns:a16="http://schemas.microsoft.com/office/drawing/2014/main" id="{187EDF6B-EA12-9E4E-8E8F-3970971AE8F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045004" y="1277306"/>
            <a:ext cx="161999" cy="161999"/>
          </a:xfrm>
          <a:prstGeom prst="rect">
            <a:avLst/>
          </a:prstGeom>
        </p:spPr>
      </p:pic>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FB96F9B4-9073-4048-BD0D-D9E2E1750C21}"/>
                  </a:ext>
                </a:extLst>
              </p:cNvPr>
              <p:cNvSpPr txBox="1"/>
              <p:nvPr/>
            </p:nvSpPr>
            <p:spPr>
              <a:xfrm>
                <a:off x="3387645" y="1146110"/>
                <a:ext cx="2080316" cy="439287"/>
              </a:xfrm>
              <a:prstGeom prst="rect">
                <a:avLst/>
              </a:prstGeom>
              <a:noFill/>
            </p:spPr>
            <p:txBody>
              <a:bodyPr wrap="square" rtlCol="0">
                <a:spAutoFit/>
              </a:bodyPr>
              <a:lstStyle/>
              <a:p>
                <a14:m>
                  <m:oMath xmlns:m="http://schemas.openxmlformats.org/officeDocument/2006/math">
                    <m:r>
                      <a:rPr lang="es-CO" sz="1350" i="1">
                        <a:latin typeface="Cambria Math" panose="02040503050406030204" pitchFamily="18" charset="0"/>
                        <a:ea typeface="Cambria Math" panose="02040503050406030204" pitchFamily="18" charset="0"/>
                      </a:rPr>
                      <m:t>∆</m:t>
                    </m:r>
                    <m:func>
                      <m:funcPr>
                        <m:ctrlPr>
                          <a:rPr lang="es-MX" sz="1350" i="1">
                            <a:latin typeface="Cambria Math" panose="02040503050406030204" pitchFamily="18" charset="0"/>
                            <a:ea typeface="Cambria Math" panose="02040503050406030204" pitchFamily="18" charset="0"/>
                          </a:rPr>
                        </m:ctrlPr>
                      </m:funcPr>
                      <m:fName>
                        <m:r>
                          <m:rPr>
                            <m:sty m:val="p"/>
                          </m:rPr>
                          <a:rPr lang="es-MX" sz="1350">
                            <a:latin typeface="Cambria Math" panose="02040503050406030204" pitchFamily="18" charset="0"/>
                            <a:ea typeface="Cambria Math" panose="02040503050406030204" pitchFamily="18" charset="0"/>
                          </a:rPr>
                          <m:t>ln</m:t>
                        </m:r>
                      </m:fName>
                      <m:e>
                        <m:d>
                          <m:dPr>
                            <m:ctrlPr>
                              <a:rPr lang="es-MX" sz="1350" i="1">
                                <a:latin typeface="Cambria Math" panose="02040503050406030204" pitchFamily="18" charset="0"/>
                                <a:ea typeface="Cambria Math" panose="02040503050406030204" pitchFamily="18" charset="0"/>
                              </a:rPr>
                            </m:ctrlPr>
                          </m:dPr>
                          <m:e>
                            <m:sSubSup>
                              <m:sSubSupPr>
                                <m:ctrlPr>
                                  <a:rPr lang="es-CO" sz="1350" i="1">
                                    <a:latin typeface="Cambria Math" panose="02040503050406030204" pitchFamily="18" charset="0"/>
                                    <a:ea typeface="Cambria Math" panose="02040503050406030204" pitchFamily="18" charset="0"/>
                                  </a:rPr>
                                </m:ctrlPr>
                              </m:sSubSupPr>
                              <m:e>
                                <m:r>
                                  <a:rPr lang="es-MX" sz="1350" i="1">
                                    <a:latin typeface="Cambria Math" panose="02040503050406030204" pitchFamily="18" charset="0"/>
                                    <a:ea typeface="Cambria Math" panose="02040503050406030204" pitchFamily="18" charset="0"/>
                                  </a:rPr>
                                  <m:t>𝐴</m:t>
                                </m:r>
                              </m:e>
                              <m:sub>
                                <m:r>
                                  <a:rPr lang="es-MX" sz="1350" i="1">
                                    <a:latin typeface="Cambria Math" panose="02040503050406030204" pitchFamily="18" charset="0"/>
                                    <a:ea typeface="Cambria Math" panose="02040503050406030204" pitchFamily="18" charset="0"/>
                                  </a:rPr>
                                  <m:t>𝑗</m:t>
                                </m:r>
                                <m:r>
                                  <m:rPr>
                                    <m:sty m:val="p"/>
                                  </m:rPr>
                                  <a:rPr lang="es-MX" sz="1350" i="1">
                                    <a:latin typeface="Cambria Math" panose="02040503050406030204" pitchFamily="18" charset="0"/>
                                    <a:ea typeface="Cambria Math" panose="02040503050406030204" pitchFamily="18" charset="0"/>
                                  </a:rPr>
                                  <m:t>t</m:t>
                                </m:r>
                              </m:sub>
                              <m:sup>
                                <m:r>
                                  <a:rPr lang="es-MX" sz="1350" i="1">
                                    <a:latin typeface="Cambria Math" panose="02040503050406030204" pitchFamily="18" charset="0"/>
                                    <a:ea typeface="Cambria Math" panose="02040503050406030204" pitchFamily="18" charset="0"/>
                                  </a:rPr>
                                  <m:t>𝑉</m:t>
                                </m:r>
                              </m:sup>
                            </m:sSubSup>
                          </m:e>
                        </m:d>
                      </m:e>
                    </m:func>
                  </m:oMath>
                </a14:m>
                <a:r>
                  <a:rPr lang="es-CO" sz="1350" dirty="0"/>
                  <a:t> </a:t>
                </a:r>
                <a14:m>
                  <m:oMath xmlns:m="http://schemas.openxmlformats.org/officeDocument/2006/math">
                    <m:r>
                      <a:rPr lang="es-CO" sz="1350" i="1" dirty="0">
                        <a:latin typeface="Cambria Math" panose="02040503050406030204" pitchFamily="18" charset="0"/>
                        <a:ea typeface="Cambria Math" panose="02040503050406030204" pitchFamily="18" charset="0"/>
                      </a:rPr>
                      <m:t>≈</m:t>
                    </m:r>
                  </m:oMath>
                </a14:m>
                <a:r>
                  <a:rPr lang="es-CO" sz="1350" dirty="0"/>
                  <a:t> </a:t>
                </a:r>
                <a14:m>
                  <m:oMath xmlns:m="http://schemas.openxmlformats.org/officeDocument/2006/math">
                    <m:f>
                      <m:fPr>
                        <m:ctrlPr>
                          <a:rPr lang="es-CO" sz="1350" i="1">
                            <a:latin typeface="Cambria Math" panose="02040503050406030204" pitchFamily="18" charset="0"/>
                            <a:ea typeface="Cambria Math" panose="02040503050406030204" pitchFamily="18" charset="0"/>
                          </a:rPr>
                        </m:ctrlPr>
                      </m:fPr>
                      <m:num>
                        <m:r>
                          <a:rPr lang="es-MX" sz="1350" i="1">
                            <a:latin typeface="Cambria Math" panose="02040503050406030204" pitchFamily="18" charset="0"/>
                            <a:ea typeface="Cambria Math" panose="02040503050406030204" pitchFamily="18" charset="0"/>
                          </a:rPr>
                          <m:t>1</m:t>
                        </m:r>
                      </m:num>
                      <m:den>
                        <m:sSup>
                          <m:sSupPr>
                            <m:ctrlPr>
                              <a:rPr lang="es-MX" sz="1350" i="1">
                                <a:latin typeface="Cambria Math" panose="02040503050406030204" pitchFamily="18" charset="0"/>
                                <a:ea typeface="Cambria Math" panose="02040503050406030204" pitchFamily="18" charset="0"/>
                              </a:rPr>
                            </m:ctrlPr>
                          </m:sSupPr>
                          <m:e>
                            <m:acc>
                              <m:accPr>
                                <m:chr m:val="̅"/>
                                <m:ctrlPr>
                                  <a:rPr lang="es-MX" sz="1350" i="1">
                                    <a:latin typeface="Cambria Math" panose="02040503050406030204" pitchFamily="18" charset="0"/>
                                    <a:ea typeface="Cambria Math" panose="02040503050406030204" pitchFamily="18" charset="0"/>
                                  </a:rPr>
                                </m:ctrlPr>
                              </m:accPr>
                              <m:e>
                                <m:sSub>
                                  <m:sSubPr>
                                    <m:ctrlPr>
                                      <a:rPr lang="es-MX" sz="1350" i="1">
                                        <a:latin typeface="Cambria Math" panose="02040503050406030204" pitchFamily="18" charset="0"/>
                                        <a:ea typeface="Cambria Math" panose="02040503050406030204" pitchFamily="18" charset="0"/>
                                      </a:rPr>
                                    </m:ctrlPr>
                                  </m:sSubPr>
                                  <m:e>
                                    <m:r>
                                      <a:rPr lang="es-MX" sz="1350" i="1">
                                        <a:latin typeface="Cambria Math" panose="02040503050406030204" pitchFamily="18" charset="0"/>
                                        <a:ea typeface="Cambria Math" panose="02040503050406030204" pitchFamily="18" charset="0"/>
                                      </a:rPr>
                                      <m:t>𝑣</m:t>
                                    </m:r>
                                  </m:e>
                                  <m:sub>
                                    <m:r>
                                      <a:rPr lang="es-MX" sz="1350" i="1">
                                        <a:latin typeface="Cambria Math" panose="02040503050406030204" pitchFamily="18" charset="0"/>
                                        <a:ea typeface="Cambria Math" panose="02040503050406030204" pitchFamily="18" charset="0"/>
                                      </a:rPr>
                                      <m:t>𝑗𝑡</m:t>
                                    </m:r>
                                  </m:sub>
                                </m:sSub>
                              </m:e>
                            </m:acc>
                          </m:e>
                          <m:sup>
                            <m:r>
                              <a:rPr lang="es-MX" sz="1350" i="1">
                                <a:latin typeface="Cambria Math" panose="02040503050406030204" pitchFamily="18" charset="0"/>
                                <a:ea typeface="Cambria Math" panose="02040503050406030204" pitchFamily="18" charset="0"/>
                              </a:rPr>
                              <m:t>𝑉</m:t>
                            </m:r>
                          </m:sup>
                        </m:sSup>
                      </m:den>
                    </m:f>
                    <m:r>
                      <a:rPr lang="es-CO" sz="1350" i="1">
                        <a:latin typeface="Cambria Math" panose="02040503050406030204" pitchFamily="18" charset="0"/>
                        <a:ea typeface="Cambria Math" panose="02040503050406030204" pitchFamily="18" charset="0"/>
                      </a:rPr>
                      <m:t>∆</m:t>
                    </m:r>
                    <m:func>
                      <m:funcPr>
                        <m:ctrlPr>
                          <a:rPr lang="es-MX" sz="1350" i="1">
                            <a:latin typeface="Cambria Math" panose="02040503050406030204" pitchFamily="18" charset="0"/>
                            <a:ea typeface="Cambria Math" panose="02040503050406030204" pitchFamily="18" charset="0"/>
                          </a:rPr>
                        </m:ctrlPr>
                      </m:funcPr>
                      <m:fName>
                        <m:r>
                          <m:rPr>
                            <m:sty m:val="p"/>
                          </m:rPr>
                          <a:rPr lang="es-MX" sz="1350" i="1">
                            <a:latin typeface="Cambria Math" panose="02040503050406030204" pitchFamily="18" charset="0"/>
                            <a:ea typeface="Cambria Math" panose="02040503050406030204" pitchFamily="18" charset="0"/>
                          </a:rPr>
                          <m:t>ln</m:t>
                        </m:r>
                      </m:fName>
                      <m:e>
                        <m:d>
                          <m:dPr>
                            <m:ctrlPr>
                              <a:rPr lang="es-MX" sz="1350" i="1">
                                <a:latin typeface="Cambria Math" panose="02040503050406030204" pitchFamily="18" charset="0"/>
                                <a:ea typeface="Cambria Math" panose="02040503050406030204" pitchFamily="18" charset="0"/>
                              </a:rPr>
                            </m:ctrlPr>
                          </m:dPr>
                          <m:e>
                            <m:sSubSup>
                              <m:sSubSupPr>
                                <m:ctrlPr>
                                  <a:rPr lang="es-CO" sz="1350" i="1">
                                    <a:latin typeface="Cambria Math" panose="02040503050406030204" pitchFamily="18" charset="0"/>
                                    <a:ea typeface="Cambria Math" panose="02040503050406030204" pitchFamily="18" charset="0"/>
                                  </a:rPr>
                                </m:ctrlPr>
                              </m:sSubSupPr>
                              <m:e>
                                <m:r>
                                  <a:rPr lang="es-MX" sz="1350" i="1">
                                    <a:latin typeface="Cambria Math" panose="02040503050406030204" pitchFamily="18" charset="0"/>
                                    <a:ea typeface="Cambria Math" panose="02040503050406030204" pitchFamily="18" charset="0"/>
                                  </a:rPr>
                                  <m:t>𝐴</m:t>
                                </m:r>
                              </m:e>
                              <m:sub>
                                <m:r>
                                  <a:rPr lang="es-MX" sz="1350" i="1">
                                    <a:latin typeface="Cambria Math" panose="02040503050406030204" pitchFamily="18" charset="0"/>
                                    <a:ea typeface="Cambria Math" panose="02040503050406030204" pitchFamily="18" charset="0"/>
                                  </a:rPr>
                                  <m:t>𝑗</m:t>
                                </m:r>
                                <m:r>
                                  <m:rPr>
                                    <m:sty m:val="p"/>
                                  </m:rPr>
                                  <a:rPr lang="es-MX" sz="1350" i="1">
                                    <a:latin typeface="Cambria Math" panose="02040503050406030204" pitchFamily="18" charset="0"/>
                                    <a:ea typeface="Cambria Math" panose="02040503050406030204" pitchFamily="18" charset="0"/>
                                  </a:rPr>
                                  <m:t>t</m:t>
                                </m:r>
                              </m:sub>
                              <m:sup>
                                <m:r>
                                  <a:rPr lang="es-MX" sz="1350" i="1">
                                    <a:latin typeface="Cambria Math" panose="02040503050406030204" pitchFamily="18" charset="0"/>
                                    <a:ea typeface="Cambria Math" panose="02040503050406030204" pitchFamily="18" charset="0"/>
                                  </a:rPr>
                                  <m:t>𝑌</m:t>
                                </m:r>
                              </m:sup>
                            </m:sSubSup>
                          </m:e>
                        </m:d>
                      </m:e>
                    </m:func>
                  </m:oMath>
                </a14:m>
                <a:endParaRPr lang="es-CO" sz="1350" i="1" dirty="0">
                  <a:latin typeface="Cambria Math" panose="02040503050406030204" pitchFamily="18" charset="0"/>
                  <a:ea typeface="Cambria Math" panose="02040503050406030204" pitchFamily="18" charset="0"/>
                </a:endParaRPr>
              </a:p>
            </p:txBody>
          </p:sp>
        </mc:Choice>
        <mc:Fallback xmlns="">
          <p:sp>
            <p:nvSpPr>
              <p:cNvPr id="10" name="CuadroTexto 9">
                <a:extLst>
                  <a:ext uri="{FF2B5EF4-FFF2-40B4-BE49-F238E27FC236}">
                    <a16:creationId xmlns:a16="http://schemas.microsoft.com/office/drawing/2014/main" id="{FB96F9B4-9073-4048-BD0D-D9E2E1750C21}"/>
                  </a:ext>
                </a:extLst>
              </p:cNvPr>
              <p:cNvSpPr txBox="1">
                <a:spLocks noRot="1" noChangeAspect="1" noMove="1" noResize="1" noEditPoints="1" noAdjustHandles="1" noChangeArrowheads="1" noChangeShapeType="1" noTextEdit="1"/>
              </p:cNvSpPr>
              <p:nvPr/>
            </p:nvSpPr>
            <p:spPr>
              <a:xfrm>
                <a:off x="3387645" y="1146110"/>
                <a:ext cx="2080316" cy="439287"/>
              </a:xfrm>
              <a:prstGeom prst="rect">
                <a:avLst/>
              </a:prstGeom>
              <a:blipFill>
                <a:blip r:embed="rId3"/>
                <a:stretch>
                  <a:fillRect b="-2778"/>
                </a:stretch>
              </a:blipFill>
            </p:spPr>
            <p:txBody>
              <a:bodyPr/>
              <a:lstStyle/>
              <a:p>
                <a:r>
                  <a:rPr lang="es-CO">
                    <a:noFill/>
                  </a:rPr>
                  <a:t> </a:t>
                </a:r>
              </a:p>
            </p:txBody>
          </p:sp>
        </mc:Fallback>
      </mc:AlternateContent>
      <p:graphicFrame>
        <p:nvGraphicFramePr>
          <p:cNvPr id="3" name="Gráfico 2">
            <a:extLst>
              <a:ext uri="{FF2B5EF4-FFF2-40B4-BE49-F238E27FC236}">
                <a16:creationId xmlns:a16="http://schemas.microsoft.com/office/drawing/2014/main" id="{F2D2A2FE-68DF-4A55-ACD6-0492A710FBC1}"/>
              </a:ext>
            </a:extLst>
          </p:cNvPr>
          <p:cNvGraphicFramePr>
            <a:graphicFrameLocks/>
          </p:cNvGraphicFramePr>
          <p:nvPr>
            <p:extLst>
              <p:ext uri="{D42A27DB-BD31-4B8C-83A1-F6EECF244321}">
                <p14:modId xmlns:p14="http://schemas.microsoft.com/office/powerpoint/2010/main" val="1882794557"/>
              </p:ext>
            </p:extLst>
          </p:nvPr>
        </p:nvGraphicFramePr>
        <p:xfrm>
          <a:off x="629396" y="1894347"/>
          <a:ext cx="8199862" cy="260522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27364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53"/>
          <p:cNvSpPr txBox="1">
            <a:spLocks/>
          </p:cNvSpPr>
          <p:nvPr/>
        </p:nvSpPr>
        <p:spPr>
          <a:xfrm>
            <a:off x="163781" y="2264866"/>
            <a:ext cx="8640960" cy="385362"/>
          </a:xfrm>
          <a:prstGeom prst="rect">
            <a:avLst/>
          </a:prstGeom>
        </p:spPr>
        <p:txBody>
          <a:bodyPr vert="horz" wrap="square" lIns="0" tIns="15875" rIns="0" bIns="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spcBef>
                <a:spcPts val="125"/>
              </a:spcBef>
              <a:buNone/>
            </a:pPr>
            <a:r>
              <a:rPr lang="es-MX" sz="2400" b="1" dirty="0">
                <a:solidFill>
                  <a:srgbClr val="8D143D"/>
                </a:solidFill>
                <a:cs typeface="Arial" panose="020B0604020202020204" pitchFamily="34" charset="0"/>
              </a:rPr>
              <a:t>M</a:t>
            </a:r>
            <a:r>
              <a:rPr lang="es-CO" sz="2400" b="1" dirty="0" err="1">
                <a:solidFill>
                  <a:srgbClr val="8D143D"/>
                </a:solidFill>
                <a:cs typeface="Arial" panose="020B0604020202020204" pitchFamily="34" charset="0"/>
              </a:rPr>
              <a:t>etodología</a:t>
            </a:r>
            <a:endParaRPr lang="es-CO" sz="2400" b="1" dirty="0">
              <a:solidFill>
                <a:srgbClr val="8D143D"/>
              </a:solidFill>
              <a:cs typeface="Arial" panose="020B0604020202020204" pitchFamily="34" charset="0"/>
            </a:endParaRPr>
          </a:p>
        </p:txBody>
      </p:sp>
      <p:grpSp>
        <p:nvGrpSpPr>
          <p:cNvPr id="9" name="Grupo 8">
            <a:extLst>
              <a:ext uri="{FF2B5EF4-FFF2-40B4-BE49-F238E27FC236}">
                <a16:creationId xmlns:a16="http://schemas.microsoft.com/office/drawing/2014/main" id="{EB5457B5-5BBA-FC47-A192-005D9BA13F6E}"/>
              </a:ext>
            </a:extLst>
          </p:cNvPr>
          <p:cNvGrpSpPr/>
          <p:nvPr/>
        </p:nvGrpSpPr>
        <p:grpSpPr>
          <a:xfrm>
            <a:off x="8231111" y="1310260"/>
            <a:ext cx="573630" cy="573630"/>
            <a:chOff x="1447429" y="2578708"/>
            <a:chExt cx="764840" cy="764840"/>
          </a:xfrm>
        </p:grpSpPr>
        <p:sp>
          <p:nvSpPr>
            <p:cNvPr id="10" name="Elipse 9">
              <a:extLst>
                <a:ext uri="{FF2B5EF4-FFF2-40B4-BE49-F238E27FC236}">
                  <a16:creationId xmlns:a16="http://schemas.microsoft.com/office/drawing/2014/main" id="{7FAEFDB2-8332-A84B-844F-C5FEB1F4E70F}"/>
                </a:ext>
              </a:extLst>
            </p:cNvPr>
            <p:cNvSpPr/>
            <p:nvPr/>
          </p:nvSpPr>
          <p:spPr>
            <a:xfrm>
              <a:off x="1447429" y="2578708"/>
              <a:ext cx="764840" cy="764840"/>
            </a:xfrm>
            <a:prstGeom prst="ellipse">
              <a:avLst/>
            </a:prstGeom>
            <a:noFill/>
            <a:ln w="38100">
              <a:solidFill>
                <a:srgbClr val="B6004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i="1"/>
            </a:p>
          </p:txBody>
        </p:sp>
        <p:sp>
          <p:nvSpPr>
            <p:cNvPr id="11" name="Rectángulo 10">
              <a:extLst>
                <a:ext uri="{FF2B5EF4-FFF2-40B4-BE49-F238E27FC236}">
                  <a16:creationId xmlns:a16="http://schemas.microsoft.com/office/drawing/2014/main" id="{75DDFE1E-9F64-3F44-ABBF-A8085A9D72A8}"/>
                </a:ext>
              </a:extLst>
            </p:cNvPr>
            <p:cNvSpPr/>
            <p:nvPr/>
          </p:nvSpPr>
          <p:spPr>
            <a:xfrm>
              <a:off x="1579293" y="2610633"/>
              <a:ext cx="521939" cy="697627"/>
            </a:xfrm>
            <a:prstGeom prst="rect">
              <a:avLst/>
            </a:prstGeom>
          </p:spPr>
          <p:txBody>
            <a:bodyPr wrap="square">
              <a:spAutoFit/>
            </a:bodyPr>
            <a:lstStyle/>
            <a:p>
              <a:pPr algn="ctr"/>
              <a:r>
                <a:rPr lang="es-ES" sz="2800" b="1" i="1">
                  <a:solidFill>
                    <a:srgbClr val="B6004B"/>
                  </a:solidFill>
                  <a:cs typeface="Arial" panose="020B0604020202020204" pitchFamily="34" charset="0"/>
                </a:rPr>
                <a:t>1</a:t>
              </a:r>
              <a:endParaRPr lang="es-CO" sz="2800" i="1"/>
            </a:p>
          </p:txBody>
        </p:sp>
      </p:grpSp>
      <p:sp>
        <p:nvSpPr>
          <p:cNvPr id="7" name="4 Rectángulo">
            <a:extLst>
              <a:ext uri="{FF2B5EF4-FFF2-40B4-BE49-F238E27FC236}">
                <a16:creationId xmlns:a16="http://schemas.microsoft.com/office/drawing/2014/main" id="{DE6025E3-C837-405F-919E-52242604F5DB}"/>
              </a:ext>
            </a:extLst>
          </p:cNvPr>
          <p:cNvSpPr/>
          <p:nvPr/>
        </p:nvSpPr>
        <p:spPr>
          <a:xfrm>
            <a:off x="4846317" y="4547968"/>
            <a:ext cx="4112684" cy="276999"/>
          </a:xfrm>
          <a:prstGeom prst="rect">
            <a:avLst/>
          </a:prstGeom>
        </p:spPr>
        <p:txBody>
          <a:bodyPr>
            <a:spAutoFit/>
          </a:bodyPr>
          <a:lstStyle/>
          <a:p>
            <a:pPr algn="r" defTabSz="609585">
              <a:spcBef>
                <a:spcPts val="167"/>
              </a:spcBef>
              <a:defRPr/>
            </a:pPr>
            <a:r>
              <a:rPr lang="es-MX" sz="1200" dirty="0">
                <a:solidFill>
                  <a:srgbClr val="B6004C"/>
                </a:solidFill>
                <a:latin typeface="+mj-lt"/>
                <a:cs typeface="Arial" panose="020B0604020202020204" pitchFamily="34" charset="0"/>
              </a:rPr>
              <a:t>Diciembre 2023</a:t>
            </a:r>
          </a:p>
        </p:txBody>
      </p:sp>
      <p:cxnSp>
        <p:nvCxnSpPr>
          <p:cNvPr id="12" name="Conector recto 11">
            <a:extLst>
              <a:ext uri="{FF2B5EF4-FFF2-40B4-BE49-F238E27FC236}">
                <a16:creationId xmlns:a16="http://schemas.microsoft.com/office/drawing/2014/main" id="{89F52EA4-DACA-4878-919F-73CE33BFFCF7}"/>
              </a:ext>
            </a:extLst>
          </p:cNvPr>
          <p:cNvCxnSpPr>
            <a:cxnSpLocks/>
          </p:cNvCxnSpPr>
          <p:nvPr/>
        </p:nvCxnSpPr>
        <p:spPr>
          <a:xfrm flipH="1">
            <a:off x="6953693" y="3009848"/>
            <a:ext cx="1905709" cy="0"/>
          </a:xfrm>
          <a:prstGeom prst="line">
            <a:avLst/>
          </a:prstGeom>
          <a:ln w="3175">
            <a:solidFill>
              <a:srgbClr val="8D143D"/>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838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Rectángulo">
            <a:extLst>
              <a:ext uri="{FF2B5EF4-FFF2-40B4-BE49-F238E27FC236}">
                <a16:creationId xmlns:a16="http://schemas.microsoft.com/office/drawing/2014/main" id="{F8ACB7A9-D087-4C7F-8A6B-7941D9B7201D}"/>
              </a:ext>
            </a:extLst>
          </p:cNvPr>
          <p:cNvSpPr/>
          <p:nvPr/>
        </p:nvSpPr>
        <p:spPr>
          <a:xfrm>
            <a:off x="699448" y="850538"/>
            <a:ext cx="8399100" cy="276999"/>
          </a:xfrm>
          <a:prstGeom prst="rect">
            <a:avLst/>
          </a:prstGeom>
        </p:spPr>
        <p:txBody>
          <a:bodyPr wrap="square">
            <a:spAutoFit/>
          </a:bodyPr>
          <a:lstStyle/>
          <a:p>
            <a:pPr marL="171450" indent="-171450" algn="just">
              <a:buClr>
                <a:srgbClr val="B6004B"/>
              </a:buClr>
              <a:buFont typeface="Wingdings" panose="05000000000000000000" pitchFamily="2" charset="2"/>
              <a:buChar char="¤"/>
            </a:pPr>
            <a:r>
              <a:rPr lang="es-MX" sz="1200"/>
              <a:t>Los conceptos más relevantes para entender el cálculo y su procedimiento se enfocan en:</a:t>
            </a:r>
          </a:p>
        </p:txBody>
      </p:sp>
      <p:grpSp>
        <p:nvGrpSpPr>
          <p:cNvPr id="9" name="Grupo 8">
            <a:extLst>
              <a:ext uri="{FF2B5EF4-FFF2-40B4-BE49-F238E27FC236}">
                <a16:creationId xmlns:a16="http://schemas.microsoft.com/office/drawing/2014/main" id="{C8AF8F69-7B64-5848-9180-7BC4873A6C96}"/>
              </a:ext>
            </a:extLst>
          </p:cNvPr>
          <p:cNvGrpSpPr/>
          <p:nvPr/>
        </p:nvGrpSpPr>
        <p:grpSpPr>
          <a:xfrm>
            <a:off x="808411" y="2134936"/>
            <a:ext cx="316662" cy="339671"/>
            <a:chOff x="1447429" y="2578708"/>
            <a:chExt cx="946647" cy="1015432"/>
          </a:xfrm>
        </p:grpSpPr>
        <p:sp>
          <p:nvSpPr>
            <p:cNvPr id="10" name="Elipse 9">
              <a:extLst>
                <a:ext uri="{FF2B5EF4-FFF2-40B4-BE49-F238E27FC236}">
                  <a16:creationId xmlns:a16="http://schemas.microsoft.com/office/drawing/2014/main" id="{8E087EA8-6AA9-0D46-816E-C0FCE2A3AD3D}"/>
                </a:ext>
              </a:extLst>
            </p:cNvPr>
            <p:cNvSpPr/>
            <p:nvPr/>
          </p:nvSpPr>
          <p:spPr>
            <a:xfrm>
              <a:off x="1447429" y="2578708"/>
              <a:ext cx="946647" cy="946647"/>
            </a:xfrm>
            <a:prstGeom prst="ellipse">
              <a:avLst/>
            </a:prstGeom>
            <a:noFill/>
            <a:ln w="25400">
              <a:solidFill>
                <a:srgbClr val="B6004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i="1"/>
            </a:p>
          </p:txBody>
        </p:sp>
        <p:sp>
          <p:nvSpPr>
            <p:cNvPr id="11" name="Rectángulo 10">
              <a:extLst>
                <a:ext uri="{FF2B5EF4-FFF2-40B4-BE49-F238E27FC236}">
                  <a16:creationId xmlns:a16="http://schemas.microsoft.com/office/drawing/2014/main" id="{64A7B2A9-E391-EE41-9F9C-B2FD52B40921}"/>
                </a:ext>
              </a:extLst>
            </p:cNvPr>
            <p:cNvSpPr/>
            <p:nvPr/>
          </p:nvSpPr>
          <p:spPr>
            <a:xfrm>
              <a:off x="1672634" y="2593548"/>
              <a:ext cx="521938" cy="1000592"/>
            </a:xfrm>
            <a:prstGeom prst="rect">
              <a:avLst/>
            </a:prstGeom>
          </p:spPr>
          <p:txBody>
            <a:bodyPr wrap="square">
              <a:spAutoFit/>
            </a:bodyPr>
            <a:lstStyle/>
            <a:p>
              <a:pPr algn="ctr"/>
              <a:r>
                <a:rPr lang="es-ES" altLang="es-CO" sz="1575" b="1" i="1">
                  <a:solidFill>
                    <a:srgbClr val="B6004B"/>
                  </a:solidFill>
                  <a:cs typeface="Arial" panose="020B0604020202020204" pitchFamily="34" charset="0"/>
                </a:rPr>
                <a:t>1</a:t>
              </a:r>
              <a:endParaRPr lang="es-CO" sz="1575" i="1"/>
            </a:p>
          </p:txBody>
        </p:sp>
      </p:grpSp>
      <p:grpSp>
        <p:nvGrpSpPr>
          <p:cNvPr id="14" name="Grupo 13">
            <a:extLst>
              <a:ext uri="{FF2B5EF4-FFF2-40B4-BE49-F238E27FC236}">
                <a16:creationId xmlns:a16="http://schemas.microsoft.com/office/drawing/2014/main" id="{910590BD-3712-B148-866A-9662C42357E2}"/>
              </a:ext>
            </a:extLst>
          </p:cNvPr>
          <p:cNvGrpSpPr/>
          <p:nvPr/>
        </p:nvGrpSpPr>
        <p:grpSpPr>
          <a:xfrm>
            <a:off x="808411" y="3506536"/>
            <a:ext cx="316662" cy="339671"/>
            <a:chOff x="1447429" y="2578708"/>
            <a:chExt cx="946647" cy="1015432"/>
          </a:xfrm>
        </p:grpSpPr>
        <p:sp>
          <p:nvSpPr>
            <p:cNvPr id="15" name="Elipse 14">
              <a:extLst>
                <a:ext uri="{FF2B5EF4-FFF2-40B4-BE49-F238E27FC236}">
                  <a16:creationId xmlns:a16="http://schemas.microsoft.com/office/drawing/2014/main" id="{2ADBCFD4-F0B3-814E-ACD0-72A08054F34C}"/>
                </a:ext>
              </a:extLst>
            </p:cNvPr>
            <p:cNvSpPr/>
            <p:nvPr/>
          </p:nvSpPr>
          <p:spPr>
            <a:xfrm>
              <a:off x="1447429" y="2578708"/>
              <a:ext cx="946647" cy="946647"/>
            </a:xfrm>
            <a:prstGeom prst="ellipse">
              <a:avLst/>
            </a:prstGeom>
            <a:noFill/>
            <a:ln w="25400">
              <a:solidFill>
                <a:srgbClr val="B6004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i="1"/>
            </a:p>
          </p:txBody>
        </p:sp>
        <p:sp>
          <p:nvSpPr>
            <p:cNvPr id="16" name="Rectángulo 15">
              <a:extLst>
                <a:ext uri="{FF2B5EF4-FFF2-40B4-BE49-F238E27FC236}">
                  <a16:creationId xmlns:a16="http://schemas.microsoft.com/office/drawing/2014/main" id="{80713F68-20AD-474C-B1BA-85A63E64CC8A}"/>
                </a:ext>
              </a:extLst>
            </p:cNvPr>
            <p:cNvSpPr/>
            <p:nvPr/>
          </p:nvSpPr>
          <p:spPr>
            <a:xfrm>
              <a:off x="1672634" y="2593548"/>
              <a:ext cx="521938" cy="1000592"/>
            </a:xfrm>
            <a:prstGeom prst="rect">
              <a:avLst/>
            </a:prstGeom>
          </p:spPr>
          <p:txBody>
            <a:bodyPr wrap="square">
              <a:spAutoFit/>
            </a:bodyPr>
            <a:lstStyle/>
            <a:p>
              <a:pPr algn="ctr"/>
              <a:r>
                <a:rPr lang="es-ES" sz="1575" b="1" i="1">
                  <a:solidFill>
                    <a:srgbClr val="B6004B"/>
                  </a:solidFill>
                  <a:cs typeface="Arial" panose="020B0604020202020204" pitchFamily="34" charset="0"/>
                </a:rPr>
                <a:t>2</a:t>
              </a:r>
              <a:endParaRPr lang="es-CO" sz="1575" i="1"/>
            </a:p>
          </p:txBody>
        </p:sp>
      </p:grpSp>
      <p:grpSp>
        <p:nvGrpSpPr>
          <p:cNvPr id="17" name="Grupo 16">
            <a:extLst>
              <a:ext uri="{FF2B5EF4-FFF2-40B4-BE49-F238E27FC236}">
                <a16:creationId xmlns:a16="http://schemas.microsoft.com/office/drawing/2014/main" id="{3BCF7383-2794-AB43-A8DE-F109DB3129F1}"/>
              </a:ext>
            </a:extLst>
          </p:cNvPr>
          <p:cNvGrpSpPr/>
          <p:nvPr/>
        </p:nvGrpSpPr>
        <p:grpSpPr>
          <a:xfrm>
            <a:off x="4934731" y="3506536"/>
            <a:ext cx="316662" cy="339671"/>
            <a:chOff x="1447429" y="2578708"/>
            <a:chExt cx="946647" cy="1015432"/>
          </a:xfrm>
        </p:grpSpPr>
        <p:sp>
          <p:nvSpPr>
            <p:cNvPr id="18" name="Elipse 17">
              <a:extLst>
                <a:ext uri="{FF2B5EF4-FFF2-40B4-BE49-F238E27FC236}">
                  <a16:creationId xmlns:a16="http://schemas.microsoft.com/office/drawing/2014/main" id="{1723935D-9EE6-4B41-ACFF-7A4492930213}"/>
                </a:ext>
              </a:extLst>
            </p:cNvPr>
            <p:cNvSpPr/>
            <p:nvPr/>
          </p:nvSpPr>
          <p:spPr>
            <a:xfrm>
              <a:off x="1447429" y="2578708"/>
              <a:ext cx="946647" cy="946647"/>
            </a:xfrm>
            <a:prstGeom prst="ellipse">
              <a:avLst/>
            </a:prstGeom>
            <a:noFill/>
            <a:ln w="25400">
              <a:solidFill>
                <a:srgbClr val="B6004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i="1"/>
            </a:p>
          </p:txBody>
        </p:sp>
        <p:sp>
          <p:nvSpPr>
            <p:cNvPr id="19" name="Rectángulo 18">
              <a:extLst>
                <a:ext uri="{FF2B5EF4-FFF2-40B4-BE49-F238E27FC236}">
                  <a16:creationId xmlns:a16="http://schemas.microsoft.com/office/drawing/2014/main" id="{E1353272-8050-6C4C-BB6F-BD015C8B648E}"/>
                </a:ext>
              </a:extLst>
            </p:cNvPr>
            <p:cNvSpPr/>
            <p:nvPr/>
          </p:nvSpPr>
          <p:spPr>
            <a:xfrm>
              <a:off x="1672634" y="2593548"/>
              <a:ext cx="521938" cy="1000592"/>
            </a:xfrm>
            <a:prstGeom prst="rect">
              <a:avLst/>
            </a:prstGeom>
          </p:spPr>
          <p:txBody>
            <a:bodyPr wrap="square">
              <a:spAutoFit/>
            </a:bodyPr>
            <a:lstStyle/>
            <a:p>
              <a:pPr algn="ctr"/>
              <a:r>
                <a:rPr lang="es-ES" sz="1575" b="1" i="1">
                  <a:solidFill>
                    <a:srgbClr val="B6004B"/>
                  </a:solidFill>
                  <a:cs typeface="Arial" panose="020B0604020202020204" pitchFamily="34" charset="0"/>
                </a:rPr>
                <a:t>4</a:t>
              </a:r>
              <a:endParaRPr lang="es-CO" sz="1575" i="1"/>
            </a:p>
          </p:txBody>
        </p:sp>
      </p:grpSp>
      <p:grpSp>
        <p:nvGrpSpPr>
          <p:cNvPr id="20" name="Grupo 19">
            <a:extLst>
              <a:ext uri="{FF2B5EF4-FFF2-40B4-BE49-F238E27FC236}">
                <a16:creationId xmlns:a16="http://schemas.microsoft.com/office/drawing/2014/main" id="{30010592-0D97-1B47-BD95-42E779DE9F0F}"/>
              </a:ext>
            </a:extLst>
          </p:cNvPr>
          <p:cNvGrpSpPr/>
          <p:nvPr/>
        </p:nvGrpSpPr>
        <p:grpSpPr>
          <a:xfrm>
            <a:off x="4934731" y="2134936"/>
            <a:ext cx="316662" cy="339671"/>
            <a:chOff x="1447429" y="2578708"/>
            <a:chExt cx="946647" cy="1015432"/>
          </a:xfrm>
        </p:grpSpPr>
        <p:sp>
          <p:nvSpPr>
            <p:cNvPr id="21" name="Elipse 20">
              <a:extLst>
                <a:ext uri="{FF2B5EF4-FFF2-40B4-BE49-F238E27FC236}">
                  <a16:creationId xmlns:a16="http://schemas.microsoft.com/office/drawing/2014/main" id="{337DF2A4-F646-E74E-9044-B3E0EEB6CE88}"/>
                </a:ext>
              </a:extLst>
            </p:cNvPr>
            <p:cNvSpPr/>
            <p:nvPr/>
          </p:nvSpPr>
          <p:spPr>
            <a:xfrm>
              <a:off x="1447429" y="2578708"/>
              <a:ext cx="946647" cy="946647"/>
            </a:xfrm>
            <a:prstGeom prst="ellipse">
              <a:avLst/>
            </a:prstGeom>
            <a:noFill/>
            <a:ln w="25400">
              <a:solidFill>
                <a:srgbClr val="B6004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i="1"/>
            </a:p>
          </p:txBody>
        </p:sp>
        <p:sp>
          <p:nvSpPr>
            <p:cNvPr id="22" name="Rectángulo 21">
              <a:extLst>
                <a:ext uri="{FF2B5EF4-FFF2-40B4-BE49-F238E27FC236}">
                  <a16:creationId xmlns:a16="http://schemas.microsoft.com/office/drawing/2014/main" id="{E798C492-0D32-4942-A975-993B6F05F3E5}"/>
                </a:ext>
              </a:extLst>
            </p:cNvPr>
            <p:cNvSpPr/>
            <p:nvPr/>
          </p:nvSpPr>
          <p:spPr>
            <a:xfrm>
              <a:off x="1672634" y="2593548"/>
              <a:ext cx="521938" cy="1000592"/>
            </a:xfrm>
            <a:prstGeom prst="rect">
              <a:avLst/>
            </a:prstGeom>
          </p:spPr>
          <p:txBody>
            <a:bodyPr wrap="square">
              <a:spAutoFit/>
            </a:bodyPr>
            <a:lstStyle/>
            <a:p>
              <a:pPr algn="ctr"/>
              <a:r>
                <a:rPr lang="es-ES" sz="1575" b="1" i="1">
                  <a:solidFill>
                    <a:srgbClr val="B6004B"/>
                  </a:solidFill>
                  <a:cs typeface="Arial" panose="020B0604020202020204" pitchFamily="34" charset="0"/>
                </a:rPr>
                <a:t>3</a:t>
              </a:r>
              <a:endParaRPr lang="es-CO" sz="1575" i="1"/>
            </a:p>
          </p:txBody>
        </p:sp>
      </p:grpSp>
      <p:sp>
        <p:nvSpPr>
          <p:cNvPr id="25" name="CuadroTexto 24">
            <a:extLst>
              <a:ext uri="{FF2B5EF4-FFF2-40B4-BE49-F238E27FC236}">
                <a16:creationId xmlns:a16="http://schemas.microsoft.com/office/drawing/2014/main" id="{85937694-91AA-0445-84CD-FF50F4C9911F}"/>
              </a:ext>
            </a:extLst>
          </p:cNvPr>
          <p:cNvSpPr txBox="1"/>
          <p:nvPr/>
        </p:nvSpPr>
        <p:spPr>
          <a:xfrm>
            <a:off x="1227778" y="2143546"/>
            <a:ext cx="2291948" cy="461665"/>
          </a:xfrm>
          <a:prstGeom prst="rect">
            <a:avLst/>
          </a:prstGeom>
          <a:noFill/>
        </p:spPr>
        <p:txBody>
          <a:bodyPr wrap="square">
            <a:spAutoFit/>
          </a:bodyPr>
          <a:lstStyle/>
          <a:p>
            <a:r>
              <a:rPr lang="es-CO" sz="1200" b="1"/>
              <a:t>Productividad Total de los Factores PTF</a:t>
            </a:r>
          </a:p>
        </p:txBody>
      </p:sp>
      <p:sp>
        <p:nvSpPr>
          <p:cNvPr id="27" name="CuadroTexto 26">
            <a:extLst>
              <a:ext uri="{FF2B5EF4-FFF2-40B4-BE49-F238E27FC236}">
                <a16:creationId xmlns:a16="http://schemas.microsoft.com/office/drawing/2014/main" id="{2B98EBE1-3C43-0241-B049-CD2519E13BAF}"/>
              </a:ext>
            </a:extLst>
          </p:cNvPr>
          <p:cNvSpPr txBox="1"/>
          <p:nvPr/>
        </p:nvSpPr>
        <p:spPr>
          <a:xfrm>
            <a:off x="1251431" y="3422494"/>
            <a:ext cx="2698122" cy="830997"/>
          </a:xfrm>
          <a:prstGeom prst="rect">
            <a:avLst/>
          </a:prstGeom>
          <a:noFill/>
        </p:spPr>
        <p:txBody>
          <a:bodyPr wrap="square">
            <a:spAutoFit/>
          </a:bodyPr>
          <a:lstStyle/>
          <a:p>
            <a:r>
              <a:rPr lang="es-MX" sz="1200" b="1"/>
              <a:t>Servicios Laborales</a:t>
            </a:r>
            <a:r>
              <a:rPr lang="es-MX" sz="1200"/>
              <a:t>: </a:t>
            </a:r>
            <a:r>
              <a:rPr lang="es-CO" sz="1200"/>
              <a:t>Servicios Laborales, Descomposición del índice de servicios laborales, Flujos de los servicios laborales</a:t>
            </a:r>
          </a:p>
        </p:txBody>
      </p:sp>
      <p:sp>
        <p:nvSpPr>
          <p:cNvPr id="29" name="CuadroTexto 28">
            <a:extLst>
              <a:ext uri="{FF2B5EF4-FFF2-40B4-BE49-F238E27FC236}">
                <a16:creationId xmlns:a16="http://schemas.microsoft.com/office/drawing/2014/main" id="{BAEC986A-76E8-AD4B-B127-8F10B5A90C8A}"/>
              </a:ext>
            </a:extLst>
          </p:cNvPr>
          <p:cNvSpPr txBox="1"/>
          <p:nvPr/>
        </p:nvSpPr>
        <p:spPr>
          <a:xfrm>
            <a:off x="5380730" y="2033764"/>
            <a:ext cx="3310691" cy="646331"/>
          </a:xfrm>
          <a:prstGeom prst="rect">
            <a:avLst/>
          </a:prstGeom>
          <a:noFill/>
        </p:spPr>
        <p:txBody>
          <a:bodyPr wrap="square">
            <a:spAutoFit/>
          </a:bodyPr>
          <a:lstStyle/>
          <a:p>
            <a:r>
              <a:rPr lang="es-CO" sz="1200" b="1" dirty="0"/>
              <a:t>Servicios del Capital</a:t>
            </a:r>
            <a:r>
              <a:rPr lang="es-CO" sz="1200" dirty="0"/>
              <a:t>: Stock de Capital Productivo, Tasa de Retorno, Costo de Usuario y servicios de capital.</a:t>
            </a:r>
          </a:p>
        </p:txBody>
      </p:sp>
      <p:sp>
        <p:nvSpPr>
          <p:cNvPr id="31" name="CuadroTexto 30">
            <a:extLst>
              <a:ext uri="{FF2B5EF4-FFF2-40B4-BE49-F238E27FC236}">
                <a16:creationId xmlns:a16="http://schemas.microsoft.com/office/drawing/2014/main" id="{CABC4C2D-901B-3D4C-B9E5-0F712DBAB981}"/>
              </a:ext>
            </a:extLst>
          </p:cNvPr>
          <p:cNvSpPr txBox="1"/>
          <p:nvPr/>
        </p:nvSpPr>
        <p:spPr>
          <a:xfrm>
            <a:off x="5380730" y="3471136"/>
            <a:ext cx="3514097" cy="461665"/>
          </a:xfrm>
          <a:prstGeom prst="rect">
            <a:avLst/>
          </a:prstGeom>
          <a:noFill/>
        </p:spPr>
        <p:txBody>
          <a:bodyPr wrap="square">
            <a:spAutoFit/>
          </a:bodyPr>
          <a:lstStyle/>
          <a:p>
            <a:r>
              <a:rPr lang="es-CO" sz="1200" b="1"/>
              <a:t>Consumos intermedios</a:t>
            </a:r>
            <a:r>
              <a:rPr lang="es-CO" sz="1200"/>
              <a:t>: Servicios, energía y materiales .</a:t>
            </a:r>
          </a:p>
        </p:txBody>
      </p:sp>
      <p:sp>
        <p:nvSpPr>
          <p:cNvPr id="23" name="object 898">
            <a:extLst>
              <a:ext uri="{FF2B5EF4-FFF2-40B4-BE49-F238E27FC236}">
                <a16:creationId xmlns:a16="http://schemas.microsoft.com/office/drawing/2014/main" id="{AE60BB3A-14FD-4A21-9413-EF9A7FA69BEB}"/>
              </a:ext>
            </a:extLst>
          </p:cNvPr>
          <p:cNvSpPr txBox="1"/>
          <p:nvPr/>
        </p:nvSpPr>
        <p:spPr>
          <a:xfrm>
            <a:off x="767304" y="190302"/>
            <a:ext cx="8294249" cy="215444"/>
          </a:xfrm>
          <a:prstGeom prst="rect">
            <a:avLst/>
          </a:prstGeom>
        </p:spPr>
        <p:txBody>
          <a:bodyPr vert="horz" wrap="square" lIns="0" tIns="0" rIns="0" bIns="0" rtlCol="0">
            <a:spAutoFit/>
          </a:bodyPr>
          <a:lstStyle/>
          <a:p>
            <a:r>
              <a:rPr lang="es-CO" sz="1400" b="1" dirty="0">
                <a:solidFill>
                  <a:srgbClr val="B6004B"/>
                </a:solidFill>
                <a:cs typeface="Arial"/>
              </a:rPr>
              <a:t>Metodología</a:t>
            </a:r>
            <a:endParaRPr lang="es-CO" sz="1400" b="1" dirty="0">
              <a:cs typeface="Arial"/>
            </a:endParaRPr>
          </a:p>
        </p:txBody>
      </p:sp>
      <p:cxnSp>
        <p:nvCxnSpPr>
          <p:cNvPr id="24" name="Conector recto 23">
            <a:extLst>
              <a:ext uri="{FF2B5EF4-FFF2-40B4-BE49-F238E27FC236}">
                <a16:creationId xmlns:a16="http://schemas.microsoft.com/office/drawing/2014/main" id="{616EAE08-6E0D-470A-A957-C555633BFDC4}"/>
              </a:ext>
            </a:extLst>
          </p:cNvPr>
          <p:cNvCxnSpPr>
            <a:cxnSpLocks/>
          </p:cNvCxnSpPr>
          <p:nvPr/>
        </p:nvCxnSpPr>
        <p:spPr>
          <a:xfrm flipH="1">
            <a:off x="774392" y="476018"/>
            <a:ext cx="374047" cy="0"/>
          </a:xfrm>
          <a:prstGeom prst="line">
            <a:avLst/>
          </a:prstGeom>
          <a:ln>
            <a:solidFill>
              <a:srgbClr val="8D143D"/>
            </a:solidFill>
          </a:ln>
          <a:effectLst/>
        </p:spPr>
        <p:style>
          <a:lnRef idx="2">
            <a:schemeClr val="accent1"/>
          </a:lnRef>
          <a:fillRef idx="0">
            <a:schemeClr val="accent1"/>
          </a:fillRef>
          <a:effectRef idx="1">
            <a:schemeClr val="accent1"/>
          </a:effectRef>
          <a:fontRef idx="minor">
            <a:schemeClr val="tx1"/>
          </a:fontRef>
        </p:style>
      </p:cxnSp>
      <p:cxnSp>
        <p:nvCxnSpPr>
          <p:cNvPr id="26" name="Conector recto 25">
            <a:extLst>
              <a:ext uri="{FF2B5EF4-FFF2-40B4-BE49-F238E27FC236}">
                <a16:creationId xmlns:a16="http://schemas.microsoft.com/office/drawing/2014/main" id="{1A6C75D0-7893-4FD9-9228-BE56D93B78F2}"/>
              </a:ext>
            </a:extLst>
          </p:cNvPr>
          <p:cNvCxnSpPr>
            <a:cxnSpLocks/>
          </p:cNvCxnSpPr>
          <p:nvPr/>
        </p:nvCxnSpPr>
        <p:spPr>
          <a:xfrm flipH="1">
            <a:off x="767304" y="476018"/>
            <a:ext cx="374047" cy="0"/>
          </a:xfrm>
          <a:prstGeom prst="line">
            <a:avLst/>
          </a:prstGeom>
          <a:ln>
            <a:solidFill>
              <a:srgbClr val="8D143D"/>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9659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99DC37A1-5CA8-4A60-B869-71032AE28CA7}"/>
              </a:ext>
            </a:extLst>
          </p:cNvPr>
          <p:cNvGrpSpPr/>
          <p:nvPr/>
        </p:nvGrpSpPr>
        <p:grpSpPr>
          <a:xfrm>
            <a:off x="774090" y="833929"/>
            <a:ext cx="8171438" cy="3935772"/>
            <a:chOff x="774090" y="833929"/>
            <a:chExt cx="8171438" cy="3935772"/>
          </a:xfrm>
        </p:grpSpPr>
        <p:sp>
          <p:nvSpPr>
            <p:cNvPr id="7" name="Forma libre: forma 6">
              <a:extLst>
                <a:ext uri="{FF2B5EF4-FFF2-40B4-BE49-F238E27FC236}">
                  <a16:creationId xmlns:a16="http://schemas.microsoft.com/office/drawing/2014/main" id="{9C6A10D2-B127-4A57-81A9-CCDEBA417712}"/>
                </a:ext>
              </a:extLst>
            </p:cNvPr>
            <p:cNvSpPr/>
            <p:nvPr/>
          </p:nvSpPr>
          <p:spPr>
            <a:xfrm>
              <a:off x="774091" y="838257"/>
              <a:ext cx="4158421" cy="929347"/>
            </a:xfrm>
            <a:custGeom>
              <a:avLst/>
              <a:gdLst>
                <a:gd name="connsiteX0" fmla="*/ 154894 w 929346"/>
                <a:gd name="connsiteY0" fmla="*/ 0 h 4409442"/>
                <a:gd name="connsiteX1" fmla="*/ 774452 w 929346"/>
                <a:gd name="connsiteY1" fmla="*/ 0 h 4409442"/>
                <a:gd name="connsiteX2" fmla="*/ 929346 w 929346"/>
                <a:gd name="connsiteY2" fmla="*/ 154894 h 4409442"/>
                <a:gd name="connsiteX3" fmla="*/ 929346 w 929346"/>
                <a:gd name="connsiteY3" fmla="*/ 4409442 h 4409442"/>
                <a:gd name="connsiteX4" fmla="*/ 929346 w 929346"/>
                <a:gd name="connsiteY4" fmla="*/ 4409442 h 4409442"/>
                <a:gd name="connsiteX5" fmla="*/ 0 w 929346"/>
                <a:gd name="connsiteY5" fmla="*/ 4409442 h 4409442"/>
                <a:gd name="connsiteX6" fmla="*/ 0 w 929346"/>
                <a:gd name="connsiteY6" fmla="*/ 4409442 h 4409442"/>
                <a:gd name="connsiteX7" fmla="*/ 0 w 929346"/>
                <a:gd name="connsiteY7" fmla="*/ 154894 h 4409442"/>
                <a:gd name="connsiteX8" fmla="*/ 154894 w 929346"/>
                <a:gd name="connsiteY8" fmla="*/ 0 h 4409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9346" h="4409442">
                  <a:moveTo>
                    <a:pt x="0" y="3674519"/>
                  </a:moveTo>
                  <a:lnTo>
                    <a:pt x="0" y="734923"/>
                  </a:lnTo>
                  <a:cubicBezTo>
                    <a:pt x="0" y="329036"/>
                    <a:pt x="14616" y="2"/>
                    <a:pt x="32646" y="2"/>
                  </a:cubicBezTo>
                  <a:lnTo>
                    <a:pt x="929346" y="2"/>
                  </a:lnTo>
                  <a:lnTo>
                    <a:pt x="929346" y="2"/>
                  </a:lnTo>
                  <a:lnTo>
                    <a:pt x="929346" y="4409440"/>
                  </a:lnTo>
                  <a:lnTo>
                    <a:pt x="929346" y="4409440"/>
                  </a:lnTo>
                  <a:lnTo>
                    <a:pt x="32646" y="4409440"/>
                  </a:lnTo>
                  <a:cubicBezTo>
                    <a:pt x="14616" y="4409440"/>
                    <a:pt x="0" y="4080406"/>
                    <a:pt x="0" y="3674519"/>
                  </a:cubicBezTo>
                  <a:close/>
                </a:path>
              </a:pathLst>
            </a:custGeom>
            <a:solidFill>
              <a:schemeClr val="bg1">
                <a:lumMod val="95000"/>
                <a:alpha val="90000"/>
              </a:schemeClr>
            </a:solidFill>
            <a:ln>
              <a:solidFill>
                <a:srgbClr val="F3F3F3">
                  <a:alpha val="90000"/>
                </a:srgb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93018" tIns="169191" rIns="247649" bIns="169194" numCol="1" spcCol="1270" anchor="ctr" anchorCtr="0">
              <a:noAutofit/>
            </a:bodyPr>
            <a:lstStyle/>
            <a:p>
              <a:pPr marL="57150" lvl="1" indent="-57150" algn="just" defTabSz="444500">
                <a:lnSpc>
                  <a:spcPct val="90000"/>
                </a:lnSpc>
                <a:spcBef>
                  <a:spcPct val="0"/>
                </a:spcBef>
                <a:spcAft>
                  <a:spcPct val="15000"/>
                </a:spcAft>
                <a:buChar char="•"/>
              </a:pPr>
              <a:r>
                <a:rPr lang="es-MX" sz="1000" kern="1200" dirty="0">
                  <a:latin typeface="+mj-lt"/>
                </a:rPr>
                <a:t>La medición de la PTF parte de una función de producción estándar (donde la producción depende de los consumos intermedios, capital, trabajo y tecnología en cada momento del tiempo), mediante la estimación de un residual. </a:t>
              </a:r>
              <a:endParaRPr lang="es-CO" sz="1000" kern="1200" dirty="0">
                <a:latin typeface="+mj-lt"/>
              </a:endParaRPr>
            </a:p>
          </p:txBody>
        </p:sp>
        <mc:AlternateContent xmlns:mc="http://schemas.openxmlformats.org/markup-compatibility/2006" xmlns:a14="http://schemas.microsoft.com/office/drawing/2010/main">
          <mc:Choice Requires="a14">
            <p:sp>
              <p:nvSpPr>
                <p:cNvPr id="8" name="Forma libre: forma 7">
                  <a:extLst>
                    <a:ext uri="{FF2B5EF4-FFF2-40B4-BE49-F238E27FC236}">
                      <a16:creationId xmlns:a16="http://schemas.microsoft.com/office/drawing/2014/main" id="{9AD155D2-31B3-4BEC-BC9D-C51BB27B5AF2}"/>
                    </a:ext>
                  </a:extLst>
                </p:cNvPr>
                <p:cNvSpPr/>
                <p:nvPr/>
              </p:nvSpPr>
              <p:spPr>
                <a:xfrm>
                  <a:off x="4932514" y="833929"/>
                  <a:ext cx="4013014" cy="938001"/>
                </a:xfrm>
                <a:custGeom>
                  <a:avLst/>
                  <a:gdLst>
                    <a:gd name="connsiteX0" fmla="*/ 0 w 4158421"/>
                    <a:gd name="connsiteY0" fmla="*/ 156337 h 938001"/>
                    <a:gd name="connsiteX1" fmla="*/ 156337 w 4158421"/>
                    <a:gd name="connsiteY1" fmla="*/ 0 h 938001"/>
                    <a:gd name="connsiteX2" fmla="*/ 4002084 w 4158421"/>
                    <a:gd name="connsiteY2" fmla="*/ 0 h 938001"/>
                    <a:gd name="connsiteX3" fmla="*/ 4158421 w 4158421"/>
                    <a:gd name="connsiteY3" fmla="*/ 156337 h 938001"/>
                    <a:gd name="connsiteX4" fmla="*/ 4158421 w 4158421"/>
                    <a:gd name="connsiteY4" fmla="*/ 781664 h 938001"/>
                    <a:gd name="connsiteX5" fmla="*/ 4002084 w 4158421"/>
                    <a:gd name="connsiteY5" fmla="*/ 938001 h 938001"/>
                    <a:gd name="connsiteX6" fmla="*/ 156337 w 4158421"/>
                    <a:gd name="connsiteY6" fmla="*/ 938001 h 938001"/>
                    <a:gd name="connsiteX7" fmla="*/ 0 w 4158421"/>
                    <a:gd name="connsiteY7" fmla="*/ 781664 h 938001"/>
                    <a:gd name="connsiteX8" fmla="*/ 0 w 4158421"/>
                    <a:gd name="connsiteY8" fmla="*/ 156337 h 93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58421" h="938001">
                      <a:moveTo>
                        <a:pt x="0" y="156337"/>
                      </a:moveTo>
                      <a:cubicBezTo>
                        <a:pt x="0" y="69994"/>
                        <a:pt x="69994" y="0"/>
                        <a:pt x="156337" y="0"/>
                      </a:cubicBezTo>
                      <a:lnTo>
                        <a:pt x="4002084" y="0"/>
                      </a:lnTo>
                      <a:cubicBezTo>
                        <a:pt x="4088427" y="0"/>
                        <a:pt x="4158421" y="69994"/>
                        <a:pt x="4158421" y="156337"/>
                      </a:cubicBezTo>
                      <a:lnTo>
                        <a:pt x="4158421" y="781664"/>
                      </a:lnTo>
                      <a:cubicBezTo>
                        <a:pt x="4158421" y="868007"/>
                        <a:pt x="4088427" y="938001"/>
                        <a:pt x="4002084" y="938001"/>
                      </a:cubicBezTo>
                      <a:lnTo>
                        <a:pt x="156337" y="938001"/>
                      </a:lnTo>
                      <a:cubicBezTo>
                        <a:pt x="69994" y="938001"/>
                        <a:pt x="0" y="868007"/>
                        <a:pt x="0" y="781664"/>
                      </a:cubicBezTo>
                      <a:lnTo>
                        <a:pt x="0" y="156337"/>
                      </a:lnTo>
                      <a:close/>
                    </a:path>
                  </a:pathLst>
                </a:custGeom>
                <a:solidFill>
                  <a:srgbClr val="C0004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1509" tIns="68649" rIns="91509" bIns="68649" numCol="1" spcCol="1270" anchor="ctr" anchorCtr="0">
                  <a:noAutofit/>
                </a:bodyPr>
                <a:lstStyle/>
                <a:p>
                  <a:pPr marL="0" lvl="0" indent="0" algn="ctr" defTabSz="533400">
                    <a:lnSpc>
                      <a:spcPct val="90000"/>
                    </a:lnSpc>
                    <a:spcBef>
                      <a:spcPct val="0"/>
                    </a:spcBef>
                    <a:spcAft>
                      <a:spcPct val="35000"/>
                    </a:spcAft>
                    <a:buNone/>
                  </a:pPr>
                  <a14:m>
                    <m:oMathPara xmlns:m="http://schemas.openxmlformats.org/officeDocument/2006/math">
                      <m:oMathParaPr>
                        <m:jc m:val="centerGroup"/>
                      </m:oMathParaPr>
                      <m:oMath xmlns:m="http://schemas.openxmlformats.org/officeDocument/2006/math">
                        <m:sSub>
                          <m:sSubPr>
                            <m:ctrlPr>
                              <a:rPr lang="es-MX" sz="1200" i="1" kern="1200" smtClean="0">
                                <a:latin typeface="Cambria Math" panose="02040503050406030204" pitchFamily="18" charset="0"/>
                              </a:rPr>
                            </m:ctrlPr>
                          </m:sSubPr>
                          <m:e>
                            <m:r>
                              <a:rPr lang="es-MX" sz="1200" kern="1200">
                                <a:latin typeface="Cambria Math" panose="02040503050406030204" pitchFamily="18" charset="0"/>
                              </a:rPr>
                              <m:t>𝑌</m:t>
                            </m:r>
                          </m:e>
                          <m:sub>
                            <m:r>
                              <a:rPr lang="es-MX" sz="1200" kern="1200">
                                <a:latin typeface="Cambria Math" panose="02040503050406030204" pitchFamily="18" charset="0"/>
                              </a:rPr>
                              <m:t>𝑗</m:t>
                            </m:r>
                          </m:sub>
                        </m:sSub>
                        <m:r>
                          <a:rPr lang="es-MX" sz="1200" kern="1200">
                            <a:latin typeface="Cambria Math" panose="02040503050406030204" pitchFamily="18" charset="0"/>
                          </a:rPr>
                          <m:t>=</m:t>
                        </m:r>
                        <m:r>
                          <a:rPr lang="es-MX" sz="1200" kern="1200">
                            <a:latin typeface="Cambria Math" panose="02040503050406030204" pitchFamily="18" charset="0"/>
                          </a:rPr>
                          <m:t>𝑓</m:t>
                        </m:r>
                        <m:d>
                          <m:dPr>
                            <m:ctrlPr>
                              <a:rPr lang="es-MX" sz="1200" i="1" kern="1200">
                                <a:latin typeface="Cambria Math" panose="02040503050406030204" pitchFamily="18" charset="0"/>
                              </a:rPr>
                            </m:ctrlPr>
                          </m:dPr>
                          <m:e>
                            <m:sSub>
                              <m:sSubPr>
                                <m:ctrlPr>
                                  <a:rPr lang="es-MX" sz="1200" i="1" kern="1200">
                                    <a:latin typeface="Cambria Math" panose="02040503050406030204" pitchFamily="18" charset="0"/>
                                  </a:rPr>
                                </m:ctrlPr>
                              </m:sSubPr>
                              <m:e>
                                <m:r>
                                  <a:rPr lang="es-MX" sz="1200" kern="1200">
                                    <a:latin typeface="Cambria Math" panose="02040503050406030204" pitchFamily="18" charset="0"/>
                                  </a:rPr>
                                  <m:t>𝐾</m:t>
                                </m:r>
                              </m:e>
                              <m:sub>
                                <m:r>
                                  <a:rPr lang="es-MX" sz="1200" kern="1200">
                                    <a:latin typeface="Cambria Math" panose="02040503050406030204" pitchFamily="18" charset="0"/>
                                  </a:rPr>
                                  <m:t>𝑗</m:t>
                                </m:r>
                              </m:sub>
                            </m:sSub>
                            <m:r>
                              <a:rPr lang="es-MX" sz="1200" kern="1200">
                                <a:latin typeface="Cambria Math" panose="02040503050406030204" pitchFamily="18" charset="0"/>
                              </a:rPr>
                              <m:t>,</m:t>
                            </m:r>
                            <m:sSub>
                              <m:sSubPr>
                                <m:ctrlPr>
                                  <a:rPr lang="es-MX" sz="1200" i="1" kern="1200">
                                    <a:latin typeface="Cambria Math" panose="02040503050406030204" pitchFamily="18" charset="0"/>
                                  </a:rPr>
                                </m:ctrlPr>
                              </m:sSubPr>
                              <m:e>
                                <m:r>
                                  <a:rPr lang="es-MX" sz="1200" kern="1200">
                                    <a:latin typeface="Cambria Math" panose="02040503050406030204" pitchFamily="18" charset="0"/>
                                  </a:rPr>
                                  <m:t>𝐿</m:t>
                                </m:r>
                              </m:e>
                              <m:sub>
                                <m:r>
                                  <a:rPr lang="es-MX" sz="1200" kern="1200">
                                    <a:latin typeface="Cambria Math" panose="02040503050406030204" pitchFamily="18" charset="0"/>
                                  </a:rPr>
                                  <m:t>𝑗</m:t>
                                </m:r>
                              </m:sub>
                            </m:sSub>
                            <m:r>
                              <a:rPr lang="es-MX" sz="1200" kern="1200">
                                <a:latin typeface="Cambria Math" panose="02040503050406030204" pitchFamily="18" charset="0"/>
                              </a:rPr>
                              <m:t>,</m:t>
                            </m:r>
                            <m:sSub>
                              <m:sSubPr>
                                <m:ctrlPr>
                                  <a:rPr lang="es-MX" sz="1200" i="1" kern="1200">
                                    <a:latin typeface="Cambria Math" panose="02040503050406030204" pitchFamily="18" charset="0"/>
                                  </a:rPr>
                                </m:ctrlPr>
                              </m:sSubPr>
                              <m:e>
                                <m:r>
                                  <a:rPr lang="es-MX" sz="1200" kern="1200">
                                    <a:latin typeface="Cambria Math" panose="02040503050406030204" pitchFamily="18" charset="0"/>
                                  </a:rPr>
                                  <m:t>𝑋</m:t>
                                </m:r>
                              </m:e>
                              <m:sub>
                                <m:r>
                                  <a:rPr lang="es-MX" sz="1200" kern="1200">
                                    <a:latin typeface="Cambria Math" panose="02040503050406030204" pitchFamily="18" charset="0"/>
                                  </a:rPr>
                                  <m:t>𝑗</m:t>
                                </m:r>
                              </m:sub>
                            </m:sSub>
                            <m:r>
                              <a:rPr lang="es-MX" sz="1200" kern="1200">
                                <a:latin typeface="Cambria Math" panose="02040503050406030204" pitchFamily="18" charset="0"/>
                              </a:rPr>
                              <m:t>,</m:t>
                            </m:r>
                            <m:sSubSup>
                              <m:sSubSupPr>
                                <m:ctrlPr>
                                  <a:rPr lang="es-CO" sz="1200" i="1" kern="1200">
                                    <a:latin typeface="Cambria Math" panose="02040503050406030204" pitchFamily="18" charset="0"/>
                                  </a:rPr>
                                </m:ctrlPr>
                              </m:sSubSupPr>
                              <m:e>
                                <m:r>
                                  <a:rPr lang="es-MX" sz="1200" kern="1200">
                                    <a:latin typeface="Cambria Math" panose="02040503050406030204" pitchFamily="18" charset="0"/>
                                  </a:rPr>
                                  <m:t>𝐴</m:t>
                                </m:r>
                              </m:e>
                              <m:sub>
                                <m:r>
                                  <a:rPr lang="es-MX" sz="1200" kern="1200">
                                    <a:latin typeface="Cambria Math" panose="02040503050406030204" pitchFamily="18" charset="0"/>
                                  </a:rPr>
                                  <m:t>𝑗</m:t>
                                </m:r>
                              </m:sub>
                              <m:sup>
                                <m:r>
                                  <a:rPr lang="es-MX" sz="1200" kern="1200">
                                    <a:latin typeface="Cambria Math" panose="02040503050406030204" pitchFamily="18" charset="0"/>
                                  </a:rPr>
                                  <m:t>𝑌</m:t>
                                </m:r>
                              </m:sup>
                            </m:sSubSup>
                          </m:e>
                        </m:d>
                      </m:oMath>
                    </m:oMathPara>
                  </a14:m>
                  <a:endParaRPr lang="es-CO" sz="1200" kern="1200" dirty="0">
                    <a:latin typeface="+mj-lt"/>
                  </a:endParaRPr>
                </a:p>
              </p:txBody>
            </p:sp>
          </mc:Choice>
          <mc:Fallback xmlns="">
            <p:sp>
              <p:nvSpPr>
                <p:cNvPr id="8" name="Forma libre: forma 7">
                  <a:extLst>
                    <a:ext uri="{FF2B5EF4-FFF2-40B4-BE49-F238E27FC236}">
                      <a16:creationId xmlns:a16="http://schemas.microsoft.com/office/drawing/2014/main" id="{9AD155D2-31B3-4BEC-BC9D-C51BB27B5AF2}"/>
                    </a:ext>
                  </a:extLst>
                </p:cNvPr>
                <p:cNvSpPr>
                  <a:spLocks noRot="1" noChangeAspect="1" noMove="1" noResize="1" noEditPoints="1" noAdjustHandles="1" noChangeArrowheads="1" noChangeShapeType="1" noTextEdit="1"/>
                </p:cNvSpPr>
                <p:nvPr/>
              </p:nvSpPr>
              <p:spPr>
                <a:xfrm>
                  <a:off x="4932514" y="833929"/>
                  <a:ext cx="4013014" cy="938001"/>
                </a:xfrm>
                <a:custGeom>
                  <a:avLst/>
                  <a:gdLst>
                    <a:gd name="connsiteX0" fmla="*/ 0 w 4158421"/>
                    <a:gd name="connsiteY0" fmla="*/ 156337 h 938001"/>
                    <a:gd name="connsiteX1" fmla="*/ 156337 w 4158421"/>
                    <a:gd name="connsiteY1" fmla="*/ 0 h 938001"/>
                    <a:gd name="connsiteX2" fmla="*/ 4002084 w 4158421"/>
                    <a:gd name="connsiteY2" fmla="*/ 0 h 938001"/>
                    <a:gd name="connsiteX3" fmla="*/ 4158421 w 4158421"/>
                    <a:gd name="connsiteY3" fmla="*/ 156337 h 938001"/>
                    <a:gd name="connsiteX4" fmla="*/ 4158421 w 4158421"/>
                    <a:gd name="connsiteY4" fmla="*/ 781664 h 938001"/>
                    <a:gd name="connsiteX5" fmla="*/ 4002084 w 4158421"/>
                    <a:gd name="connsiteY5" fmla="*/ 938001 h 938001"/>
                    <a:gd name="connsiteX6" fmla="*/ 156337 w 4158421"/>
                    <a:gd name="connsiteY6" fmla="*/ 938001 h 938001"/>
                    <a:gd name="connsiteX7" fmla="*/ 0 w 4158421"/>
                    <a:gd name="connsiteY7" fmla="*/ 781664 h 938001"/>
                    <a:gd name="connsiteX8" fmla="*/ 0 w 4158421"/>
                    <a:gd name="connsiteY8" fmla="*/ 156337 h 93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58421" h="938001">
                      <a:moveTo>
                        <a:pt x="0" y="156337"/>
                      </a:moveTo>
                      <a:cubicBezTo>
                        <a:pt x="0" y="69994"/>
                        <a:pt x="69994" y="0"/>
                        <a:pt x="156337" y="0"/>
                      </a:cubicBezTo>
                      <a:lnTo>
                        <a:pt x="4002084" y="0"/>
                      </a:lnTo>
                      <a:cubicBezTo>
                        <a:pt x="4088427" y="0"/>
                        <a:pt x="4158421" y="69994"/>
                        <a:pt x="4158421" y="156337"/>
                      </a:cubicBezTo>
                      <a:lnTo>
                        <a:pt x="4158421" y="781664"/>
                      </a:lnTo>
                      <a:cubicBezTo>
                        <a:pt x="4158421" y="868007"/>
                        <a:pt x="4088427" y="938001"/>
                        <a:pt x="4002084" y="938001"/>
                      </a:cubicBezTo>
                      <a:lnTo>
                        <a:pt x="156337" y="938001"/>
                      </a:lnTo>
                      <a:cubicBezTo>
                        <a:pt x="69994" y="938001"/>
                        <a:pt x="0" y="868007"/>
                        <a:pt x="0" y="781664"/>
                      </a:cubicBezTo>
                      <a:lnTo>
                        <a:pt x="0" y="156337"/>
                      </a:lnTo>
                      <a:close/>
                    </a:path>
                  </a:pathLst>
                </a:custGeom>
                <a:blipFill>
                  <a:blip r:embed="rId2"/>
                  <a:stretch>
                    <a:fillRect/>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9" name="Forma libre: forma 8">
                  <a:extLst>
                    <a:ext uri="{FF2B5EF4-FFF2-40B4-BE49-F238E27FC236}">
                      <a16:creationId xmlns:a16="http://schemas.microsoft.com/office/drawing/2014/main" id="{EEC6CD06-FFA2-42CC-9046-E9E0444B083E}"/>
                    </a:ext>
                  </a:extLst>
                </p:cNvPr>
                <p:cNvSpPr/>
                <p:nvPr/>
              </p:nvSpPr>
              <p:spPr>
                <a:xfrm>
                  <a:off x="774091" y="1830016"/>
                  <a:ext cx="4126371" cy="929347"/>
                </a:xfrm>
                <a:custGeom>
                  <a:avLst/>
                  <a:gdLst>
                    <a:gd name="connsiteX0" fmla="*/ 154894 w 929346"/>
                    <a:gd name="connsiteY0" fmla="*/ 0 h 4375990"/>
                    <a:gd name="connsiteX1" fmla="*/ 774452 w 929346"/>
                    <a:gd name="connsiteY1" fmla="*/ 0 h 4375990"/>
                    <a:gd name="connsiteX2" fmla="*/ 929346 w 929346"/>
                    <a:gd name="connsiteY2" fmla="*/ 154894 h 4375990"/>
                    <a:gd name="connsiteX3" fmla="*/ 929346 w 929346"/>
                    <a:gd name="connsiteY3" fmla="*/ 4375990 h 4375990"/>
                    <a:gd name="connsiteX4" fmla="*/ 929346 w 929346"/>
                    <a:gd name="connsiteY4" fmla="*/ 4375990 h 4375990"/>
                    <a:gd name="connsiteX5" fmla="*/ 0 w 929346"/>
                    <a:gd name="connsiteY5" fmla="*/ 4375990 h 4375990"/>
                    <a:gd name="connsiteX6" fmla="*/ 0 w 929346"/>
                    <a:gd name="connsiteY6" fmla="*/ 4375990 h 4375990"/>
                    <a:gd name="connsiteX7" fmla="*/ 0 w 929346"/>
                    <a:gd name="connsiteY7" fmla="*/ 154894 h 4375990"/>
                    <a:gd name="connsiteX8" fmla="*/ 154894 w 929346"/>
                    <a:gd name="connsiteY8" fmla="*/ 0 h 4375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9346" h="4375990">
                      <a:moveTo>
                        <a:pt x="0" y="3646643"/>
                      </a:moveTo>
                      <a:lnTo>
                        <a:pt x="0" y="729347"/>
                      </a:lnTo>
                      <a:cubicBezTo>
                        <a:pt x="0" y="326539"/>
                        <a:pt x="14728" y="2"/>
                        <a:pt x="32895" y="2"/>
                      </a:cubicBezTo>
                      <a:lnTo>
                        <a:pt x="929346" y="2"/>
                      </a:lnTo>
                      <a:lnTo>
                        <a:pt x="929346" y="2"/>
                      </a:lnTo>
                      <a:lnTo>
                        <a:pt x="929346" y="4375988"/>
                      </a:lnTo>
                      <a:lnTo>
                        <a:pt x="929346" y="4375988"/>
                      </a:lnTo>
                      <a:lnTo>
                        <a:pt x="32895" y="4375988"/>
                      </a:lnTo>
                      <a:cubicBezTo>
                        <a:pt x="14728" y="4375988"/>
                        <a:pt x="0" y="4049451"/>
                        <a:pt x="0" y="3646643"/>
                      </a:cubicBezTo>
                      <a:close/>
                    </a:path>
                  </a:pathLst>
                </a:custGeom>
                <a:solidFill>
                  <a:schemeClr val="bg1">
                    <a:lumMod val="95000"/>
                    <a:alpha val="90000"/>
                  </a:schemeClr>
                </a:solidFill>
                <a:ln>
                  <a:solidFill>
                    <a:srgbClr val="F3F3F3"/>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93019" tIns="169191" rIns="247649" bIns="169194" numCol="1" spcCol="1270" anchor="ctr" anchorCtr="0">
                  <a:noAutofit/>
                </a:bodyPr>
                <a:lstStyle/>
                <a:p>
                  <a:pPr marL="57150" lvl="1" indent="-57150" algn="l" defTabSz="444500">
                    <a:lnSpc>
                      <a:spcPct val="90000"/>
                    </a:lnSpc>
                    <a:spcBef>
                      <a:spcPct val="0"/>
                    </a:spcBef>
                    <a:spcAft>
                      <a:spcPct val="15000"/>
                    </a:spcAft>
                    <a:buChar char="•"/>
                  </a:pPr>
                  <a:r>
                    <a:rPr lang="es-MX" sz="1000" kern="1200" dirty="0">
                      <a:latin typeface="+mj-lt"/>
                    </a:rPr>
                    <a:t>El crecimiento de la producción en la actividad </a:t>
                  </a:r>
                  <a14:m>
                    <m:oMath xmlns:m="http://schemas.openxmlformats.org/officeDocument/2006/math">
                      <m:r>
                        <a:rPr lang="es-MX" sz="1000" kern="1200">
                          <a:latin typeface="Cambria Math" panose="02040503050406030204" pitchFamily="18" charset="0"/>
                        </a:rPr>
                        <m:t>𝑗</m:t>
                      </m:r>
                    </m:oMath>
                  </a14:m>
                  <a:r>
                    <a:rPr lang="es-MX" sz="1000" kern="1200" dirty="0">
                      <a:latin typeface="+mj-lt"/>
                    </a:rPr>
                    <a:t> se puede expresar como la contribución del capital, el trabajo, los consumos intermedios  y la productividad total de los factores, donde </a:t>
                  </a:r>
                  <a:r>
                    <a:rPr lang="es-MX" sz="1000" b="1" kern="1200" dirty="0">
                      <a:latin typeface="+mj-lt"/>
                    </a:rPr>
                    <a:t>bajo el supuesto de</a:t>
                  </a:r>
                  <a:r>
                    <a:rPr lang="es-MX" sz="1000" kern="1200" dirty="0">
                      <a:latin typeface="+mj-lt"/>
                    </a:rPr>
                    <a:t> </a:t>
                  </a:r>
                  <a:r>
                    <a:rPr lang="es-MX" sz="1000" b="1" kern="1200" dirty="0">
                      <a:latin typeface="+mj-lt"/>
                    </a:rPr>
                    <a:t>maximización, rendimientos constantes a escala y mercados competitivos </a:t>
                  </a:r>
                  <a:r>
                    <a:rPr lang="es-MX" sz="1000" kern="1200" dirty="0">
                      <a:latin typeface="+mj-lt"/>
                    </a:rPr>
                    <a:t>puede ser estimada como:</a:t>
                  </a:r>
                  <a:endParaRPr lang="es-CO" sz="1000" kern="1200" dirty="0">
                    <a:latin typeface="+mj-lt"/>
                  </a:endParaRPr>
                </a:p>
              </p:txBody>
            </p:sp>
          </mc:Choice>
          <mc:Fallback xmlns="">
            <p:sp>
              <p:nvSpPr>
                <p:cNvPr id="9" name="Forma libre: forma 8">
                  <a:extLst>
                    <a:ext uri="{FF2B5EF4-FFF2-40B4-BE49-F238E27FC236}">
                      <a16:creationId xmlns:a16="http://schemas.microsoft.com/office/drawing/2014/main" id="{EEC6CD06-FFA2-42CC-9046-E9E0444B083E}"/>
                    </a:ext>
                  </a:extLst>
                </p:cNvPr>
                <p:cNvSpPr>
                  <a:spLocks noRot="1" noChangeAspect="1" noMove="1" noResize="1" noEditPoints="1" noAdjustHandles="1" noChangeArrowheads="1" noChangeShapeType="1" noTextEdit="1"/>
                </p:cNvSpPr>
                <p:nvPr/>
              </p:nvSpPr>
              <p:spPr>
                <a:xfrm>
                  <a:off x="774091" y="1830016"/>
                  <a:ext cx="4126371" cy="929347"/>
                </a:xfrm>
                <a:custGeom>
                  <a:avLst/>
                  <a:gdLst>
                    <a:gd name="connsiteX0" fmla="*/ 154894 w 929346"/>
                    <a:gd name="connsiteY0" fmla="*/ 0 h 4375990"/>
                    <a:gd name="connsiteX1" fmla="*/ 774452 w 929346"/>
                    <a:gd name="connsiteY1" fmla="*/ 0 h 4375990"/>
                    <a:gd name="connsiteX2" fmla="*/ 929346 w 929346"/>
                    <a:gd name="connsiteY2" fmla="*/ 154894 h 4375990"/>
                    <a:gd name="connsiteX3" fmla="*/ 929346 w 929346"/>
                    <a:gd name="connsiteY3" fmla="*/ 4375990 h 4375990"/>
                    <a:gd name="connsiteX4" fmla="*/ 929346 w 929346"/>
                    <a:gd name="connsiteY4" fmla="*/ 4375990 h 4375990"/>
                    <a:gd name="connsiteX5" fmla="*/ 0 w 929346"/>
                    <a:gd name="connsiteY5" fmla="*/ 4375990 h 4375990"/>
                    <a:gd name="connsiteX6" fmla="*/ 0 w 929346"/>
                    <a:gd name="connsiteY6" fmla="*/ 4375990 h 4375990"/>
                    <a:gd name="connsiteX7" fmla="*/ 0 w 929346"/>
                    <a:gd name="connsiteY7" fmla="*/ 154894 h 4375990"/>
                    <a:gd name="connsiteX8" fmla="*/ 154894 w 929346"/>
                    <a:gd name="connsiteY8" fmla="*/ 0 h 4375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9346" h="4375990">
                      <a:moveTo>
                        <a:pt x="0" y="3646643"/>
                      </a:moveTo>
                      <a:lnTo>
                        <a:pt x="0" y="729347"/>
                      </a:lnTo>
                      <a:cubicBezTo>
                        <a:pt x="0" y="326539"/>
                        <a:pt x="14728" y="2"/>
                        <a:pt x="32895" y="2"/>
                      </a:cubicBezTo>
                      <a:lnTo>
                        <a:pt x="929346" y="2"/>
                      </a:lnTo>
                      <a:lnTo>
                        <a:pt x="929346" y="2"/>
                      </a:lnTo>
                      <a:lnTo>
                        <a:pt x="929346" y="4375988"/>
                      </a:lnTo>
                      <a:lnTo>
                        <a:pt x="929346" y="4375988"/>
                      </a:lnTo>
                      <a:lnTo>
                        <a:pt x="32895" y="4375988"/>
                      </a:lnTo>
                      <a:cubicBezTo>
                        <a:pt x="14728" y="4375988"/>
                        <a:pt x="0" y="4049451"/>
                        <a:pt x="0" y="3646643"/>
                      </a:cubicBezTo>
                      <a:close/>
                    </a:path>
                  </a:pathLst>
                </a:custGeom>
                <a:blipFill>
                  <a:blip r:embed="rId3"/>
                  <a:stretch>
                    <a:fillRect t="-1274" b="-637"/>
                  </a:stretch>
                </a:blipFill>
                <a:ln>
                  <a:solidFill>
                    <a:srgbClr val="F3F3F3"/>
                  </a:solidFill>
                </a:ln>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10" name="Forma libre: forma 9">
                  <a:extLst>
                    <a:ext uri="{FF2B5EF4-FFF2-40B4-BE49-F238E27FC236}">
                      <a16:creationId xmlns:a16="http://schemas.microsoft.com/office/drawing/2014/main" id="{0C253C3E-1580-4500-B63A-27B414761575}"/>
                    </a:ext>
                  </a:extLst>
                </p:cNvPr>
                <p:cNvSpPr/>
                <p:nvPr/>
              </p:nvSpPr>
              <p:spPr>
                <a:xfrm>
                  <a:off x="4900463" y="1847434"/>
                  <a:ext cx="4045064" cy="894508"/>
                </a:xfrm>
                <a:custGeom>
                  <a:avLst/>
                  <a:gdLst>
                    <a:gd name="connsiteX0" fmla="*/ 0 w 4190473"/>
                    <a:gd name="connsiteY0" fmla="*/ 149088 h 894508"/>
                    <a:gd name="connsiteX1" fmla="*/ 149088 w 4190473"/>
                    <a:gd name="connsiteY1" fmla="*/ 0 h 894508"/>
                    <a:gd name="connsiteX2" fmla="*/ 4041385 w 4190473"/>
                    <a:gd name="connsiteY2" fmla="*/ 0 h 894508"/>
                    <a:gd name="connsiteX3" fmla="*/ 4190473 w 4190473"/>
                    <a:gd name="connsiteY3" fmla="*/ 149088 h 894508"/>
                    <a:gd name="connsiteX4" fmla="*/ 4190473 w 4190473"/>
                    <a:gd name="connsiteY4" fmla="*/ 745420 h 894508"/>
                    <a:gd name="connsiteX5" fmla="*/ 4041385 w 4190473"/>
                    <a:gd name="connsiteY5" fmla="*/ 894508 h 894508"/>
                    <a:gd name="connsiteX6" fmla="*/ 149088 w 4190473"/>
                    <a:gd name="connsiteY6" fmla="*/ 894508 h 894508"/>
                    <a:gd name="connsiteX7" fmla="*/ 0 w 4190473"/>
                    <a:gd name="connsiteY7" fmla="*/ 745420 h 894508"/>
                    <a:gd name="connsiteX8" fmla="*/ 0 w 4190473"/>
                    <a:gd name="connsiteY8" fmla="*/ 149088 h 894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0473" h="894508">
                      <a:moveTo>
                        <a:pt x="0" y="149088"/>
                      </a:moveTo>
                      <a:cubicBezTo>
                        <a:pt x="0" y="66749"/>
                        <a:pt x="66749" y="0"/>
                        <a:pt x="149088" y="0"/>
                      </a:cubicBezTo>
                      <a:lnTo>
                        <a:pt x="4041385" y="0"/>
                      </a:lnTo>
                      <a:cubicBezTo>
                        <a:pt x="4123724" y="0"/>
                        <a:pt x="4190473" y="66749"/>
                        <a:pt x="4190473" y="149088"/>
                      </a:cubicBezTo>
                      <a:lnTo>
                        <a:pt x="4190473" y="745420"/>
                      </a:lnTo>
                      <a:cubicBezTo>
                        <a:pt x="4190473" y="827759"/>
                        <a:pt x="4123724" y="894508"/>
                        <a:pt x="4041385" y="894508"/>
                      </a:cubicBezTo>
                      <a:lnTo>
                        <a:pt x="149088" y="894508"/>
                      </a:lnTo>
                      <a:cubicBezTo>
                        <a:pt x="66749" y="894508"/>
                        <a:pt x="0" y="827759"/>
                        <a:pt x="0" y="745420"/>
                      </a:cubicBezTo>
                      <a:lnTo>
                        <a:pt x="0" y="149088"/>
                      </a:lnTo>
                      <a:close/>
                    </a:path>
                  </a:pathLst>
                </a:custGeom>
                <a:solidFill>
                  <a:srgbClr val="C0004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9386" tIns="66526" rIns="89386" bIns="66526" numCol="1" spcCol="1270" anchor="ctr" anchorCtr="0">
                  <a:noAutofit/>
                </a:bodyPr>
                <a:lstStyle/>
                <a:p>
                  <a:pPr marL="0" lvl="0" indent="0" algn="ctr" defTabSz="533400">
                    <a:lnSpc>
                      <a:spcPct val="90000"/>
                    </a:lnSpc>
                    <a:spcBef>
                      <a:spcPct val="0"/>
                    </a:spcBef>
                    <a:spcAft>
                      <a:spcPct val="35000"/>
                    </a:spcAft>
                    <a:buNone/>
                  </a:pPr>
                  <a14:m>
                    <m:oMathPara xmlns:m="http://schemas.openxmlformats.org/officeDocument/2006/math">
                      <m:oMathParaPr>
                        <m:jc m:val="centerGroup"/>
                      </m:oMathParaPr>
                      <m:oMath xmlns:m="http://schemas.openxmlformats.org/officeDocument/2006/math">
                        <m:r>
                          <a:rPr lang="es-MX" sz="1200" kern="1200" smtClean="0">
                            <a:latin typeface="Cambria Math" panose="02040503050406030204" pitchFamily="18" charset="0"/>
                          </a:rPr>
                          <m:t>∆</m:t>
                        </m:r>
                        <m:func>
                          <m:funcPr>
                            <m:ctrlPr>
                              <a:rPr lang="es-MX" sz="1200" i="1" kern="1200">
                                <a:latin typeface="Cambria Math" panose="02040503050406030204" pitchFamily="18" charset="0"/>
                              </a:rPr>
                            </m:ctrlPr>
                          </m:funcPr>
                          <m:fName>
                            <m:r>
                              <m:rPr>
                                <m:sty m:val="p"/>
                              </m:rPr>
                              <a:rPr lang="es-MX" sz="1200" kern="1200">
                                <a:latin typeface="Cambria Math" panose="02040503050406030204" pitchFamily="18" charset="0"/>
                              </a:rPr>
                              <m:t>ln</m:t>
                            </m:r>
                          </m:fName>
                          <m:e>
                            <m:d>
                              <m:dPr>
                                <m:ctrlPr>
                                  <a:rPr lang="es-MX" sz="1200" i="1" kern="1200">
                                    <a:latin typeface="Cambria Math" panose="02040503050406030204" pitchFamily="18" charset="0"/>
                                  </a:rPr>
                                </m:ctrlPr>
                              </m:dPr>
                              <m:e>
                                <m:sSubSup>
                                  <m:sSubSupPr>
                                    <m:ctrlPr>
                                      <a:rPr lang="es-CO" sz="1200" i="1" kern="1200">
                                        <a:latin typeface="Cambria Math" panose="02040503050406030204" pitchFamily="18" charset="0"/>
                                      </a:rPr>
                                    </m:ctrlPr>
                                  </m:sSubSupPr>
                                  <m:e>
                                    <m:r>
                                      <a:rPr lang="es-MX" sz="1200" kern="1200">
                                        <a:latin typeface="Cambria Math" panose="02040503050406030204" pitchFamily="18" charset="0"/>
                                      </a:rPr>
                                      <m:t>𝐴</m:t>
                                    </m:r>
                                  </m:e>
                                  <m:sub>
                                    <m:r>
                                      <a:rPr lang="es-MX" sz="1200" kern="1200">
                                        <a:latin typeface="Cambria Math" panose="02040503050406030204" pitchFamily="18" charset="0"/>
                                      </a:rPr>
                                      <m:t>𝑗</m:t>
                                    </m:r>
                                  </m:sub>
                                  <m:sup>
                                    <m:r>
                                      <a:rPr lang="es-MX" sz="1200" kern="1200">
                                        <a:latin typeface="Cambria Math" panose="02040503050406030204" pitchFamily="18" charset="0"/>
                                      </a:rPr>
                                      <m:t>𝑌</m:t>
                                    </m:r>
                                  </m:sup>
                                </m:sSubSup>
                              </m:e>
                            </m:d>
                          </m:e>
                        </m:func>
                        <m:r>
                          <a:rPr lang="es-MX" sz="1200" kern="1200">
                            <a:latin typeface="Cambria Math" panose="02040503050406030204" pitchFamily="18" charset="0"/>
                          </a:rPr>
                          <m:t>=∆</m:t>
                        </m:r>
                        <m:func>
                          <m:funcPr>
                            <m:ctrlPr>
                              <a:rPr lang="es-MX" sz="1200" i="1" kern="1200">
                                <a:latin typeface="Cambria Math" panose="02040503050406030204" pitchFamily="18" charset="0"/>
                              </a:rPr>
                            </m:ctrlPr>
                          </m:funcPr>
                          <m:fName>
                            <m:r>
                              <m:rPr>
                                <m:sty m:val="p"/>
                              </m:rPr>
                              <a:rPr lang="es-MX" sz="1200" kern="1200">
                                <a:latin typeface="Cambria Math" panose="02040503050406030204" pitchFamily="18" charset="0"/>
                              </a:rPr>
                              <m:t>ln</m:t>
                            </m:r>
                          </m:fName>
                          <m:e>
                            <m:d>
                              <m:dPr>
                                <m:ctrlPr>
                                  <a:rPr lang="es-MX" sz="1200" i="1" kern="1200">
                                    <a:latin typeface="Cambria Math" panose="02040503050406030204" pitchFamily="18" charset="0"/>
                                  </a:rPr>
                                </m:ctrlPr>
                              </m:dPr>
                              <m:e>
                                <m:sSub>
                                  <m:sSubPr>
                                    <m:ctrlPr>
                                      <a:rPr lang="es-MX" sz="1200" i="1" kern="1200">
                                        <a:latin typeface="Cambria Math" panose="02040503050406030204" pitchFamily="18" charset="0"/>
                                      </a:rPr>
                                    </m:ctrlPr>
                                  </m:sSubPr>
                                  <m:e>
                                    <m:r>
                                      <a:rPr lang="es-MX" sz="1200" i="1" kern="1200">
                                        <a:latin typeface="Cambria Math" panose="02040503050406030204" pitchFamily="18" charset="0"/>
                                      </a:rPr>
                                      <m:t>𝑌</m:t>
                                    </m:r>
                                  </m:e>
                                  <m:sub>
                                    <m:r>
                                      <a:rPr lang="es-MX" sz="1200" kern="1200">
                                        <a:latin typeface="Cambria Math" panose="02040503050406030204" pitchFamily="18" charset="0"/>
                                      </a:rPr>
                                      <m:t>𝑗</m:t>
                                    </m:r>
                                  </m:sub>
                                </m:sSub>
                              </m:e>
                            </m:d>
                          </m:e>
                        </m:func>
                        <m:r>
                          <a:rPr lang="es-MX" sz="1200" kern="1200">
                            <a:latin typeface="Cambria Math" panose="02040503050406030204" pitchFamily="18" charset="0"/>
                          </a:rPr>
                          <m:t>−</m:t>
                        </m:r>
                        <m:sSubSup>
                          <m:sSubSupPr>
                            <m:ctrlPr>
                              <a:rPr lang="es-MX" sz="1200" i="1" kern="1200">
                                <a:latin typeface="Cambria Math" panose="02040503050406030204" pitchFamily="18" charset="0"/>
                              </a:rPr>
                            </m:ctrlPr>
                          </m:sSubSupPr>
                          <m:e>
                            <m:r>
                              <a:rPr lang="es-MX" sz="1200" kern="1200">
                                <a:latin typeface="Cambria Math" panose="02040503050406030204" pitchFamily="18" charset="0"/>
                              </a:rPr>
                              <m:t>𝑤</m:t>
                            </m:r>
                          </m:e>
                          <m:sub>
                            <m:r>
                              <a:rPr lang="es-MX" sz="1200" kern="1200">
                                <a:latin typeface="Cambria Math" panose="02040503050406030204" pitchFamily="18" charset="0"/>
                              </a:rPr>
                              <m:t>𝑗</m:t>
                            </m:r>
                          </m:sub>
                          <m:sup>
                            <m:r>
                              <a:rPr lang="es-MX" sz="1200" i="1" kern="1200">
                                <a:latin typeface="Cambria Math" panose="02040503050406030204" pitchFamily="18" charset="0"/>
                              </a:rPr>
                              <m:t>𝑘</m:t>
                            </m:r>
                          </m:sup>
                        </m:sSubSup>
                        <m:r>
                          <a:rPr lang="es-MX" sz="1200" kern="1200">
                            <a:latin typeface="Cambria Math" panose="02040503050406030204" pitchFamily="18" charset="0"/>
                          </a:rPr>
                          <m:t>∆</m:t>
                        </m:r>
                        <m:func>
                          <m:funcPr>
                            <m:ctrlPr>
                              <a:rPr lang="es-MX" sz="1200" i="1" kern="1200">
                                <a:latin typeface="Cambria Math" panose="02040503050406030204" pitchFamily="18" charset="0"/>
                              </a:rPr>
                            </m:ctrlPr>
                          </m:funcPr>
                          <m:fName>
                            <m:r>
                              <m:rPr>
                                <m:sty m:val="p"/>
                              </m:rPr>
                              <a:rPr lang="es-MX" sz="1200" kern="1200">
                                <a:latin typeface="Cambria Math" panose="02040503050406030204" pitchFamily="18" charset="0"/>
                              </a:rPr>
                              <m:t>ln</m:t>
                            </m:r>
                          </m:fName>
                          <m:e>
                            <m:d>
                              <m:dPr>
                                <m:ctrlPr>
                                  <a:rPr lang="es-MX" sz="1200" i="1" kern="1200">
                                    <a:latin typeface="Cambria Math" panose="02040503050406030204" pitchFamily="18" charset="0"/>
                                  </a:rPr>
                                </m:ctrlPr>
                              </m:dPr>
                              <m:e>
                                <m:sSub>
                                  <m:sSubPr>
                                    <m:ctrlPr>
                                      <a:rPr lang="es-MX" sz="1200" i="1" kern="1200">
                                        <a:latin typeface="Cambria Math" panose="02040503050406030204" pitchFamily="18" charset="0"/>
                                      </a:rPr>
                                    </m:ctrlPr>
                                  </m:sSubPr>
                                  <m:e>
                                    <m:r>
                                      <a:rPr lang="es-MX" sz="1200" kern="1200">
                                        <a:latin typeface="Cambria Math" panose="02040503050406030204" pitchFamily="18" charset="0"/>
                                      </a:rPr>
                                      <m:t>𝐾</m:t>
                                    </m:r>
                                  </m:e>
                                  <m:sub>
                                    <m:r>
                                      <a:rPr lang="es-MX" sz="1200" kern="1200">
                                        <a:latin typeface="Cambria Math" panose="02040503050406030204" pitchFamily="18" charset="0"/>
                                      </a:rPr>
                                      <m:t>𝑗</m:t>
                                    </m:r>
                                  </m:sub>
                                </m:sSub>
                              </m:e>
                            </m:d>
                          </m:e>
                        </m:func>
                        <m:r>
                          <a:rPr lang="es-MX" sz="1200" kern="1200">
                            <a:latin typeface="Cambria Math" panose="02040503050406030204" pitchFamily="18" charset="0"/>
                          </a:rPr>
                          <m:t>−</m:t>
                        </m:r>
                        <m:sSubSup>
                          <m:sSubSupPr>
                            <m:ctrlPr>
                              <a:rPr lang="es-MX" sz="1200" i="1" kern="1200">
                                <a:latin typeface="Cambria Math" panose="02040503050406030204" pitchFamily="18" charset="0"/>
                              </a:rPr>
                            </m:ctrlPr>
                          </m:sSubSupPr>
                          <m:e>
                            <m:r>
                              <a:rPr lang="es-MX" sz="1200" kern="1200">
                                <a:latin typeface="Cambria Math" panose="02040503050406030204" pitchFamily="18" charset="0"/>
                              </a:rPr>
                              <m:t>𝑤</m:t>
                            </m:r>
                          </m:e>
                          <m:sub>
                            <m:r>
                              <a:rPr lang="es-MX" sz="1200" kern="1200">
                                <a:latin typeface="Cambria Math" panose="02040503050406030204" pitchFamily="18" charset="0"/>
                              </a:rPr>
                              <m:t>𝑗</m:t>
                            </m:r>
                          </m:sub>
                          <m:sup>
                            <m:r>
                              <a:rPr lang="es-MX" sz="1200" i="1" kern="1200">
                                <a:latin typeface="Cambria Math" panose="02040503050406030204" pitchFamily="18" charset="0"/>
                              </a:rPr>
                              <m:t>𝑙</m:t>
                            </m:r>
                          </m:sup>
                        </m:sSubSup>
                        <m:r>
                          <a:rPr lang="es-MX" sz="1200" kern="1200">
                            <a:latin typeface="Cambria Math" panose="02040503050406030204" pitchFamily="18" charset="0"/>
                          </a:rPr>
                          <m:t>∆</m:t>
                        </m:r>
                        <m:r>
                          <m:rPr>
                            <m:sty m:val="p"/>
                          </m:rPr>
                          <a:rPr lang="es-MX" sz="1200" kern="1200">
                            <a:latin typeface="Cambria Math" panose="02040503050406030204" pitchFamily="18" charset="0"/>
                          </a:rPr>
                          <m:t>ln</m:t>
                        </m:r>
                        <m:d>
                          <m:dPr>
                            <m:ctrlPr>
                              <a:rPr lang="es-MX" sz="1200" i="1" kern="1200">
                                <a:latin typeface="Cambria Math" panose="02040503050406030204" pitchFamily="18" charset="0"/>
                              </a:rPr>
                            </m:ctrlPr>
                          </m:dPr>
                          <m:e>
                            <m:sSub>
                              <m:sSubPr>
                                <m:ctrlPr>
                                  <a:rPr lang="es-MX" sz="1200" i="1" kern="1200">
                                    <a:latin typeface="Cambria Math" panose="02040503050406030204" pitchFamily="18" charset="0"/>
                                  </a:rPr>
                                </m:ctrlPr>
                              </m:sSubPr>
                              <m:e>
                                <m:r>
                                  <a:rPr lang="es-MX" sz="1200" kern="1200">
                                    <a:latin typeface="Cambria Math" panose="02040503050406030204" pitchFamily="18" charset="0"/>
                                  </a:rPr>
                                  <m:t>𝐿</m:t>
                                </m:r>
                              </m:e>
                              <m:sub>
                                <m:r>
                                  <a:rPr lang="es-MX" sz="1200" kern="1200">
                                    <a:latin typeface="Cambria Math" panose="02040503050406030204" pitchFamily="18" charset="0"/>
                                  </a:rPr>
                                  <m:t>𝑗</m:t>
                                </m:r>
                              </m:sub>
                            </m:sSub>
                          </m:e>
                        </m:d>
                        <m:r>
                          <a:rPr lang="es-MX" sz="1200" kern="1200">
                            <a:latin typeface="Cambria Math" panose="02040503050406030204" pitchFamily="18" charset="0"/>
                          </a:rPr>
                          <m:t>−</m:t>
                        </m:r>
                        <m:sSubSup>
                          <m:sSubSupPr>
                            <m:ctrlPr>
                              <a:rPr lang="es-MX" sz="1200" i="1" kern="1200">
                                <a:latin typeface="Cambria Math" panose="02040503050406030204" pitchFamily="18" charset="0"/>
                              </a:rPr>
                            </m:ctrlPr>
                          </m:sSubSupPr>
                          <m:e>
                            <m:r>
                              <a:rPr lang="es-MX" sz="1200" kern="1200">
                                <a:latin typeface="Cambria Math" panose="02040503050406030204" pitchFamily="18" charset="0"/>
                              </a:rPr>
                              <m:t>𝑤</m:t>
                            </m:r>
                          </m:e>
                          <m:sub>
                            <m:r>
                              <a:rPr lang="es-MX" sz="1200" kern="1200">
                                <a:latin typeface="Cambria Math" panose="02040503050406030204" pitchFamily="18" charset="0"/>
                              </a:rPr>
                              <m:t>𝑗</m:t>
                            </m:r>
                          </m:sub>
                          <m:sup>
                            <m:r>
                              <a:rPr lang="es-MX" sz="1200" i="1" kern="1200">
                                <a:latin typeface="Cambria Math" panose="02040503050406030204" pitchFamily="18" charset="0"/>
                              </a:rPr>
                              <m:t>𝑥</m:t>
                            </m:r>
                          </m:sup>
                        </m:sSubSup>
                        <m:r>
                          <a:rPr lang="es-MX" sz="1200" kern="1200">
                            <a:latin typeface="Cambria Math" panose="02040503050406030204" pitchFamily="18" charset="0"/>
                          </a:rPr>
                          <m:t>∆</m:t>
                        </m:r>
                        <m:r>
                          <m:rPr>
                            <m:sty m:val="p"/>
                          </m:rPr>
                          <a:rPr lang="es-MX" sz="1200" kern="1200">
                            <a:latin typeface="Cambria Math" panose="02040503050406030204" pitchFamily="18" charset="0"/>
                          </a:rPr>
                          <m:t>ln</m:t>
                        </m:r>
                        <m:r>
                          <a:rPr lang="es-MX" sz="1200" kern="1200">
                            <a:latin typeface="Cambria Math" panose="02040503050406030204" pitchFamily="18" charset="0"/>
                          </a:rPr>
                          <m:t>(</m:t>
                        </m:r>
                        <m:sSub>
                          <m:sSubPr>
                            <m:ctrlPr>
                              <a:rPr lang="es-MX" sz="1200" i="1" kern="1200">
                                <a:latin typeface="Cambria Math" panose="02040503050406030204" pitchFamily="18" charset="0"/>
                              </a:rPr>
                            </m:ctrlPr>
                          </m:sSubPr>
                          <m:e>
                            <m:r>
                              <a:rPr lang="es-MX" sz="1200" i="1" kern="1200">
                                <a:latin typeface="Cambria Math" panose="02040503050406030204" pitchFamily="18" charset="0"/>
                              </a:rPr>
                              <m:t>𝑋</m:t>
                            </m:r>
                          </m:e>
                          <m:sub>
                            <m:r>
                              <a:rPr lang="es-MX" sz="1200" kern="1200">
                                <a:latin typeface="Cambria Math" panose="02040503050406030204" pitchFamily="18" charset="0"/>
                              </a:rPr>
                              <m:t>𝑗</m:t>
                            </m:r>
                          </m:sub>
                        </m:sSub>
                        <m:r>
                          <a:rPr lang="es-MX" sz="1200" kern="1200">
                            <a:latin typeface="Cambria Math" panose="02040503050406030204" pitchFamily="18" charset="0"/>
                          </a:rPr>
                          <m:t>)</m:t>
                        </m:r>
                      </m:oMath>
                    </m:oMathPara>
                  </a14:m>
                  <a:endParaRPr lang="es-CO" sz="1200" kern="1200" dirty="0">
                    <a:latin typeface="+mj-lt"/>
                  </a:endParaRPr>
                </a:p>
              </p:txBody>
            </p:sp>
          </mc:Choice>
          <mc:Fallback xmlns="">
            <p:sp>
              <p:nvSpPr>
                <p:cNvPr id="10" name="Forma libre: forma 9">
                  <a:extLst>
                    <a:ext uri="{FF2B5EF4-FFF2-40B4-BE49-F238E27FC236}">
                      <a16:creationId xmlns:a16="http://schemas.microsoft.com/office/drawing/2014/main" id="{0C253C3E-1580-4500-B63A-27B414761575}"/>
                    </a:ext>
                  </a:extLst>
                </p:cNvPr>
                <p:cNvSpPr>
                  <a:spLocks noRot="1" noChangeAspect="1" noMove="1" noResize="1" noEditPoints="1" noAdjustHandles="1" noChangeArrowheads="1" noChangeShapeType="1" noTextEdit="1"/>
                </p:cNvSpPr>
                <p:nvPr/>
              </p:nvSpPr>
              <p:spPr>
                <a:xfrm>
                  <a:off x="4900463" y="1847434"/>
                  <a:ext cx="4045064" cy="894508"/>
                </a:xfrm>
                <a:custGeom>
                  <a:avLst/>
                  <a:gdLst>
                    <a:gd name="connsiteX0" fmla="*/ 0 w 4190473"/>
                    <a:gd name="connsiteY0" fmla="*/ 149088 h 894508"/>
                    <a:gd name="connsiteX1" fmla="*/ 149088 w 4190473"/>
                    <a:gd name="connsiteY1" fmla="*/ 0 h 894508"/>
                    <a:gd name="connsiteX2" fmla="*/ 4041385 w 4190473"/>
                    <a:gd name="connsiteY2" fmla="*/ 0 h 894508"/>
                    <a:gd name="connsiteX3" fmla="*/ 4190473 w 4190473"/>
                    <a:gd name="connsiteY3" fmla="*/ 149088 h 894508"/>
                    <a:gd name="connsiteX4" fmla="*/ 4190473 w 4190473"/>
                    <a:gd name="connsiteY4" fmla="*/ 745420 h 894508"/>
                    <a:gd name="connsiteX5" fmla="*/ 4041385 w 4190473"/>
                    <a:gd name="connsiteY5" fmla="*/ 894508 h 894508"/>
                    <a:gd name="connsiteX6" fmla="*/ 149088 w 4190473"/>
                    <a:gd name="connsiteY6" fmla="*/ 894508 h 894508"/>
                    <a:gd name="connsiteX7" fmla="*/ 0 w 4190473"/>
                    <a:gd name="connsiteY7" fmla="*/ 745420 h 894508"/>
                    <a:gd name="connsiteX8" fmla="*/ 0 w 4190473"/>
                    <a:gd name="connsiteY8" fmla="*/ 149088 h 894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0473" h="894508">
                      <a:moveTo>
                        <a:pt x="0" y="149088"/>
                      </a:moveTo>
                      <a:cubicBezTo>
                        <a:pt x="0" y="66749"/>
                        <a:pt x="66749" y="0"/>
                        <a:pt x="149088" y="0"/>
                      </a:cubicBezTo>
                      <a:lnTo>
                        <a:pt x="4041385" y="0"/>
                      </a:lnTo>
                      <a:cubicBezTo>
                        <a:pt x="4123724" y="0"/>
                        <a:pt x="4190473" y="66749"/>
                        <a:pt x="4190473" y="149088"/>
                      </a:cubicBezTo>
                      <a:lnTo>
                        <a:pt x="4190473" y="745420"/>
                      </a:lnTo>
                      <a:cubicBezTo>
                        <a:pt x="4190473" y="827759"/>
                        <a:pt x="4123724" y="894508"/>
                        <a:pt x="4041385" y="894508"/>
                      </a:cubicBezTo>
                      <a:lnTo>
                        <a:pt x="149088" y="894508"/>
                      </a:lnTo>
                      <a:cubicBezTo>
                        <a:pt x="66749" y="894508"/>
                        <a:pt x="0" y="827759"/>
                        <a:pt x="0" y="745420"/>
                      </a:cubicBezTo>
                      <a:lnTo>
                        <a:pt x="0" y="149088"/>
                      </a:lnTo>
                      <a:close/>
                    </a:path>
                  </a:pathLst>
                </a:custGeom>
                <a:blipFill>
                  <a:blip r:embed="rId4"/>
                  <a:stretch>
                    <a:fillRect/>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11" name="Forma libre: forma 10">
                  <a:extLst>
                    <a:ext uri="{FF2B5EF4-FFF2-40B4-BE49-F238E27FC236}">
                      <a16:creationId xmlns:a16="http://schemas.microsoft.com/office/drawing/2014/main" id="{893246C7-B37B-4578-AE86-722042DEBAF0}"/>
                    </a:ext>
                  </a:extLst>
                </p:cNvPr>
                <p:cNvSpPr/>
                <p:nvPr/>
              </p:nvSpPr>
              <p:spPr>
                <a:xfrm>
                  <a:off x="774090" y="2817446"/>
                  <a:ext cx="4126371" cy="929346"/>
                </a:xfrm>
                <a:custGeom>
                  <a:avLst/>
                  <a:gdLst>
                    <a:gd name="connsiteX0" fmla="*/ 154894 w 929346"/>
                    <a:gd name="connsiteY0" fmla="*/ 0 h 4375990"/>
                    <a:gd name="connsiteX1" fmla="*/ 774452 w 929346"/>
                    <a:gd name="connsiteY1" fmla="*/ 0 h 4375990"/>
                    <a:gd name="connsiteX2" fmla="*/ 929346 w 929346"/>
                    <a:gd name="connsiteY2" fmla="*/ 154894 h 4375990"/>
                    <a:gd name="connsiteX3" fmla="*/ 929346 w 929346"/>
                    <a:gd name="connsiteY3" fmla="*/ 4375990 h 4375990"/>
                    <a:gd name="connsiteX4" fmla="*/ 929346 w 929346"/>
                    <a:gd name="connsiteY4" fmla="*/ 4375990 h 4375990"/>
                    <a:gd name="connsiteX5" fmla="*/ 0 w 929346"/>
                    <a:gd name="connsiteY5" fmla="*/ 4375990 h 4375990"/>
                    <a:gd name="connsiteX6" fmla="*/ 0 w 929346"/>
                    <a:gd name="connsiteY6" fmla="*/ 4375990 h 4375990"/>
                    <a:gd name="connsiteX7" fmla="*/ 0 w 929346"/>
                    <a:gd name="connsiteY7" fmla="*/ 154894 h 4375990"/>
                    <a:gd name="connsiteX8" fmla="*/ 154894 w 929346"/>
                    <a:gd name="connsiteY8" fmla="*/ 0 h 4375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9346" h="4375990">
                      <a:moveTo>
                        <a:pt x="0" y="3646643"/>
                      </a:moveTo>
                      <a:lnTo>
                        <a:pt x="0" y="729347"/>
                      </a:lnTo>
                      <a:cubicBezTo>
                        <a:pt x="0" y="326539"/>
                        <a:pt x="14728" y="2"/>
                        <a:pt x="32895" y="2"/>
                      </a:cubicBezTo>
                      <a:lnTo>
                        <a:pt x="929346" y="2"/>
                      </a:lnTo>
                      <a:lnTo>
                        <a:pt x="929346" y="2"/>
                      </a:lnTo>
                      <a:lnTo>
                        <a:pt x="929346" y="4375988"/>
                      </a:lnTo>
                      <a:lnTo>
                        <a:pt x="929346" y="4375988"/>
                      </a:lnTo>
                      <a:lnTo>
                        <a:pt x="32895" y="4375988"/>
                      </a:lnTo>
                      <a:cubicBezTo>
                        <a:pt x="14728" y="4375988"/>
                        <a:pt x="0" y="4049451"/>
                        <a:pt x="0" y="3646643"/>
                      </a:cubicBezTo>
                      <a:close/>
                    </a:path>
                  </a:pathLst>
                </a:custGeom>
                <a:solidFill>
                  <a:schemeClr val="bg1">
                    <a:lumMod val="95000"/>
                    <a:alpha val="90000"/>
                  </a:schemeClr>
                </a:solidFill>
                <a:ln>
                  <a:solidFill>
                    <a:srgbClr val="F3F3F3">
                      <a:alpha val="90000"/>
                    </a:srgb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93018" tIns="169192" rIns="247649" bIns="169192" numCol="1" spcCol="1270" anchor="ctr" anchorCtr="0">
                  <a:noAutofit/>
                </a:bodyPr>
                <a:lstStyle/>
                <a:p>
                  <a:pPr marL="57150" lvl="1" indent="-57150" algn="l" defTabSz="444500">
                    <a:lnSpc>
                      <a:spcPct val="90000"/>
                    </a:lnSpc>
                    <a:spcBef>
                      <a:spcPct val="0"/>
                    </a:spcBef>
                    <a:spcAft>
                      <a:spcPct val="15000"/>
                    </a:spcAft>
                    <a:buChar char="•"/>
                  </a:pPr>
                  <a:r>
                    <a:rPr lang="es-MX" sz="1000" kern="1200" dirty="0">
                      <a:latin typeface="+mj-lt"/>
                    </a:rPr>
                    <a:t>La estimación de la PTF también puede partir de la función de valor agregado de cada actividad económica, la cual es la función que relaciona el valor agregado </a:t>
                  </a:r>
                  <a14:m>
                    <m:oMath xmlns:m="http://schemas.openxmlformats.org/officeDocument/2006/math">
                      <m:sSub>
                        <m:sSubPr>
                          <m:ctrlPr>
                            <a:rPr lang="es-MX" sz="1000" i="1" kern="1200">
                              <a:latin typeface="Cambria Math" panose="02040503050406030204" pitchFamily="18" charset="0"/>
                            </a:rPr>
                          </m:ctrlPr>
                        </m:sSubPr>
                        <m:e>
                          <m:r>
                            <a:rPr lang="es-MX" sz="1000" kern="1200">
                              <a:latin typeface="Cambria Math" panose="02040503050406030204" pitchFamily="18" charset="0"/>
                            </a:rPr>
                            <m:t>𝑉</m:t>
                          </m:r>
                        </m:e>
                        <m:sub>
                          <m:r>
                            <a:rPr lang="es-MX" sz="1000" kern="1200">
                              <a:latin typeface="Cambria Math" panose="02040503050406030204" pitchFamily="18" charset="0"/>
                            </a:rPr>
                            <m:t>𝑗</m:t>
                          </m:r>
                        </m:sub>
                      </m:sSub>
                    </m:oMath>
                  </a14:m>
                  <a:r>
                    <a:rPr lang="es-MX" sz="1000" kern="1200" dirty="0">
                      <a:latin typeface="+mj-lt"/>
                    </a:rPr>
                    <a:t> en función del capital </a:t>
                  </a:r>
                  <a14:m>
                    <m:oMath xmlns:m="http://schemas.openxmlformats.org/officeDocument/2006/math">
                      <m:sSub>
                        <m:sSubPr>
                          <m:ctrlPr>
                            <a:rPr lang="es-MX" sz="1000" i="1" kern="1200">
                              <a:latin typeface="Cambria Math" panose="02040503050406030204" pitchFamily="18" charset="0"/>
                            </a:rPr>
                          </m:ctrlPr>
                        </m:sSubPr>
                        <m:e>
                          <m:r>
                            <a:rPr lang="es-MX" sz="1000" kern="1200">
                              <a:latin typeface="Cambria Math" panose="02040503050406030204" pitchFamily="18" charset="0"/>
                            </a:rPr>
                            <m:t>𝐾</m:t>
                          </m:r>
                        </m:e>
                        <m:sub>
                          <m:r>
                            <a:rPr lang="es-MX" sz="1000" kern="1200">
                              <a:latin typeface="Cambria Math" panose="02040503050406030204" pitchFamily="18" charset="0"/>
                            </a:rPr>
                            <m:t>𝑗</m:t>
                          </m:r>
                        </m:sub>
                      </m:sSub>
                    </m:oMath>
                  </a14:m>
                  <a:r>
                    <a:rPr lang="es-MX" sz="1000" kern="1200" dirty="0">
                      <a:latin typeface="+mj-lt"/>
                    </a:rPr>
                    <a:t>, el trabajo </a:t>
                  </a:r>
                  <a14:m>
                    <m:oMath xmlns:m="http://schemas.openxmlformats.org/officeDocument/2006/math">
                      <m:sSub>
                        <m:sSubPr>
                          <m:ctrlPr>
                            <a:rPr lang="es-MX" sz="1000" i="1" kern="1200">
                              <a:latin typeface="Cambria Math" panose="02040503050406030204" pitchFamily="18" charset="0"/>
                            </a:rPr>
                          </m:ctrlPr>
                        </m:sSubPr>
                        <m:e>
                          <m:r>
                            <a:rPr lang="es-MX" sz="1000" kern="1200">
                              <a:latin typeface="Cambria Math" panose="02040503050406030204" pitchFamily="18" charset="0"/>
                            </a:rPr>
                            <m:t>𝐿</m:t>
                          </m:r>
                        </m:e>
                        <m:sub>
                          <m:r>
                            <a:rPr lang="es-MX" sz="1000" kern="1200">
                              <a:latin typeface="Cambria Math" panose="02040503050406030204" pitchFamily="18" charset="0"/>
                            </a:rPr>
                            <m:t>𝑗</m:t>
                          </m:r>
                        </m:sub>
                      </m:sSub>
                    </m:oMath>
                  </a14:m>
                  <a:r>
                    <a:rPr lang="es-MX" sz="1000" kern="1200" dirty="0">
                      <a:latin typeface="+mj-lt"/>
                    </a:rPr>
                    <a:t> y los efectos que no pueden ser explicados por estos, conocido como un índice de eficiencia </a:t>
                  </a:r>
                  <a14:m>
                    <m:oMath xmlns:m="http://schemas.openxmlformats.org/officeDocument/2006/math">
                      <m:sSub>
                        <m:sSubPr>
                          <m:ctrlPr>
                            <a:rPr lang="es-MX" sz="1000" i="1" kern="1200">
                              <a:latin typeface="Cambria Math" panose="02040503050406030204" pitchFamily="18" charset="0"/>
                            </a:rPr>
                          </m:ctrlPr>
                        </m:sSubPr>
                        <m:e>
                          <m:r>
                            <a:rPr lang="es-MX" sz="1000" i="1" kern="1200">
                              <a:latin typeface="Cambria Math" panose="02040503050406030204" pitchFamily="18" charset="0"/>
                            </a:rPr>
                            <m:t>𝐴</m:t>
                          </m:r>
                        </m:e>
                        <m:sub>
                          <m:r>
                            <a:rPr lang="es-MX" sz="1000" kern="1200">
                              <a:latin typeface="Cambria Math" panose="02040503050406030204" pitchFamily="18" charset="0"/>
                            </a:rPr>
                            <m:t>𝑗</m:t>
                          </m:r>
                        </m:sub>
                      </m:sSub>
                    </m:oMath>
                  </a14:m>
                  <a:r>
                    <a:rPr lang="es-MX" sz="1000" kern="1200" dirty="0">
                      <a:latin typeface="+mj-lt"/>
                    </a:rPr>
                    <a:t>. Es así que:</a:t>
                  </a:r>
                  <a:endParaRPr lang="es-CO" sz="1000" kern="1200" dirty="0">
                    <a:latin typeface="+mj-lt"/>
                  </a:endParaRPr>
                </a:p>
              </p:txBody>
            </p:sp>
          </mc:Choice>
          <mc:Fallback xmlns="">
            <p:sp>
              <p:nvSpPr>
                <p:cNvPr id="11" name="Forma libre: forma 10">
                  <a:extLst>
                    <a:ext uri="{FF2B5EF4-FFF2-40B4-BE49-F238E27FC236}">
                      <a16:creationId xmlns:a16="http://schemas.microsoft.com/office/drawing/2014/main" id="{893246C7-B37B-4578-AE86-722042DEBAF0}"/>
                    </a:ext>
                  </a:extLst>
                </p:cNvPr>
                <p:cNvSpPr>
                  <a:spLocks noRot="1" noChangeAspect="1" noMove="1" noResize="1" noEditPoints="1" noAdjustHandles="1" noChangeArrowheads="1" noChangeShapeType="1" noTextEdit="1"/>
                </p:cNvSpPr>
                <p:nvPr/>
              </p:nvSpPr>
              <p:spPr>
                <a:xfrm>
                  <a:off x="774090" y="2817446"/>
                  <a:ext cx="4126371" cy="929346"/>
                </a:xfrm>
                <a:custGeom>
                  <a:avLst/>
                  <a:gdLst>
                    <a:gd name="connsiteX0" fmla="*/ 154894 w 929346"/>
                    <a:gd name="connsiteY0" fmla="*/ 0 h 4375990"/>
                    <a:gd name="connsiteX1" fmla="*/ 774452 w 929346"/>
                    <a:gd name="connsiteY1" fmla="*/ 0 h 4375990"/>
                    <a:gd name="connsiteX2" fmla="*/ 929346 w 929346"/>
                    <a:gd name="connsiteY2" fmla="*/ 154894 h 4375990"/>
                    <a:gd name="connsiteX3" fmla="*/ 929346 w 929346"/>
                    <a:gd name="connsiteY3" fmla="*/ 4375990 h 4375990"/>
                    <a:gd name="connsiteX4" fmla="*/ 929346 w 929346"/>
                    <a:gd name="connsiteY4" fmla="*/ 4375990 h 4375990"/>
                    <a:gd name="connsiteX5" fmla="*/ 0 w 929346"/>
                    <a:gd name="connsiteY5" fmla="*/ 4375990 h 4375990"/>
                    <a:gd name="connsiteX6" fmla="*/ 0 w 929346"/>
                    <a:gd name="connsiteY6" fmla="*/ 4375990 h 4375990"/>
                    <a:gd name="connsiteX7" fmla="*/ 0 w 929346"/>
                    <a:gd name="connsiteY7" fmla="*/ 154894 h 4375990"/>
                    <a:gd name="connsiteX8" fmla="*/ 154894 w 929346"/>
                    <a:gd name="connsiteY8" fmla="*/ 0 h 4375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9346" h="4375990">
                      <a:moveTo>
                        <a:pt x="0" y="3646643"/>
                      </a:moveTo>
                      <a:lnTo>
                        <a:pt x="0" y="729347"/>
                      </a:lnTo>
                      <a:cubicBezTo>
                        <a:pt x="0" y="326539"/>
                        <a:pt x="14728" y="2"/>
                        <a:pt x="32895" y="2"/>
                      </a:cubicBezTo>
                      <a:lnTo>
                        <a:pt x="929346" y="2"/>
                      </a:lnTo>
                      <a:lnTo>
                        <a:pt x="929346" y="2"/>
                      </a:lnTo>
                      <a:lnTo>
                        <a:pt x="929346" y="4375988"/>
                      </a:lnTo>
                      <a:lnTo>
                        <a:pt x="929346" y="4375988"/>
                      </a:lnTo>
                      <a:lnTo>
                        <a:pt x="32895" y="4375988"/>
                      </a:lnTo>
                      <a:cubicBezTo>
                        <a:pt x="14728" y="4375988"/>
                        <a:pt x="0" y="4049451"/>
                        <a:pt x="0" y="3646643"/>
                      </a:cubicBezTo>
                      <a:close/>
                    </a:path>
                  </a:pathLst>
                </a:custGeom>
                <a:blipFill>
                  <a:blip r:embed="rId5"/>
                  <a:stretch>
                    <a:fillRect t="-3185" b="-1274"/>
                  </a:stretch>
                </a:blipFill>
                <a:ln>
                  <a:solidFill>
                    <a:srgbClr val="F3F3F3">
                      <a:alpha val="90000"/>
                    </a:srgbClr>
                  </a:solidFill>
                </a:ln>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12" name="Forma libre: forma 11">
                  <a:extLst>
                    <a:ext uri="{FF2B5EF4-FFF2-40B4-BE49-F238E27FC236}">
                      <a16:creationId xmlns:a16="http://schemas.microsoft.com/office/drawing/2014/main" id="{16549ECD-E931-4B0B-B90C-1621F301C595}"/>
                    </a:ext>
                  </a:extLst>
                </p:cNvPr>
                <p:cNvSpPr/>
                <p:nvPr/>
              </p:nvSpPr>
              <p:spPr>
                <a:xfrm>
                  <a:off x="4900462" y="2851129"/>
                  <a:ext cx="4045065" cy="861980"/>
                </a:xfrm>
                <a:custGeom>
                  <a:avLst/>
                  <a:gdLst>
                    <a:gd name="connsiteX0" fmla="*/ 0 w 4190473"/>
                    <a:gd name="connsiteY0" fmla="*/ 143666 h 861980"/>
                    <a:gd name="connsiteX1" fmla="*/ 143666 w 4190473"/>
                    <a:gd name="connsiteY1" fmla="*/ 0 h 861980"/>
                    <a:gd name="connsiteX2" fmla="*/ 4046807 w 4190473"/>
                    <a:gd name="connsiteY2" fmla="*/ 0 h 861980"/>
                    <a:gd name="connsiteX3" fmla="*/ 4190473 w 4190473"/>
                    <a:gd name="connsiteY3" fmla="*/ 143666 h 861980"/>
                    <a:gd name="connsiteX4" fmla="*/ 4190473 w 4190473"/>
                    <a:gd name="connsiteY4" fmla="*/ 718314 h 861980"/>
                    <a:gd name="connsiteX5" fmla="*/ 4046807 w 4190473"/>
                    <a:gd name="connsiteY5" fmla="*/ 861980 h 861980"/>
                    <a:gd name="connsiteX6" fmla="*/ 143666 w 4190473"/>
                    <a:gd name="connsiteY6" fmla="*/ 861980 h 861980"/>
                    <a:gd name="connsiteX7" fmla="*/ 0 w 4190473"/>
                    <a:gd name="connsiteY7" fmla="*/ 718314 h 861980"/>
                    <a:gd name="connsiteX8" fmla="*/ 0 w 4190473"/>
                    <a:gd name="connsiteY8" fmla="*/ 143666 h 86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0473" h="861980">
                      <a:moveTo>
                        <a:pt x="0" y="143666"/>
                      </a:moveTo>
                      <a:cubicBezTo>
                        <a:pt x="0" y="64321"/>
                        <a:pt x="64321" y="0"/>
                        <a:pt x="143666" y="0"/>
                      </a:cubicBezTo>
                      <a:lnTo>
                        <a:pt x="4046807" y="0"/>
                      </a:lnTo>
                      <a:cubicBezTo>
                        <a:pt x="4126152" y="0"/>
                        <a:pt x="4190473" y="64321"/>
                        <a:pt x="4190473" y="143666"/>
                      </a:cubicBezTo>
                      <a:lnTo>
                        <a:pt x="4190473" y="718314"/>
                      </a:lnTo>
                      <a:cubicBezTo>
                        <a:pt x="4190473" y="797659"/>
                        <a:pt x="4126152" y="861980"/>
                        <a:pt x="4046807" y="861980"/>
                      </a:cubicBezTo>
                      <a:lnTo>
                        <a:pt x="143666" y="861980"/>
                      </a:lnTo>
                      <a:cubicBezTo>
                        <a:pt x="64321" y="861980"/>
                        <a:pt x="0" y="797659"/>
                        <a:pt x="0" y="718314"/>
                      </a:cubicBezTo>
                      <a:lnTo>
                        <a:pt x="0" y="143666"/>
                      </a:lnTo>
                      <a:close/>
                    </a:path>
                  </a:pathLst>
                </a:custGeom>
                <a:solidFill>
                  <a:srgbClr val="C0004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7798" tIns="64938" rIns="87798" bIns="64938" numCol="1" spcCol="1270" anchor="ctr" anchorCtr="0">
                  <a:noAutofit/>
                </a:bodyPr>
                <a:lstStyle/>
                <a:p>
                  <a:pPr marL="0" lvl="0" indent="0" algn="ctr" defTabSz="533400">
                    <a:lnSpc>
                      <a:spcPct val="90000"/>
                    </a:lnSpc>
                    <a:spcBef>
                      <a:spcPct val="0"/>
                    </a:spcBef>
                    <a:spcAft>
                      <a:spcPct val="35000"/>
                    </a:spcAft>
                    <a:buNone/>
                  </a:pPr>
                  <a14:m>
                    <m:oMathPara xmlns:m="http://schemas.openxmlformats.org/officeDocument/2006/math">
                      <m:oMathParaPr>
                        <m:jc m:val="centerGroup"/>
                      </m:oMathParaPr>
                      <m:oMath xmlns:m="http://schemas.openxmlformats.org/officeDocument/2006/math">
                        <m:sSub>
                          <m:sSubPr>
                            <m:ctrlPr>
                              <a:rPr lang="es-MX" sz="1200" i="1" kern="1200" smtClean="0">
                                <a:latin typeface="Cambria Math" panose="02040503050406030204" pitchFamily="18" charset="0"/>
                              </a:rPr>
                            </m:ctrlPr>
                          </m:sSubPr>
                          <m:e>
                            <m:r>
                              <a:rPr lang="es-MX" sz="1200" kern="1200">
                                <a:latin typeface="Cambria Math" panose="02040503050406030204" pitchFamily="18" charset="0"/>
                              </a:rPr>
                              <m:t>𝑉</m:t>
                            </m:r>
                          </m:e>
                          <m:sub>
                            <m:r>
                              <a:rPr lang="es-MX" sz="1200" kern="1200">
                                <a:latin typeface="Cambria Math" panose="02040503050406030204" pitchFamily="18" charset="0"/>
                              </a:rPr>
                              <m:t>𝑗</m:t>
                            </m:r>
                          </m:sub>
                        </m:sSub>
                        <m:r>
                          <a:rPr lang="es-MX" sz="1200" kern="1200">
                            <a:latin typeface="Cambria Math" panose="02040503050406030204" pitchFamily="18" charset="0"/>
                          </a:rPr>
                          <m:t>=</m:t>
                        </m:r>
                        <m:r>
                          <a:rPr lang="es-MX" sz="1200" kern="1200">
                            <a:latin typeface="Cambria Math" panose="02040503050406030204" pitchFamily="18" charset="0"/>
                          </a:rPr>
                          <m:t>𝑔</m:t>
                        </m:r>
                        <m:d>
                          <m:dPr>
                            <m:ctrlPr>
                              <a:rPr lang="es-MX" sz="1200" i="1" kern="1200">
                                <a:latin typeface="Cambria Math" panose="02040503050406030204" pitchFamily="18" charset="0"/>
                              </a:rPr>
                            </m:ctrlPr>
                          </m:dPr>
                          <m:e>
                            <m:sSub>
                              <m:sSubPr>
                                <m:ctrlPr>
                                  <a:rPr lang="es-MX" sz="1200" i="1" kern="1200">
                                    <a:latin typeface="Cambria Math" panose="02040503050406030204" pitchFamily="18" charset="0"/>
                                  </a:rPr>
                                </m:ctrlPr>
                              </m:sSubPr>
                              <m:e>
                                <m:r>
                                  <a:rPr lang="es-MX" sz="1200" kern="1200">
                                    <a:latin typeface="Cambria Math" panose="02040503050406030204" pitchFamily="18" charset="0"/>
                                  </a:rPr>
                                  <m:t>𝐾</m:t>
                                </m:r>
                              </m:e>
                              <m:sub>
                                <m:r>
                                  <a:rPr lang="es-MX" sz="1200" kern="1200">
                                    <a:latin typeface="Cambria Math" panose="02040503050406030204" pitchFamily="18" charset="0"/>
                                  </a:rPr>
                                  <m:t>𝑗</m:t>
                                </m:r>
                              </m:sub>
                            </m:sSub>
                            <m:r>
                              <a:rPr lang="es-MX" sz="1200" kern="1200">
                                <a:latin typeface="Cambria Math" panose="02040503050406030204" pitchFamily="18" charset="0"/>
                              </a:rPr>
                              <m:t>,</m:t>
                            </m:r>
                            <m:sSub>
                              <m:sSubPr>
                                <m:ctrlPr>
                                  <a:rPr lang="es-MX" sz="1200" i="1" kern="1200">
                                    <a:latin typeface="Cambria Math" panose="02040503050406030204" pitchFamily="18" charset="0"/>
                                  </a:rPr>
                                </m:ctrlPr>
                              </m:sSubPr>
                              <m:e>
                                <m:r>
                                  <a:rPr lang="es-MX" sz="1200" kern="1200">
                                    <a:latin typeface="Cambria Math" panose="02040503050406030204" pitchFamily="18" charset="0"/>
                                  </a:rPr>
                                  <m:t>𝐿</m:t>
                                </m:r>
                              </m:e>
                              <m:sub>
                                <m:r>
                                  <a:rPr lang="es-MX" sz="1200" kern="1200">
                                    <a:latin typeface="Cambria Math" panose="02040503050406030204" pitchFamily="18" charset="0"/>
                                  </a:rPr>
                                  <m:t>𝑗</m:t>
                                </m:r>
                              </m:sub>
                            </m:sSub>
                            <m:r>
                              <a:rPr lang="es-MX" sz="1200" kern="1200">
                                <a:latin typeface="Cambria Math" panose="02040503050406030204" pitchFamily="18" charset="0"/>
                              </a:rPr>
                              <m:t>,</m:t>
                            </m:r>
                            <m:sSubSup>
                              <m:sSubSupPr>
                                <m:ctrlPr>
                                  <a:rPr lang="es-CO" sz="1200" i="1" kern="1200">
                                    <a:latin typeface="Cambria Math" panose="02040503050406030204" pitchFamily="18" charset="0"/>
                                  </a:rPr>
                                </m:ctrlPr>
                              </m:sSubSupPr>
                              <m:e>
                                <m:r>
                                  <a:rPr lang="es-MX" sz="1200" kern="1200">
                                    <a:latin typeface="Cambria Math" panose="02040503050406030204" pitchFamily="18" charset="0"/>
                                  </a:rPr>
                                  <m:t>𝐴</m:t>
                                </m:r>
                              </m:e>
                              <m:sub>
                                <m:r>
                                  <a:rPr lang="es-MX" sz="1200" kern="1200">
                                    <a:latin typeface="Cambria Math" panose="02040503050406030204" pitchFamily="18" charset="0"/>
                                  </a:rPr>
                                  <m:t>𝑗</m:t>
                                </m:r>
                              </m:sub>
                              <m:sup>
                                <m:r>
                                  <a:rPr lang="es-MX" sz="1200" i="1" kern="1200">
                                    <a:latin typeface="Cambria Math" panose="02040503050406030204" pitchFamily="18" charset="0"/>
                                  </a:rPr>
                                  <m:t>𝑉</m:t>
                                </m:r>
                              </m:sup>
                            </m:sSubSup>
                          </m:e>
                        </m:d>
                      </m:oMath>
                    </m:oMathPara>
                  </a14:m>
                  <a:endParaRPr lang="es-CO" sz="1200" kern="1200" dirty="0">
                    <a:latin typeface="+mj-lt"/>
                  </a:endParaRPr>
                </a:p>
              </p:txBody>
            </p:sp>
          </mc:Choice>
          <mc:Fallback xmlns="">
            <p:sp>
              <p:nvSpPr>
                <p:cNvPr id="12" name="Forma libre: forma 11">
                  <a:extLst>
                    <a:ext uri="{FF2B5EF4-FFF2-40B4-BE49-F238E27FC236}">
                      <a16:creationId xmlns:a16="http://schemas.microsoft.com/office/drawing/2014/main" id="{16549ECD-E931-4B0B-B90C-1621F301C595}"/>
                    </a:ext>
                  </a:extLst>
                </p:cNvPr>
                <p:cNvSpPr>
                  <a:spLocks noRot="1" noChangeAspect="1" noMove="1" noResize="1" noEditPoints="1" noAdjustHandles="1" noChangeArrowheads="1" noChangeShapeType="1" noTextEdit="1"/>
                </p:cNvSpPr>
                <p:nvPr/>
              </p:nvSpPr>
              <p:spPr>
                <a:xfrm>
                  <a:off x="4900462" y="2851129"/>
                  <a:ext cx="4045065" cy="861980"/>
                </a:xfrm>
                <a:custGeom>
                  <a:avLst/>
                  <a:gdLst>
                    <a:gd name="connsiteX0" fmla="*/ 0 w 4190473"/>
                    <a:gd name="connsiteY0" fmla="*/ 143666 h 861980"/>
                    <a:gd name="connsiteX1" fmla="*/ 143666 w 4190473"/>
                    <a:gd name="connsiteY1" fmla="*/ 0 h 861980"/>
                    <a:gd name="connsiteX2" fmla="*/ 4046807 w 4190473"/>
                    <a:gd name="connsiteY2" fmla="*/ 0 h 861980"/>
                    <a:gd name="connsiteX3" fmla="*/ 4190473 w 4190473"/>
                    <a:gd name="connsiteY3" fmla="*/ 143666 h 861980"/>
                    <a:gd name="connsiteX4" fmla="*/ 4190473 w 4190473"/>
                    <a:gd name="connsiteY4" fmla="*/ 718314 h 861980"/>
                    <a:gd name="connsiteX5" fmla="*/ 4046807 w 4190473"/>
                    <a:gd name="connsiteY5" fmla="*/ 861980 h 861980"/>
                    <a:gd name="connsiteX6" fmla="*/ 143666 w 4190473"/>
                    <a:gd name="connsiteY6" fmla="*/ 861980 h 861980"/>
                    <a:gd name="connsiteX7" fmla="*/ 0 w 4190473"/>
                    <a:gd name="connsiteY7" fmla="*/ 718314 h 861980"/>
                    <a:gd name="connsiteX8" fmla="*/ 0 w 4190473"/>
                    <a:gd name="connsiteY8" fmla="*/ 143666 h 86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0473" h="861980">
                      <a:moveTo>
                        <a:pt x="0" y="143666"/>
                      </a:moveTo>
                      <a:cubicBezTo>
                        <a:pt x="0" y="64321"/>
                        <a:pt x="64321" y="0"/>
                        <a:pt x="143666" y="0"/>
                      </a:cubicBezTo>
                      <a:lnTo>
                        <a:pt x="4046807" y="0"/>
                      </a:lnTo>
                      <a:cubicBezTo>
                        <a:pt x="4126152" y="0"/>
                        <a:pt x="4190473" y="64321"/>
                        <a:pt x="4190473" y="143666"/>
                      </a:cubicBezTo>
                      <a:lnTo>
                        <a:pt x="4190473" y="718314"/>
                      </a:lnTo>
                      <a:cubicBezTo>
                        <a:pt x="4190473" y="797659"/>
                        <a:pt x="4126152" y="861980"/>
                        <a:pt x="4046807" y="861980"/>
                      </a:cubicBezTo>
                      <a:lnTo>
                        <a:pt x="143666" y="861980"/>
                      </a:lnTo>
                      <a:cubicBezTo>
                        <a:pt x="64321" y="861980"/>
                        <a:pt x="0" y="797659"/>
                        <a:pt x="0" y="718314"/>
                      </a:cubicBezTo>
                      <a:lnTo>
                        <a:pt x="0" y="143666"/>
                      </a:lnTo>
                      <a:close/>
                    </a:path>
                  </a:pathLst>
                </a:custGeom>
                <a:blipFill>
                  <a:blip r:embed="rId6"/>
                  <a:stretch>
                    <a:fillRect/>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13" name="Forma libre: forma 12">
                  <a:extLst>
                    <a:ext uri="{FF2B5EF4-FFF2-40B4-BE49-F238E27FC236}">
                      <a16:creationId xmlns:a16="http://schemas.microsoft.com/office/drawing/2014/main" id="{CF37422D-13A9-475F-A695-519E34829083}"/>
                    </a:ext>
                  </a:extLst>
                </p:cNvPr>
                <p:cNvSpPr/>
                <p:nvPr/>
              </p:nvSpPr>
              <p:spPr>
                <a:xfrm>
                  <a:off x="774090" y="3822616"/>
                  <a:ext cx="4126372" cy="929346"/>
                </a:xfrm>
                <a:custGeom>
                  <a:avLst/>
                  <a:gdLst>
                    <a:gd name="connsiteX0" fmla="*/ 154894 w 929346"/>
                    <a:gd name="connsiteY0" fmla="*/ 0 h 4375990"/>
                    <a:gd name="connsiteX1" fmla="*/ 774452 w 929346"/>
                    <a:gd name="connsiteY1" fmla="*/ 0 h 4375990"/>
                    <a:gd name="connsiteX2" fmla="*/ 929346 w 929346"/>
                    <a:gd name="connsiteY2" fmla="*/ 154894 h 4375990"/>
                    <a:gd name="connsiteX3" fmla="*/ 929346 w 929346"/>
                    <a:gd name="connsiteY3" fmla="*/ 4375990 h 4375990"/>
                    <a:gd name="connsiteX4" fmla="*/ 929346 w 929346"/>
                    <a:gd name="connsiteY4" fmla="*/ 4375990 h 4375990"/>
                    <a:gd name="connsiteX5" fmla="*/ 0 w 929346"/>
                    <a:gd name="connsiteY5" fmla="*/ 4375990 h 4375990"/>
                    <a:gd name="connsiteX6" fmla="*/ 0 w 929346"/>
                    <a:gd name="connsiteY6" fmla="*/ 4375990 h 4375990"/>
                    <a:gd name="connsiteX7" fmla="*/ 0 w 929346"/>
                    <a:gd name="connsiteY7" fmla="*/ 154894 h 4375990"/>
                    <a:gd name="connsiteX8" fmla="*/ 154894 w 929346"/>
                    <a:gd name="connsiteY8" fmla="*/ 0 h 4375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9346" h="4375990">
                      <a:moveTo>
                        <a:pt x="0" y="3646643"/>
                      </a:moveTo>
                      <a:lnTo>
                        <a:pt x="0" y="729347"/>
                      </a:lnTo>
                      <a:cubicBezTo>
                        <a:pt x="0" y="326539"/>
                        <a:pt x="14728" y="2"/>
                        <a:pt x="32895" y="2"/>
                      </a:cubicBezTo>
                      <a:lnTo>
                        <a:pt x="929346" y="2"/>
                      </a:lnTo>
                      <a:lnTo>
                        <a:pt x="929346" y="2"/>
                      </a:lnTo>
                      <a:lnTo>
                        <a:pt x="929346" y="4375988"/>
                      </a:lnTo>
                      <a:lnTo>
                        <a:pt x="929346" y="4375988"/>
                      </a:lnTo>
                      <a:lnTo>
                        <a:pt x="32895" y="4375988"/>
                      </a:lnTo>
                      <a:cubicBezTo>
                        <a:pt x="14728" y="4375988"/>
                        <a:pt x="0" y="4049451"/>
                        <a:pt x="0" y="3646643"/>
                      </a:cubicBezTo>
                      <a:close/>
                    </a:path>
                  </a:pathLst>
                </a:custGeom>
                <a:solidFill>
                  <a:schemeClr val="bg1">
                    <a:lumMod val="95000"/>
                  </a:schemeClr>
                </a:solidFill>
                <a:ln>
                  <a:solidFill>
                    <a:srgbClr val="F3F3F3">
                      <a:alpha val="90000"/>
                    </a:srgb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93018" tIns="169192" rIns="247649" bIns="169192" numCol="1" spcCol="1270" anchor="ctr" anchorCtr="0">
                  <a:noAutofit/>
                </a:bodyPr>
                <a:lstStyle/>
                <a:p>
                  <a:pPr marL="57150" lvl="1" indent="-57150" algn="just" defTabSz="444500">
                    <a:lnSpc>
                      <a:spcPct val="90000"/>
                    </a:lnSpc>
                    <a:spcBef>
                      <a:spcPct val="0"/>
                    </a:spcBef>
                    <a:spcAft>
                      <a:spcPct val="15000"/>
                    </a:spcAft>
                    <a:buChar char="•"/>
                  </a:pPr>
                  <a:r>
                    <a:rPr lang="es-MX" sz="1000" kern="1200" dirty="0">
                      <a:latin typeface="+mj-lt"/>
                    </a:rPr>
                    <a:t>El crecimiento del valor agregado en la actividad </a:t>
                  </a:r>
                  <a14:m>
                    <m:oMath xmlns:m="http://schemas.openxmlformats.org/officeDocument/2006/math">
                      <m:r>
                        <a:rPr lang="es-MX" sz="1000" kern="1200">
                          <a:latin typeface="Cambria Math" panose="02040503050406030204" pitchFamily="18" charset="0"/>
                        </a:rPr>
                        <m:t>𝑗</m:t>
                      </m:r>
                    </m:oMath>
                  </a14:m>
                  <a:r>
                    <a:rPr lang="es-MX" sz="1000" kern="1200" dirty="0">
                      <a:latin typeface="+mj-lt"/>
                    </a:rPr>
                    <a:t> se puede expresar como la contribución del capital, el trabajo y la productividad total de los factores. </a:t>
                  </a:r>
                  <a:endParaRPr lang="es-CO" sz="1000" kern="1200" dirty="0">
                    <a:latin typeface="+mj-lt"/>
                  </a:endParaRPr>
                </a:p>
                <a:p>
                  <a:pPr marL="57150" lvl="1" indent="-57150" algn="just" defTabSz="444500">
                    <a:lnSpc>
                      <a:spcPct val="90000"/>
                    </a:lnSpc>
                    <a:spcBef>
                      <a:spcPct val="0"/>
                    </a:spcBef>
                    <a:spcAft>
                      <a:spcPct val="15000"/>
                    </a:spcAft>
                    <a:buChar char="•"/>
                  </a:pPr>
                  <a14:m>
                    <m:oMath xmlns:m="http://schemas.openxmlformats.org/officeDocument/2006/math">
                      <m:sSubSup>
                        <m:sSubSupPr>
                          <m:ctrlPr>
                            <a:rPr lang="es-MX" sz="1000" i="1" kern="1200" smtClean="0">
                              <a:latin typeface="Cambria Math" panose="02040503050406030204" pitchFamily="18" charset="0"/>
                            </a:rPr>
                          </m:ctrlPr>
                        </m:sSubSupPr>
                        <m:e>
                          <m:r>
                            <a:rPr lang="es-MX" sz="1000" kern="1200">
                              <a:latin typeface="Cambria Math" panose="02040503050406030204" pitchFamily="18" charset="0"/>
                            </a:rPr>
                            <m:t>𝑤</m:t>
                          </m:r>
                        </m:e>
                        <m:sub>
                          <m:r>
                            <a:rPr lang="es-MX" sz="1000" kern="1200">
                              <a:latin typeface="Cambria Math" panose="02040503050406030204" pitchFamily="18" charset="0"/>
                            </a:rPr>
                            <m:t>𝑗</m:t>
                          </m:r>
                        </m:sub>
                        <m:sup>
                          <m:r>
                            <a:rPr lang="es-MX" sz="1000" kern="1200">
                              <a:latin typeface="Cambria Math" panose="02040503050406030204" pitchFamily="18" charset="0"/>
                            </a:rPr>
                            <m:t>𝑖</m:t>
                          </m:r>
                        </m:sup>
                      </m:sSubSup>
                      <m:r>
                        <a:rPr lang="es-MX" sz="1000" i="1" kern="1200">
                          <a:latin typeface="Cambria Math" panose="02040503050406030204" pitchFamily="18" charset="0"/>
                        </a:rPr>
                        <m:t> </m:t>
                      </m:r>
                    </m:oMath>
                  </a14:m>
                  <a:r>
                    <a:rPr lang="es-CO" sz="1000" kern="1200" dirty="0">
                      <a:latin typeface="+mj-lt"/>
                    </a:rPr>
                    <a:t>es la participación media de los índices de servicios de capital (si </a:t>
                  </a:r>
                  <a14:m>
                    <m:oMath xmlns:m="http://schemas.openxmlformats.org/officeDocument/2006/math">
                      <m:r>
                        <a:rPr lang="es-MX" sz="1000" i="1" kern="1200">
                          <a:latin typeface="Cambria Math" panose="02040503050406030204" pitchFamily="18" charset="0"/>
                        </a:rPr>
                        <m:t>𝑖</m:t>
                      </m:r>
                      <m:r>
                        <a:rPr lang="es-MX" sz="1000" i="1" kern="1200">
                          <a:latin typeface="Cambria Math" panose="02040503050406030204" pitchFamily="18" charset="0"/>
                        </a:rPr>
                        <m:t>=</m:t>
                      </m:r>
                      <m:r>
                        <a:rPr lang="es-MX" sz="1000" i="1" kern="1200">
                          <a:latin typeface="Cambria Math" panose="02040503050406030204" pitchFamily="18" charset="0"/>
                        </a:rPr>
                        <m:t>𝑘</m:t>
                      </m:r>
                    </m:oMath>
                  </a14:m>
                  <a:r>
                    <a:rPr lang="es-CO" sz="1000" kern="1200" dirty="0">
                      <a:latin typeface="+mj-lt"/>
                    </a:rPr>
                    <a:t>), laboral (si </a:t>
                  </a:r>
                  <a14:m>
                    <m:oMath xmlns:m="http://schemas.openxmlformats.org/officeDocument/2006/math">
                      <m:r>
                        <a:rPr lang="es-MX" sz="1000" i="1" kern="1200">
                          <a:latin typeface="Cambria Math" panose="02040503050406030204" pitchFamily="18" charset="0"/>
                        </a:rPr>
                        <m:t>𝑖</m:t>
                      </m:r>
                      <m:r>
                        <a:rPr lang="es-MX" sz="1000" i="1" kern="1200">
                          <a:latin typeface="Cambria Math" panose="02040503050406030204" pitchFamily="18" charset="0"/>
                        </a:rPr>
                        <m:t>=</m:t>
                      </m:r>
                      <m:r>
                        <a:rPr lang="es-MX" sz="1000" i="1" kern="1200">
                          <a:latin typeface="Cambria Math" panose="02040503050406030204" pitchFamily="18" charset="0"/>
                        </a:rPr>
                        <m:t>𝑙</m:t>
                      </m:r>
                    </m:oMath>
                  </a14:m>
                  <a:r>
                    <a:rPr lang="es-CO" sz="1000" kern="1200" dirty="0">
                      <a:latin typeface="+mj-lt"/>
                    </a:rPr>
                    <a:t>) y consumos intermedios (si </a:t>
                  </a:r>
                  <a14:m>
                    <m:oMath xmlns:m="http://schemas.openxmlformats.org/officeDocument/2006/math">
                      <m:r>
                        <a:rPr lang="es-MX" sz="1000" i="1" kern="1200">
                          <a:latin typeface="Cambria Math" panose="02040503050406030204" pitchFamily="18" charset="0"/>
                        </a:rPr>
                        <m:t>𝑖</m:t>
                      </m:r>
                      <m:r>
                        <a:rPr lang="es-MX" sz="1000" i="1" kern="1200">
                          <a:latin typeface="Cambria Math" panose="02040503050406030204" pitchFamily="18" charset="0"/>
                        </a:rPr>
                        <m:t>=</m:t>
                      </m:r>
                      <m:r>
                        <a:rPr lang="es-MX" sz="1000" i="1" kern="1200">
                          <a:latin typeface="Cambria Math" panose="02040503050406030204" pitchFamily="18" charset="0"/>
                        </a:rPr>
                        <m:t>𝑥</m:t>
                      </m:r>
                    </m:oMath>
                  </a14:m>
                  <a:r>
                    <a:rPr lang="es-CO" sz="1000" kern="1200" dirty="0">
                      <a:latin typeface="+mj-lt"/>
                    </a:rPr>
                    <a:t>).</a:t>
                  </a:r>
                  <a:r>
                    <a:rPr lang="es-MX" sz="1000" kern="1200" dirty="0">
                      <a:latin typeface="+mj-lt"/>
                    </a:rPr>
                    <a:t> </a:t>
                  </a:r>
                  <a:endParaRPr lang="es-CO" sz="1000" kern="1200" dirty="0">
                    <a:latin typeface="+mj-lt"/>
                  </a:endParaRPr>
                </a:p>
              </p:txBody>
            </p:sp>
          </mc:Choice>
          <mc:Fallback xmlns="">
            <p:sp>
              <p:nvSpPr>
                <p:cNvPr id="13" name="Forma libre: forma 12">
                  <a:extLst>
                    <a:ext uri="{FF2B5EF4-FFF2-40B4-BE49-F238E27FC236}">
                      <a16:creationId xmlns:a16="http://schemas.microsoft.com/office/drawing/2014/main" id="{CF37422D-13A9-475F-A695-519E34829083}"/>
                    </a:ext>
                  </a:extLst>
                </p:cNvPr>
                <p:cNvSpPr>
                  <a:spLocks noRot="1" noChangeAspect="1" noMove="1" noResize="1" noEditPoints="1" noAdjustHandles="1" noChangeArrowheads="1" noChangeShapeType="1" noTextEdit="1"/>
                </p:cNvSpPr>
                <p:nvPr/>
              </p:nvSpPr>
              <p:spPr>
                <a:xfrm>
                  <a:off x="774090" y="3822616"/>
                  <a:ext cx="4126372" cy="929346"/>
                </a:xfrm>
                <a:custGeom>
                  <a:avLst/>
                  <a:gdLst>
                    <a:gd name="connsiteX0" fmla="*/ 154894 w 929346"/>
                    <a:gd name="connsiteY0" fmla="*/ 0 h 4375990"/>
                    <a:gd name="connsiteX1" fmla="*/ 774452 w 929346"/>
                    <a:gd name="connsiteY1" fmla="*/ 0 h 4375990"/>
                    <a:gd name="connsiteX2" fmla="*/ 929346 w 929346"/>
                    <a:gd name="connsiteY2" fmla="*/ 154894 h 4375990"/>
                    <a:gd name="connsiteX3" fmla="*/ 929346 w 929346"/>
                    <a:gd name="connsiteY3" fmla="*/ 4375990 h 4375990"/>
                    <a:gd name="connsiteX4" fmla="*/ 929346 w 929346"/>
                    <a:gd name="connsiteY4" fmla="*/ 4375990 h 4375990"/>
                    <a:gd name="connsiteX5" fmla="*/ 0 w 929346"/>
                    <a:gd name="connsiteY5" fmla="*/ 4375990 h 4375990"/>
                    <a:gd name="connsiteX6" fmla="*/ 0 w 929346"/>
                    <a:gd name="connsiteY6" fmla="*/ 4375990 h 4375990"/>
                    <a:gd name="connsiteX7" fmla="*/ 0 w 929346"/>
                    <a:gd name="connsiteY7" fmla="*/ 154894 h 4375990"/>
                    <a:gd name="connsiteX8" fmla="*/ 154894 w 929346"/>
                    <a:gd name="connsiteY8" fmla="*/ 0 h 4375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9346" h="4375990">
                      <a:moveTo>
                        <a:pt x="0" y="3646643"/>
                      </a:moveTo>
                      <a:lnTo>
                        <a:pt x="0" y="729347"/>
                      </a:lnTo>
                      <a:cubicBezTo>
                        <a:pt x="0" y="326539"/>
                        <a:pt x="14728" y="2"/>
                        <a:pt x="32895" y="2"/>
                      </a:cubicBezTo>
                      <a:lnTo>
                        <a:pt x="929346" y="2"/>
                      </a:lnTo>
                      <a:lnTo>
                        <a:pt x="929346" y="2"/>
                      </a:lnTo>
                      <a:lnTo>
                        <a:pt x="929346" y="4375988"/>
                      </a:lnTo>
                      <a:lnTo>
                        <a:pt x="929346" y="4375988"/>
                      </a:lnTo>
                      <a:lnTo>
                        <a:pt x="32895" y="4375988"/>
                      </a:lnTo>
                      <a:cubicBezTo>
                        <a:pt x="14728" y="4375988"/>
                        <a:pt x="0" y="4049451"/>
                        <a:pt x="0" y="3646643"/>
                      </a:cubicBezTo>
                      <a:close/>
                    </a:path>
                  </a:pathLst>
                </a:custGeom>
                <a:blipFill>
                  <a:blip r:embed="rId7"/>
                  <a:stretch>
                    <a:fillRect t="-3822" b="-3185"/>
                  </a:stretch>
                </a:blipFill>
                <a:ln>
                  <a:solidFill>
                    <a:srgbClr val="F3F3F3">
                      <a:alpha val="90000"/>
                    </a:srgbClr>
                  </a:solidFill>
                </a:ln>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14" name="Forma libre: forma 13">
                  <a:extLst>
                    <a:ext uri="{FF2B5EF4-FFF2-40B4-BE49-F238E27FC236}">
                      <a16:creationId xmlns:a16="http://schemas.microsoft.com/office/drawing/2014/main" id="{DC1F4343-FA02-40D0-A49F-EF877E0E0B0F}"/>
                    </a:ext>
                  </a:extLst>
                </p:cNvPr>
                <p:cNvSpPr/>
                <p:nvPr/>
              </p:nvSpPr>
              <p:spPr>
                <a:xfrm>
                  <a:off x="4900462" y="3804877"/>
                  <a:ext cx="4045065" cy="964824"/>
                </a:xfrm>
                <a:custGeom>
                  <a:avLst/>
                  <a:gdLst>
                    <a:gd name="connsiteX0" fmla="*/ 0 w 4190473"/>
                    <a:gd name="connsiteY0" fmla="*/ 160807 h 964824"/>
                    <a:gd name="connsiteX1" fmla="*/ 160807 w 4190473"/>
                    <a:gd name="connsiteY1" fmla="*/ 0 h 964824"/>
                    <a:gd name="connsiteX2" fmla="*/ 4029666 w 4190473"/>
                    <a:gd name="connsiteY2" fmla="*/ 0 h 964824"/>
                    <a:gd name="connsiteX3" fmla="*/ 4190473 w 4190473"/>
                    <a:gd name="connsiteY3" fmla="*/ 160807 h 964824"/>
                    <a:gd name="connsiteX4" fmla="*/ 4190473 w 4190473"/>
                    <a:gd name="connsiteY4" fmla="*/ 804017 h 964824"/>
                    <a:gd name="connsiteX5" fmla="*/ 4029666 w 4190473"/>
                    <a:gd name="connsiteY5" fmla="*/ 964824 h 964824"/>
                    <a:gd name="connsiteX6" fmla="*/ 160807 w 4190473"/>
                    <a:gd name="connsiteY6" fmla="*/ 964824 h 964824"/>
                    <a:gd name="connsiteX7" fmla="*/ 0 w 4190473"/>
                    <a:gd name="connsiteY7" fmla="*/ 804017 h 964824"/>
                    <a:gd name="connsiteX8" fmla="*/ 0 w 4190473"/>
                    <a:gd name="connsiteY8" fmla="*/ 160807 h 96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0473" h="964824">
                      <a:moveTo>
                        <a:pt x="0" y="160807"/>
                      </a:moveTo>
                      <a:cubicBezTo>
                        <a:pt x="0" y="71996"/>
                        <a:pt x="71996" y="0"/>
                        <a:pt x="160807" y="0"/>
                      </a:cubicBezTo>
                      <a:lnTo>
                        <a:pt x="4029666" y="0"/>
                      </a:lnTo>
                      <a:cubicBezTo>
                        <a:pt x="4118477" y="0"/>
                        <a:pt x="4190473" y="71996"/>
                        <a:pt x="4190473" y="160807"/>
                      </a:cubicBezTo>
                      <a:lnTo>
                        <a:pt x="4190473" y="804017"/>
                      </a:lnTo>
                      <a:cubicBezTo>
                        <a:pt x="4190473" y="892828"/>
                        <a:pt x="4118477" y="964824"/>
                        <a:pt x="4029666" y="964824"/>
                      </a:cubicBezTo>
                      <a:lnTo>
                        <a:pt x="160807" y="964824"/>
                      </a:lnTo>
                      <a:cubicBezTo>
                        <a:pt x="71996" y="964824"/>
                        <a:pt x="0" y="892828"/>
                        <a:pt x="0" y="804017"/>
                      </a:cubicBezTo>
                      <a:lnTo>
                        <a:pt x="0" y="160807"/>
                      </a:lnTo>
                      <a:close/>
                    </a:path>
                  </a:pathLst>
                </a:custGeom>
                <a:solidFill>
                  <a:srgbClr val="C0004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819" tIns="69959" rIns="92819" bIns="69959" numCol="1" spcCol="1270" anchor="ctr" anchorCtr="0">
                  <a:noAutofit/>
                </a:bodyPr>
                <a:lstStyle/>
                <a:p>
                  <a:pPr marL="0" lvl="0" indent="0" algn="ctr" defTabSz="533400">
                    <a:lnSpc>
                      <a:spcPct val="90000"/>
                    </a:lnSpc>
                    <a:spcBef>
                      <a:spcPct val="0"/>
                    </a:spcBef>
                    <a:spcAft>
                      <a:spcPct val="35000"/>
                    </a:spcAft>
                    <a:buNone/>
                  </a:pPr>
                  <a14:m>
                    <m:oMathPara xmlns:m="http://schemas.openxmlformats.org/officeDocument/2006/math">
                      <m:oMathParaPr>
                        <m:jc m:val="centerGroup"/>
                      </m:oMathParaPr>
                      <m:oMath xmlns:m="http://schemas.openxmlformats.org/officeDocument/2006/math">
                        <m:r>
                          <a:rPr lang="es-MX" sz="1200" kern="1200" smtClean="0">
                            <a:latin typeface="Cambria Math" panose="02040503050406030204" pitchFamily="18" charset="0"/>
                          </a:rPr>
                          <m:t>∆</m:t>
                        </m:r>
                        <m:func>
                          <m:funcPr>
                            <m:ctrlPr>
                              <a:rPr lang="es-MX" sz="1200" i="1" kern="1200">
                                <a:latin typeface="Cambria Math" panose="02040503050406030204" pitchFamily="18" charset="0"/>
                              </a:rPr>
                            </m:ctrlPr>
                          </m:funcPr>
                          <m:fName>
                            <m:r>
                              <m:rPr>
                                <m:sty m:val="p"/>
                              </m:rPr>
                              <a:rPr lang="es-MX" sz="1200" kern="1200">
                                <a:latin typeface="Cambria Math" panose="02040503050406030204" pitchFamily="18" charset="0"/>
                              </a:rPr>
                              <m:t>ln</m:t>
                            </m:r>
                          </m:fName>
                          <m:e>
                            <m:d>
                              <m:dPr>
                                <m:ctrlPr>
                                  <a:rPr lang="es-MX" sz="1200" i="1" kern="1200">
                                    <a:latin typeface="Cambria Math" panose="02040503050406030204" pitchFamily="18" charset="0"/>
                                  </a:rPr>
                                </m:ctrlPr>
                              </m:dPr>
                              <m:e>
                                <m:sSubSup>
                                  <m:sSubSupPr>
                                    <m:ctrlPr>
                                      <a:rPr lang="es-CO" sz="1200" i="1" kern="1200">
                                        <a:latin typeface="Cambria Math" panose="02040503050406030204" pitchFamily="18" charset="0"/>
                                      </a:rPr>
                                    </m:ctrlPr>
                                  </m:sSubSupPr>
                                  <m:e>
                                    <m:r>
                                      <a:rPr lang="es-MX" sz="1200" kern="1200">
                                        <a:latin typeface="Cambria Math" panose="02040503050406030204" pitchFamily="18" charset="0"/>
                                      </a:rPr>
                                      <m:t>𝐴</m:t>
                                    </m:r>
                                  </m:e>
                                  <m:sub>
                                    <m:r>
                                      <a:rPr lang="es-MX" sz="1200" kern="1200">
                                        <a:latin typeface="Cambria Math" panose="02040503050406030204" pitchFamily="18" charset="0"/>
                                      </a:rPr>
                                      <m:t>𝑗</m:t>
                                    </m:r>
                                  </m:sub>
                                  <m:sup>
                                    <m:r>
                                      <a:rPr lang="es-MX" sz="1200" i="1" kern="1200">
                                        <a:latin typeface="Cambria Math" panose="02040503050406030204" pitchFamily="18" charset="0"/>
                                      </a:rPr>
                                      <m:t>𝑉</m:t>
                                    </m:r>
                                  </m:sup>
                                </m:sSubSup>
                              </m:e>
                            </m:d>
                          </m:e>
                        </m:func>
                        <m:r>
                          <a:rPr lang="es-MX" sz="1200" kern="1200">
                            <a:latin typeface="Cambria Math" panose="02040503050406030204" pitchFamily="18" charset="0"/>
                          </a:rPr>
                          <m:t>=∆</m:t>
                        </m:r>
                        <m:func>
                          <m:funcPr>
                            <m:ctrlPr>
                              <a:rPr lang="es-MX" sz="1200" i="1" kern="1200">
                                <a:latin typeface="Cambria Math" panose="02040503050406030204" pitchFamily="18" charset="0"/>
                              </a:rPr>
                            </m:ctrlPr>
                          </m:funcPr>
                          <m:fName>
                            <m:r>
                              <m:rPr>
                                <m:sty m:val="p"/>
                              </m:rPr>
                              <a:rPr lang="es-MX" sz="1200" kern="1200">
                                <a:latin typeface="Cambria Math" panose="02040503050406030204" pitchFamily="18" charset="0"/>
                              </a:rPr>
                              <m:t>ln</m:t>
                            </m:r>
                          </m:fName>
                          <m:e>
                            <m:d>
                              <m:dPr>
                                <m:ctrlPr>
                                  <a:rPr lang="es-MX" sz="1200" i="1" kern="1200">
                                    <a:latin typeface="Cambria Math" panose="02040503050406030204" pitchFamily="18" charset="0"/>
                                  </a:rPr>
                                </m:ctrlPr>
                              </m:dPr>
                              <m:e>
                                <m:sSub>
                                  <m:sSubPr>
                                    <m:ctrlPr>
                                      <a:rPr lang="es-MX" sz="1200" i="1" kern="1200">
                                        <a:latin typeface="Cambria Math" panose="02040503050406030204" pitchFamily="18" charset="0"/>
                                      </a:rPr>
                                    </m:ctrlPr>
                                  </m:sSubPr>
                                  <m:e>
                                    <m:r>
                                      <a:rPr lang="es-MX" sz="1200" kern="1200">
                                        <a:latin typeface="Cambria Math" panose="02040503050406030204" pitchFamily="18" charset="0"/>
                                      </a:rPr>
                                      <m:t>𝑉</m:t>
                                    </m:r>
                                  </m:e>
                                  <m:sub>
                                    <m:r>
                                      <a:rPr lang="es-MX" sz="1200" kern="1200">
                                        <a:latin typeface="Cambria Math" panose="02040503050406030204" pitchFamily="18" charset="0"/>
                                      </a:rPr>
                                      <m:t>𝑗</m:t>
                                    </m:r>
                                  </m:sub>
                                </m:sSub>
                              </m:e>
                            </m:d>
                          </m:e>
                        </m:func>
                        <m:r>
                          <a:rPr lang="es-MX" sz="1200" kern="1200">
                            <a:latin typeface="Cambria Math" panose="02040503050406030204" pitchFamily="18" charset="0"/>
                          </a:rPr>
                          <m:t>−</m:t>
                        </m:r>
                        <m:sSubSup>
                          <m:sSubSupPr>
                            <m:ctrlPr>
                              <a:rPr lang="es-MX" sz="1200" i="1" kern="1200">
                                <a:latin typeface="Cambria Math" panose="02040503050406030204" pitchFamily="18" charset="0"/>
                              </a:rPr>
                            </m:ctrlPr>
                          </m:sSubSupPr>
                          <m:e>
                            <m:r>
                              <a:rPr lang="es-MX" sz="1200" kern="1200">
                                <a:latin typeface="Cambria Math" panose="02040503050406030204" pitchFamily="18" charset="0"/>
                              </a:rPr>
                              <m:t>𝑤</m:t>
                            </m:r>
                          </m:e>
                          <m:sub>
                            <m:r>
                              <a:rPr lang="es-MX" sz="1200" kern="1200">
                                <a:latin typeface="Cambria Math" panose="02040503050406030204" pitchFamily="18" charset="0"/>
                              </a:rPr>
                              <m:t>𝑗</m:t>
                            </m:r>
                          </m:sub>
                          <m:sup>
                            <m:r>
                              <a:rPr lang="es-MX" sz="1200" kern="1200">
                                <a:latin typeface="Cambria Math" panose="02040503050406030204" pitchFamily="18" charset="0"/>
                              </a:rPr>
                              <m:t>𝑘</m:t>
                            </m:r>
                          </m:sup>
                        </m:sSubSup>
                        <m:r>
                          <a:rPr lang="es-MX" sz="1200" kern="1200">
                            <a:latin typeface="Cambria Math" panose="02040503050406030204" pitchFamily="18" charset="0"/>
                          </a:rPr>
                          <m:t>∆</m:t>
                        </m:r>
                        <m:func>
                          <m:funcPr>
                            <m:ctrlPr>
                              <a:rPr lang="es-MX" sz="1200" i="1" kern="1200">
                                <a:latin typeface="Cambria Math" panose="02040503050406030204" pitchFamily="18" charset="0"/>
                              </a:rPr>
                            </m:ctrlPr>
                          </m:funcPr>
                          <m:fName>
                            <m:r>
                              <m:rPr>
                                <m:sty m:val="p"/>
                              </m:rPr>
                              <a:rPr lang="es-MX" sz="1200" kern="1200">
                                <a:latin typeface="Cambria Math" panose="02040503050406030204" pitchFamily="18" charset="0"/>
                              </a:rPr>
                              <m:t>ln</m:t>
                            </m:r>
                          </m:fName>
                          <m:e>
                            <m:d>
                              <m:dPr>
                                <m:ctrlPr>
                                  <a:rPr lang="es-MX" sz="1200" i="1" kern="1200">
                                    <a:latin typeface="Cambria Math" panose="02040503050406030204" pitchFamily="18" charset="0"/>
                                  </a:rPr>
                                </m:ctrlPr>
                              </m:dPr>
                              <m:e>
                                <m:sSub>
                                  <m:sSubPr>
                                    <m:ctrlPr>
                                      <a:rPr lang="es-MX" sz="1200" i="1" kern="1200">
                                        <a:latin typeface="Cambria Math" panose="02040503050406030204" pitchFamily="18" charset="0"/>
                                      </a:rPr>
                                    </m:ctrlPr>
                                  </m:sSubPr>
                                  <m:e>
                                    <m:r>
                                      <a:rPr lang="es-MX" sz="1200" kern="1200">
                                        <a:latin typeface="Cambria Math" panose="02040503050406030204" pitchFamily="18" charset="0"/>
                                      </a:rPr>
                                      <m:t>𝐾</m:t>
                                    </m:r>
                                  </m:e>
                                  <m:sub>
                                    <m:r>
                                      <a:rPr lang="es-MX" sz="1200" kern="1200">
                                        <a:latin typeface="Cambria Math" panose="02040503050406030204" pitchFamily="18" charset="0"/>
                                      </a:rPr>
                                      <m:t>𝑗</m:t>
                                    </m:r>
                                  </m:sub>
                                </m:sSub>
                              </m:e>
                            </m:d>
                          </m:e>
                        </m:func>
                        <m:r>
                          <a:rPr lang="es-MX" sz="1200" kern="1200">
                            <a:latin typeface="Cambria Math" panose="02040503050406030204" pitchFamily="18" charset="0"/>
                          </a:rPr>
                          <m:t>−</m:t>
                        </m:r>
                        <m:sSubSup>
                          <m:sSubSupPr>
                            <m:ctrlPr>
                              <a:rPr lang="es-MX" sz="1200" i="1" kern="1200">
                                <a:latin typeface="Cambria Math" panose="02040503050406030204" pitchFamily="18" charset="0"/>
                              </a:rPr>
                            </m:ctrlPr>
                          </m:sSubSupPr>
                          <m:e>
                            <m:r>
                              <a:rPr lang="es-MX" sz="1200" kern="1200">
                                <a:latin typeface="Cambria Math" panose="02040503050406030204" pitchFamily="18" charset="0"/>
                              </a:rPr>
                              <m:t>𝑤</m:t>
                            </m:r>
                          </m:e>
                          <m:sub>
                            <m:r>
                              <a:rPr lang="es-MX" sz="1200" kern="1200">
                                <a:latin typeface="Cambria Math" panose="02040503050406030204" pitchFamily="18" charset="0"/>
                              </a:rPr>
                              <m:t>𝑗</m:t>
                            </m:r>
                          </m:sub>
                          <m:sup>
                            <m:r>
                              <a:rPr lang="es-MX" sz="1200" kern="1200">
                                <a:latin typeface="Cambria Math" panose="02040503050406030204" pitchFamily="18" charset="0"/>
                              </a:rPr>
                              <m:t>𝑙</m:t>
                            </m:r>
                          </m:sup>
                        </m:sSubSup>
                        <m:r>
                          <a:rPr lang="es-MX" sz="1200" kern="1200">
                            <a:latin typeface="Cambria Math" panose="02040503050406030204" pitchFamily="18" charset="0"/>
                          </a:rPr>
                          <m:t>∆</m:t>
                        </m:r>
                        <m:r>
                          <m:rPr>
                            <m:sty m:val="p"/>
                          </m:rPr>
                          <a:rPr lang="es-MX" sz="1200" kern="1200">
                            <a:latin typeface="Cambria Math" panose="02040503050406030204" pitchFamily="18" charset="0"/>
                          </a:rPr>
                          <m:t>ln</m:t>
                        </m:r>
                        <m:r>
                          <a:rPr lang="es-MX" sz="1200" kern="1200">
                            <a:latin typeface="Cambria Math" panose="02040503050406030204" pitchFamily="18" charset="0"/>
                          </a:rPr>
                          <m:t>(</m:t>
                        </m:r>
                        <m:sSub>
                          <m:sSubPr>
                            <m:ctrlPr>
                              <a:rPr lang="es-MX" sz="1200" i="1" kern="1200">
                                <a:latin typeface="Cambria Math" panose="02040503050406030204" pitchFamily="18" charset="0"/>
                              </a:rPr>
                            </m:ctrlPr>
                          </m:sSubPr>
                          <m:e>
                            <m:r>
                              <a:rPr lang="es-MX" sz="1200" kern="1200">
                                <a:latin typeface="Cambria Math" panose="02040503050406030204" pitchFamily="18" charset="0"/>
                              </a:rPr>
                              <m:t>𝐿</m:t>
                            </m:r>
                          </m:e>
                          <m:sub>
                            <m:r>
                              <a:rPr lang="es-MX" sz="1200" kern="1200">
                                <a:latin typeface="Cambria Math" panose="02040503050406030204" pitchFamily="18" charset="0"/>
                              </a:rPr>
                              <m:t>𝑗</m:t>
                            </m:r>
                          </m:sub>
                        </m:sSub>
                        <m:r>
                          <a:rPr lang="es-MX" sz="1200" kern="1200">
                            <a:latin typeface="Cambria Math" panose="02040503050406030204" pitchFamily="18" charset="0"/>
                          </a:rPr>
                          <m:t>)</m:t>
                        </m:r>
                      </m:oMath>
                    </m:oMathPara>
                  </a14:m>
                  <a:endParaRPr lang="es-CO" sz="1200" kern="1200" dirty="0">
                    <a:latin typeface="+mj-lt"/>
                  </a:endParaRPr>
                </a:p>
              </p:txBody>
            </p:sp>
          </mc:Choice>
          <mc:Fallback xmlns="">
            <p:sp>
              <p:nvSpPr>
                <p:cNvPr id="14" name="Forma libre: forma 13">
                  <a:extLst>
                    <a:ext uri="{FF2B5EF4-FFF2-40B4-BE49-F238E27FC236}">
                      <a16:creationId xmlns:a16="http://schemas.microsoft.com/office/drawing/2014/main" id="{DC1F4343-FA02-40D0-A49F-EF877E0E0B0F}"/>
                    </a:ext>
                  </a:extLst>
                </p:cNvPr>
                <p:cNvSpPr>
                  <a:spLocks noRot="1" noChangeAspect="1" noMove="1" noResize="1" noEditPoints="1" noAdjustHandles="1" noChangeArrowheads="1" noChangeShapeType="1" noTextEdit="1"/>
                </p:cNvSpPr>
                <p:nvPr/>
              </p:nvSpPr>
              <p:spPr>
                <a:xfrm>
                  <a:off x="4900462" y="3804877"/>
                  <a:ext cx="4045065" cy="964824"/>
                </a:xfrm>
                <a:custGeom>
                  <a:avLst/>
                  <a:gdLst>
                    <a:gd name="connsiteX0" fmla="*/ 0 w 4190473"/>
                    <a:gd name="connsiteY0" fmla="*/ 160807 h 964824"/>
                    <a:gd name="connsiteX1" fmla="*/ 160807 w 4190473"/>
                    <a:gd name="connsiteY1" fmla="*/ 0 h 964824"/>
                    <a:gd name="connsiteX2" fmla="*/ 4029666 w 4190473"/>
                    <a:gd name="connsiteY2" fmla="*/ 0 h 964824"/>
                    <a:gd name="connsiteX3" fmla="*/ 4190473 w 4190473"/>
                    <a:gd name="connsiteY3" fmla="*/ 160807 h 964824"/>
                    <a:gd name="connsiteX4" fmla="*/ 4190473 w 4190473"/>
                    <a:gd name="connsiteY4" fmla="*/ 804017 h 964824"/>
                    <a:gd name="connsiteX5" fmla="*/ 4029666 w 4190473"/>
                    <a:gd name="connsiteY5" fmla="*/ 964824 h 964824"/>
                    <a:gd name="connsiteX6" fmla="*/ 160807 w 4190473"/>
                    <a:gd name="connsiteY6" fmla="*/ 964824 h 964824"/>
                    <a:gd name="connsiteX7" fmla="*/ 0 w 4190473"/>
                    <a:gd name="connsiteY7" fmla="*/ 804017 h 964824"/>
                    <a:gd name="connsiteX8" fmla="*/ 0 w 4190473"/>
                    <a:gd name="connsiteY8" fmla="*/ 160807 h 96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0473" h="964824">
                      <a:moveTo>
                        <a:pt x="0" y="160807"/>
                      </a:moveTo>
                      <a:cubicBezTo>
                        <a:pt x="0" y="71996"/>
                        <a:pt x="71996" y="0"/>
                        <a:pt x="160807" y="0"/>
                      </a:cubicBezTo>
                      <a:lnTo>
                        <a:pt x="4029666" y="0"/>
                      </a:lnTo>
                      <a:cubicBezTo>
                        <a:pt x="4118477" y="0"/>
                        <a:pt x="4190473" y="71996"/>
                        <a:pt x="4190473" y="160807"/>
                      </a:cubicBezTo>
                      <a:lnTo>
                        <a:pt x="4190473" y="804017"/>
                      </a:lnTo>
                      <a:cubicBezTo>
                        <a:pt x="4190473" y="892828"/>
                        <a:pt x="4118477" y="964824"/>
                        <a:pt x="4029666" y="964824"/>
                      </a:cubicBezTo>
                      <a:lnTo>
                        <a:pt x="160807" y="964824"/>
                      </a:lnTo>
                      <a:cubicBezTo>
                        <a:pt x="71996" y="964824"/>
                        <a:pt x="0" y="892828"/>
                        <a:pt x="0" y="804017"/>
                      </a:cubicBezTo>
                      <a:lnTo>
                        <a:pt x="0" y="160807"/>
                      </a:lnTo>
                      <a:close/>
                    </a:path>
                  </a:pathLst>
                </a:custGeom>
                <a:blipFill>
                  <a:blip r:embed="rId8"/>
                  <a:stretch>
                    <a:fillRect/>
                  </a:stretch>
                </a:blipFill>
              </p:spPr>
              <p:txBody>
                <a:bodyPr/>
                <a:lstStyle/>
                <a:p>
                  <a:r>
                    <a:rPr lang="es-CO">
                      <a:noFill/>
                    </a:rPr>
                    <a:t> </a:t>
                  </a:r>
                </a:p>
              </p:txBody>
            </p:sp>
          </mc:Fallback>
        </mc:AlternateContent>
      </p:grpSp>
      <p:sp>
        <p:nvSpPr>
          <p:cNvPr id="6" name="CuadroTexto 5">
            <a:extLst>
              <a:ext uri="{FF2B5EF4-FFF2-40B4-BE49-F238E27FC236}">
                <a16:creationId xmlns:a16="http://schemas.microsoft.com/office/drawing/2014/main" id="{10E5395F-F975-FE40-9DBE-B2C695454FD8}"/>
              </a:ext>
            </a:extLst>
          </p:cNvPr>
          <p:cNvSpPr txBox="1"/>
          <p:nvPr/>
        </p:nvSpPr>
        <p:spPr>
          <a:xfrm>
            <a:off x="684695" y="119698"/>
            <a:ext cx="5473543" cy="307777"/>
          </a:xfrm>
          <a:prstGeom prst="rect">
            <a:avLst/>
          </a:prstGeom>
          <a:noFill/>
        </p:spPr>
        <p:txBody>
          <a:bodyPr wrap="square">
            <a:spAutoFit/>
          </a:bodyPr>
          <a:lstStyle/>
          <a:p>
            <a:pPr algn="just"/>
            <a:r>
              <a:rPr lang="es-CO" sz="1400" b="1" dirty="0">
                <a:solidFill>
                  <a:srgbClr val="C00048"/>
                </a:solidFill>
              </a:rPr>
              <a:t>Productividad Total de los Factores PTF</a:t>
            </a:r>
          </a:p>
        </p:txBody>
      </p:sp>
      <p:cxnSp>
        <p:nvCxnSpPr>
          <p:cNvPr id="5" name="Conector recto 4">
            <a:extLst>
              <a:ext uri="{FF2B5EF4-FFF2-40B4-BE49-F238E27FC236}">
                <a16:creationId xmlns:a16="http://schemas.microsoft.com/office/drawing/2014/main" id="{3293F3EA-637B-4844-8507-0476C59B64B5}"/>
              </a:ext>
            </a:extLst>
          </p:cNvPr>
          <p:cNvCxnSpPr>
            <a:cxnSpLocks/>
          </p:cNvCxnSpPr>
          <p:nvPr/>
        </p:nvCxnSpPr>
        <p:spPr>
          <a:xfrm flipH="1">
            <a:off x="774392" y="476018"/>
            <a:ext cx="374047" cy="0"/>
          </a:xfrm>
          <a:prstGeom prst="line">
            <a:avLst/>
          </a:prstGeom>
          <a:ln>
            <a:solidFill>
              <a:srgbClr val="8D143D"/>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5914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F3D74433-91FE-FC4D-A94D-3895450B3889}"/>
              </a:ext>
            </a:extLst>
          </p:cNvPr>
          <p:cNvSpPr/>
          <p:nvPr/>
        </p:nvSpPr>
        <p:spPr>
          <a:xfrm>
            <a:off x="5018708" y="0"/>
            <a:ext cx="4140200" cy="51435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3" name="1 Rectángulo">
            <a:extLst>
              <a:ext uri="{FF2B5EF4-FFF2-40B4-BE49-F238E27FC236}">
                <a16:creationId xmlns:a16="http://schemas.microsoft.com/office/drawing/2014/main" id="{E05F4016-98FF-4F08-BFE9-B22946A800BF}"/>
              </a:ext>
            </a:extLst>
          </p:cNvPr>
          <p:cNvSpPr/>
          <p:nvPr/>
        </p:nvSpPr>
        <p:spPr>
          <a:xfrm>
            <a:off x="665074" y="144507"/>
            <a:ext cx="8388179" cy="307777"/>
          </a:xfrm>
          <a:prstGeom prst="rect">
            <a:avLst/>
          </a:prstGeom>
        </p:spPr>
        <p:txBody>
          <a:bodyPr wrap="square">
            <a:spAutoFit/>
          </a:bodyPr>
          <a:lstStyle/>
          <a:p>
            <a:pPr algn="just"/>
            <a:r>
              <a:rPr lang="es-CO" sz="1400" b="1">
                <a:solidFill>
                  <a:srgbClr val="B6004B"/>
                </a:solidFill>
              </a:rPr>
              <a:t>Servicios laborales</a:t>
            </a:r>
          </a:p>
        </p:txBody>
      </p:sp>
      <p:graphicFrame>
        <p:nvGraphicFramePr>
          <p:cNvPr id="5" name="Tabla 5">
            <a:extLst>
              <a:ext uri="{FF2B5EF4-FFF2-40B4-BE49-F238E27FC236}">
                <a16:creationId xmlns:a16="http://schemas.microsoft.com/office/drawing/2014/main" id="{32B40A0E-7A80-4DAB-8136-803349028A79}"/>
              </a:ext>
            </a:extLst>
          </p:cNvPr>
          <p:cNvGraphicFramePr>
            <a:graphicFrameLocks noGrp="1"/>
          </p:cNvGraphicFramePr>
          <p:nvPr>
            <p:extLst>
              <p:ext uri="{D42A27DB-BD31-4B8C-83A1-F6EECF244321}">
                <p14:modId xmlns:p14="http://schemas.microsoft.com/office/powerpoint/2010/main" val="1713500146"/>
              </p:ext>
            </p:extLst>
          </p:nvPr>
        </p:nvGraphicFramePr>
        <p:xfrm>
          <a:off x="774393" y="2405559"/>
          <a:ext cx="4053134" cy="2125980"/>
        </p:xfrm>
        <a:graphic>
          <a:graphicData uri="http://schemas.openxmlformats.org/drawingml/2006/table">
            <a:tbl>
              <a:tblPr firstRow="1" bandRow="1">
                <a:tableStyleId>{8A107856-5554-42FB-B03E-39F5DBC370BA}</a:tableStyleId>
              </a:tblPr>
              <a:tblGrid>
                <a:gridCol w="1796502">
                  <a:extLst>
                    <a:ext uri="{9D8B030D-6E8A-4147-A177-3AD203B41FA5}">
                      <a16:colId xmlns:a16="http://schemas.microsoft.com/office/drawing/2014/main" val="1290216163"/>
                    </a:ext>
                  </a:extLst>
                </a:gridCol>
                <a:gridCol w="2256632">
                  <a:extLst>
                    <a:ext uri="{9D8B030D-6E8A-4147-A177-3AD203B41FA5}">
                      <a16:colId xmlns:a16="http://schemas.microsoft.com/office/drawing/2014/main" val="1754322805"/>
                    </a:ext>
                  </a:extLst>
                </a:gridCol>
              </a:tblGrid>
              <a:tr h="186478">
                <a:tc>
                  <a:txBody>
                    <a:bodyPr/>
                    <a:lstStyle/>
                    <a:p>
                      <a:pPr marL="0" algn="ctr" defTabSz="609585" rtl="0" eaLnBrk="1" latinLnBrk="0" hangingPunct="1"/>
                      <a:r>
                        <a:rPr lang="es-MX" sz="1100" kern="1200">
                          <a:solidFill>
                            <a:schemeClr val="bg1"/>
                          </a:solidFill>
                          <a:latin typeface="+mn-lt"/>
                          <a:ea typeface="+mn-ea"/>
                          <a:cs typeface="+mn-cs"/>
                        </a:rPr>
                        <a:t>Variables</a:t>
                      </a:r>
                      <a:endParaRPr lang="es-CO" sz="1100" kern="1200">
                        <a:solidFill>
                          <a:schemeClr val="bg1"/>
                        </a:solidFill>
                        <a:latin typeface="+mn-lt"/>
                        <a:ea typeface="+mn-ea"/>
                        <a:cs typeface="+mn-cs"/>
                      </a:endParaRPr>
                    </a:p>
                  </a:txBody>
                  <a:tcPr marL="68580" marR="68580" marT="34290" marB="34290">
                    <a:lnB w="12700" cmpd="sng">
                      <a:noFill/>
                    </a:lnB>
                    <a:solidFill>
                      <a:srgbClr val="B7024D"/>
                    </a:solidFill>
                  </a:tcPr>
                </a:tc>
                <a:tc>
                  <a:txBody>
                    <a:bodyPr/>
                    <a:lstStyle/>
                    <a:p>
                      <a:pPr marL="0" algn="ctr" defTabSz="609585" rtl="0" eaLnBrk="1" latinLnBrk="0" hangingPunct="1"/>
                      <a:r>
                        <a:rPr lang="es-MX" sz="1100" b="1" kern="1200">
                          <a:solidFill>
                            <a:schemeClr val="bg1"/>
                          </a:solidFill>
                          <a:latin typeface="+mn-lt"/>
                          <a:ea typeface="+mn-ea"/>
                          <a:cs typeface="+mn-cs"/>
                        </a:rPr>
                        <a:t>Descripción</a:t>
                      </a:r>
                      <a:endParaRPr lang="es-CO" sz="1100" b="1" kern="1200">
                        <a:solidFill>
                          <a:schemeClr val="bg1"/>
                        </a:solidFill>
                        <a:latin typeface="+mn-lt"/>
                        <a:ea typeface="+mn-ea"/>
                        <a:cs typeface="+mn-cs"/>
                      </a:endParaRPr>
                    </a:p>
                  </a:txBody>
                  <a:tcPr marL="68580" marR="68580" marT="34290" marB="34290">
                    <a:lnB w="12700" cmpd="sng">
                      <a:noFill/>
                    </a:lnB>
                    <a:solidFill>
                      <a:srgbClr val="B7024D"/>
                    </a:solidFill>
                  </a:tcPr>
                </a:tc>
                <a:extLst>
                  <a:ext uri="{0D108BD9-81ED-4DB2-BD59-A6C34878D82A}">
                    <a16:rowId xmlns:a16="http://schemas.microsoft.com/office/drawing/2014/main" val="172921074"/>
                  </a:ext>
                </a:extLst>
              </a:tr>
              <a:tr h="228600">
                <a:tc rowSpan="2">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s-MX" sz="1100" b="1" kern="1200">
                          <a:solidFill>
                            <a:schemeClr val="dk1"/>
                          </a:solidFill>
                          <a:latin typeface="+mn-lt"/>
                          <a:ea typeface="+mn-ea"/>
                          <a:cs typeface="+mn-cs"/>
                        </a:rPr>
                        <a:t>Sexo</a:t>
                      </a:r>
                      <a:endParaRPr lang="es-CO" sz="1100" b="1" kern="1200">
                        <a:solidFill>
                          <a:schemeClr val="dk1"/>
                        </a:solidFill>
                        <a:latin typeface="+mn-lt"/>
                        <a:ea typeface="+mn-ea"/>
                        <a:cs typeface="+mn-cs"/>
                      </a:endParaRPr>
                    </a:p>
                    <a:p>
                      <a:pPr marL="0" algn="ctr" defTabSz="609585" rtl="0" eaLnBrk="1" latinLnBrk="0" hangingPunct="1"/>
                      <a:endParaRPr lang="es-CO" sz="1100" kern="1200">
                        <a:solidFill>
                          <a:schemeClr val="dk1"/>
                        </a:solidFill>
                        <a:latin typeface="+mn-lt"/>
                        <a:ea typeface="+mn-ea"/>
                        <a:cs typeface="+mn-cs"/>
                      </a:endParaRPr>
                    </a:p>
                  </a:txBody>
                  <a:tcPr marL="68580" marR="68580" marT="34290" marB="34290"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s-MX" sz="1100" b="0" kern="1200">
                          <a:solidFill>
                            <a:schemeClr val="dk1"/>
                          </a:solidFill>
                          <a:latin typeface="+mn-lt"/>
                          <a:ea typeface="+mn-ea"/>
                          <a:cs typeface="+mn-cs"/>
                        </a:rPr>
                        <a:t>Mujer</a:t>
                      </a:r>
                      <a:endParaRPr lang="es-CO" sz="1100" b="0" kern="1200">
                        <a:solidFill>
                          <a:schemeClr val="dk1"/>
                        </a:solidFill>
                        <a:latin typeface="+mn-lt"/>
                        <a:ea typeface="+mn-ea"/>
                        <a:cs typeface="+mn-cs"/>
                      </a:endParaRPr>
                    </a:p>
                  </a:txBody>
                  <a:tcPr marL="68580" marR="68580" marT="34290" marB="34290" anchor="ct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31974453"/>
                  </a:ext>
                </a:extLst>
              </a:tr>
              <a:tr h="228600">
                <a:tc vMerge="1">
                  <a:txBody>
                    <a:bodyPr/>
                    <a:lstStyle/>
                    <a:p>
                      <a:endParaRPr lang="es-CO"/>
                    </a:p>
                  </a:txBody>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s-MX" sz="1100" kern="1200">
                          <a:solidFill>
                            <a:schemeClr val="dk1"/>
                          </a:solidFill>
                          <a:latin typeface="+mn-lt"/>
                          <a:ea typeface="+mn-ea"/>
                          <a:cs typeface="+mn-cs"/>
                        </a:rPr>
                        <a:t>Hombre</a:t>
                      </a:r>
                      <a:endParaRPr lang="es-CO" sz="1100" kern="1200">
                        <a:solidFill>
                          <a:schemeClr val="dk1"/>
                        </a:solidFill>
                        <a:latin typeface="+mn-lt"/>
                        <a:ea typeface="+mn-ea"/>
                        <a:cs typeface="+mn-cs"/>
                      </a:endParaRPr>
                    </a:p>
                  </a:txBody>
                  <a:tcPr marL="68580" marR="68580" marT="34290" marB="3429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63282275"/>
                  </a:ext>
                </a:extLst>
              </a:tr>
              <a:tr h="228600">
                <a:tc rowSpan="3">
                  <a:txBody>
                    <a:bodyPr/>
                    <a:lstStyle/>
                    <a:p>
                      <a:pPr algn="ctr"/>
                      <a:r>
                        <a:rPr lang="es-MX" sz="1100" b="1"/>
                        <a:t>Edad</a:t>
                      </a:r>
                      <a:endParaRPr lang="es-CO" sz="1100" b="1"/>
                    </a:p>
                  </a:txBody>
                  <a:tcPr marL="68580" marR="68580" marT="34290" marB="3429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MX" sz="1100"/>
                        <a:t>15-29 años</a:t>
                      </a:r>
                      <a:endParaRPr lang="es-CO" sz="1100"/>
                    </a:p>
                  </a:txBody>
                  <a:tcPr marL="68580" marR="68580" marT="34290" marB="3429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964212318"/>
                  </a:ext>
                </a:extLst>
              </a:tr>
              <a:tr h="228600">
                <a:tc vMerge="1">
                  <a:txBody>
                    <a:bodyPr/>
                    <a:lstStyle/>
                    <a:p>
                      <a:endParaRPr lang="es-CO" sz="1600"/>
                    </a:p>
                  </a:txBody>
                  <a:tcPr/>
                </a:tc>
                <a:tc>
                  <a:txBody>
                    <a:bodyPr/>
                    <a:lstStyle/>
                    <a:p>
                      <a:pPr algn="ctr"/>
                      <a:r>
                        <a:rPr lang="es-MX" sz="1100"/>
                        <a:t>30-49 años</a:t>
                      </a:r>
                      <a:endParaRPr lang="es-CO" sz="1100"/>
                    </a:p>
                  </a:txBody>
                  <a:tcPr marL="68580" marR="68580" marT="34290" marB="3429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2064369"/>
                  </a:ext>
                </a:extLst>
              </a:tr>
              <a:tr h="228600">
                <a:tc vMerge="1">
                  <a:txBody>
                    <a:bodyPr/>
                    <a:lstStyle/>
                    <a:p>
                      <a:endParaRPr lang="es-CO" sz="1600"/>
                    </a:p>
                  </a:txBody>
                  <a:tcPr/>
                </a:tc>
                <a:tc>
                  <a:txBody>
                    <a:bodyPr/>
                    <a:lstStyle/>
                    <a:p>
                      <a:pPr algn="ctr"/>
                      <a:r>
                        <a:rPr lang="es-MX" sz="1100"/>
                        <a:t>50 y más años</a:t>
                      </a:r>
                      <a:endParaRPr lang="es-CO" sz="1100"/>
                    </a:p>
                  </a:txBody>
                  <a:tcPr marL="68580" marR="68580" marT="34290" marB="3429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21547657"/>
                  </a:ext>
                </a:extLst>
              </a:tr>
              <a:tr h="228600">
                <a:tc rowSpan="3">
                  <a:txBody>
                    <a:bodyPr/>
                    <a:lstStyle/>
                    <a:p>
                      <a:pPr algn="ctr"/>
                      <a:r>
                        <a:rPr lang="es-MX" sz="1100" b="1"/>
                        <a:t>Educación</a:t>
                      </a:r>
                      <a:endParaRPr lang="es-CO" sz="1100" b="1"/>
                    </a:p>
                  </a:txBody>
                  <a:tcPr marL="68580" marR="68580" marT="34290" marB="3429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s-MX" sz="1100"/>
                        <a:t>1 Básica</a:t>
                      </a:r>
                      <a:endParaRPr lang="es-CO" sz="1100"/>
                    </a:p>
                  </a:txBody>
                  <a:tcPr marL="68580" marR="68580" marT="34290" marB="3429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4993073"/>
                  </a:ext>
                </a:extLst>
              </a:tr>
              <a:tr h="228600">
                <a:tc vMerge="1">
                  <a:txBody>
                    <a:bodyPr/>
                    <a:lstStyle/>
                    <a:p>
                      <a:endParaRPr lang="es-CO" sz="1600"/>
                    </a:p>
                  </a:txBody>
                  <a:tcPr/>
                </a:tc>
                <a:tc>
                  <a:txBody>
                    <a:bodyPr/>
                    <a:lstStyle/>
                    <a:p>
                      <a:pPr algn="ctr"/>
                      <a:r>
                        <a:rPr lang="es-MX" sz="1100"/>
                        <a:t>2 Media</a:t>
                      </a:r>
                      <a:endParaRPr lang="es-CO" sz="1100"/>
                    </a:p>
                  </a:txBody>
                  <a:tcPr marL="68580" marR="68580" marT="34290" marB="3429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0555806"/>
                  </a:ext>
                </a:extLst>
              </a:tr>
              <a:tr h="228600">
                <a:tc vMerge="1">
                  <a:txBody>
                    <a:bodyPr/>
                    <a:lstStyle/>
                    <a:p>
                      <a:endParaRPr lang="es-CO" sz="1600"/>
                    </a:p>
                  </a:txBody>
                  <a:tcPr/>
                </a:tc>
                <a:tc>
                  <a:txBody>
                    <a:bodyPr/>
                    <a:lstStyle/>
                    <a:p>
                      <a:pPr algn="ctr"/>
                      <a:r>
                        <a:rPr lang="es-MX" sz="1100" dirty="0"/>
                        <a:t>3 Superior</a:t>
                      </a:r>
                      <a:endParaRPr lang="es-CO" sz="1100" dirty="0"/>
                    </a:p>
                  </a:txBody>
                  <a:tcPr marL="68580" marR="68580" marT="34290" marB="3429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74656041"/>
                  </a:ext>
                </a:extLst>
              </a:tr>
            </a:tbl>
          </a:graphicData>
        </a:graphic>
      </p:graphicFrame>
      <p:sp>
        <p:nvSpPr>
          <p:cNvPr id="6" name="CuadroTexto 5">
            <a:extLst>
              <a:ext uri="{FF2B5EF4-FFF2-40B4-BE49-F238E27FC236}">
                <a16:creationId xmlns:a16="http://schemas.microsoft.com/office/drawing/2014/main" id="{1338BAD6-BD9D-4121-B82C-4124340CA399}"/>
              </a:ext>
            </a:extLst>
          </p:cNvPr>
          <p:cNvSpPr txBox="1"/>
          <p:nvPr/>
        </p:nvSpPr>
        <p:spPr>
          <a:xfrm>
            <a:off x="774392" y="4752608"/>
            <a:ext cx="4570434" cy="253916"/>
          </a:xfrm>
          <a:prstGeom prst="rect">
            <a:avLst/>
          </a:prstGeom>
          <a:noFill/>
        </p:spPr>
        <p:txBody>
          <a:bodyPr wrap="square">
            <a:spAutoFit/>
          </a:bodyPr>
          <a:lstStyle/>
          <a:p>
            <a:r>
              <a:rPr lang="es-MX" sz="1050"/>
              <a:t>Este cálculo se hace para todas las actividades económicas.</a:t>
            </a:r>
            <a:endParaRPr lang="es-CO" sz="1050"/>
          </a:p>
        </p:txBody>
      </p:sp>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3FFC6024-79CB-43F0-96CF-0E73D4FE1C35}"/>
                  </a:ext>
                </a:extLst>
              </p:cNvPr>
              <p:cNvSpPr txBox="1"/>
              <p:nvPr/>
            </p:nvSpPr>
            <p:spPr>
              <a:xfrm>
                <a:off x="5300608" y="783269"/>
                <a:ext cx="3667118" cy="3748270"/>
              </a:xfrm>
              <a:prstGeom prst="rect">
                <a:avLst/>
              </a:prstGeom>
              <a:noFill/>
            </p:spPr>
            <p:txBody>
              <a:bodyPr wrap="square">
                <a:spAutoFit/>
              </a:bodyPr>
              <a:lstStyle/>
              <a:p>
                <a:pPr algn="just"/>
                <a:r>
                  <a:rPr lang="es-CO" sz="1050"/>
                  <a:t>Los servicios laborales se expresan como:</a:t>
                </a:r>
              </a:p>
              <a:p>
                <a:pPr algn="just"/>
                <a:endParaRPr lang="es-CO" sz="1050"/>
              </a:p>
              <a:p>
                <a:pPr algn="just"/>
                <a14:m>
                  <m:oMathPara xmlns:m="http://schemas.openxmlformats.org/officeDocument/2006/math">
                    <m:oMathParaPr>
                      <m:jc m:val="centerGroup"/>
                    </m:oMathParaPr>
                    <m:oMath xmlns:m="http://schemas.openxmlformats.org/officeDocument/2006/math">
                      <m:sSub>
                        <m:sSubPr>
                          <m:ctrlPr>
                            <a:rPr lang="es-CO" sz="1050" i="1">
                              <a:latin typeface="Cambria Math" panose="02040503050406030204" pitchFamily="18" charset="0"/>
                            </a:rPr>
                          </m:ctrlPr>
                        </m:sSubPr>
                        <m:e>
                          <m:r>
                            <a:rPr lang="es-CO" sz="1050">
                              <a:latin typeface="Cambria Math" panose="02040503050406030204" pitchFamily="18" charset="0"/>
                            </a:rPr>
                            <m:t>∆</m:t>
                          </m:r>
                          <m:r>
                            <a:rPr lang="es-CO" sz="1050" i="1">
                              <a:latin typeface="Cambria Math" panose="02040503050406030204" pitchFamily="18" charset="0"/>
                            </a:rPr>
                            <m:t>𝑙𝑛</m:t>
                          </m:r>
                          <m:r>
                            <a:rPr lang="es-MX" sz="1050">
                              <a:latin typeface="Cambria Math" panose="02040503050406030204" pitchFamily="18" charset="0"/>
                            </a:rPr>
                            <m:t>(</m:t>
                          </m:r>
                          <m:r>
                            <a:rPr lang="es-CO" sz="1050" i="1">
                              <a:latin typeface="Cambria Math" panose="02040503050406030204" pitchFamily="18" charset="0"/>
                            </a:rPr>
                            <m:t>𝐿</m:t>
                          </m:r>
                        </m:e>
                        <m:sub>
                          <m:r>
                            <a:rPr lang="es-MX" sz="1050" i="1">
                              <a:latin typeface="Cambria Math" panose="02040503050406030204" pitchFamily="18" charset="0"/>
                            </a:rPr>
                            <m:t>𝑗𝑡</m:t>
                          </m:r>
                        </m:sub>
                      </m:sSub>
                      <m:r>
                        <a:rPr lang="es-MX" sz="1050">
                          <a:latin typeface="Cambria Math" panose="02040503050406030204" pitchFamily="18" charset="0"/>
                        </a:rPr>
                        <m:t>)</m:t>
                      </m:r>
                      <m:r>
                        <a:rPr lang="es-CO" sz="1050">
                          <a:latin typeface="Cambria Math" panose="02040503050406030204" pitchFamily="18" charset="0"/>
                        </a:rPr>
                        <m:t>=</m:t>
                      </m:r>
                      <m:nary>
                        <m:naryPr>
                          <m:chr m:val="∑"/>
                          <m:supHide m:val="on"/>
                          <m:ctrlPr>
                            <a:rPr lang="es-CO" sz="1050" i="1">
                              <a:latin typeface="Cambria Math" panose="02040503050406030204" pitchFamily="18" charset="0"/>
                            </a:rPr>
                          </m:ctrlPr>
                        </m:naryPr>
                        <m:sub>
                          <m:r>
                            <m:rPr>
                              <m:brk m:alnAt="7"/>
                            </m:rPr>
                            <a:rPr lang="es-MX" sz="1050" i="1">
                              <a:latin typeface="Cambria Math" panose="02040503050406030204" pitchFamily="18" charset="0"/>
                            </a:rPr>
                            <m:t>𝑖</m:t>
                          </m:r>
                        </m:sub>
                        <m:sup/>
                        <m:e>
                          <m:sSub>
                            <m:sSubPr>
                              <m:ctrlPr>
                                <a:rPr lang="es-CO" sz="1050" i="1">
                                  <a:latin typeface="Cambria Math" panose="02040503050406030204" pitchFamily="18" charset="0"/>
                                </a:rPr>
                              </m:ctrlPr>
                            </m:sSubPr>
                            <m:e>
                              <m:acc>
                                <m:accPr>
                                  <m:chr m:val="̅"/>
                                  <m:ctrlPr>
                                    <a:rPr lang="es-CO" sz="1050" i="1">
                                      <a:latin typeface="Cambria Math" panose="02040503050406030204" pitchFamily="18" charset="0"/>
                                    </a:rPr>
                                  </m:ctrlPr>
                                </m:accPr>
                                <m:e>
                                  <m:r>
                                    <a:rPr lang="es-CO" sz="1050" i="1">
                                      <a:latin typeface="Cambria Math" panose="02040503050406030204" pitchFamily="18" charset="0"/>
                                    </a:rPr>
                                    <m:t>𝑣</m:t>
                                  </m:r>
                                </m:e>
                              </m:acc>
                            </m:e>
                            <m:sub>
                              <m:r>
                                <a:rPr lang="es-MX" sz="1050" i="1">
                                  <a:latin typeface="Cambria Math" panose="02040503050406030204" pitchFamily="18" charset="0"/>
                                </a:rPr>
                                <m:t>𝑖𝑗</m:t>
                              </m:r>
                              <m:r>
                                <a:rPr lang="es-CO" sz="1050" i="1">
                                  <a:latin typeface="Cambria Math" panose="02040503050406030204" pitchFamily="18" charset="0"/>
                                </a:rPr>
                                <m:t>𝑡</m:t>
                              </m:r>
                            </m:sub>
                          </m:sSub>
                          <m:sSub>
                            <m:sSubPr>
                              <m:ctrlPr>
                                <a:rPr lang="es-CO" sz="1050" i="1">
                                  <a:latin typeface="Cambria Math" panose="02040503050406030204" pitchFamily="18" charset="0"/>
                                </a:rPr>
                              </m:ctrlPr>
                            </m:sSubPr>
                            <m:e>
                              <m:r>
                                <a:rPr lang="es-CO" sz="1050">
                                  <a:latin typeface="Cambria Math" panose="02040503050406030204" pitchFamily="18" charset="0"/>
                                </a:rPr>
                                <m:t>∆</m:t>
                              </m:r>
                              <m:r>
                                <a:rPr lang="es-CO" sz="1050" i="1">
                                  <a:latin typeface="Cambria Math" panose="02040503050406030204" pitchFamily="18" charset="0"/>
                                </a:rPr>
                                <m:t>𝑙𝑛</m:t>
                              </m:r>
                              <m:r>
                                <a:rPr lang="es-MX" sz="1050">
                                  <a:latin typeface="Cambria Math" panose="02040503050406030204" pitchFamily="18" charset="0"/>
                                </a:rPr>
                                <m:t>(</m:t>
                              </m:r>
                              <m:r>
                                <a:rPr lang="es-CO" sz="1050" i="1">
                                  <a:latin typeface="Cambria Math" panose="02040503050406030204" pitchFamily="18" charset="0"/>
                                </a:rPr>
                                <m:t>𝐻</m:t>
                              </m:r>
                            </m:e>
                            <m:sub>
                              <m:r>
                                <a:rPr lang="es-MX" sz="1050" i="1">
                                  <a:latin typeface="Cambria Math" panose="02040503050406030204" pitchFamily="18" charset="0"/>
                                </a:rPr>
                                <m:t>𝑖𝑗</m:t>
                              </m:r>
                              <m:r>
                                <a:rPr lang="es-CO" sz="1050" i="1">
                                  <a:latin typeface="Cambria Math" panose="02040503050406030204" pitchFamily="18" charset="0"/>
                                </a:rPr>
                                <m:t>𝑡</m:t>
                              </m:r>
                            </m:sub>
                          </m:sSub>
                          <m:r>
                            <a:rPr lang="es-MX" sz="1050">
                              <a:latin typeface="Cambria Math" panose="02040503050406030204" pitchFamily="18" charset="0"/>
                            </a:rPr>
                            <m:t>)</m:t>
                          </m:r>
                        </m:e>
                      </m:nary>
                    </m:oMath>
                  </m:oMathPara>
                </a14:m>
                <a:endParaRPr lang="es-CO" sz="1050"/>
              </a:p>
              <a:p>
                <a:pPr algn="just"/>
                <a:endParaRPr lang="es-MX" sz="1050"/>
              </a:p>
              <a:p>
                <a:pPr algn="just"/>
                <a:r>
                  <a:rPr lang="es-MX" sz="1050"/>
                  <a:t>Donde los insumos de trabajo </a:t>
                </a:r>
                <a14:m>
                  <m:oMath xmlns:m="http://schemas.openxmlformats.org/officeDocument/2006/math">
                    <m:r>
                      <a:rPr lang="es-CO" sz="1050" dirty="0">
                        <a:latin typeface="Cambria Math" panose="02040503050406030204" pitchFamily="18" charset="0"/>
                      </a:rPr>
                      <m:t>𝑖</m:t>
                    </m:r>
                  </m:oMath>
                </a14:m>
                <a:r>
                  <a:rPr lang="es-MX" sz="1050"/>
                  <a:t> en la actividad económica </a:t>
                </a:r>
                <a14:m>
                  <m:oMath xmlns:m="http://schemas.openxmlformats.org/officeDocument/2006/math">
                    <m:r>
                      <a:rPr lang="es-MX" sz="1050">
                        <a:latin typeface="Cambria Math" panose="02040503050406030204" pitchFamily="18" charset="0"/>
                      </a:rPr>
                      <m:t>𝑗</m:t>
                    </m:r>
                  </m:oMath>
                </a14:m>
                <a:r>
                  <a:rPr lang="es-MX" sz="1050"/>
                  <a:t> son medidos a través de las horas trabajadas denotadas por </a:t>
                </a:r>
                <a14:m>
                  <m:oMath xmlns:m="http://schemas.openxmlformats.org/officeDocument/2006/math">
                    <m:sSub>
                      <m:sSubPr>
                        <m:ctrlPr>
                          <a:rPr lang="es-MX" sz="1050" i="1" dirty="0">
                            <a:latin typeface="Cambria Math" panose="02040503050406030204" pitchFamily="18" charset="0"/>
                          </a:rPr>
                        </m:ctrlPr>
                      </m:sSubPr>
                      <m:e>
                        <m:r>
                          <a:rPr lang="es-MX" sz="1050" dirty="0">
                            <a:latin typeface="Cambria Math" panose="02040503050406030204" pitchFamily="18" charset="0"/>
                          </a:rPr>
                          <m:t>𝐻</m:t>
                        </m:r>
                      </m:e>
                      <m:sub>
                        <m:r>
                          <a:rPr lang="es-MX" sz="1050" dirty="0">
                            <a:latin typeface="Cambria Math" panose="02040503050406030204" pitchFamily="18" charset="0"/>
                          </a:rPr>
                          <m:t>𝑖𝑗</m:t>
                        </m:r>
                      </m:sub>
                    </m:sSub>
                  </m:oMath>
                </a14:m>
                <a:r>
                  <a:rPr lang="es-CO" sz="1050"/>
                  <a:t>, ponderando por su participación nominal entre </a:t>
                </a:r>
                <a:r>
                  <a:rPr lang="es-CO" sz="1050" b="1"/>
                  <a:t>todas</a:t>
                </a:r>
                <a:r>
                  <a:rPr lang="es-CO" sz="1050"/>
                  <a:t> las </a:t>
                </a:r>
                <a:r>
                  <a:rPr lang="es-CO" sz="1050" i="1"/>
                  <a:t>k</a:t>
                </a:r>
                <a:r>
                  <a:rPr lang="es-CO" sz="1050"/>
                  <a:t> características previamente consideradas:</a:t>
                </a:r>
              </a:p>
              <a:p>
                <a:pPr algn="just"/>
                <a:endParaRPr lang="es-CO" sz="1050"/>
              </a:p>
              <a:p>
                <a:pPr algn="just"/>
                <a14:m>
                  <m:oMathPara xmlns:m="http://schemas.openxmlformats.org/officeDocument/2006/math">
                    <m:oMathParaPr>
                      <m:jc m:val="centerGroup"/>
                    </m:oMathParaPr>
                    <m:oMath xmlns:m="http://schemas.openxmlformats.org/officeDocument/2006/math">
                      <m:sSub>
                        <m:sSubPr>
                          <m:ctrlPr>
                            <a:rPr lang="es-CO" sz="1050" i="1">
                              <a:latin typeface="Cambria Math" panose="02040503050406030204" pitchFamily="18" charset="0"/>
                            </a:rPr>
                          </m:ctrlPr>
                        </m:sSubPr>
                        <m:e>
                          <m:r>
                            <a:rPr lang="es-MX" sz="1050" i="1">
                              <a:latin typeface="Cambria Math" panose="02040503050406030204" pitchFamily="18" charset="0"/>
                            </a:rPr>
                            <m:t>𝑣</m:t>
                          </m:r>
                        </m:e>
                        <m:sub>
                          <m:r>
                            <a:rPr lang="es-MX" sz="1050" i="1">
                              <a:latin typeface="Cambria Math" panose="02040503050406030204" pitchFamily="18" charset="0"/>
                            </a:rPr>
                            <m:t>𝑖𝑗𝑡</m:t>
                          </m:r>
                        </m:sub>
                      </m:sSub>
                      <m:r>
                        <a:rPr lang="es-MX" sz="1050">
                          <a:latin typeface="Cambria Math" panose="02040503050406030204" pitchFamily="18" charset="0"/>
                        </a:rPr>
                        <m:t>=</m:t>
                      </m:r>
                      <m:f>
                        <m:fPr>
                          <m:ctrlPr>
                            <a:rPr lang="es-MX" sz="1050" i="1">
                              <a:latin typeface="Cambria Math" panose="02040503050406030204" pitchFamily="18" charset="0"/>
                            </a:rPr>
                          </m:ctrlPr>
                        </m:fPr>
                        <m:num>
                          <m:sSub>
                            <m:sSubPr>
                              <m:ctrlPr>
                                <a:rPr lang="es-MX" sz="1050" i="1">
                                  <a:latin typeface="Cambria Math" panose="02040503050406030204" pitchFamily="18" charset="0"/>
                                </a:rPr>
                              </m:ctrlPr>
                            </m:sSubPr>
                            <m:e>
                              <m:r>
                                <a:rPr lang="es-MX" sz="1050" i="1">
                                  <a:latin typeface="Cambria Math" panose="02040503050406030204" pitchFamily="18" charset="0"/>
                                </a:rPr>
                                <m:t>𝑝</m:t>
                              </m:r>
                            </m:e>
                            <m:sub>
                              <m:r>
                                <a:rPr lang="es-MX" sz="1050" i="1">
                                  <a:latin typeface="Cambria Math" panose="02040503050406030204" pitchFamily="18" charset="0"/>
                                </a:rPr>
                                <m:t>𝑖𝑗𝑡</m:t>
                              </m:r>
                            </m:sub>
                          </m:sSub>
                          <m:sSub>
                            <m:sSubPr>
                              <m:ctrlPr>
                                <a:rPr lang="es-MX" sz="1050" i="1">
                                  <a:latin typeface="Cambria Math" panose="02040503050406030204" pitchFamily="18" charset="0"/>
                                </a:rPr>
                              </m:ctrlPr>
                            </m:sSubPr>
                            <m:e>
                              <m:r>
                                <a:rPr lang="es-MX" sz="1050" i="1">
                                  <a:latin typeface="Cambria Math" panose="02040503050406030204" pitchFamily="18" charset="0"/>
                                </a:rPr>
                                <m:t>𝐻</m:t>
                              </m:r>
                            </m:e>
                            <m:sub>
                              <m:r>
                                <a:rPr lang="es-MX" sz="1050" i="1">
                                  <a:latin typeface="Cambria Math" panose="02040503050406030204" pitchFamily="18" charset="0"/>
                                </a:rPr>
                                <m:t>𝑖𝑗𝑡</m:t>
                              </m:r>
                            </m:sub>
                          </m:sSub>
                        </m:num>
                        <m:den>
                          <m:nary>
                            <m:naryPr>
                              <m:chr m:val="∑"/>
                              <m:supHide m:val="on"/>
                              <m:ctrlPr>
                                <a:rPr lang="es-MX" sz="1050" i="1">
                                  <a:latin typeface="Cambria Math" panose="02040503050406030204" pitchFamily="18" charset="0"/>
                                </a:rPr>
                              </m:ctrlPr>
                            </m:naryPr>
                            <m:sub>
                              <m:r>
                                <m:rPr>
                                  <m:brk m:alnAt="7"/>
                                </m:rPr>
                                <a:rPr lang="es-MX" sz="1050" i="1">
                                  <a:latin typeface="Cambria Math" panose="02040503050406030204" pitchFamily="18" charset="0"/>
                                </a:rPr>
                                <m:t>𝑘</m:t>
                              </m:r>
                            </m:sub>
                            <m:sup/>
                            <m:e>
                              <m:sSub>
                                <m:sSubPr>
                                  <m:ctrlPr>
                                    <a:rPr lang="es-MX" sz="1050" i="1">
                                      <a:latin typeface="Cambria Math" panose="02040503050406030204" pitchFamily="18" charset="0"/>
                                    </a:rPr>
                                  </m:ctrlPr>
                                </m:sSubPr>
                                <m:e>
                                  <m:r>
                                    <a:rPr lang="es-MX" sz="1050" i="1">
                                      <a:latin typeface="Cambria Math" panose="02040503050406030204" pitchFamily="18" charset="0"/>
                                    </a:rPr>
                                    <m:t>𝑝</m:t>
                                  </m:r>
                                </m:e>
                                <m:sub>
                                  <m:r>
                                    <a:rPr lang="es-MX" sz="1050" i="1">
                                      <a:latin typeface="Cambria Math" panose="02040503050406030204" pitchFamily="18" charset="0"/>
                                    </a:rPr>
                                    <m:t>𝑘𝑗𝑡</m:t>
                                  </m:r>
                                </m:sub>
                              </m:sSub>
                              <m:sSub>
                                <m:sSubPr>
                                  <m:ctrlPr>
                                    <a:rPr lang="es-MX" sz="1050" i="1">
                                      <a:latin typeface="Cambria Math" panose="02040503050406030204" pitchFamily="18" charset="0"/>
                                    </a:rPr>
                                  </m:ctrlPr>
                                </m:sSubPr>
                                <m:e>
                                  <m:r>
                                    <a:rPr lang="es-MX" sz="1050" i="1">
                                      <a:latin typeface="Cambria Math" panose="02040503050406030204" pitchFamily="18" charset="0"/>
                                    </a:rPr>
                                    <m:t>𝐻</m:t>
                                  </m:r>
                                </m:e>
                                <m:sub>
                                  <m:r>
                                    <a:rPr lang="es-MX" sz="1050" i="1">
                                      <a:latin typeface="Cambria Math" panose="02040503050406030204" pitchFamily="18" charset="0"/>
                                    </a:rPr>
                                    <m:t>𝑘𝑗𝑡</m:t>
                                  </m:r>
                                </m:sub>
                              </m:sSub>
                            </m:e>
                          </m:nary>
                        </m:den>
                      </m:f>
                    </m:oMath>
                  </m:oMathPara>
                </a14:m>
                <a:endParaRPr lang="es-CO" sz="1050"/>
              </a:p>
              <a:p>
                <a:pPr algn="just"/>
                <a:endParaRPr lang="es-CO" sz="1050"/>
              </a:p>
              <a:p>
                <a:pPr algn="just"/>
                <a:endParaRPr lang="es-CO" sz="1050"/>
              </a:p>
              <a:p>
                <a:pPr algn="just"/>
                <a:r>
                  <a:rPr lang="es-CO" sz="1050"/>
                  <a:t>Siendo </a:t>
                </a:r>
                <a14:m>
                  <m:oMath xmlns:m="http://schemas.openxmlformats.org/officeDocument/2006/math">
                    <m:sSub>
                      <m:sSubPr>
                        <m:ctrlPr>
                          <a:rPr lang="es-CO" sz="1050" i="1">
                            <a:latin typeface="Cambria Math" panose="02040503050406030204" pitchFamily="18" charset="0"/>
                          </a:rPr>
                        </m:ctrlPr>
                      </m:sSubPr>
                      <m:e>
                        <m:r>
                          <a:rPr lang="es-MX" sz="1050">
                            <a:latin typeface="Cambria Math" panose="02040503050406030204" pitchFamily="18" charset="0"/>
                          </a:rPr>
                          <m:t>𝑝</m:t>
                        </m:r>
                      </m:e>
                      <m:sub>
                        <m:r>
                          <a:rPr lang="es-MX" sz="1050">
                            <a:latin typeface="Cambria Math" panose="02040503050406030204" pitchFamily="18" charset="0"/>
                          </a:rPr>
                          <m:t>𝑖𝑗𝑡</m:t>
                        </m:r>
                      </m:sub>
                    </m:sSub>
                  </m:oMath>
                </a14:m>
                <a:r>
                  <a:rPr lang="es-CO" sz="1050"/>
                  <a:t> el precio del factor nominal del insumo laboral (remuneración laboral por hora) </a:t>
                </a:r>
                <a14:m>
                  <m:oMath xmlns:m="http://schemas.openxmlformats.org/officeDocument/2006/math">
                    <m:r>
                      <a:rPr lang="es-CO" sz="1050" dirty="0">
                        <a:latin typeface="Cambria Math" panose="02040503050406030204" pitchFamily="18" charset="0"/>
                      </a:rPr>
                      <m:t>𝑖𝑗</m:t>
                    </m:r>
                  </m:oMath>
                </a14:m>
                <a:r>
                  <a:rPr lang="es-CO" sz="1050"/>
                  <a:t> en un tiempo definido </a:t>
                </a:r>
                <a:r>
                  <a:rPr lang="es-CO" sz="1050" i="1"/>
                  <a:t>t</a:t>
                </a:r>
                <a:r>
                  <a:rPr lang="es-MX" sz="1050"/>
                  <a:t>, y d</a:t>
                </a:r>
                <a:r>
                  <a:rPr lang="es-ES" sz="1050">
                    <a:latin typeface="Segoe UI" panose="020B0502040204020203" pitchFamily="34" charset="0"/>
                    <a:ea typeface="Segoe UI" panose="020B0502040204020203" pitchFamily="34" charset="0"/>
                  </a:rPr>
                  <a:t>onde </a:t>
                </a:r>
                <a14:m>
                  <m:oMath xmlns:m="http://schemas.openxmlformats.org/officeDocument/2006/math">
                    <m:sSub>
                      <m:sSubPr>
                        <m:ctrlPr>
                          <a:rPr lang="es-CO" sz="1050" i="1">
                            <a:latin typeface="Cambria Math" panose="02040503050406030204" pitchFamily="18" charset="0"/>
                            <a:ea typeface="Segoe UI" panose="020B0502040204020203" pitchFamily="34" charset="0"/>
                            <a:cs typeface="Segoe UI" panose="020B0502040204020203" pitchFamily="34" charset="0"/>
                          </a:rPr>
                        </m:ctrlPr>
                      </m:sSubPr>
                      <m:e>
                        <m:acc>
                          <m:accPr>
                            <m:chr m:val="̅"/>
                            <m:ctrlPr>
                              <a:rPr lang="es-CO" sz="1050" i="1">
                                <a:latin typeface="Cambria Math" panose="02040503050406030204" pitchFamily="18" charset="0"/>
                                <a:ea typeface="Segoe UI" panose="020B0502040204020203" pitchFamily="34" charset="0"/>
                                <a:cs typeface="Segoe UI" panose="020B0502040204020203" pitchFamily="34" charset="0"/>
                              </a:rPr>
                            </m:ctrlPr>
                          </m:accPr>
                          <m:e>
                            <m:r>
                              <a:rPr lang="es-ES" sz="1050" i="1">
                                <a:latin typeface="Cambria Math" panose="02040503050406030204" pitchFamily="18" charset="0"/>
                                <a:ea typeface="Segoe UI" panose="020B0502040204020203" pitchFamily="34" charset="0"/>
                                <a:cs typeface="Segoe UI" panose="020B0502040204020203" pitchFamily="34" charset="0"/>
                              </a:rPr>
                              <m:t>𝑣</m:t>
                            </m:r>
                          </m:e>
                        </m:acc>
                      </m:e>
                      <m:sub>
                        <m:r>
                          <a:rPr lang="es-ES" sz="1050" i="1">
                            <a:latin typeface="Cambria Math" panose="02040503050406030204" pitchFamily="18" charset="0"/>
                            <a:ea typeface="Segoe UI" panose="020B0502040204020203" pitchFamily="34" charset="0"/>
                            <a:cs typeface="Segoe UI" panose="020B0502040204020203" pitchFamily="34" charset="0"/>
                          </a:rPr>
                          <m:t>𝑙</m:t>
                        </m:r>
                        <m:r>
                          <a:rPr lang="es-ES" sz="1050">
                            <a:latin typeface="Cambria Math" panose="02040503050406030204" pitchFamily="18" charset="0"/>
                            <a:ea typeface="Segoe UI" panose="020B0502040204020203" pitchFamily="34" charset="0"/>
                            <a:cs typeface="Segoe UI" panose="020B0502040204020203" pitchFamily="34" charset="0"/>
                          </a:rPr>
                          <m:t>,</m:t>
                        </m:r>
                        <m:r>
                          <a:rPr lang="es-ES" sz="1050" i="1">
                            <a:latin typeface="Cambria Math" panose="02040503050406030204" pitchFamily="18" charset="0"/>
                            <a:ea typeface="Segoe UI" panose="020B0502040204020203" pitchFamily="34" charset="0"/>
                            <a:cs typeface="Segoe UI" panose="020B0502040204020203" pitchFamily="34" charset="0"/>
                          </a:rPr>
                          <m:t>𝑡</m:t>
                        </m:r>
                      </m:sub>
                    </m:sSub>
                  </m:oMath>
                </a14:m>
                <a:r>
                  <a:rPr lang="es-ES" sz="1050">
                    <a:latin typeface="Segoe UI" panose="020B0502040204020203" pitchFamily="34" charset="0"/>
                    <a:ea typeface="Segoe UI" panose="020B0502040204020203" pitchFamily="34" charset="0"/>
                  </a:rPr>
                  <a:t> es el promedio de las participaciones de cada tipo de trabajo en la remuneración:</a:t>
                </a:r>
              </a:p>
              <a:p>
                <a:pPr algn="just"/>
                <a:endParaRPr lang="es-ES" sz="1050">
                  <a:latin typeface="Segoe UI" panose="020B0502040204020203" pitchFamily="34" charset="0"/>
                  <a:ea typeface="Segoe UI" panose="020B0502040204020203" pitchFamily="34" charset="0"/>
                </a:endParaRPr>
              </a:p>
              <a:p>
                <a:pPr algn="just"/>
                <a14:m>
                  <m:oMathPara xmlns:m="http://schemas.openxmlformats.org/officeDocument/2006/math">
                    <m:oMathParaPr>
                      <m:jc m:val="centerGroup"/>
                    </m:oMathParaPr>
                    <m:oMath xmlns:m="http://schemas.openxmlformats.org/officeDocument/2006/math">
                      <m:sSub>
                        <m:sSubPr>
                          <m:ctrlPr>
                            <a:rPr lang="es-CO" sz="1050" i="1">
                              <a:solidFill>
                                <a:srgbClr val="0D0D0D"/>
                              </a:solidFill>
                              <a:latin typeface="Cambria Math" panose="02040503050406030204" pitchFamily="18" charset="0"/>
                              <a:ea typeface="Times New Roman" panose="02020603050405020304" pitchFamily="18" charset="0"/>
                              <a:cs typeface="Segoe UI" panose="020B0502040204020203" pitchFamily="34" charset="0"/>
                            </a:rPr>
                          </m:ctrlPr>
                        </m:sSubPr>
                        <m:e>
                          <m:acc>
                            <m:accPr>
                              <m:chr m:val="̅"/>
                              <m:ctrlPr>
                                <a:rPr lang="es-CO" sz="1050" i="1">
                                  <a:solidFill>
                                    <a:srgbClr val="0D0D0D"/>
                                  </a:solidFill>
                                  <a:latin typeface="Cambria Math" panose="02040503050406030204" pitchFamily="18" charset="0"/>
                                  <a:ea typeface="Times New Roman" panose="02020603050405020304" pitchFamily="18" charset="0"/>
                                  <a:cs typeface="Segoe UI" panose="020B0502040204020203" pitchFamily="34" charset="0"/>
                                </a:rPr>
                              </m:ctrlPr>
                            </m:accPr>
                            <m:e>
                              <m:r>
                                <a:rPr lang="es-CO" sz="1050" i="1">
                                  <a:solidFill>
                                    <a:srgbClr val="0D0D0D"/>
                                  </a:solidFill>
                                  <a:latin typeface="Cambria Math" panose="02040503050406030204" pitchFamily="18" charset="0"/>
                                  <a:ea typeface="Times New Roman" panose="02020603050405020304" pitchFamily="18" charset="0"/>
                                  <a:cs typeface="Segoe UI" panose="020B0502040204020203" pitchFamily="34" charset="0"/>
                                </a:rPr>
                                <m:t>𝑣</m:t>
                              </m:r>
                            </m:e>
                          </m:acc>
                        </m:e>
                        <m:sub>
                          <m:r>
                            <a:rPr lang="es-CO" sz="1050" i="1">
                              <a:solidFill>
                                <a:srgbClr val="0D0D0D"/>
                              </a:solidFill>
                              <a:latin typeface="Cambria Math" panose="02040503050406030204" pitchFamily="18" charset="0"/>
                              <a:ea typeface="Times New Roman" panose="02020603050405020304" pitchFamily="18" charset="0"/>
                              <a:cs typeface="Segoe UI" panose="020B0502040204020203" pitchFamily="34" charset="0"/>
                            </a:rPr>
                            <m:t>𝑙</m:t>
                          </m:r>
                          <m:r>
                            <a:rPr lang="es-CO" sz="1050" i="1">
                              <a:solidFill>
                                <a:srgbClr val="0D0D0D"/>
                              </a:solidFill>
                              <a:latin typeface="Cambria Math" panose="02040503050406030204" pitchFamily="18" charset="0"/>
                              <a:ea typeface="Times New Roman" panose="02020603050405020304" pitchFamily="18" charset="0"/>
                              <a:cs typeface="Segoe UI" panose="020B0502040204020203" pitchFamily="34" charset="0"/>
                            </a:rPr>
                            <m:t>,</m:t>
                          </m:r>
                          <m:r>
                            <a:rPr lang="es-CO" sz="1050" i="1">
                              <a:solidFill>
                                <a:srgbClr val="0D0D0D"/>
                              </a:solidFill>
                              <a:latin typeface="Cambria Math" panose="02040503050406030204" pitchFamily="18" charset="0"/>
                              <a:ea typeface="Times New Roman" panose="02020603050405020304" pitchFamily="18" charset="0"/>
                              <a:cs typeface="Segoe UI" panose="020B0502040204020203" pitchFamily="34" charset="0"/>
                            </a:rPr>
                            <m:t>𝑡</m:t>
                          </m:r>
                        </m:sub>
                      </m:sSub>
                      <m:r>
                        <a:rPr lang="es-CO" sz="1050" i="1">
                          <a:solidFill>
                            <a:srgbClr val="0D0D0D"/>
                          </a:solidFill>
                          <a:latin typeface="Cambria Math" panose="02040503050406030204" pitchFamily="18" charset="0"/>
                          <a:ea typeface="Times New Roman" panose="02020603050405020304" pitchFamily="18" charset="0"/>
                          <a:cs typeface="Segoe UI" panose="020B0502040204020203" pitchFamily="34" charset="0"/>
                        </a:rPr>
                        <m:t>= </m:t>
                      </m:r>
                      <m:f>
                        <m:fPr>
                          <m:ctrlPr>
                            <a:rPr lang="es-CO" sz="1050" i="1">
                              <a:solidFill>
                                <a:srgbClr val="0D0D0D"/>
                              </a:solidFill>
                              <a:latin typeface="Cambria Math" panose="02040503050406030204" pitchFamily="18" charset="0"/>
                              <a:ea typeface="Times New Roman" panose="02020603050405020304" pitchFamily="18" charset="0"/>
                              <a:cs typeface="Segoe UI" panose="020B0502040204020203" pitchFamily="34" charset="0"/>
                            </a:rPr>
                          </m:ctrlPr>
                        </m:fPr>
                        <m:num>
                          <m:sSub>
                            <m:sSubPr>
                              <m:ctrlPr>
                                <a:rPr lang="es-CO" sz="1050" i="1">
                                  <a:solidFill>
                                    <a:srgbClr val="0D0D0D"/>
                                  </a:solidFill>
                                  <a:latin typeface="Cambria Math" panose="02040503050406030204" pitchFamily="18" charset="0"/>
                                  <a:ea typeface="Times New Roman" panose="02020603050405020304" pitchFamily="18" charset="0"/>
                                  <a:cs typeface="Segoe UI" panose="020B0502040204020203" pitchFamily="34" charset="0"/>
                                </a:rPr>
                              </m:ctrlPr>
                            </m:sSubPr>
                            <m:e>
                              <m:r>
                                <a:rPr lang="es-CO" sz="1050" i="1">
                                  <a:solidFill>
                                    <a:srgbClr val="0D0D0D"/>
                                  </a:solidFill>
                                  <a:latin typeface="Cambria Math" panose="02040503050406030204" pitchFamily="18" charset="0"/>
                                  <a:ea typeface="Times New Roman" panose="02020603050405020304" pitchFamily="18" charset="0"/>
                                  <a:cs typeface="Segoe UI" panose="020B0502040204020203" pitchFamily="34" charset="0"/>
                                </a:rPr>
                                <m:t>𝑣</m:t>
                              </m:r>
                            </m:e>
                            <m:sub>
                              <m:r>
                                <a:rPr lang="es-CO" sz="1050" i="1">
                                  <a:solidFill>
                                    <a:srgbClr val="0D0D0D"/>
                                  </a:solidFill>
                                  <a:latin typeface="Cambria Math" panose="02040503050406030204" pitchFamily="18" charset="0"/>
                                  <a:ea typeface="Times New Roman" panose="02020603050405020304" pitchFamily="18" charset="0"/>
                                  <a:cs typeface="Segoe UI" panose="020B0502040204020203" pitchFamily="34" charset="0"/>
                                </a:rPr>
                                <m:t>𝑙</m:t>
                              </m:r>
                              <m:r>
                                <a:rPr lang="es-CO" sz="1050" i="1">
                                  <a:solidFill>
                                    <a:srgbClr val="0D0D0D"/>
                                  </a:solidFill>
                                  <a:latin typeface="Cambria Math" panose="02040503050406030204" pitchFamily="18" charset="0"/>
                                  <a:ea typeface="Times New Roman" panose="02020603050405020304" pitchFamily="18" charset="0"/>
                                  <a:cs typeface="Segoe UI" panose="020B0502040204020203" pitchFamily="34" charset="0"/>
                                </a:rPr>
                                <m:t>,</m:t>
                              </m:r>
                              <m:r>
                                <a:rPr lang="es-CO" sz="1050" i="1">
                                  <a:solidFill>
                                    <a:srgbClr val="0D0D0D"/>
                                  </a:solidFill>
                                  <a:latin typeface="Cambria Math" panose="02040503050406030204" pitchFamily="18" charset="0"/>
                                  <a:ea typeface="Times New Roman" panose="02020603050405020304" pitchFamily="18" charset="0"/>
                                  <a:cs typeface="Segoe UI" panose="020B0502040204020203" pitchFamily="34" charset="0"/>
                                </a:rPr>
                                <m:t>𝑡</m:t>
                              </m:r>
                            </m:sub>
                          </m:sSub>
                          <m:r>
                            <a:rPr lang="es-CO" sz="1050" i="1">
                              <a:solidFill>
                                <a:srgbClr val="0D0D0D"/>
                              </a:solidFill>
                              <a:latin typeface="Cambria Math" panose="02040503050406030204" pitchFamily="18" charset="0"/>
                              <a:ea typeface="Times New Roman" panose="02020603050405020304" pitchFamily="18" charset="0"/>
                              <a:cs typeface="Segoe UI" panose="020B0502040204020203" pitchFamily="34" charset="0"/>
                            </a:rPr>
                            <m:t>+ </m:t>
                          </m:r>
                          <m:sSub>
                            <m:sSubPr>
                              <m:ctrlPr>
                                <a:rPr lang="es-CO" sz="1050" i="1">
                                  <a:solidFill>
                                    <a:srgbClr val="0D0D0D"/>
                                  </a:solidFill>
                                  <a:latin typeface="Cambria Math" panose="02040503050406030204" pitchFamily="18" charset="0"/>
                                  <a:ea typeface="Times New Roman" panose="02020603050405020304" pitchFamily="18" charset="0"/>
                                  <a:cs typeface="Segoe UI" panose="020B0502040204020203" pitchFamily="34" charset="0"/>
                                </a:rPr>
                              </m:ctrlPr>
                            </m:sSubPr>
                            <m:e>
                              <m:r>
                                <a:rPr lang="es-CO" sz="1050" i="1">
                                  <a:solidFill>
                                    <a:srgbClr val="0D0D0D"/>
                                  </a:solidFill>
                                  <a:latin typeface="Cambria Math" panose="02040503050406030204" pitchFamily="18" charset="0"/>
                                  <a:ea typeface="Times New Roman" panose="02020603050405020304" pitchFamily="18" charset="0"/>
                                  <a:cs typeface="Segoe UI" panose="020B0502040204020203" pitchFamily="34" charset="0"/>
                                </a:rPr>
                                <m:t>𝑣</m:t>
                              </m:r>
                            </m:e>
                            <m:sub>
                              <m:r>
                                <a:rPr lang="es-CO" sz="1050" i="1">
                                  <a:solidFill>
                                    <a:srgbClr val="0D0D0D"/>
                                  </a:solidFill>
                                  <a:latin typeface="Cambria Math" panose="02040503050406030204" pitchFamily="18" charset="0"/>
                                  <a:ea typeface="Times New Roman" panose="02020603050405020304" pitchFamily="18" charset="0"/>
                                  <a:cs typeface="Segoe UI" panose="020B0502040204020203" pitchFamily="34" charset="0"/>
                                </a:rPr>
                                <m:t>𝑙</m:t>
                              </m:r>
                              <m:r>
                                <a:rPr lang="es-CO" sz="1050" i="1">
                                  <a:solidFill>
                                    <a:srgbClr val="0D0D0D"/>
                                  </a:solidFill>
                                  <a:latin typeface="Cambria Math" panose="02040503050406030204" pitchFamily="18" charset="0"/>
                                  <a:ea typeface="Times New Roman" panose="02020603050405020304" pitchFamily="18" charset="0"/>
                                  <a:cs typeface="Segoe UI" panose="020B0502040204020203" pitchFamily="34" charset="0"/>
                                </a:rPr>
                                <m:t>,</m:t>
                              </m:r>
                              <m:r>
                                <a:rPr lang="es-CO" sz="1050" i="1">
                                  <a:solidFill>
                                    <a:srgbClr val="0D0D0D"/>
                                  </a:solidFill>
                                  <a:latin typeface="Cambria Math" panose="02040503050406030204" pitchFamily="18" charset="0"/>
                                  <a:ea typeface="Times New Roman" panose="02020603050405020304" pitchFamily="18" charset="0"/>
                                  <a:cs typeface="Segoe UI" panose="020B0502040204020203" pitchFamily="34" charset="0"/>
                                </a:rPr>
                                <m:t>𝑡</m:t>
                              </m:r>
                              <m:r>
                                <a:rPr lang="es-CO" sz="1050" i="1">
                                  <a:solidFill>
                                    <a:srgbClr val="0D0D0D"/>
                                  </a:solidFill>
                                  <a:latin typeface="Cambria Math" panose="02040503050406030204" pitchFamily="18" charset="0"/>
                                  <a:ea typeface="Times New Roman" panose="02020603050405020304" pitchFamily="18" charset="0"/>
                                  <a:cs typeface="Segoe UI" panose="020B0502040204020203" pitchFamily="34" charset="0"/>
                                </a:rPr>
                                <m:t>−1</m:t>
                              </m:r>
                            </m:sub>
                          </m:sSub>
                        </m:num>
                        <m:den>
                          <m:r>
                            <a:rPr lang="es-CO" sz="1050" i="1">
                              <a:solidFill>
                                <a:srgbClr val="0D0D0D"/>
                              </a:solidFill>
                              <a:latin typeface="Cambria Math" panose="02040503050406030204" pitchFamily="18" charset="0"/>
                              <a:ea typeface="Times New Roman" panose="02020603050405020304" pitchFamily="18" charset="0"/>
                              <a:cs typeface="Segoe UI" panose="020B0502040204020203" pitchFamily="34" charset="0"/>
                            </a:rPr>
                            <m:t>2</m:t>
                          </m:r>
                        </m:den>
                      </m:f>
                    </m:oMath>
                  </m:oMathPara>
                </a14:m>
                <a:endParaRPr lang="es-CO" sz="1050">
                  <a:solidFill>
                    <a:srgbClr val="0D0D0D"/>
                  </a:solidFill>
                  <a:latin typeface="Arial" panose="020B0604020202020204" pitchFamily="34" charset="0"/>
                  <a:ea typeface="Times New Roman" panose="02020603050405020304" pitchFamily="18" charset="0"/>
                  <a:cs typeface="Times New Roman" panose="02020603050405020304" pitchFamily="18" charset="0"/>
                </a:endParaRPr>
              </a:p>
              <a:p>
                <a:pPr algn="just"/>
                <a:endParaRPr lang="es-CO" sz="1050">
                  <a:highlight>
                    <a:srgbClr val="FFFF00"/>
                  </a:highlight>
                </a:endParaRPr>
              </a:p>
            </p:txBody>
          </p:sp>
        </mc:Choice>
        <mc:Fallback xmlns="">
          <p:sp>
            <p:nvSpPr>
              <p:cNvPr id="7" name="CuadroTexto 6">
                <a:extLst>
                  <a:ext uri="{FF2B5EF4-FFF2-40B4-BE49-F238E27FC236}">
                    <a16:creationId xmlns:a16="http://schemas.microsoft.com/office/drawing/2014/main" id="{3FFC6024-79CB-43F0-96CF-0E73D4FE1C35}"/>
                  </a:ext>
                </a:extLst>
              </p:cNvPr>
              <p:cNvSpPr txBox="1">
                <a:spLocks noRot="1" noChangeAspect="1" noMove="1" noResize="1" noEditPoints="1" noAdjustHandles="1" noChangeArrowheads="1" noChangeShapeType="1" noTextEdit="1"/>
              </p:cNvSpPr>
              <p:nvPr/>
            </p:nvSpPr>
            <p:spPr>
              <a:xfrm>
                <a:off x="5300608" y="783269"/>
                <a:ext cx="3667118" cy="3748270"/>
              </a:xfrm>
              <a:prstGeom prst="rect">
                <a:avLst/>
              </a:prstGeom>
              <a:blipFill>
                <a:blip r:embed="rId2"/>
                <a:stretch>
                  <a:fillRect t="-6179"/>
                </a:stretch>
              </a:blipFill>
            </p:spPr>
            <p:txBody>
              <a:bodyPr/>
              <a:lstStyle/>
              <a:p>
                <a:r>
                  <a:rPr lang="es-CO">
                    <a:noFill/>
                  </a:rPr>
                  <a:t> </a:t>
                </a:r>
              </a:p>
            </p:txBody>
          </p:sp>
        </mc:Fallback>
      </mc:AlternateContent>
      <p:sp>
        <p:nvSpPr>
          <p:cNvPr id="10" name="CuadroTexto 9">
            <a:extLst>
              <a:ext uri="{FF2B5EF4-FFF2-40B4-BE49-F238E27FC236}">
                <a16:creationId xmlns:a16="http://schemas.microsoft.com/office/drawing/2014/main" id="{3EE3C58A-6320-AD4D-8916-E405A9FD3AA2}"/>
              </a:ext>
            </a:extLst>
          </p:cNvPr>
          <p:cNvSpPr txBox="1"/>
          <p:nvPr/>
        </p:nvSpPr>
        <p:spPr>
          <a:xfrm>
            <a:off x="687326" y="1018786"/>
            <a:ext cx="4140200" cy="1061829"/>
          </a:xfrm>
          <a:prstGeom prst="rect">
            <a:avLst/>
          </a:prstGeom>
          <a:noFill/>
        </p:spPr>
        <p:txBody>
          <a:bodyPr wrap="square">
            <a:spAutoFit/>
          </a:bodyPr>
          <a:lstStyle/>
          <a:p>
            <a:pPr marL="171450" indent="-171450" algn="just">
              <a:buClr>
                <a:srgbClr val="B6004B"/>
              </a:buClr>
              <a:buFont typeface="Wingdings" panose="05000000000000000000" pitchFamily="2" charset="2"/>
              <a:buChar char="¤"/>
            </a:pPr>
            <a:r>
              <a:rPr lang="es-MX" sz="1050" dirty="0"/>
              <a:t>Es calculado a partir de la relación de las horas trabajadas y su calidad. Para este cálculo, se construye el índice de composición laboral por medio del ajuste de las horas trabajadas determinadas por las variables sexo, edad y nivel educativo que parte de la desagregación de las horas trabajadas y la remuneración por 18 características posibles.</a:t>
            </a:r>
          </a:p>
        </p:txBody>
      </p:sp>
      <p:cxnSp>
        <p:nvCxnSpPr>
          <p:cNvPr id="11" name="Conector recto 10">
            <a:extLst>
              <a:ext uri="{FF2B5EF4-FFF2-40B4-BE49-F238E27FC236}">
                <a16:creationId xmlns:a16="http://schemas.microsoft.com/office/drawing/2014/main" id="{90DF5915-2477-42B3-AE9F-63E3488C2755}"/>
              </a:ext>
            </a:extLst>
          </p:cNvPr>
          <p:cNvCxnSpPr>
            <a:cxnSpLocks/>
          </p:cNvCxnSpPr>
          <p:nvPr/>
        </p:nvCxnSpPr>
        <p:spPr>
          <a:xfrm flipH="1">
            <a:off x="774392" y="476018"/>
            <a:ext cx="374047" cy="0"/>
          </a:xfrm>
          <a:prstGeom prst="line">
            <a:avLst/>
          </a:prstGeom>
          <a:ln>
            <a:solidFill>
              <a:srgbClr val="8D143D"/>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4000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7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8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9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0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514C2493099F44090066C1E3E92C6EF" ma:contentTypeVersion="17" ma:contentTypeDescription="Create a new document." ma:contentTypeScope="" ma:versionID="326e050dec84cac7b47a5c2f285a7fa5">
  <xsd:schema xmlns:xsd="http://www.w3.org/2001/XMLSchema" xmlns:xs="http://www.w3.org/2001/XMLSchema" xmlns:p="http://schemas.microsoft.com/office/2006/metadata/properties" xmlns:ns2="86073d25-71c6-4533-adb0-2bbc6021761d" xmlns:ns3="c7716a77-0974-4bba-9d0e-1570ea3047bf" targetNamespace="http://schemas.microsoft.com/office/2006/metadata/properties" ma:root="true" ma:fieldsID="d473a8bf40c6c525fc76a88f8c257f93" ns2:_="" ns3:_="">
    <xsd:import namespace="86073d25-71c6-4533-adb0-2bbc6021761d"/>
    <xsd:import namespace="c7716a77-0974-4bba-9d0e-1570ea3047b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073d25-71c6-4533-adb0-2bbc602176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ea9b580d-3441-472b-b633-05114d4a3dc4"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7716a77-0974-4bba-9d0e-1570ea3047b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6c5f63f3-c073-42f2-8534-786412024e8f}" ma:internalName="TaxCatchAll" ma:showField="CatchAllData" ma:web="c7716a77-0974-4bba-9d0e-1570ea3047b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6073d25-71c6-4533-adb0-2bbc6021761d">
      <Terms xmlns="http://schemas.microsoft.com/office/infopath/2007/PartnerControls"/>
    </lcf76f155ced4ddcb4097134ff3c332f>
    <TaxCatchAll xmlns="c7716a77-0974-4bba-9d0e-1570ea3047bf" xsi:nil="true"/>
  </documentManagement>
</p:properties>
</file>

<file path=customXml/itemProps1.xml><?xml version="1.0" encoding="utf-8"?>
<ds:datastoreItem xmlns:ds="http://schemas.openxmlformats.org/officeDocument/2006/customXml" ds:itemID="{A65E1A33-1E15-4BC3-8FAC-CA5A6A662236}">
  <ds:schemaRefs>
    <ds:schemaRef ds:uri="http://schemas.microsoft.com/sharepoint/v3/contenttype/forms"/>
  </ds:schemaRefs>
</ds:datastoreItem>
</file>

<file path=customXml/itemProps2.xml><?xml version="1.0" encoding="utf-8"?>
<ds:datastoreItem xmlns:ds="http://schemas.openxmlformats.org/officeDocument/2006/customXml" ds:itemID="{EA8CEDF8-EA0E-4C6C-BE4F-7C09C1249462}">
  <ds:schemaRefs>
    <ds:schemaRef ds:uri="http://schemas.microsoft.com/office/2006/metadata/contentType"/>
    <ds:schemaRef ds:uri="http://schemas.microsoft.com/office/2006/metadata/properties/metaAttributes"/>
    <ds:schemaRef ds:uri="http://www.w3.org/2000/xmlns/"/>
    <ds:schemaRef ds:uri="http://www.w3.org/2001/XMLSchema"/>
    <ds:schemaRef ds:uri="86073d25-71c6-4533-adb0-2bbc6021761d"/>
    <ds:schemaRef ds:uri="c7716a77-0974-4bba-9d0e-1570ea3047bf"/>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8999477-2C17-4051-89A2-846867B564C7}">
  <ds:schemaRefs>
    <ds:schemaRef ds:uri="http://schemas.microsoft.com/office/2006/metadata/properties"/>
    <ds:schemaRef ds:uri="http://www.w3.org/2000/xmlns/"/>
    <ds:schemaRef ds:uri="86073d25-71c6-4533-adb0-2bbc6021761d"/>
    <ds:schemaRef ds:uri="http://schemas.microsoft.com/office/infopath/2007/PartnerControls"/>
    <ds:schemaRef ds:uri="c7716a77-0974-4bba-9d0e-1570ea3047bf"/>
    <ds:schemaRef ds:uri="http://www.w3.org/2001/XMLSchema-instance"/>
  </ds:schemaRefs>
</ds:datastoreItem>
</file>

<file path=docProps/app.xml><?xml version="1.0" encoding="utf-8"?>
<Properties xmlns="http://schemas.openxmlformats.org/officeDocument/2006/extended-properties" xmlns:vt="http://schemas.openxmlformats.org/officeDocument/2006/docPropsVTypes">
  <TotalTime>390</TotalTime>
  <Words>1574</Words>
  <Application>Microsoft Office PowerPoint</Application>
  <PresentationFormat>Presentación en pantalla (16:9)</PresentationFormat>
  <Paragraphs>215</Paragraphs>
  <Slides>20</Slides>
  <Notes>3</Notes>
  <HiddenSlides>2</HiddenSlides>
  <MMClips>0</MMClips>
  <ScaleCrop>false</ScaleCrop>
  <HeadingPairs>
    <vt:vector size="6" baseType="variant">
      <vt:variant>
        <vt:lpstr>Fuentes usadas</vt:lpstr>
      </vt:variant>
      <vt:variant>
        <vt:i4>5</vt:i4>
      </vt:variant>
      <vt:variant>
        <vt:lpstr>Tema</vt:lpstr>
      </vt:variant>
      <vt:variant>
        <vt:i4>5</vt:i4>
      </vt:variant>
      <vt:variant>
        <vt:lpstr>Títulos de diapositiva</vt:lpstr>
      </vt:variant>
      <vt:variant>
        <vt:i4>20</vt:i4>
      </vt:variant>
    </vt:vector>
  </HeadingPairs>
  <TitlesOfParts>
    <vt:vector size="30" baseType="lpstr">
      <vt:lpstr>Arial</vt:lpstr>
      <vt:lpstr>Calibri</vt:lpstr>
      <vt:lpstr>Cambria Math</vt:lpstr>
      <vt:lpstr>Segoe UI</vt:lpstr>
      <vt:lpstr>Wingdings</vt:lpstr>
      <vt:lpstr>7_Tema de Office</vt:lpstr>
      <vt:lpstr>11_Tema de Office</vt:lpstr>
      <vt:lpstr>8_Tema de Office</vt:lpstr>
      <vt:lpstr>9_Tema de Office</vt:lpstr>
      <vt:lpstr>10_Tema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DANE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Mercado</dc:title>
  <dc:creator>DANE-DIMPE</dc:creator>
  <cp:lastModifiedBy>CUT 2023</cp:lastModifiedBy>
  <cp:revision>58</cp:revision>
  <cp:lastPrinted>2018-11-13T01:51:27Z</cp:lastPrinted>
  <dcterms:created xsi:type="dcterms:W3CDTF">2018-06-21T20:42:53Z</dcterms:created>
  <dcterms:modified xsi:type="dcterms:W3CDTF">2023-12-05T17:24:29Z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0x010100F514C2493099F44090066C1E3E92C6EF</vt:lpwstr>
  </property>
</Properties>
</file>