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76" r:id="rId3"/>
    <p:sldId id="280" r:id="rId4"/>
    <p:sldId id="279" r:id="rId5"/>
    <p:sldId id="278" r:id="rId6"/>
    <p:sldId id="295" r:id="rId7"/>
    <p:sldId id="284" r:id="rId8"/>
    <p:sldId id="290" r:id="rId9"/>
    <p:sldId id="285" r:id="rId10"/>
    <p:sldId id="291" r:id="rId11"/>
    <p:sldId id="286" r:id="rId12"/>
    <p:sldId id="293" r:id="rId13"/>
    <p:sldId id="292" r:id="rId14"/>
    <p:sldId id="287" r:id="rId15"/>
    <p:sldId id="288" r:id="rId16"/>
    <p:sldId id="289" r:id="rId17"/>
    <p:sldId id="259" r:id="rId1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B44A"/>
    <a:srgbClr val="7CAFDE"/>
    <a:srgbClr val="66A2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4F6077-668C-4A5D-ADC4-7B30B5C022F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19008E9D-EAB0-4B21-BC20-36746659427E}" type="pres">
      <dgm:prSet presAssocID="{D34F6077-668C-4A5D-ADC4-7B30B5C022F4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5C391525-15D9-4EC0-80F9-F256AC298426}" type="presOf" srcId="{D34F6077-668C-4A5D-ADC4-7B30B5C022F4}" destId="{19008E9D-EAB0-4B21-BC20-36746659427E}" srcOrd="0" destOrd="0" presId="urn:microsoft.com/office/officeart/2005/8/layout/pyramid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0834FD-E6EA-4C6E-A9BE-624777E127E8}" type="doc">
      <dgm:prSet loTypeId="urn:microsoft.com/office/officeart/2005/8/layout/pyramid1" loCatId="pyramid" qsTypeId="urn:microsoft.com/office/officeart/2005/8/quickstyle/3d1" qsCatId="3D" csTypeId="urn:microsoft.com/office/officeart/2005/8/colors/colorful4" csCatId="colorful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s-CO"/>
        </a:p>
      </dgm:t>
    </dgm:pt>
    <dgm:pt modelId="{65E4231A-65C8-442A-9314-B7490319C761}">
      <dgm:prSet phldrT="[Texto]"/>
      <dgm:spPr>
        <a:solidFill>
          <a:schemeClr val="accent4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CO"/>
            <a:t>,,,</a:t>
          </a:r>
          <a:endParaRPr lang="es-CO" dirty="0"/>
        </a:p>
      </dgm:t>
    </dgm:pt>
    <dgm:pt modelId="{6B13BAE9-2B9F-4534-A6C3-7BB1407E160A}" type="parTrans" cxnId="{A917EA40-1DE4-4A6B-AB44-9CD2986A30CC}">
      <dgm:prSet/>
      <dgm:spPr/>
      <dgm:t>
        <a:bodyPr/>
        <a:lstStyle/>
        <a:p>
          <a:endParaRPr lang="es-CO"/>
        </a:p>
      </dgm:t>
    </dgm:pt>
    <dgm:pt modelId="{442C07B4-5CA4-44F8-B329-E47431D28986}" type="sibTrans" cxnId="{A917EA40-1DE4-4A6B-AB44-9CD2986A30CC}">
      <dgm:prSet/>
      <dgm:spPr/>
      <dgm:t>
        <a:bodyPr/>
        <a:lstStyle/>
        <a:p>
          <a:endParaRPr lang="es-CO"/>
        </a:p>
      </dgm:t>
    </dgm:pt>
    <dgm:pt modelId="{59C9EAB2-6A5D-416C-B202-695DE7AD8113}">
      <dgm:prSet/>
      <dgm:spPr>
        <a:solidFill>
          <a:srgbClr val="75B44A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s-CO"/>
        </a:p>
        <a:p>
          <a:endParaRPr lang="es-CO"/>
        </a:p>
      </dgm:t>
    </dgm:pt>
    <dgm:pt modelId="{51B751FE-30C3-46B8-A2FE-CDBFCA6CC971}" type="parTrans" cxnId="{BB4CDE3F-F936-4F12-BF29-13AFFB24ECA6}">
      <dgm:prSet/>
      <dgm:spPr/>
      <dgm:t>
        <a:bodyPr/>
        <a:lstStyle/>
        <a:p>
          <a:endParaRPr lang="es-CO"/>
        </a:p>
      </dgm:t>
    </dgm:pt>
    <dgm:pt modelId="{0D29689D-C116-4F48-B5C3-9CEAFF88EB24}" type="sibTrans" cxnId="{BB4CDE3F-F936-4F12-BF29-13AFFB24ECA6}">
      <dgm:prSet/>
      <dgm:spPr/>
      <dgm:t>
        <a:bodyPr/>
        <a:lstStyle/>
        <a:p>
          <a:endParaRPr lang="es-CO"/>
        </a:p>
      </dgm:t>
    </dgm:pt>
    <dgm:pt modelId="{082E4D2B-1AC6-489D-B081-E9843AB03BE9}">
      <dgm:prSet phldrT="[Texto]" phldr="1"/>
      <dgm:spPr>
        <a:solidFill>
          <a:srgbClr val="0070C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s-CO" dirty="0">
            <a:solidFill>
              <a:schemeClr val="accent5">
                <a:lumMod val="75000"/>
              </a:schemeClr>
            </a:solidFill>
          </a:endParaRPr>
        </a:p>
      </dgm:t>
    </dgm:pt>
    <dgm:pt modelId="{061BED2E-5A10-44AC-BF69-8E01DE860778}" type="sibTrans" cxnId="{309A30F5-EF4F-4ED0-BB33-E7D0D10B6189}">
      <dgm:prSet/>
      <dgm:spPr/>
      <dgm:t>
        <a:bodyPr/>
        <a:lstStyle/>
        <a:p>
          <a:endParaRPr lang="es-CO"/>
        </a:p>
      </dgm:t>
    </dgm:pt>
    <dgm:pt modelId="{9C14BFA2-13F8-40D5-96CB-C5AAE8368825}" type="parTrans" cxnId="{309A30F5-EF4F-4ED0-BB33-E7D0D10B6189}">
      <dgm:prSet/>
      <dgm:spPr/>
      <dgm:t>
        <a:bodyPr/>
        <a:lstStyle/>
        <a:p>
          <a:endParaRPr lang="es-CO"/>
        </a:p>
      </dgm:t>
    </dgm:pt>
    <dgm:pt modelId="{6E9DE569-91B0-4B3B-92B3-CB5073F673A3}">
      <dgm:prSet phldrT="[Texto]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s-CO" dirty="0"/>
        </a:p>
        <a:p>
          <a:endParaRPr lang="es-CO" dirty="0"/>
        </a:p>
        <a:p>
          <a:endParaRPr lang="es-CO" dirty="0"/>
        </a:p>
        <a:p>
          <a:endParaRPr lang="es-CO" dirty="0"/>
        </a:p>
        <a:p>
          <a:endParaRPr lang="es-CO" dirty="0"/>
        </a:p>
        <a:p>
          <a:endParaRPr lang="es-CO" dirty="0"/>
        </a:p>
        <a:p>
          <a:endParaRPr lang="es-CO" dirty="0"/>
        </a:p>
        <a:p>
          <a:endParaRPr lang="es-CO" dirty="0"/>
        </a:p>
        <a:p>
          <a:endParaRPr lang="es-CO" dirty="0"/>
        </a:p>
        <a:p>
          <a:endParaRPr lang="es-CO" dirty="0"/>
        </a:p>
        <a:p>
          <a:endParaRPr lang="es-CO" dirty="0"/>
        </a:p>
        <a:p>
          <a:endParaRPr lang="es-CO" dirty="0"/>
        </a:p>
        <a:p>
          <a:endParaRPr lang="es-CO" dirty="0"/>
        </a:p>
        <a:p>
          <a:endParaRPr lang="es-CO" dirty="0"/>
        </a:p>
        <a:p>
          <a:endParaRPr lang="es-CO" dirty="0"/>
        </a:p>
        <a:p>
          <a:endParaRPr lang="es-CO" dirty="0"/>
        </a:p>
        <a:p>
          <a:endParaRPr lang="es-CO" dirty="0"/>
        </a:p>
        <a:p>
          <a:endParaRPr lang="es-CO" dirty="0"/>
        </a:p>
        <a:p>
          <a:endParaRPr lang="es-CO" dirty="0"/>
        </a:p>
        <a:p>
          <a:endParaRPr lang="es-CO" dirty="0"/>
        </a:p>
        <a:p>
          <a:endParaRPr lang="es-CO" dirty="0"/>
        </a:p>
        <a:p>
          <a:endParaRPr lang="es-CO" dirty="0"/>
        </a:p>
        <a:p>
          <a:endParaRPr lang="es-CO" dirty="0"/>
        </a:p>
        <a:p>
          <a:endParaRPr lang="es-CO" dirty="0"/>
        </a:p>
      </dgm:t>
    </dgm:pt>
    <dgm:pt modelId="{8248E9A8-F082-472B-830A-216520ADB865}" type="sibTrans" cxnId="{027949B1-9910-444A-B8FA-D9E361109D01}">
      <dgm:prSet/>
      <dgm:spPr/>
      <dgm:t>
        <a:bodyPr/>
        <a:lstStyle/>
        <a:p>
          <a:endParaRPr lang="es-CO"/>
        </a:p>
      </dgm:t>
    </dgm:pt>
    <dgm:pt modelId="{C889804F-D111-4DCD-A0D1-6D5B27A0FFFD}" type="parTrans" cxnId="{027949B1-9910-444A-B8FA-D9E361109D01}">
      <dgm:prSet/>
      <dgm:spPr/>
      <dgm:t>
        <a:bodyPr/>
        <a:lstStyle/>
        <a:p>
          <a:endParaRPr lang="es-CO"/>
        </a:p>
      </dgm:t>
    </dgm:pt>
    <dgm:pt modelId="{E8A2B21C-E25F-4AA1-88B4-3A8A10CE2F66}" type="pres">
      <dgm:prSet presAssocID="{640834FD-E6EA-4C6E-A9BE-624777E127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08F735E-3C83-49A1-9F19-8CD0975C69DD}" type="pres">
      <dgm:prSet presAssocID="{59C9EAB2-6A5D-416C-B202-695DE7AD8113}" presName="Name8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E4E1D881-9A08-44A2-857C-1479C6571766}" type="pres">
      <dgm:prSet presAssocID="{59C9EAB2-6A5D-416C-B202-695DE7AD8113}" presName="level" presStyleLbl="node1" presStyleIdx="0" presStyleCnt="4" custLinFactNeighborX="8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1DEE88-447E-472D-9A9F-211305AEEAD9}" type="pres">
      <dgm:prSet presAssocID="{59C9EAB2-6A5D-416C-B202-695DE7AD811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F3D59C-7F56-44D8-A641-8FE950264150}" type="pres">
      <dgm:prSet presAssocID="{082E4D2B-1AC6-489D-B081-E9843AB03BE9}" presName="Name8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1D40FBA0-6DB8-4B79-A166-2DA71DA1F112}" type="pres">
      <dgm:prSet presAssocID="{082E4D2B-1AC6-489D-B081-E9843AB03BE9}" presName="level" presStyleLbl="node1" presStyleIdx="1" presStyleCnt="4" custScaleY="110771" custLinFactNeighborX="93" custLinFactNeighborY="-62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3B53BA-DB28-4E90-A50B-670B1ACB2B54}" type="pres">
      <dgm:prSet presAssocID="{082E4D2B-1AC6-489D-B081-E9843AB03BE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F776C2-70A4-46D0-983D-04ECFF8224B7}" type="pres">
      <dgm:prSet presAssocID="{6E9DE569-91B0-4B3B-92B3-CB5073F673A3}" presName="Name8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FD989D8B-AB0E-4D0F-9DF2-182C0832B1E8}" type="pres">
      <dgm:prSet presAssocID="{6E9DE569-91B0-4B3B-92B3-CB5073F673A3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850F74-368A-4897-92E8-13AFAFA05629}" type="pres">
      <dgm:prSet presAssocID="{6E9DE569-91B0-4B3B-92B3-CB5073F673A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6AA89F-BCAD-4F78-91DA-41CDE03EEDDF}" type="pres">
      <dgm:prSet presAssocID="{65E4231A-65C8-442A-9314-B7490319C761}" presName="Name8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05E5A67F-1003-4828-85C1-3B1E9683B54B}" type="pres">
      <dgm:prSet presAssocID="{65E4231A-65C8-442A-9314-B7490319C761}" presName="level" presStyleLbl="node1" presStyleIdx="3" presStyleCnt="4" custScaleX="99693" custLinFactNeighborX="-2" custLinFactNeighborY="-265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4A85BB-7B8E-4496-AAF1-97E9F4537C75}" type="pres">
      <dgm:prSet presAssocID="{65E4231A-65C8-442A-9314-B7490319C76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61179D8-3AA0-44D8-BAA0-CE34500D4223}" type="presOf" srcId="{6E9DE569-91B0-4B3B-92B3-CB5073F673A3}" destId="{FD989D8B-AB0E-4D0F-9DF2-182C0832B1E8}" srcOrd="0" destOrd="0" presId="urn:microsoft.com/office/officeart/2005/8/layout/pyramid1"/>
    <dgm:cxn modelId="{FF5D3614-F761-4062-B496-4662EBF75002}" type="presOf" srcId="{59C9EAB2-6A5D-416C-B202-695DE7AD8113}" destId="{3C1DEE88-447E-472D-9A9F-211305AEEAD9}" srcOrd="1" destOrd="0" presId="urn:microsoft.com/office/officeart/2005/8/layout/pyramid1"/>
    <dgm:cxn modelId="{3A3563A0-02B7-4BE3-9495-D7466D5E8211}" type="presOf" srcId="{640834FD-E6EA-4C6E-A9BE-624777E127E8}" destId="{E8A2B21C-E25F-4AA1-88B4-3A8A10CE2F66}" srcOrd="0" destOrd="0" presId="urn:microsoft.com/office/officeart/2005/8/layout/pyramid1"/>
    <dgm:cxn modelId="{A917EA40-1DE4-4A6B-AB44-9CD2986A30CC}" srcId="{640834FD-E6EA-4C6E-A9BE-624777E127E8}" destId="{65E4231A-65C8-442A-9314-B7490319C761}" srcOrd="3" destOrd="0" parTransId="{6B13BAE9-2B9F-4534-A6C3-7BB1407E160A}" sibTransId="{442C07B4-5CA4-44F8-B329-E47431D28986}"/>
    <dgm:cxn modelId="{BB4CDE3F-F936-4F12-BF29-13AFFB24ECA6}" srcId="{640834FD-E6EA-4C6E-A9BE-624777E127E8}" destId="{59C9EAB2-6A5D-416C-B202-695DE7AD8113}" srcOrd="0" destOrd="0" parTransId="{51B751FE-30C3-46B8-A2FE-CDBFCA6CC971}" sibTransId="{0D29689D-C116-4F48-B5C3-9CEAFF88EB24}"/>
    <dgm:cxn modelId="{027949B1-9910-444A-B8FA-D9E361109D01}" srcId="{640834FD-E6EA-4C6E-A9BE-624777E127E8}" destId="{6E9DE569-91B0-4B3B-92B3-CB5073F673A3}" srcOrd="2" destOrd="0" parTransId="{C889804F-D111-4DCD-A0D1-6D5B27A0FFFD}" sibTransId="{8248E9A8-F082-472B-830A-216520ADB865}"/>
    <dgm:cxn modelId="{FF3AA10B-EBD5-41AB-921C-BB95E7701D40}" type="presOf" srcId="{082E4D2B-1AC6-489D-B081-E9843AB03BE9}" destId="{1D40FBA0-6DB8-4B79-A166-2DA71DA1F112}" srcOrd="0" destOrd="0" presId="urn:microsoft.com/office/officeart/2005/8/layout/pyramid1"/>
    <dgm:cxn modelId="{DA2F3D4C-F4A6-4F2A-9DC2-DAE1A3865279}" type="presOf" srcId="{65E4231A-65C8-442A-9314-B7490319C761}" destId="{E64A85BB-7B8E-4496-AAF1-97E9F4537C75}" srcOrd="1" destOrd="0" presId="urn:microsoft.com/office/officeart/2005/8/layout/pyramid1"/>
    <dgm:cxn modelId="{309A30F5-EF4F-4ED0-BB33-E7D0D10B6189}" srcId="{640834FD-E6EA-4C6E-A9BE-624777E127E8}" destId="{082E4D2B-1AC6-489D-B081-E9843AB03BE9}" srcOrd="1" destOrd="0" parTransId="{9C14BFA2-13F8-40D5-96CB-C5AAE8368825}" sibTransId="{061BED2E-5A10-44AC-BF69-8E01DE860778}"/>
    <dgm:cxn modelId="{4F682AFB-5E9E-4180-8F18-E56369D490A6}" type="presOf" srcId="{6E9DE569-91B0-4B3B-92B3-CB5073F673A3}" destId="{6A850F74-368A-4897-92E8-13AFAFA05629}" srcOrd="1" destOrd="0" presId="urn:microsoft.com/office/officeart/2005/8/layout/pyramid1"/>
    <dgm:cxn modelId="{8AC64EA2-0EA0-4554-A671-38F1D88EF842}" type="presOf" srcId="{59C9EAB2-6A5D-416C-B202-695DE7AD8113}" destId="{E4E1D881-9A08-44A2-857C-1479C6571766}" srcOrd="0" destOrd="0" presId="urn:microsoft.com/office/officeart/2005/8/layout/pyramid1"/>
    <dgm:cxn modelId="{D8425F3A-2551-4941-A1BF-DEB265475DE8}" type="presOf" srcId="{65E4231A-65C8-442A-9314-B7490319C761}" destId="{05E5A67F-1003-4828-85C1-3B1E9683B54B}" srcOrd="0" destOrd="0" presId="urn:microsoft.com/office/officeart/2005/8/layout/pyramid1"/>
    <dgm:cxn modelId="{43FFE004-2EE7-4119-A740-FA734EE6C3BC}" type="presOf" srcId="{082E4D2B-1AC6-489D-B081-E9843AB03BE9}" destId="{E23B53BA-DB28-4E90-A50B-670B1ACB2B54}" srcOrd="1" destOrd="0" presId="urn:microsoft.com/office/officeart/2005/8/layout/pyramid1"/>
    <dgm:cxn modelId="{4AF91212-61A8-41B1-8AAE-80F7CEE738D0}" type="presParOf" srcId="{E8A2B21C-E25F-4AA1-88B4-3A8A10CE2F66}" destId="{908F735E-3C83-49A1-9F19-8CD0975C69DD}" srcOrd="0" destOrd="0" presId="urn:microsoft.com/office/officeart/2005/8/layout/pyramid1"/>
    <dgm:cxn modelId="{C65702D2-ED14-42C7-A30A-0B2F3884B9B1}" type="presParOf" srcId="{908F735E-3C83-49A1-9F19-8CD0975C69DD}" destId="{E4E1D881-9A08-44A2-857C-1479C6571766}" srcOrd="0" destOrd="0" presId="urn:microsoft.com/office/officeart/2005/8/layout/pyramid1"/>
    <dgm:cxn modelId="{52B5EDD5-6121-40EA-8A33-88BF8805631E}" type="presParOf" srcId="{908F735E-3C83-49A1-9F19-8CD0975C69DD}" destId="{3C1DEE88-447E-472D-9A9F-211305AEEAD9}" srcOrd="1" destOrd="0" presId="urn:microsoft.com/office/officeart/2005/8/layout/pyramid1"/>
    <dgm:cxn modelId="{E2C55C7E-15EC-475E-BE19-2CF8C3512947}" type="presParOf" srcId="{E8A2B21C-E25F-4AA1-88B4-3A8A10CE2F66}" destId="{6AF3D59C-7F56-44D8-A641-8FE950264150}" srcOrd="1" destOrd="0" presId="urn:microsoft.com/office/officeart/2005/8/layout/pyramid1"/>
    <dgm:cxn modelId="{BCD8A85E-BFEE-4EE0-9E6C-06A4CFC496D9}" type="presParOf" srcId="{6AF3D59C-7F56-44D8-A641-8FE950264150}" destId="{1D40FBA0-6DB8-4B79-A166-2DA71DA1F112}" srcOrd="0" destOrd="0" presId="urn:microsoft.com/office/officeart/2005/8/layout/pyramid1"/>
    <dgm:cxn modelId="{4C0C30CF-6FAA-4BD6-9FC6-94AF263DD94A}" type="presParOf" srcId="{6AF3D59C-7F56-44D8-A641-8FE950264150}" destId="{E23B53BA-DB28-4E90-A50B-670B1ACB2B54}" srcOrd="1" destOrd="0" presId="urn:microsoft.com/office/officeart/2005/8/layout/pyramid1"/>
    <dgm:cxn modelId="{21D4E485-2FBF-4EE7-A4A4-0CB6E82FC528}" type="presParOf" srcId="{E8A2B21C-E25F-4AA1-88B4-3A8A10CE2F66}" destId="{14F776C2-70A4-46D0-983D-04ECFF8224B7}" srcOrd="2" destOrd="0" presId="urn:microsoft.com/office/officeart/2005/8/layout/pyramid1"/>
    <dgm:cxn modelId="{1E3B237E-3A3A-4D8B-88D4-8EB39776A306}" type="presParOf" srcId="{14F776C2-70A4-46D0-983D-04ECFF8224B7}" destId="{FD989D8B-AB0E-4D0F-9DF2-182C0832B1E8}" srcOrd="0" destOrd="0" presId="urn:microsoft.com/office/officeart/2005/8/layout/pyramid1"/>
    <dgm:cxn modelId="{789AB315-0A4B-4AF9-AA97-0A787E643425}" type="presParOf" srcId="{14F776C2-70A4-46D0-983D-04ECFF8224B7}" destId="{6A850F74-368A-4897-92E8-13AFAFA05629}" srcOrd="1" destOrd="0" presId="urn:microsoft.com/office/officeart/2005/8/layout/pyramid1"/>
    <dgm:cxn modelId="{43A8F080-02CA-409D-8FC1-961500F4B4F9}" type="presParOf" srcId="{E8A2B21C-E25F-4AA1-88B4-3A8A10CE2F66}" destId="{AB6AA89F-BCAD-4F78-91DA-41CDE03EEDDF}" srcOrd="3" destOrd="0" presId="urn:microsoft.com/office/officeart/2005/8/layout/pyramid1"/>
    <dgm:cxn modelId="{60B5AB6A-2417-40B2-8B1C-F8EA2EB3EA85}" type="presParOf" srcId="{AB6AA89F-BCAD-4F78-91DA-41CDE03EEDDF}" destId="{05E5A67F-1003-4828-85C1-3B1E9683B54B}" srcOrd="0" destOrd="0" presId="urn:microsoft.com/office/officeart/2005/8/layout/pyramid1"/>
    <dgm:cxn modelId="{69CF0E42-BA89-4958-B77A-B671AEACCFD4}" type="presParOf" srcId="{AB6AA89F-BCAD-4F78-91DA-41CDE03EEDDF}" destId="{E64A85BB-7B8E-4496-AAF1-97E9F4537C75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4F6077-668C-4A5D-ADC4-7B30B5C022F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091E3759-0BA6-4A3C-87A6-7746C3EA6E4D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ES" sz="2000" b="1" i="0" dirty="0"/>
            <a:t>Beneficio Económico</a:t>
          </a:r>
          <a:endParaRPr lang="es-CO" sz="2000" b="1" dirty="0"/>
        </a:p>
      </dgm:t>
    </dgm:pt>
    <dgm:pt modelId="{C8ACBFC5-DA3D-4956-B55F-D73F018BA61B}" type="parTrans" cxnId="{C728DC60-47C4-4DE6-982E-49A14B2F3D63}">
      <dgm:prSet/>
      <dgm:spPr/>
      <dgm:t>
        <a:bodyPr/>
        <a:lstStyle/>
        <a:p>
          <a:endParaRPr lang="es-CO"/>
        </a:p>
      </dgm:t>
    </dgm:pt>
    <dgm:pt modelId="{1189B2DB-4E59-4A62-87BB-173E1D68E680}" type="sibTrans" cxnId="{C728DC60-47C4-4DE6-982E-49A14B2F3D63}">
      <dgm:prSet/>
      <dgm:spPr/>
      <dgm:t>
        <a:bodyPr/>
        <a:lstStyle/>
        <a:p>
          <a:endParaRPr lang="es-CO"/>
        </a:p>
      </dgm:t>
    </dgm:pt>
    <dgm:pt modelId="{39506F64-6EC8-49DB-9EA0-E886B36BDAAF}">
      <dgm:prSet phldrT="[Texto]" custT="1"/>
      <dgm:spPr>
        <a:solidFill>
          <a:srgbClr val="FFAA2D"/>
        </a:solidFill>
      </dgm:spPr>
      <dgm:t>
        <a:bodyPr/>
        <a:lstStyle/>
        <a:p>
          <a:endParaRPr lang="es-CO" sz="1800" dirty="0"/>
        </a:p>
      </dgm:t>
    </dgm:pt>
    <dgm:pt modelId="{88908194-A478-42CD-AF31-03DECE470AB9}" type="parTrans" cxnId="{38D6D64A-CA9C-495C-AD01-677C35639D79}">
      <dgm:prSet/>
      <dgm:spPr/>
      <dgm:t>
        <a:bodyPr/>
        <a:lstStyle/>
        <a:p>
          <a:endParaRPr lang="es-CO"/>
        </a:p>
      </dgm:t>
    </dgm:pt>
    <dgm:pt modelId="{F0CAC98D-0415-42BC-9D4E-8FA6D9585311}" type="sibTrans" cxnId="{38D6D64A-CA9C-495C-AD01-677C35639D79}">
      <dgm:prSet/>
      <dgm:spPr/>
      <dgm:t>
        <a:bodyPr/>
        <a:lstStyle/>
        <a:p>
          <a:endParaRPr lang="es-CO"/>
        </a:p>
      </dgm:t>
    </dgm:pt>
    <dgm:pt modelId="{81358446-FF1F-4D9C-ADD9-16F52739EA13}">
      <dgm:prSet custT="1"/>
      <dgm:spPr>
        <a:solidFill>
          <a:srgbClr val="0070C0"/>
        </a:solidFill>
      </dgm:spPr>
      <dgm:t>
        <a:bodyPr/>
        <a:lstStyle/>
        <a:p>
          <a:endParaRPr lang="es-CO" sz="1800"/>
        </a:p>
      </dgm:t>
    </dgm:pt>
    <dgm:pt modelId="{91BF605F-8F5C-414A-A78A-7430B99075F1}" type="parTrans" cxnId="{F1C21218-6D19-42FA-A637-A17ECE962526}">
      <dgm:prSet/>
      <dgm:spPr/>
      <dgm:t>
        <a:bodyPr/>
        <a:lstStyle/>
        <a:p>
          <a:endParaRPr lang="es-CO"/>
        </a:p>
      </dgm:t>
    </dgm:pt>
    <dgm:pt modelId="{317F2897-D3CF-4865-AA4E-32ED901A9A02}" type="sibTrans" cxnId="{F1C21218-6D19-42FA-A637-A17ECE962526}">
      <dgm:prSet/>
      <dgm:spPr/>
      <dgm:t>
        <a:bodyPr/>
        <a:lstStyle/>
        <a:p>
          <a:endParaRPr lang="es-CO"/>
        </a:p>
      </dgm:t>
    </dgm:pt>
    <dgm:pt modelId="{07BAEDBD-73DA-4AC9-A673-05989DC240B7}">
      <dgm:prSet custT="1"/>
      <dgm:spPr>
        <a:solidFill>
          <a:srgbClr val="478FD1"/>
        </a:solidFill>
      </dgm:spPr>
      <dgm:t>
        <a:bodyPr/>
        <a:lstStyle/>
        <a:p>
          <a:endParaRPr lang="es-CO" sz="1800"/>
        </a:p>
      </dgm:t>
    </dgm:pt>
    <dgm:pt modelId="{57C8BA84-51EC-4A2A-894A-1ED02E8C87B1}" type="parTrans" cxnId="{E7247FBE-6B08-43A0-8932-F126EC2D0DD4}">
      <dgm:prSet/>
      <dgm:spPr/>
      <dgm:t>
        <a:bodyPr/>
        <a:lstStyle/>
        <a:p>
          <a:endParaRPr lang="es-CO"/>
        </a:p>
      </dgm:t>
    </dgm:pt>
    <dgm:pt modelId="{9F81FA16-33DF-435F-9C30-AE99D107203B}" type="sibTrans" cxnId="{E7247FBE-6B08-43A0-8932-F126EC2D0DD4}">
      <dgm:prSet/>
      <dgm:spPr/>
      <dgm:t>
        <a:bodyPr/>
        <a:lstStyle/>
        <a:p>
          <a:endParaRPr lang="es-CO"/>
        </a:p>
      </dgm:t>
    </dgm:pt>
    <dgm:pt modelId="{A7654C99-67E2-40D0-BA9C-6CFA9234DB96}">
      <dgm:prSet phldrT="[Texto]" custT="1"/>
      <dgm:spPr>
        <a:solidFill>
          <a:schemeClr val="accent6"/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es-CO" sz="1600" b="1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CO" sz="2000" b="1" dirty="0"/>
            <a:t>Ahorro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CO" sz="2000" b="1" dirty="0"/>
            <a:t>Voluntario</a:t>
          </a:r>
          <a:endParaRPr lang="es-CO" sz="2000" dirty="0"/>
        </a:p>
      </dgm:t>
    </dgm:pt>
    <dgm:pt modelId="{0C6394BE-7631-41FD-88CE-A4676E73A433}" type="sibTrans" cxnId="{C80077D3-49D2-485F-8711-FF789A78975D}">
      <dgm:prSet/>
      <dgm:spPr/>
      <dgm:t>
        <a:bodyPr/>
        <a:lstStyle/>
        <a:p>
          <a:endParaRPr lang="es-CO"/>
        </a:p>
      </dgm:t>
    </dgm:pt>
    <dgm:pt modelId="{54F03278-8FD6-4586-8078-76CB6458822B}" type="parTrans" cxnId="{C80077D3-49D2-485F-8711-FF789A78975D}">
      <dgm:prSet/>
      <dgm:spPr/>
      <dgm:t>
        <a:bodyPr/>
        <a:lstStyle/>
        <a:p>
          <a:endParaRPr lang="es-CO"/>
        </a:p>
      </dgm:t>
    </dgm:pt>
    <dgm:pt modelId="{19008E9D-EAB0-4B21-BC20-36746659427E}" type="pres">
      <dgm:prSet presAssocID="{D34F6077-668C-4A5D-ADC4-7B30B5C022F4}" presName="Name0" presStyleCnt="0">
        <dgm:presLayoutVars>
          <dgm:dir/>
          <dgm:animLvl val="lvl"/>
          <dgm:resizeHandles val="exact"/>
        </dgm:presLayoutVars>
      </dgm:prSet>
      <dgm:spPr/>
    </dgm:pt>
    <dgm:pt modelId="{B27E0677-7574-4BE4-B757-7BBBD962C505}" type="pres">
      <dgm:prSet presAssocID="{A7654C99-67E2-40D0-BA9C-6CFA9234DB96}" presName="Name8" presStyleCnt="0"/>
      <dgm:spPr/>
    </dgm:pt>
    <dgm:pt modelId="{8CC06895-9386-4A75-BEDE-B5AE5E8F56A0}" type="pres">
      <dgm:prSet presAssocID="{A7654C99-67E2-40D0-BA9C-6CFA9234DB96}" presName="level" presStyleLbl="node1" presStyleIdx="0" presStyleCnt="5" custScaleY="6906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C17D54-7EDB-4E87-9E7D-4AD1631B02E0}" type="pres">
      <dgm:prSet presAssocID="{A7654C99-67E2-40D0-BA9C-6CFA9234DB9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733B73-A0DE-4590-91AE-16A737223884}" type="pres">
      <dgm:prSet presAssocID="{07BAEDBD-73DA-4AC9-A673-05989DC240B7}" presName="Name8" presStyleCnt="0"/>
      <dgm:spPr/>
    </dgm:pt>
    <dgm:pt modelId="{44B832E5-5DDF-46B7-9D3F-2247BD6FF168}" type="pres">
      <dgm:prSet presAssocID="{07BAEDBD-73DA-4AC9-A673-05989DC240B7}" presName="level" presStyleLbl="node1" presStyleIdx="1" presStyleCnt="5" custScaleY="4127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48C0BB-1482-4E72-B17A-FC7A1895565D}" type="pres">
      <dgm:prSet presAssocID="{07BAEDBD-73DA-4AC9-A673-05989DC240B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83B102-FE9A-4B8C-984E-B89857D48BAA}" type="pres">
      <dgm:prSet presAssocID="{81358446-FF1F-4D9C-ADD9-16F52739EA13}" presName="Name8" presStyleCnt="0"/>
      <dgm:spPr/>
    </dgm:pt>
    <dgm:pt modelId="{FAAFFFC3-6A79-4CEC-B9C0-6A5937D49579}" type="pres">
      <dgm:prSet presAssocID="{81358446-FF1F-4D9C-ADD9-16F52739EA13}" presName="level" presStyleLbl="node1" presStyleIdx="2" presStyleCnt="5" custScaleX="99610" custScaleY="82505" custLinFactNeighborX="123" custLinFactNeighborY="-106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611BA4-C54B-4CB6-9952-96C0B2D4A92D}" type="pres">
      <dgm:prSet presAssocID="{81358446-FF1F-4D9C-ADD9-16F52739EA1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A21F01-15ED-4BBB-88A5-753D8066F0A4}" type="pres">
      <dgm:prSet presAssocID="{091E3759-0BA6-4A3C-87A6-7746C3EA6E4D}" presName="Name8" presStyleCnt="0"/>
      <dgm:spPr/>
    </dgm:pt>
    <dgm:pt modelId="{239B77AB-78D8-492A-A151-329801EB03B4}" type="pres">
      <dgm:prSet presAssocID="{091E3759-0BA6-4A3C-87A6-7746C3EA6E4D}" presName="level" presStyleLbl="node1" presStyleIdx="3" presStyleCnt="5" custScaleY="33525" custLinFactNeighborY="-109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D9C983-0A4B-4AAE-ABFC-C9523A03897E}" type="pres">
      <dgm:prSet presAssocID="{091E3759-0BA6-4A3C-87A6-7746C3EA6E4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676834-E33D-4B3F-AC34-328C149D698A}" type="pres">
      <dgm:prSet presAssocID="{39506F64-6EC8-49DB-9EA0-E886B36BDAAF}" presName="Name8" presStyleCnt="0"/>
      <dgm:spPr/>
    </dgm:pt>
    <dgm:pt modelId="{EE63681F-B3D2-4F5D-AE24-B2F8CB2F9065}" type="pres">
      <dgm:prSet presAssocID="{39506F64-6EC8-49DB-9EA0-E886B36BDAAF}" presName="level" presStyleLbl="node1" presStyleIdx="4" presStyleCnt="5" custScaleY="65032" custLinFactNeighborY="-53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17876D-7E04-4963-A5B0-6A39253B7974}" type="pres">
      <dgm:prSet presAssocID="{39506F64-6EC8-49DB-9EA0-E886B36BDAA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295C927-8508-474A-A1A0-E129DCA8D567}" type="presOf" srcId="{A7654C99-67E2-40D0-BA9C-6CFA9234DB96}" destId="{9DC17D54-7EDB-4E87-9E7D-4AD1631B02E0}" srcOrd="1" destOrd="0" presId="urn:microsoft.com/office/officeart/2005/8/layout/pyramid1"/>
    <dgm:cxn modelId="{5C391525-15D9-4EC0-80F9-F256AC298426}" type="presOf" srcId="{D34F6077-668C-4A5D-ADC4-7B30B5C022F4}" destId="{19008E9D-EAB0-4B21-BC20-36746659427E}" srcOrd="0" destOrd="0" presId="urn:microsoft.com/office/officeart/2005/8/layout/pyramid1"/>
    <dgm:cxn modelId="{0CBD8176-ECD2-447F-B8D8-F8DE90345402}" type="presOf" srcId="{07BAEDBD-73DA-4AC9-A673-05989DC240B7}" destId="{44B832E5-5DDF-46B7-9D3F-2247BD6FF168}" srcOrd="0" destOrd="0" presId="urn:microsoft.com/office/officeart/2005/8/layout/pyramid1"/>
    <dgm:cxn modelId="{C80077D3-49D2-485F-8711-FF789A78975D}" srcId="{D34F6077-668C-4A5D-ADC4-7B30B5C022F4}" destId="{A7654C99-67E2-40D0-BA9C-6CFA9234DB96}" srcOrd="0" destOrd="0" parTransId="{54F03278-8FD6-4586-8078-76CB6458822B}" sibTransId="{0C6394BE-7631-41FD-88CE-A4676E73A433}"/>
    <dgm:cxn modelId="{38D6D64A-CA9C-495C-AD01-677C35639D79}" srcId="{D34F6077-668C-4A5D-ADC4-7B30B5C022F4}" destId="{39506F64-6EC8-49DB-9EA0-E886B36BDAAF}" srcOrd="4" destOrd="0" parTransId="{88908194-A478-42CD-AF31-03DECE470AB9}" sibTransId="{F0CAC98D-0415-42BC-9D4E-8FA6D9585311}"/>
    <dgm:cxn modelId="{990CFBBF-13C1-4325-A23E-320B9EB513E1}" type="presOf" srcId="{81358446-FF1F-4D9C-ADD9-16F52739EA13}" destId="{CE611BA4-C54B-4CB6-9952-96C0B2D4A92D}" srcOrd="1" destOrd="0" presId="urn:microsoft.com/office/officeart/2005/8/layout/pyramid1"/>
    <dgm:cxn modelId="{2102D05A-E723-4144-A8F5-E15AF55645EA}" type="presOf" srcId="{39506F64-6EC8-49DB-9EA0-E886B36BDAAF}" destId="{1117876D-7E04-4963-A5B0-6A39253B7974}" srcOrd="1" destOrd="0" presId="urn:microsoft.com/office/officeart/2005/8/layout/pyramid1"/>
    <dgm:cxn modelId="{DABB28C6-CE60-472A-9D8D-4966C8B14418}" type="presOf" srcId="{091E3759-0BA6-4A3C-87A6-7746C3EA6E4D}" destId="{239B77AB-78D8-492A-A151-329801EB03B4}" srcOrd="0" destOrd="0" presId="urn:microsoft.com/office/officeart/2005/8/layout/pyramid1"/>
    <dgm:cxn modelId="{35C15036-C818-4970-8804-C27512C3D770}" type="presOf" srcId="{091E3759-0BA6-4A3C-87A6-7746C3EA6E4D}" destId="{C4D9C983-0A4B-4AAE-ABFC-C9523A03897E}" srcOrd="1" destOrd="0" presId="urn:microsoft.com/office/officeart/2005/8/layout/pyramid1"/>
    <dgm:cxn modelId="{C728DC60-47C4-4DE6-982E-49A14B2F3D63}" srcId="{D34F6077-668C-4A5D-ADC4-7B30B5C022F4}" destId="{091E3759-0BA6-4A3C-87A6-7746C3EA6E4D}" srcOrd="3" destOrd="0" parTransId="{C8ACBFC5-DA3D-4956-B55F-D73F018BA61B}" sibTransId="{1189B2DB-4E59-4A62-87BB-173E1D68E680}"/>
    <dgm:cxn modelId="{CF397BC7-10B2-4528-8D76-83125ACEDCEB}" type="presOf" srcId="{81358446-FF1F-4D9C-ADD9-16F52739EA13}" destId="{FAAFFFC3-6A79-4CEC-B9C0-6A5937D49579}" srcOrd="0" destOrd="0" presId="urn:microsoft.com/office/officeart/2005/8/layout/pyramid1"/>
    <dgm:cxn modelId="{F216B101-C074-46C4-AFA0-2C685981575B}" type="presOf" srcId="{A7654C99-67E2-40D0-BA9C-6CFA9234DB96}" destId="{8CC06895-9386-4A75-BEDE-B5AE5E8F56A0}" srcOrd="0" destOrd="0" presId="urn:microsoft.com/office/officeart/2005/8/layout/pyramid1"/>
    <dgm:cxn modelId="{FC2FABBA-EE9B-43D5-A401-98F43EA770D4}" type="presOf" srcId="{39506F64-6EC8-49DB-9EA0-E886B36BDAAF}" destId="{EE63681F-B3D2-4F5D-AE24-B2F8CB2F9065}" srcOrd="0" destOrd="0" presId="urn:microsoft.com/office/officeart/2005/8/layout/pyramid1"/>
    <dgm:cxn modelId="{E7247FBE-6B08-43A0-8932-F126EC2D0DD4}" srcId="{D34F6077-668C-4A5D-ADC4-7B30B5C022F4}" destId="{07BAEDBD-73DA-4AC9-A673-05989DC240B7}" srcOrd="1" destOrd="0" parTransId="{57C8BA84-51EC-4A2A-894A-1ED02E8C87B1}" sibTransId="{9F81FA16-33DF-435F-9C30-AE99D107203B}"/>
    <dgm:cxn modelId="{F1C21218-6D19-42FA-A637-A17ECE962526}" srcId="{D34F6077-668C-4A5D-ADC4-7B30B5C022F4}" destId="{81358446-FF1F-4D9C-ADD9-16F52739EA13}" srcOrd="2" destOrd="0" parTransId="{91BF605F-8F5C-414A-A78A-7430B99075F1}" sibTransId="{317F2897-D3CF-4865-AA4E-32ED901A9A02}"/>
    <dgm:cxn modelId="{D7BEC818-EA9F-47F0-88A4-96F4129918AD}" type="presOf" srcId="{07BAEDBD-73DA-4AC9-A673-05989DC240B7}" destId="{0548C0BB-1482-4E72-B17A-FC7A1895565D}" srcOrd="1" destOrd="0" presId="urn:microsoft.com/office/officeart/2005/8/layout/pyramid1"/>
    <dgm:cxn modelId="{D261F543-9157-4852-B9D6-4BA6CBB26C7A}" type="presParOf" srcId="{19008E9D-EAB0-4B21-BC20-36746659427E}" destId="{B27E0677-7574-4BE4-B757-7BBBD962C505}" srcOrd="0" destOrd="0" presId="urn:microsoft.com/office/officeart/2005/8/layout/pyramid1"/>
    <dgm:cxn modelId="{960BCD81-EF4C-46BA-86B9-C17AC0697152}" type="presParOf" srcId="{B27E0677-7574-4BE4-B757-7BBBD962C505}" destId="{8CC06895-9386-4A75-BEDE-B5AE5E8F56A0}" srcOrd="0" destOrd="0" presId="urn:microsoft.com/office/officeart/2005/8/layout/pyramid1"/>
    <dgm:cxn modelId="{4E21F474-7B96-4739-B569-19DD9BF2ED31}" type="presParOf" srcId="{B27E0677-7574-4BE4-B757-7BBBD962C505}" destId="{9DC17D54-7EDB-4E87-9E7D-4AD1631B02E0}" srcOrd="1" destOrd="0" presId="urn:microsoft.com/office/officeart/2005/8/layout/pyramid1"/>
    <dgm:cxn modelId="{611518B2-72D6-4C57-BC9A-AFCFB59C971D}" type="presParOf" srcId="{19008E9D-EAB0-4B21-BC20-36746659427E}" destId="{C5733B73-A0DE-4590-91AE-16A737223884}" srcOrd="1" destOrd="0" presId="urn:microsoft.com/office/officeart/2005/8/layout/pyramid1"/>
    <dgm:cxn modelId="{F04F1945-DDCB-4A07-8470-D85931D2EF33}" type="presParOf" srcId="{C5733B73-A0DE-4590-91AE-16A737223884}" destId="{44B832E5-5DDF-46B7-9D3F-2247BD6FF168}" srcOrd="0" destOrd="0" presId="urn:microsoft.com/office/officeart/2005/8/layout/pyramid1"/>
    <dgm:cxn modelId="{6D27350C-802C-44B3-A6FE-EF7A18384BA6}" type="presParOf" srcId="{C5733B73-A0DE-4590-91AE-16A737223884}" destId="{0548C0BB-1482-4E72-B17A-FC7A1895565D}" srcOrd="1" destOrd="0" presId="urn:microsoft.com/office/officeart/2005/8/layout/pyramid1"/>
    <dgm:cxn modelId="{2401E556-71B2-4FFA-BE2A-EE0739543CEC}" type="presParOf" srcId="{19008E9D-EAB0-4B21-BC20-36746659427E}" destId="{7783B102-FE9A-4B8C-984E-B89857D48BAA}" srcOrd="2" destOrd="0" presId="urn:microsoft.com/office/officeart/2005/8/layout/pyramid1"/>
    <dgm:cxn modelId="{153A7A56-CB35-4AE3-9D19-A3A04BDA69DA}" type="presParOf" srcId="{7783B102-FE9A-4B8C-984E-B89857D48BAA}" destId="{FAAFFFC3-6A79-4CEC-B9C0-6A5937D49579}" srcOrd="0" destOrd="0" presId="urn:microsoft.com/office/officeart/2005/8/layout/pyramid1"/>
    <dgm:cxn modelId="{FF31C476-B83F-4C25-84BD-8654DB9A1197}" type="presParOf" srcId="{7783B102-FE9A-4B8C-984E-B89857D48BAA}" destId="{CE611BA4-C54B-4CB6-9952-96C0B2D4A92D}" srcOrd="1" destOrd="0" presId="urn:microsoft.com/office/officeart/2005/8/layout/pyramid1"/>
    <dgm:cxn modelId="{A0A20475-4E56-4757-BCD8-BA3406500E85}" type="presParOf" srcId="{19008E9D-EAB0-4B21-BC20-36746659427E}" destId="{A1A21F01-15ED-4BBB-88A5-753D8066F0A4}" srcOrd="3" destOrd="0" presId="urn:microsoft.com/office/officeart/2005/8/layout/pyramid1"/>
    <dgm:cxn modelId="{16360B4D-6158-492E-8121-2F37A641EDBE}" type="presParOf" srcId="{A1A21F01-15ED-4BBB-88A5-753D8066F0A4}" destId="{239B77AB-78D8-492A-A151-329801EB03B4}" srcOrd="0" destOrd="0" presId="urn:microsoft.com/office/officeart/2005/8/layout/pyramid1"/>
    <dgm:cxn modelId="{6E58E8D4-7BB3-49B7-92A9-96C4B2EE49C4}" type="presParOf" srcId="{A1A21F01-15ED-4BBB-88A5-753D8066F0A4}" destId="{C4D9C983-0A4B-4AAE-ABFC-C9523A03897E}" srcOrd="1" destOrd="0" presId="urn:microsoft.com/office/officeart/2005/8/layout/pyramid1"/>
    <dgm:cxn modelId="{D5C884A1-D13A-4EB2-A4E4-08DBB340A8B7}" type="presParOf" srcId="{19008E9D-EAB0-4B21-BC20-36746659427E}" destId="{7B676834-E33D-4B3F-AC34-328C149D698A}" srcOrd="4" destOrd="0" presId="urn:microsoft.com/office/officeart/2005/8/layout/pyramid1"/>
    <dgm:cxn modelId="{64DBD89E-45B0-4685-BC59-452FBCE5EF7F}" type="presParOf" srcId="{7B676834-E33D-4B3F-AC34-328C149D698A}" destId="{EE63681F-B3D2-4F5D-AE24-B2F8CB2F9065}" srcOrd="0" destOrd="0" presId="urn:microsoft.com/office/officeart/2005/8/layout/pyramid1"/>
    <dgm:cxn modelId="{4666CAC0-05AC-468B-A6D4-CD45EBF18C80}" type="presParOf" srcId="{7B676834-E33D-4B3F-AC34-328C149D698A}" destId="{1117876D-7E04-4963-A5B0-6A39253B797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1D881-9A08-44A2-857C-1479C6571766}">
      <dsp:nvSpPr>
        <dsp:cNvPr id="0" name=""/>
        <dsp:cNvSpPr/>
      </dsp:nvSpPr>
      <dsp:spPr>
        <a:xfrm>
          <a:off x="4202305" y="0"/>
          <a:ext cx="2702960" cy="1475922"/>
        </a:xfrm>
        <a:prstGeom prst="trapezoid">
          <a:avLst>
            <a:gd name="adj" fmla="val 91568"/>
          </a:avLst>
        </a:prstGeom>
        <a:solidFill>
          <a:srgbClr val="75B44A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4202305" y="0"/>
        <a:ext cx="2702960" cy="1475922"/>
      </dsp:txXfrm>
    </dsp:sp>
    <dsp:sp modelId="{1D40FBA0-6DB8-4B79-A166-2DA71DA1F112}">
      <dsp:nvSpPr>
        <dsp:cNvPr id="0" name=""/>
        <dsp:cNvSpPr/>
      </dsp:nvSpPr>
      <dsp:spPr>
        <a:xfrm>
          <a:off x="2708258" y="1466639"/>
          <a:ext cx="5697055" cy="1634894"/>
        </a:xfrm>
        <a:prstGeom prst="trapezoid">
          <a:avLst>
            <a:gd name="adj" fmla="val 91568"/>
          </a:avLst>
        </a:prstGeom>
        <a:solidFill>
          <a:srgbClr val="0070C0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3705243" y="1466639"/>
        <a:ext cx="3703086" cy="1634894"/>
      </dsp:txXfrm>
    </dsp:sp>
    <dsp:sp modelId="{FD989D8B-AB0E-4D0F-9DF2-182C0832B1E8}">
      <dsp:nvSpPr>
        <dsp:cNvPr id="0" name=""/>
        <dsp:cNvSpPr/>
      </dsp:nvSpPr>
      <dsp:spPr>
        <a:xfrm>
          <a:off x="1351480" y="3110816"/>
          <a:ext cx="8400015" cy="1475922"/>
        </a:xfrm>
        <a:prstGeom prst="trapezoid">
          <a:avLst>
            <a:gd name="adj" fmla="val 91568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 dirty="0"/>
        </a:p>
      </dsp:txBody>
      <dsp:txXfrm>
        <a:off x="2821482" y="3110816"/>
        <a:ext cx="5460010" cy="1475922"/>
      </dsp:txXfrm>
    </dsp:sp>
    <dsp:sp modelId="{05E5A67F-1003-4828-85C1-3B1E9683B54B}">
      <dsp:nvSpPr>
        <dsp:cNvPr id="0" name=""/>
        <dsp:cNvSpPr/>
      </dsp:nvSpPr>
      <dsp:spPr>
        <a:xfrm>
          <a:off x="16821" y="4547553"/>
          <a:ext cx="11068889" cy="1475922"/>
        </a:xfrm>
        <a:prstGeom prst="trapezoid">
          <a:avLst>
            <a:gd name="adj" fmla="val 91568"/>
          </a:avLst>
        </a:prstGeom>
        <a:solidFill>
          <a:schemeClr val="accent4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500" kern="1200"/>
            <a:t>,,,</a:t>
          </a:r>
          <a:endParaRPr lang="es-CO" sz="500" kern="1200" dirty="0"/>
        </a:p>
      </dsp:txBody>
      <dsp:txXfrm>
        <a:off x="1953876" y="4547553"/>
        <a:ext cx="7194778" cy="14759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06895-9386-4A75-BEDE-B5AE5E8F56A0}">
      <dsp:nvSpPr>
        <dsp:cNvPr id="0" name=""/>
        <dsp:cNvSpPr/>
      </dsp:nvSpPr>
      <dsp:spPr>
        <a:xfrm>
          <a:off x="3100821" y="0"/>
          <a:ext cx="1926356" cy="1284237"/>
        </a:xfrm>
        <a:prstGeom prst="trapezoid">
          <a:avLst>
            <a:gd name="adj" fmla="val 75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b="1" kern="1200" dirty="0"/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O" sz="2000" b="1" kern="1200" dirty="0"/>
            <a:t>Ahorro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O" sz="2000" b="1" kern="1200" dirty="0"/>
            <a:t>Voluntario</a:t>
          </a:r>
          <a:endParaRPr lang="es-CO" sz="2000" kern="1200" dirty="0"/>
        </a:p>
      </dsp:txBody>
      <dsp:txXfrm>
        <a:off x="3100821" y="0"/>
        <a:ext cx="1926356" cy="1284237"/>
      </dsp:txXfrm>
    </dsp:sp>
    <dsp:sp modelId="{44B832E5-5DDF-46B7-9D3F-2247BD6FF168}">
      <dsp:nvSpPr>
        <dsp:cNvPr id="0" name=""/>
        <dsp:cNvSpPr/>
      </dsp:nvSpPr>
      <dsp:spPr>
        <a:xfrm>
          <a:off x="2525157" y="1284237"/>
          <a:ext cx="3077684" cy="767552"/>
        </a:xfrm>
        <a:prstGeom prst="trapezoid">
          <a:avLst>
            <a:gd name="adj" fmla="val 75000"/>
          </a:avLst>
        </a:prstGeom>
        <a:solidFill>
          <a:srgbClr val="478FD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/>
        </a:p>
      </dsp:txBody>
      <dsp:txXfrm>
        <a:off x="3063752" y="1284237"/>
        <a:ext cx="2000495" cy="767552"/>
      </dsp:txXfrm>
    </dsp:sp>
    <dsp:sp modelId="{FAAFFFC3-6A79-4CEC-B9C0-6A5937D49579}">
      <dsp:nvSpPr>
        <dsp:cNvPr id="0" name=""/>
        <dsp:cNvSpPr/>
      </dsp:nvSpPr>
      <dsp:spPr>
        <a:xfrm>
          <a:off x="1391617" y="2032023"/>
          <a:ext cx="5357997" cy="1534193"/>
        </a:xfrm>
        <a:prstGeom prst="trapezoid">
          <a:avLst>
            <a:gd name="adj" fmla="val 75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/>
        </a:p>
      </dsp:txBody>
      <dsp:txXfrm>
        <a:off x="2329267" y="2032023"/>
        <a:ext cx="3482698" cy="1534193"/>
      </dsp:txXfrm>
    </dsp:sp>
    <dsp:sp modelId="{239B77AB-78D8-492A-A151-329801EB03B4}">
      <dsp:nvSpPr>
        <dsp:cNvPr id="0" name=""/>
        <dsp:cNvSpPr/>
      </dsp:nvSpPr>
      <dsp:spPr>
        <a:xfrm>
          <a:off x="906960" y="3565715"/>
          <a:ext cx="6314079" cy="623402"/>
        </a:xfrm>
        <a:prstGeom prst="trapezoid">
          <a:avLst>
            <a:gd name="adj" fmla="val 75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i="0" kern="1200" dirty="0"/>
            <a:t>Beneficio Económico</a:t>
          </a:r>
          <a:endParaRPr lang="es-CO" sz="2000" b="1" kern="1200" dirty="0"/>
        </a:p>
      </dsp:txBody>
      <dsp:txXfrm>
        <a:off x="2011924" y="3565715"/>
        <a:ext cx="4104151" cy="623402"/>
      </dsp:txXfrm>
    </dsp:sp>
    <dsp:sp modelId="{EE63681F-B3D2-4F5D-AE24-B2F8CB2F9065}">
      <dsp:nvSpPr>
        <dsp:cNvPr id="0" name=""/>
        <dsp:cNvSpPr/>
      </dsp:nvSpPr>
      <dsp:spPr>
        <a:xfrm>
          <a:off x="0" y="4199382"/>
          <a:ext cx="8128000" cy="1209280"/>
        </a:xfrm>
        <a:prstGeom prst="trapezoid">
          <a:avLst>
            <a:gd name="adj" fmla="val 75000"/>
          </a:avLst>
        </a:prstGeom>
        <a:solidFill>
          <a:srgbClr val="FFAA2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 dirty="0"/>
        </a:p>
      </dsp:txBody>
      <dsp:txXfrm>
        <a:off x="1422399" y="4199382"/>
        <a:ext cx="5283200" cy="1209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CDB4DF-5F40-3073-641D-0BF533F1A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334AC0-531F-BDC1-D93A-154C4FB200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344DE2-EBF5-DD02-3110-92EFCC2A2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579F-89E5-4ACF-9BB3-F46236A7682F}" type="datetimeFigureOut">
              <a:rPr lang="es-CO" smtClean="0"/>
              <a:t>8/05/2023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27A9D3-8110-91E4-AB74-487725B5D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A3BDE0-99C4-D7CF-B851-084C7D74D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9152-543A-4CC7-90E8-A2482D04AF9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0520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479744-D5CA-3253-6A72-509327B74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CA2911-5346-C5FC-886F-A7FBA243D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6CE75F-EB35-8321-AA6F-D95FA5D41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579F-89E5-4ACF-9BB3-F46236A7682F}" type="datetimeFigureOut">
              <a:rPr lang="es-CO" smtClean="0"/>
              <a:t>8/05/2023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E701B8-9CA2-A339-FF71-CA4B6172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28DAFA-E1E2-1940-BFA8-D7C81C361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9152-543A-4CC7-90E8-A2482D04AF9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165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FB2A4B4-1C22-4E8B-1DE2-708E589ECB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B5BFA2B-B537-5F96-52B5-8AACF6944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C4739A-1BA3-B7AA-52B7-C76BD0194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579F-89E5-4ACF-9BB3-F46236A7682F}" type="datetimeFigureOut">
              <a:rPr lang="es-CO" smtClean="0"/>
              <a:t>8/05/2023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BD81E5-7BF4-3544-4424-201FC2B0B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A7A375-1FBB-1413-B9AA-F0A372F7B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9152-543A-4CC7-90E8-A2482D04AF9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3715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8B37A-FB76-4BF3-695E-CE9657227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8E17E7-E25D-D185-3357-ACA1AE3F3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6B00E5-D305-94FF-CE70-5CF937EF9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579F-89E5-4ACF-9BB3-F46236A7682F}" type="datetimeFigureOut">
              <a:rPr lang="es-CO" smtClean="0"/>
              <a:t>8/05/2023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3F0063-239D-6E1E-D787-4C8A840ED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A1A227-1341-50D6-A65E-788F0BB4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9152-543A-4CC7-90E8-A2482D04AF9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761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64C9D2-1843-5EA9-5CE8-B765DC2AC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E3182C-8D89-A52D-BFF1-D45A3E75B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27DEAB-AE77-D436-7817-2EDE7ED50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579F-89E5-4ACF-9BB3-F46236A7682F}" type="datetimeFigureOut">
              <a:rPr lang="es-CO" smtClean="0"/>
              <a:t>8/05/2023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F5B9F2-B564-3A28-EB14-5D3DCA543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44FF4F-7492-F5D8-DB94-5C164EFDC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9152-543A-4CC7-90E8-A2482D04AF9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141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F9A59-6C01-7819-0B46-1A5A6E2C2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3D0D79-034D-0193-4643-382F7A099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36F144-700C-60AC-4E10-44CCCD92A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5C53B8-2F7A-6B83-85C8-7D92BFFF7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579F-89E5-4ACF-9BB3-F46236A7682F}" type="datetimeFigureOut">
              <a:rPr lang="es-CO" smtClean="0"/>
              <a:t>8/05/2023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462CED-8B85-8D0E-1290-16FD8D64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8F39E7-2755-4587-185E-CBDD88CD0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9152-543A-4CC7-90E8-A2482D04AF9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9080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DF0EEF-C9B3-AC37-9D78-D3B678453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1157AC-B179-7074-3874-CB1A64897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18A9FC-3331-5155-9E2D-8A925FE45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01AF1A-9D5B-1E4D-2781-2FD1A6B13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A9AE98-C4D7-8D97-FA89-BDE3FA743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A229094-1933-CE45-131C-3790E5661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579F-89E5-4ACF-9BB3-F46236A7682F}" type="datetimeFigureOut">
              <a:rPr lang="es-CO" smtClean="0"/>
              <a:t>8/05/2023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0547E8B-B41B-167D-D3E3-847316ED5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7A1D222-5B47-8164-3F05-C7C2523BD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9152-543A-4CC7-90E8-A2482D04AF9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075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BD1CE8-E021-A543-E5C3-907D9C249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15B30F6-2DA0-5877-EC61-6C15EFC3C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579F-89E5-4ACF-9BB3-F46236A7682F}" type="datetimeFigureOut">
              <a:rPr lang="es-CO" smtClean="0"/>
              <a:t>8/05/2023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99CB3F8-570C-840B-116B-2B427963D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8CD0848-9F72-D340-1263-E979DBEFA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9152-543A-4CC7-90E8-A2482D04AF9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7293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695B347-3228-F255-8942-E7157D159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579F-89E5-4ACF-9BB3-F46236A7682F}" type="datetimeFigureOut">
              <a:rPr lang="es-CO" smtClean="0"/>
              <a:t>8/05/2023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1280414-5E48-F972-BDE3-5C5B811E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70711FB-EC27-0F64-5231-A045CB71D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9152-543A-4CC7-90E8-A2482D04AF9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824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C6C7B-0E5D-E0D4-AF26-E956B3044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8AE5D5-1EE7-9494-836E-B5F5F9536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9E24E0-DDF5-9A3B-B720-A8911DC96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6C9106-57DC-0A5D-3A46-30C06424F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579F-89E5-4ACF-9BB3-F46236A7682F}" type="datetimeFigureOut">
              <a:rPr lang="es-CO" smtClean="0"/>
              <a:t>8/05/2023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FC7E6E-B437-963C-2534-A5B0AAC2D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34F065-D211-2CF1-5CDE-946D487B1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9152-543A-4CC7-90E8-A2482D04AF9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5380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04307-FF26-2D3C-F134-08E0721C4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4B5F9D2-BB6F-2E3B-06ED-F17FF30DFD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4BC85E-E999-7D58-797D-8CAEB45B5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C18CDD-9B2F-8388-3795-665153E3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579F-89E5-4ACF-9BB3-F46236A7682F}" type="datetimeFigureOut">
              <a:rPr lang="es-CO" smtClean="0"/>
              <a:t>8/05/2023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E8B5905-C03C-923B-5594-C53049C02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0ED368-5DF4-D67B-E9C9-C42EE40BB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9152-543A-4CC7-90E8-A2482D04AF9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674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811296B-3E74-EBD7-6F8C-B6F628269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4D49E9-3AF6-3FCA-0A40-3D7BC0A47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E98E03-4DE0-96A7-FE32-46D04B96F7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0579F-89E5-4ACF-9BB3-F46236A7682F}" type="datetimeFigureOut">
              <a:rPr lang="es-CO" smtClean="0"/>
              <a:t>8/05/2023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9D0C23-A003-E647-7889-F948E9E8C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68C390-F9CF-3153-E7F1-608C6B5E6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49152-543A-4CC7-90E8-A2482D04AF9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303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contenido 12">
            <a:extLst>
              <a:ext uri="{FF2B5EF4-FFF2-40B4-BE49-F238E27FC236}">
                <a16:creationId xmlns:a16="http://schemas.microsoft.com/office/drawing/2014/main" id="{55574F1F-973B-0DFF-B451-4CBE58AA6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982922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490ED23-85DE-C480-F310-A3991EF374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" t="11821" r="66089" b="77956"/>
          <a:stretch/>
        </p:blipFill>
        <p:spPr>
          <a:xfrm>
            <a:off x="8038707" y="178045"/>
            <a:ext cx="4105745" cy="73635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B88B81A-E4A8-DF4C-BCF4-641787084997}"/>
              </a:ext>
            </a:extLst>
          </p:cNvPr>
          <p:cNvSpPr/>
          <p:nvPr/>
        </p:nvSpPr>
        <p:spPr>
          <a:xfrm>
            <a:off x="0" y="6694813"/>
            <a:ext cx="4066163" cy="1631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0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9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22993BE-59A8-89B6-BE18-5766971507EF}"/>
              </a:ext>
            </a:extLst>
          </p:cNvPr>
          <p:cNvSpPr/>
          <p:nvPr/>
        </p:nvSpPr>
        <p:spPr>
          <a:xfrm>
            <a:off x="8122597" y="6694814"/>
            <a:ext cx="4069404" cy="163185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0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9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D79E7E9-DCCA-414C-D8FD-7A41E5A40EF2}"/>
              </a:ext>
            </a:extLst>
          </p:cNvPr>
          <p:cNvSpPr/>
          <p:nvPr/>
        </p:nvSpPr>
        <p:spPr>
          <a:xfrm>
            <a:off x="4066163" y="6694812"/>
            <a:ext cx="4069403" cy="16318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0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9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EA6F7B-63AA-5BEA-2C51-CF227AC4E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93212" y="385600"/>
            <a:ext cx="850076" cy="1361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C02B63B-A700-1906-17B0-DE64FB077D34}"/>
              </a:ext>
            </a:extLst>
          </p:cNvPr>
          <p:cNvSpPr txBox="1"/>
          <p:nvPr/>
        </p:nvSpPr>
        <p:spPr>
          <a:xfrm>
            <a:off x="418573" y="546222"/>
            <a:ext cx="6325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Discapacidad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AB51491-4F55-449B-A800-126281884D76}"/>
              </a:ext>
            </a:extLst>
          </p:cNvPr>
          <p:cNvSpPr txBox="1"/>
          <p:nvPr/>
        </p:nvSpPr>
        <p:spPr>
          <a:xfrm>
            <a:off x="1204386" y="1152750"/>
            <a:ext cx="10359673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CO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Testamento de </a:t>
            </a:r>
            <a:r>
              <a:rPr lang="es-CO" sz="32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Heiligenstatd</a:t>
            </a:r>
            <a:r>
              <a:rPr lang="es-CO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- Ludwig van Beethoven 1802</a:t>
            </a:r>
          </a:p>
        </p:txBody>
      </p:sp>
      <p:pic>
        <p:nvPicPr>
          <p:cNvPr id="2050" name="Picture 2" descr="Beethoven: cómo se quedó sordo (y aun así pudo crear algunas de las mejores  obras de la historia de la música) - BBC News Mundo">
            <a:extLst>
              <a:ext uri="{FF2B5EF4-FFF2-40B4-BE49-F238E27FC236}">
                <a16:creationId xmlns:a16="http://schemas.microsoft.com/office/drawing/2014/main" id="{4D5592BA-B33B-8F94-97F1-99BE3AFE2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14550"/>
            <a:ext cx="6096000" cy="38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325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490ED23-85DE-C480-F310-A3991EF374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" t="11821" r="66089" b="77956"/>
          <a:stretch/>
        </p:blipFill>
        <p:spPr>
          <a:xfrm>
            <a:off x="8038707" y="178045"/>
            <a:ext cx="4105745" cy="73635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B88B81A-E4A8-DF4C-BCF4-641787084997}"/>
              </a:ext>
            </a:extLst>
          </p:cNvPr>
          <p:cNvSpPr/>
          <p:nvPr/>
        </p:nvSpPr>
        <p:spPr>
          <a:xfrm>
            <a:off x="0" y="6694813"/>
            <a:ext cx="4066163" cy="1631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0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9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22993BE-59A8-89B6-BE18-5766971507EF}"/>
              </a:ext>
            </a:extLst>
          </p:cNvPr>
          <p:cNvSpPr/>
          <p:nvPr/>
        </p:nvSpPr>
        <p:spPr>
          <a:xfrm>
            <a:off x="8122597" y="6694814"/>
            <a:ext cx="4069404" cy="163185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0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9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D79E7E9-DCCA-414C-D8FD-7A41E5A40EF2}"/>
              </a:ext>
            </a:extLst>
          </p:cNvPr>
          <p:cNvSpPr/>
          <p:nvPr/>
        </p:nvSpPr>
        <p:spPr>
          <a:xfrm>
            <a:off x="4066163" y="6694812"/>
            <a:ext cx="4069403" cy="16318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0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9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EA6F7B-63AA-5BEA-2C51-CF227AC4E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93212" y="385600"/>
            <a:ext cx="850076" cy="13616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5B14A30-E63F-040A-453D-52869C6BF09E}"/>
              </a:ext>
            </a:extLst>
          </p:cNvPr>
          <p:cNvSpPr txBox="1"/>
          <p:nvPr/>
        </p:nvSpPr>
        <p:spPr>
          <a:xfrm>
            <a:off x="928688" y="1728789"/>
            <a:ext cx="9742555" cy="4539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1285" algn="just">
              <a:lnSpc>
                <a:spcPct val="107000"/>
              </a:lnSpc>
              <a:spcAft>
                <a:spcPts val="800"/>
              </a:spcAft>
            </a:pPr>
            <a:r>
              <a:rPr lang="es-C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ARTÍCULO 50. MONTO DE LA SUSTITUCIÓN PENSIONAL POR MUERTE DEL(A) PENSIONADO(A).</a:t>
            </a:r>
            <a:r>
              <a:rPr lang="es-C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 monto mensual de la pensión de sobrevivientes por muerte del(a) pensionado(a) será igual al 100% de la pensión que aquel(la) disfrutaba en ambos componentes.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1285" algn="just">
              <a:lnSpc>
                <a:spcPct val="107000"/>
              </a:lnSpc>
              <a:spcAft>
                <a:spcPts val="800"/>
              </a:spcAft>
            </a:pPr>
            <a:endParaRPr lang="es-CO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21285" algn="just">
              <a:lnSpc>
                <a:spcPct val="107000"/>
              </a:lnSpc>
              <a:spcAft>
                <a:spcPts val="800"/>
              </a:spcAft>
            </a:pPr>
            <a:r>
              <a:rPr lang="es-C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ARTÍCULO 51. MONTO DE LA PENSIÓN CONTRIBUTIVA DE LA PENSIÓN DE SOBREVIVIENTES POR MUERTE DEL(A) AFILIADO(A). </a:t>
            </a:r>
            <a:r>
              <a:rPr lang="es-C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monto mensual de la pensión total de sobrevivientes por muerte del afiliado(a) será igual al 45% del ingreso base de liquidación más 2% de dicho ingreso por cada cincuenta (50) semanas adicionales de cotización a las primeras quinientas (500) semanas de cotización, sin que exceda el 75% del ingreso base de liquidación.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1285"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ningún caso el monto de la pensión podrá ser inferior al salario mínimo legal mensual vigente.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1285"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pensión contributiva de sobrevivientes se reconocerá y pagará en el Componente de Prima Media o por el mecanismo que se adopte por parte del Gobierno Nacional.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s-C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085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490ED23-85DE-C480-F310-A3991EF374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" t="11821" r="66089" b="77956"/>
          <a:stretch/>
        </p:blipFill>
        <p:spPr>
          <a:xfrm>
            <a:off x="8038707" y="178045"/>
            <a:ext cx="4105745" cy="73635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B88B81A-E4A8-DF4C-BCF4-641787084997}"/>
              </a:ext>
            </a:extLst>
          </p:cNvPr>
          <p:cNvSpPr/>
          <p:nvPr/>
        </p:nvSpPr>
        <p:spPr>
          <a:xfrm>
            <a:off x="0" y="6694813"/>
            <a:ext cx="4066163" cy="1631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0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9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22993BE-59A8-89B6-BE18-5766971507EF}"/>
              </a:ext>
            </a:extLst>
          </p:cNvPr>
          <p:cNvSpPr/>
          <p:nvPr/>
        </p:nvSpPr>
        <p:spPr>
          <a:xfrm>
            <a:off x="8122597" y="6694814"/>
            <a:ext cx="4069404" cy="163185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0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9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D79E7E9-DCCA-414C-D8FD-7A41E5A40EF2}"/>
              </a:ext>
            </a:extLst>
          </p:cNvPr>
          <p:cNvSpPr/>
          <p:nvPr/>
        </p:nvSpPr>
        <p:spPr>
          <a:xfrm>
            <a:off x="4066163" y="6694812"/>
            <a:ext cx="4069403" cy="16318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0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9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EA6F7B-63AA-5BEA-2C51-CF227AC4E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93212" y="385600"/>
            <a:ext cx="850076" cy="13616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5B14A30-E63F-040A-453D-52869C6BF09E}"/>
              </a:ext>
            </a:extLst>
          </p:cNvPr>
          <p:cNvSpPr txBox="1"/>
          <p:nvPr/>
        </p:nvSpPr>
        <p:spPr>
          <a:xfrm>
            <a:off x="928688" y="1728789"/>
            <a:ext cx="9742555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s-C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DFF019A-D1EF-01F7-1611-161C300D7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269" y="1757364"/>
            <a:ext cx="7129462" cy="484754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30DE34F-315E-4CDB-6356-97531106F1C0}"/>
              </a:ext>
            </a:extLst>
          </p:cNvPr>
          <p:cNvSpPr txBox="1"/>
          <p:nvPr/>
        </p:nvSpPr>
        <p:spPr>
          <a:xfrm>
            <a:off x="1228726" y="942976"/>
            <a:ext cx="94425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/>
              <a:t>El Triunfo de la Muerte- Pieter Brueghel el Viejo- Museo del Prado 1560</a:t>
            </a:r>
          </a:p>
        </p:txBody>
      </p:sp>
    </p:spTree>
    <p:extLst>
      <p:ext uri="{BB962C8B-B14F-4D97-AF65-F5344CB8AC3E}">
        <p14:creationId xmlns:p14="http://schemas.microsoft.com/office/powerpoint/2010/main" val="3946974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490ED23-85DE-C480-F310-A3991EF374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" t="11821" r="66089" b="77956"/>
          <a:stretch/>
        </p:blipFill>
        <p:spPr>
          <a:xfrm>
            <a:off x="8038707" y="178045"/>
            <a:ext cx="4105745" cy="73635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B88B81A-E4A8-DF4C-BCF4-641787084997}"/>
              </a:ext>
            </a:extLst>
          </p:cNvPr>
          <p:cNvSpPr/>
          <p:nvPr/>
        </p:nvSpPr>
        <p:spPr>
          <a:xfrm>
            <a:off x="0" y="6694813"/>
            <a:ext cx="4066163" cy="1631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0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9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22993BE-59A8-89B6-BE18-5766971507EF}"/>
              </a:ext>
            </a:extLst>
          </p:cNvPr>
          <p:cNvSpPr/>
          <p:nvPr/>
        </p:nvSpPr>
        <p:spPr>
          <a:xfrm>
            <a:off x="8122597" y="6694814"/>
            <a:ext cx="4069404" cy="163185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0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9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D79E7E9-DCCA-414C-D8FD-7A41E5A40EF2}"/>
              </a:ext>
            </a:extLst>
          </p:cNvPr>
          <p:cNvSpPr/>
          <p:nvPr/>
        </p:nvSpPr>
        <p:spPr>
          <a:xfrm>
            <a:off x="4066163" y="6694812"/>
            <a:ext cx="4069403" cy="16318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0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9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EA6F7B-63AA-5BEA-2C51-CF227AC4E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93212" y="385600"/>
            <a:ext cx="850076" cy="1361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C02B63B-A700-1906-17B0-DE64FB077D34}"/>
              </a:ext>
            </a:extLst>
          </p:cNvPr>
          <p:cNvSpPr txBox="1"/>
          <p:nvPr/>
        </p:nvSpPr>
        <p:spPr>
          <a:xfrm>
            <a:off x="418573" y="521768"/>
            <a:ext cx="6325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Personas no binarias y comunidad transexual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5B14A30-E63F-040A-453D-52869C6BF09E}"/>
              </a:ext>
            </a:extLst>
          </p:cNvPr>
          <p:cNvSpPr txBox="1"/>
          <p:nvPr/>
        </p:nvSpPr>
        <p:spPr>
          <a:xfrm>
            <a:off x="1158463" y="2296035"/>
            <a:ext cx="9512780" cy="2050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32. LIQUIDACIÓN y MONTO DE LA PENSIÓN INTEGRAL DE VEJEZ EN EL PILAR CONTRIBUTIVO: personas no binarias</a:t>
            </a:r>
            <a:r>
              <a:rPr lang="es-ES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aplicará como edad para pensionarse, la menor establecida. </a:t>
            </a: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Personas transexuales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la edad será aquella establecida para el género que tenga, cuando complete los requisitos.</a:t>
            </a:r>
            <a:endParaRPr lang="es-C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601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490ED23-85DE-C480-F310-A3991EF374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" t="11821" r="66089" b="77956"/>
          <a:stretch/>
        </p:blipFill>
        <p:spPr>
          <a:xfrm>
            <a:off x="8038707" y="178045"/>
            <a:ext cx="4105745" cy="73635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B88B81A-E4A8-DF4C-BCF4-641787084997}"/>
              </a:ext>
            </a:extLst>
          </p:cNvPr>
          <p:cNvSpPr/>
          <p:nvPr/>
        </p:nvSpPr>
        <p:spPr>
          <a:xfrm>
            <a:off x="0" y="6694813"/>
            <a:ext cx="4066163" cy="1631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0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9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22993BE-59A8-89B6-BE18-5766971507EF}"/>
              </a:ext>
            </a:extLst>
          </p:cNvPr>
          <p:cNvSpPr/>
          <p:nvPr/>
        </p:nvSpPr>
        <p:spPr>
          <a:xfrm>
            <a:off x="8122597" y="6694814"/>
            <a:ext cx="4069404" cy="163185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0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9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D79E7E9-DCCA-414C-D8FD-7A41E5A40EF2}"/>
              </a:ext>
            </a:extLst>
          </p:cNvPr>
          <p:cNvSpPr/>
          <p:nvPr/>
        </p:nvSpPr>
        <p:spPr>
          <a:xfrm>
            <a:off x="4066163" y="6694812"/>
            <a:ext cx="4069403" cy="16318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0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9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EA6F7B-63AA-5BEA-2C51-CF227AC4E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93212" y="385600"/>
            <a:ext cx="850076" cy="1361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C02B63B-A700-1906-17B0-DE64FB077D34}"/>
              </a:ext>
            </a:extLst>
          </p:cNvPr>
          <p:cNvSpPr txBox="1"/>
          <p:nvPr/>
        </p:nvSpPr>
        <p:spPr>
          <a:xfrm>
            <a:off x="418573" y="521768"/>
            <a:ext cx="6325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Pensión anticipada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37BC85-148A-4CDC-5D3A-7E5225496C2F}"/>
              </a:ext>
            </a:extLst>
          </p:cNvPr>
          <p:cNvSpPr txBox="1"/>
          <p:nvPr/>
        </p:nvSpPr>
        <p:spPr>
          <a:xfrm>
            <a:off x="1157592" y="2352112"/>
            <a:ext cx="9513651" cy="2050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37. PRESTACIÓN ANTICIPADA DE VEJEZ: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permite que una persona pueda empezar a tener ingresos de sus ahorros pensionales si cumplió la edad requerida, pero estando entre las 1.000 y las 1.300 semanas cotizadas, para ello, </a:t>
            </a: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le descontará de su mesada el valor equivalente a las cotizaciones faltantes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hasta alcanzar las 1.300 semanas.</a:t>
            </a:r>
            <a:endParaRPr lang="es-C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295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490ED23-85DE-C480-F310-A3991EF374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" t="11821" r="66089" b="77956"/>
          <a:stretch/>
        </p:blipFill>
        <p:spPr>
          <a:xfrm>
            <a:off x="8038707" y="178045"/>
            <a:ext cx="4105745" cy="73635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B88B81A-E4A8-DF4C-BCF4-641787084997}"/>
              </a:ext>
            </a:extLst>
          </p:cNvPr>
          <p:cNvSpPr/>
          <p:nvPr/>
        </p:nvSpPr>
        <p:spPr>
          <a:xfrm>
            <a:off x="0" y="6694813"/>
            <a:ext cx="4066163" cy="1631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0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9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22993BE-59A8-89B6-BE18-5766971507EF}"/>
              </a:ext>
            </a:extLst>
          </p:cNvPr>
          <p:cNvSpPr/>
          <p:nvPr/>
        </p:nvSpPr>
        <p:spPr>
          <a:xfrm>
            <a:off x="8122597" y="6694814"/>
            <a:ext cx="4069404" cy="163185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0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9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D79E7E9-DCCA-414C-D8FD-7A41E5A40EF2}"/>
              </a:ext>
            </a:extLst>
          </p:cNvPr>
          <p:cNvSpPr/>
          <p:nvPr/>
        </p:nvSpPr>
        <p:spPr>
          <a:xfrm>
            <a:off x="4066163" y="6694812"/>
            <a:ext cx="4069403" cy="16318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0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9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EA6F7B-63AA-5BEA-2C51-CF227AC4E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93212" y="385600"/>
            <a:ext cx="850076" cy="1361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C02B63B-A700-1906-17B0-DE64FB077D34}"/>
              </a:ext>
            </a:extLst>
          </p:cNvPr>
          <p:cNvSpPr txBox="1"/>
          <p:nvPr/>
        </p:nvSpPr>
        <p:spPr>
          <a:xfrm>
            <a:off x="418573" y="521768"/>
            <a:ext cx="6325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Cotización por semanas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70D0FE2-38B3-EEA8-7F2E-C9555454C0E5}"/>
              </a:ext>
            </a:extLst>
          </p:cNvPr>
          <p:cNvSpPr txBox="1"/>
          <p:nvPr/>
        </p:nvSpPr>
        <p:spPr>
          <a:xfrm>
            <a:off x="998706" y="1924778"/>
            <a:ext cx="10194587" cy="3631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27. COTIZACIÓN POR SEMANAS POR PERÍODOS INFERIORES A UN MES, POR DÍAS O POR SEMANAS: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 flexibilización en la afiliación al Sistema de Protección Social Integral para la Vejez, permitirá que los(as) </a:t>
            </a: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trabajadores(as) dependientes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se encuentren vinculados laboralmente por </a:t>
            </a: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periodos inferiores a un mes o por días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 virtud de un trabajo a tiempo parcial, o de los independientes que perciban un ingreso mensual inferior a un (1) SMLMV, puedan  realizar sus </a:t>
            </a: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cotizaciones de acuerdo con el número de días laborados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sobre un monto no inferior a un salario mínimo legal diario vigente.</a:t>
            </a:r>
            <a:endParaRPr lang="es-C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090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490ED23-85DE-C480-F310-A3991EF374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" t="11821" r="66089" b="77956"/>
          <a:stretch/>
        </p:blipFill>
        <p:spPr>
          <a:xfrm>
            <a:off x="8038707" y="178045"/>
            <a:ext cx="4105745" cy="73635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B88B81A-E4A8-DF4C-BCF4-641787084997}"/>
              </a:ext>
            </a:extLst>
          </p:cNvPr>
          <p:cNvSpPr/>
          <p:nvPr/>
        </p:nvSpPr>
        <p:spPr>
          <a:xfrm>
            <a:off x="0" y="6694813"/>
            <a:ext cx="4066163" cy="1631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0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9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22993BE-59A8-89B6-BE18-5766971507EF}"/>
              </a:ext>
            </a:extLst>
          </p:cNvPr>
          <p:cNvSpPr/>
          <p:nvPr/>
        </p:nvSpPr>
        <p:spPr>
          <a:xfrm>
            <a:off x="8122597" y="6694814"/>
            <a:ext cx="4069404" cy="163185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0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9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D79E7E9-DCCA-414C-D8FD-7A41E5A40EF2}"/>
              </a:ext>
            </a:extLst>
          </p:cNvPr>
          <p:cNvSpPr/>
          <p:nvPr/>
        </p:nvSpPr>
        <p:spPr>
          <a:xfrm>
            <a:off x="4066163" y="6694812"/>
            <a:ext cx="4069403" cy="16318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0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9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EA6F7B-63AA-5BEA-2C51-CF227AC4E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93212" y="385600"/>
            <a:ext cx="850076" cy="1361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C02B63B-A700-1906-17B0-DE64FB077D34}"/>
              </a:ext>
            </a:extLst>
          </p:cNvPr>
          <p:cNvSpPr txBox="1"/>
          <p:nvPr/>
        </p:nvSpPr>
        <p:spPr>
          <a:xfrm>
            <a:off x="418573" y="521768"/>
            <a:ext cx="6325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Oportunidad de traslado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066F17A-3A9A-7E1A-595F-41DC39CA3879}"/>
              </a:ext>
            </a:extLst>
          </p:cNvPr>
          <p:cNvSpPr txBox="1"/>
          <p:nvPr/>
        </p:nvSpPr>
        <p:spPr>
          <a:xfrm>
            <a:off x="891702" y="1957187"/>
            <a:ext cx="10408596" cy="2943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Artículo 77: OPORTUNIDAD DE TRASLADO: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personas que sean beneficiarias del régimen de transición, es decir, que tengan </a:t>
            </a: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 de 1000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semanas cotizadas o tiempos de servicios y que les falten menos de diez años para tener la edad de pensión, tendrán una </a:t>
            </a: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ventana de dos (2) años para trasladarse de régimen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previa la doble asesoría.</a:t>
            </a:r>
            <a:endParaRPr lang="es-C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s-E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Existen 30 mil procesos judiciales de Colpensiones y de las AFP para que las personas se puedan trasladar antes de que le falten 10 años. </a:t>
            </a:r>
            <a:endParaRPr lang="es-CO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333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F9E18BF-F483-9241-95B4-F05C00D414E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287" y="2864078"/>
            <a:ext cx="6807477" cy="112984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4BD4D27-D2FD-414D-A987-67D7D61B7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1832"/>
            <a:ext cx="12192000" cy="13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41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C665D5A-5D4E-994D-A3C6-296D95A13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1832"/>
            <a:ext cx="12192000" cy="13616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FB097F9-6281-6E46-88A6-1EB956828DF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2" y="231968"/>
            <a:ext cx="4265118" cy="70788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F1944E6-6F06-CAED-A100-3E3E05085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0126" y="264241"/>
            <a:ext cx="812856" cy="13020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937A7E14-21C3-0220-85EF-C0E8AC567A8A}"/>
              </a:ext>
            </a:extLst>
          </p:cNvPr>
          <p:cNvSpPr txBox="1"/>
          <p:nvPr/>
        </p:nvSpPr>
        <p:spPr>
          <a:xfrm>
            <a:off x="5404689" y="6335211"/>
            <a:ext cx="13497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100" b="1" dirty="0">
                <a:solidFill>
                  <a:schemeClr val="bg1"/>
                </a:solidFill>
              </a:rPr>
              <a:t>½ SMMLV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87B3CF8-1D3A-610F-3CA3-98E514BE26B9}"/>
              </a:ext>
            </a:extLst>
          </p:cNvPr>
          <p:cNvGraphicFramePr/>
          <p:nvPr/>
        </p:nvGraphicFramePr>
        <p:xfrm>
          <a:off x="580126" y="394447"/>
          <a:ext cx="4606237" cy="6356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Título 17">
            <a:extLst>
              <a:ext uri="{FF2B5EF4-FFF2-40B4-BE49-F238E27FC236}">
                <a16:creationId xmlns:a16="http://schemas.microsoft.com/office/drawing/2014/main" id="{19F7DA8E-C831-1F2B-94CF-5AC36C692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485900"/>
            <a:ext cx="5257799" cy="4300538"/>
          </a:xfrm>
        </p:spPr>
        <p:txBody>
          <a:bodyPr>
            <a:normAutofit/>
          </a:bodyPr>
          <a:lstStyle/>
          <a:p>
            <a:r>
              <a:rPr lang="es-CO" sz="4000" b="1"/>
              <a:t>Las </a:t>
            </a:r>
            <a:r>
              <a:rPr lang="es-CO" sz="4000" b="1" dirty="0"/>
              <a:t>E</a:t>
            </a:r>
            <a:r>
              <a:rPr lang="es-CO" sz="4000" b="1"/>
              <a:t>dades </a:t>
            </a:r>
            <a:r>
              <a:rPr lang="es-CO" sz="4000" b="1" dirty="0"/>
              <a:t>y </a:t>
            </a:r>
            <a:r>
              <a:rPr lang="es-CO" sz="4000" b="1"/>
              <a:t>la </a:t>
            </a:r>
            <a:r>
              <a:rPr lang="es-CO" sz="4000" b="1" dirty="0"/>
              <a:t>M</a:t>
            </a:r>
            <a:r>
              <a:rPr lang="es-CO" sz="4000" b="1"/>
              <a:t>uerte</a:t>
            </a:r>
            <a:r>
              <a:rPr lang="es-CO" sz="2800"/>
              <a:t/>
            </a:r>
            <a:br>
              <a:rPr lang="es-CO" sz="2800"/>
            </a:br>
            <a:r>
              <a:rPr lang="es-CO" sz="2800"/>
              <a:t/>
            </a:r>
            <a:br>
              <a:rPr lang="es-CO" sz="2800"/>
            </a:br>
            <a:r>
              <a:rPr lang="es-CO" sz="4000"/>
              <a:t>Hans </a:t>
            </a:r>
            <a:r>
              <a:rPr lang="es-CO" sz="4000" dirty="0" err="1"/>
              <a:t>Baldung</a:t>
            </a:r>
            <a:r>
              <a:rPr lang="es-CO" sz="4000" dirty="0"/>
              <a:t/>
            </a:r>
            <a:br>
              <a:rPr lang="es-CO" sz="4000" dirty="0"/>
            </a:br>
            <a:r>
              <a:rPr lang="es-CO" sz="4000" dirty="0"/>
              <a:t>(1484-1545 Alemania)</a:t>
            </a:r>
            <a:br>
              <a:rPr lang="es-CO" sz="4000" dirty="0"/>
            </a:br>
            <a:r>
              <a:rPr lang="es-CO" sz="4000" dirty="0"/>
              <a:t>Año 1510 Renacimiento</a:t>
            </a:r>
            <a:br>
              <a:rPr lang="es-CO" sz="4000" dirty="0"/>
            </a:br>
            <a:r>
              <a:rPr lang="es-CO" sz="4000" dirty="0"/>
              <a:t>Museo del Prado</a:t>
            </a:r>
            <a:br>
              <a:rPr lang="es-CO" sz="4000" dirty="0"/>
            </a:br>
            <a:r>
              <a:rPr lang="es-CO" sz="4000" dirty="0"/>
              <a:t>Oleo y Tabla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4217690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490ED23-85DE-C480-F310-A3991EF374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" t="11821" r="66089" b="77956"/>
          <a:stretch/>
        </p:blipFill>
        <p:spPr>
          <a:xfrm>
            <a:off x="8038707" y="178045"/>
            <a:ext cx="4105745" cy="73635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B88B81A-E4A8-DF4C-BCF4-641787084997}"/>
              </a:ext>
            </a:extLst>
          </p:cNvPr>
          <p:cNvSpPr/>
          <p:nvPr/>
        </p:nvSpPr>
        <p:spPr>
          <a:xfrm>
            <a:off x="0" y="6694813"/>
            <a:ext cx="4066163" cy="1631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0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9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22993BE-59A8-89B6-BE18-5766971507EF}"/>
              </a:ext>
            </a:extLst>
          </p:cNvPr>
          <p:cNvSpPr/>
          <p:nvPr/>
        </p:nvSpPr>
        <p:spPr>
          <a:xfrm>
            <a:off x="8122597" y="6694814"/>
            <a:ext cx="4069404" cy="163185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0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9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D79E7E9-DCCA-414C-D8FD-7A41E5A40EF2}"/>
              </a:ext>
            </a:extLst>
          </p:cNvPr>
          <p:cNvSpPr/>
          <p:nvPr/>
        </p:nvSpPr>
        <p:spPr>
          <a:xfrm>
            <a:off x="4066163" y="6694812"/>
            <a:ext cx="4069403" cy="16318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0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9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69" name="Diagrama 168">
            <a:extLst>
              <a:ext uri="{FF2B5EF4-FFF2-40B4-BE49-F238E27FC236}">
                <a16:creationId xmlns:a16="http://schemas.microsoft.com/office/drawing/2014/main" id="{0A6A8DEA-4E06-DC27-C38E-3347B4B3A7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92413"/>
              </p:ext>
            </p:extLst>
          </p:nvPr>
        </p:nvGraphicFramePr>
        <p:xfrm>
          <a:off x="558326" y="637855"/>
          <a:ext cx="11102976" cy="6062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4" name="Rectángulo 173">
            <a:extLst>
              <a:ext uri="{FF2B5EF4-FFF2-40B4-BE49-F238E27FC236}">
                <a16:creationId xmlns:a16="http://schemas.microsoft.com/office/drawing/2014/main" id="{6F5263A2-58E4-6483-6CC8-FFE276B100DA}"/>
              </a:ext>
            </a:extLst>
          </p:cNvPr>
          <p:cNvSpPr/>
          <p:nvPr/>
        </p:nvSpPr>
        <p:spPr>
          <a:xfrm>
            <a:off x="6086411" y="2457490"/>
            <a:ext cx="45719" cy="27217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7" name="CuadroTexto 176">
            <a:extLst>
              <a:ext uri="{FF2B5EF4-FFF2-40B4-BE49-F238E27FC236}">
                <a16:creationId xmlns:a16="http://schemas.microsoft.com/office/drawing/2014/main" id="{5CF8776D-6D04-60F6-6BEB-537A85A61AEE}"/>
              </a:ext>
            </a:extLst>
          </p:cNvPr>
          <p:cNvSpPr txBox="1"/>
          <p:nvPr/>
        </p:nvSpPr>
        <p:spPr>
          <a:xfrm>
            <a:off x="3033863" y="4186217"/>
            <a:ext cx="1569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Ahorradores:</a:t>
            </a:r>
          </a:p>
        </p:txBody>
      </p:sp>
      <p:sp>
        <p:nvSpPr>
          <p:cNvPr id="191" name="CuadroTexto 190">
            <a:extLst>
              <a:ext uri="{FF2B5EF4-FFF2-40B4-BE49-F238E27FC236}">
                <a16:creationId xmlns:a16="http://schemas.microsoft.com/office/drawing/2014/main" id="{415DA8BD-7C29-66BE-82C4-8B444CDB5301}"/>
              </a:ext>
            </a:extLst>
          </p:cNvPr>
          <p:cNvSpPr txBox="1"/>
          <p:nvPr/>
        </p:nvSpPr>
        <p:spPr>
          <a:xfrm>
            <a:off x="7026190" y="6190188"/>
            <a:ext cx="1065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$80.000</a:t>
            </a:r>
            <a:r>
              <a:rPr lang="es-CO" dirty="0"/>
              <a:t> </a:t>
            </a:r>
          </a:p>
        </p:txBody>
      </p:sp>
      <p:sp>
        <p:nvSpPr>
          <p:cNvPr id="197" name="CuadroTexto 196">
            <a:extLst>
              <a:ext uri="{FF2B5EF4-FFF2-40B4-BE49-F238E27FC236}">
                <a16:creationId xmlns:a16="http://schemas.microsoft.com/office/drawing/2014/main" id="{DFF78C3D-12F9-CF4B-7CD1-38A94746AF86}"/>
              </a:ext>
            </a:extLst>
          </p:cNvPr>
          <p:cNvSpPr txBox="1"/>
          <p:nvPr/>
        </p:nvSpPr>
        <p:spPr>
          <a:xfrm>
            <a:off x="3121571" y="4662483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Vinculados:</a:t>
            </a:r>
          </a:p>
        </p:txBody>
      </p:sp>
      <p:sp>
        <p:nvSpPr>
          <p:cNvPr id="200" name="CuadroTexto 199">
            <a:extLst>
              <a:ext uri="{FF2B5EF4-FFF2-40B4-BE49-F238E27FC236}">
                <a16:creationId xmlns:a16="http://schemas.microsoft.com/office/drawing/2014/main" id="{573812A6-BB13-E0C5-039C-D7CF81B9D128}"/>
              </a:ext>
            </a:extLst>
          </p:cNvPr>
          <p:cNvSpPr txBox="1"/>
          <p:nvPr/>
        </p:nvSpPr>
        <p:spPr>
          <a:xfrm>
            <a:off x="6469667" y="3787767"/>
            <a:ext cx="228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Piso Protección Social</a:t>
            </a:r>
          </a:p>
        </p:txBody>
      </p:sp>
      <p:sp>
        <p:nvSpPr>
          <p:cNvPr id="204" name="CuadroTexto 203">
            <a:extLst>
              <a:ext uri="{FF2B5EF4-FFF2-40B4-BE49-F238E27FC236}">
                <a16:creationId xmlns:a16="http://schemas.microsoft.com/office/drawing/2014/main" id="{B2612E63-5AFE-11F4-9F36-E7787D164DA9}"/>
              </a:ext>
            </a:extLst>
          </p:cNvPr>
          <p:cNvSpPr txBox="1"/>
          <p:nvPr/>
        </p:nvSpPr>
        <p:spPr>
          <a:xfrm>
            <a:off x="4719860" y="4200333"/>
            <a:ext cx="10755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1.061.581</a:t>
            </a:r>
            <a:endParaRPr lang="es-CO" sz="1400" dirty="0"/>
          </a:p>
        </p:txBody>
      </p:sp>
      <p:sp>
        <p:nvSpPr>
          <p:cNvPr id="209" name="CuadroTexto 208">
            <a:extLst>
              <a:ext uri="{FF2B5EF4-FFF2-40B4-BE49-F238E27FC236}">
                <a16:creationId xmlns:a16="http://schemas.microsoft.com/office/drawing/2014/main" id="{4DB2420A-0ADD-1415-AC2B-31F2BF2687F7}"/>
              </a:ext>
            </a:extLst>
          </p:cNvPr>
          <p:cNvSpPr txBox="1"/>
          <p:nvPr/>
        </p:nvSpPr>
        <p:spPr>
          <a:xfrm>
            <a:off x="6499236" y="4537290"/>
            <a:ext cx="1241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/>
              <a:t>Anualidades</a:t>
            </a:r>
          </a:p>
          <a:p>
            <a:r>
              <a:rPr lang="es-CO" sz="1600" b="1" dirty="0"/>
              <a:t>    vitalicias:</a:t>
            </a:r>
            <a:endParaRPr lang="es-CO" b="1" dirty="0"/>
          </a:p>
        </p:txBody>
      </p:sp>
      <p:sp>
        <p:nvSpPr>
          <p:cNvPr id="213" name="CuadroTexto 212">
            <a:extLst>
              <a:ext uri="{FF2B5EF4-FFF2-40B4-BE49-F238E27FC236}">
                <a16:creationId xmlns:a16="http://schemas.microsoft.com/office/drawing/2014/main" id="{F193D796-7446-88BE-A2E5-3D03C15B1204}"/>
              </a:ext>
            </a:extLst>
          </p:cNvPr>
          <p:cNvSpPr txBox="1"/>
          <p:nvPr/>
        </p:nvSpPr>
        <p:spPr>
          <a:xfrm>
            <a:off x="4741457" y="1135121"/>
            <a:ext cx="270908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Fondos </a:t>
            </a:r>
          </a:p>
          <a:p>
            <a:pPr algn="ctr"/>
            <a:r>
              <a:rPr lang="es-CO" sz="17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Privados </a:t>
            </a:r>
          </a:p>
          <a:p>
            <a:pPr algn="ctr"/>
            <a:r>
              <a:rPr lang="es-CO" sz="17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con ahorro voluntario</a:t>
            </a:r>
            <a:endParaRPr lang="es-CO" sz="1700" b="1" dirty="0">
              <a:solidFill>
                <a:schemeClr val="bg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E795F9E-FD6F-D109-60DE-79E88B4A7C05}"/>
              </a:ext>
            </a:extLst>
          </p:cNvPr>
          <p:cNvSpPr txBox="1"/>
          <p:nvPr/>
        </p:nvSpPr>
        <p:spPr>
          <a:xfrm>
            <a:off x="4702624" y="2459289"/>
            <a:ext cx="1092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bg1"/>
                </a:solidFill>
              </a:rPr>
              <a:t>Afiliados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B443A4C-A5A5-FF97-1730-7C5060837113}"/>
              </a:ext>
            </a:extLst>
          </p:cNvPr>
          <p:cNvSpPr txBox="1"/>
          <p:nvPr/>
        </p:nvSpPr>
        <p:spPr>
          <a:xfrm>
            <a:off x="4922059" y="2123055"/>
            <a:ext cx="261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Régimen de Prima Media</a:t>
            </a:r>
            <a:endParaRPr lang="es-CO" sz="16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8A55D7-2657-6AA2-DF4A-665F6E7820C7}"/>
              </a:ext>
            </a:extLst>
          </p:cNvPr>
          <p:cNvSpPr txBox="1"/>
          <p:nvPr/>
        </p:nvSpPr>
        <p:spPr>
          <a:xfrm>
            <a:off x="4460862" y="5252772"/>
            <a:ext cx="3382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Programa Colombia Mayor</a:t>
            </a:r>
            <a:endParaRPr lang="es-CO" sz="1600" b="1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65E4892-6AB4-A153-EAA0-0076552558B9}"/>
              </a:ext>
            </a:extLst>
          </p:cNvPr>
          <p:cNvSpPr txBox="1"/>
          <p:nvPr/>
        </p:nvSpPr>
        <p:spPr>
          <a:xfrm>
            <a:off x="3327288" y="5723752"/>
            <a:ext cx="2038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Beneficiarios- Cupos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2B2CEA9-BD32-D60B-4524-742D80E68B9C}"/>
              </a:ext>
            </a:extLst>
          </p:cNvPr>
          <p:cNvSpPr txBox="1"/>
          <p:nvPr/>
        </p:nvSpPr>
        <p:spPr>
          <a:xfrm>
            <a:off x="6335986" y="2442436"/>
            <a:ext cx="1278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bg1"/>
                </a:solidFill>
              </a:rPr>
              <a:t>Pensionados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3FDE45B-1F76-C1EF-E2FB-087B8D70E8F5}"/>
              </a:ext>
            </a:extLst>
          </p:cNvPr>
          <p:cNvSpPr txBox="1"/>
          <p:nvPr/>
        </p:nvSpPr>
        <p:spPr>
          <a:xfrm>
            <a:off x="3883043" y="3799495"/>
            <a:ext cx="162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BEPS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B7700A-7B25-A87C-47D7-7CE518B4978D}"/>
              </a:ext>
            </a:extLst>
          </p:cNvPr>
          <p:cNvSpPr txBox="1"/>
          <p:nvPr/>
        </p:nvSpPr>
        <p:spPr>
          <a:xfrm>
            <a:off x="6767367" y="5718310"/>
            <a:ext cx="1415292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ea typeface="Times New Roman" panose="02020603050405020304" pitchFamily="18" charset="0"/>
                <a:cs typeface="Arial" panose="020B0604020202020204" pitchFamily="34" charset="0"/>
              </a:rPr>
              <a:t>1.733. 307</a:t>
            </a:r>
            <a:endParaRPr lang="es-CO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A2869CB-285E-A570-160C-FB6B9AC12A03}"/>
              </a:ext>
            </a:extLst>
          </p:cNvPr>
          <p:cNvSpPr txBox="1"/>
          <p:nvPr/>
        </p:nvSpPr>
        <p:spPr>
          <a:xfrm>
            <a:off x="3305959" y="6200018"/>
            <a:ext cx="2038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Valor del subsidio</a:t>
            </a:r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A1AD90C4-008D-C8F4-1045-024ECF451969}"/>
              </a:ext>
            </a:extLst>
          </p:cNvPr>
          <p:cNvSpPr/>
          <p:nvPr/>
        </p:nvSpPr>
        <p:spPr>
          <a:xfrm>
            <a:off x="5604596" y="5769903"/>
            <a:ext cx="959566" cy="25370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D10DDA8-A951-A2B9-8B17-94FE3CB19D18}"/>
              </a:ext>
            </a:extLst>
          </p:cNvPr>
          <p:cNvSpPr txBox="1"/>
          <p:nvPr/>
        </p:nvSpPr>
        <p:spPr>
          <a:xfrm>
            <a:off x="4054570" y="2847073"/>
            <a:ext cx="866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5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RPM:</a:t>
            </a:r>
            <a:endParaRPr lang="es-CO" sz="1500" b="1" dirty="0">
              <a:solidFill>
                <a:schemeClr val="bg1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9EBA90E-6ACC-5552-8D8B-D0E9E7603C88}"/>
              </a:ext>
            </a:extLst>
          </p:cNvPr>
          <p:cNvSpPr txBox="1"/>
          <p:nvPr/>
        </p:nvSpPr>
        <p:spPr>
          <a:xfrm>
            <a:off x="4021691" y="3241955"/>
            <a:ext cx="866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5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RAIS:</a:t>
            </a:r>
            <a:endParaRPr lang="es-CO" sz="1500" b="1" dirty="0">
              <a:solidFill>
                <a:schemeClr val="bg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39FDA44-94C6-6D0D-3105-6F5503F7C2BD}"/>
              </a:ext>
            </a:extLst>
          </p:cNvPr>
          <p:cNvSpPr txBox="1"/>
          <p:nvPr/>
        </p:nvSpPr>
        <p:spPr>
          <a:xfrm>
            <a:off x="6978953" y="2778008"/>
            <a:ext cx="10755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1.985.236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60FBD61-11F6-9A8B-14A2-43BEF9EA5165}"/>
              </a:ext>
            </a:extLst>
          </p:cNvPr>
          <p:cNvSpPr txBox="1"/>
          <p:nvPr/>
        </p:nvSpPr>
        <p:spPr>
          <a:xfrm>
            <a:off x="6159630" y="2765601"/>
            <a:ext cx="866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5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RPM:</a:t>
            </a:r>
            <a:endParaRPr lang="es-CO" sz="1500" b="1" dirty="0">
              <a:solidFill>
                <a:schemeClr val="bg1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79DE2A9-D6AE-1ADD-AAEB-63C79EF83FE3}"/>
              </a:ext>
            </a:extLst>
          </p:cNvPr>
          <p:cNvSpPr txBox="1"/>
          <p:nvPr/>
        </p:nvSpPr>
        <p:spPr>
          <a:xfrm>
            <a:off x="6168914" y="3055719"/>
            <a:ext cx="866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5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RAIS:</a:t>
            </a:r>
            <a:endParaRPr lang="es-CO" sz="1500" b="1" dirty="0">
              <a:solidFill>
                <a:schemeClr val="bg1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B595C0E-CF89-7DEC-A644-A3775F5B60A3}"/>
              </a:ext>
            </a:extLst>
          </p:cNvPr>
          <p:cNvSpPr txBox="1"/>
          <p:nvPr/>
        </p:nvSpPr>
        <p:spPr>
          <a:xfrm>
            <a:off x="6186520" y="3362048"/>
            <a:ext cx="866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500" b="1" dirty="0">
                <a:solidFill>
                  <a:schemeClr val="bg1"/>
                </a:solidFill>
                <a:cs typeface="Arial" panose="020B0604020202020204" pitchFamily="34" charset="0"/>
              </a:rPr>
              <a:t>EXCEP</a:t>
            </a:r>
            <a:endParaRPr lang="es-CO" sz="1500" b="1" dirty="0">
              <a:solidFill>
                <a:schemeClr val="bg1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7507F99-154E-F91A-CDAD-3197F10055FC}"/>
              </a:ext>
            </a:extLst>
          </p:cNvPr>
          <p:cNvSpPr txBox="1"/>
          <p:nvPr/>
        </p:nvSpPr>
        <p:spPr>
          <a:xfrm>
            <a:off x="6978953" y="3043302"/>
            <a:ext cx="10755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284.742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FBFC53B-6C51-0D6D-02E6-EF04CA738DFF}"/>
              </a:ext>
            </a:extLst>
          </p:cNvPr>
          <p:cNvSpPr txBox="1"/>
          <p:nvPr/>
        </p:nvSpPr>
        <p:spPr>
          <a:xfrm>
            <a:off x="7001058" y="3346613"/>
            <a:ext cx="10755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447.471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C4F30B74-D999-4635-84AC-D799BE8DA937}"/>
              </a:ext>
            </a:extLst>
          </p:cNvPr>
          <p:cNvSpPr txBox="1"/>
          <p:nvPr/>
        </p:nvSpPr>
        <p:spPr>
          <a:xfrm>
            <a:off x="4832913" y="2825728"/>
            <a:ext cx="10755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6.775.520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4F48B50-0DA7-ACEF-0FF1-3F6DDD4627A8}"/>
              </a:ext>
            </a:extLst>
          </p:cNvPr>
          <p:cNvSpPr txBox="1"/>
          <p:nvPr/>
        </p:nvSpPr>
        <p:spPr>
          <a:xfrm>
            <a:off x="4764879" y="3212531"/>
            <a:ext cx="11520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18.734.425    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B887AB7A-18A6-410E-F43D-EBD7531BBE55}"/>
              </a:ext>
            </a:extLst>
          </p:cNvPr>
          <p:cNvSpPr txBox="1"/>
          <p:nvPr/>
        </p:nvSpPr>
        <p:spPr>
          <a:xfrm>
            <a:off x="6352038" y="4184678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Vinculados: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BCD3B870-82DB-37CF-387C-917FF3B9200A}"/>
              </a:ext>
            </a:extLst>
          </p:cNvPr>
          <p:cNvSpPr txBox="1"/>
          <p:nvPr/>
        </p:nvSpPr>
        <p:spPr>
          <a:xfrm>
            <a:off x="7768282" y="4170925"/>
            <a:ext cx="9087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60.385</a:t>
            </a:r>
            <a:endParaRPr lang="es-CO" sz="1400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7E307B98-CB07-BBD2-873C-EEF3E2DE64CA}"/>
              </a:ext>
            </a:extLst>
          </p:cNvPr>
          <p:cNvSpPr txBox="1"/>
          <p:nvPr/>
        </p:nvSpPr>
        <p:spPr>
          <a:xfrm>
            <a:off x="4703916" y="4695127"/>
            <a:ext cx="10755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1.886.466</a:t>
            </a:r>
            <a:endParaRPr lang="es-CO" sz="1400" dirty="0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316A8113-8689-EFAA-67A6-24DC36AFFED6}"/>
              </a:ext>
            </a:extLst>
          </p:cNvPr>
          <p:cNvSpPr txBox="1"/>
          <p:nvPr/>
        </p:nvSpPr>
        <p:spPr>
          <a:xfrm>
            <a:off x="7778010" y="4658804"/>
            <a:ext cx="9087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44.025</a:t>
            </a:r>
            <a:endParaRPr lang="es-CO" sz="1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EA6F7B-63AA-5BEA-2C51-CF227AC4E0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62472" y="351076"/>
            <a:ext cx="850076" cy="1361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C02B63B-A700-1906-17B0-DE64FB077D34}"/>
              </a:ext>
            </a:extLst>
          </p:cNvPr>
          <p:cNvSpPr txBox="1"/>
          <p:nvPr/>
        </p:nvSpPr>
        <p:spPr>
          <a:xfrm>
            <a:off x="117016" y="521768"/>
            <a:ext cx="63259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Cobertura Sistema de Protección  a la Vejez</a:t>
            </a:r>
          </a:p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corte: 31 de diciembre de 2022</a:t>
            </a:r>
          </a:p>
          <a:p>
            <a:endParaRPr lang="es-ES" sz="2400" b="1" dirty="0">
              <a:solidFill>
                <a:schemeClr val="accent1">
                  <a:lumMod val="50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ABDF363B-DD62-7A83-9E6D-07BEC70B5968}"/>
              </a:ext>
            </a:extLst>
          </p:cNvPr>
          <p:cNvSpPr/>
          <p:nvPr/>
        </p:nvSpPr>
        <p:spPr>
          <a:xfrm>
            <a:off x="5598152" y="6224092"/>
            <a:ext cx="959566" cy="25370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810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>
            <a:extLst>
              <a:ext uri="{FF2B5EF4-FFF2-40B4-BE49-F238E27FC236}">
                <a16:creationId xmlns:a16="http://schemas.microsoft.com/office/drawing/2014/main" id="{27D544B1-7A07-6E5D-0F94-34FD6304E5F7}"/>
              </a:ext>
            </a:extLst>
          </p:cNvPr>
          <p:cNvSpPr/>
          <p:nvPr/>
        </p:nvSpPr>
        <p:spPr>
          <a:xfrm>
            <a:off x="9468" y="4663794"/>
            <a:ext cx="12191999" cy="6037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BB877B75-FAB6-A09A-53AC-37196FB86FEE}"/>
              </a:ext>
            </a:extLst>
          </p:cNvPr>
          <p:cNvSpPr/>
          <p:nvPr/>
        </p:nvSpPr>
        <p:spPr>
          <a:xfrm>
            <a:off x="0" y="5277229"/>
            <a:ext cx="12191999" cy="1218932"/>
          </a:xfrm>
          <a:prstGeom prst="rect">
            <a:avLst/>
          </a:prstGeom>
          <a:solidFill>
            <a:srgbClr val="FFE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2B67709E-B12B-A62D-E960-BDA54D1BBC61}"/>
              </a:ext>
            </a:extLst>
          </p:cNvPr>
          <p:cNvSpPr/>
          <p:nvPr/>
        </p:nvSpPr>
        <p:spPr>
          <a:xfrm>
            <a:off x="0" y="2375334"/>
            <a:ext cx="12192000" cy="22673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C6232A07-198A-69FD-BC7A-DA7F420C6C13}"/>
              </a:ext>
            </a:extLst>
          </p:cNvPr>
          <p:cNvSpPr/>
          <p:nvPr/>
        </p:nvSpPr>
        <p:spPr>
          <a:xfrm>
            <a:off x="-29183" y="1110165"/>
            <a:ext cx="12221183" cy="12666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C665D5A-5D4E-994D-A3C6-296D95A13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1832"/>
            <a:ext cx="12192000" cy="13616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F1944E6-6F06-CAED-A100-3E3E05085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0126" y="264241"/>
            <a:ext cx="812856" cy="13020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D2433E7-7629-3D42-5EF0-59BC13FEECBB}"/>
              </a:ext>
            </a:extLst>
          </p:cNvPr>
          <p:cNvSpPr txBox="1"/>
          <p:nvPr/>
        </p:nvSpPr>
        <p:spPr>
          <a:xfrm>
            <a:off x="487196" y="462657"/>
            <a:ext cx="6949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Componentes Modelo de Pilares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37A7E14-21C3-0220-85EF-C0E8AC567A8A}"/>
              </a:ext>
            </a:extLst>
          </p:cNvPr>
          <p:cNvSpPr txBox="1"/>
          <p:nvPr/>
        </p:nvSpPr>
        <p:spPr>
          <a:xfrm>
            <a:off x="5404689" y="6335211"/>
            <a:ext cx="13497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100" b="1" dirty="0">
                <a:solidFill>
                  <a:schemeClr val="bg1"/>
                </a:solidFill>
              </a:rPr>
              <a:t>½ SMMLV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87B3CF8-1D3A-610F-3CA3-98E514BE26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9299182"/>
              </p:ext>
            </p:extLst>
          </p:nvPr>
        </p:nvGraphicFramePr>
        <p:xfrm>
          <a:off x="2032000" y="107913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16A67D6F-FF43-3AF4-8B5A-6EFDB2AD46AC}"/>
              </a:ext>
            </a:extLst>
          </p:cNvPr>
          <p:cNvSpPr txBox="1"/>
          <p:nvPr/>
        </p:nvSpPr>
        <p:spPr>
          <a:xfrm>
            <a:off x="5204547" y="2631631"/>
            <a:ext cx="1638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</a:rPr>
              <a:t> &gt; </a:t>
            </a:r>
            <a:r>
              <a:rPr lang="es-CO" sz="2000" b="1" dirty="0">
                <a:solidFill>
                  <a:schemeClr val="bg1"/>
                </a:solidFill>
              </a:rPr>
              <a:t>3</a:t>
            </a:r>
            <a:r>
              <a:rPr lang="es-CO" sz="2000" dirty="0">
                <a:solidFill>
                  <a:schemeClr val="bg1"/>
                </a:solidFill>
              </a:rPr>
              <a:t> SMMLV</a:t>
            </a:r>
            <a:endParaRPr lang="es-CO" sz="2000" b="1" dirty="0">
              <a:solidFill>
                <a:schemeClr val="bg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3BC6153-06B2-8262-2625-53C577E0BAA7}"/>
              </a:ext>
            </a:extLst>
          </p:cNvPr>
          <p:cNvSpPr txBox="1"/>
          <p:nvPr/>
        </p:nvSpPr>
        <p:spPr>
          <a:xfrm>
            <a:off x="5342793" y="2432269"/>
            <a:ext cx="15253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s-CO" sz="2000" b="1" dirty="0"/>
              <a:t>RAIS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3E6F709-B3C6-AA8F-9CEA-D55D70D69E12}"/>
              </a:ext>
            </a:extLst>
          </p:cNvPr>
          <p:cNvSpPr txBox="1"/>
          <p:nvPr/>
        </p:nvSpPr>
        <p:spPr>
          <a:xfrm>
            <a:off x="4906646" y="3891745"/>
            <a:ext cx="2082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</a:rPr>
              <a:t> &lt; = </a:t>
            </a:r>
            <a:r>
              <a:rPr lang="es-CO" sz="2000" b="1" dirty="0">
                <a:solidFill>
                  <a:schemeClr val="bg1"/>
                </a:solidFill>
              </a:rPr>
              <a:t>3</a:t>
            </a:r>
            <a:r>
              <a:rPr lang="es-CO" sz="2000" dirty="0">
                <a:solidFill>
                  <a:schemeClr val="bg1"/>
                </a:solidFill>
              </a:rPr>
              <a:t> SMMLV</a:t>
            </a:r>
            <a:endParaRPr lang="es-CO" sz="2000" b="1" dirty="0">
              <a:solidFill>
                <a:schemeClr val="bg1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3D0EAA2-800A-7CB8-3153-0B836612B861}"/>
              </a:ext>
            </a:extLst>
          </p:cNvPr>
          <p:cNvSpPr txBox="1"/>
          <p:nvPr/>
        </p:nvSpPr>
        <p:spPr>
          <a:xfrm>
            <a:off x="3947026" y="4206948"/>
            <a:ext cx="42651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500" b="1" dirty="0"/>
              <a:t>Fondo Público Universal - RPM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3E1DF5A8-00E4-116F-DC9D-25C3E543A31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339" t="37993" r="49355" b="38208"/>
          <a:stretch/>
        </p:blipFill>
        <p:spPr>
          <a:xfrm>
            <a:off x="5322671" y="3271124"/>
            <a:ext cx="1513829" cy="625441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1F41BFBF-30CA-0EAC-89A3-E8846AE2877A}"/>
              </a:ext>
            </a:extLst>
          </p:cNvPr>
          <p:cNvSpPr txBox="1"/>
          <p:nvPr/>
        </p:nvSpPr>
        <p:spPr>
          <a:xfrm>
            <a:off x="4953640" y="5963469"/>
            <a:ext cx="2140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100" b="1" dirty="0">
                <a:solidFill>
                  <a:schemeClr val="bg1"/>
                </a:solidFill>
              </a:rPr>
              <a:t>$ 223.800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6D2031FE-019C-8C4F-6634-78E3E81340BA}"/>
              </a:ext>
            </a:extLst>
          </p:cNvPr>
          <p:cNvSpPr txBox="1"/>
          <p:nvPr/>
        </p:nvSpPr>
        <p:spPr>
          <a:xfrm>
            <a:off x="4910114" y="5510272"/>
            <a:ext cx="2371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Renta Básica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4CC0D17-6869-6296-6701-5A2A36E35927}"/>
              </a:ext>
            </a:extLst>
          </p:cNvPr>
          <p:cNvSpPr txBox="1"/>
          <p:nvPr/>
        </p:nvSpPr>
        <p:spPr>
          <a:xfrm>
            <a:off x="986554" y="1469882"/>
            <a:ext cx="2858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Pilar de Ahorro Voluntario Complementario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5A85354-25E1-81FF-E4A9-6FCC2A3D77EC}"/>
              </a:ext>
            </a:extLst>
          </p:cNvPr>
          <p:cNvSpPr txBox="1"/>
          <p:nvPr/>
        </p:nvSpPr>
        <p:spPr>
          <a:xfrm>
            <a:off x="8697856" y="3359563"/>
            <a:ext cx="2380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Pilar Contributivo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BEECBA4-90A9-1FFE-96FE-0FF70CE4E184}"/>
              </a:ext>
            </a:extLst>
          </p:cNvPr>
          <p:cNvSpPr txBox="1"/>
          <p:nvPr/>
        </p:nvSpPr>
        <p:spPr>
          <a:xfrm>
            <a:off x="9810761" y="5639048"/>
            <a:ext cx="2371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Pilar Solidario Básico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7A2F025A-8CE0-C0FB-5C78-D5A00091A0F5}"/>
              </a:ext>
            </a:extLst>
          </p:cNvPr>
          <p:cNvSpPr txBox="1"/>
          <p:nvPr/>
        </p:nvSpPr>
        <p:spPr>
          <a:xfrm>
            <a:off x="422562" y="4803326"/>
            <a:ext cx="2371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Pilar Semicontributivo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06F4256-A398-17BB-A417-DB453911996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4" t="11821" r="66089" b="77956"/>
          <a:stretch/>
        </p:blipFill>
        <p:spPr>
          <a:xfrm>
            <a:off x="8038707" y="178045"/>
            <a:ext cx="4105745" cy="73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6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ángulo 79">
            <a:extLst>
              <a:ext uri="{FF2B5EF4-FFF2-40B4-BE49-F238E27FC236}">
                <a16:creationId xmlns:a16="http://schemas.microsoft.com/office/drawing/2014/main" id="{059DBCDD-03DD-ABCB-3B30-046CB474FE9A}"/>
              </a:ext>
            </a:extLst>
          </p:cNvPr>
          <p:cNvSpPr/>
          <p:nvPr/>
        </p:nvSpPr>
        <p:spPr>
          <a:xfrm>
            <a:off x="9821" y="-51582"/>
            <a:ext cx="12171159" cy="14497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09AFAC22-5F2B-8339-9D1C-D62A3493089D}"/>
              </a:ext>
            </a:extLst>
          </p:cNvPr>
          <p:cNvSpPr/>
          <p:nvPr/>
        </p:nvSpPr>
        <p:spPr>
          <a:xfrm>
            <a:off x="8141" y="1398130"/>
            <a:ext cx="12192000" cy="25999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89EAFBE8-33AD-B74A-E548-698C328FA182}"/>
              </a:ext>
            </a:extLst>
          </p:cNvPr>
          <p:cNvSpPr/>
          <p:nvPr/>
        </p:nvSpPr>
        <p:spPr>
          <a:xfrm>
            <a:off x="-8141" y="3986430"/>
            <a:ext cx="12191999" cy="15758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1DF370C5-B05A-F5C3-CA4B-3FB7D35A6119}"/>
              </a:ext>
            </a:extLst>
          </p:cNvPr>
          <p:cNvSpPr/>
          <p:nvPr/>
        </p:nvSpPr>
        <p:spPr>
          <a:xfrm>
            <a:off x="-8141" y="5576393"/>
            <a:ext cx="12200141" cy="1178065"/>
          </a:xfrm>
          <a:prstGeom prst="rect">
            <a:avLst/>
          </a:prstGeom>
          <a:solidFill>
            <a:srgbClr val="FFE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B88B81A-E4A8-DF4C-BCF4-641787084997}"/>
              </a:ext>
            </a:extLst>
          </p:cNvPr>
          <p:cNvSpPr/>
          <p:nvPr/>
        </p:nvSpPr>
        <p:spPr>
          <a:xfrm>
            <a:off x="0" y="6723479"/>
            <a:ext cx="4787119" cy="139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22993BE-59A8-89B6-BE18-5766971507EF}"/>
              </a:ext>
            </a:extLst>
          </p:cNvPr>
          <p:cNvSpPr/>
          <p:nvPr/>
        </p:nvSpPr>
        <p:spPr>
          <a:xfrm>
            <a:off x="8559799" y="6710919"/>
            <a:ext cx="3632201" cy="152260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D79E7E9-DCCA-414C-D8FD-7A41E5A40EF2}"/>
              </a:ext>
            </a:extLst>
          </p:cNvPr>
          <p:cNvSpPr/>
          <p:nvPr/>
        </p:nvSpPr>
        <p:spPr>
          <a:xfrm>
            <a:off x="4781302" y="6710919"/>
            <a:ext cx="3778497" cy="15226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6DB37F8-384F-17AC-13CA-373E3C0B5ED3}"/>
              </a:ext>
            </a:extLst>
          </p:cNvPr>
          <p:cNvSpPr/>
          <p:nvPr/>
        </p:nvSpPr>
        <p:spPr>
          <a:xfrm rot="16200000">
            <a:off x="6358015" y="3142147"/>
            <a:ext cx="571296" cy="114054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CB72A2C-9372-7318-56C7-586B814587F8}"/>
              </a:ext>
            </a:extLst>
          </p:cNvPr>
          <p:cNvSpPr/>
          <p:nvPr/>
        </p:nvSpPr>
        <p:spPr>
          <a:xfrm rot="16200000">
            <a:off x="7416346" y="2788547"/>
            <a:ext cx="1020371" cy="139866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150B213-2B65-9B92-BBC3-D36A3F9466A4}"/>
              </a:ext>
            </a:extLst>
          </p:cNvPr>
          <p:cNvSpPr/>
          <p:nvPr/>
        </p:nvSpPr>
        <p:spPr>
          <a:xfrm rot="16200000">
            <a:off x="9984139" y="1497431"/>
            <a:ext cx="1551358" cy="1396117"/>
          </a:xfrm>
          <a:prstGeom prst="rect">
            <a:avLst/>
          </a:prstGeom>
          <a:solidFill>
            <a:srgbClr val="75B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18974CF-27C1-18ED-01AE-1155C4C198BC}"/>
              </a:ext>
            </a:extLst>
          </p:cNvPr>
          <p:cNvSpPr/>
          <p:nvPr/>
        </p:nvSpPr>
        <p:spPr>
          <a:xfrm rot="16200000">
            <a:off x="4327845" y="4471419"/>
            <a:ext cx="1596489" cy="6175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CBFD078-EE3F-8EB0-FAAB-3DF29FFDEEAA}"/>
              </a:ext>
            </a:extLst>
          </p:cNvPr>
          <p:cNvSpPr/>
          <p:nvPr/>
        </p:nvSpPr>
        <p:spPr>
          <a:xfrm rot="16200000">
            <a:off x="4965150" y="4449612"/>
            <a:ext cx="1596489" cy="65707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8CC755D-0254-BA74-B4FA-1B43F24E2619}"/>
              </a:ext>
            </a:extLst>
          </p:cNvPr>
          <p:cNvSpPr/>
          <p:nvPr/>
        </p:nvSpPr>
        <p:spPr>
          <a:xfrm>
            <a:off x="3507839" y="5563464"/>
            <a:ext cx="2585000" cy="11458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3F4AFCE-4E6E-A4F3-C171-9164F84A80E2}"/>
              </a:ext>
            </a:extLst>
          </p:cNvPr>
          <p:cNvSpPr txBox="1"/>
          <p:nvPr/>
        </p:nvSpPr>
        <p:spPr>
          <a:xfrm>
            <a:off x="412937" y="5964364"/>
            <a:ext cx="1907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Pilar Solidario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6EDB5FB-7657-A283-7632-F2047B76FBB3}"/>
              </a:ext>
            </a:extLst>
          </p:cNvPr>
          <p:cNvSpPr txBox="1"/>
          <p:nvPr/>
        </p:nvSpPr>
        <p:spPr>
          <a:xfrm>
            <a:off x="4016829" y="5539656"/>
            <a:ext cx="1332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$223.000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442674B3-A177-C846-1417-8CAD631A6273}"/>
              </a:ext>
            </a:extLst>
          </p:cNvPr>
          <p:cNvSpPr txBox="1"/>
          <p:nvPr/>
        </p:nvSpPr>
        <p:spPr>
          <a:xfrm>
            <a:off x="3827614" y="5754641"/>
            <a:ext cx="212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/>
              <a:t>2.5 millones de personas</a:t>
            </a:r>
          </a:p>
          <a:p>
            <a:pPr algn="ctr"/>
            <a:r>
              <a:rPr lang="es-CO" sz="1400" dirty="0"/>
              <a:t>Hasta sisben C3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E8674216-C752-DFA2-BCD0-962DAB7263E0}"/>
              </a:ext>
            </a:extLst>
          </p:cNvPr>
          <p:cNvSpPr txBox="1"/>
          <p:nvPr/>
        </p:nvSpPr>
        <p:spPr>
          <a:xfrm>
            <a:off x="5434855" y="4655315"/>
            <a:ext cx="657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/>
              <a:t>RAI</a:t>
            </a:r>
            <a:r>
              <a:rPr lang="es-CO" sz="1600" b="1" dirty="0"/>
              <a:t>S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47866A14-0ED3-5C63-E09D-BEFB37398A98}"/>
              </a:ext>
            </a:extLst>
          </p:cNvPr>
          <p:cNvSpPr txBox="1"/>
          <p:nvPr/>
        </p:nvSpPr>
        <p:spPr>
          <a:xfrm>
            <a:off x="4844059" y="4697538"/>
            <a:ext cx="65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/>
              <a:t>RPM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01FD120C-A122-BA66-6060-5C145FE9196B}"/>
              </a:ext>
            </a:extLst>
          </p:cNvPr>
          <p:cNvSpPr txBox="1"/>
          <p:nvPr/>
        </p:nvSpPr>
        <p:spPr>
          <a:xfrm>
            <a:off x="6028610" y="2942609"/>
            <a:ext cx="1283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/>
              <a:t>Pensión</a:t>
            </a:r>
          </a:p>
          <a:p>
            <a:pPr algn="ctr"/>
            <a:r>
              <a:rPr lang="es-CO" sz="1400" b="1" dirty="0"/>
              <a:t> anticipada</a:t>
            </a:r>
          </a:p>
        </p:txBody>
      </p:sp>
      <p:sp>
        <p:nvSpPr>
          <p:cNvPr id="61" name="Abrir llave 60">
            <a:extLst>
              <a:ext uri="{FF2B5EF4-FFF2-40B4-BE49-F238E27FC236}">
                <a16:creationId xmlns:a16="http://schemas.microsoft.com/office/drawing/2014/main" id="{262B0C8A-30D5-5E73-9D10-3BBFC43EEC3F}"/>
              </a:ext>
            </a:extLst>
          </p:cNvPr>
          <p:cNvSpPr/>
          <p:nvPr/>
        </p:nvSpPr>
        <p:spPr>
          <a:xfrm rot="5400000">
            <a:off x="5198544" y="3624678"/>
            <a:ext cx="502105" cy="1195659"/>
          </a:xfrm>
          <a:prstGeom prst="leftBrace">
            <a:avLst>
              <a:gd name="adj1" fmla="val 8333"/>
              <a:gd name="adj2" fmla="val 5111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b="1" dirty="0"/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C2797707-B11E-73B3-3650-E2B78D57C1CC}"/>
              </a:ext>
            </a:extLst>
          </p:cNvPr>
          <p:cNvSpPr txBox="1"/>
          <p:nvPr/>
        </p:nvSpPr>
        <p:spPr>
          <a:xfrm>
            <a:off x="4918575" y="4214917"/>
            <a:ext cx="1116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20000"/>
            <a:r>
              <a:rPr lang="es-CO" sz="1600" b="1" dirty="0"/>
              <a:t>150 – 999 </a:t>
            </a:r>
          </a:p>
          <a:p>
            <a:pPr algn="ctr" defTabSz="720000"/>
            <a:r>
              <a:rPr lang="es-CO" sz="1600" b="1" dirty="0"/>
              <a:t>semanas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1D01CE11-75D3-EB37-D39A-E5F2B8C92F4C}"/>
              </a:ext>
            </a:extLst>
          </p:cNvPr>
          <p:cNvSpPr txBox="1"/>
          <p:nvPr/>
        </p:nvSpPr>
        <p:spPr>
          <a:xfrm>
            <a:off x="5967164" y="3552130"/>
            <a:ext cx="13986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20000"/>
            <a:r>
              <a:rPr lang="es-CO" sz="1200" b="1" dirty="0">
                <a:solidFill>
                  <a:schemeClr val="bg1"/>
                </a:solidFill>
              </a:rPr>
              <a:t>1000 – 1299 </a:t>
            </a:r>
            <a:r>
              <a:rPr lang="es-CO" sz="1400" b="1" dirty="0">
                <a:solidFill>
                  <a:schemeClr val="bg1"/>
                </a:solidFill>
              </a:rPr>
              <a:t>semanas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47161E22-8876-526C-2113-F9DC28A39B0B}"/>
              </a:ext>
            </a:extLst>
          </p:cNvPr>
          <p:cNvSpPr txBox="1"/>
          <p:nvPr/>
        </p:nvSpPr>
        <p:spPr>
          <a:xfrm>
            <a:off x="6035282" y="3385670"/>
            <a:ext cx="1286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</a:rPr>
              <a:t>1 SMLV – 20%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A33C320D-CDA4-8F46-9582-D4527067039F}"/>
              </a:ext>
            </a:extLst>
          </p:cNvPr>
          <p:cNvSpPr txBox="1"/>
          <p:nvPr/>
        </p:nvSpPr>
        <p:spPr>
          <a:xfrm>
            <a:off x="7115661" y="2343940"/>
            <a:ext cx="151020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00" b="1" dirty="0"/>
              <a:t>Pensión </a:t>
            </a:r>
          </a:p>
          <a:p>
            <a:pPr algn="ctr"/>
            <a:r>
              <a:rPr lang="es-CO" sz="1300" b="1" dirty="0"/>
              <a:t>componente </a:t>
            </a:r>
          </a:p>
          <a:p>
            <a:pPr algn="ctr"/>
            <a:r>
              <a:rPr lang="es-CO" sz="1300" b="1" dirty="0"/>
              <a:t>Prima Media</a:t>
            </a: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E0009DB9-C95C-F1DE-6497-8E3A0A63BB04}"/>
              </a:ext>
            </a:extLst>
          </p:cNvPr>
          <p:cNvSpPr txBox="1"/>
          <p:nvPr/>
        </p:nvSpPr>
        <p:spPr>
          <a:xfrm>
            <a:off x="8506473" y="540666"/>
            <a:ext cx="16098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00" b="1" dirty="0"/>
              <a:t>Pensión con complemento </a:t>
            </a:r>
          </a:p>
          <a:p>
            <a:pPr algn="ctr"/>
            <a:r>
              <a:rPr lang="es-CO" sz="1300" b="1" dirty="0"/>
              <a:t>del régimen de </a:t>
            </a:r>
          </a:p>
          <a:p>
            <a:pPr algn="ctr"/>
            <a:r>
              <a:rPr lang="es-CO" sz="1300" b="1" dirty="0"/>
              <a:t>ahorro individual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5A6D2CAE-E8D1-04ED-F1F3-349FE3F8F4D3}"/>
              </a:ext>
            </a:extLst>
          </p:cNvPr>
          <p:cNvSpPr txBox="1"/>
          <p:nvPr/>
        </p:nvSpPr>
        <p:spPr>
          <a:xfrm>
            <a:off x="9905676" y="93717"/>
            <a:ext cx="16098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00" b="1" dirty="0"/>
              <a:t>Pensión complemento </a:t>
            </a:r>
          </a:p>
          <a:p>
            <a:pPr algn="ctr"/>
            <a:r>
              <a:rPr lang="es-CO" sz="1300" b="1" dirty="0"/>
              <a:t>ahorro voluntario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6B185C9A-25C4-DD2A-C606-961C9BD97B77}"/>
              </a:ext>
            </a:extLst>
          </p:cNvPr>
          <p:cNvSpPr txBox="1"/>
          <p:nvPr/>
        </p:nvSpPr>
        <p:spPr>
          <a:xfrm>
            <a:off x="412937" y="4599860"/>
            <a:ext cx="245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Pilar Semicontributivo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3E76D091-F362-AA00-0873-7ECF4015C29A}"/>
              </a:ext>
            </a:extLst>
          </p:cNvPr>
          <p:cNvSpPr txBox="1"/>
          <p:nvPr/>
        </p:nvSpPr>
        <p:spPr>
          <a:xfrm>
            <a:off x="314761" y="2601837"/>
            <a:ext cx="219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Pilar Contributivo</a:t>
            </a: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96583D1D-ED8B-B35B-C2B0-5EE17F1A6C7D}"/>
              </a:ext>
            </a:extLst>
          </p:cNvPr>
          <p:cNvSpPr/>
          <p:nvPr/>
        </p:nvSpPr>
        <p:spPr>
          <a:xfrm rot="16200000">
            <a:off x="10408102" y="391467"/>
            <a:ext cx="695335" cy="13986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D7579D14-C880-1D71-0883-37D544F583F7}"/>
              </a:ext>
            </a:extLst>
          </p:cNvPr>
          <p:cNvSpPr txBox="1"/>
          <p:nvPr/>
        </p:nvSpPr>
        <p:spPr>
          <a:xfrm>
            <a:off x="312694" y="708061"/>
            <a:ext cx="3246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Pilar de Ahorro Voluntario Complementario</a:t>
            </a:r>
          </a:p>
        </p:txBody>
      </p:sp>
      <p:pic>
        <p:nvPicPr>
          <p:cNvPr id="83" name="Imagen 82">
            <a:extLst>
              <a:ext uri="{FF2B5EF4-FFF2-40B4-BE49-F238E27FC236}">
                <a16:creationId xmlns:a16="http://schemas.microsoft.com/office/drawing/2014/main" id="{FEC843CF-41C7-102A-932D-E0F31246D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3611" y="224255"/>
            <a:ext cx="812856" cy="130206"/>
          </a:xfrm>
          <a:prstGeom prst="rect">
            <a:avLst/>
          </a:prstGeom>
        </p:spPr>
      </p:pic>
      <p:sp>
        <p:nvSpPr>
          <p:cNvPr id="84" name="CuadroTexto 83">
            <a:extLst>
              <a:ext uri="{FF2B5EF4-FFF2-40B4-BE49-F238E27FC236}">
                <a16:creationId xmlns:a16="http://schemas.microsoft.com/office/drawing/2014/main" id="{8C90A7C9-4FCC-A25F-BF62-195156117824}"/>
              </a:ext>
            </a:extLst>
          </p:cNvPr>
          <p:cNvSpPr txBox="1"/>
          <p:nvPr/>
        </p:nvSpPr>
        <p:spPr>
          <a:xfrm>
            <a:off x="987378" y="58525"/>
            <a:ext cx="6949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Estructura Modelo de Pilares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CA8D778E-C669-4277-85A3-7E5148B82635}"/>
              </a:ext>
            </a:extLst>
          </p:cNvPr>
          <p:cNvSpPr/>
          <p:nvPr/>
        </p:nvSpPr>
        <p:spPr>
          <a:xfrm rot="16200000">
            <a:off x="4901701" y="4989913"/>
            <a:ext cx="483228" cy="616258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DD2D066-E8B6-4259-B8D6-B5B529C08EEB}"/>
              </a:ext>
            </a:extLst>
          </p:cNvPr>
          <p:cNvSpPr txBox="1"/>
          <p:nvPr/>
        </p:nvSpPr>
        <p:spPr>
          <a:xfrm>
            <a:off x="7286927" y="2949643"/>
            <a:ext cx="1396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bg1"/>
                </a:solidFill>
              </a:rPr>
              <a:t>1 a 3 salarios mínimos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83FB3DA-782A-4C72-BEA7-93DEA866EABC}"/>
              </a:ext>
            </a:extLst>
          </p:cNvPr>
          <p:cNvSpPr txBox="1"/>
          <p:nvPr/>
        </p:nvSpPr>
        <p:spPr>
          <a:xfrm>
            <a:off x="7194786" y="3503720"/>
            <a:ext cx="1491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bg1"/>
                </a:solidFill>
              </a:rPr>
              <a:t>1300 semanas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0258FCD9-E3A2-4FD1-8C19-9E368863690E}"/>
              </a:ext>
            </a:extLst>
          </p:cNvPr>
          <p:cNvSpPr/>
          <p:nvPr/>
        </p:nvSpPr>
        <p:spPr>
          <a:xfrm rot="16200000">
            <a:off x="8808368" y="2801258"/>
            <a:ext cx="1022950" cy="13706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63D732A-0DCF-4226-BED2-07D1CFE37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864" y="1423604"/>
            <a:ext cx="1396105" cy="154756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7265367-8E60-4693-84A0-2A02D3C4C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4650" y="2980455"/>
            <a:ext cx="1404533" cy="1010201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FB673D37-D77C-42D6-9D17-8DFC8BF28B40}"/>
              </a:ext>
            </a:extLst>
          </p:cNvPr>
          <p:cNvSpPr txBox="1"/>
          <p:nvPr/>
        </p:nvSpPr>
        <p:spPr>
          <a:xfrm>
            <a:off x="8683045" y="1651141"/>
            <a:ext cx="1396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bg1"/>
                </a:solidFill>
              </a:rPr>
              <a:t>Desde 3 salarios mínimos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0006857-2B63-4729-8252-9B2857ECC9D9}"/>
              </a:ext>
            </a:extLst>
          </p:cNvPr>
          <p:cNvSpPr txBox="1"/>
          <p:nvPr/>
        </p:nvSpPr>
        <p:spPr>
          <a:xfrm>
            <a:off x="10105156" y="830431"/>
            <a:ext cx="1301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bg1"/>
                </a:solidFill>
              </a:rPr>
              <a:t>Recursos propios</a:t>
            </a:r>
          </a:p>
        </p:txBody>
      </p:sp>
    </p:spTree>
    <p:extLst>
      <p:ext uri="{BB962C8B-B14F-4D97-AF65-F5344CB8AC3E}">
        <p14:creationId xmlns:p14="http://schemas.microsoft.com/office/powerpoint/2010/main" val="613233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490ED23-85DE-C480-F310-A3991EF374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" t="11821" r="66089" b="77956"/>
          <a:stretch/>
        </p:blipFill>
        <p:spPr>
          <a:xfrm>
            <a:off x="8038707" y="178045"/>
            <a:ext cx="4105745" cy="73635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B88B81A-E4A8-DF4C-BCF4-641787084997}"/>
              </a:ext>
            </a:extLst>
          </p:cNvPr>
          <p:cNvSpPr/>
          <p:nvPr/>
        </p:nvSpPr>
        <p:spPr>
          <a:xfrm>
            <a:off x="0" y="6694813"/>
            <a:ext cx="4066163" cy="1631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0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9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22993BE-59A8-89B6-BE18-5766971507EF}"/>
              </a:ext>
            </a:extLst>
          </p:cNvPr>
          <p:cNvSpPr/>
          <p:nvPr/>
        </p:nvSpPr>
        <p:spPr>
          <a:xfrm>
            <a:off x="8122597" y="6694814"/>
            <a:ext cx="4069404" cy="163185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0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9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D79E7E9-DCCA-414C-D8FD-7A41E5A40EF2}"/>
              </a:ext>
            </a:extLst>
          </p:cNvPr>
          <p:cNvSpPr/>
          <p:nvPr/>
        </p:nvSpPr>
        <p:spPr>
          <a:xfrm>
            <a:off x="4066163" y="6694812"/>
            <a:ext cx="4069403" cy="16318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0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9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EA6F7B-63AA-5BEA-2C51-CF227AC4E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93212" y="385600"/>
            <a:ext cx="850076" cy="1361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C02B63B-A700-1906-17B0-DE64FB077D34}"/>
              </a:ext>
            </a:extLst>
          </p:cNvPr>
          <p:cNvSpPr txBox="1"/>
          <p:nvPr/>
        </p:nvSpPr>
        <p:spPr>
          <a:xfrm>
            <a:off x="417012" y="521768"/>
            <a:ext cx="6325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Reconocimiento por labor de cuidado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13" y="1209858"/>
            <a:ext cx="11190788" cy="549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53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490ED23-85DE-C480-F310-A3991EF374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" t="11821" r="66089" b="77956"/>
          <a:stretch/>
        </p:blipFill>
        <p:spPr>
          <a:xfrm>
            <a:off x="8038707" y="178045"/>
            <a:ext cx="4105745" cy="73635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B88B81A-E4A8-DF4C-BCF4-641787084997}"/>
              </a:ext>
            </a:extLst>
          </p:cNvPr>
          <p:cNvSpPr/>
          <p:nvPr/>
        </p:nvSpPr>
        <p:spPr>
          <a:xfrm>
            <a:off x="0" y="6694813"/>
            <a:ext cx="4066163" cy="1631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0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9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22993BE-59A8-89B6-BE18-5766971507EF}"/>
              </a:ext>
            </a:extLst>
          </p:cNvPr>
          <p:cNvSpPr/>
          <p:nvPr/>
        </p:nvSpPr>
        <p:spPr>
          <a:xfrm>
            <a:off x="8122597" y="6694814"/>
            <a:ext cx="4069404" cy="163185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0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9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D79E7E9-DCCA-414C-D8FD-7A41E5A40EF2}"/>
              </a:ext>
            </a:extLst>
          </p:cNvPr>
          <p:cNvSpPr/>
          <p:nvPr/>
        </p:nvSpPr>
        <p:spPr>
          <a:xfrm>
            <a:off x="4066163" y="6694812"/>
            <a:ext cx="4069403" cy="16318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0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9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EA6F7B-63AA-5BEA-2C51-CF227AC4E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93212" y="385600"/>
            <a:ext cx="850076" cy="1361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C02B63B-A700-1906-17B0-DE64FB077D34}"/>
              </a:ext>
            </a:extLst>
          </p:cNvPr>
          <p:cNvSpPr txBox="1"/>
          <p:nvPr/>
        </p:nvSpPr>
        <p:spPr>
          <a:xfrm>
            <a:off x="417012" y="521768"/>
            <a:ext cx="6325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Reconocimiento por labor de cuidado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45BEDE6-1D6C-0569-A63F-8E118A215696}"/>
              </a:ext>
            </a:extLst>
          </p:cNvPr>
          <p:cNvSpPr txBox="1"/>
          <p:nvPr/>
        </p:nvSpPr>
        <p:spPr>
          <a:xfrm>
            <a:off x="807395" y="2084955"/>
            <a:ext cx="10175132" cy="4487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s-E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36. BENEFICIO DE SEMANAS PARA MUJERES CON HIJOS: 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un reconocimiento especial para la MUJER “Compensación de género”. Se otorgará una reducción en el número de semanas mínimas requeridas para el reconocimiento de la pensión, de </a:t>
            </a:r>
            <a:r>
              <a:rPr lang="es-E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 semanas 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cada hijo sin que supere de 3 hijos o sea 150 semanas para compensar el trabajo de cuidado, hasta llegar a un mínimo de </a:t>
            </a:r>
            <a:r>
              <a:rPr lang="es-E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1150 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semanas.</a:t>
            </a: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Artículo 4: </a:t>
            </a:r>
            <a:r>
              <a:rPr lang="es-CO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Dignidad: </a:t>
            </a:r>
            <a:r>
              <a:rPr lang="es-C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Reconoce el valor inherente de una persona, que incluye la autonomía individual y condiciones de vida cualificadas. No podrán acceder a una prestación o pensión de sustitución o de sobrevivientes, aquellas personas que hayan sido declaradas indignas para suceder con respecto al pensionado o afiliado causante en los términos establecidos en el artículo 1025 del Código Civil o las normas que lo modifiquen o lo sustituyan.</a:t>
            </a: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es-C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980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9DA10-0F49-A22F-B6FD-5DEFBAE02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/>
            </a:r>
            <a:br>
              <a:rPr lang="es-CO" dirty="0"/>
            </a:br>
            <a:r>
              <a:rPr lang="es-CO" b="1" dirty="0"/>
              <a:t>CARMEN – Georges Bizet 1875 </a:t>
            </a:r>
          </a:p>
        </p:txBody>
      </p:sp>
      <p:pic>
        <p:nvPicPr>
          <p:cNvPr id="1026" name="Picture 2" descr="Carmen de Bizet Nápoles 2015 - iOpera">
            <a:extLst>
              <a:ext uri="{FF2B5EF4-FFF2-40B4-BE49-F238E27FC236}">
                <a16:creationId xmlns:a16="http://schemas.microsoft.com/office/drawing/2014/main" id="{91F579D8-34A6-024F-6537-42E25CA67E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6" y="2007132"/>
            <a:ext cx="5409824" cy="417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C8A1125-8976-D64A-CF00-FF0670890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93212" y="385600"/>
            <a:ext cx="850076" cy="13616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3396EB0-8A40-5BC2-99F2-F80CDB2B89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" t="11821" r="66089" b="77956"/>
          <a:stretch/>
        </p:blipFill>
        <p:spPr>
          <a:xfrm>
            <a:off x="8038707" y="178045"/>
            <a:ext cx="4105745" cy="73635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5C94C61-767D-84ED-9822-868CFF70DAE6}"/>
              </a:ext>
            </a:extLst>
          </p:cNvPr>
          <p:cNvSpPr/>
          <p:nvPr/>
        </p:nvSpPr>
        <p:spPr>
          <a:xfrm>
            <a:off x="0" y="6694813"/>
            <a:ext cx="4066163" cy="1631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0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9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5155C39-93B8-988B-236F-03314D9E34F3}"/>
              </a:ext>
            </a:extLst>
          </p:cNvPr>
          <p:cNvSpPr/>
          <p:nvPr/>
        </p:nvSpPr>
        <p:spPr>
          <a:xfrm>
            <a:off x="4066163" y="6694812"/>
            <a:ext cx="4069403" cy="16318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0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9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68EF31D-C185-319F-600F-09F6063921B0}"/>
              </a:ext>
            </a:extLst>
          </p:cNvPr>
          <p:cNvSpPr/>
          <p:nvPr/>
        </p:nvSpPr>
        <p:spPr>
          <a:xfrm>
            <a:off x="8122597" y="6694814"/>
            <a:ext cx="4069404" cy="163185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0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9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162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490ED23-85DE-C480-F310-A3991EF374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" t="11821" r="66089" b="77956"/>
          <a:stretch/>
        </p:blipFill>
        <p:spPr>
          <a:xfrm>
            <a:off x="8038707" y="178045"/>
            <a:ext cx="4105745" cy="73635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B88B81A-E4A8-DF4C-BCF4-641787084997}"/>
              </a:ext>
            </a:extLst>
          </p:cNvPr>
          <p:cNvSpPr/>
          <p:nvPr/>
        </p:nvSpPr>
        <p:spPr>
          <a:xfrm>
            <a:off x="0" y="6694813"/>
            <a:ext cx="4066163" cy="1631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0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9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22993BE-59A8-89B6-BE18-5766971507EF}"/>
              </a:ext>
            </a:extLst>
          </p:cNvPr>
          <p:cNvSpPr/>
          <p:nvPr/>
        </p:nvSpPr>
        <p:spPr>
          <a:xfrm>
            <a:off x="8122597" y="6694814"/>
            <a:ext cx="4069404" cy="163185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0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9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D79E7E9-DCCA-414C-D8FD-7A41E5A40EF2}"/>
              </a:ext>
            </a:extLst>
          </p:cNvPr>
          <p:cNvSpPr/>
          <p:nvPr/>
        </p:nvSpPr>
        <p:spPr>
          <a:xfrm>
            <a:off x="4066163" y="6694812"/>
            <a:ext cx="4069403" cy="16318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0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9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EA6F7B-63AA-5BEA-2C51-CF227AC4E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93212" y="385600"/>
            <a:ext cx="850076" cy="1361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C02B63B-A700-1906-17B0-DE64FB077D34}"/>
              </a:ext>
            </a:extLst>
          </p:cNvPr>
          <p:cNvSpPr txBox="1"/>
          <p:nvPr/>
        </p:nvSpPr>
        <p:spPr>
          <a:xfrm>
            <a:off x="418573" y="546222"/>
            <a:ext cx="6325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Discapacidad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AB51491-4F55-449B-A800-126281884D76}"/>
              </a:ext>
            </a:extLst>
          </p:cNvPr>
          <p:cNvSpPr txBox="1"/>
          <p:nvPr/>
        </p:nvSpPr>
        <p:spPr>
          <a:xfrm>
            <a:off x="1169749" y="2276581"/>
            <a:ext cx="9608497" cy="2050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s-ES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Art. 45. REVISIÓN DE LA PENSIÓN CONTRIBUTIVA DE INVALIDEZ. (PARÁGRAFO 1)  </a:t>
            </a:r>
            <a:r>
              <a:rPr lang="es-E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El desarrollo de una </a:t>
            </a:r>
            <a:r>
              <a:rPr lang="es-ES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segunda actividad diversa </a:t>
            </a:r>
            <a:r>
              <a:rPr lang="es-E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de aquella con base en la cual se profirió el dictamen que sirvió de base para la liquidación de la pensión </a:t>
            </a:r>
            <a:r>
              <a:rPr lang="es-ES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no se tendrá en cuenta </a:t>
            </a:r>
            <a:r>
              <a:rPr lang="es-E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en la revisión de la pensión de invalidez.</a:t>
            </a:r>
            <a:endParaRPr lang="es-CO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534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1872</TotalTime>
  <Words>929</Words>
  <Application>Microsoft Office PowerPoint</Application>
  <PresentationFormat>Panorámica</PresentationFormat>
  <Paragraphs>130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FUTURA MEDIUM</vt:lpstr>
      <vt:lpstr>Times New Roman</vt:lpstr>
      <vt:lpstr>Tema de Office</vt:lpstr>
      <vt:lpstr>Presentación de PowerPoint</vt:lpstr>
      <vt:lpstr>Las Edades y la Muerte  Hans Baldung (1484-1545 Alemania) Año 1510 Renacimiento Museo del Prado Oleo y Tabla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CARMEN – Georges Bizet 1875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Erika Esperanza Gutierrez Guerra</dc:creator>
  <cp:lastModifiedBy>Ivan Daniel Jaramillo Jassir</cp:lastModifiedBy>
  <cp:revision>19</cp:revision>
  <dcterms:created xsi:type="dcterms:W3CDTF">2023-03-11T21:20:42Z</dcterms:created>
  <dcterms:modified xsi:type="dcterms:W3CDTF">2023-05-09T00:52:24Z</dcterms:modified>
</cp:coreProperties>
</file>